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5" r:id="rId3"/>
    <p:sldId id="257" r:id="rId4"/>
    <p:sldId id="258" r:id="rId5"/>
    <p:sldId id="259" r:id="rId6"/>
    <p:sldId id="260" r:id="rId7"/>
    <p:sldId id="261" r:id="rId8"/>
    <p:sldId id="262" r:id="rId9"/>
    <p:sldId id="302" r:id="rId10"/>
    <p:sldId id="311" r:id="rId11"/>
    <p:sldId id="303" r:id="rId12"/>
    <p:sldId id="316" r:id="rId13"/>
    <p:sldId id="266" r:id="rId14"/>
    <p:sldId id="307" r:id="rId15"/>
    <p:sldId id="268" r:id="rId16"/>
    <p:sldId id="269" r:id="rId17"/>
    <p:sldId id="318" r:id="rId18"/>
    <p:sldId id="317" r:id="rId19"/>
    <p:sldId id="270" r:id="rId20"/>
    <p:sldId id="271" r:id="rId21"/>
    <p:sldId id="272" r:id="rId22"/>
    <p:sldId id="273" r:id="rId23"/>
    <p:sldId id="276" r:id="rId24"/>
    <p:sldId id="277" r:id="rId25"/>
    <p:sldId id="320" r:id="rId26"/>
    <p:sldId id="319" r:id="rId27"/>
    <p:sldId id="278" r:id="rId28"/>
    <p:sldId id="312" r:id="rId29"/>
    <p:sldId id="309" r:id="rId30"/>
    <p:sldId id="279" r:id="rId31"/>
    <p:sldId id="280" r:id="rId32"/>
    <p:sldId id="310" r:id="rId33"/>
    <p:sldId id="313" r:id="rId34"/>
    <p:sldId id="284" r:id="rId35"/>
    <p:sldId id="323" r:id="rId36"/>
    <p:sldId id="324" r:id="rId37"/>
    <p:sldId id="325" r:id="rId38"/>
    <p:sldId id="321" r:id="rId39"/>
    <p:sldId id="322" r:id="rId40"/>
    <p:sldId id="287" r:id="rId41"/>
    <p:sldId id="314"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4660"/>
  </p:normalViewPr>
  <p:slideViewPr>
    <p:cSldViewPr>
      <p:cViewPr varScale="1">
        <p:scale>
          <a:sx n="69" d="100"/>
          <a:sy n="69" d="100"/>
        </p:scale>
        <p:origin x="1332"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80C6C6-8D41-4B94-B7D8-19D3A3FD3BA5}" type="datetimeFigureOut">
              <a:rPr lang="en-US"/>
              <a:pPr>
                <a:defRPr/>
              </a:pPr>
              <a:t>11/14/2024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8F8F03-8A33-4B4D-B942-F52AC6AEC70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BA810D-5A1A-4C51-98B0-D5E673C0DA83}" type="datetimeFigureOut">
              <a:rPr lang="en-US"/>
              <a:pPr>
                <a:defRPr/>
              </a:pPr>
              <a:t>11/14/2024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B146FF-9EB9-4534-83A2-B878F5E14D5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145A4B-0725-4E10-B154-F5A9B85B0307}" type="datetimeFigureOut">
              <a:rPr lang="en-US"/>
              <a:pPr>
                <a:defRPr/>
              </a:pPr>
              <a:t>11/14/2024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DD7429-C34C-4AA8-A49D-91E8C2B9E1B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DF7E4A-66E6-40C6-8F4A-392F227C3301}" type="datetimeFigureOut">
              <a:rPr lang="en-US"/>
              <a:pPr>
                <a:defRPr/>
              </a:pPr>
              <a:t>11/14/2024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D87C7F-739E-4970-813F-88DE5983AE2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43D78E6-FD8A-45D8-B7B7-F94C63429CF6}" type="datetimeFigureOut">
              <a:rPr lang="en-US"/>
              <a:pPr>
                <a:defRPr/>
              </a:pPr>
              <a:t>11/14/2024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7911E1-E288-478A-B509-DBB8E465AED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FB80A9-D950-4A9A-A947-701C920ECCD6}" type="datetimeFigureOut">
              <a:rPr lang="en-US"/>
              <a:pPr>
                <a:defRPr/>
              </a:pPr>
              <a:t>11/14/2024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D45C1C-F0AE-42C8-B501-744F0BB38BB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2E9E39A-B0BF-4363-ABD4-C500FE778DAD}" type="datetimeFigureOut">
              <a:rPr lang="en-US"/>
              <a:pPr>
                <a:defRPr/>
              </a:pPr>
              <a:t>11/14/2024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575F170-6461-4173-9A51-4F223691C1F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FA21BE3-761F-485C-827C-97F67D84D46C}" type="datetimeFigureOut">
              <a:rPr lang="en-US"/>
              <a:pPr>
                <a:defRPr/>
              </a:pPr>
              <a:t>11/14/2024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DF1FFF7-8202-4203-8928-9EB7904D24A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0D3A0B-3945-4D1A-BDB9-86D08326D3DA}" type="datetimeFigureOut">
              <a:rPr lang="en-US"/>
              <a:pPr>
                <a:defRPr/>
              </a:pPr>
              <a:t>11/14/2024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B85DBE-9580-4368-B9C3-7D8040C09C2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8D6045-0827-4C0E-AA2C-DA652DA9ED78}" type="datetimeFigureOut">
              <a:rPr lang="en-US"/>
              <a:pPr>
                <a:defRPr/>
              </a:pPr>
              <a:t>11/14/2024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E958FF-2AAA-4380-8148-7D29F357A13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C3126D-547A-437A-BF63-01FBC5072B8F}" type="datetimeFigureOut">
              <a:rPr lang="en-US"/>
              <a:pPr>
                <a:defRPr/>
              </a:pPr>
              <a:t>11/14/2024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7D24E8-E380-4FCB-93E3-9861B49EE17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imes New Roman" pitchFamily="18" charset="0"/>
                <a:cs typeface="Times New Roman" pitchFamily="18" charset="0"/>
              </a:defRPr>
            </a:lvl1pPr>
          </a:lstStyle>
          <a:p>
            <a:pPr>
              <a:defRPr/>
            </a:pPr>
            <a:fld id="{DE770F0B-E1A0-43C8-8B64-89E4C71A6DF5}" type="datetimeFigureOut">
              <a:rPr lang="en-US"/>
              <a:pPr>
                <a:defRPr/>
              </a:pPr>
              <a:t>11/14/2024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Times New Roman" pitchFamily="18" charset="0"/>
                <a:cs typeface="Times New Roman" pitchFamily="18"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imes New Roman" pitchFamily="18" charset="0"/>
                <a:cs typeface="Times New Roman" pitchFamily="18" charset="0"/>
              </a:defRPr>
            </a:lvl1pPr>
          </a:lstStyle>
          <a:p>
            <a:pPr>
              <a:defRPr/>
            </a:pPr>
            <a:fld id="{FDC69216-EFC4-408E-84D1-F2BDB2A9B41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1"/>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tZFKvHFUa3Y&amp;t=32s"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IDaJ7rFg66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esKNAj7hX9o&amp;list=PLFFLDAEQx3FdSO0r5QQ_0Q2Q_yZ6R32mc&amp;index=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6zIk3YXxZBw&amp;t=17s"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p9aIpNwYqV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tZFKvHFUa3Y&amp;t=32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wku8_PpAI5s"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K6%20ONLINE\CH&#7910;%20&#272;&#7872;%202\Tu&#7893;i%20&#273;&#7901;i%20m&#234;nh%20m&#244;ng-%20b&#224;i%20h&#225;t%20l&#7899;p%208-%20c&#243;%20l&#7901;i.mp4" TargetMode="External"/><Relationship Id="rId1" Type="http://schemas.microsoft.com/office/2007/relationships/media" Target="file:///D:\K6%20ONLINE\CH&#7910;%20&#272;&#7872;%202\Tu&#7893;i%20&#273;&#7901;i%20m&#234;nh%20m&#244;ng-%20b&#224;i%20h&#225;t%20l&#7899;p%208-%20c&#243;%20l&#7901;i.mp4"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aFM3R86jNns"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RGCnvPrySTw&amp;list=PLFFLDAEQx3FdSO0r5QQ_0Q2Q_yZ6R32mc"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K6%20ONLINE\CH&#7910;%20&#272;&#7872;%202\B&#192;I%20T&#7852;P%20&#272;&#7884;C%20NH&#7840;C%20S&#7888;%201%20-%20L&#7898;P%206%20-%20K&#7870;T%20N&#7888;I%20TRI%20TH&#7912;C%20V&#7898;I%20CU&#7896;C%20S&#7888;NG%20%5bC&#243;%20l&#7901;i%20ca%5d.mp4" TargetMode="External"/><Relationship Id="rId1" Type="http://schemas.microsoft.com/office/2007/relationships/media" Target="file:///D:\K6%20ONLINE\CH&#7910;%20&#272;&#7872;%202\B&#192;I%20T&#7852;P%20&#272;&#7884;C%20NH&#7840;C%20S&#7888;%201%20-%20L&#7898;P%206%20-%20K&#7870;T%20N&#7888;I%20TRI%20TH&#7912;C%20V&#7898;I%20CU&#7896;C%20S&#7888;NG%20%5bC&#243;%20l&#7901;i%20ca%5d.mp4" TargetMode="Externa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p9aIpNwYqV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6zIk3YXxZBw&amp;t=17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youtube.com/watch?v=MVFjtl2AEfk&amp;t=21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67544" y="1124744"/>
            <a:ext cx="8352928" cy="2952328"/>
          </a:xfrm>
        </p:spPr>
        <p:txBody>
          <a:bodyPr/>
          <a:lstStyle/>
          <a:p>
            <a:pPr eaLnBrk="1" hangingPunct="1"/>
            <a:r>
              <a:rPr lang="en-US" sz="3200" b="1" dirty="0" smtClean="0"/>
              <a:t/>
            </a:r>
            <a:br>
              <a:rPr lang="en-US" sz="3200" b="1" dirty="0" smtClean="0"/>
            </a:br>
            <a:r>
              <a:rPr lang="en-US" sz="3200" b="1" dirty="0" smtClean="0"/>
              <a:t/>
            </a:r>
            <a:br>
              <a:rPr lang="en-US" sz="3200" b="1" dirty="0" smtClean="0"/>
            </a:br>
            <a:r>
              <a:rPr lang="en-US" sz="3200" b="1" dirty="0" smtClean="0"/>
              <a:t>CHỦ ĐỀ 2 </a:t>
            </a:r>
            <a:r>
              <a:rPr lang="vi-VN" sz="3200" b="1" dirty="0" smtClean="0"/>
              <a:t>:</a:t>
            </a:r>
            <a:r>
              <a:rPr lang="en-US" sz="3200" b="1" dirty="0" smtClean="0"/>
              <a:t> CUỘC</a:t>
            </a:r>
            <a:r>
              <a:rPr lang="vi-VN" sz="3200" b="1" dirty="0" smtClean="0"/>
              <a:t> SỐNG TƯƠI ĐẸP</a:t>
            </a:r>
            <a:r>
              <a:rPr lang="en-US" sz="3200" dirty="0" smtClean="0"/>
              <a:t/>
            </a:r>
            <a:br>
              <a:rPr lang="en-US" sz="3200" dirty="0" smtClean="0"/>
            </a:br>
            <a:r>
              <a:rPr lang="en-US" sz="3200" dirty="0" smtClean="0"/>
              <a:t/>
            </a:r>
            <a:br>
              <a:rPr lang="en-US" sz="3200" dirty="0" smtClean="0"/>
            </a:br>
            <a:r>
              <a:rPr lang="vi-VN" sz="3200" b="1" dirty="0" smtClean="0"/>
              <a:t>Tiết </a:t>
            </a:r>
            <a:r>
              <a:rPr lang="en-US" sz="3200" b="1" dirty="0"/>
              <a:t>5</a:t>
            </a:r>
            <a:r>
              <a:rPr lang="en-US" sz="3200" b="1" dirty="0" smtClean="0"/>
              <a:t>: </a:t>
            </a:r>
            <a:br>
              <a:rPr lang="en-US" sz="3200" b="1" dirty="0" smtClean="0"/>
            </a:br>
            <a:r>
              <a:rPr lang="en-US" sz="3200" b="1" dirty="0" smtClean="0"/>
              <a:t>-</a:t>
            </a:r>
            <a:r>
              <a:rPr lang="vi-VN" sz="3200" b="1" i="1" dirty="0" smtClean="0"/>
              <a:t> </a:t>
            </a:r>
            <a:r>
              <a:rPr lang="en-US" sz="3200" b="1" i="1" dirty="0" smtClean="0"/>
              <a:t>Hát: Đời sống không già vì có chúng em</a:t>
            </a:r>
            <a:br>
              <a:rPr lang="en-US" sz="3200" b="1" i="1" dirty="0" smtClean="0"/>
            </a:br>
            <a:r>
              <a:rPr lang="en-US" sz="3200" dirty="0" smtClean="0"/>
              <a:t>- </a:t>
            </a:r>
            <a:r>
              <a:rPr lang="vi-VN" sz="3200" dirty="0" smtClean="0"/>
              <a:t> </a:t>
            </a:r>
            <a:r>
              <a:rPr lang="vi-VN" sz="3200" b="1" dirty="0"/>
              <a:t>Nghe nhạc: </a:t>
            </a:r>
            <a:r>
              <a:rPr lang="en-US" sz="3200" b="1" dirty="0" smtClean="0"/>
              <a:t>T</a:t>
            </a:r>
            <a:r>
              <a:rPr lang="vi-VN" sz="3200" b="1" dirty="0" smtClean="0"/>
              <a:t>ác </a:t>
            </a:r>
            <a:r>
              <a:rPr lang="vi-VN" sz="3200" b="1" dirty="0"/>
              <a:t>phẩm The blue Danube - Johann Strauss II</a:t>
            </a:r>
            <a:r>
              <a:rPr lang="en-US" sz="3200" b="1" dirty="0" smtClean="0"/>
              <a:t/>
            </a:r>
            <a:br>
              <a:rPr lang="en-US" sz="3200" b="1" dirty="0" smtClean="0"/>
            </a:br>
            <a:r>
              <a:rPr lang="en-US" sz="3200" dirty="0" smtClean="0"/>
              <a:t/>
            </a:r>
            <a:br>
              <a:rPr lang="en-US" sz="3200" dirty="0" smtClean="0"/>
            </a:br>
            <a:r>
              <a:rPr lang="vi-VN" sz="3200" dirty="0" smtClean="0"/>
              <a:t> </a:t>
            </a:r>
            <a:r>
              <a:rPr lang="en-US" sz="3200" dirty="0" smtClean="0"/>
              <a:t/>
            </a:r>
            <a:br>
              <a:rPr lang="en-US" sz="3200" dirty="0" smtClean="0"/>
            </a:br>
            <a:r>
              <a:rPr lang="en-US" sz="3200" b="1" dirty="0" smtClean="0"/>
              <a:t/>
            </a:r>
            <a:br>
              <a:rPr lang="en-US" sz="3200" b="1" dirty="0" smtClean="0"/>
            </a:br>
            <a:r>
              <a:rPr lang="en-US" dirty="0" smtClean="0"/>
              <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3074"/>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1"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box(in)">
                                      <p:cBhvr>
                                        <p:cTn id="1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3068960"/>
            <a:ext cx="1666379" cy="1666379"/>
          </a:xfrm>
          <a:prstGeom prst="rect">
            <a:avLst/>
          </a:prstGeom>
        </p:spPr>
      </p:pic>
      <p:sp>
        <p:nvSpPr>
          <p:cNvPr id="3" name="Content Placeholder 2"/>
          <p:cNvSpPr>
            <a:spLocks noGrp="1"/>
          </p:cNvSpPr>
          <p:nvPr>
            <p:ph idx="1"/>
          </p:nvPr>
        </p:nvSpPr>
        <p:spPr>
          <a:xfrm>
            <a:off x="457200" y="1600201"/>
            <a:ext cx="8229600" cy="1108720"/>
          </a:xfrm>
        </p:spPr>
        <p:txBody>
          <a:bodyPr/>
          <a:lstStyle/>
          <a:p>
            <a:r>
              <a:rPr lang="vi-VN" dirty="0" smtClean="0">
                <a:hlinkClick r:id="rId3"/>
              </a:rPr>
              <a:t>https://www.youtube.com/watch?v=tZFKvHFUa3Y&amp;t=32s</a:t>
            </a:r>
            <a:endParaRPr lang="vi-VN" dirty="0"/>
          </a:p>
        </p:txBody>
      </p:sp>
    </p:spTree>
    <p:extLst>
      <p:ext uri="{BB962C8B-B14F-4D97-AF65-F5344CB8AC3E}">
        <p14:creationId xmlns:p14="http://schemas.microsoft.com/office/powerpoint/2010/main" val="517305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t>
            </a:r>
            <a:r>
              <a:rPr lang="vi-VN" smtClean="0"/>
              <a:t>ảm nhận của em sau khi học xong bài hát:</a:t>
            </a:r>
            <a:endParaRPr lang="en-US" smtClean="0"/>
          </a:p>
        </p:txBody>
      </p:sp>
      <p:sp>
        <p:nvSpPr>
          <p:cNvPr id="4" name="Oval 3"/>
          <p:cNvSpPr/>
          <p:nvPr/>
        </p:nvSpPr>
        <p:spPr>
          <a:xfrm>
            <a:off x="1000125" y="1857375"/>
            <a:ext cx="7286625" cy="3714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000" dirty="0">
                <a:solidFill>
                  <a:schemeClr val="bg1"/>
                </a:solidFill>
                <a:latin typeface="+mj-lt"/>
              </a:rPr>
              <a:t>V</a:t>
            </a:r>
            <a:r>
              <a:rPr lang="vi-VN" sz="3000" dirty="0">
                <a:solidFill>
                  <a:schemeClr val="bg1"/>
                </a:solidFill>
                <a:latin typeface="+mj-lt"/>
              </a:rPr>
              <a:t>ẻ đẹp của tuổi thần tiên với sự hồn nhiên, trong sáng. Từ đó, có thêm niềm tin, khát khao vươn đến cuộc sống tươi đẹp và hạnh phúc.</a:t>
            </a:r>
            <a:endParaRPr lang="en-US" sz="30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67544" y="980728"/>
            <a:ext cx="8352928" cy="3096344"/>
          </a:xfrm>
        </p:spPr>
        <p:txBody>
          <a:bodyPr/>
          <a:lstStyle/>
          <a:p>
            <a:pPr eaLnBrk="1" hangingPunct="1"/>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u="sng" dirty="0" smtClean="0"/>
              <a:t>Nội dung 2:</a:t>
            </a:r>
            <a:br>
              <a:rPr lang="en-US" sz="3200" b="1" u="sng" dirty="0" smtClean="0"/>
            </a:br>
            <a:r>
              <a:rPr lang="en-US" sz="3200" b="1" dirty="0" smtClean="0"/>
              <a:t>-</a:t>
            </a:r>
            <a:r>
              <a:rPr lang="vi-VN" sz="3200" b="1" i="1" dirty="0" smtClean="0"/>
              <a:t> </a:t>
            </a:r>
            <a:r>
              <a:rPr lang="en-US" sz="3200" b="1" i="1" dirty="0" smtClean="0"/>
              <a:t>Nghe nhạc: </a:t>
            </a:r>
            <a:r>
              <a:rPr lang="en-US" sz="3200" b="1" i="1" dirty="0"/>
              <a:t>Tác phẩm The Blue Danube</a:t>
            </a:r>
            <a:r>
              <a:rPr lang="en-US" sz="3200" b="1" i="1" dirty="0" smtClean="0"/>
              <a:t/>
            </a:r>
            <a:br>
              <a:rPr lang="en-US" sz="3200" b="1" i="1" dirty="0" smtClean="0"/>
            </a:br>
            <a:r>
              <a:rPr lang="en-US" sz="3200" i="1" dirty="0" smtClean="0"/>
              <a:t/>
            </a:r>
            <a:br>
              <a:rPr lang="en-US" sz="3200" i="1" dirty="0" smtClean="0"/>
            </a:br>
            <a:r>
              <a:rPr lang="vi-VN" sz="3200" dirty="0" smtClean="0"/>
              <a:t> </a:t>
            </a:r>
            <a:r>
              <a:rPr lang="en-US" sz="3200" dirty="0" smtClean="0"/>
              <a:t/>
            </a:r>
            <a:br>
              <a:rPr lang="en-US" sz="3200" dirty="0" smtClean="0"/>
            </a:br>
            <a:r>
              <a:rPr lang="en-US" sz="3200" b="1" dirty="0" smtClean="0"/>
              <a:t/>
            </a:r>
            <a:br>
              <a:rPr lang="en-US" sz="3200" b="1" dirty="0" smtClean="0"/>
            </a:br>
            <a:r>
              <a:rPr lang="en-US" dirty="0" smtClean="0"/>
              <a:t/>
            </a:r>
            <a:br>
              <a:rPr lang="en-US" dirty="0" smtClean="0"/>
            </a:br>
            <a:endParaRPr lang="en-US" dirty="0" smtClean="0"/>
          </a:p>
        </p:txBody>
      </p:sp>
    </p:spTree>
    <p:extLst>
      <p:ext uri="{BB962C8B-B14F-4D97-AF65-F5344CB8AC3E}">
        <p14:creationId xmlns:p14="http://schemas.microsoft.com/office/powerpoint/2010/main" val="257653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3074"/>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1"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box(in)">
                                      <p:cBhvr>
                                        <p:cTn id="1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vi-VN" b="1" smtClean="0"/>
              <a:t>NGHE NHẠC: TÁC PHẨM </a:t>
            </a:r>
            <a:r>
              <a:rPr lang="vi-VN" b="1" i="1" smtClean="0"/>
              <a:t>THE BLUE DANUBE</a:t>
            </a:r>
            <a:endParaRPr lang="en-US" smtClean="0"/>
          </a:p>
        </p:txBody>
      </p:sp>
      <p:sp>
        <p:nvSpPr>
          <p:cNvPr id="2" name="Content Placeholder 1"/>
          <p:cNvSpPr>
            <a:spLocks noGrp="1"/>
          </p:cNvSpPr>
          <p:nvPr>
            <p:ph idx="1"/>
          </p:nvPr>
        </p:nvSpPr>
        <p:spPr>
          <a:xfrm>
            <a:off x="457200" y="1600201"/>
            <a:ext cx="8229600" cy="1036712"/>
          </a:xfrm>
        </p:spPr>
        <p:txBody>
          <a:bodyPr/>
          <a:lstStyle/>
          <a:p>
            <a:r>
              <a:rPr lang="vi-VN" dirty="0" smtClean="0">
                <a:hlinkClick r:id="rId2"/>
              </a:rPr>
              <a:t>https://www.youtube.com/watch?v=IDaJ7rFg66A</a:t>
            </a:r>
            <a:endParaRPr lang="vi-VN"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2492896"/>
            <a:ext cx="3295253" cy="329525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vi-VN" dirty="0" smtClean="0"/>
              <a:t> </a:t>
            </a:r>
            <a:r>
              <a:rPr lang="vi-VN" sz="3000" b="1" dirty="0" smtClean="0"/>
              <a:t>Cảm nhận về giai điệu tác phẩm </a:t>
            </a:r>
            <a:r>
              <a:rPr lang="vi-VN" sz="3000" b="1" i="1" dirty="0" smtClean="0"/>
              <a:t>The Blue Danube</a:t>
            </a:r>
            <a:endParaRPr lang="en-US" sz="3000" b="1" dirty="0" smtClean="0"/>
          </a:p>
        </p:txBody>
      </p:sp>
      <p:sp>
        <p:nvSpPr>
          <p:cNvPr id="3" name="Content Placeholder 2"/>
          <p:cNvSpPr>
            <a:spLocks noGrp="1"/>
          </p:cNvSpPr>
          <p:nvPr>
            <p:ph idx="1"/>
          </p:nvPr>
        </p:nvSpPr>
        <p:spPr/>
        <p:txBody>
          <a:bodyPr/>
          <a:lstStyle/>
          <a:p>
            <a:pPr>
              <a:buFont typeface="Arial" charset="0"/>
              <a:buNone/>
            </a:pPr>
            <a:r>
              <a:rPr lang="en-US" dirty="0" smtClean="0"/>
              <a:t/>
            </a:r>
            <a:br>
              <a:rPr lang="en-US" dirty="0" smtClean="0"/>
            </a:br>
            <a:r>
              <a:rPr lang="en-US" dirty="0" smtClean="0"/>
              <a:t>-</a:t>
            </a:r>
            <a:r>
              <a:rPr lang="vi-VN" i="1" dirty="0" smtClean="0"/>
              <a:t> Giai điệu uyển chuyển , nhịp nhàng, gợi lên bức tranh êm đềm, hiền hòa của dòng sông xanh Danube như toát lên vẻ hiện đại , sống động của thành phố Viên, trung tâm nước Áo nơi có dòng sông Danube chảy qua</a:t>
            </a:r>
            <a:r>
              <a:rPr lang="en-US" dirty="0" smtClean="0"/>
              <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28625" y="500063"/>
            <a:ext cx="8501063" cy="1143000"/>
          </a:xfrm>
        </p:spPr>
        <p:txBody>
          <a:bodyPr/>
          <a:lstStyle/>
          <a:p>
            <a:pPr eaLnBrk="1" hangingPunct="1"/>
            <a:r>
              <a:rPr lang="en-US" sz="4000" dirty="0" smtClean="0"/>
              <a:t>?</a:t>
            </a:r>
            <a:r>
              <a:rPr lang="vi-VN" sz="4000" dirty="0" smtClean="0"/>
              <a:t> </a:t>
            </a:r>
            <a:r>
              <a:rPr lang="en-US" sz="3000" b="1" dirty="0" smtClean="0"/>
              <a:t>H</a:t>
            </a:r>
            <a:r>
              <a:rPr lang="vi-VN" sz="3000" b="1" dirty="0" smtClean="0"/>
              <a:t>iểu biết của em về tác giả tác phẩm? </a:t>
            </a:r>
            <a:r>
              <a:rPr lang="en-US" sz="3000" b="1" dirty="0" smtClean="0"/>
              <a:t/>
            </a:r>
            <a:br>
              <a:rPr lang="en-US" sz="3000" b="1" dirty="0" smtClean="0"/>
            </a:br>
            <a:endParaRPr lang="en-US" sz="3000" b="1" dirty="0" smtClean="0"/>
          </a:p>
        </p:txBody>
      </p:sp>
      <p:sp>
        <p:nvSpPr>
          <p:cNvPr id="17411" name="Content Placeholder 2"/>
          <p:cNvSpPr>
            <a:spLocks noGrp="1"/>
          </p:cNvSpPr>
          <p:nvPr>
            <p:ph idx="1"/>
          </p:nvPr>
        </p:nvSpPr>
        <p:spPr>
          <a:xfrm>
            <a:off x="571500" y="1928813"/>
            <a:ext cx="8229600" cy="4525962"/>
          </a:xfrm>
        </p:spPr>
        <p:txBody>
          <a:bodyPr/>
          <a:lstStyle/>
          <a:p>
            <a:pPr eaLnBrk="1" hangingPunct="1"/>
            <a:r>
              <a:rPr lang="vi-VN" dirty="0" smtClean="0"/>
              <a:t> </a:t>
            </a:r>
            <a:r>
              <a:rPr lang="vi-VN" sz="3000" dirty="0" smtClean="0">
                <a:solidFill>
                  <a:srgbClr val="C00000"/>
                </a:solidFill>
              </a:rPr>
              <a:t>Nhạc sĩ người Áo Johann Strauss II ( 1825-1899) chủ yếu sáng tác nhạc nhẹ và được mệnh danh là “ Vua nhạc Waltz” Ông chịu trách nhiệm phổ biến điệu Waltz tại Viên ( Áo) trong thế kỉ 19.</a:t>
            </a:r>
            <a:endParaRPr lang="en-US" sz="3000" dirty="0" smtClean="0">
              <a:solidFill>
                <a:srgbClr val="C00000"/>
              </a:solidFill>
            </a:endParaRPr>
          </a:p>
          <a:p>
            <a:pPr eaLnBrk="1" hangingPunct="1"/>
            <a:r>
              <a:rPr lang="vi-VN" sz="3000" dirty="0" smtClean="0">
                <a:solidFill>
                  <a:srgbClr val="C00000"/>
                </a:solidFill>
              </a:rPr>
              <a:t>Tác phẩm </a:t>
            </a:r>
            <a:r>
              <a:rPr lang="vi-VN" sz="3000" i="1" dirty="0" smtClean="0">
                <a:solidFill>
                  <a:srgbClr val="C00000"/>
                </a:solidFill>
              </a:rPr>
              <a:t>The Blue Danube</a:t>
            </a:r>
            <a:r>
              <a:rPr lang="vi-VN" sz="3000" dirty="0" smtClean="0">
                <a:solidFill>
                  <a:srgbClr val="C00000"/>
                </a:solidFill>
              </a:rPr>
              <a:t>  viết năm 1866...</a:t>
            </a:r>
            <a:endParaRPr lang="en-US" sz="3000" dirty="0" smtClean="0">
              <a:solidFill>
                <a:srgbClr val="C00000"/>
              </a:solidFill>
            </a:endParaRPr>
          </a:p>
          <a:p>
            <a:pPr eaLnBrk="1" hangingPunct="1"/>
            <a:endParaRPr lang="en-US" sz="3000"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amond(in)">
                                      <p:cBhvr>
                                        <p:cTn id="7" dur="2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12" dur="500"/>
                                        <p:tgtEl>
                                          <p:spTgt spid="17411">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5"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329613" cy="1868487"/>
          </a:xfrm>
        </p:spPr>
        <p:txBody>
          <a:bodyPr/>
          <a:lstStyle/>
          <a:p>
            <a:pPr algn="l" eaLnBrk="1" hangingPunct="1"/>
            <a:r>
              <a:rPr lang="vi-VN" sz="3200" b="1" i="1" smtClean="0"/>
              <a:t>Vận động theo nhị</a:t>
            </a:r>
            <a:r>
              <a:rPr lang="en-US" sz="3200" b="1" i="1" smtClean="0"/>
              <a:t>p</a:t>
            </a:r>
            <a:r>
              <a:rPr lang="vi-VN" sz="3200" b="1" i="1" smtClean="0"/>
              <a:t>   </a:t>
            </a:r>
            <a:r>
              <a:rPr lang="en-US" sz="3200" b="1" i="1" smtClean="0"/>
              <a:t>t</a:t>
            </a:r>
            <a:r>
              <a:rPr lang="vi-VN" sz="3200" b="1" i="1" smtClean="0"/>
              <a:t>ác phẩm The Blu Danube</a:t>
            </a:r>
            <a:r>
              <a:rPr lang="en-US" sz="3200" smtClean="0"/>
              <a:t/>
            </a:r>
            <a:br>
              <a:rPr lang="en-US" sz="3200" smtClean="0"/>
            </a:br>
            <a:endParaRPr lang="en-US" sz="3200" smtClean="0"/>
          </a:p>
        </p:txBody>
      </p:sp>
      <p:sp>
        <p:nvSpPr>
          <p:cNvPr id="2" name="TextBox 1"/>
          <p:cNvSpPr txBox="1"/>
          <p:nvPr/>
        </p:nvSpPr>
        <p:spPr>
          <a:xfrm>
            <a:off x="1619672" y="1700808"/>
            <a:ext cx="6624736" cy="646331"/>
          </a:xfrm>
          <a:prstGeom prst="rect">
            <a:avLst/>
          </a:prstGeom>
          <a:noFill/>
        </p:spPr>
        <p:txBody>
          <a:bodyPr wrap="square" rtlCol="0">
            <a:spAutoFit/>
          </a:bodyPr>
          <a:lstStyle/>
          <a:p>
            <a:r>
              <a:rPr lang="vi-VN" dirty="0" smtClean="0">
                <a:hlinkClick r:id="rId2"/>
              </a:rPr>
              <a:t>https://www.youtube.com/watch?v=esKNAj7hX9o&amp;list=PLFFLDAEQx3FdSO0r5QQ_0Q2Q_yZ6R32mc&amp;index=8</a:t>
            </a:r>
            <a:endParaRPr lang="vi-VN"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2708920"/>
            <a:ext cx="2452117" cy="245211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vi-VN" b="1" smtClean="0"/>
              <a:t>Dặn dò, chuẩn bị bài mới </a:t>
            </a:r>
            <a:endParaRPr lang="en-US" smtClean="0"/>
          </a:p>
        </p:txBody>
      </p:sp>
      <p:sp>
        <p:nvSpPr>
          <p:cNvPr id="10243" name="Content Placeholder 2"/>
          <p:cNvSpPr>
            <a:spLocks noGrp="1"/>
          </p:cNvSpPr>
          <p:nvPr>
            <p:ph idx="1"/>
          </p:nvPr>
        </p:nvSpPr>
        <p:spPr/>
        <p:txBody>
          <a:bodyPr/>
          <a:lstStyle/>
          <a:p>
            <a:pPr eaLnBrk="1" hangingPunct="1"/>
            <a:r>
              <a:rPr lang="vi-VN" dirty="0" smtClean="0"/>
              <a:t>+ Dùng mã code do GV cung cấp để khai thác học liệu điện tử luyện tập vận động cơ thể theo nhịp điệu bài hát </a:t>
            </a:r>
            <a:r>
              <a:rPr lang="vi-VN" i="1" dirty="0" smtClean="0"/>
              <a:t>Đời sống không già vì có chúng em</a:t>
            </a:r>
            <a:endParaRPr lang="en-US" dirty="0" smtClean="0"/>
          </a:p>
          <a:p>
            <a:pPr eaLnBrk="1" hangingPunct="1"/>
            <a:r>
              <a:rPr lang="vi-VN" i="1" dirty="0" smtClean="0"/>
              <a:t>+ </a:t>
            </a:r>
            <a:r>
              <a:rPr lang="en-US" dirty="0" smtClean="0"/>
              <a:t>Nhận xét giờ học</a:t>
            </a:r>
            <a:r>
              <a:rPr lang="vi-VN" i="1" dirty="0" smtClean="0"/>
              <a:t>.</a:t>
            </a:r>
            <a:endParaRPr lang="en-US" dirty="0" smtClean="0"/>
          </a:p>
          <a:p>
            <a:pPr eaLnBrk="1" hangingPunct="1"/>
            <a:endParaRPr lang="en-US" dirty="0" smtClean="0"/>
          </a:p>
        </p:txBody>
      </p:sp>
      <p:pic>
        <p:nvPicPr>
          <p:cNvPr id="15364" name="Picture 3" descr="pngtree-hand-drawn-cartoon-teachers-day-tutoring-student-homework-teachers-day-speak-png-image_362466.jpg"/>
          <p:cNvPicPr>
            <a:picLocks noChangeAspect="1"/>
          </p:cNvPicPr>
          <p:nvPr/>
        </p:nvPicPr>
        <p:blipFill>
          <a:blip r:embed="rId2"/>
          <a:srcRect/>
          <a:stretch>
            <a:fillRect/>
          </a:stretch>
        </p:blipFill>
        <p:spPr bwMode="auto">
          <a:xfrm>
            <a:off x="0" y="0"/>
            <a:ext cx="1619250" cy="1619250"/>
          </a:xfrm>
          <a:prstGeom prst="rect">
            <a:avLst/>
          </a:prstGeom>
          <a:noFill/>
          <a:ln w="9525">
            <a:noFill/>
            <a:miter lim="800000"/>
            <a:headEnd/>
            <a:tailEnd/>
          </a:ln>
        </p:spPr>
      </p:pic>
    </p:spTree>
    <p:extLst>
      <p:ext uri="{BB962C8B-B14F-4D97-AF65-F5344CB8AC3E}">
        <p14:creationId xmlns:p14="http://schemas.microsoft.com/office/powerpoint/2010/main" val="256014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par>
                                <p:cTn id="8" presetID="3" presetClass="entr" presetSubtype="10" fill="hold" nodeType="withEffect">
                                  <p:stCondLst>
                                    <p:cond delay="0"/>
                                  </p:stCondLst>
                                  <p:childTnLst>
                                    <p:set>
                                      <p:cBhvr>
                                        <p:cTn id="9"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10" dur="500"/>
                                        <p:tgtEl>
                                          <p:spTgt spid="1024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3"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7504" y="476672"/>
            <a:ext cx="8786813" cy="1323528"/>
          </a:xfrm>
        </p:spPr>
        <p:txBody>
          <a:bodyPr/>
          <a:lstStyle/>
          <a:p>
            <a:pPr eaLnBrk="1" hangingPunct="1"/>
            <a:r>
              <a:rPr lang="en-US" sz="3000" b="1" dirty="0" smtClean="0"/>
              <a:t/>
            </a:r>
            <a:br>
              <a:rPr lang="en-US" sz="3000" b="1" dirty="0" smtClean="0"/>
            </a:br>
            <a:r>
              <a:rPr lang="en-US" sz="3000" b="1" dirty="0"/>
              <a:t/>
            </a:r>
            <a:br>
              <a:rPr lang="en-US" sz="3000" b="1" dirty="0"/>
            </a:br>
            <a:r>
              <a:rPr lang="en-US" sz="3000" b="1" dirty="0" smtClean="0"/>
              <a:t/>
            </a:r>
            <a:br>
              <a:rPr lang="en-US" sz="3000" b="1" dirty="0" smtClean="0"/>
            </a:br>
            <a:r>
              <a:rPr lang="en-US" sz="3000" b="1" dirty="0"/>
              <a:t/>
            </a:r>
            <a:br>
              <a:rPr lang="en-US" sz="3000" b="1" dirty="0"/>
            </a:br>
            <a:r>
              <a:rPr lang="en-US" sz="3000" b="1" dirty="0" smtClean="0"/>
              <a:t/>
            </a:r>
            <a:br>
              <a:rPr lang="en-US" sz="3000" b="1" dirty="0" smtClean="0"/>
            </a:br>
            <a:r>
              <a:rPr lang="en-US" sz="3000" b="1" dirty="0"/>
              <a:t/>
            </a:r>
            <a:br>
              <a:rPr lang="en-US" sz="3000" b="1" dirty="0"/>
            </a:br>
            <a:r>
              <a:rPr lang="en-US" sz="3000" b="1" dirty="0" smtClean="0"/>
              <a:t/>
            </a:r>
            <a:br>
              <a:rPr lang="en-US" sz="3000" b="1" dirty="0" smtClean="0"/>
            </a:br>
            <a:r>
              <a:rPr lang="en-US" sz="3000" b="1" dirty="0"/>
              <a:t/>
            </a:r>
            <a:br>
              <a:rPr lang="en-US" sz="3000" b="1" dirty="0"/>
            </a:br>
            <a:r>
              <a:rPr lang="en-US" sz="3000" b="1" dirty="0" err="1" smtClean="0"/>
              <a:t>Tiết</a:t>
            </a:r>
            <a:r>
              <a:rPr lang="en-US" sz="3000" b="1" dirty="0" smtClean="0"/>
              <a:t> 6</a:t>
            </a:r>
            <a:br>
              <a:rPr lang="en-US" sz="3000" b="1" dirty="0" smtClean="0"/>
            </a:br>
            <a:r>
              <a:rPr lang="en-US" sz="3000" b="1" dirty="0" smtClean="0"/>
              <a:t/>
            </a:r>
            <a:br>
              <a:rPr lang="en-US" sz="3000" b="1" dirty="0" smtClean="0"/>
            </a:br>
            <a:r>
              <a:rPr lang="en-US" sz="3000" b="1" dirty="0" smtClean="0"/>
              <a:t>- Lý thuyết âm nhạc: Kí hiệu âm nhạc bằng chữ cái latin</a:t>
            </a:r>
            <a:br>
              <a:rPr lang="en-US" sz="3000" b="1" dirty="0" smtClean="0"/>
            </a:br>
            <a:r>
              <a:rPr lang="en-US" sz="3000" b="1" dirty="0" smtClean="0"/>
              <a:t>- </a:t>
            </a:r>
            <a:r>
              <a:rPr lang="vi-VN" sz="3000" b="1" dirty="0" smtClean="0"/>
              <a:t>Ôn tập bài hát:</a:t>
            </a:r>
            <a:r>
              <a:rPr lang="vi-VN" sz="3000" b="1" i="1" dirty="0" smtClean="0"/>
              <a:t> Đời sống không già vì có chúng em</a:t>
            </a:r>
            <a:r>
              <a:rPr lang="en-US" sz="3000" b="1" i="1" dirty="0" smtClean="0"/>
              <a:t/>
            </a:r>
            <a:br>
              <a:rPr lang="en-US" sz="3000" b="1" i="1" dirty="0" smtClean="0"/>
            </a:br>
            <a:r>
              <a:rPr lang="en-US" sz="3200" b="1" dirty="0"/>
              <a:t>- Ôn </a:t>
            </a:r>
            <a:r>
              <a:rPr lang="en-US" sz="3200" b="1" dirty="0" smtClean="0"/>
              <a:t>bài </a:t>
            </a:r>
            <a:r>
              <a:rPr lang="en-US" sz="3200" b="1" dirty="0"/>
              <a:t>đọc nhạc số </a:t>
            </a:r>
            <a:r>
              <a:rPr lang="en-US" sz="3200" dirty="0"/>
              <a:t>1</a:t>
            </a:r>
            <a:r>
              <a:rPr lang="en-US" sz="3000" b="1" i="1" dirty="0" smtClean="0"/>
              <a:t/>
            </a:r>
            <a:br>
              <a:rPr lang="en-US" sz="3000" b="1" i="1" dirty="0" smtClean="0"/>
            </a:br>
            <a:r>
              <a:rPr lang="en-US" sz="3000" dirty="0" smtClean="0"/>
              <a:t/>
            </a:r>
            <a:br>
              <a:rPr lang="en-US" sz="3000" dirty="0" smtClean="0"/>
            </a:br>
            <a:endParaRPr lang="en-US" sz="3000" dirty="0" smtClean="0"/>
          </a:p>
        </p:txBody>
      </p:sp>
    </p:spTree>
    <p:extLst>
      <p:ext uri="{BB962C8B-B14F-4D97-AF65-F5344CB8AC3E}">
        <p14:creationId xmlns:p14="http://schemas.microsoft.com/office/powerpoint/2010/main" val="39470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heckerboard(across)">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8508" y="1601541"/>
            <a:ext cx="8229600" cy="1143000"/>
          </a:xfrm>
        </p:spPr>
        <p:txBody>
          <a:bodyPr/>
          <a:lstStyle/>
          <a:p>
            <a:pPr eaLnBrk="1" hangingPunct="1"/>
            <a:r>
              <a:rPr lang="en-US" sz="4000" b="1" dirty="0" smtClean="0"/>
              <a:t>I,Ôn tập bài hát</a:t>
            </a:r>
            <a:r>
              <a:rPr lang="vi-VN" sz="4000" b="1" dirty="0" smtClean="0"/>
              <a:t>: </a:t>
            </a:r>
            <a:r>
              <a:rPr lang="en-US" sz="4000" b="1" dirty="0" smtClean="0"/>
              <a:t/>
            </a:r>
            <a:br>
              <a:rPr lang="en-US" sz="4000" b="1" dirty="0" smtClean="0"/>
            </a:br>
            <a:r>
              <a:rPr lang="en-US" sz="3600" b="1" i="1" dirty="0" smtClean="0"/>
              <a:t>Đời sống không già vì có chúng em</a:t>
            </a:r>
            <a:endParaRPr lang="en-US" sz="3600" dirty="0" smtClean="0"/>
          </a:p>
        </p:txBody>
      </p:sp>
      <p:sp>
        <p:nvSpPr>
          <p:cNvPr id="24579" name="Content Placeholder 2"/>
          <p:cNvSpPr>
            <a:spLocks noGrp="1"/>
          </p:cNvSpPr>
          <p:nvPr>
            <p:ph idx="1"/>
          </p:nvPr>
        </p:nvSpPr>
        <p:spPr>
          <a:xfrm>
            <a:off x="457200" y="1600201"/>
            <a:ext cx="8229600" cy="1756792"/>
          </a:xfrm>
        </p:spPr>
        <p:txBody>
          <a:bodyPr/>
          <a:lstStyle/>
          <a:p>
            <a:pPr marL="0" indent="0" eaLnBrk="1" hangingPunct="1">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67544" y="980728"/>
            <a:ext cx="8352928" cy="3096344"/>
          </a:xfrm>
        </p:spPr>
        <p:txBody>
          <a:bodyPr/>
          <a:lstStyle/>
          <a:p>
            <a:pPr eaLnBrk="1" hangingPunct="1"/>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u="sng" dirty="0" smtClean="0"/>
              <a:t>Nội dung 1:</a:t>
            </a:r>
            <a:br>
              <a:rPr lang="en-US" sz="3200" b="1" u="sng" dirty="0" smtClean="0"/>
            </a:br>
            <a:r>
              <a:rPr lang="en-US" sz="3200" b="1" dirty="0" smtClean="0"/>
              <a:t>-</a:t>
            </a:r>
            <a:r>
              <a:rPr lang="vi-VN" sz="3200" b="1" i="1" dirty="0" smtClean="0"/>
              <a:t> </a:t>
            </a:r>
            <a:r>
              <a:rPr lang="en-US" sz="3200" b="1" i="1" dirty="0" smtClean="0"/>
              <a:t>Hát: Đời sống không già vì có chúng em</a:t>
            </a:r>
            <a:br>
              <a:rPr lang="en-US" sz="3200" b="1" i="1" dirty="0" smtClean="0"/>
            </a:br>
            <a:r>
              <a:rPr lang="en-US" sz="3200" b="1" i="1" dirty="0" smtClean="0"/>
              <a:t>                  </a:t>
            </a:r>
            <a:r>
              <a:rPr lang="en-US" sz="3200" i="1" dirty="0" smtClean="0"/>
              <a:t>Nhạc và lời: Trịnh Công Sơn</a:t>
            </a:r>
            <a:br>
              <a:rPr lang="en-US" sz="3200" i="1" dirty="0" smtClean="0"/>
            </a:br>
            <a:r>
              <a:rPr lang="vi-VN" sz="3200" dirty="0" smtClean="0"/>
              <a:t> </a:t>
            </a:r>
            <a:r>
              <a:rPr lang="en-US" sz="3200" dirty="0" smtClean="0"/>
              <a:t/>
            </a:r>
            <a:br>
              <a:rPr lang="en-US" sz="3200" dirty="0" smtClean="0"/>
            </a:br>
            <a:r>
              <a:rPr lang="en-US" sz="3200" b="1" dirty="0" smtClean="0"/>
              <a:t/>
            </a:r>
            <a:br>
              <a:rPr lang="en-US" sz="3200" b="1" dirty="0" smtClean="0"/>
            </a:br>
            <a:r>
              <a:rPr lang="en-US" dirty="0" smtClean="0"/>
              <a:t/>
            </a:r>
            <a:br>
              <a:rPr lang="en-US" dirty="0" smtClean="0"/>
            </a:br>
            <a:endParaRPr lang="en-US" dirty="0" smtClean="0"/>
          </a:p>
        </p:txBody>
      </p:sp>
    </p:spTree>
    <p:extLst>
      <p:ext uri="{BB962C8B-B14F-4D97-AF65-F5344CB8AC3E}">
        <p14:creationId xmlns:p14="http://schemas.microsoft.com/office/powerpoint/2010/main" val="324525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3074"/>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1"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box(in)">
                                      <p:cBhvr>
                                        <p:cTn id="1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K</a:t>
            </a:r>
            <a:r>
              <a:rPr lang="vi-VN" smtClean="0"/>
              <a:t>hởi động giọng</a:t>
            </a:r>
            <a:endParaRPr lang="en-US"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2897361"/>
            <a:ext cx="1844824" cy="1844824"/>
          </a:xfrm>
          <a:prstGeom prst="rect">
            <a:avLst/>
          </a:prstGeom>
        </p:spPr>
      </p:pic>
      <p:sp>
        <p:nvSpPr>
          <p:cNvPr id="8" name="Content Placeholder 7"/>
          <p:cNvSpPr txBox="1">
            <a:spLocks noGrp="1"/>
          </p:cNvSpPr>
          <p:nvPr>
            <p:ph idx="1"/>
          </p:nvPr>
        </p:nvSpPr>
        <p:spPr>
          <a:xfrm>
            <a:off x="683568" y="1556792"/>
            <a:ext cx="8229600" cy="4525963"/>
          </a:xfrm>
          <a:prstGeom prst="rect">
            <a:avLst/>
          </a:prstGeom>
          <a:noFill/>
        </p:spPr>
        <p:txBody>
          <a:bodyPr wrap="square" rtlCol="0">
            <a:spAutoFit/>
          </a:bodyPr>
          <a:lstStyle/>
          <a:p>
            <a:r>
              <a:rPr lang="vi-VN" dirty="0" smtClean="0">
                <a:hlinkClick r:id="rId3"/>
              </a:rPr>
              <a:t>https://www.youtube.com/watch?v=6zIk3YXxZBw&amp;t=17s</a:t>
            </a:r>
            <a:endParaRPr lang="vi-V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648073"/>
            <a:ext cx="8229600" cy="1214437"/>
          </a:xfrm>
        </p:spPr>
        <p:txBody>
          <a:bodyPr/>
          <a:lstStyle/>
          <a:p>
            <a:pPr eaLnBrk="1" hangingPunct="1"/>
            <a:r>
              <a:rPr lang="vi-VN" dirty="0" smtClean="0"/>
              <a:t>- </a:t>
            </a:r>
            <a:r>
              <a:rPr lang="vi-VN" sz="4000" dirty="0" smtClean="0"/>
              <a:t>GV cho HS nghe file nhạc bài hát.</a:t>
            </a:r>
            <a:r>
              <a:rPr lang="en-US" dirty="0" smtClean="0"/>
              <a:t/>
            </a:r>
            <a:br>
              <a:rPr lang="en-US" dirty="0" smtClean="0"/>
            </a:br>
            <a:endParaRPr lang="en-US" dirty="0" smtClean="0"/>
          </a:p>
        </p:txBody>
      </p:sp>
      <p:sp>
        <p:nvSpPr>
          <p:cNvPr id="2" name="Content Placeholder 1"/>
          <p:cNvSpPr>
            <a:spLocks noGrp="1"/>
          </p:cNvSpPr>
          <p:nvPr>
            <p:ph idx="1"/>
          </p:nvPr>
        </p:nvSpPr>
        <p:spPr>
          <a:xfrm>
            <a:off x="457200" y="1600201"/>
            <a:ext cx="8229600" cy="1324744"/>
          </a:xfrm>
        </p:spPr>
        <p:txBody>
          <a:bodyPr/>
          <a:lstStyle/>
          <a:p>
            <a:r>
              <a:rPr lang="vi-VN" dirty="0" smtClean="0">
                <a:hlinkClick r:id="rId2"/>
              </a:rPr>
              <a:t>https://www.youtube.com/watch?v=p9aIpNwYqVM</a:t>
            </a:r>
            <a:endParaRPr lang="vi-VN"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2564904"/>
            <a:ext cx="2276872" cy="227687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28625" y="771653"/>
            <a:ext cx="8715375" cy="1000125"/>
          </a:xfrm>
        </p:spPr>
        <p:txBody>
          <a:bodyPr/>
          <a:lstStyle/>
          <a:p>
            <a:pPr eaLnBrk="1" hangingPunct="1"/>
            <a:r>
              <a:rPr lang="vi-VN" sz="3200" dirty="0" smtClean="0"/>
              <a:t>HS hát kết hợp vận động cơ thể theo nhịp điệu </a:t>
            </a:r>
            <a:r>
              <a:rPr lang="en-US" dirty="0" smtClean="0"/>
              <a:t/>
            </a:r>
            <a:br>
              <a:rPr lang="en-US" dirty="0" smtClean="0"/>
            </a:br>
            <a:endParaRPr lang="en-US" dirty="0" smtClean="0"/>
          </a:p>
        </p:txBody>
      </p:sp>
      <p:sp>
        <p:nvSpPr>
          <p:cNvPr id="2" name="Content Placeholder 1"/>
          <p:cNvSpPr>
            <a:spLocks noGrp="1"/>
          </p:cNvSpPr>
          <p:nvPr>
            <p:ph idx="1"/>
          </p:nvPr>
        </p:nvSpPr>
        <p:spPr>
          <a:xfrm>
            <a:off x="457200" y="1600201"/>
            <a:ext cx="8229600" cy="1396752"/>
          </a:xfrm>
        </p:spPr>
        <p:txBody>
          <a:bodyPr/>
          <a:lstStyle/>
          <a:p>
            <a:pPr marL="0" indent="0">
              <a:buNone/>
            </a:pPr>
            <a:r>
              <a:rPr lang="vi-VN" dirty="0" smtClean="0">
                <a:hlinkClick r:id="rId2"/>
              </a:rPr>
              <a:t>https://www.youtube.com/watch?v=tZFKvHFUa3Y&amp;t=32s</a:t>
            </a:r>
            <a:endParaRPr lang="vi-VN"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572" y="2992532"/>
            <a:ext cx="2132856" cy="213285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81388" y="633167"/>
            <a:ext cx="8229600" cy="2011362"/>
          </a:xfrm>
        </p:spPr>
        <p:txBody>
          <a:bodyPr/>
          <a:lstStyle/>
          <a:p>
            <a:pPr algn="l" eaLnBrk="1" hangingPunct="1"/>
            <a:r>
              <a:rPr lang="en-US" sz="3000" b="1" dirty="0" smtClean="0"/>
              <a:t>II. Lí thuyết âm nhạc.</a:t>
            </a:r>
            <a:br>
              <a:rPr lang="en-US" sz="3000" b="1" dirty="0" smtClean="0"/>
            </a:br>
            <a:r>
              <a:rPr lang="en-US" sz="3000" b="1" dirty="0" smtClean="0"/>
              <a:t>Kí hiệu âm nhạc bằng hệ thống chữ cái Latin</a:t>
            </a:r>
          </a:p>
        </p:txBody>
      </p:sp>
      <p:sp>
        <p:nvSpPr>
          <p:cNvPr id="32771" name="Content Placeholder 2"/>
          <p:cNvSpPr>
            <a:spLocks noGrp="1"/>
          </p:cNvSpPr>
          <p:nvPr>
            <p:ph idx="1"/>
          </p:nvPr>
        </p:nvSpPr>
        <p:spPr>
          <a:xfrm>
            <a:off x="457200" y="2643188"/>
            <a:ext cx="8229600" cy="3482975"/>
          </a:xfrm>
        </p:spPr>
        <p:txBody>
          <a:bodyPr/>
          <a:lstStyle/>
          <a:p>
            <a:pPr eaLnBrk="1" hangingPunct="1"/>
            <a:r>
              <a:rPr lang="vi-VN" b="1" i="1" smtClean="0"/>
              <a:t>Tìm hiểu kí hiệu nốt nhạc bằng chữ cái Latin.</a:t>
            </a:r>
            <a:endParaRPr lang="en-US" smtClean="0"/>
          </a:p>
          <a:p>
            <a:pPr eaLnBrk="1" hangingPunct="1"/>
            <a:endParaRPr lang="en-US" smtClean="0"/>
          </a:p>
        </p:txBody>
      </p:sp>
      <p:pic>
        <p:nvPicPr>
          <p:cNvPr id="32772" name="Picture 4" descr="nốt nhạc.png"/>
          <p:cNvPicPr>
            <a:picLocks noChangeAspect="1"/>
          </p:cNvPicPr>
          <p:nvPr/>
        </p:nvPicPr>
        <p:blipFill>
          <a:blip r:embed="rId2"/>
          <a:srcRect/>
          <a:stretch>
            <a:fillRect/>
          </a:stretch>
        </p:blipFill>
        <p:spPr bwMode="auto">
          <a:xfrm>
            <a:off x="611560" y="3643313"/>
            <a:ext cx="7776863" cy="309805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ppt_x"/>
                                          </p:val>
                                        </p:tav>
                                        <p:tav tm="100000">
                                          <p:val>
                                            <p:strVal val="#ppt_x"/>
                                          </p:val>
                                        </p:tav>
                                      </p:tavLst>
                                    </p:anim>
                                    <p:anim calcmode="lin" valueType="num">
                                      <p:cBhvr additive="base">
                                        <p:cTn id="8"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12763" y="260648"/>
            <a:ext cx="8229600" cy="785813"/>
          </a:xfrm>
        </p:spPr>
        <p:txBody>
          <a:bodyPr/>
          <a:lstStyle/>
          <a:p>
            <a:pPr eaLnBrk="1" hangingPunct="1"/>
            <a:r>
              <a:rPr lang="vi-VN" sz="3000" b="1" dirty="0" smtClean="0"/>
              <a:t>Ứng </a:t>
            </a:r>
            <a:r>
              <a:rPr lang="en-US" sz="3000" b="1" dirty="0" smtClean="0"/>
              <a:t>d</a:t>
            </a:r>
            <a:r>
              <a:rPr lang="vi-VN" sz="3000" b="1" dirty="0" smtClean="0"/>
              <a:t>ụng đọc tên nốt nhạc bằng chữ cái Latin</a:t>
            </a:r>
            <a:r>
              <a:rPr lang="en-US" sz="3000" b="1" dirty="0" smtClean="0"/>
              <a:t> bài TĐN số 1</a:t>
            </a:r>
            <a:r>
              <a:rPr lang="en-US" sz="3000" dirty="0" smtClean="0"/>
              <a:t/>
            </a:r>
            <a:br>
              <a:rPr lang="en-US" sz="3000" dirty="0" smtClean="0"/>
            </a:br>
            <a:endParaRPr lang="en-US" sz="3000" dirty="0" smtClean="0"/>
          </a:p>
        </p:txBody>
      </p:sp>
      <p:pic>
        <p:nvPicPr>
          <p:cNvPr id="3" name="Content Placeholder 2"/>
          <p:cNvPicPr>
            <a:picLocks noGrp="1" noChangeAspect="1"/>
          </p:cNvPicPr>
          <p:nvPr>
            <p:ph idx="1"/>
          </p:nvPr>
        </p:nvPicPr>
        <p:blipFill>
          <a:blip r:embed="rId2"/>
          <a:stretch>
            <a:fillRect/>
          </a:stretch>
        </p:blipFill>
        <p:spPr>
          <a:xfrm>
            <a:off x="395536" y="1124744"/>
            <a:ext cx="8208912" cy="547260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vi-VN" b="1" smtClean="0"/>
              <a:t>Dặn dò, chuẩn bị bài mới</a:t>
            </a:r>
            <a:endParaRPr lang="en-US" smtClean="0"/>
          </a:p>
        </p:txBody>
      </p:sp>
      <p:sp>
        <p:nvSpPr>
          <p:cNvPr id="28675" name="Content Placeholder 2"/>
          <p:cNvSpPr>
            <a:spLocks noGrp="1"/>
          </p:cNvSpPr>
          <p:nvPr>
            <p:ph idx="1"/>
          </p:nvPr>
        </p:nvSpPr>
        <p:spPr>
          <a:xfrm>
            <a:off x="471241" y="1833563"/>
            <a:ext cx="8229600" cy="4525963"/>
          </a:xfrm>
        </p:spPr>
        <p:txBody>
          <a:bodyPr/>
          <a:lstStyle/>
          <a:p>
            <a:pPr eaLnBrk="1" hangingPunct="1"/>
            <a:r>
              <a:rPr lang="vi-VN" sz="3000" dirty="0" smtClean="0"/>
              <a:t>GV cùng HS hệ thống lại các nội dung cần ghi nhớ.</a:t>
            </a:r>
            <a:endParaRPr lang="en-US" sz="3000" dirty="0" smtClean="0"/>
          </a:p>
          <a:p>
            <a:pPr eaLnBrk="1" hangingPunct="1"/>
            <a:r>
              <a:rPr lang="vi-VN" sz="3000" dirty="0" smtClean="0"/>
              <a:t>Chuẩn bị tiết học sau: Tìm hiểu nội dung bài mới qua sgk và dùng mã code do GV cung cấp để khai thác học liệu điện tử về lí thuyết âm nhạc</a:t>
            </a:r>
            <a:endParaRPr lang="en-US" sz="3000" dirty="0" smtClean="0"/>
          </a:p>
          <a:p>
            <a:pPr eaLnBrk="1" hangingPunct="1"/>
            <a:r>
              <a:rPr lang="vi-VN" sz="3000" dirty="0" smtClean="0"/>
              <a:t>-    Ôn  luyện các kiến thức, kĩ năng về nhạc cụ giai điệu đã học từ cấp tiểu học( Kèn Phím)</a:t>
            </a:r>
            <a:r>
              <a:rPr lang="vi-VN" b="1" dirty="0" smtClean="0"/>
              <a:t>	 </a:t>
            </a:r>
            <a:endParaRPr lang="en-US" dirty="0" smtClean="0"/>
          </a:p>
          <a:p>
            <a:pPr eaLnBrk="1" hangingPunct="1"/>
            <a:endParaRPr lang="en-US" dirty="0" smtClean="0"/>
          </a:p>
        </p:txBody>
      </p:sp>
      <p:pic>
        <p:nvPicPr>
          <p:cNvPr id="28676" name="Picture 3" descr="pngtree-hand-drawn-cartoon-teachers-day-tutoring-student-homework-teachers-day-speak-png-image_362466.jpg"/>
          <p:cNvPicPr>
            <a:picLocks noChangeAspect="1"/>
          </p:cNvPicPr>
          <p:nvPr/>
        </p:nvPicPr>
        <p:blipFill>
          <a:blip r:embed="rId2"/>
          <a:srcRect/>
          <a:stretch>
            <a:fillRect/>
          </a:stretch>
        </p:blipFill>
        <p:spPr bwMode="auto">
          <a:xfrm>
            <a:off x="0" y="214313"/>
            <a:ext cx="1619250" cy="1619250"/>
          </a:xfrm>
          <a:prstGeom prst="rect">
            <a:avLst/>
          </a:prstGeom>
          <a:noFill/>
          <a:ln w="9525">
            <a:noFill/>
            <a:miter lim="800000"/>
            <a:headEnd/>
            <a:tailEnd/>
          </a:ln>
        </p:spPr>
      </p:pic>
    </p:spTree>
    <p:extLst>
      <p:ext uri="{BB962C8B-B14F-4D97-AF65-F5344CB8AC3E}">
        <p14:creationId xmlns:p14="http://schemas.microsoft.com/office/powerpoint/2010/main" val="3706155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5297487"/>
          </a:xfrm>
        </p:spPr>
        <p:txBody>
          <a:bodyPr/>
          <a:lstStyle/>
          <a:p>
            <a:pPr eaLnBrk="1" hangingPunct="1"/>
            <a:r>
              <a:rPr lang="vi-VN" b="1" dirty="0" smtClean="0"/>
              <a:t>Tiết </a:t>
            </a:r>
            <a:r>
              <a:rPr lang="en-US" b="1" dirty="0"/>
              <a:t>7</a:t>
            </a:r>
            <a:r>
              <a:rPr lang="en-US" dirty="0" smtClean="0"/>
              <a:t/>
            </a:r>
            <a:br>
              <a:rPr lang="en-US" dirty="0" smtClean="0"/>
            </a:br>
            <a:r>
              <a:rPr lang="en-US" dirty="0" smtClean="0"/>
              <a:t>-</a:t>
            </a:r>
            <a:r>
              <a:rPr lang="vi-VN" b="1" dirty="0" smtClean="0"/>
              <a:t>Nhạc cụ: Kèn phím (Hoặc nhạc cụ giai điệu khác)</a:t>
            </a:r>
            <a:r>
              <a:rPr lang="en-US" b="1" dirty="0" smtClean="0"/>
              <a:t/>
            </a:r>
            <a:br>
              <a:rPr lang="en-US" b="1" dirty="0" smtClean="0"/>
            </a:br>
            <a:endParaRPr lang="en-US" b="1" dirty="0" smtClean="0"/>
          </a:p>
        </p:txBody>
      </p:sp>
    </p:spTree>
    <p:extLst>
      <p:ext uri="{BB962C8B-B14F-4D97-AF65-F5344CB8AC3E}">
        <p14:creationId xmlns:p14="http://schemas.microsoft.com/office/powerpoint/2010/main" val="3325520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32638" y="2204864"/>
            <a:ext cx="8229600" cy="1143000"/>
          </a:xfrm>
        </p:spPr>
        <p:txBody>
          <a:bodyPr/>
          <a:lstStyle/>
          <a:p>
            <a:pPr eaLnBrk="1" hangingPunct="1"/>
            <a:r>
              <a:rPr lang="en-US" sz="3000" b="1" dirty="0" smtClean="0"/>
              <a:t>I/</a:t>
            </a:r>
            <a:r>
              <a:rPr lang="vi-VN" sz="3000" b="1" dirty="0" smtClean="0"/>
              <a:t>NHẠC CỤ: KÈN PHÍM ( Hoặc nhạc cụ giai điệu khác)</a:t>
            </a:r>
            <a:endParaRPr lang="en-US" sz="3000" dirty="0" smtClean="0"/>
          </a:p>
        </p:txBody>
      </p:sp>
      <p:sp>
        <p:nvSpPr>
          <p:cNvPr id="34819" name="Content Placeholder 2"/>
          <p:cNvSpPr>
            <a:spLocks noGrp="1"/>
          </p:cNvSpPr>
          <p:nvPr>
            <p:ph idx="1"/>
          </p:nvPr>
        </p:nvSpPr>
        <p:spPr>
          <a:xfrm>
            <a:off x="457200" y="980728"/>
            <a:ext cx="8229600" cy="5145435"/>
          </a:xfrm>
        </p:spPr>
        <p:txBody>
          <a:bodyPr/>
          <a:lstStyle/>
          <a:p>
            <a:pPr eaLnBrk="1" hangingPunct="1"/>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NHẠC CỤ: KÈN PHÍM</a:t>
            </a:r>
            <a:endParaRPr lang="vi-VN"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2708920"/>
            <a:ext cx="2232248" cy="2232248"/>
          </a:xfrm>
          <a:prstGeom prst="rect">
            <a:avLst/>
          </a:prstGeom>
        </p:spPr>
      </p:pic>
      <p:sp>
        <p:nvSpPr>
          <p:cNvPr id="6" name="Content Placeholder 5"/>
          <p:cNvSpPr>
            <a:spLocks noGrp="1"/>
          </p:cNvSpPr>
          <p:nvPr>
            <p:ph idx="1"/>
          </p:nvPr>
        </p:nvSpPr>
        <p:spPr>
          <a:xfrm>
            <a:off x="457200" y="1600201"/>
            <a:ext cx="8229600" cy="1468760"/>
          </a:xfrm>
        </p:spPr>
        <p:txBody>
          <a:bodyPr/>
          <a:lstStyle/>
          <a:p>
            <a:r>
              <a:rPr lang="vi-VN" dirty="0" smtClean="0">
                <a:hlinkClick r:id="rId3"/>
              </a:rPr>
              <a:t>https://www.youtube.com/watch?v=wku8_PpAI5s</a:t>
            </a:r>
            <a:endParaRPr lang="vi-VN" dirty="0"/>
          </a:p>
        </p:txBody>
      </p:sp>
    </p:spTree>
    <p:extLst>
      <p:ext uri="{BB962C8B-B14F-4D97-AF65-F5344CB8AC3E}">
        <p14:creationId xmlns:p14="http://schemas.microsoft.com/office/powerpoint/2010/main" val="2034928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vi-VN" b="1" i="1" smtClean="0"/>
              <a:t>Cấu tạo kèn phím</a:t>
            </a:r>
            <a:r>
              <a:rPr lang="en-US" smtClean="0"/>
              <a:t/>
            </a:r>
            <a:br>
              <a:rPr lang="en-US" smtClean="0"/>
            </a:br>
            <a:endParaRPr lang="en-US" smtClean="0"/>
          </a:p>
        </p:txBody>
      </p:sp>
      <p:pic>
        <p:nvPicPr>
          <p:cNvPr id="35843" name="Content Placeholder 5" descr="cấu tạo.png"/>
          <p:cNvPicPr>
            <a:picLocks noGrp="1" noChangeAspect="1"/>
          </p:cNvPicPr>
          <p:nvPr>
            <p:ph idx="1"/>
          </p:nvPr>
        </p:nvPicPr>
        <p:blipFill>
          <a:blip r:embed="rId2"/>
          <a:srcRect/>
          <a:stretch>
            <a:fillRect/>
          </a:stretch>
        </p:blipFill>
        <p:spPr>
          <a:xfrm>
            <a:off x="251520" y="1417638"/>
            <a:ext cx="8640959" cy="431561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Khởi động</a:t>
            </a:r>
          </a:p>
        </p:txBody>
      </p:sp>
      <p:pic>
        <p:nvPicPr>
          <p:cNvPr id="6" name="Tuổi đời mênh mông- bài hát lớp 8- có lời.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rcRect/>
          <a:stretch>
            <a:fillRect/>
          </a:stretch>
        </p:blipFill>
        <p:spPr bwMode="auto">
          <a:xfrm>
            <a:off x="1000125" y="1928813"/>
            <a:ext cx="6858000" cy="3857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b="1" i="1" smtClean="0"/>
              <a:t>b. </a:t>
            </a:r>
            <a:r>
              <a:rPr lang="vi-VN" b="1" i="1" smtClean="0"/>
              <a:t>Cách chơi kèn phím</a:t>
            </a:r>
            <a:r>
              <a:rPr lang="en-US" smtClean="0"/>
              <a:t/>
            </a:r>
            <a:br>
              <a:rPr lang="en-US" smtClean="0"/>
            </a:br>
            <a:endParaRPr lang="en-US" smtClean="0"/>
          </a:p>
        </p:txBody>
      </p:sp>
      <p:pic>
        <p:nvPicPr>
          <p:cNvPr id="36867" name="Content Placeholder 5" descr="cách chơi.png"/>
          <p:cNvPicPr>
            <a:picLocks noGrp="1" noChangeAspect="1"/>
          </p:cNvPicPr>
          <p:nvPr>
            <p:ph idx="1"/>
          </p:nvPr>
        </p:nvPicPr>
        <p:blipFill>
          <a:blip r:embed="rId2"/>
          <a:srcRect/>
          <a:stretch>
            <a:fillRect/>
          </a:stretch>
        </p:blipFill>
        <p:spPr>
          <a:xfrm>
            <a:off x="251520" y="1124744"/>
            <a:ext cx="8640960" cy="4464496"/>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b="1" i="1" smtClean="0"/>
              <a:t>c. Sơ đồ ngón bấm</a:t>
            </a:r>
            <a:r>
              <a:rPr lang="en-US" smtClean="0"/>
              <a:t/>
            </a:r>
            <a:br>
              <a:rPr lang="en-US" smtClean="0"/>
            </a:br>
            <a:endParaRPr lang="en-US" smtClean="0"/>
          </a:p>
        </p:txBody>
      </p:sp>
      <p:pic>
        <p:nvPicPr>
          <p:cNvPr id="37891" name="Content Placeholder 3" descr="sơ đồ ngón bấm.png"/>
          <p:cNvPicPr>
            <a:picLocks noGrp="1" noChangeAspect="1"/>
          </p:cNvPicPr>
          <p:nvPr>
            <p:ph idx="1"/>
          </p:nvPr>
        </p:nvPicPr>
        <p:blipFill>
          <a:blip r:embed="rId2"/>
          <a:srcRect/>
          <a:stretch>
            <a:fillRect/>
          </a:stretch>
        </p:blipFill>
        <p:spPr>
          <a:xfrm>
            <a:off x="179512" y="1417638"/>
            <a:ext cx="8712968" cy="424361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vi-VN" b="1" i="1" smtClean="0"/>
              <a:t>Thực hành mẫu âm</a:t>
            </a:r>
            <a:r>
              <a:rPr lang="en-US" smtClean="0"/>
              <a:t/>
            </a:r>
            <a:br>
              <a:rPr lang="en-US" smtClean="0"/>
            </a:br>
            <a:endParaRPr lang="en-US" smtClean="0"/>
          </a:p>
        </p:txBody>
      </p:sp>
      <p:pic>
        <p:nvPicPr>
          <p:cNvPr id="38915" name="Content Placeholder 3" descr="mẫu âm.png"/>
          <p:cNvPicPr>
            <a:picLocks noGrp="1" noChangeAspect="1"/>
          </p:cNvPicPr>
          <p:nvPr>
            <p:ph idx="1"/>
          </p:nvPr>
        </p:nvPicPr>
        <p:blipFill>
          <a:blip r:embed="rId2"/>
          <a:srcRect/>
          <a:stretch>
            <a:fillRect/>
          </a:stretch>
        </p:blipFill>
        <p:spPr>
          <a:xfrm>
            <a:off x="323528" y="1268760"/>
            <a:ext cx="8568952" cy="374441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62074"/>
          </a:xfrm>
        </p:spPr>
        <p:txBody>
          <a:bodyPr/>
          <a:lstStyle/>
          <a:p>
            <a:r>
              <a:rPr lang="vi-VN" b="1" dirty="0"/>
              <a:t>Nhạc </a:t>
            </a:r>
            <a:r>
              <a:rPr lang="vi-VN" b="1" dirty="0" smtClean="0"/>
              <a:t>cụ: Sáo recorder</a:t>
            </a:r>
            <a:endParaRPr lang="vi-VN"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2708920"/>
            <a:ext cx="2016224" cy="2016224"/>
          </a:xfrm>
          <a:prstGeom prst="rect">
            <a:avLst/>
          </a:prstGeom>
        </p:spPr>
      </p:pic>
      <p:sp>
        <p:nvSpPr>
          <p:cNvPr id="6" name="Content Placeholder 5"/>
          <p:cNvSpPr>
            <a:spLocks noGrp="1"/>
          </p:cNvSpPr>
          <p:nvPr>
            <p:ph idx="1"/>
          </p:nvPr>
        </p:nvSpPr>
        <p:spPr>
          <a:xfrm>
            <a:off x="457200" y="1600201"/>
            <a:ext cx="8229600" cy="1468760"/>
          </a:xfrm>
        </p:spPr>
        <p:txBody>
          <a:bodyPr/>
          <a:lstStyle/>
          <a:p>
            <a:r>
              <a:rPr lang="vi-VN" dirty="0" smtClean="0">
                <a:hlinkClick r:id="rId3"/>
              </a:rPr>
              <a:t>https://www.youtube.com/watch?v=aFM3R86jNns</a:t>
            </a:r>
            <a:endParaRPr lang="vi-VN" dirty="0"/>
          </a:p>
        </p:txBody>
      </p:sp>
    </p:spTree>
    <p:extLst>
      <p:ext uri="{BB962C8B-B14F-4D97-AF65-F5344CB8AC3E}">
        <p14:creationId xmlns:p14="http://schemas.microsoft.com/office/powerpoint/2010/main" val="17374979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476672"/>
            <a:ext cx="8229600" cy="1695028"/>
          </a:xfrm>
        </p:spPr>
        <p:txBody>
          <a:bodyPr/>
          <a:lstStyle/>
          <a:p>
            <a:pPr eaLnBrk="1" hangingPunct="1"/>
            <a:r>
              <a:rPr lang="en-US" sz="3000" b="1" dirty="0" smtClean="0"/>
              <a:t>TIẾT 8: </a:t>
            </a:r>
            <a:r>
              <a:rPr lang="vi-VN" sz="3000" b="1" dirty="0" smtClean="0"/>
              <a:t>VẬN DỤNG – SÁNG TẠO</a:t>
            </a:r>
            <a:r>
              <a:rPr lang="en-US" sz="3000" b="1" dirty="0" smtClean="0"/>
              <a:t/>
            </a:r>
            <a:br>
              <a:rPr lang="en-US" sz="3000" b="1" dirty="0" smtClean="0"/>
            </a:br>
            <a:r>
              <a:rPr lang="en-US" sz="3000" b="1" dirty="0" smtClean="0"/>
              <a:t/>
            </a:r>
            <a:br>
              <a:rPr lang="en-US" sz="3000" b="1" dirty="0" smtClean="0"/>
            </a:br>
            <a:r>
              <a:rPr lang="en-US" sz="3000" b="1" dirty="0" smtClean="0"/>
              <a:t>Kết hợp KTĐGTX thực hành 15’</a:t>
            </a:r>
            <a:endParaRPr lang="en-US" sz="3000" dirty="0" smtClean="0"/>
          </a:p>
        </p:txBody>
      </p:sp>
      <p:sp>
        <p:nvSpPr>
          <p:cNvPr id="2" name="Content Placeholder 1"/>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b="1" i="1" smtClean="0"/>
              <a:t>a. Ôn tập</a:t>
            </a:r>
            <a:r>
              <a:rPr lang="vi-VN" b="1" i="1" smtClean="0"/>
              <a:t> bài hát </a:t>
            </a:r>
            <a:r>
              <a:rPr lang="en-US" smtClean="0"/>
              <a:t/>
            </a:r>
            <a:br>
              <a:rPr lang="en-US" smtClean="0"/>
            </a:br>
            <a:endParaRPr lang="en-US" smtClean="0"/>
          </a:p>
        </p:txBody>
      </p:sp>
      <p:sp>
        <p:nvSpPr>
          <p:cNvPr id="3" name="Content Placeholder 2"/>
          <p:cNvSpPr>
            <a:spLocks noGrp="1"/>
          </p:cNvSpPr>
          <p:nvPr>
            <p:ph idx="1"/>
          </p:nvPr>
        </p:nvSpPr>
        <p:spPr>
          <a:xfrm>
            <a:off x="457200" y="1600201"/>
            <a:ext cx="8229600" cy="1684784"/>
          </a:xfrm>
        </p:spPr>
        <p:txBody>
          <a:bodyPr/>
          <a:lstStyle/>
          <a:p>
            <a:r>
              <a:rPr lang="vi-VN" dirty="0" smtClean="0">
                <a:hlinkClick r:id="rId2"/>
              </a:rPr>
              <a:t>https://www.youtube.com/watch?v=RGCnvPrySTw&amp;list=PLFFLDAEQx3FdSO0r5QQ_0Q2Q_yZ6R32mc</a:t>
            </a:r>
            <a:endParaRPr lang="vi-VN"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3212976"/>
            <a:ext cx="2485577" cy="2485577"/>
          </a:xfrm>
          <a:prstGeom prst="rect">
            <a:avLst/>
          </a:prstGeom>
        </p:spPr>
      </p:pic>
    </p:spTree>
    <p:extLst>
      <p:ext uri="{BB962C8B-B14F-4D97-AF65-F5344CB8AC3E}">
        <p14:creationId xmlns:p14="http://schemas.microsoft.com/office/powerpoint/2010/main" val="284179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linds(horizontal)">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28625" y="428625"/>
            <a:ext cx="8229600" cy="1143000"/>
          </a:xfrm>
        </p:spPr>
        <p:txBody>
          <a:bodyPr/>
          <a:lstStyle/>
          <a:p>
            <a:pPr eaLnBrk="1" hangingPunct="1"/>
            <a:r>
              <a:rPr lang="en-US" b="1" i="1" smtClean="0"/>
              <a:t>b. Ôn tập Bài đọc nhạc,</a:t>
            </a:r>
            <a:br>
              <a:rPr lang="en-US" b="1" i="1" smtClean="0"/>
            </a:br>
            <a:r>
              <a:rPr lang="en-US" b="1" i="1" smtClean="0"/>
              <a:t>ứng tác âm nhạc</a:t>
            </a:r>
            <a:r>
              <a:rPr lang="en-US" smtClean="0"/>
              <a:t/>
            </a:r>
            <a:br>
              <a:rPr lang="en-US" smtClean="0"/>
            </a:br>
            <a:endParaRPr lang="en-US" smtClean="0"/>
          </a:p>
        </p:txBody>
      </p:sp>
      <p:pic>
        <p:nvPicPr>
          <p:cNvPr id="6" name="BÀI TẬP ĐỌC NHẠC SỐ 1 - LỚP 6 - KẾT NỐI TRI THỨC VỚI CUỘC SỐNG [Có lời ca].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srcRect/>
          <a:stretch>
            <a:fillRect/>
          </a:stretch>
        </p:blipFill>
        <p:spPr>
          <a:xfrm>
            <a:off x="1471612" y="1844824"/>
            <a:ext cx="6143625" cy="3455987"/>
          </a:xfrm>
        </p:spPr>
      </p:pic>
    </p:spTree>
    <p:extLst>
      <p:ext uri="{BB962C8B-B14F-4D97-AF65-F5344CB8AC3E}">
        <p14:creationId xmlns:p14="http://schemas.microsoft.com/office/powerpoint/2010/main" val="23446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circle(in)">
                                      <p:cBhvr>
                                        <p:cTn id="7" dur="2000"/>
                                        <p:tgtEl>
                                          <p:spTgt spid="38914"/>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1614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3415">
                <p:cTn id="11" fill="hold" display="0">
                  <p:stCondLst>
                    <p:cond delay="indefinite"/>
                  </p:stCondLst>
                  <p:endCondLst>
                    <p:cond evt="onNext" delay="0">
                      <p:tgtEl>
                        <p:sldTgt/>
                      </p:tgtEl>
                    </p:cond>
                    <p:cond evt="onPrev" delay="0">
                      <p:tgtEl>
                        <p:sldTgt/>
                      </p:tgtEl>
                    </p:cond>
                  </p:end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childTnLst>
        </p:cTn>
      </p:par>
    </p:tnLst>
    <p:bldLst>
      <p:bldP spid="389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b="1" i="1" smtClean="0">
                <a:solidFill>
                  <a:schemeClr val="bg1"/>
                </a:solidFill>
              </a:rPr>
              <a:t>c</a:t>
            </a:r>
            <a:r>
              <a:rPr lang="vi-VN" b="1" i="1" smtClean="0">
                <a:solidFill>
                  <a:schemeClr val="bg1"/>
                </a:solidFill>
              </a:rPr>
              <a:t>. </a:t>
            </a:r>
            <a:r>
              <a:rPr lang="vi-VN" b="1" i="1" smtClean="0">
                <a:solidFill>
                  <a:srgbClr val="C00000"/>
                </a:solidFill>
              </a:rPr>
              <a:t>Trò chơi âm nhạc</a:t>
            </a:r>
            <a:r>
              <a:rPr lang="en-US" smtClean="0">
                <a:solidFill>
                  <a:srgbClr val="C00000"/>
                </a:solidFill>
              </a:rPr>
              <a:t/>
            </a:r>
            <a:br>
              <a:rPr lang="en-US" smtClean="0">
                <a:solidFill>
                  <a:srgbClr val="C00000"/>
                </a:solidFill>
              </a:rPr>
            </a:br>
            <a:endParaRPr lang="en-US" smtClean="0">
              <a:solidFill>
                <a:srgbClr val="C00000"/>
              </a:solidFill>
            </a:endParaRPr>
          </a:p>
        </p:txBody>
      </p:sp>
      <p:sp>
        <p:nvSpPr>
          <p:cNvPr id="47107" name="Content Placeholder 4"/>
          <p:cNvSpPr>
            <a:spLocks noGrp="1"/>
          </p:cNvSpPr>
          <p:nvPr>
            <p:ph idx="1"/>
          </p:nvPr>
        </p:nvSpPr>
        <p:spPr/>
        <p:txBody>
          <a:bodyPr/>
          <a:lstStyle/>
          <a:p>
            <a:r>
              <a:rPr lang="en-US" smtClean="0">
                <a:solidFill>
                  <a:srgbClr val="C00000"/>
                </a:solidFill>
              </a:rPr>
              <a:t>Tìm các chữ cái trong tên của mình gắn với tên nốt nhạc theo kí hiệu Latin</a:t>
            </a:r>
          </a:p>
          <a:p>
            <a:pPr>
              <a:buFont typeface="Arial" charset="0"/>
              <a:buNone/>
            </a:pPr>
            <a:r>
              <a:rPr lang="en-US" smtClean="0">
                <a:solidFill>
                  <a:srgbClr val="C00000"/>
                </a:solidFill>
              </a:rPr>
              <a:t>   VD: </a:t>
            </a:r>
            <a:r>
              <a:rPr lang="en-US" u="sng" smtClean="0">
                <a:solidFill>
                  <a:srgbClr val="002060"/>
                </a:solidFill>
              </a:rPr>
              <a:t>S</a:t>
            </a:r>
            <a:r>
              <a:rPr lang="en-US" smtClean="0">
                <a:solidFill>
                  <a:srgbClr val="C00000"/>
                </a:solidFill>
              </a:rPr>
              <a:t>inh - </a:t>
            </a:r>
            <a:r>
              <a:rPr lang="en-US" smtClean="0">
                <a:solidFill>
                  <a:srgbClr val="002060"/>
                </a:solidFill>
              </a:rPr>
              <a:t>nốt Son</a:t>
            </a:r>
          </a:p>
          <a:p>
            <a:pPr>
              <a:buFont typeface="Arial" charset="0"/>
              <a:buNone/>
            </a:pPr>
            <a:r>
              <a:rPr lang="en-US" smtClean="0">
                <a:solidFill>
                  <a:srgbClr val="FF0000"/>
                </a:solidFill>
              </a:rPr>
              <a:t>          </a:t>
            </a:r>
          </a:p>
        </p:txBody>
      </p:sp>
    </p:spTree>
    <p:extLst>
      <p:ext uri="{BB962C8B-B14F-4D97-AF65-F5344CB8AC3E}">
        <p14:creationId xmlns:p14="http://schemas.microsoft.com/office/powerpoint/2010/main" val="130622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amond(in)">
                                      <p:cBhvr>
                                        <p:cTn id="7"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vi-VN" b="1" smtClean="0"/>
              <a:t>Dặn dò, chuẩn bị bài mới</a:t>
            </a:r>
            <a:endParaRPr lang="en-US" smtClean="0"/>
          </a:p>
        </p:txBody>
      </p:sp>
      <p:sp>
        <p:nvSpPr>
          <p:cNvPr id="39939" name="Content Placeholder 2"/>
          <p:cNvSpPr>
            <a:spLocks noGrp="1"/>
          </p:cNvSpPr>
          <p:nvPr>
            <p:ph idx="1"/>
          </p:nvPr>
        </p:nvSpPr>
        <p:spPr/>
        <p:txBody>
          <a:bodyPr/>
          <a:lstStyle/>
          <a:p>
            <a:pPr eaLnBrk="1" hangingPunct="1"/>
            <a:r>
              <a:rPr lang="vi-VN" smtClean="0"/>
              <a:t>GV cùng HS hệ thống lại các nội dung cần ghi nhớ.</a:t>
            </a:r>
            <a:endParaRPr lang="en-US" smtClean="0"/>
          </a:p>
          <a:p>
            <a:pPr eaLnBrk="1" hangingPunct="1"/>
            <a:r>
              <a:rPr lang="vi-VN" smtClean="0"/>
              <a:t>Hướng dẫn HS chuẩn bị các nội dung để kiểm tra giữa kì ở  tiết học sau.</a:t>
            </a:r>
            <a:endParaRPr lang="en-US" smtClean="0"/>
          </a:p>
          <a:p>
            <a:pPr eaLnBrk="1" hangingPunct="1"/>
            <a:r>
              <a:rPr lang="vi-VN" smtClean="0"/>
              <a:t>Dùng mã code do GV cung cấp để khai thác học liệu điện tử về các hình thức trình bày bài hát, bài đọc nhạc để ôn và chuẩn bị cho tiết sau  kiểm tra giữa kì. </a:t>
            </a:r>
            <a:endParaRPr lang="en-US" smtClean="0"/>
          </a:p>
          <a:p>
            <a:pPr eaLnBrk="1" hangingPunct="1"/>
            <a:endParaRPr lang="en-US" smtClean="0"/>
          </a:p>
        </p:txBody>
      </p:sp>
      <p:pic>
        <p:nvPicPr>
          <p:cNvPr id="39940" name="Picture 3" descr="pngtree-hand-drawn-cartoon-teachers-day-tutoring-student-homework-teachers-day-speak-png-image_362466.jpg"/>
          <p:cNvPicPr>
            <a:picLocks noChangeAspect="1"/>
          </p:cNvPicPr>
          <p:nvPr/>
        </p:nvPicPr>
        <p:blipFill>
          <a:blip r:embed="rId2"/>
          <a:srcRect/>
          <a:stretch>
            <a:fillRect/>
          </a:stretch>
        </p:blipFill>
        <p:spPr bwMode="auto">
          <a:xfrm>
            <a:off x="0" y="0"/>
            <a:ext cx="1404938" cy="1404938"/>
          </a:xfrm>
          <a:prstGeom prst="rect">
            <a:avLst/>
          </a:prstGeom>
          <a:noFill/>
          <a:ln w="9525">
            <a:noFill/>
            <a:miter lim="800000"/>
            <a:headEnd/>
            <a:tailEnd/>
          </a:ln>
        </p:spPr>
      </p:pic>
    </p:spTree>
    <p:extLst>
      <p:ext uri="{BB962C8B-B14F-4D97-AF65-F5344CB8AC3E}">
        <p14:creationId xmlns:p14="http://schemas.microsoft.com/office/powerpoint/2010/main" val="17913524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714375"/>
            <a:ext cx="8229600" cy="3500438"/>
          </a:xfrm>
        </p:spPr>
        <p:txBody>
          <a:bodyPr/>
          <a:lstStyle/>
          <a:p>
            <a:pPr eaLnBrk="1" hangingPunct="1"/>
            <a:r>
              <a:rPr lang="vi-VN" b="1" dirty="0" smtClean="0"/>
              <a:t>Tiết </a:t>
            </a:r>
            <a:r>
              <a:rPr lang="en-US" b="1" dirty="0" smtClean="0"/>
              <a:t>9</a:t>
            </a:r>
            <a:r>
              <a:rPr lang="en-US" dirty="0" smtClean="0"/>
              <a:t/>
            </a:r>
            <a:br>
              <a:rPr lang="en-US" dirty="0" smtClean="0"/>
            </a:br>
            <a:r>
              <a:rPr lang="en-US" b="1" smtClean="0"/>
              <a:t/>
            </a:r>
            <a:br>
              <a:rPr lang="en-US" b="1" smtClean="0"/>
            </a:br>
            <a:r>
              <a:rPr lang="vi-VN" b="1" smtClean="0"/>
              <a:t>Kiểm </a:t>
            </a:r>
            <a:r>
              <a:rPr lang="vi-VN" b="1" dirty="0" smtClean="0"/>
              <a:t>tra giữa kì</a:t>
            </a:r>
            <a:r>
              <a:rPr lang="en-US" dirty="0" smtClean="0"/>
              <a:t/>
            </a:r>
            <a:br>
              <a:rPr lang="en-US" dirty="0" smtClean="0"/>
            </a:br>
            <a:endParaRPr lang="en-US" dirty="0" smtClean="0"/>
          </a:p>
        </p:txBody>
      </p:sp>
    </p:spTree>
    <p:extLst>
      <p:ext uri="{BB962C8B-B14F-4D97-AF65-F5344CB8AC3E}">
        <p14:creationId xmlns:p14="http://schemas.microsoft.com/office/powerpoint/2010/main" val="254617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ox(in)">
                                      <p:cBhvr>
                                        <p:cTn id="7"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26057" y="116632"/>
            <a:ext cx="8229600" cy="706090"/>
          </a:xfrm>
        </p:spPr>
        <p:txBody>
          <a:bodyPr/>
          <a:lstStyle/>
          <a:p>
            <a:pPr eaLnBrk="1" hangingPunct="1"/>
            <a:r>
              <a:rPr lang="en-US" dirty="0" smtClean="0"/>
              <a:t> GV </a:t>
            </a:r>
            <a:r>
              <a:rPr lang="en-US" dirty="0" err="1" smtClean="0"/>
              <a:t>cho</a:t>
            </a:r>
            <a:r>
              <a:rPr lang="en-US" dirty="0" smtClean="0"/>
              <a:t> HS </a:t>
            </a:r>
            <a:r>
              <a:rPr lang="en-US" dirty="0" err="1" smtClean="0"/>
              <a:t>nghe</a:t>
            </a:r>
            <a:r>
              <a:rPr lang="en-US" dirty="0" smtClean="0"/>
              <a:t> </a:t>
            </a:r>
            <a:r>
              <a:rPr lang="en-US" dirty="0" err="1" smtClean="0"/>
              <a:t>hát</a:t>
            </a:r>
            <a:r>
              <a:rPr lang="en-US" dirty="0" smtClean="0"/>
              <a:t> </a:t>
            </a:r>
            <a:r>
              <a:rPr lang="en-US" dirty="0" err="1" smtClean="0"/>
              <a:t>mẫu</a:t>
            </a: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3212976"/>
            <a:ext cx="1944216" cy="1944216"/>
          </a:xfrm>
          <a:prstGeom prst="rect">
            <a:avLst/>
          </a:prstGeom>
        </p:spPr>
      </p:pic>
      <p:sp>
        <p:nvSpPr>
          <p:cNvPr id="5" name="Content Placeholder 4"/>
          <p:cNvSpPr>
            <a:spLocks noGrp="1"/>
          </p:cNvSpPr>
          <p:nvPr>
            <p:ph idx="1"/>
          </p:nvPr>
        </p:nvSpPr>
        <p:spPr>
          <a:xfrm>
            <a:off x="457200" y="1600201"/>
            <a:ext cx="8229600" cy="1180728"/>
          </a:xfrm>
        </p:spPr>
        <p:txBody>
          <a:bodyPr/>
          <a:lstStyle/>
          <a:p>
            <a:r>
              <a:rPr lang="vi-VN" dirty="0" smtClean="0">
                <a:hlinkClick r:id="rId3"/>
              </a:rPr>
              <a:t>https://www.youtube.com/watch?v=p9aIpNwYqVM</a:t>
            </a:r>
            <a:endParaRPr lang="vi-V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vi-VN" b="1" smtClean="0"/>
              <a:t>KIỂM TRA GIỮA KÌ</a:t>
            </a:r>
            <a:endParaRPr lang="en-US" smtClean="0"/>
          </a:p>
        </p:txBody>
      </p:sp>
      <p:sp>
        <p:nvSpPr>
          <p:cNvPr id="40963" name="Content Placeholder 2"/>
          <p:cNvSpPr>
            <a:spLocks noGrp="1"/>
          </p:cNvSpPr>
          <p:nvPr>
            <p:ph idx="1"/>
          </p:nvPr>
        </p:nvSpPr>
        <p:spPr/>
        <p:txBody>
          <a:bodyPr/>
          <a:lstStyle/>
          <a:p>
            <a:pPr eaLnBrk="1" hangingPunct="1"/>
            <a:r>
              <a:rPr lang="vi-VN" b="1" smtClean="0"/>
              <a:t> Dặn dò, chuẩn bị bài mới </a:t>
            </a:r>
            <a:endParaRPr lang="en-US" smtClean="0"/>
          </a:p>
          <a:p>
            <a:pPr eaLnBrk="1" hangingPunct="1"/>
            <a:r>
              <a:rPr lang="vi-VN" sz="2400" smtClean="0"/>
              <a:t>- GV cho HS nêu cảm nhận về chủ đề và chốt lại các nội dung chính của chủ đề.</a:t>
            </a:r>
            <a:endParaRPr lang="en-US" sz="2400" smtClean="0"/>
          </a:p>
          <a:p>
            <a:pPr eaLnBrk="1" hangingPunct="1"/>
            <a:r>
              <a:rPr lang="vi-VN" sz="2400" smtClean="0"/>
              <a:t>- HS đọc và tìm hiểu các nội dung ở chủ đề 3 </a:t>
            </a:r>
            <a:r>
              <a:rPr lang="vi-VN" sz="2400" i="1" smtClean="0"/>
              <a:t>Nhớ ơn thầy cô</a:t>
            </a:r>
            <a:endParaRPr lang="en-US" sz="2400" smtClean="0"/>
          </a:p>
          <a:p>
            <a:pPr eaLnBrk="1" hangingPunct="1"/>
            <a:r>
              <a:rPr lang="vi-VN" sz="2400" smtClean="0"/>
              <a:t>-  Dùng mã code do GV cung cấp để khai thác học liệu điện tử, nghe và tập hát trước bài hát </a:t>
            </a:r>
            <a:r>
              <a:rPr lang="vi-VN" sz="2400" i="1" smtClean="0"/>
              <a:t>Thầy cô là tất cả</a:t>
            </a:r>
            <a:r>
              <a:rPr lang="vi-VN" sz="2400" smtClean="0"/>
              <a:t> và nghe bài </a:t>
            </a:r>
            <a:r>
              <a:rPr lang="vi-VN" sz="2400" i="1" smtClean="0"/>
              <a:t>Nhớ ơn thầy cô</a:t>
            </a:r>
            <a:r>
              <a:rPr lang="vi-VN" sz="2400" smtClean="0"/>
              <a:t> kết hợp tập vận động nhẹ nhàng theo bài hát.</a:t>
            </a:r>
            <a:endParaRPr lang="en-US" sz="2400" smtClean="0"/>
          </a:p>
          <a:p>
            <a:pPr eaLnBrk="1" hangingPunct="1"/>
            <a:r>
              <a:rPr lang="vi-VN" sz="2400" i="1" smtClean="0"/>
              <a:t>+ </a:t>
            </a:r>
            <a:r>
              <a:rPr lang="vi-VN" sz="2400" smtClean="0"/>
              <a:t>Tìm hiểu ý nghĩa và nội dung lời ca của bài hát: </a:t>
            </a:r>
            <a:r>
              <a:rPr lang="vi-VN" sz="2400" i="1" smtClean="0"/>
              <a:t>Thầy cô là tất cả </a:t>
            </a:r>
            <a:r>
              <a:rPr lang="vi-VN" sz="2400" smtClean="0"/>
              <a:t>(Nhạc: Bùi Anh Tú- Thơ: Nguyễn Trọng Sửu)</a:t>
            </a:r>
            <a:endParaRPr lang="en-US" sz="2400" smtClean="0"/>
          </a:p>
          <a:p>
            <a:pPr eaLnBrk="1" hangingPunct="1"/>
            <a:r>
              <a:rPr lang="vi-VN" sz="2400" smtClean="0"/>
              <a:t>+ Viết lời giới thiệu ngắn khoảng (3,4 câu) về tiêu đề và nội dung của bài hát.</a:t>
            </a:r>
            <a:endParaRPr lang="en-US" sz="2400"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40963">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40963">
                                            <p:txEl>
                                              <p:pRg st="0" end="0"/>
                                            </p:txEl>
                                          </p:spTgt>
                                        </p:tgtEl>
                                        <p:attrNameLst>
                                          <p:attrName>style.visibility</p:attrName>
                                        </p:attrNameLst>
                                      </p:cBhvr>
                                      <p:to>
                                        <p:strVal val="hidden"/>
                                      </p:to>
                                    </p:set>
                                  </p:childTnLst>
                                </p:cTn>
                              </p:par>
                              <p:par>
                                <p:cTn id="15" presetID="2" presetClass="exit" presetSubtype="4" fill="hold" nodeType="withEffect">
                                  <p:stCondLst>
                                    <p:cond delay="0"/>
                                  </p:stCondLst>
                                  <p:childTnLst>
                                    <p:anim calcmode="lin" valueType="num">
                                      <p:cBhvr additive="base">
                                        <p:cTn id="16" dur="500"/>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7" dur="500"/>
                                        <p:tgtEl>
                                          <p:spTgt spid="40963">
                                            <p:txEl>
                                              <p:pRg st="1" end="1"/>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40963">
                                            <p:txEl>
                                              <p:pRg st="1" end="1"/>
                                            </p:txEl>
                                          </p:spTgt>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1" dur="500"/>
                                        <p:tgtEl>
                                          <p:spTgt spid="40963">
                                            <p:txEl>
                                              <p:pRg st="2" end="2"/>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40963">
                                            <p:txEl>
                                              <p:pRg st="2" end="2"/>
                                            </p:txEl>
                                          </p:spTgt>
                                        </p:tgtEl>
                                        <p:attrNameLst>
                                          <p:attrName>style.visibility</p:attrName>
                                        </p:attrNameLst>
                                      </p:cBhvr>
                                      <p:to>
                                        <p:strVal val="hidden"/>
                                      </p:to>
                                    </p:set>
                                  </p:childTnLst>
                                </p:cTn>
                              </p:par>
                              <p:par>
                                <p:cTn id="23" presetID="2" presetClass="exit" presetSubtype="4" fill="hold" nodeType="withEffect">
                                  <p:stCondLst>
                                    <p:cond delay="0"/>
                                  </p:stCondLst>
                                  <p:childTnLst>
                                    <p:anim calcmode="lin" valueType="num">
                                      <p:cBhvr additive="base">
                                        <p:cTn id="24" dur="500"/>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5" dur="500"/>
                                        <p:tgtEl>
                                          <p:spTgt spid="40963">
                                            <p:txEl>
                                              <p:pRg st="3" end="3"/>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40963">
                                            <p:txEl>
                                              <p:pRg st="3" end="3"/>
                                            </p:txEl>
                                          </p:spTgt>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29" dur="500"/>
                                        <p:tgtEl>
                                          <p:spTgt spid="40963">
                                            <p:txEl>
                                              <p:pRg st="4" end="4"/>
                                            </p:txEl>
                                          </p:spTgt>
                                        </p:tgtEl>
                                        <p:attrNameLst>
                                          <p:attrName>ppt_y</p:attrName>
                                        </p:attrNameLst>
                                      </p:cBhvr>
                                      <p:tavLst>
                                        <p:tav tm="0">
                                          <p:val>
                                            <p:strVal val="ppt_y"/>
                                          </p:val>
                                        </p:tav>
                                        <p:tav tm="100000">
                                          <p:val>
                                            <p:strVal val="1+ppt_h/2"/>
                                          </p:val>
                                        </p:tav>
                                      </p:tavLst>
                                    </p:anim>
                                    <p:set>
                                      <p:cBhvr>
                                        <p:cTn id="30" dur="1" fill="hold">
                                          <p:stCondLst>
                                            <p:cond delay="499"/>
                                          </p:stCondLst>
                                        </p:cTn>
                                        <p:tgtEl>
                                          <p:spTgt spid="40963">
                                            <p:txEl>
                                              <p:pRg st="4" end="4"/>
                                            </p:txEl>
                                          </p:spTgt>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33" dur="500"/>
                                        <p:tgtEl>
                                          <p:spTgt spid="40963">
                                            <p:txEl>
                                              <p:pRg st="5" end="5"/>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40963">
                                            <p:txEl>
                                              <p:pRg st="5" end="5"/>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39" dur="500"/>
                                        <p:tgtEl>
                                          <p:spTgt spid="40963">
                                            <p:txEl>
                                              <p:pRg st="0" end="0"/>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40963">
                                            <p:txEl>
                                              <p:pRg st="0" end="0"/>
                                            </p:txEl>
                                          </p:spTgt>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43" dur="500"/>
                                        <p:tgtEl>
                                          <p:spTgt spid="40963">
                                            <p:txEl>
                                              <p:pRg st="1" end="1"/>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40963">
                                            <p:txEl>
                                              <p:pRg st="1" end="1"/>
                                            </p:txEl>
                                          </p:spTgt>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47" dur="500"/>
                                        <p:tgtEl>
                                          <p:spTgt spid="40963">
                                            <p:txEl>
                                              <p:pRg st="2" end="2"/>
                                            </p:txEl>
                                          </p:spTgt>
                                        </p:tgtEl>
                                        <p:attrNameLst>
                                          <p:attrName>ppt_y</p:attrName>
                                        </p:attrNameLst>
                                      </p:cBhvr>
                                      <p:tavLst>
                                        <p:tav tm="0">
                                          <p:val>
                                            <p:strVal val="ppt_y"/>
                                          </p:val>
                                        </p:tav>
                                        <p:tav tm="100000">
                                          <p:val>
                                            <p:strVal val="1+ppt_h/2"/>
                                          </p:val>
                                        </p:tav>
                                      </p:tavLst>
                                    </p:anim>
                                    <p:set>
                                      <p:cBhvr>
                                        <p:cTn id="48" dur="1" fill="hold">
                                          <p:stCondLst>
                                            <p:cond delay="499"/>
                                          </p:stCondLst>
                                        </p:cTn>
                                        <p:tgtEl>
                                          <p:spTgt spid="40963">
                                            <p:txEl>
                                              <p:pRg st="2" end="2"/>
                                            </p:txEl>
                                          </p:spTgt>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51" dur="500"/>
                                        <p:tgtEl>
                                          <p:spTgt spid="40963">
                                            <p:txEl>
                                              <p:pRg st="3" end="3"/>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40963">
                                            <p:txEl>
                                              <p:pRg st="3" end="3"/>
                                            </p:txEl>
                                          </p:spTgt>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55" dur="500"/>
                                        <p:tgtEl>
                                          <p:spTgt spid="40963">
                                            <p:txEl>
                                              <p:pRg st="4" end="4"/>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40963">
                                            <p:txEl>
                                              <p:pRg st="4" end="4"/>
                                            </p:txEl>
                                          </p:spTgt>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59" dur="500"/>
                                        <p:tgtEl>
                                          <p:spTgt spid="40963">
                                            <p:txEl>
                                              <p:pRg st="5" end="5"/>
                                            </p:txEl>
                                          </p:spTgt>
                                        </p:tgtEl>
                                        <p:attrNameLst>
                                          <p:attrName>ppt_y</p:attrName>
                                        </p:attrNameLst>
                                      </p:cBhvr>
                                      <p:tavLst>
                                        <p:tav tm="0">
                                          <p:val>
                                            <p:strVal val="ppt_y"/>
                                          </p:val>
                                        </p:tav>
                                        <p:tav tm="100000">
                                          <p:val>
                                            <p:strVal val="1+ppt_h/2"/>
                                          </p:val>
                                        </p:tav>
                                      </p:tavLst>
                                    </p:anim>
                                    <p:set>
                                      <p:cBhvr>
                                        <p:cTn id="60" dur="1" fill="hold">
                                          <p:stCondLst>
                                            <p:cond delay="499"/>
                                          </p:stCondLst>
                                        </p:cTn>
                                        <p:tgtEl>
                                          <p:spTgt spid="40963">
                                            <p:txEl>
                                              <p:pRg st="5" end="5"/>
                                            </p:txEl>
                                          </p:spTgt>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 presetClass="exit" presetSubtype="16" fill="hold" nodeType="clickEffect">
                                  <p:stCondLst>
                                    <p:cond delay="0"/>
                                  </p:stCondLst>
                                  <p:childTnLst>
                                    <p:animEffect transition="out" filter="box(in)">
                                      <p:cBhvr>
                                        <p:cTn id="64" dur="500"/>
                                        <p:tgtEl>
                                          <p:spTgt spid="40963">
                                            <p:txEl>
                                              <p:pRg st="0" end="0"/>
                                            </p:txEl>
                                          </p:spTgt>
                                        </p:tgtEl>
                                      </p:cBhvr>
                                    </p:animEffect>
                                    <p:set>
                                      <p:cBhvr>
                                        <p:cTn id="65" dur="1" fill="hold">
                                          <p:stCondLst>
                                            <p:cond delay="499"/>
                                          </p:stCondLst>
                                        </p:cTn>
                                        <p:tgtEl>
                                          <p:spTgt spid="40963">
                                            <p:txEl>
                                              <p:pRg st="0" end="0"/>
                                            </p:txEl>
                                          </p:spTgt>
                                        </p:tgtEl>
                                        <p:attrNameLst>
                                          <p:attrName>style.visibility</p:attrName>
                                        </p:attrNameLst>
                                      </p:cBhvr>
                                      <p:to>
                                        <p:strVal val="hidden"/>
                                      </p:to>
                                    </p:set>
                                  </p:childTnLst>
                                </p:cTn>
                              </p:par>
                              <p:par>
                                <p:cTn id="66" presetID="4" presetClass="exit" presetSubtype="16" fill="hold" nodeType="withEffect">
                                  <p:stCondLst>
                                    <p:cond delay="0"/>
                                  </p:stCondLst>
                                  <p:childTnLst>
                                    <p:animEffect transition="out" filter="box(in)">
                                      <p:cBhvr>
                                        <p:cTn id="67" dur="500"/>
                                        <p:tgtEl>
                                          <p:spTgt spid="40963">
                                            <p:txEl>
                                              <p:pRg st="1" end="1"/>
                                            </p:txEl>
                                          </p:spTgt>
                                        </p:tgtEl>
                                      </p:cBhvr>
                                    </p:animEffect>
                                    <p:set>
                                      <p:cBhvr>
                                        <p:cTn id="68" dur="1" fill="hold">
                                          <p:stCondLst>
                                            <p:cond delay="499"/>
                                          </p:stCondLst>
                                        </p:cTn>
                                        <p:tgtEl>
                                          <p:spTgt spid="40963">
                                            <p:txEl>
                                              <p:pRg st="1" end="1"/>
                                            </p:txEl>
                                          </p:spTgt>
                                        </p:tgtEl>
                                        <p:attrNameLst>
                                          <p:attrName>style.visibility</p:attrName>
                                        </p:attrNameLst>
                                      </p:cBhvr>
                                      <p:to>
                                        <p:strVal val="hidden"/>
                                      </p:to>
                                    </p:set>
                                  </p:childTnLst>
                                </p:cTn>
                              </p:par>
                              <p:par>
                                <p:cTn id="69" presetID="4" presetClass="exit" presetSubtype="16" fill="hold" nodeType="withEffect">
                                  <p:stCondLst>
                                    <p:cond delay="0"/>
                                  </p:stCondLst>
                                  <p:childTnLst>
                                    <p:animEffect transition="out" filter="box(in)">
                                      <p:cBhvr>
                                        <p:cTn id="70" dur="500"/>
                                        <p:tgtEl>
                                          <p:spTgt spid="40963">
                                            <p:txEl>
                                              <p:pRg st="2" end="2"/>
                                            </p:txEl>
                                          </p:spTgt>
                                        </p:tgtEl>
                                      </p:cBhvr>
                                    </p:animEffect>
                                    <p:set>
                                      <p:cBhvr>
                                        <p:cTn id="71" dur="1" fill="hold">
                                          <p:stCondLst>
                                            <p:cond delay="499"/>
                                          </p:stCondLst>
                                        </p:cTn>
                                        <p:tgtEl>
                                          <p:spTgt spid="40963">
                                            <p:txEl>
                                              <p:pRg st="2" end="2"/>
                                            </p:txEl>
                                          </p:spTgt>
                                        </p:tgtEl>
                                        <p:attrNameLst>
                                          <p:attrName>style.visibility</p:attrName>
                                        </p:attrNameLst>
                                      </p:cBhvr>
                                      <p:to>
                                        <p:strVal val="hidden"/>
                                      </p:to>
                                    </p:set>
                                  </p:childTnLst>
                                </p:cTn>
                              </p:par>
                              <p:par>
                                <p:cTn id="72" presetID="4" presetClass="exit" presetSubtype="16" fill="hold" nodeType="withEffect">
                                  <p:stCondLst>
                                    <p:cond delay="0"/>
                                  </p:stCondLst>
                                  <p:childTnLst>
                                    <p:animEffect transition="out" filter="box(in)">
                                      <p:cBhvr>
                                        <p:cTn id="73" dur="500"/>
                                        <p:tgtEl>
                                          <p:spTgt spid="40963">
                                            <p:txEl>
                                              <p:pRg st="3" end="3"/>
                                            </p:txEl>
                                          </p:spTgt>
                                        </p:tgtEl>
                                      </p:cBhvr>
                                    </p:animEffect>
                                    <p:set>
                                      <p:cBhvr>
                                        <p:cTn id="74" dur="1" fill="hold">
                                          <p:stCondLst>
                                            <p:cond delay="499"/>
                                          </p:stCondLst>
                                        </p:cTn>
                                        <p:tgtEl>
                                          <p:spTgt spid="40963">
                                            <p:txEl>
                                              <p:pRg st="3" end="3"/>
                                            </p:txEl>
                                          </p:spTgt>
                                        </p:tgtEl>
                                        <p:attrNameLst>
                                          <p:attrName>style.visibility</p:attrName>
                                        </p:attrNameLst>
                                      </p:cBhvr>
                                      <p:to>
                                        <p:strVal val="hidden"/>
                                      </p:to>
                                    </p:set>
                                  </p:childTnLst>
                                </p:cTn>
                              </p:par>
                              <p:par>
                                <p:cTn id="75" presetID="4" presetClass="exit" presetSubtype="16" fill="hold" nodeType="withEffect">
                                  <p:stCondLst>
                                    <p:cond delay="0"/>
                                  </p:stCondLst>
                                  <p:childTnLst>
                                    <p:animEffect transition="out" filter="box(in)">
                                      <p:cBhvr>
                                        <p:cTn id="76" dur="500"/>
                                        <p:tgtEl>
                                          <p:spTgt spid="40963">
                                            <p:txEl>
                                              <p:pRg st="4" end="4"/>
                                            </p:txEl>
                                          </p:spTgt>
                                        </p:tgtEl>
                                      </p:cBhvr>
                                    </p:animEffect>
                                    <p:set>
                                      <p:cBhvr>
                                        <p:cTn id="77" dur="1" fill="hold">
                                          <p:stCondLst>
                                            <p:cond delay="499"/>
                                          </p:stCondLst>
                                        </p:cTn>
                                        <p:tgtEl>
                                          <p:spTgt spid="40963">
                                            <p:txEl>
                                              <p:pRg st="4" end="4"/>
                                            </p:txEl>
                                          </p:spTgt>
                                        </p:tgtEl>
                                        <p:attrNameLst>
                                          <p:attrName>style.visibility</p:attrName>
                                        </p:attrNameLst>
                                      </p:cBhvr>
                                      <p:to>
                                        <p:strVal val="hidden"/>
                                      </p:to>
                                    </p:set>
                                  </p:childTnLst>
                                </p:cTn>
                              </p:par>
                              <p:par>
                                <p:cTn id="78" presetID="4" presetClass="exit" presetSubtype="16" fill="hold" nodeType="withEffect">
                                  <p:stCondLst>
                                    <p:cond delay="0"/>
                                  </p:stCondLst>
                                  <p:childTnLst>
                                    <p:animEffect transition="out" filter="box(in)">
                                      <p:cBhvr>
                                        <p:cTn id="79" dur="500"/>
                                        <p:tgtEl>
                                          <p:spTgt spid="40963">
                                            <p:txEl>
                                              <p:pRg st="5" end="5"/>
                                            </p:txEl>
                                          </p:spTgt>
                                        </p:tgtEl>
                                      </p:cBhvr>
                                    </p:animEffect>
                                    <p:set>
                                      <p:cBhvr>
                                        <p:cTn id="80" dur="1" fill="hold">
                                          <p:stCondLst>
                                            <p:cond delay="499"/>
                                          </p:stCondLst>
                                        </p:cTn>
                                        <p:tgtEl>
                                          <p:spTgt spid="4096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extLst>
      <p:ext uri="{BB962C8B-B14F-4D97-AF65-F5344CB8AC3E}">
        <p14:creationId xmlns:p14="http://schemas.microsoft.com/office/powerpoint/2010/main" val="107602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7544" y="146512"/>
            <a:ext cx="8229600" cy="690200"/>
          </a:xfrm>
        </p:spPr>
        <p:txBody>
          <a:bodyPr/>
          <a:lstStyle/>
          <a:p>
            <a:pPr marL="342900" indent="-342900" eaLnBrk="1" hangingPunct="1"/>
            <a:r>
              <a:rPr lang="fr-FR" sz="3600" b="1" i="1" dirty="0" err="1" smtClean="0">
                <a:solidFill>
                  <a:srgbClr val="000000"/>
                </a:solidFill>
              </a:rPr>
              <a:t>Giới</a:t>
            </a:r>
            <a:r>
              <a:rPr lang="fr-FR" sz="3600" b="1" i="1" dirty="0" smtClean="0">
                <a:solidFill>
                  <a:srgbClr val="000000"/>
                </a:solidFill>
              </a:rPr>
              <a:t> </a:t>
            </a:r>
            <a:r>
              <a:rPr lang="fr-FR" sz="3600" b="1" i="1" dirty="0" err="1" smtClean="0">
                <a:solidFill>
                  <a:srgbClr val="000000"/>
                </a:solidFill>
              </a:rPr>
              <a:t>thiệu</a:t>
            </a:r>
            <a:r>
              <a:rPr lang="fr-FR" sz="3600" b="1" i="1" dirty="0" smtClean="0">
                <a:solidFill>
                  <a:srgbClr val="000000"/>
                </a:solidFill>
              </a:rPr>
              <a:t> </a:t>
            </a:r>
            <a:r>
              <a:rPr lang="fr-FR" sz="3600" b="1" i="1" dirty="0" err="1" smtClean="0">
                <a:solidFill>
                  <a:srgbClr val="000000"/>
                </a:solidFill>
              </a:rPr>
              <a:t>tác</a:t>
            </a:r>
            <a:r>
              <a:rPr lang="fr-FR" sz="3600" b="1" i="1" dirty="0" smtClean="0">
                <a:solidFill>
                  <a:srgbClr val="000000"/>
                </a:solidFill>
              </a:rPr>
              <a:t> </a:t>
            </a:r>
            <a:r>
              <a:rPr lang="fr-FR" sz="3600" b="1" i="1" dirty="0" err="1" smtClean="0">
                <a:solidFill>
                  <a:srgbClr val="000000"/>
                </a:solidFill>
              </a:rPr>
              <a:t>giả</a:t>
            </a:r>
            <a:r>
              <a:rPr lang="fr-FR" sz="3600" b="1" i="1" dirty="0" smtClean="0">
                <a:solidFill>
                  <a:srgbClr val="000000"/>
                </a:solidFill>
              </a:rPr>
              <a:t> </a:t>
            </a:r>
            <a:endParaRPr lang="en-US" sz="3600" dirty="0" smtClean="0">
              <a:solidFill>
                <a:srgbClr val="000000"/>
              </a:solidFill>
            </a:endParaRPr>
          </a:p>
        </p:txBody>
      </p:sp>
      <p:pic>
        <p:nvPicPr>
          <p:cNvPr id="1026" name="Picture 2"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836712"/>
            <a:ext cx="3923928" cy="60212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268760"/>
            <a:ext cx="5220072" cy="52629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dirty="0">
                <a:solidFill>
                  <a:srgbClr val="111111"/>
                </a:solidFill>
                <a:latin typeface="Roboto"/>
              </a:rPr>
              <a:t>Trịnh Công Sơn (28 tháng 2 năm 1939 – 1 tháng 4 năm 2001) ông sinh ra tại làng Minh Hương, xã Vĩnh Tri, huyện Hương Trà, tỉnh Thừa Thiên </a:t>
            </a:r>
            <a:r>
              <a:rPr lang="vi-VN" sz="2400" dirty="0" smtClean="0">
                <a:solidFill>
                  <a:srgbClr val="111111"/>
                </a:solidFill>
                <a:latin typeface="Roboto"/>
              </a:rPr>
              <a:t>Huế</a:t>
            </a:r>
            <a:r>
              <a:rPr lang="en-US" sz="2400" dirty="0" smtClean="0">
                <a:solidFill>
                  <a:srgbClr val="111111"/>
                </a:solidFill>
                <a:latin typeface="Roboto"/>
              </a:rPr>
              <a:t>.</a:t>
            </a:r>
          </a:p>
          <a:p>
            <a:pPr algn="just"/>
            <a:r>
              <a:rPr lang="vi-VN" sz="2400" dirty="0">
                <a:solidFill>
                  <a:srgbClr val="111111"/>
                </a:solidFill>
                <a:latin typeface="Roboto"/>
              </a:rPr>
              <a:t>Trịnh Công Sơn để lại </a:t>
            </a:r>
            <a:r>
              <a:rPr lang="vi-VN" sz="2400" dirty="0" smtClean="0">
                <a:solidFill>
                  <a:srgbClr val="111111"/>
                </a:solidFill>
                <a:latin typeface="Roboto"/>
              </a:rPr>
              <a:t>ước </a:t>
            </a:r>
            <a:r>
              <a:rPr lang="vi-VN" sz="2400" dirty="0">
                <a:solidFill>
                  <a:srgbClr val="111111"/>
                </a:solidFill>
                <a:latin typeface="Roboto"/>
              </a:rPr>
              <a:t>đoán về con số đó không dưới 600 ca khúc khác nhau, phần lớn nhạc của ông là tình ca</a:t>
            </a:r>
            <a:r>
              <a:rPr lang="vi-VN" sz="2400" dirty="0" smtClean="0">
                <a:solidFill>
                  <a:srgbClr val="111111"/>
                </a:solidFill>
                <a:latin typeface="Roboto"/>
              </a:rPr>
              <a:t>.</a:t>
            </a:r>
            <a:endParaRPr lang="en-US" sz="2400" dirty="0" smtClean="0">
              <a:solidFill>
                <a:srgbClr val="111111"/>
              </a:solidFill>
              <a:latin typeface="Roboto"/>
            </a:endParaRPr>
          </a:p>
          <a:p>
            <a:pPr algn="just"/>
            <a:r>
              <a:rPr lang="en-US" sz="2400" dirty="0" err="1" smtClean="0">
                <a:solidFill>
                  <a:srgbClr val="111111"/>
                </a:solidFill>
                <a:latin typeface="Roboto"/>
              </a:rPr>
              <a:t>Tiêu</a:t>
            </a:r>
            <a:r>
              <a:rPr lang="en-US" sz="2400" dirty="0" smtClean="0">
                <a:solidFill>
                  <a:srgbClr val="111111"/>
                </a:solidFill>
                <a:latin typeface="Roboto"/>
              </a:rPr>
              <a:t> </a:t>
            </a:r>
            <a:r>
              <a:rPr lang="en-US" sz="2400" dirty="0" err="1" smtClean="0">
                <a:solidFill>
                  <a:srgbClr val="111111"/>
                </a:solidFill>
                <a:latin typeface="Roboto"/>
              </a:rPr>
              <a:t>biểu</a:t>
            </a:r>
            <a:r>
              <a:rPr lang="en-US" sz="2400" dirty="0" smtClean="0">
                <a:solidFill>
                  <a:srgbClr val="111111"/>
                </a:solidFill>
                <a:latin typeface="Roboto"/>
              </a:rPr>
              <a:t>: </a:t>
            </a:r>
            <a:r>
              <a:rPr lang="vi-VN" sz="2400" dirty="0" smtClean="0">
                <a:solidFill>
                  <a:srgbClr val="111111"/>
                </a:solidFill>
                <a:latin typeface="Roboto"/>
              </a:rPr>
              <a:t>Diễm </a:t>
            </a:r>
            <a:r>
              <a:rPr lang="vi-VN" sz="2400" dirty="0">
                <a:solidFill>
                  <a:srgbClr val="111111"/>
                </a:solidFill>
                <a:latin typeface="Roboto"/>
              </a:rPr>
              <a:t>xưa, Tuổi đá buồn, Tình nhớ, Ướt mi, Cỏ xót xa đưa, Mưa hồng, Em còn nhớ hay em đã quên, Biển nhớ, Tình sầu, Hoa vàng mấy độ,…</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55576" y="692696"/>
            <a:ext cx="8229600" cy="1143000"/>
          </a:xfrm>
        </p:spPr>
        <p:txBody>
          <a:bodyPr/>
          <a:lstStyle/>
          <a:p>
            <a:pPr marL="342900" indent="-342900" algn="l" eaLnBrk="1" hangingPunct="1"/>
            <a:r>
              <a:rPr lang="vi-VN" sz="3600" b="1" i="1" dirty="0" smtClean="0">
                <a:solidFill>
                  <a:srgbClr val="000000"/>
                </a:solidFill>
              </a:rPr>
              <a:t>Tìm hiểu bài hát</a:t>
            </a:r>
            <a:r>
              <a:rPr lang="en-US" sz="3600" dirty="0" smtClean="0">
                <a:solidFill>
                  <a:srgbClr val="000000"/>
                </a:solidFill>
              </a:rPr>
              <a:t/>
            </a:r>
            <a:br>
              <a:rPr lang="en-US" sz="3600" dirty="0" smtClean="0">
                <a:solidFill>
                  <a:srgbClr val="000000"/>
                </a:solidFill>
              </a:rPr>
            </a:br>
            <a:endParaRPr lang="en-US" sz="3600" dirty="0" smtClean="0">
              <a:solidFill>
                <a:srgbClr val="000000"/>
              </a:solidFill>
            </a:endParaRPr>
          </a:p>
        </p:txBody>
      </p:sp>
      <p:sp>
        <p:nvSpPr>
          <p:cNvPr id="7171" name="Content Placeholder 2"/>
          <p:cNvSpPr>
            <a:spLocks noGrp="1"/>
          </p:cNvSpPr>
          <p:nvPr>
            <p:ph idx="1"/>
          </p:nvPr>
        </p:nvSpPr>
        <p:spPr>
          <a:xfrm>
            <a:off x="914400" y="1628800"/>
            <a:ext cx="8229600" cy="4525963"/>
          </a:xfrm>
        </p:spPr>
        <p:txBody>
          <a:bodyPr/>
          <a:lstStyle/>
          <a:p>
            <a:pPr eaLnBrk="1" hangingPunct="1"/>
            <a:r>
              <a:rPr lang="vi-VN" dirty="0" smtClean="0"/>
              <a:t>Bài hát gồm 1 đoạn 4 câu .</a:t>
            </a:r>
            <a:endParaRPr lang="en-US" dirty="0" smtClean="0"/>
          </a:p>
          <a:p>
            <a:pPr eaLnBrk="1" hangingPunct="1"/>
            <a:r>
              <a:rPr lang="vi-VN" dirty="0" smtClean="0"/>
              <a:t>Câu 1: </a:t>
            </a:r>
            <a:r>
              <a:rPr lang="vi-VN" i="1" dirty="0" smtClean="0"/>
              <a:t>Vì có chúng em.... nở hoa</a:t>
            </a:r>
            <a:endParaRPr lang="en-US" i="1" dirty="0" smtClean="0"/>
          </a:p>
          <a:p>
            <a:pPr eaLnBrk="1" hangingPunct="1"/>
            <a:r>
              <a:rPr lang="vi-VN" dirty="0" smtClean="0"/>
              <a:t>Câu 2</a:t>
            </a:r>
            <a:r>
              <a:rPr lang="vi-VN" i="1" dirty="0" smtClean="0"/>
              <a:t>: Bàn  chân.... âu dài</a:t>
            </a:r>
            <a:endParaRPr lang="en-US" i="1" dirty="0" smtClean="0"/>
          </a:p>
          <a:p>
            <a:pPr eaLnBrk="1" hangingPunct="1"/>
            <a:r>
              <a:rPr lang="vi-VN" dirty="0" smtClean="0"/>
              <a:t>Câu 3</a:t>
            </a:r>
            <a:r>
              <a:rPr lang="vi-VN" i="1" dirty="0" smtClean="0"/>
              <a:t>: Vì có ...ra</a:t>
            </a:r>
            <a:endParaRPr lang="en-US" i="1" dirty="0" smtClean="0"/>
          </a:p>
          <a:p>
            <a:pPr eaLnBrk="1" hangingPunct="1"/>
            <a:r>
              <a:rPr lang="vi-VN" dirty="0" smtClean="0"/>
              <a:t>Câu 4</a:t>
            </a:r>
            <a:r>
              <a:rPr lang="vi-VN" i="1" dirty="0" smtClean="0"/>
              <a:t>: Vì có...sau </a:t>
            </a:r>
            <a:endParaRPr lang="en-US"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mph" presetSubtype="2" fill="hold" nodeType="clickEffect">
                                  <p:stCondLst>
                                    <p:cond delay="0"/>
                                  </p:stCondLst>
                                  <p:childTnLst>
                                    <p:anim to="1.5" calcmode="lin" valueType="num">
                                      <p:cBhvr override="childStyle">
                                        <p:cTn id="11" dur="2000" fill="hold"/>
                                        <p:tgtEl>
                                          <p:spTgt spid="7171">
                                            <p:txEl>
                                              <p:pRg st="0" end="0"/>
                                            </p:txEl>
                                          </p:spTgt>
                                        </p:tgtEl>
                                        <p:attrNameLst>
                                          <p:attrName>style.fontSize</p:attrName>
                                        </p:attrNameLst>
                                      </p:cBhvr>
                                    </p:anim>
                                  </p:childTnLst>
                                </p:cTn>
                              </p:par>
                              <p:par>
                                <p:cTn id="12" presetID="4" presetClass="emph" presetSubtype="2" fill="hold" nodeType="withEffect">
                                  <p:stCondLst>
                                    <p:cond delay="0"/>
                                  </p:stCondLst>
                                  <p:childTnLst>
                                    <p:anim to="1.5" calcmode="lin" valueType="num">
                                      <p:cBhvr override="childStyle">
                                        <p:cTn id="13" dur="2000" fill="hold"/>
                                        <p:tgtEl>
                                          <p:spTgt spid="7171">
                                            <p:txEl>
                                              <p:pRg st="1" end="1"/>
                                            </p:txEl>
                                          </p:spTgt>
                                        </p:tgtEl>
                                        <p:attrNameLst>
                                          <p:attrName>style.fontSize</p:attrName>
                                        </p:attrNameLst>
                                      </p:cBhvr>
                                    </p:anim>
                                  </p:childTnLst>
                                </p:cTn>
                              </p:par>
                              <p:par>
                                <p:cTn id="14" presetID="4" presetClass="emph" presetSubtype="2" fill="hold" nodeType="withEffect">
                                  <p:stCondLst>
                                    <p:cond delay="0"/>
                                  </p:stCondLst>
                                  <p:childTnLst>
                                    <p:anim to="1.5" calcmode="lin" valueType="num">
                                      <p:cBhvr override="childStyle">
                                        <p:cTn id="15" dur="2000" fill="hold"/>
                                        <p:tgtEl>
                                          <p:spTgt spid="7171">
                                            <p:txEl>
                                              <p:pRg st="2" end="2"/>
                                            </p:txEl>
                                          </p:spTgt>
                                        </p:tgtEl>
                                        <p:attrNameLst>
                                          <p:attrName>style.fontSize</p:attrName>
                                        </p:attrNameLst>
                                      </p:cBhvr>
                                    </p:anim>
                                  </p:childTnLst>
                                </p:cTn>
                              </p:par>
                              <p:par>
                                <p:cTn id="16" presetID="4" presetClass="emph" presetSubtype="2" fill="hold" nodeType="withEffect">
                                  <p:stCondLst>
                                    <p:cond delay="0"/>
                                  </p:stCondLst>
                                  <p:childTnLst>
                                    <p:anim to="1.5" calcmode="lin" valueType="num">
                                      <p:cBhvr override="childStyle">
                                        <p:cTn id="17" dur="2000" fill="hold"/>
                                        <p:tgtEl>
                                          <p:spTgt spid="7171">
                                            <p:txEl>
                                              <p:pRg st="3" end="3"/>
                                            </p:txEl>
                                          </p:spTgt>
                                        </p:tgtEl>
                                        <p:attrNameLst>
                                          <p:attrName>style.fontSize</p:attrName>
                                        </p:attrNameLst>
                                      </p:cBhvr>
                                    </p:anim>
                                  </p:childTnLst>
                                </p:cTn>
                              </p:par>
                              <p:par>
                                <p:cTn id="18" presetID="4" presetClass="emph" presetSubtype="2" fill="hold" nodeType="withEffect">
                                  <p:stCondLst>
                                    <p:cond delay="0"/>
                                  </p:stCondLst>
                                  <p:childTnLst>
                                    <p:anim to="1.5" calcmode="lin" valueType="num">
                                      <p:cBhvr override="childStyle">
                                        <p:cTn id="19" dur="2000" fill="hold"/>
                                        <p:tgtEl>
                                          <p:spTgt spid="7171">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endParaRPr lang="vi-V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1596" y="2924009"/>
            <a:ext cx="1700808" cy="1700808"/>
          </a:xfrm>
          <a:prstGeom prst="rect">
            <a:avLst/>
          </a:prstGeom>
        </p:spPr>
      </p:pic>
      <p:sp>
        <p:nvSpPr>
          <p:cNvPr id="5" name="TextBox 4"/>
          <p:cNvSpPr txBox="1"/>
          <p:nvPr/>
        </p:nvSpPr>
        <p:spPr>
          <a:xfrm>
            <a:off x="2555776" y="620688"/>
            <a:ext cx="4752528" cy="646331"/>
          </a:xfrm>
          <a:prstGeom prst="rect">
            <a:avLst/>
          </a:prstGeom>
          <a:noFill/>
        </p:spPr>
        <p:txBody>
          <a:bodyPr wrap="square" rtlCol="0">
            <a:spAutoFit/>
          </a:bodyPr>
          <a:lstStyle/>
          <a:p>
            <a:r>
              <a:rPr lang="vi-VN" sz="3600" b="1" dirty="0" smtClean="0">
                <a:latin typeface="Times New Roman" panose="02020603050405020304" pitchFamily="18" charset="0"/>
                <a:cs typeface="Times New Roman" panose="02020603050405020304" pitchFamily="18" charset="0"/>
              </a:rPr>
              <a:t>LUYỆN THANH</a:t>
            </a:r>
            <a:endParaRPr lang="vi-VN" sz="36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835696" y="2060848"/>
            <a:ext cx="6048672" cy="369332"/>
          </a:xfrm>
          <a:prstGeom prst="rect">
            <a:avLst/>
          </a:prstGeom>
          <a:noFill/>
        </p:spPr>
        <p:txBody>
          <a:bodyPr wrap="square" rtlCol="0">
            <a:spAutoFit/>
          </a:bodyPr>
          <a:lstStyle/>
          <a:p>
            <a:r>
              <a:rPr lang="vi-VN" dirty="0" smtClean="0">
                <a:hlinkClick r:id="rId3"/>
              </a:rPr>
              <a:t>https://www.youtube.com/watch?v=6zIk3YXxZBw&amp;t=17s</a:t>
            </a:r>
            <a:endParaRPr lang="vi-V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b="1" i="1" smtClean="0"/>
              <a:t>Học hát từng câu</a:t>
            </a:r>
            <a:r>
              <a:rPr lang="en-US" smtClean="0"/>
              <a:t/>
            </a:r>
            <a:br>
              <a:rPr lang="en-US" smtClean="0"/>
            </a:br>
            <a:endParaRPr lang="en-US" smtClean="0"/>
          </a:p>
        </p:txBody>
      </p:sp>
      <p:sp>
        <p:nvSpPr>
          <p:cNvPr id="2" name="TextBox 1"/>
          <p:cNvSpPr txBox="1"/>
          <p:nvPr/>
        </p:nvSpPr>
        <p:spPr>
          <a:xfrm>
            <a:off x="1547664" y="1916832"/>
            <a:ext cx="5760640" cy="369332"/>
          </a:xfrm>
          <a:prstGeom prst="rect">
            <a:avLst/>
          </a:prstGeom>
          <a:noFill/>
        </p:spPr>
        <p:txBody>
          <a:bodyPr wrap="square" rtlCol="0">
            <a:spAutoFit/>
          </a:bodyPr>
          <a:lstStyle/>
          <a:p>
            <a:r>
              <a:rPr lang="vi-VN" dirty="0" smtClean="0">
                <a:hlinkClick r:id="rId2"/>
              </a:rPr>
              <a:t>http://www.youtube.com/watch?v=MVFjtl2AEfk&amp;t=21s</a:t>
            </a:r>
            <a:endParaRPr lang="vi-VN"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996952"/>
            <a:ext cx="2132856" cy="213285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H</a:t>
            </a:r>
            <a:r>
              <a:rPr lang="en-US" smtClean="0"/>
              <a:t>ọc sinh</a:t>
            </a:r>
            <a:r>
              <a:rPr lang="vi-VN" smtClean="0"/>
              <a:t> luyện tập theo nhóm </a:t>
            </a:r>
            <a:endParaRPr lang="en-US" smtClean="0"/>
          </a:p>
        </p:txBody>
      </p:sp>
      <p:sp>
        <p:nvSpPr>
          <p:cNvPr id="3" name="Content Placeholder 2"/>
          <p:cNvSpPr>
            <a:spLocks noGrp="1"/>
          </p:cNvSpPr>
          <p:nvPr>
            <p:ph idx="1"/>
          </p:nvPr>
        </p:nvSpPr>
        <p:spPr/>
        <p:txBody>
          <a:bodyPr/>
          <a:lstStyle/>
          <a:p>
            <a:r>
              <a:rPr lang="vi-VN" dirty="0" smtClean="0"/>
              <a:t>+ 1 HS lĩnh xướng</a:t>
            </a:r>
            <a:r>
              <a:rPr lang="vi-VN" i="1" dirty="0" smtClean="0"/>
              <a:t>“ Vì có chúng...hoa”</a:t>
            </a:r>
            <a:endParaRPr lang="en-US" dirty="0" smtClean="0"/>
          </a:p>
          <a:p>
            <a:r>
              <a:rPr lang="vi-VN" dirty="0" smtClean="0"/>
              <a:t>+ Cả nhóm hát nối tiếp, hòa giọng : </a:t>
            </a:r>
            <a:endParaRPr lang="en-US" dirty="0" smtClean="0"/>
          </a:p>
          <a:p>
            <a:r>
              <a:rPr lang="vi-VN" dirty="0" smtClean="0"/>
              <a:t>Nhóm hát : </a:t>
            </a:r>
            <a:r>
              <a:rPr lang="vi-VN" i="1" dirty="0" smtClean="0"/>
              <a:t>Bàn chân... lo âu dài”</a:t>
            </a:r>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2267</TotalTime>
  <Words>894</Words>
  <Application>Microsoft Office PowerPoint</Application>
  <PresentationFormat>On-screen Show (4:3)</PresentationFormat>
  <Paragraphs>85</Paragraphs>
  <Slides>41</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Roboto</vt:lpstr>
      <vt:lpstr>Times New Roman</vt:lpstr>
      <vt:lpstr>Blank</vt:lpstr>
      <vt:lpstr>  CHỦ ĐỀ 2 : CUỘC SỐNG TƯƠI ĐẸP  Tiết 5:  - Hát: Đời sống không già vì có chúng em -  Nghe nhạc: Tác phẩm The blue Danube - Johann Strauss II      </vt:lpstr>
      <vt:lpstr>   Nội dung 1: - Hát: Đời sống không già vì có chúng em                   Nhạc và lời: Trịnh Công Sơn     </vt:lpstr>
      <vt:lpstr>Khởi động</vt:lpstr>
      <vt:lpstr> GV cho HS nghe hát mẫu</vt:lpstr>
      <vt:lpstr>Giới thiệu tác giả </vt:lpstr>
      <vt:lpstr>Tìm hiểu bài hát </vt:lpstr>
      <vt:lpstr>PowerPoint Presentation</vt:lpstr>
      <vt:lpstr>Học hát từng câu </vt:lpstr>
      <vt:lpstr>Học sinh luyện tập theo nhóm </vt:lpstr>
      <vt:lpstr>PowerPoint Presentation</vt:lpstr>
      <vt:lpstr>?Cảm nhận của em sau khi học xong bài hát:</vt:lpstr>
      <vt:lpstr>   Nội dung 2: - Nghe nhạc: Tác phẩm The Blue Danube      </vt:lpstr>
      <vt:lpstr>NGHE NHẠC: TÁC PHẨM THE BLUE DANUBE</vt:lpstr>
      <vt:lpstr>? Cảm nhận về giai điệu tác phẩm The Blue Danube</vt:lpstr>
      <vt:lpstr>? Hiểu biết của em về tác giả tác phẩm?  </vt:lpstr>
      <vt:lpstr>Vận động theo nhịp   tác phẩm The Blu Danube </vt:lpstr>
      <vt:lpstr>Dặn dò, chuẩn bị bài mới </vt:lpstr>
      <vt:lpstr>        Tiết 6  - Lý thuyết âm nhạc: Kí hiệu âm nhạc bằng chữ cái latin - Ôn tập bài hát: Đời sống không già vì có chúng em - Ôn bài đọc nhạc số 1  </vt:lpstr>
      <vt:lpstr>I,Ôn tập bài hát:  Đời sống không già vì có chúng em</vt:lpstr>
      <vt:lpstr>Khởi động giọng</vt:lpstr>
      <vt:lpstr>- GV cho HS nghe file nhạc bài hát. </vt:lpstr>
      <vt:lpstr>HS hát kết hợp vận động cơ thể theo nhịp điệu  </vt:lpstr>
      <vt:lpstr>II. Lí thuyết âm nhạc. Kí hiệu âm nhạc bằng hệ thống chữ cái Latin</vt:lpstr>
      <vt:lpstr>Ứng dụng đọc tên nốt nhạc bằng chữ cái Latin bài TĐN số 1 </vt:lpstr>
      <vt:lpstr>Dặn dò, chuẩn bị bài mới</vt:lpstr>
      <vt:lpstr>Tiết 7 -Nhạc cụ: Kèn phím (Hoặc nhạc cụ giai điệu khác) </vt:lpstr>
      <vt:lpstr>I/NHẠC CỤ: KÈN PHÍM ( Hoặc nhạc cụ giai điệu khác)</vt:lpstr>
      <vt:lpstr>NHẠC CỤ: KÈN PHÍM</vt:lpstr>
      <vt:lpstr>Cấu tạo kèn phím </vt:lpstr>
      <vt:lpstr>b. Cách chơi kèn phím </vt:lpstr>
      <vt:lpstr>c. Sơ đồ ngón bấm </vt:lpstr>
      <vt:lpstr>Thực hành mẫu âm </vt:lpstr>
      <vt:lpstr>Nhạc cụ: Sáo recorder</vt:lpstr>
      <vt:lpstr>TIẾT 8: VẬN DỤNG – SÁNG TẠO  Kết hợp KTĐGTX thực hành 15’</vt:lpstr>
      <vt:lpstr>a. Ôn tập bài hát  </vt:lpstr>
      <vt:lpstr>b. Ôn tập Bài đọc nhạc, ứng tác âm nhạc </vt:lpstr>
      <vt:lpstr>c. Trò chơi âm nhạc </vt:lpstr>
      <vt:lpstr>Dặn dò, chuẩn bị bài mới</vt:lpstr>
      <vt:lpstr>Tiết 9  Kiểm tra giữa kì </vt:lpstr>
      <vt:lpstr>KIỂM TRA GIỮA KÌ</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2 : CUỘC SỐNG TƯƠI ĐẸP Tiết 5 Học bài hát:  Đời sống không già vì có chúng em                              Nhạc và lời: Trịnh Công Sơn</dc:title>
  <dc:creator>Admin</dc:creator>
  <cp:lastModifiedBy>dell</cp:lastModifiedBy>
  <cp:revision>168</cp:revision>
  <dcterms:created xsi:type="dcterms:W3CDTF">2021-06-21T12:49:15Z</dcterms:created>
  <dcterms:modified xsi:type="dcterms:W3CDTF">2024-11-14T04:14:48Z</dcterms:modified>
</cp:coreProperties>
</file>