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44" r:id="rId2"/>
    <p:sldId id="257" r:id="rId3"/>
    <p:sldId id="281" r:id="rId4"/>
    <p:sldId id="304" r:id="rId5"/>
    <p:sldId id="258" r:id="rId6"/>
    <p:sldId id="259" r:id="rId7"/>
    <p:sldId id="260" r:id="rId8"/>
    <p:sldId id="315" r:id="rId9"/>
    <p:sldId id="261" r:id="rId10"/>
    <p:sldId id="262" r:id="rId11"/>
    <p:sldId id="266" r:id="rId12"/>
    <p:sldId id="303" r:id="rId13"/>
    <p:sldId id="264" r:id="rId14"/>
    <p:sldId id="265" r:id="rId15"/>
    <p:sldId id="267" r:id="rId16"/>
    <p:sldId id="321" r:id="rId17"/>
    <p:sldId id="345" r:id="rId18"/>
    <p:sldId id="306" r:id="rId19"/>
    <p:sldId id="305" r:id="rId20"/>
    <p:sldId id="311" r:id="rId21"/>
    <p:sldId id="307" r:id="rId22"/>
    <p:sldId id="308" r:id="rId23"/>
    <p:sldId id="309" r:id="rId24"/>
    <p:sldId id="312" r:id="rId25"/>
    <p:sldId id="343" r:id="rId26"/>
    <p:sldId id="310" r:id="rId27"/>
    <p:sldId id="317" r:id="rId28"/>
    <p:sldId id="318" r:id="rId29"/>
    <p:sldId id="313" r:id="rId30"/>
    <p:sldId id="346" r:id="rId31"/>
    <p:sldId id="319" r:id="rId32"/>
    <p:sldId id="322" r:id="rId33"/>
    <p:sldId id="320" r:id="rId34"/>
    <p:sldId id="323" r:id="rId35"/>
    <p:sldId id="324" r:id="rId36"/>
    <p:sldId id="325" r:id="rId37"/>
    <p:sldId id="326" r:id="rId38"/>
    <p:sldId id="327" r:id="rId39"/>
    <p:sldId id="328" r:id="rId40"/>
    <p:sldId id="329" r:id="rId41"/>
    <p:sldId id="331" r:id="rId42"/>
    <p:sldId id="330" r:id="rId43"/>
    <p:sldId id="332" r:id="rId44"/>
    <p:sldId id="347" r:id="rId45"/>
    <p:sldId id="335" r:id="rId46"/>
    <p:sldId id="334" r:id="rId47"/>
    <p:sldId id="336" r:id="rId48"/>
    <p:sldId id="337" r:id="rId49"/>
    <p:sldId id="338" r:id="rId50"/>
    <p:sldId id="339" r:id="rId51"/>
    <p:sldId id="341" r:id="rId52"/>
    <p:sldId id="342" r:id="rId53"/>
  </p:sldIdLst>
  <p:sldSz cx="9144000" cy="5143500" type="screen16x9"/>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1D6766"/>
    <a:srgbClr val="E5AC3C"/>
    <a:srgbClr val="59A1C6"/>
    <a:srgbClr val="136198"/>
    <a:srgbClr val="5DA156"/>
    <a:srgbClr val="EECF33"/>
    <a:srgbClr val="D5393C"/>
    <a:srgbClr val="F5BB7B"/>
    <a:srgbClr val="ECE5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3267" autoAdjust="0"/>
  </p:normalViewPr>
  <p:slideViewPr>
    <p:cSldViewPr>
      <p:cViewPr varScale="1">
        <p:scale>
          <a:sx n="90" d="100"/>
          <a:sy n="90" d="100"/>
        </p:scale>
        <p:origin x="816" y="9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BC7C30-895B-4974-8A60-19541C82F6B3}" type="datetimeFigureOut">
              <a:rPr lang="en-US" smtClean="0"/>
              <a:pPr/>
              <a:t>5/30/2024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C1CD97-E9EA-4E82-9539-BE60926ECBB9}" type="slidenum">
              <a:rPr lang="en-US" smtClean="0"/>
              <a:pPr/>
              <a:t>‹#›</a:t>
            </a:fld>
            <a:endParaRPr lang="en-US" dirty="0"/>
          </a:p>
        </p:txBody>
      </p:sp>
    </p:spTree>
    <p:extLst>
      <p:ext uri="{BB962C8B-B14F-4D97-AF65-F5344CB8AC3E}">
        <p14:creationId xmlns:p14="http://schemas.microsoft.com/office/powerpoint/2010/main" val="3614663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 name="Google Shape;2478;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C1CD97-E9EA-4E82-9539-BE60926ECBB9}" type="slidenum">
              <a:rPr lang="en-US" smtClean="0"/>
              <a:pPr/>
              <a:t>13</a:t>
            </a:fld>
            <a:endParaRPr lang="en-US" dirty="0"/>
          </a:p>
        </p:txBody>
      </p:sp>
    </p:spTree>
    <p:extLst>
      <p:ext uri="{BB962C8B-B14F-4D97-AF65-F5344CB8AC3E}">
        <p14:creationId xmlns:p14="http://schemas.microsoft.com/office/powerpoint/2010/main" val="155224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 name="Google Shape;2478;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pPr/>
              <a:t>5/30/2024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pPr/>
              <a:t>5/30/2024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pPr/>
              <a:t>5/30/2024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8"/>
        <p:cNvGrpSpPr/>
        <p:nvPr/>
      </p:nvGrpSpPr>
      <p:grpSpPr>
        <a:xfrm>
          <a:off x="0" y="0"/>
          <a:ext cx="0" cy="0"/>
          <a:chOff x="0" y="0"/>
          <a:chExt cx="0" cy="0"/>
        </a:xfrm>
      </p:grpSpPr>
      <p:sp>
        <p:nvSpPr>
          <p:cNvPr id="399" name="Google Shape;399;p7"/>
          <p:cNvSpPr/>
          <p:nvPr/>
        </p:nvSpPr>
        <p:spPr>
          <a:xfrm>
            <a:off x="-56900" y="-240275"/>
            <a:ext cx="5472817" cy="1542588"/>
          </a:xfrm>
          <a:custGeom>
            <a:avLst/>
            <a:gdLst/>
            <a:ahLst/>
            <a:cxnLst/>
            <a:rect l="l" t="t" r="r" b="b"/>
            <a:pathLst>
              <a:path w="188393" h="72388" extrusionOk="0">
                <a:moveTo>
                  <a:pt x="0" y="0"/>
                </a:moveTo>
                <a:lnTo>
                  <a:pt x="0" y="38937"/>
                </a:lnTo>
                <a:cubicBezTo>
                  <a:pt x="2097" y="42463"/>
                  <a:pt x="4225" y="45958"/>
                  <a:pt x="6657" y="49241"/>
                </a:cubicBezTo>
                <a:cubicBezTo>
                  <a:pt x="13587" y="58785"/>
                  <a:pt x="23131" y="66749"/>
                  <a:pt x="34347" y="70366"/>
                </a:cubicBezTo>
                <a:cubicBezTo>
                  <a:pt x="38490" y="71698"/>
                  <a:pt x="42872" y="72387"/>
                  <a:pt x="47238" y="72387"/>
                </a:cubicBezTo>
                <a:cubicBezTo>
                  <a:pt x="54724" y="72387"/>
                  <a:pt x="62163" y="70361"/>
                  <a:pt x="68269" y="66080"/>
                </a:cubicBezTo>
                <a:cubicBezTo>
                  <a:pt x="75655" y="60882"/>
                  <a:pt x="80883" y="52706"/>
                  <a:pt x="89059" y="48906"/>
                </a:cubicBezTo>
                <a:cubicBezTo>
                  <a:pt x="93071" y="47034"/>
                  <a:pt x="97313" y="46399"/>
                  <a:pt x="101674" y="46399"/>
                </a:cubicBezTo>
                <a:cubicBezTo>
                  <a:pt x="107789" y="46399"/>
                  <a:pt x="114134" y="47647"/>
                  <a:pt x="120397" y="48481"/>
                </a:cubicBezTo>
                <a:cubicBezTo>
                  <a:pt x="122464" y="48755"/>
                  <a:pt x="124501" y="48998"/>
                  <a:pt x="126537" y="49119"/>
                </a:cubicBezTo>
                <a:cubicBezTo>
                  <a:pt x="127739" y="49198"/>
                  <a:pt x="128942" y="49236"/>
                  <a:pt x="130145" y="49236"/>
                </a:cubicBezTo>
                <a:cubicBezTo>
                  <a:pt x="148078" y="49236"/>
                  <a:pt x="165910" y="40630"/>
                  <a:pt x="176933" y="26444"/>
                </a:cubicBezTo>
                <a:cubicBezTo>
                  <a:pt x="182891" y="18754"/>
                  <a:pt x="186782" y="9575"/>
                  <a:pt x="188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3101175" y="1900876"/>
            <a:ext cx="6547595" cy="3740391"/>
          </a:xfrm>
          <a:custGeom>
            <a:avLst/>
            <a:gdLst/>
            <a:ahLst/>
            <a:cxnLst/>
            <a:rect l="l" t="t" r="r" b="b"/>
            <a:pathLst>
              <a:path w="139000" h="98302" extrusionOk="0">
                <a:moveTo>
                  <a:pt x="127607" y="1"/>
                </a:moveTo>
                <a:cubicBezTo>
                  <a:pt x="126733" y="1"/>
                  <a:pt x="125859" y="31"/>
                  <a:pt x="124987" y="93"/>
                </a:cubicBezTo>
                <a:cubicBezTo>
                  <a:pt x="108574" y="1248"/>
                  <a:pt x="93771" y="12312"/>
                  <a:pt x="85929" y="26781"/>
                </a:cubicBezTo>
                <a:cubicBezTo>
                  <a:pt x="83163" y="31857"/>
                  <a:pt x="81005" y="37510"/>
                  <a:pt x="76597" y="41249"/>
                </a:cubicBezTo>
                <a:cubicBezTo>
                  <a:pt x="69211" y="47419"/>
                  <a:pt x="58451" y="46112"/>
                  <a:pt x="48907" y="47206"/>
                </a:cubicBezTo>
                <a:cubicBezTo>
                  <a:pt x="41581" y="47997"/>
                  <a:pt x="34560" y="50520"/>
                  <a:pt x="28268" y="54289"/>
                </a:cubicBezTo>
                <a:cubicBezTo>
                  <a:pt x="16353" y="61401"/>
                  <a:pt x="6961" y="73012"/>
                  <a:pt x="2614" y="86295"/>
                </a:cubicBezTo>
                <a:cubicBezTo>
                  <a:pt x="1338" y="90216"/>
                  <a:pt x="487" y="94228"/>
                  <a:pt x="0" y="98301"/>
                </a:cubicBezTo>
                <a:lnTo>
                  <a:pt x="139000" y="98301"/>
                </a:lnTo>
                <a:lnTo>
                  <a:pt x="139000" y="1735"/>
                </a:lnTo>
                <a:cubicBezTo>
                  <a:pt x="135309" y="595"/>
                  <a:pt x="131456" y="1"/>
                  <a:pt x="127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1" name="Google Shape;401;p7"/>
          <p:cNvGrpSpPr/>
          <p:nvPr/>
        </p:nvGrpSpPr>
        <p:grpSpPr>
          <a:xfrm rot="-484597">
            <a:off x="6420746" y="-1032749"/>
            <a:ext cx="4389472" cy="2812889"/>
            <a:chOff x="5734826" y="-804276"/>
            <a:chExt cx="4389388" cy="2812835"/>
          </a:xfrm>
        </p:grpSpPr>
        <p:sp>
          <p:nvSpPr>
            <p:cNvPr id="402" name="Google Shape;402;p7"/>
            <p:cNvSpPr/>
            <p:nvPr/>
          </p:nvSpPr>
          <p:spPr>
            <a:xfrm rot="-4358582" flipH="1">
              <a:off x="7248663" y="-1224309"/>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3" name="Google Shape;403;p7"/>
            <p:cNvSpPr/>
            <p:nvPr/>
          </p:nvSpPr>
          <p:spPr>
            <a:xfrm rot="-4358582" flipH="1">
              <a:off x="7326254" y="-1336692"/>
              <a:ext cx="1241840" cy="3851418"/>
            </a:xfrm>
            <a:custGeom>
              <a:avLst/>
              <a:gdLst/>
              <a:ahLst/>
              <a:cxnLst/>
              <a:rect l="l" t="t" r="r" b="b"/>
              <a:pathLst>
                <a:path w="42829" h="132829" fill="none" extrusionOk="0">
                  <a:moveTo>
                    <a:pt x="1916" y="0"/>
                  </a:moveTo>
                  <a:cubicBezTo>
                    <a:pt x="1" y="6626"/>
                    <a:pt x="3405" y="13800"/>
                    <a:pt x="8329" y="18663"/>
                  </a:cubicBezTo>
                  <a:cubicBezTo>
                    <a:pt x="13253" y="23496"/>
                    <a:pt x="19545" y="26657"/>
                    <a:pt x="25351" y="30426"/>
                  </a:cubicBezTo>
                  <a:cubicBezTo>
                    <a:pt x="31126" y="34195"/>
                    <a:pt x="36749" y="38998"/>
                    <a:pt x="38938" y="45533"/>
                  </a:cubicBezTo>
                  <a:cubicBezTo>
                    <a:pt x="42828" y="57205"/>
                    <a:pt x="34865" y="69059"/>
                    <a:pt x="31065" y="80761"/>
                  </a:cubicBezTo>
                  <a:cubicBezTo>
                    <a:pt x="25320" y="98451"/>
                    <a:pt x="29819" y="119090"/>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4" name="Google Shape;404;p7"/>
            <p:cNvSpPr/>
            <p:nvPr/>
          </p:nvSpPr>
          <p:spPr>
            <a:xfrm rot="-4358582" flipH="1">
              <a:off x="7403016" y="-1449372"/>
              <a:ext cx="1241811" cy="3851447"/>
            </a:xfrm>
            <a:custGeom>
              <a:avLst/>
              <a:gdLst/>
              <a:ahLst/>
              <a:cxnLst/>
              <a:rect l="l" t="t" r="r" b="b"/>
              <a:pathLst>
                <a:path w="42828" h="132830" fill="none" extrusionOk="0">
                  <a:moveTo>
                    <a:pt x="1915" y="1"/>
                  </a:moveTo>
                  <a:cubicBezTo>
                    <a:pt x="0" y="6627"/>
                    <a:pt x="3404" y="13801"/>
                    <a:pt x="8329" y="18664"/>
                  </a:cubicBezTo>
                  <a:cubicBezTo>
                    <a:pt x="13253" y="23497"/>
                    <a:pt x="19545" y="26658"/>
                    <a:pt x="25350" y="30427"/>
                  </a:cubicBezTo>
                  <a:cubicBezTo>
                    <a:pt x="31125" y="34196"/>
                    <a:pt x="36718" y="38998"/>
                    <a:pt x="38937" y="45534"/>
                  </a:cubicBezTo>
                  <a:cubicBezTo>
                    <a:pt x="42828" y="57205"/>
                    <a:pt x="34864" y="69090"/>
                    <a:pt x="31065" y="80762"/>
                  </a:cubicBezTo>
                  <a:cubicBezTo>
                    <a:pt x="25320" y="98483"/>
                    <a:pt x="29788" y="11909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5" name="Google Shape;405;p7"/>
            <p:cNvSpPr/>
            <p:nvPr/>
          </p:nvSpPr>
          <p:spPr>
            <a:xfrm rot="-4358582" flipH="1">
              <a:off x="7479458" y="-1562448"/>
              <a:ext cx="1242710" cy="3851447"/>
            </a:xfrm>
            <a:custGeom>
              <a:avLst/>
              <a:gdLst/>
              <a:ahLst/>
              <a:cxnLst/>
              <a:rect l="l" t="t" r="r" b="b"/>
              <a:pathLst>
                <a:path w="42859" h="132830" fill="none" extrusionOk="0">
                  <a:moveTo>
                    <a:pt x="1915" y="1"/>
                  </a:moveTo>
                  <a:cubicBezTo>
                    <a:pt x="0" y="6627"/>
                    <a:pt x="3405" y="13831"/>
                    <a:pt x="8329" y="18664"/>
                  </a:cubicBezTo>
                  <a:cubicBezTo>
                    <a:pt x="13253" y="23527"/>
                    <a:pt x="19575" y="26658"/>
                    <a:pt x="25350" y="30427"/>
                  </a:cubicBezTo>
                  <a:cubicBezTo>
                    <a:pt x="31156" y="34196"/>
                    <a:pt x="36749" y="38998"/>
                    <a:pt x="38937" y="45564"/>
                  </a:cubicBezTo>
                  <a:cubicBezTo>
                    <a:pt x="42858" y="57205"/>
                    <a:pt x="34894" y="69090"/>
                    <a:pt x="31095" y="80762"/>
                  </a:cubicBezTo>
                  <a:cubicBezTo>
                    <a:pt x="25350" y="98482"/>
                    <a:pt x="29818" y="119091"/>
                    <a:pt x="42372" y="132829"/>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6" name="Google Shape;406;p7"/>
            <p:cNvSpPr/>
            <p:nvPr/>
          </p:nvSpPr>
          <p:spPr>
            <a:xfrm rot="-4358582" flipH="1">
              <a:off x="7137186" y="-1084286"/>
              <a:ext cx="1241811" cy="3851447"/>
            </a:xfrm>
            <a:custGeom>
              <a:avLst/>
              <a:gdLst/>
              <a:ahLst/>
              <a:cxnLst/>
              <a:rect l="l" t="t"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407" name="Google Shape;407;p7"/>
          <p:cNvGrpSpPr/>
          <p:nvPr/>
        </p:nvGrpSpPr>
        <p:grpSpPr>
          <a:xfrm rot="-1810957">
            <a:off x="-612994" y="-571897"/>
            <a:ext cx="3039830" cy="1424164"/>
            <a:chOff x="5250782" y="5679875"/>
            <a:chExt cx="3039575" cy="1424044"/>
          </a:xfrm>
        </p:grpSpPr>
        <p:grpSp>
          <p:nvGrpSpPr>
            <p:cNvPr id="408" name="Google Shape;408;p7"/>
            <p:cNvGrpSpPr/>
            <p:nvPr/>
          </p:nvGrpSpPr>
          <p:grpSpPr>
            <a:xfrm>
              <a:off x="5250782" y="5679875"/>
              <a:ext cx="3039575" cy="1424044"/>
              <a:chOff x="5250782" y="5679875"/>
              <a:chExt cx="3039575" cy="1424044"/>
            </a:xfrm>
          </p:grpSpPr>
          <p:sp>
            <p:nvSpPr>
              <p:cNvPr id="409" name="Google Shape;409;p7"/>
              <p:cNvSpPr/>
              <p:nvPr/>
            </p:nvSpPr>
            <p:spPr>
              <a:xfrm>
                <a:off x="5250782" y="5760619"/>
                <a:ext cx="3039575" cy="1343300"/>
              </a:xfrm>
              <a:custGeom>
                <a:avLst/>
                <a:gdLst/>
                <a:ahLst/>
                <a:cxnLst/>
                <a:rect l="l" t="t" r="r" b="b"/>
                <a:pathLst>
                  <a:path w="86845" h="38380" fill="none" extrusionOk="0">
                    <a:moveTo>
                      <a:pt x="1" y="0"/>
                    </a:moveTo>
                    <a:cubicBezTo>
                      <a:pt x="12662" y="18222"/>
                      <a:pt x="37471" y="38379"/>
                      <a:pt x="71736" y="21644"/>
                    </a:cubicBezTo>
                    <a:cubicBezTo>
                      <a:pt x="77875" y="18658"/>
                      <a:pt x="86845" y="12251"/>
                      <a:pt x="86845" y="1225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454864" y="5740424"/>
                <a:ext cx="2815330" cy="1167950"/>
              </a:xfrm>
              <a:custGeom>
                <a:avLst/>
                <a:gdLst/>
                <a:ahLst/>
                <a:cxnLst/>
                <a:rect l="l" t="t" r="r" b="b"/>
                <a:pathLst>
                  <a:path w="80438" h="33370" fill="none" extrusionOk="0">
                    <a:moveTo>
                      <a:pt x="1" y="1"/>
                    </a:moveTo>
                    <a:cubicBezTo>
                      <a:pt x="11816" y="15967"/>
                      <a:pt x="34100" y="33369"/>
                      <a:pt x="65457" y="19043"/>
                    </a:cubicBezTo>
                    <a:cubicBezTo>
                      <a:pt x="71672" y="16211"/>
                      <a:pt x="80437" y="10047"/>
                      <a:pt x="80437" y="10047"/>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5658947" y="5720264"/>
                <a:ext cx="2591505" cy="995680"/>
              </a:xfrm>
              <a:custGeom>
                <a:avLst/>
                <a:gdLst/>
                <a:ahLst/>
                <a:cxnLst/>
                <a:rect l="l" t="t" r="r" b="b"/>
                <a:pathLst>
                  <a:path w="74043" h="28448" fill="none" extrusionOk="0">
                    <a:moveTo>
                      <a:pt x="0" y="0"/>
                    </a:moveTo>
                    <a:cubicBezTo>
                      <a:pt x="10957" y="13699"/>
                      <a:pt x="30781" y="28448"/>
                      <a:pt x="59177" y="16441"/>
                    </a:cubicBezTo>
                    <a:cubicBezTo>
                      <a:pt x="65482" y="13775"/>
                      <a:pt x="74042" y="7842"/>
                      <a:pt x="74042" y="784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5862994" y="5700070"/>
                <a:ext cx="2367715" cy="827085"/>
              </a:xfrm>
              <a:custGeom>
                <a:avLst/>
                <a:gdLst/>
                <a:ahLst/>
                <a:cxnLst/>
                <a:rect l="l" t="t" r="r" b="b"/>
                <a:pathLst>
                  <a:path w="67649" h="23631" fill="none" extrusionOk="0">
                    <a:moveTo>
                      <a:pt x="1" y="0"/>
                    </a:moveTo>
                    <a:cubicBezTo>
                      <a:pt x="10111" y="11444"/>
                      <a:pt x="27513" y="23630"/>
                      <a:pt x="52886" y="13840"/>
                    </a:cubicBezTo>
                    <a:cubicBezTo>
                      <a:pt x="59293" y="11380"/>
                      <a:pt x="67648" y="5652"/>
                      <a:pt x="67648" y="5652"/>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6067076" y="5679875"/>
                <a:ext cx="2143435" cy="662025"/>
              </a:xfrm>
              <a:custGeom>
                <a:avLst/>
                <a:gdLst/>
                <a:ahLst/>
                <a:cxnLst/>
                <a:rect l="l" t="t" r="r" b="b"/>
                <a:pathLst>
                  <a:path w="61241" h="18915" fill="none" extrusionOk="0">
                    <a:moveTo>
                      <a:pt x="0" y="1"/>
                    </a:moveTo>
                    <a:cubicBezTo>
                      <a:pt x="9252" y="9176"/>
                      <a:pt x="24284" y="18915"/>
                      <a:pt x="46607" y="11239"/>
                    </a:cubicBezTo>
                    <a:cubicBezTo>
                      <a:pt x="53129" y="8996"/>
                      <a:pt x="61241" y="3448"/>
                      <a:pt x="61241" y="3448"/>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7"/>
            <p:cNvGrpSpPr/>
            <p:nvPr/>
          </p:nvGrpSpPr>
          <p:grpSpPr>
            <a:xfrm>
              <a:off x="7430972" y="6160663"/>
              <a:ext cx="178080" cy="499239"/>
              <a:chOff x="7430972" y="6160663"/>
              <a:chExt cx="178080" cy="499239"/>
            </a:xfrm>
          </p:grpSpPr>
          <p:sp>
            <p:nvSpPr>
              <p:cNvPr id="415" name="Google Shape;415;p7"/>
              <p:cNvSpPr/>
              <p:nvPr/>
            </p:nvSpPr>
            <p:spPr>
              <a:xfrm>
                <a:off x="7430972" y="6169903"/>
                <a:ext cx="178080" cy="129675"/>
              </a:xfrm>
              <a:custGeom>
                <a:avLst/>
                <a:gdLst/>
                <a:ahLst/>
                <a:cxnLst/>
                <a:rect l="l" t="t" r="r" b="b"/>
                <a:pathLst>
                  <a:path w="5088" h="3705" extrusionOk="0">
                    <a:moveTo>
                      <a:pt x="2858" y="1"/>
                    </a:moveTo>
                    <a:cubicBezTo>
                      <a:pt x="2417" y="1"/>
                      <a:pt x="1952" y="111"/>
                      <a:pt x="1525" y="339"/>
                    </a:cubicBezTo>
                    <a:cubicBezTo>
                      <a:pt x="449" y="916"/>
                      <a:pt x="0" y="2031"/>
                      <a:pt x="461" y="2851"/>
                    </a:cubicBezTo>
                    <a:cubicBezTo>
                      <a:pt x="778" y="3397"/>
                      <a:pt x="1435" y="3705"/>
                      <a:pt x="2173" y="3705"/>
                    </a:cubicBezTo>
                    <a:cubicBezTo>
                      <a:pt x="2542" y="3705"/>
                      <a:pt x="2930" y="3628"/>
                      <a:pt x="3306" y="3466"/>
                    </a:cubicBezTo>
                    <a:cubicBezTo>
                      <a:pt x="4485" y="2953"/>
                      <a:pt x="5087" y="1774"/>
                      <a:pt x="4562" y="864"/>
                    </a:cubicBezTo>
                    <a:cubicBezTo>
                      <a:pt x="4243" y="299"/>
                      <a:pt x="3583" y="1"/>
                      <a:pt x="2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7430972" y="6160663"/>
                <a:ext cx="178080" cy="147595"/>
              </a:xfrm>
              <a:custGeom>
                <a:avLst/>
                <a:gdLst/>
                <a:ahLst/>
                <a:cxnLst/>
                <a:rect l="l" t="t" r="r" b="b"/>
                <a:pathLst>
                  <a:path w="5088" h="4217" fill="none" extrusionOk="0">
                    <a:moveTo>
                      <a:pt x="4562" y="1128"/>
                    </a:moveTo>
                    <a:cubicBezTo>
                      <a:pt x="5087" y="2038"/>
                      <a:pt x="4485" y="3217"/>
                      <a:pt x="3306" y="3730"/>
                    </a:cubicBezTo>
                    <a:cubicBezTo>
                      <a:pt x="2179" y="4217"/>
                      <a:pt x="936" y="3935"/>
                      <a:pt x="461" y="3115"/>
                    </a:cubicBezTo>
                    <a:cubicBezTo>
                      <a:pt x="0" y="2295"/>
                      <a:pt x="449" y="1180"/>
                      <a:pt x="1525" y="603"/>
                    </a:cubicBezTo>
                    <a:cubicBezTo>
                      <a:pt x="2653" y="1"/>
                      <a:pt x="4050" y="219"/>
                      <a:pt x="4562" y="1128"/>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a:off x="7442172" y="6256667"/>
                <a:ext cx="78960" cy="403235"/>
              </a:xfrm>
              <a:custGeom>
                <a:avLst/>
                <a:gdLst/>
                <a:ahLst/>
                <a:cxnLst/>
                <a:rect l="l" t="t" r="r" b="b"/>
                <a:pathLst>
                  <a:path w="2256" h="11521" fill="none" extrusionOk="0">
                    <a:moveTo>
                      <a:pt x="1" y="0"/>
                    </a:moveTo>
                    <a:lnTo>
                      <a:pt x="2256" y="1152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7"/>
            <p:cNvGrpSpPr/>
            <p:nvPr/>
          </p:nvGrpSpPr>
          <p:grpSpPr>
            <a:xfrm>
              <a:off x="6614678" y="6088459"/>
              <a:ext cx="414922" cy="480370"/>
              <a:chOff x="6614678" y="6088459"/>
              <a:chExt cx="414922" cy="480370"/>
            </a:xfrm>
          </p:grpSpPr>
          <p:sp>
            <p:nvSpPr>
              <p:cNvPr id="419" name="Google Shape;419;p7"/>
              <p:cNvSpPr/>
              <p:nvPr/>
            </p:nvSpPr>
            <p:spPr>
              <a:xfrm>
                <a:off x="6614678" y="6421025"/>
                <a:ext cx="187075" cy="139125"/>
              </a:xfrm>
              <a:custGeom>
                <a:avLst/>
                <a:gdLst/>
                <a:ahLst/>
                <a:cxnLst/>
                <a:rect l="l" t="t" r="r" b="b"/>
                <a:pathLst>
                  <a:path w="5345" h="3975" extrusionOk="0">
                    <a:moveTo>
                      <a:pt x="3112" y="1"/>
                    </a:moveTo>
                    <a:cubicBezTo>
                      <a:pt x="2758" y="1"/>
                      <a:pt x="2384" y="65"/>
                      <a:pt x="2013" y="199"/>
                    </a:cubicBezTo>
                    <a:cubicBezTo>
                      <a:pt x="744" y="673"/>
                      <a:pt x="1" y="1801"/>
                      <a:pt x="270" y="2762"/>
                    </a:cubicBezTo>
                    <a:cubicBezTo>
                      <a:pt x="488" y="3507"/>
                      <a:pt x="1268" y="3974"/>
                      <a:pt x="2211" y="3974"/>
                    </a:cubicBezTo>
                    <a:cubicBezTo>
                      <a:pt x="2485" y="3974"/>
                      <a:pt x="2772" y="3935"/>
                      <a:pt x="3063" y="3851"/>
                    </a:cubicBezTo>
                    <a:cubicBezTo>
                      <a:pt x="4422" y="3467"/>
                      <a:pt x="5344" y="2275"/>
                      <a:pt x="5050" y="1211"/>
                    </a:cubicBezTo>
                    <a:cubicBezTo>
                      <a:pt x="4827" y="441"/>
                      <a:pt x="4040" y="1"/>
                      <a:pt x="3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a:off x="6614678" y="6410945"/>
                <a:ext cx="187075" cy="157885"/>
              </a:xfrm>
              <a:custGeom>
                <a:avLst/>
                <a:gdLst/>
                <a:ahLst/>
                <a:cxnLst/>
                <a:rect l="l" t="t" r="r" b="b"/>
                <a:pathLst>
                  <a:path w="5345" h="4511" fill="none" extrusionOk="0">
                    <a:moveTo>
                      <a:pt x="5050" y="1499"/>
                    </a:moveTo>
                    <a:cubicBezTo>
                      <a:pt x="5344" y="2563"/>
                      <a:pt x="4422" y="3755"/>
                      <a:pt x="3063" y="4139"/>
                    </a:cubicBezTo>
                    <a:cubicBezTo>
                      <a:pt x="1769" y="4511"/>
                      <a:pt x="552" y="4011"/>
                      <a:pt x="270" y="3050"/>
                    </a:cubicBezTo>
                    <a:cubicBezTo>
                      <a:pt x="1" y="2089"/>
                      <a:pt x="744" y="961"/>
                      <a:pt x="2013" y="487"/>
                    </a:cubicBezTo>
                    <a:cubicBezTo>
                      <a:pt x="3358" y="0"/>
                      <a:pt x="4742" y="436"/>
                      <a:pt x="5050" y="1499"/>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6792756" y="6088459"/>
                <a:ext cx="236845" cy="403690"/>
              </a:xfrm>
              <a:custGeom>
                <a:avLst/>
                <a:gdLst/>
                <a:ahLst/>
                <a:cxnLst/>
                <a:rect l="l" t="t" r="r" b="b"/>
                <a:pathLst>
                  <a:path w="6767" h="11534" fill="none" extrusionOk="0">
                    <a:moveTo>
                      <a:pt x="0" y="11534"/>
                    </a:moveTo>
                    <a:lnTo>
                      <a:pt x="2627" y="1"/>
                    </a:lnTo>
                    <a:cubicBezTo>
                      <a:pt x="2627" y="1"/>
                      <a:pt x="6766" y="6549"/>
                      <a:pt x="4267" y="8048"/>
                    </a:cubicBezTo>
                    <a:cubicBezTo>
                      <a:pt x="3204" y="8548"/>
                      <a:pt x="2845" y="6408"/>
                      <a:pt x="2845" y="6408"/>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7"/>
            <p:cNvGrpSpPr/>
            <p:nvPr/>
          </p:nvGrpSpPr>
          <p:grpSpPr>
            <a:xfrm>
              <a:off x="5913673" y="5891587"/>
              <a:ext cx="705527" cy="512220"/>
              <a:chOff x="5913673" y="5891587"/>
              <a:chExt cx="705527" cy="512220"/>
            </a:xfrm>
          </p:grpSpPr>
          <p:sp>
            <p:nvSpPr>
              <p:cNvPr id="423" name="Google Shape;423;p7"/>
              <p:cNvSpPr/>
              <p:nvPr/>
            </p:nvSpPr>
            <p:spPr>
              <a:xfrm>
                <a:off x="6274728" y="6231222"/>
                <a:ext cx="203665" cy="146195"/>
              </a:xfrm>
              <a:custGeom>
                <a:avLst/>
                <a:gdLst/>
                <a:ahLst/>
                <a:cxnLst/>
                <a:rect l="l" t="t" r="r" b="b"/>
                <a:pathLst>
                  <a:path w="5819" h="4177" extrusionOk="0">
                    <a:moveTo>
                      <a:pt x="3028" y="1"/>
                    </a:moveTo>
                    <a:cubicBezTo>
                      <a:pt x="2761" y="1"/>
                      <a:pt x="2488" y="33"/>
                      <a:pt x="2217" y="99"/>
                    </a:cubicBezTo>
                    <a:cubicBezTo>
                      <a:pt x="833" y="432"/>
                      <a:pt x="0" y="1547"/>
                      <a:pt x="295" y="2611"/>
                    </a:cubicBezTo>
                    <a:cubicBezTo>
                      <a:pt x="542" y="3540"/>
                      <a:pt x="1581" y="4176"/>
                      <a:pt x="2780" y="4176"/>
                    </a:cubicBezTo>
                    <a:cubicBezTo>
                      <a:pt x="2953" y="4176"/>
                      <a:pt x="3129" y="4163"/>
                      <a:pt x="3307" y="4136"/>
                    </a:cubicBezTo>
                    <a:cubicBezTo>
                      <a:pt x="4793" y="3905"/>
                      <a:pt x="5818" y="2752"/>
                      <a:pt x="5498" y="1573"/>
                    </a:cubicBezTo>
                    <a:cubicBezTo>
                      <a:pt x="5247" y="613"/>
                      <a:pt x="4198" y="1"/>
                      <a:pt x="3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6274728" y="6222122"/>
                <a:ext cx="203665" cy="161490"/>
              </a:xfrm>
              <a:custGeom>
                <a:avLst/>
                <a:gdLst/>
                <a:ahLst/>
                <a:cxnLst/>
                <a:rect l="l" t="t" r="r" b="b"/>
                <a:pathLst>
                  <a:path w="5819" h="4614" fill="none" extrusionOk="0">
                    <a:moveTo>
                      <a:pt x="5498" y="1833"/>
                    </a:moveTo>
                    <a:cubicBezTo>
                      <a:pt x="5818" y="3012"/>
                      <a:pt x="4793" y="4165"/>
                      <a:pt x="3307" y="4396"/>
                    </a:cubicBezTo>
                    <a:cubicBezTo>
                      <a:pt x="1897" y="4613"/>
                      <a:pt x="577" y="3934"/>
                      <a:pt x="295" y="2871"/>
                    </a:cubicBezTo>
                    <a:cubicBezTo>
                      <a:pt x="0" y="1807"/>
                      <a:pt x="833" y="692"/>
                      <a:pt x="2217" y="359"/>
                    </a:cubicBezTo>
                    <a:cubicBezTo>
                      <a:pt x="3678" y="0"/>
                      <a:pt x="5190"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6106100" y="5891587"/>
                <a:ext cx="513100" cy="440895"/>
              </a:xfrm>
              <a:custGeom>
                <a:avLst/>
                <a:gdLst/>
                <a:ahLst/>
                <a:cxnLst/>
                <a:rect l="l" t="t" r="r" b="b"/>
                <a:pathLst>
                  <a:path w="14660" h="12597" fill="none" extrusionOk="0">
                    <a:moveTo>
                      <a:pt x="0" y="12597"/>
                    </a:moveTo>
                    <a:lnTo>
                      <a:pt x="3985" y="1845"/>
                    </a:lnTo>
                    <a:lnTo>
                      <a:pt x="14660" y="0"/>
                    </a:lnTo>
                    <a:lnTo>
                      <a:pt x="10470" y="11674"/>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5913673" y="6251172"/>
                <a:ext cx="203210" cy="146090"/>
              </a:xfrm>
              <a:custGeom>
                <a:avLst/>
                <a:gdLst/>
                <a:ahLst/>
                <a:cxnLst/>
                <a:rect l="l" t="t" r="r" b="b"/>
                <a:pathLst>
                  <a:path w="5806" h="4174" extrusionOk="0">
                    <a:moveTo>
                      <a:pt x="3007" y="1"/>
                    </a:moveTo>
                    <a:cubicBezTo>
                      <a:pt x="2747" y="1"/>
                      <a:pt x="2482" y="30"/>
                      <a:pt x="2218" y="93"/>
                    </a:cubicBezTo>
                    <a:cubicBezTo>
                      <a:pt x="834" y="426"/>
                      <a:pt x="1" y="1541"/>
                      <a:pt x="283" y="2605"/>
                    </a:cubicBezTo>
                    <a:cubicBezTo>
                      <a:pt x="539" y="3530"/>
                      <a:pt x="1571" y="4174"/>
                      <a:pt x="2764" y="4174"/>
                    </a:cubicBezTo>
                    <a:cubicBezTo>
                      <a:pt x="2942" y="4174"/>
                      <a:pt x="3124" y="4159"/>
                      <a:pt x="3307" y="4129"/>
                    </a:cubicBezTo>
                    <a:cubicBezTo>
                      <a:pt x="4793" y="3899"/>
                      <a:pt x="5806" y="2746"/>
                      <a:pt x="5498" y="1579"/>
                    </a:cubicBezTo>
                    <a:cubicBezTo>
                      <a:pt x="5236" y="614"/>
                      <a:pt x="4182" y="1"/>
                      <a:pt x="3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5913673" y="6242282"/>
                <a:ext cx="203210" cy="161525"/>
              </a:xfrm>
              <a:custGeom>
                <a:avLst/>
                <a:gdLst/>
                <a:ahLst/>
                <a:cxnLst/>
                <a:rect l="l" t="t" r="r" b="b"/>
                <a:pathLst>
                  <a:path w="5806" h="4615" fill="none" extrusionOk="0">
                    <a:moveTo>
                      <a:pt x="5498" y="1833"/>
                    </a:moveTo>
                    <a:cubicBezTo>
                      <a:pt x="5806" y="3000"/>
                      <a:pt x="4793" y="4153"/>
                      <a:pt x="3307" y="4383"/>
                    </a:cubicBezTo>
                    <a:cubicBezTo>
                      <a:pt x="1897" y="4614"/>
                      <a:pt x="577" y="3922"/>
                      <a:pt x="283" y="2859"/>
                    </a:cubicBezTo>
                    <a:cubicBezTo>
                      <a:pt x="1" y="1795"/>
                      <a:pt x="834" y="680"/>
                      <a:pt x="2218" y="347"/>
                    </a:cubicBezTo>
                    <a:cubicBezTo>
                      <a:pt x="3679" y="1"/>
                      <a:pt x="5178" y="654"/>
                      <a:pt x="5498" y="1833"/>
                    </a:cubicBezTo>
                    <a:close/>
                  </a:path>
                </a:pathLst>
              </a:custGeom>
              <a:no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6213269" y="5990251"/>
                <a:ext cx="370510" cy="53410"/>
              </a:xfrm>
              <a:custGeom>
                <a:avLst/>
                <a:gdLst/>
                <a:ahLst/>
                <a:cxnLst/>
                <a:rect l="l" t="t" r="r" b="b"/>
                <a:pathLst>
                  <a:path w="10586" h="1526" fill="none" extrusionOk="0">
                    <a:moveTo>
                      <a:pt x="1" y="1525"/>
                    </a:moveTo>
                    <a:lnTo>
                      <a:pt x="10586" y="0"/>
                    </a:lnTo>
                  </a:path>
                </a:pathLst>
              </a:custGeom>
              <a:no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9" name="Google Shape;429;p7"/>
          <p:cNvGrpSpPr/>
          <p:nvPr/>
        </p:nvGrpSpPr>
        <p:grpSpPr>
          <a:xfrm rot="-1652826">
            <a:off x="8842992" y="-9920"/>
            <a:ext cx="538889" cy="592476"/>
            <a:chOff x="5118856" y="3486300"/>
            <a:chExt cx="516312" cy="567655"/>
          </a:xfrm>
        </p:grpSpPr>
        <p:sp>
          <p:nvSpPr>
            <p:cNvPr id="430" name="Google Shape;430;p7"/>
            <p:cNvSpPr/>
            <p:nvPr/>
          </p:nvSpPr>
          <p:spPr>
            <a:xfrm>
              <a:off x="5118856" y="3904138"/>
              <a:ext cx="198959" cy="143222"/>
            </a:xfrm>
            <a:custGeom>
              <a:avLst/>
              <a:gdLst/>
              <a:ahLst/>
              <a:cxnLst/>
              <a:rect l="l" t="t"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5118856" y="3894762"/>
              <a:ext cx="198959" cy="159193"/>
            </a:xfrm>
            <a:custGeom>
              <a:avLst/>
              <a:gdLst/>
              <a:ahLst/>
              <a:cxnLst/>
              <a:rect l="l" t="t"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solidFill>
              <a:schemeClr val="dk2"/>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5306114" y="3486300"/>
              <a:ext cx="329055" cy="550192"/>
            </a:xfrm>
            <a:custGeom>
              <a:avLst/>
              <a:gdLst/>
              <a:ahLst/>
              <a:cxnLst/>
              <a:rect l="l" t="t" r="r" b="b"/>
              <a:pathLst>
                <a:path w="5089" h="8509" fill="none" extrusionOk="0">
                  <a:moveTo>
                    <a:pt x="1" y="7740"/>
                  </a:moveTo>
                  <a:lnTo>
                    <a:pt x="3704" y="0"/>
                  </a:lnTo>
                  <a:cubicBezTo>
                    <a:pt x="3704" y="0"/>
                    <a:pt x="5088" y="8509"/>
                    <a:pt x="2295" y="5895"/>
                  </a:cubicBezTo>
                </a:path>
              </a:pathLst>
            </a:custGeom>
            <a:solidFill>
              <a:schemeClr val="dk2"/>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7"/>
          <p:cNvGrpSpPr/>
          <p:nvPr/>
        </p:nvGrpSpPr>
        <p:grpSpPr>
          <a:xfrm rot="-484580">
            <a:off x="6862418" y="-287761"/>
            <a:ext cx="846011" cy="570037"/>
            <a:chOff x="897994" y="4240309"/>
            <a:chExt cx="967900" cy="652165"/>
          </a:xfrm>
        </p:grpSpPr>
        <p:sp>
          <p:nvSpPr>
            <p:cNvPr id="434" name="Google Shape;434;p7"/>
            <p:cNvSpPr/>
            <p:nvPr/>
          </p:nvSpPr>
          <p:spPr>
            <a:xfrm>
              <a:off x="897994" y="4634158"/>
              <a:ext cx="370437" cy="243057"/>
            </a:xfrm>
            <a:custGeom>
              <a:avLst/>
              <a:gdLst/>
              <a:ahLst/>
              <a:cxnLst/>
              <a:rect l="l" t="t"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897994" y="4617281"/>
              <a:ext cx="370437" cy="275193"/>
            </a:xfrm>
            <a:custGeom>
              <a:avLst/>
              <a:gdLst/>
              <a:ahLst/>
              <a:cxnLst/>
              <a:rect l="l" t="t"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1228605" y="4240309"/>
              <a:ext cx="637289" cy="585044"/>
            </a:xfrm>
            <a:custGeom>
              <a:avLst/>
              <a:gdLst/>
              <a:ahLst/>
              <a:cxnLst/>
              <a:rect l="l" t="t" r="r" b="b"/>
              <a:pathLst>
                <a:path w="9856" h="9048" fill="none" extrusionOk="0">
                  <a:moveTo>
                    <a:pt x="1" y="9047"/>
                  </a:moveTo>
                  <a:lnTo>
                    <a:pt x="9855" y="0"/>
                  </a:lnTo>
                </a:path>
              </a:pathLst>
            </a:custGeom>
            <a:solidFill>
              <a:schemeClr val="accent1"/>
            </a:solid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7"/>
          <p:cNvGrpSpPr/>
          <p:nvPr/>
        </p:nvGrpSpPr>
        <p:grpSpPr>
          <a:xfrm rot="-484580">
            <a:off x="7303418" y="406865"/>
            <a:ext cx="1389142" cy="676517"/>
            <a:chOff x="1698430" y="4498823"/>
            <a:chExt cx="1589281" cy="773986"/>
          </a:xfrm>
        </p:grpSpPr>
        <p:sp>
          <p:nvSpPr>
            <p:cNvPr id="438" name="Google Shape;438;p7"/>
            <p:cNvSpPr/>
            <p:nvPr/>
          </p:nvSpPr>
          <p:spPr>
            <a:xfrm>
              <a:off x="1698430" y="4919182"/>
              <a:ext cx="299182" cy="231677"/>
            </a:xfrm>
            <a:custGeom>
              <a:avLst/>
              <a:gdLst/>
              <a:ahLst/>
              <a:cxnLst/>
              <a:rect l="l" t="t" r="r" b="b"/>
              <a:pathLst>
                <a:path w="4627" h="3583" extrusionOk="0">
                  <a:moveTo>
                    <a:pt x="1912" y="1"/>
                  </a:moveTo>
                  <a:cubicBezTo>
                    <a:pt x="1110" y="1"/>
                    <a:pt x="438" y="408"/>
                    <a:pt x="257" y="1086"/>
                  </a:cubicBezTo>
                  <a:cubicBezTo>
                    <a:pt x="1" y="1995"/>
                    <a:pt x="718" y="3046"/>
                    <a:pt x="1846" y="3431"/>
                  </a:cubicBezTo>
                  <a:cubicBezTo>
                    <a:pt x="2141" y="3533"/>
                    <a:pt x="2435" y="3582"/>
                    <a:pt x="2714" y="3582"/>
                  </a:cubicBezTo>
                  <a:cubicBezTo>
                    <a:pt x="3512" y="3582"/>
                    <a:pt x="4180" y="3182"/>
                    <a:pt x="4370" y="2508"/>
                  </a:cubicBezTo>
                  <a:cubicBezTo>
                    <a:pt x="4627" y="1598"/>
                    <a:pt x="3909" y="535"/>
                    <a:pt x="2768" y="150"/>
                  </a:cubicBezTo>
                  <a:cubicBezTo>
                    <a:pt x="2477" y="49"/>
                    <a:pt x="2187" y="1"/>
                    <a:pt x="191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1698430" y="4903146"/>
              <a:ext cx="299182" cy="263554"/>
            </a:xfrm>
            <a:custGeom>
              <a:avLst/>
              <a:gdLst/>
              <a:ahLst/>
              <a:cxnLst/>
              <a:rect l="l" t="t" r="r" b="b"/>
              <a:pathLst>
                <a:path w="4627" h="4076" fill="none" extrusionOk="0">
                  <a:moveTo>
                    <a:pt x="4370" y="2756"/>
                  </a:moveTo>
                  <a:cubicBezTo>
                    <a:pt x="4114" y="3666"/>
                    <a:pt x="2986" y="4076"/>
                    <a:pt x="1846" y="3679"/>
                  </a:cubicBezTo>
                  <a:cubicBezTo>
                    <a:pt x="718" y="3294"/>
                    <a:pt x="1" y="2243"/>
                    <a:pt x="257" y="1334"/>
                  </a:cubicBezTo>
                  <a:cubicBezTo>
                    <a:pt x="500" y="424"/>
                    <a:pt x="1628" y="1"/>
                    <a:pt x="2768" y="398"/>
                  </a:cubicBezTo>
                  <a:cubicBezTo>
                    <a:pt x="3909" y="783"/>
                    <a:pt x="4627" y="1846"/>
                    <a:pt x="4370" y="275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1883231" y="5003435"/>
              <a:ext cx="33171" cy="38990"/>
            </a:xfrm>
            <a:custGeom>
              <a:avLst/>
              <a:gdLst/>
              <a:ahLst/>
              <a:cxnLst/>
              <a:rect l="l" t="t" r="r" b="b"/>
              <a:pathLst>
                <a:path w="513" h="603" fill="none" extrusionOk="0">
                  <a:moveTo>
                    <a:pt x="0" y="0"/>
                  </a:moveTo>
                  <a:cubicBezTo>
                    <a:pt x="256" y="180"/>
                    <a:pt x="436" y="398"/>
                    <a:pt x="513" y="603"/>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1777122" y="4983520"/>
              <a:ext cx="68863" cy="23278"/>
            </a:xfrm>
            <a:custGeom>
              <a:avLst/>
              <a:gdLst/>
              <a:ahLst/>
              <a:cxnLst/>
              <a:rect l="l" t="t" r="r" b="b"/>
              <a:pathLst>
                <a:path w="1065" h="360" fill="none" extrusionOk="0">
                  <a:moveTo>
                    <a:pt x="1" y="360"/>
                  </a:moveTo>
                  <a:cubicBezTo>
                    <a:pt x="78" y="103"/>
                    <a:pt x="411" y="14"/>
                    <a:pt x="667" y="14"/>
                  </a:cubicBezTo>
                  <a:cubicBezTo>
                    <a:pt x="795" y="1"/>
                    <a:pt x="936" y="26"/>
                    <a:pt x="1065" y="52"/>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2442482" y="5021152"/>
              <a:ext cx="309139" cy="235750"/>
            </a:xfrm>
            <a:custGeom>
              <a:avLst/>
              <a:gdLst/>
              <a:ahLst/>
              <a:cxnLst/>
              <a:rect l="l" t="t" r="r" b="b"/>
              <a:pathLst>
                <a:path w="4781" h="3646" extrusionOk="0">
                  <a:moveTo>
                    <a:pt x="1976" y="0"/>
                  </a:moveTo>
                  <a:cubicBezTo>
                    <a:pt x="1149" y="0"/>
                    <a:pt x="458" y="410"/>
                    <a:pt x="257" y="1098"/>
                  </a:cubicBezTo>
                  <a:cubicBezTo>
                    <a:pt x="1" y="2020"/>
                    <a:pt x="731" y="3084"/>
                    <a:pt x="1897" y="3494"/>
                  </a:cubicBezTo>
                  <a:cubicBezTo>
                    <a:pt x="2202" y="3596"/>
                    <a:pt x="2505" y="3645"/>
                    <a:pt x="2793" y="3645"/>
                  </a:cubicBezTo>
                  <a:cubicBezTo>
                    <a:pt x="3619" y="3645"/>
                    <a:pt x="4312" y="3243"/>
                    <a:pt x="4512" y="2558"/>
                  </a:cubicBezTo>
                  <a:cubicBezTo>
                    <a:pt x="4781" y="1623"/>
                    <a:pt x="4038" y="547"/>
                    <a:pt x="2859" y="149"/>
                  </a:cubicBezTo>
                  <a:cubicBezTo>
                    <a:pt x="2558" y="48"/>
                    <a:pt x="2259" y="0"/>
                    <a:pt x="19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442482" y="5005116"/>
              <a:ext cx="309139" cy="267692"/>
            </a:xfrm>
            <a:custGeom>
              <a:avLst/>
              <a:gdLst/>
              <a:ahLst/>
              <a:cxnLst/>
              <a:rect l="l" t="t" r="r" b="b"/>
              <a:pathLst>
                <a:path w="4781" h="4140" fill="none" extrusionOk="0">
                  <a:moveTo>
                    <a:pt x="4512" y="2806"/>
                  </a:moveTo>
                  <a:cubicBezTo>
                    <a:pt x="4243" y="3729"/>
                    <a:pt x="3076" y="4139"/>
                    <a:pt x="1897" y="3742"/>
                  </a:cubicBezTo>
                  <a:cubicBezTo>
                    <a:pt x="731" y="3332"/>
                    <a:pt x="1" y="2268"/>
                    <a:pt x="257" y="1346"/>
                  </a:cubicBezTo>
                  <a:cubicBezTo>
                    <a:pt x="526" y="423"/>
                    <a:pt x="1680" y="0"/>
                    <a:pt x="2859" y="397"/>
                  </a:cubicBezTo>
                  <a:cubicBezTo>
                    <a:pt x="4038" y="795"/>
                    <a:pt x="4781" y="1871"/>
                    <a:pt x="4512" y="2806"/>
                  </a:cubicBezTo>
                  <a:close/>
                </a:path>
              </a:pathLst>
            </a:custGeom>
            <a:solidFill>
              <a:schemeClr val="lt2"/>
            </a:solidFill>
            <a:ln w="28575" cap="flat"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2628123" y="5102043"/>
              <a:ext cx="40671" cy="41447"/>
            </a:xfrm>
            <a:custGeom>
              <a:avLst/>
              <a:gdLst/>
              <a:ahLst/>
              <a:cxnLst/>
              <a:rect l="l" t="t" r="r" b="b"/>
              <a:pathLst>
                <a:path w="629" h="641" fill="none" extrusionOk="0">
                  <a:moveTo>
                    <a:pt x="0" y="0"/>
                  </a:moveTo>
                  <a:cubicBezTo>
                    <a:pt x="308" y="180"/>
                    <a:pt x="526" y="410"/>
                    <a:pt x="628" y="641"/>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2521239" y="5085490"/>
              <a:ext cx="75458" cy="24054"/>
            </a:xfrm>
            <a:custGeom>
              <a:avLst/>
              <a:gdLst/>
              <a:ahLst/>
              <a:cxnLst/>
              <a:rect l="l" t="t" r="r" b="b"/>
              <a:pathLst>
                <a:path w="1167" h="372" fill="none" extrusionOk="0">
                  <a:moveTo>
                    <a:pt x="0" y="372"/>
                  </a:moveTo>
                  <a:cubicBezTo>
                    <a:pt x="77" y="128"/>
                    <a:pt x="423" y="13"/>
                    <a:pt x="731" y="0"/>
                  </a:cubicBezTo>
                  <a:cubicBezTo>
                    <a:pt x="872" y="0"/>
                    <a:pt x="1025" y="26"/>
                    <a:pt x="1166" y="64"/>
                  </a:cubicBezTo>
                </a:path>
              </a:pathLst>
            </a:custGeom>
            <a:solidFill>
              <a:schemeClr val="lt2"/>
            </a:solidFill>
            <a:ln w="28575" cap="rnd" cmpd="sng">
              <a:solidFill>
                <a:schemeClr val="lt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1960242" y="4498823"/>
              <a:ext cx="1327470" cy="711777"/>
            </a:xfrm>
            <a:custGeom>
              <a:avLst/>
              <a:gdLst/>
              <a:ahLst/>
              <a:cxnLst/>
              <a:rect l="l" t="t" r="r" b="b"/>
              <a:pathLst>
                <a:path w="20530" h="11008" fill="none" extrusionOk="0">
                  <a:moveTo>
                    <a:pt x="1" y="9560"/>
                  </a:moveTo>
                  <a:lnTo>
                    <a:pt x="9022" y="0"/>
                  </a:lnTo>
                  <a:lnTo>
                    <a:pt x="20530" y="1115"/>
                  </a:lnTo>
                  <a:lnTo>
                    <a:pt x="11790" y="11008"/>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2444163" y="4604026"/>
              <a:ext cx="732533" cy="92916"/>
            </a:xfrm>
            <a:custGeom>
              <a:avLst/>
              <a:gdLst/>
              <a:ahLst/>
              <a:cxnLst/>
              <a:rect l="l" t="t" r="r" b="b"/>
              <a:pathLst>
                <a:path w="11329" h="1437" fill="none" extrusionOk="0">
                  <a:moveTo>
                    <a:pt x="1" y="1"/>
                  </a:moveTo>
                  <a:lnTo>
                    <a:pt x="11329" y="1436"/>
                  </a:lnTo>
                </a:path>
              </a:pathLst>
            </a:custGeom>
            <a:solidFill>
              <a:schemeClr val="lt2"/>
            </a:solidFill>
            <a:ln w="28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7"/>
          <p:cNvSpPr/>
          <p:nvPr/>
        </p:nvSpPr>
        <p:spPr>
          <a:xfrm rot="2514531">
            <a:off x="9533614" y="502483"/>
            <a:ext cx="405618" cy="447667"/>
          </a:xfrm>
          <a:custGeom>
            <a:avLst/>
            <a:gdLst/>
            <a:ahLst/>
            <a:cxnLst/>
            <a:rect l="l" t="t" r="r" b="b"/>
            <a:pathLst>
              <a:path w="7177" h="7921" fill="none" extrusionOk="0">
                <a:moveTo>
                  <a:pt x="2000" y="4294"/>
                </a:moveTo>
                <a:cubicBezTo>
                  <a:pt x="3255" y="3986"/>
                  <a:pt x="2051" y="1039"/>
                  <a:pt x="936" y="2102"/>
                </a:cubicBezTo>
                <a:cubicBezTo>
                  <a:pt x="1" y="3012"/>
                  <a:pt x="821" y="6152"/>
                  <a:pt x="2474" y="5229"/>
                </a:cubicBezTo>
                <a:cubicBezTo>
                  <a:pt x="3871" y="4447"/>
                  <a:pt x="4037" y="1923"/>
                  <a:pt x="4063" y="1"/>
                </a:cubicBezTo>
                <a:cubicBezTo>
                  <a:pt x="5331" y="4486"/>
                  <a:pt x="7177" y="7920"/>
                  <a:pt x="7177" y="7920"/>
                </a:cubicBezTo>
              </a:path>
            </a:pathLst>
          </a:custGeom>
          <a:solidFill>
            <a:schemeClr val="accent1"/>
          </a:solid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txBox="1">
            <a:spLocks noGrp="1"/>
          </p:cNvSpPr>
          <p:nvPr>
            <p:ph type="title"/>
          </p:nvPr>
        </p:nvSpPr>
        <p:spPr>
          <a:xfrm>
            <a:off x="720225" y="840463"/>
            <a:ext cx="4009800" cy="11685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0" name="Google Shape;450;p7"/>
          <p:cNvSpPr txBox="1">
            <a:spLocks noGrp="1"/>
          </p:cNvSpPr>
          <p:nvPr>
            <p:ph type="body" idx="1"/>
          </p:nvPr>
        </p:nvSpPr>
        <p:spPr>
          <a:xfrm>
            <a:off x="720225" y="2107950"/>
            <a:ext cx="4009800" cy="2096100"/>
          </a:xfrm>
          <a:prstGeom prst="rect">
            <a:avLst/>
          </a:prstGeom>
          <a:noFill/>
          <a:ln>
            <a:noFill/>
          </a:ln>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dk1"/>
              </a:buClr>
              <a:buSzPts val="14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grpSp>
        <p:nvGrpSpPr>
          <p:cNvPr id="451" name="Google Shape;451;p7"/>
          <p:cNvGrpSpPr/>
          <p:nvPr/>
        </p:nvGrpSpPr>
        <p:grpSpPr>
          <a:xfrm rot="6625962" flipH="1">
            <a:off x="7597918" y="4479491"/>
            <a:ext cx="2384829" cy="1897166"/>
            <a:chOff x="-1221177" y="-856963"/>
            <a:chExt cx="3089277" cy="2457565"/>
          </a:xfrm>
        </p:grpSpPr>
        <p:grpSp>
          <p:nvGrpSpPr>
            <p:cNvPr id="452" name="Google Shape;452;p7"/>
            <p:cNvGrpSpPr/>
            <p:nvPr/>
          </p:nvGrpSpPr>
          <p:grpSpPr>
            <a:xfrm>
              <a:off x="-1221177" y="-856963"/>
              <a:ext cx="3089277" cy="2457565"/>
              <a:chOff x="-1221177" y="-856963"/>
              <a:chExt cx="3089277" cy="2457565"/>
            </a:xfrm>
          </p:grpSpPr>
          <p:sp>
            <p:nvSpPr>
              <p:cNvPr id="453" name="Google Shape;453;p7"/>
              <p:cNvSpPr/>
              <p:nvPr/>
            </p:nvSpPr>
            <p:spPr>
              <a:xfrm>
                <a:off x="-1221177" y="-564373"/>
                <a:ext cx="3089277" cy="2164975"/>
              </a:xfrm>
              <a:custGeom>
                <a:avLst/>
                <a:gdLst/>
                <a:ahLst/>
                <a:cxnLst/>
                <a:rect l="l" t="t"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1050729" y="-637497"/>
                <a:ext cx="2826970" cy="2014998"/>
              </a:xfrm>
              <a:custGeom>
                <a:avLst/>
                <a:gdLst/>
                <a:ahLst/>
                <a:cxnLst/>
                <a:rect l="l" t="t"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880847" y="-710668"/>
                <a:ext cx="2564569" cy="1865729"/>
              </a:xfrm>
              <a:custGeom>
                <a:avLst/>
                <a:gdLst/>
                <a:ahLst/>
                <a:cxnLst/>
                <a:rect l="l" t="t"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710353" y="-783792"/>
                <a:ext cx="2302168" cy="1715751"/>
              </a:xfrm>
              <a:custGeom>
                <a:avLst/>
                <a:gdLst/>
                <a:ahLst/>
                <a:cxnLst/>
                <a:rect l="l" t="t"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a:off x="-540471" y="-856963"/>
                <a:ext cx="2040380" cy="1565868"/>
              </a:xfrm>
              <a:custGeom>
                <a:avLst/>
                <a:gdLst/>
                <a:ahLst/>
                <a:cxnLst/>
                <a:rect l="l" t="t"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dk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7"/>
            <p:cNvGrpSpPr/>
            <p:nvPr/>
          </p:nvGrpSpPr>
          <p:grpSpPr>
            <a:xfrm>
              <a:off x="828772" y="314668"/>
              <a:ext cx="416010" cy="486680"/>
              <a:chOff x="828772" y="314668"/>
              <a:chExt cx="416010" cy="486680"/>
            </a:xfrm>
          </p:grpSpPr>
          <p:sp>
            <p:nvSpPr>
              <p:cNvPr id="459" name="Google Shape;459;p7"/>
              <p:cNvSpPr/>
              <p:nvPr/>
            </p:nvSpPr>
            <p:spPr>
              <a:xfrm>
                <a:off x="828772" y="325849"/>
                <a:ext cx="182624" cy="180501"/>
              </a:xfrm>
              <a:custGeom>
                <a:avLst/>
                <a:gdLst/>
                <a:ahLst/>
                <a:cxnLst/>
                <a:rect l="l" t="t"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a:off x="828772" y="314668"/>
                <a:ext cx="182624" cy="201354"/>
              </a:xfrm>
              <a:custGeom>
                <a:avLst/>
                <a:gdLst/>
                <a:ahLst/>
                <a:cxnLst/>
                <a:rect l="l" t="t"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noFill/>
              <a:ln w="28575" cap="flat" cmpd="sng">
                <a:solidFill>
                  <a:schemeClr val="accent1"/>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a:off x="865664" y="494788"/>
                <a:ext cx="379118" cy="306559"/>
              </a:xfrm>
              <a:custGeom>
                <a:avLst/>
                <a:gdLst/>
                <a:ahLst/>
                <a:cxnLst/>
                <a:rect l="l" t="t" r="r" b="b"/>
                <a:pathLst>
                  <a:path w="8036" h="6498" fill="none" extrusionOk="0">
                    <a:moveTo>
                      <a:pt x="1" y="1"/>
                    </a:moveTo>
                    <a:lnTo>
                      <a:pt x="8035" y="6498"/>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7"/>
            <p:cNvGrpSpPr/>
            <p:nvPr/>
          </p:nvGrpSpPr>
          <p:grpSpPr>
            <a:xfrm>
              <a:off x="323987" y="610889"/>
              <a:ext cx="341044" cy="623914"/>
              <a:chOff x="323987" y="610889"/>
              <a:chExt cx="341044" cy="623914"/>
            </a:xfrm>
          </p:grpSpPr>
          <p:sp>
            <p:nvSpPr>
              <p:cNvPr id="463" name="Google Shape;463;p7"/>
              <p:cNvSpPr/>
              <p:nvPr/>
            </p:nvSpPr>
            <p:spPr>
              <a:xfrm>
                <a:off x="323987" y="1036281"/>
                <a:ext cx="204986" cy="187814"/>
              </a:xfrm>
              <a:custGeom>
                <a:avLst/>
                <a:gdLst/>
                <a:ahLst/>
                <a:cxnLst/>
                <a:rect l="l" t="t"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a:off x="323987" y="1022552"/>
                <a:ext cx="204986" cy="212252"/>
              </a:xfrm>
              <a:custGeom>
                <a:avLst/>
                <a:gdLst/>
                <a:ahLst/>
                <a:cxnLst/>
                <a:rect l="l" t="t"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noFill/>
              <a:ln w="28575" cap="flat" cmpd="sng">
                <a:solidFill>
                  <a:schemeClr val="dk2"/>
                </a:solidFill>
                <a:prstDash val="solid"/>
                <a:miter lim="12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386259" y="610889"/>
                <a:ext cx="278772" cy="473379"/>
              </a:xfrm>
              <a:custGeom>
                <a:avLst/>
                <a:gdLst/>
                <a:ahLst/>
                <a:cxnLst/>
                <a:rect l="l" t="t" r="r" b="b"/>
                <a:pathLst>
                  <a:path w="5909" h="10034" fill="none" extrusionOk="0">
                    <a:moveTo>
                      <a:pt x="2717" y="10034"/>
                    </a:moveTo>
                    <a:lnTo>
                      <a:pt x="1" y="0"/>
                    </a:lnTo>
                    <a:cubicBezTo>
                      <a:pt x="1" y="0"/>
                      <a:pt x="5908" y="3370"/>
                      <a:pt x="4588" y="5562"/>
                    </a:cubicBezTo>
                    <a:cubicBezTo>
                      <a:pt x="3973" y="6394"/>
                      <a:pt x="2807" y="4882"/>
                      <a:pt x="2807" y="4882"/>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6103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pPr/>
              <a:t>5/30/2024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5C8B01-B15C-4B92-AA4C-045722D7B210}" type="datetimeFigureOut">
              <a:rPr lang="en-US" smtClean="0"/>
              <a:pPr/>
              <a:t>5/30/2024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5C8B01-B15C-4B92-AA4C-045722D7B210}" type="datetimeFigureOut">
              <a:rPr lang="en-US" smtClean="0"/>
              <a:pPr/>
              <a:t>5/30/2024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5C8B01-B15C-4B92-AA4C-045722D7B210}" type="datetimeFigureOut">
              <a:rPr lang="en-US" smtClean="0"/>
              <a:pPr/>
              <a:t>5/30/2024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5C8B01-B15C-4B92-AA4C-045722D7B210}" type="datetimeFigureOut">
              <a:rPr lang="en-US" smtClean="0"/>
              <a:pPr/>
              <a:t>5/30/2024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C8B01-B15C-4B92-AA4C-045722D7B210}" type="datetimeFigureOut">
              <a:rPr lang="en-US" smtClean="0"/>
              <a:pPr/>
              <a:t>5/30/2024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pPr/>
              <a:t>5/30/2024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pPr/>
              <a:t>5/30/2024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95C8B01-B15C-4B92-AA4C-045722D7B210}" type="datetimeFigureOut">
              <a:rPr lang="en-US" smtClean="0"/>
              <a:pPr/>
              <a:t>5/30/2024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B88A23F-A93F-400B-92A9-5DE2DC36D17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hyperlink" Target="https://www.youtube.com/watch?v=cgSS2JrEvIE"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hyperlink" Target="https://www.youtube.com/watch?v=nPUPyOLUvx4" TargetMode="External"/><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7.mp3"/><Relationship Id="rId7" Type="http://schemas.openxmlformats.org/officeDocument/2006/relationships/image" Target="../media/image13.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gif"/><Relationship Id="rId5" Type="http://schemas.openxmlformats.org/officeDocument/2006/relationships/slideLayout" Target="../slideLayouts/slideLayout7.xml"/><Relationship Id="rId4" Type="http://schemas.openxmlformats.org/officeDocument/2006/relationships/audio" Target="../media/media7.mp3"/><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P_F-7x3UbE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hyperlink" Target="https://www.youtube.com/watch?v=z9eglyzh85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cgSS2JrEvIE" TargetMode="External"/><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hcIFvFnp51A" TargetMode="External"/><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w9SpQrqUKeM&amp;t=17s"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0a9m4Y1-csQ" TargetMode="External"/><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_Ag28qwHdMs" TargetMode="External"/><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youtube.com/watch?v=piGTf1VrPGE&amp;t=34s"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dWLYbVSADqs" TargetMode="External"/><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cgSS2JrEvIE"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cgSS2JrEvIE"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hyperlink" Target="https://www.youtube.com/watch?v=cgSS2JrEvIE"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hyperlink" Target="https://vi.wikipedia.org/wiki/1993"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vi.wikipedia.org/wiki/1953" TargetMode="External"/><Relationship Id="rId5" Type="http://schemas.openxmlformats.org/officeDocument/2006/relationships/hyperlink" Target="https://vi.wikipedia.org/wiki/3_th%C3%A1ng_6" TargetMode="Externa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2184835" y="1200150"/>
            <a:ext cx="4774330" cy="2752511"/>
          </a:xfrm>
          <a:prstGeom prst="rect">
            <a:avLst/>
          </a:prstGeom>
        </p:spPr>
      </p:pic>
      <p:grpSp>
        <p:nvGrpSpPr>
          <p:cNvPr id="3" name="组合 2"/>
          <p:cNvGrpSpPr/>
          <p:nvPr/>
        </p:nvGrpSpPr>
        <p:grpSpPr>
          <a:xfrm>
            <a:off x="3328308" y="2537215"/>
            <a:ext cx="2496096" cy="1588"/>
            <a:chOff x="3328308" y="2537215"/>
            <a:chExt cx="2496096" cy="1588"/>
          </a:xfrm>
        </p:grpSpPr>
        <p:cxnSp>
          <p:nvCxnSpPr>
            <p:cNvPr id="10" name="Straight Connector 9"/>
            <p:cNvCxnSpPr/>
            <p:nvPr/>
          </p:nvCxnSpPr>
          <p:spPr>
            <a:xfrm>
              <a:off x="3328308" y="2537215"/>
              <a:ext cx="1828800" cy="1588"/>
            </a:xfrm>
            <a:prstGeom prst="line">
              <a:avLst/>
            </a:prstGeom>
            <a:ln w="19050" cmpd="sng">
              <a:solidFill>
                <a:srgbClr val="ECE54F"/>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184324" y="2537215"/>
              <a:ext cx="640080" cy="1588"/>
            </a:xfrm>
            <a:prstGeom prst="line">
              <a:avLst/>
            </a:prstGeom>
            <a:ln w="19050" cmpd="sng">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3194952" y="2571750"/>
            <a:ext cx="2748648" cy="461665"/>
          </a:xfrm>
          <a:prstGeom prst="rect">
            <a:avLst/>
          </a:prstGeom>
          <a:noFill/>
        </p:spPr>
        <p:txBody>
          <a:bodyPr wrap="square" rtlCol="0">
            <a:spAutoFit/>
          </a:bodyPr>
          <a:lstStyle/>
          <a:p>
            <a:pPr algn="ctr"/>
            <a:r>
              <a:rPr lang="en-US" sz="2400" b="1" i="1" smtClean="0">
                <a:solidFill>
                  <a:srgbClr val="F5BB7B"/>
                </a:solidFill>
                <a:latin typeface="Myriad Pro" pitchFamily="34" charset="0"/>
              </a:rPr>
              <a:t>TUỔI HỌC TRÒ</a:t>
            </a:r>
            <a:endParaRPr lang="en-US" sz="2400" b="1" i="1" dirty="0">
              <a:solidFill>
                <a:srgbClr val="F5BB7B"/>
              </a:solidFill>
              <a:latin typeface="Myriad Pro" pitchFamily="34" charset="0"/>
            </a:endParaRPr>
          </a:p>
        </p:txBody>
      </p:sp>
      <p:sp>
        <p:nvSpPr>
          <p:cNvPr id="2" name="TextBox 1"/>
          <p:cNvSpPr txBox="1"/>
          <p:nvPr/>
        </p:nvSpPr>
        <p:spPr>
          <a:xfrm>
            <a:off x="3457878" y="2033885"/>
            <a:ext cx="2122697" cy="461665"/>
          </a:xfrm>
          <a:prstGeom prst="rect">
            <a:avLst/>
          </a:prstGeom>
          <a:noFill/>
        </p:spPr>
        <p:txBody>
          <a:bodyPr wrap="none" rtlCol="0">
            <a:spAutoFit/>
          </a:bodyPr>
          <a:lstStyle/>
          <a:p>
            <a:r>
              <a:rPr lang="en-US" altLang="zh-CN" sz="2400" b="1" spc="300" smtClean="0">
                <a:solidFill>
                  <a:schemeClr val="bg1"/>
                </a:solidFill>
                <a:latin typeface="微软雅黑" pitchFamily="34" charset="-122"/>
                <a:ea typeface="微软雅黑" pitchFamily="34" charset="-122"/>
              </a:rPr>
              <a:t>CHỦ ĐỀ 1:</a:t>
            </a:r>
            <a:endParaRPr lang="zh-CN" altLang="en-US" sz="2400" b="1" spc="3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04403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par>
                                <p:cTn id="13" presetID="22" presetClass="entr" presetSubtype="8" fill="hold" grpId="0" nodeType="withEffect">
                                  <p:stCondLst>
                                    <p:cond delay="750"/>
                                  </p:stCondLst>
                                  <p:iterate type="wd">
                                    <p:tmPct val="10000"/>
                                  </p:iterate>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22" presetClass="entr" presetSubtype="8" fill="hold" nodeType="withEffect">
                                  <p:stCondLst>
                                    <p:cond delay="75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2" presetClass="entr" presetSubtype="8" fill="hold" grpId="0" nodeType="withEffect">
                                  <p:stCondLst>
                                    <p:cond delay="750"/>
                                  </p:stCondLst>
                                  <p:iterate type="wd">
                                    <p:tmPct val="10000"/>
                                  </p:iterate>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09600" y="1352550"/>
            <a:ext cx="3200399" cy="1754326"/>
          </a:xfrm>
          <a:prstGeom prst="rect">
            <a:avLst/>
          </a:prstGeom>
          <a:noFill/>
        </p:spPr>
        <p:txBody>
          <a:bodyPr wrap="square" rtlCol="0">
            <a:spAutoFit/>
          </a:bodyPr>
          <a:lstStyle/>
          <a:p>
            <a:r>
              <a:rPr lang="en-US" dirty="0" smtClean="0"/>
              <a:t>- </a:t>
            </a:r>
            <a:r>
              <a:rPr lang="en-US" dirty="0" err="1" smtClean="0">
                <a:latin typeface="Times New Roman" pitchFamily="18" charset="0"/>
                <a:cs typeface="Times New Roman" pitchFamily="18" charset="0"/>
              </a:rPr>
              <a:t>Hình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thức</a:t>
            </a:r>
            <a:r>
              <a:rPr lang="en-US"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tiếp</a:t>
            </a:r>
            <a:endParaRPr lang="en-US" dirty="0" smtClean="0">
              <a:latin typeface="Times New Roman" pitchFamily="18" charset="0"/>
              <a:cs typeface="Times New Roman" pitchFamily="18" charset="0"/>
            </a:endParaRPr>
          </a:p>
          <a:p>
            <a:r>
              <a:rPr lang="en-US" dirty="0" err="1" smtClean="0">
                <a:latin typeface="Times New Roman" pitchFamily="18" charset="0"/>
                <a:cs typeface="Times New Roman" pitchFamily="18" charset="0"/>
              </a:rPr>
              <a:t>Nhóm</a:t>
            </a:r>
            <a:r>
              <a:rPr lang="en-US" dirty="0" smtClean="0">
                <a:latin typeface="Times New Roman" pitchFamily="18" charset="0"/>
                <a:cs typeface="Times New Roman" pitchFamily="18" charset="0"/>
              </a:rPr>
              <a:t> 1: Con </a:t>
            </a:r>
            <a:r>
              <a:rPr lang="en-US" dirty="0" err="1" smtClean="0">
                <a:latin typeface="Times New Roman" pitchFamily="18" charset="0"/>
                <a:cs typeface="Times New Roman" pitchFamily="18" charset="0"/>
              </a:rPr>
              <a:t>đường</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giòn</a:t>
            </a:r>
            <a:r>
              <a:rPr lang="en-US" dirty="0" smtClean="0">
                <a:latin typeface="Times New Roman" pitchFamily="18" charset="0"/>
                <a:cs typeface="Times New Roman" pitchFamily="18" charset="0"/>
              </a:rPr>
              <a:t> tan</a:t>
            </a:r>
          </a:p>
          <a:p>
            <a:r>
              <a:rPr lang="en-US" dirty="0" err="1" smtClean="0">
                <a:latin typeface="Times New Roman" pitchFamily="18" charset="0"/>
                <a:cs typeface="Times New Roman" pitchFamily="18" charset="0"/>
              </a:rPr>
              <a:t>Nhóm</a:t>
            </a:r>
            <a:r>
              <a:rPr lang="en-US" dirty="0" smtClean="0">
                <a:latin typeface="Times New Roman" pitchFamily="18" charset="0"/>
                <a:cs typeface="Times New Roman" pitchFamily="18" charset="0"/>
              </a:rPr>
              <a:t> 2: </a:t>
            </a:r>
            <a:r>
              <a:rPr lang="en-US" dirty="0" err="1" smtClean="0">
                <a:latin typeface="Times New Roman" pitchFamily="18" charset="0"/>
                <a:cs typeface="Times New Roman" pitchFamily="18" charset="0"/>
              </a:rPr>
              <a:t>Em</a:t>
            </a:r>
            <a:r>
              <a:rPr lang="en-US" dirty="0" smtClean="0">
                <a:latin typeface="Times New Roman" pitchFamily="18" charset="0"/>
                <a:cs typeface="Times New Roman" pitchFamily="18" charset="0"/>
              </a:rPr>
              <a:t> qua....</a:t>
            </a:r>
            <a:r>
              <a:rPr lang="en-US" dirty="0" err="1" smtClean="0">
                <a:latin typeface="Times New Roman" pitchFamily="18" charset="0"/>
                <a:cs typeface="Times New Roman" pitchFamily="18" charset="0"/>
              </a:rPr>
              <a:t>học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trò</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hòa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giọng</a:t>
            </a: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Con </a:t>
            </a:r>
            <a:r>
              <a:rPr lang="en-US" dirty="0" err="1" smtClean="0">
                <a:latin typeface="Times New Roman" pitchFamily="18" charset="0"/>
                <a:cs typeface="Times New Roman" pitchFamily="18" charset="0"/>
              </a:rPr>
              <a:t>đường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học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trò</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tuổi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hồng</a:t>
            </a:r>
            <a:endParaRPr lang="en-US" dirty="0" smtClean="0">
              <a:latin typeface="Times New Roman" pitchFamily="18" charset="0"/>
              <a:cs typeface="Times New Roman" pitchFamily="18" charset="0"/>
            </a:endParaRPr>
          </a:p>
        </p:txBody>
      </p:sp>
      <p:pic>
        <p:nvPicPr>
          <p:cNvPr id="16" name="Picture 15" descr="cloud.png"/>
          <p:cNvPicPr>
            <a:picLocks noChangeAspect="1"/>
          </p:cNvPicPr>
          <p:nvPr/>
        </p:nvPicPr>
        <p:blipFill>
          <a:blip r:embed="rId4" cstate="print"/>
          <a:stretch>
            <a:fillRect/>
          </a:stretch>
        </p:blipFill>
        <p:spPr>
          <a:xfrm>
            <a:off x="2057400" y="57150"/>
            <a:ext cx="5723704" cy="1219200"/>
          </a:xfrm>
          <a:prstGeom prst="rect">
            <a:avLst/>
          </a:prstGeom>
        </p:spPr>
      </p:pic>
      <p:sp>
        <p:nvSpPr>
          <p:cNvPr id="17" name="TextBox 16"/>
          <p:cNvSpPr txBox="1"/>
          <p:nvPr/>
        </p:nvSpPr>
        <p:spPr>
          <a:xfrm>
            <a:off x="3733800" y="285750"/>
            <a:ext cx="1950406" cy="461665"/>
          </a:xfrm>
          <a:prstGeom prst="rect">
            <a:avLst/>
          </a:prstGeom>
          <a:noFill/>
        </p:spPr>
        <p:txBody>
          <a:bodyPr wrap="none" rtlCol="0">
            <a:spAutoFit/>
          </a:bodyPr>
          <a:lstStyle/>
          <a:p>
            <a:r>
              <a:rPr lang="en-US" sz="2400" b="1" smtClean="0">
                <a:solidFill>
                  <a:schemeClr val="bg1"/>
                </a:solidFill>
                <a:latin typeface="Times New Roman" pitchFamily="18" charset="0"/>
                <a:cs typeface="Times New Roman" pitchFamily="18" charset="0"/>
              </a:rPr>
              <a:t>LUYỆN TẬP</a:t>
            </a:r>
            <a:endParaRPr lang="en-US" sz="2400" b="1">
              <a:solidFill>
                <a:schemeClr val="bg1"/>
              </a:solidFill>
              <a:latin typeface="Times New Roman" pitchFamily="18" charset="0"/>
              <a:cs typeface="Times New Roman" pitchFamily="18" charset="0"/>
            </a:endParaRPr>
          </a:p>
        </p:txBody>
      </p:sp>
      <p:pic>
        <p:nvPicPr>
          <p:cNvPr id="6" name="Picture 5" descr="slide1.png">
            <a:hlinkClick r:id="rId5"/>
          </p:cNvPr>
          <p:cNvPicPr>
            <a:picLocks noChangeAspect="1"/>
          </p:cNvPicPr>
          <p:nvPr/>
        </p:nvPicPr>
        <p:blipFill>
          <a:blip r:embed="rId6" cstate="print"/>
          <a:stretch>
            <a:fillRect/>
          </a:stretch>
        </p:blipFill>
        <p:spPr>
          <a:xfrm>
            <a:off x="5029200" y="2038350"/>
            <a:ext cx="2286000" cy="1171575"/>
          </a:xfrm>
          <a:prstGeom prst="rect">
            <a:avLst/>
          </a:prstGeom>
        </p:spPr>
      </p:pic>
      <p:sp>
        <p:nvSpPr>
          <p:cNvPr id="2" name="TextBox 1"/>
          <p:cNvSpPr txBox="1"/>
          <p:nvPr/>
        </p:nvSpPr>
        <p:spPr>
          <a:xfrm>
            <a:off x="762000" y="3486150"/>
            <a:ext cx="4922206" cy="646331"/>
          </a:xfrm>
          <a:prstGeom prst="rect">
            <a:avLst/>
          </a:prstGeom>
          <a:noFill/>
        </p:spPr>
        <p:txBody>
          <a:bodyPr wrap="square" rtlCol="0">
            <a:spAutoFit/>
          </a:bodyPr>
          <a:lstStyle/>
          <a:p>
            <a:r>
              <a:rPr lang="en-US" smtClean="0">
                <a:latin typeface="Times New Roman" pitchFamily="18" charset="0"/>
                <a:cs typeface="Times New Roman" pitchFamily="18" charset="0"/>
              </a:rPr>
              <a:t>- Đường link beat để luyện tập:</a:t>
            </a:r>
          </a:p>
          <a:p>
            <a:r>
              <a:rPr lang="en-US">
                <a:latin typeface="Times New Roman" pitchFamily="18" charset="0"/>
                <a:cs typeface="Times New Roman" pitchFamily="18" charset="0"/>
              </a:rPr>
              <a:t>https://www.youtube.com/watch?v=FAb7rzqREms</a:t>
            </a:r>
          </a:p>
        </p:txBody>
      </p:sp>
      <p:pic>
        <p:nvPicPr>
          <p:cNvPr id="3" name="CON ĐƯỜNG HỌC TRÒ KARAOKE BEAT- Âm nhạc 6-Chủ đề 1-Tuổi học trò-SGK Kết nối tri thức với cuộc số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29051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6" presetClass="entr" presetSubtype="32" fill="hold" nodeType="withEffect">
                                  <p:stCondLst>
                                    <p:cond delay="1250"/>
                                  </p:stCondLst>
                                  <p:childTnLst>
                                    <p:set>
                                      <p:cBhvr>
                                        <p:cTn id="16" dur="1" fill="hold">
                                          <p:stCondLst>
                                            <p:cond delay="0"/>
                                          </p:stCondLst>
                                        </p:cTn>
                                        <p:tgtEl>
                                          <p:spTgt spid="6"/>
                                        </p:tgtEl>
                                        <p:attrNameLst>
                                          <p:attrName>style.visibility</p:attrName>
                                        </p:attrNameLst>
                                      </p:cBhvr>
                                      <p:to>
                                        <p:strVal val="visible"/>
                                      </p:to>
                                    </p:set>
                                    <p:animEffect transition="in" filter="circle(ou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82595" fill="hold"/>
                                        <p:tgtEl>
                                          <p:spTgt spid="3"/>
                                        </p:tgtEl>
                                      </p:cBhvr>
                                    </p:cmd>
                                  </p:childTnLst>
                                </p:cTn>
                              </p:par>
                            </p:childTnLst>
                          </p:cTn>
                        </p:par>
                      </p:childTnLst>
                    </p:cTn>
                  </p:par>
                </p:childTnLst>
              </p:cTn>
              <p:nextCondLst>
                <p:cond evt="onClick" delay="0">
                  <p:tgtEl>
                    <p:spTgt spid="3"/>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1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665965" y="285750"/>
            <a:ext cx="1814512" cy="523220"/>
          </a:xfrm>
          <a:prstGeom prst="rect">
            <a:avLst/>
          </a:prstGeom>
          <a:noFill/>
        </p:spPr>
        <p:txBody>
          <a:bodyPr wrap="square" rtlCol="0">
            <a:spAutoFit/>
          </a:bodyPr>
          <a:lstStyle/>
          <a:p>
            <a:pPr algn="ctr"/>
            <a:r>
              <a:rPr lang="en-US" altLang="zh-CN" sz="2800" b="1" smtClean="0">
                <a:solidFill>
                  <a:srgbClr val="5DA156"/>
                </a:solidFill>
                <a:latin typeface="Times New Roman" pitchFamily="18" charset="0"/>
                <a:ea typeface="微软雅黑" pitchFamily="34" charset="-122"/>
                <a:cs typeface="Times New Roman" pitchFamily="18" charset="0"/>
              </a:rPr>
              <a:t>Vận dụng</a:t>
            </a:r>
            <a:endParaRPr lang="en-US" altLang="zh-CN" sz="2800" b="1" dirty="0">
              <a:solidFill>
                <a:srgbClr val="E5AC3C"/>
              </a:solidFill>
              <a:latin typeface="Times New Roman" pitchFamily="18" charset="0"/>
              <a:ea typeface="微软雅黑" pitchFamily="34" charset="-122"/>
              <a:cs typeface="Times New Roman" pitchFamily="18" charset="0"/>
            </a:endParaRPr>
          </a:p>
        </p:txBody>
      </p:sp>
      <p:grpSp>
        <p:nvGrpSpPr>
          <p:cNvPr id="14" name="Group 3"/>
          <p:cNvGrpSpPr/>
          <p:nvPr/>
        </p:nvGrpSpPr>
        <p:grpSpPr>
          <a:xfrm>
            <a:off x="1524000" y="772884"/>
            <a:ext cx="6282417" cy="45719"/>
            <a:chOff x="1270908" y="1428750"/>
            <a:chExt cx="3048000" cy="45132"/>
          </a:xfrm>
        </p:grpSpPr>
        <p:cxnSp>
          <p:nvCxnSpPr>
            <p:cNvPr id="1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16" name="Straight Connector 5"/>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524269" y="962222"/>
            <a:ext cx="4281878" cy="369332"/>
          </a:xfrm>
          <a:prstGeom prst="rect">
            <a:avLst/>
          </a:prstGeom>
          <a:noFill/>
        </p:spPr>
        <p:txBody>
          <a:bodyPr wrap="none" rtlCol="0">
            <a:spAutoFit/>
          </a:bodyPr>
          <a:lstStyle/>
          <a:p>
            <a:r>
              <a:rPr lang="en-US" b="1" i="1" smtClean="0">
                <a:latin typeface="Times New Roman" pitchFamily="18" charset="0"/>
                <a:cs typeface="Times New Roman" pitchFamily="18" charset="0"/>
              </a:rPr>
              <a:t>Hát kết hợp vận động cơ thể theo nhịp điệu</a:t>
            </a:r>
            <a:endParaRPr lang="en-US" b="1" i="1">
              <a:latin typeface="Times New Roman" pitchFamily="18" charset="0"/>
              <a:cs typeface="Times New Roman" pitchFamily="18"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776" t="18356" r="6556" b="16579"/>
          <a:stretch/>
        </p:blipFill>
        <p:spPr>
          <a:xfrm>
            <a:off x="533400" y="1464906"/>
            <a:ext cx="8229600" cy="2783244"/>
          </a:xfrm>
          <a:prstGeom prst="rect">
            <a:avLst/>
          </a:prstGeom>
        </p:spPr>
      </p:pic>
      <p:pic>
        <p:nvPicPr>
          <p:cNvPr id="4" name="CON ĐƯỜNG HỌC TRÒ KARAOKE BEAT- Âm nhạc 6-Chủ đề 1-Tuổi học trò-SGK Kết nối tri thức với cuộc số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30569"/>
            <a:ext cx="381000" cy="4075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anim calcmode="lin" valueType="num">
                                      <p:cBhvr>
                                        <p:cTn id="11" dur="500" fill="hold"/>
                                        <p:tgtEl>
                                          <p:spTgt spid="14"/>
                                        </p:tgtEl>
                                        <p:attrNameLst>
                                          <p:attrName>ppt_x</p:attrName>
                                        </p:attrNameLst>
                                      </p:cBhvr>
                                      <p:tavLst>
                                        <p:tav tm="0">
                                          <p:val>
                                            <p:strVal val="#ppt_x"/>
                                          </p:val>
                                        </p:tav>
                                        <p:tav tm="100000">
                                          <p:val>
                                            <p:strVal val="#ppt_x"/>
                                          </p:val>
                                        </p:tav>
                                      </p:tavLst>
                                    </p:anim>
                                    <p:anim calcmode="lin" valueType="num">
                                      <p:cBhvr>
                                        <p:cTn id="1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2595"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447800" y="1200150"/>
            <a:ext cx="5511365" cy="3048000"/>
          </a:xfrm>
          <a:prstGeom prst="rect">
            <a:avLst/>
          </a:prstGeom>
        </p:spPr>
      </p:pic>
      <p:sp>
        <p:nvSpPr>
          <p:cNvPr id="4" name="Rectangle 3"/>
          <p:cNvSpPr/>
          <p:nvPr/>
        </p:nvSpPr>
        <p:spPr>
          <a:xfrm>
            <a:off x="2057400" y="2163212"/>
            <a:ext cx="4572000" cy="830997"/>
          </a:xfrm>
          <a:prstGeom prst="rect">
            <a:avLst/>
          </a:prstGeom>
        </p:spPr>
        <p:txBody>
          <a:bodyPr>
            <a:spAutoFit/>
          </a:bodyPr>
          <a:lstStyle/>
          <a:p>
            <a:pPr algn="ctr"/>
            <a:r>
              <a:rPr lang="en-US" altLang="zh-CN" sz="2400" b="1" dirty="0" err="1">
                <a:solidFill>
                  <a:schemeClr val="bg1"/>
                </a:solidFill>
                <a:latin typeface="Times New Roman" pitchFamily="18" charset="0"/>
                <a:ea typeface="微软雅黑" pitchFamily="34" charset="-122"/>
                <a:cs typeface="Times New Roman" pitchFamily="18" charset="0"/>
              </a:rPr>
              <a:t>Nội</a:t>
            </a:r>
            <a:r>
              <a:rPr lang="en-US" altLang="zh-CN" sz="2400" b="1" dirty="0">
                <a:solidFill>
                  <a:schemeClr val="bg1"/>
                </a:solidFill>
                <a:latin typeface="Times New Roman" pitchFamily="18" charset="0"/>
                <a:ea typeface="微软雅黑" pitchFamily="34" charset="-122"/>
                <a:cs typeface="Times New Roman" pitchFamily="18" charset="0"/>
              </a:rPr>
              <a:t> dung 2: </a:t>
            </a:r>
          </a:p>
          <a:p>
            <a:pPr algn="ctr"/>
            <a:r>
              <a:rPr lang="en-US" altLang="zh-CN" sz="2400" b="1" dirty="0" err="1">
                <a:solidFill>
                  <a:schemeClr val="bg1"/>
                </a:solidFill>
                <a:latin typeface="Times New Roman" pitchFamily="18" charset="0"/>
                <a:ea typeface="微软雅黑" pitchFamily="34" charset="-122"/>
                <a:cs typeface="Times New Roman" pitchFamily="18" charset="0"/>
              </a:rPr>
              <a:t>Nghe</a:t>
            </a:r>
            <a:r>
              <a:rPr lang="en-US" altLang="zh-CN" sz="2400" b="1" dirty="0">
                <a:solidFill>
                  <a:schemeClr val="bg1"/>
                </a:solidFill>
                <a:latin typeface="Times New Roman" pitchFamily="18" charset="0"/>
                <a:ea typeface="微软雅黑" pitchFamily="34" charset="-122"/>
                <a:cs typeface="Times New Roman" pitchFamily="18" charset="0"/>
              </a:rPr>
              <a:t> </a:t>
            </a:r>
            <a:r>
              <a:rPr lang="en-US" altLang="zh-CN" sz="2400" b="1" dirty="0" err="1">
                <a:solidFill>
                  <a:schemeClr val="bg1"/>
                </a:solidFill>
                <a:latin typeface="Times New Roman" pitchFamily="18" charset="0"/>
                <a:ea typeface="微软雅黑" pitchFamily="34" charset="-122"/>
                <a:cs typeface="Times New Roman" pitchFamily="18" charset="0"/>
              </a:rPr>
              <a:t>bài</a:t>
            </a:r>
            <a:r>
              <a:rPr lang="en-US" altLang="zh-CN" sz="2400" b="1" dirty="0">
                <a:solidFill>
                  <a:schemeClr val="bg1"/>
                </a:solidFill>
                <a:latin typeface="Times New Roman" pitchFamily="18" charset="0"/>
                <a:ea typeface="微软雅黑" pitchFamily="34" charset="-122"/>
                <a:cs typeface="Times New Roman" pitchFamily="18" charset="0"/>
              </a:rPr>
              <a:t> </a:t>
            </a:r>
            <a:r>
              <a:rPr lang="en-US" altLang="zh-CN" sz="2400" b="1" dirty="0" err="1">
                <a:solidFill>
                  <a:schemeClr val="bg1"/>
                </a:solidFill>
                <a:latin typeface="Times New Roman" pitchFamily="18" charset="0"/>
                <a:ea typeface="微软雅黑" pitchFamily="34" charset="-122"/>
                <a:cs typeface="Times New Roman" pitchFamily="18" charset="0"/>
              </a:rPr>
              <a:t>hát</a:t>
            </a:r>
            <a:r>
              <a:rPr lang="en-US" altLang="zh-CN" sz="2400" b="1" dirty="0">
                <a:solidFill>
                  <a:schemeClr val="bg1"/>
                </a:solidFill>
                <a:latin typeface="Times New Roman" pitchFamily="18" charset="0"/>
                <a:ea typeface="微软雅黑" pitchFamily="34" charset="-122"/>
                <a:cs typeface="Times New Roman" pitchFamily="18" charset="0"/>
              </a:rPr>
              <a:t>: </a:t>
            </a:r>
            <a:r>
              <a:rPr lang="en-US" altLang="zh-CN" sz="2400" b="1" dirty="0" err="1">
                <a:solidFill>
                  <a:schemeClr val="bg1"/>
                </a:solidFill>
                <a:latin typeface="Times New Roman" pitchFamily="18" charset="0"/>
                <a:ea typeface="微软雅黑" pitchFamily="34" charset="-122"/>
                <a:cs typeface="Times New Roman" pitchFamily="18" charset="0"/>
              </a:rPr>
              <a:t>Tháng</a:t>
            </a:r>
            <a:r>
              <a:rPr lang="en-US" altLang="zh-CN" sz="2400" b="1" dirty="0">
                <a:solidFill>
                  <a:schemeClr val="bg1"/>
                </a:solidFill>
                <a:latin typeface="Times New Roman" pitchFamily="18" charset="0"/>
                <a:ea typeface="微软雅黑" pitchFamily="34" charset="-122"/>
                <a:cs typeface="Times New Roman" pitchFamily="18" charset="0"/>
              </a:rPr>
              <a:t> </a:t>
            </a:r>
            <a:r>
              <a:rPr lang="en-US" altLang="zh-CN" sz="2400" b="1" dirty="0" err="1">
                <a:solidFill>
                  <a:schemeClr val="bg1"/>
                </a:solidFill>
                <a:latin typeface="Times New Roman" pitchFamily="18" charset="0"/>
                <a:ea typeface="微软雅黑" pitchFamily="34" charset="-122"/>
                <a:cs typeface="Times New Roman" pitchFamily="18" charset="0"/>
              </a:rPr>
              <a:t>năm</a:t>
            </a:r>
            <a:r>
              <a:rPr lang="en-US" altLang="zh-CN" sz="2400" b="1" dirty="0">
                <a:solidFill>
                  <a:schemeClr val="bg1"/>
                </a:solidFill>
                <a:latin typeface="Times New Roman" pitchFamily="18" charset="0"/>
                <a:ea typeface="微软雅黑" pitchFamily="34" charset="-122"/>
                <a:cs typeface="Times New Roman" pitchFamily="18" charset="0"/>
              </a:rPr>
              <a:t> </a:t>
            </a:r>
            <a:r>
              <a:rPr lang="en-US" altLang="zh-CN" sz="2400" b="1" dirty="0" err="1">
                <a:solidFill>
                  <a:schemeClr val="bg1"/>
                </a:solidFill>
                <a:latin typeface="Times New Roman" pitchFamily="18" charset="0"/>
                <a:ea typeface="微软雅黑" pitchFamily="34" charset="-122"/>
                <a:cs typeface="Times New Roman" pitchFamily="18" charset="0"/>
              </a:rPr>
              <a:t>học</a:t>
            </a:r>
            <a:r>
              <a:rPr lang="en-US" altLang="zh-CN" sz="2400" b="1" dirty="0">
                <a:solidFill>
                  <a:schemeClr val="bg1"/>
                </a:solidFill>
                <a:latin typeface="Times New Roman" pitchFamily="18" charset="0"/>
                <a:ea typeface="微软雅黑" pitchFamily="34" charset="-122"/>
                <a:cs typeface="Times New Roman" pitchFamily="18" charset="0"/>
              </a:rPr>
              <a:t> </a:t>
            </a:r>
            <a:r>
              <a:rPr lang="en-US" altLang="zh-CN" sz="2400" b="1" dirty="0" err="1">
                <a:solidFill>
                  <a:schemeClr val="bg1"/>
                </a:solidFill>
                <a:latin typeface="Times New Roman" pitchFamily="18" charset="0"/>
                <a:ea typeface="微软雅黑" pitchFamily="34" charset="-122"/>
                <a:cs typeface="Times New Roman" pitchFamily="18" charset="0"/>
              </a:rPr>
              <a:t>trò</a:t>
            </a:r>
            <a:endParaRPr lang="en-US" altLang="zh-CN" sz="2400" b="1" dirty="0">
              <a:solidFill>
                <a:schemeClr val="bg1"/>
              </a:solidFill>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418778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loud Callout 15"/>
          <p:cNvSpPr/>
          <p:nvPr/>
        </p:nvSpPr>
        <p:spPr>
          <a:xfrm>
            <a:off x="3886200" y="1047750"/>
            <a:ext cx="4724400" cy="25146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Em hãy nghe nhạc và kết hợp vỗ tay theo nhịp điệu bài hát nhé!</a:t>
            </a:r>
            <a:endParaRPr lang="en-US"/>
          </a:p>
        </p:txBody>
      </p:sp>
      <p:sp>
        <p:nvSpPr>
          <p:cNvPr id="17" name="TextBox 16"/>
          <p:cNvSpPr txBox="1"/>
          <p:nvPr/>
        </p:nvSpPr>
        <p:spPr>
          <a:xfrm>
            <a:off x="1905000" y="361950"/>
            <a:ext cx="5638800" cy="523220"/>
          </a:xfrm>
          <a:prstGeom prst="rect">
            <a:avLst/>
          </a:prstGeom>
          <a:noFill/>
        </p:spPr>
        <p:txBody>
          <a:bodyPr wrap="square" rtlCol="0">
            <a:spAutoFit/>
          </a:bodyPr>
          <a:lstStyle/>
          <a:p>
            <a:r>
              <a:rPr lang="en-US" altLang="zh-CN" sz="2800" b="1" smtClean="0">
                <a:solidFill>
                  <a:srgbClr val="5DA156"/>
                </a:solidFill>
                <a:latin typeface="Times New Roman" pitchFamily="18" charset="0"/>
                <a:ea typeface="微软雅黑" pitchFamily="34" charset="-122"/>
                <a:cs typeface="Times New Roman" pitchFamily="18" charset="0"/>
              </a:rPr>
              <a:t>HÌNH THÀNH KIẾN THỨC MỚI</a:t>
            </a:r>
            <a:endParaRPr lang="en-US" sz="2800" b="1" dirty="0">
              <a:solidFill>
                <a:srgbClr val="E5AC3C"/>
              </a:solidFill>
              <a:latin typeface="Times New Roman" pitchFamily="18" charset="0"/>
              <a:ea typeface="微软雅黑" pitchFamily="34" charset="-122"/>
              <a:cs typeface="Times New Roman" pitchFamily="18" charset="0"/>
            </a:endParaRPr>
          </a:p>
        </p:txBody>
      </p:sp>
      <p:pic>
        <p:nvPicPr>
          <p:cNvPr id="5" name="Picture 4" descr="slide1.png">
            <a:hlinkClick r:id="rId5"/>
          </p:cNvPr>
          <p:cNvPicPr>
            <a:picLocks noChangeAspect="1"/>
          </p:cNvPicPr>
          <p:nvPr/>
        </p:nvPicPr>
        <p:blipFill>
          <a:blip r:embed="rId6" cstate="print"/>
          <a:stretch>
            <a:fillRect/>
          </a:stretch>
        </p:blipFill>
        <p:spPr>
          <a:xfrm>
            <a:off x="914400" y="2114550"/>
            <a:ext cx="2286000" cy="1171575"/>
          </a:xfrm>
          <a:prstGeom prst="rect">
            <a:avLst/>
          </a:prstGeom>
        </p:spPr>
      </p:pic>
      <p:pic>
        <p:nvPicPr>
          <p:cNvPr id="2" name="Tháng năm học trò - Nhạc thiếu nhi - ThanhBinhQ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 y="209550"/>
            <a:ext cx="533400" cy="533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6" presetClass="entr" presetSubtype="32" fill="hold" nodeType="withEffect">
                                  <p:stCondLst>
                                    <p:cond delay="125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16581"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52400" y="907542"/>
            <a:ext cx="3733800" cy="274624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itchFamily="18" charset="0"/>
                <a:cs typeface="Times New Roman" pitchFamily="18" charset="0"/>
              </a:rPr>
              <a:t>Bài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hát</a:t>
            </a:r>
            <a:r>
              <a:rPr lang="en-US" sz="2800" dirty="0" smtClean="0">
                <a:latin typeface="Times New Roman" pitchFamily="18" charset="0"/>
                <a:cs typeface="Times New Roman" pitchFamily="18" charset="0"/>
              </a:rPr>
              <a:t> </a:t>
            </a:r>
          </a:p>
          <a:p>
            <a:pPr algn="ctr"/>
            <a:r>
              <a:rPr lang="en-US" sz="2800" dirty="0" smtClean="0">
                <a:latin typeface="Times New Roman" pitchFamily="18" charset="0"/>
                <a:cs typeface="Times New Roman" pitchFamily="18" charset="0"/>
              </a:rPr>
              <a:t>“</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trò</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nói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nội</a:t>
            </a:r>
            <a:r>
              <a:rPr lang="en-US" sz="2800" dirty="0" smtClean="0">
                <a:latin typeface="Times New Roman" pitchFamily="18" charset="0"/>
                <a:cs typeface="Times New Roman" pitchFamily="18" charset="0"/>
              </a:rPr>
              <a:t> dung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3" name="Right Arrow 2"/>
          <p:cNvSpPr/>
          <p:nvPr/>
        </p:nvSpPr>
        <p:spPr>
          <a:xfrm>
            <a:off x="4114800" y="198653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21808" y="361950"/>
            <a:ext cx="3669792" cy="3733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err="1" smtClean="0">
                <a:latin typeface="Times New Roman" pitchFamily="18" charset="0"/>
                <a:cs typeface="Times New Roman" pitchFamily="18" charset="0"/>
              </a:rPr>
              <a:t>Với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giai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điệu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vui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tươi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và</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lời</a:t>
            </a:r>
            <a:r>
              <a:rPr lang="en-US" sz="2200" dirty="0" smtClean="0">
                <a:latin typeface="Times New Roman" pitchFamily="18" charset="0"/>
                <a:cs typeface="Times New Roman" pitchFamily="18" charset="0"/>
              </a:rPr>
              <a:t> ca </a:t>
            </a:r>
            <a:r>
              <a:rPr lang="en-US" sz="2200" dirty="0" err="1" smtClean="0">
                <a:latin typeface="Times New Roman" pitchFamily="18" charset="0"/>
                <a:cs typeface="Times New Roman" pitchFamily="18" charset="0"/>
              </a:rPr>
              <a:t>trong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sáng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đã</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mang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đến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cho</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chúng</a:t>
            </a:r>
            <a:r>
              <a:rPr lang="en-US" sz="2200" dirty="0" smtClean="0">
                <a:latin typeface="Times New Roman" pitchFamily="18" charset="0"/>
                <a:cs typeface="Times New Roman" pitchFamily="18" charset="0"/>
              </a:rPr>
              <a:t> ta </a:t>
            </a:r>
            <a:r>
              <a:rPr lang="en-US" sz="2200" dirty="0" err="1" smtClean="0">
                <a:latin typeface="Times New Roman" pitchFamily="18" charset="0"/>
                <a:cs typeface="Times New Roman" pitchFamily="18" charset="0"/>
              </a:rPr>
              <a:t>biết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bao</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kỉ</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niệm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về</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những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năm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tháng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cắp</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sách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đến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trường</a:t>
            </a:r>
            <a:r>
              <a:rPr lang="en-US" sz="2200" dirty="0" smtClean="0">
                <a:latin typeface="Times New Roman" pitchFamily="18" charset="0"/>
                <a:cs typeface="Times New Roman" pitchFamily="18" charset="0"/>
              </a:rPr>
              <a:t>. Qua </a:t>
            </a:r>
            <a:r>
              <a:rPr lang="en-US" sz="2200" dirty="0" err="1" smtClean="0">
                <a:latin typeface="Times New Roman" pitchFamily="18" charset="0"/>
                <a:cs typeface="Times New Roman" pitchFamily="18" charset="0"/>
              </a:rPr>
              <a:t>bài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hát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tác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giả</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thể</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hiện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tình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cảm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nhớ</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thương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trân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trọng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những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kí</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ức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tươi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đẹp</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của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tuổi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học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trò</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bên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thầy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cô</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bạn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bè</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mến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thương</a:t>
            </a:r>
            <a:r>
              <a:rPr lang="en-US" sz="2200" dirty="0" smtClean="0">
                <a:latin typeface="Times New Roman" pitchFamily="18" charset="0"/>
                <a:cs typeface="Times New Roman" pitchFamily="18" charset="0"/>
              </a:rPr>
              <a:t>.</a:t>
            </a:r>
            <a:endParaRPr lang="en-US" sz="22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3"/>
          <p:cNvGrpSpPr/>
          <p:nvPr/>
        </p:nvGrpSpPr>
        <p:grpSpPr>
          <a:xfrm>
            <a:off x="1524000" y="772884"/>
            <a:ext cx="6282417" cy="45719"/>
            <a:chOff x="1270908" y="1428750"/>
            <a:chExt cx="3048000" cy="45132"/>
          </a:xfrm>
        </p:grpSpPr>
        <p:cxnSp>
          <p:nvCxnSpPr>
            <p:cNvPr id="14"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15" name="Straight Connector 5"/>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3508161" y="188913"/>
            <a:ext cx="2203877" cy="584775"/>
          </a:xfrm>
          <a:prstGeom prst="rect">
            <a:avLst/>
          </a:prstGeom>
          <a:noFill/>
        </p:spPr>
        <p:txBody>
          <a:bodyPr wrap="square" rtlCol="0">
            <a:spAutoFit/>
          </a:bodyPr>
          <a:lstStyle/>
          <a:p>
            <a:pPr algn="ctr"/>
            <a:r>
              <a:rPr lang="en-US" altLang="zh-CN" sz="3200" b="1" dirty="0" err="1" smtClean="0">
                <a:solidFill>
                  <a:srgbClr val="5DA156"/>
                </a:solidFill>
                <a:latin typeface="Times New Roman" pitchFamily="18" charset="0"/>
                <a:ea typeface="微软雅黑" pitchFamily="34" charset="-122"/>
                <a:cs typeface="Times New Roman" pitchFamily="18" charset="0"/>
              </a:rPr>
              <a:t>Vận</a:t>
            </a:r>
            <a:r>
              <a:rPr lang="en-US" altLang="zh-CN" sz="3200" b="1" dirty="0" smtClean="0">
                <a:solidFill>
                  <a:srgbClr val="5DA156"/>
                </a:solidFill>
                <a:latin typeface="Times New Roman" pitchFamily="18" charset="0"/>
                <a:ea typeface="微软雅黑" pitchFamily="34" charset="-122"/>
                <a:cs typeface="Times New Roman" pitchFamily="18" charset="0"/>
              </a:rPr>
              <a:t> </a:t>
            </a:r>
            <a:r>
              <a:rPr lang="en-US" altLang="zh-CN" sz="3200" b="1" dirty="0" err="1" smtClean="0">
                <a:solidFill>
                  <a:srgbClr val="5DA156"/>
                </a:solidFill>
                <a:latin typeface="Times New Roman" pitchFamily="18" charset="0"/>
                <a:ea typeface="微软雅黑" pitchFamily="34" charset="-122"/>
                <a:cs typeface="Times New Roman" pitchFamily="18" charset="0"/>
              </a:rPr>
              <a:t>dụng</a:t>
            </a:r>
            <a:endParaRPr lang="en-US" altLang="zh-CN" sz="3200" b="1" dirty="0">
              <a:solidFill>
                <a:srgbClr val="E5AC3C"/>
              </a:solidFill>
              <a:latin typeface="Times New Roman" pitchFamily="18" charset="0"/>
              <a:ea typeface="微软雅黑" pitchFamily="34" charset="-122"/>
              <a:cs typeface="Times New Roman" pitchFamily="18" charset="0"/>
            </a:endParaRPr>
          </a:p>
        </p:txBody>
      </p:sp>
      <p:sp>
        <p:nvSpPr>
          <p:cNvPr id="2" name="TextBox 1"/>
          <p:cNvSpPr txBox="1"/>
          <p:nvPr/>
        </p:nvSpPr>
        <p:spPr>
          <a:xfrm>
            <a:off x="1219199" y="861104"/>
            <a:ext cx="6892017" cy="477054"/>
          </a:xfrm>
          <a:prstGeom prst="rect">
            <a:avLst/>
          </a:prstGeom>
          <a:noFill/>
        </p:spPr>
        <p:txBody>
          <a:bodyPr wrap="square" rtlCol="0">
            <a:spAutoFit/>
          </a:bodyPr>
          <a:lstStyle/>
          <a:p>
            <a:pPr algn="ctr"/>
            <a:r>
              <a:rPr lang="en-US" sz="2500" i="1" dirty="0" err="1" smtClean="0">
                <a:latin typeface="Times New Roman" pitchFamily="18" charset="0"/>
                <a:cs typeface="Times New Roman" pitchFamily="18" charset="0"/>
              </a:rPr>
              <a:t>Hãy</a:t>
            </a:r>
            <a:r>
              <a:rPr lang="en-US" sz="2500" i="1" dirty="0" smtClean="0">
                <a:latin typeface="Times New Roman" pitchFamily="18" charset="0"/>
                <a:cs typeface="Times New Roman" pitchFamily="18" charset="0"/>
              </a:rPr>
              <a:t> </a:t>
            </a:r>
            <a:r>
              <a:rPr lang="en-US" sz="2500" i="1" dirty="0" err="1" smtClean="0">
                <a:latin typeface="Times New Roman" pitchFamily="18" charset="0"/>
                <a:cs typeface="Times New Roman" pitchFamily="18" charset="0"/>
              </a:rPr>
              <a:t>lựa</a:t>
            </a:r>
            <a:r>
              <a:rPr lang="en-US" sz="2500" i="1" dirty="0" smtClean="0">
                <a:latin typeface="Times New Roman" pitchFamily="18" charset="0"/>
                <a:cs typeface="Times New Roman" pitchFamily="18" charset="0"/>
              </a:rPr>
              <a:t> </a:t>
            </a:r>
            <a:r>
              <a:rPr lang="en-US" sz="2500" i="1" dirty="0" err="1" smtClean="0">
                <a:latin typeface="Times New Roman" pitchFamily="18" charset="0"/>
                <a:cs typeface="Times New Roman" pitchFamily="18" charset="0"/>
              </a:rPr>
              <a:t>chọn</a:t>
            </a:r>
            <a:r>
              <a:rPr lang="en-US" sz="2500" i="1" dirty="0" smtClean="0">
                <a:latin typeface="Times New Roman" pitchFamily="18" charset="0"/>
                <a:cs typeface="Times New Roman" pitchFamily="18" charset="0"/>
              </a:rPr>
              <a:t> </a:t>
            </a:r>
            <a:r>
              <a:rPr lang="en-US" sz="2500" i="1" dirty="0" err="1" smtClean="0">
                <a:latin typeface="Times New Roman" pitchFamily="18" charset="0"/>
                <a:cs typeface="Times New Roman" pitchFamily="18" charset="0"/>
              </a:rPr>
              <a:t>cho</a:t>
            </a:r>
            <a:r>
              <a:rPr lang="en-US" sz="2500" i="1" dirty="0" smtClean="0">
                <a:latin typeface="Times New Roman" pitchFamily="18" charset="0"/>
                <a:cs typeface="Times New Roman" pitchFamily="18" charset="0"/>
              </a:rPr>
              <a:t> </a:t>
            </a:r>
            <a:r>
              <a:rPr lang="en-US" sz="2500" i="1" dirty="0" err="1" smtClean="0">
                <a:latin typeface="Times New Roman" pitchFamily="18" charset="0"/>
                <a:cs typeface="Times New Roman" pitchFamily="18" charset="0"/>
              </a:rPr>
              <a:t>mình</a:t>
            </a:r>
            <a:r>
              <a:rPr lang="en-US" sz="2500" i="1" dirty="0" smtClean="0">
                <a:latin typeface="Times New Roman" pitchFamily="18" charset="0"/>
                <a:cs typeface="Times New Roman" pitchFamily="18" charset="0"/>
              </a:rPr>
              <a:t> 1 </a:t>
            </a:r>
            <a:r>
              <a:rPr lang="en-US" sz="2500" i="1" dirty="0" err="1" smtClean="0">
                <a:latin typeface="Times New Roman" pitchFamily="18" charset="0"/>
                <a:cs typeface="Times New Roman" pitchFamily="18" charset="0"/>
              </a:rPr>
              <a:t>trong</a:t>
            </a:r>
            <a:r>
              <a:rPr lang="en-US" sz="2500" i="1" dirty="0" smtClean="0">
                <a:latin typeface="Times New Roman" pitchFamily="18" charset="0"/>
                <a:cs typeface="Times New Roman" pitchFamily="18" charset="0"/>
              </a:rPr>
              <a:t> 2 </a:t>
            </a:r>
            <a:r>
              <a:rPr lang="en-US" sz="2500" i="1" dirty="0" err="1" smtClean="0">
                <a:latin typeface="Times New Roman" pitchFamily="18" charset="0"/>
                <a:cs typeface="Times New Roman" pitchFamily="18" charset="0"/>
              </a:rPr>
              <a:t>hoạt</a:t>
            </a:r>
            <a:r>
              <a:rPr lang="en-US" sz="2500" i="1" dirty="0" smtClean="0">
                <a:latin typeface="Times New Roman" pitchFamily="18" charset="0"/>
                <a:cs typeface="Times New Roman" pitchFamily="18" charset="0"/>
              </a:rPr>
              <a:t> </a:t>
            </a:r>
            <a:r>
              <a:rPr lang="en-US" sz="2500" i="1" dirty="0" err="1" smtClean="0">
                <a:latin typeface="Times New Roman" pitchFamily="18" charset="0"/>
                <a:cs typeface="Times New Roman" pitchFamily="18" charset="0"/>
              </a:rPr>
              <a:t>động</a:t>
            </a:r>
            <a:r>
              <a:rPr lang="en-US" sz="2500" i="1" dirty="0" smtClean="0">
                <a:latin typeface="Times New Roman" pitchFamily="18" charset="0"/>
                <a:cs typeface="Times New Roman" pitchFamily="18" charset="0"/>
              </a:rPr>
              <a:t> </a:t>
            </a:r>
            <a:r>
              <a:rPr lang="en-US" sz="2500" i="1" dirty="0" err="1" smtClean="0">
                <a:latin typeface="Times New Roman" pitchFamily="18" charset="0"/>
                <a:cs typeface="Times New Roman" pitchFamily="18" charset="0"/>
              </a:rPr>
              <a:t>sau</a:t>
            </a:r>
            <a:r>
              <a:rPr lang="en-US" sz="2500" i="1" dirty="0" smtClean="0">
                <a:latin typeface="Times New Roman" pitchFamily="18" charset="0"/>
                <a:cs typeface="Times New Roman" pitchFamily="18" charset="0"/>
              </a:rPr>
              <a:t>:</a:t>
            </a:r>
            <a:endParaRPr lang="en-US" sz="2500" i="1" dirty="0">
              <a:latin typeface="Times New Roman" pitchFamily="18" charset="0"/>
              <a:cs typeface="Times New Roman" pitchFamily="18" charset="0"/>
            </a:endParaRPr>
          </a:p>
        </p:txBody>
      </p:sp>
      <p:sp>
        <p:nvSpPr>
          <p:cNvPr id="3" name="TextBox 2"/>
          <p:cNvSpPr txBox="1"/>
          <p:nvPr/>
        </p:nvSpPr>
        <p:spPr>
          <a:xfrm>
            <a:off x="762000" y="1581150"/>
            <a:ext cx="7696200" cy="124649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500" dirty="0" smtClean="0">
                <a:solidFill>
                  <a:schemeClr val="tx1"/>
                </a:solidFill>
                <a:latin typeface="Times New Roman" pitchFamily="18" charset="0"/>
                <a:cs typeface="Times New Roman" pitchFamily="18" charset="0"/>
              </a:rPr>
              <a:t>1.Hãy </a:t>
            </a:r>
            <a:r>
              <a:rPr lang="en-US" sz="2500" dirty="0" err="1" smtClean="0">
                <a:solidFill>
                  <a:schemeClr val="tx1"/>
                </a:solidFill>
                <a:latin typeface="Times New Roman" pitchFamily="18" charset="0"/>
                <a:cs typeface="Times New Roman" pitchFamily="18" charset="0"/>
              </a:rPr>
              <a:t>viết</a:t>
            </a:r>
            <a:r>
              <a:rPr lang="en-US" sz="2500" dirty="0" smtClean="0">
                <a:solidFill>
                  <a:schemeClr val="tx1"/>
                </a:solidFill>
                <a:latin typeface="Times New Roman" pitchFamily="18" charset="0"/>
                <a:cs typeface="Times New Roman" pitchFamily="18" charset="0"/>
              </a:rPr>
              <a:t> 3-5 </a:t>
            </a:r>
            <a:r>
              <a:rPr lang="en-US" sz="2500" dirty="0" err="1" smtClean="0">
                <a:solidFill>
                  <a:schemeClr val="tx1"/>
                </a:solidFill>
                <a:latin typeface="Times New Roman" pitchFamily="18" charset="0"/>
                <a:cs typeface="Times New Roman" pitchFamily="18" charset="0"/>
              </a:rPr>
              <a:t>câu</a:t>
            </a:r>
            <a:r>
              <a:rPr lang="en-US" sz="2500" dirty="0" smtClean="0">
                <a:solidFill>
                  <a:schemeClr val="tx1"/>
                </a:solidFill>
                <a:latin typeface="Times New Roman" pitchFamily="18" charset="0"/>
                <a:cs typeface="Times New Roman" pitchFamily="18" charset="0"/>
              </a:rPr>
              <a:t> chia </a:t>
            </a:r>
            <a:r>
              <a:rPr lang="en-US" sz="2500" dirty="0" err="1" smtClean="0">
                <a:solidFill>
                  <a:schemeClr val="tx1"/>
                </a:solidFill>
                <a:latin typeface="Times New Roman" pitchFamily="18" charset="0"/>
                <a:cs typeface="Times New Roman" pitchFamily="18" charset="0"/>
              </a:rPr>
              <a:t>sẻ</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cảm</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nghĩ</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của</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em</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về</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mái</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trường</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thầy</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cô</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sau</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khi</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nghe</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bài</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hát</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Tháng</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năm</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học</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trò</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Nhạc</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sĩ</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Nguyễn</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Văn</a:t>
            </a:r>
            <a:r>
              <a:rPr lang="en-US" sz="2500" dirty="0" smtClean="0">
                <a:solidFill>
                  <a:schemeClr val="tx1"/>
                </a:solidFill>
                <a:latin typeface="Times New Roman" pitchFamily="18" charset="0"/>
                <a:cs typeface="Times New Roman" pitchFamily="18" charset="0"/>
              </a:rPr>
              <a:t> </a:t>
            </a:r>
            <a:r>
              <a:rPr lang="en-US" sz="2500" dirty="0" err="1" smtClean="0">
                <a:solidFill>
                  <a:schemeClr val="tx1"/>
                </a:solidFill>
                <a:latin typeface="Times New Roman" pitchFamily="18" charset="0"/>
                <a:cs typeface="Times New Roman" pitchFamily="18" charset="0"/>
              </a:rPr>
              <a:t>Hiên</a:t>
            </a:r>
            <a:r>
              <a:rPr lang="en-US" sz="2500" dirty="0" smtClean="0">
                <a:solidFill>
                  <a:schemeClr val="tx1"/>
                </a:solidFill>
                <a:latin typeface="Times New Roman" pitchFamily="18" charset="0"/>
                <a:cs typeface="Times New Roman" pitchFamily="18" charset="0"/>
              </a:rPr>
              <a:t>.</a:t>
            </a:r>
            <a:endParaRPr lang="en-US" sz="2500" dirty="0">
              <a:solidFill>
                <a:schemeClr val="tx1"/>
              </a:solidFill>
              <a:latin typeface="Times New Roman" pitchFamily="18" charset="0"/>
              <a:cs typeface="Times New Roman" pitchFamily="18" charset="0"/>
            </a:endParaRPr>
          </a:p>
        </p:txBody>
      </p:sp>
      <p:sp>
        <p:nvSpPr>
          <p:cNvPr id="17" name="TextBox 16"/>
          <p:cNvSpPr txBox="1"/>
          <p:nvPr/>
        </p:nvSpPr>
        <p:spPr>
          <a:xfrm>
            <a:off x="762000" y="3072852"/>
            <a:ext cx="7696200" cy="86177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500" dirty="0" smtClean="0">
                <a:solidFill>
                  <a:sysClr val="windowText" lastClr="000000"/>
                </a:solidFill>
                <a:latin typeface="Times New Roman" pitchFamily="18" charset="0"/>
                <a:cs typeface="Times New Roman" pitchFamily="18" charset="0"/>
              </a:rPr>
              <a:t>2. Qua </a:t>
            </a:r>
            <a:r>
              <a:rPr lang="en-US" sz="2500" dirty="0" err="1" smtClean="0">
                <a:solidFill>
                  <a:sysClr val="windowText" lastClr="000000"/>
                </a:solidFill>
                <a:latin typeface="Times New Roman" pitchFamily="18" charset="0"/>
                <a:cs typeface="Times New Roman" pitchFamily="18" charset="0"/>
              </a:rPr>
              <a:t>hai</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bài</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hát</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trong</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chủ</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đề</a:t>
            </a:r>
            <a:r>
              <a:rPr lang="en-US" sz="2500" dirty="0" smtClean="0">
                <a:solidFill>
                  <a:sysClr val="windowText" lastClr="000000"/>
                </a:solidFill>
                <a:latin typeface="Times New Roman" pitchFamily="18" charset="0"/>
                <a:cs typeface="Times New Roman" pitchFamily="18" charset="0"/>
              </a:rPr>
              <a:t> 1, </a:t>
            </a:r>
            <a:r>
              <a:rPr lang="en-US" sz="2500" dirty="0" err="1" smtClean="0">
                <a:solidFill>
                  <a:sysClr val="windowText" lastClr="000000"/>
                </a:solidFill>
                <a:latin typeface="Times New Roman" pitchFamily="18" charset="0"/>
                <a:cs typeface="Times New Roman" pitchFamily="18" charset="0"/>
              </a:rPr>
              <a:t>hãy</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vẽ</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bức</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tranh</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về</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thầy</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cô</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và</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bạn</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bè</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Sản</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phẩm</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sẽ</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trình</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bày</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vào</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cuối</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chủ</a:t>
            </a:r>
            <a:r>
              <a:rPr lang="en-US" sz="2500" dirty="0" smtClean="0">
                <a:solidFill>
                  <a:sysClr val="windowText" lastClr="000000"/>
                </a:solidFill>
                <a:latin typeface="Times New Roman" pitchFamily="18" charset="0"/>
                <a:cs typeface="Times New Roman" pitchFamily="18" charset="0"/>
              </a:rPr>
              <a:t> </a:t>
            </a:r>
            <a:r>
              <a:rPr lang="en-US" sz="2500" dirty="0" err="1" smtClean="0">
                <a:solidFill>
                  <a:sysClr val="windowText" lastClr="000000"/>
                </a:solidFill>
                <a:latin typeface="Times New Roman" pitchFamily="18" charset="0"/>
                <a:cs typeface="Times New Roman" pitchFamily="18" charset="0"/>
              </a:rPr>
              <a:t>đề</a:t>
            </a:r>
            <a:r>
              <a:rPr lang="en-US" sz="2500" dirty="0" smtClean="0">
                <a:solidFill>
                  <a:sysClr val="windowText" lastClr="000000"/>
                </a:solidFill>
                <a:latin typeface="Times New Roman" pitchFamily="18" charset="0"/>
                <a:cs typeface="Times New Roman" pitchFamily="18" charset="0"/>
              </a:rPr>
              <a:t> 1)</a:t>
            </a:r>
            <a:endParaRPr lang="en-US" sz="2500" dirty="0">
              <a:solidFill>
                <a:sysClr val="windowText" lastClr="00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3"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00150"/>
            <a:ext cx="8458200" cy="2400657"/>
          </a:xfrm>
          <a:prstGeom prst="rect">
            <a:avLst/>
          </a:prstGeom>
        </p:spPr>
        <p:txBody>
          <a:bodyPr wrap="square">
            <a:spAutoFit/>
          </a:bodyPr>
          <a:lstStyle/>
          <a:p>
            <a:pPr lvl="0" algn="just">
              <a:lnSpc>
                <a:spcPct val="150000"/>
              </a:lnSpc>
            </a:pPr>
            <a:r>
              <a:rPr lang="en-US" sz="2500" dirty="0" smtClean="0">
                <a:latin typeface="Times New Roman" pitchFamily="18" charset="0"/>
                <a:cs typeface="Times New Roman" pitchFamily="18" charset="0"/>
              </a:rPr>
              <a:t>- GV </a:t>
            </a:r>
            <a:r>
              <a:rPr lang="en-US" sz="2500" dirty="0" err="1">
                <a:latin typeface="Times New Roman" pitchFamily="18" charset="0"/>
                <a:cs typeface="Times New Roman" pitchFamily="18" charset="0"/>
              </a:rPr>
              <a:t>cùng</a:t>
            </a:r>
            <a:r>
              <a:rPr lang="en-US" sz="2500" dirty="0">
                <a:latin typeface="Times New Roman" pitchFamily="18" charset="0"/>
                <a:cs typeface="Times New Roman" pitchFamily="18" charset="0"/>
              </a:rPr>
              <a:t> HS </a:t>
            </a:r>
            <a:r>
              <a:rPr lang="en-US" sz="2500" dirty="0" err="1">
                <a:latin typeface="Times New Roman" pitchFamily="18" charset="0"/>
                <a:cs typeface="Times New Roman" pitchFamily="18" charset="0"/>
              </a:rPr>
              <a:t>hệ</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thống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lại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các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nội</a:t>
            </a:r>
            <a:r>
              <a:rPr lang="en-US" sz="2500" dirty="0">
                <a:latin typeface="Times New Roman" pitchFamily="18" charset="0"/>
                <a:cs typeface="Times New Roman" pitchFamily="18" charset="0"/>
              </a:rPr>
              <a:t> dung </a:t>
            </a:r>
            <a:r>
              <a:rPr lang="en-US" sz="2500" dirty="0" err="1">
                <a:latin typeface="Times New Roman" pitchFamily="18" charset="0"/>
                <a:cs typeface="Times New Roman" pitchFamily="18" charset="0"/>
              </a:rPr>
              <a:t>đã</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học</a:t>
            </a:r>
            <a:r>
              <a:rPr lang="en-US" sz="2500" dirty="0">
                <a:latin typeface="Times New Roman" pitchFamily="18" charset="0"/>
                <a:cs typeface="Times New Roman" pitchFamily="18" charset="0"/>
              </a:rPr>
              <a:t>.</a:t>
            </a:r>
          </a:p>
          <a:p>
            <a:pPr algn="just">
              <a:lnSpc>
                <a:spcPct val="150000"/>
              </a:lnSpc>
            </a:pPr>
            <a:r>
              <a:rPr lang="en-US" sz="2500" dirty="0">
                <a:latin typeface="Times New Roman" pitchFamily="18" charset="0"/>
                <a:cs typeface="Times New Roman" pitchFamily="18" charset="0"/>
              </a:rPr>
              <a:t> </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Chuẩn</a:t>
            </a:r>
            <a:r>
              <a:rPr lang="en-US" sz="2500" dirty="0" smtClean="0">
                <a:latin typeface="Times New Roman" pitchFamily="18" charset="0"/>
                <a:cs typeface="Times New Roman" pitchFamily="18" charset="0"/>
              </a:rPr>
              <a:t> </a:t>
            </a:r>
            <a:r>
              <a:rPr lang="en-US" sz="2500" dirty="0" err="1">
                <a:latin typeface="Times New Roman" pitchFamily="18" charset="0"/>
                <a:cs typeface="Times New Roman" pitchFamily="18" charset="0"/>
              </a:rPr>
              <a:t>bị</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tiết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học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sau</a:t>
            </a:r>
            <a:r>
              <a:rPr lang="en-US" sz="2500" dirty="0">
                <a:latin typeface="Times New Roman" pitchFamily="18" charset="0"/>
                <a:cs typeface="Times New Roman" pitchFamily="18" charset="0"/>
              </a:rPr>
              <a:t>:</a:t>
            </a:r>
          </a:p>
          <a:p>
            <a:pPr algn="just">
              <a:lnSpc>
                <a:spcPct val="150000"/>
              </a:lnSpc>
            </a:pPr>
            <a:r>
              <a:rPr lang="en-US" sz="2500" dirty="0">
                <a:latin typeface="Times New Roman" pitchFamily="18" charset="0"/>
                <a:cs typeface="Times New Roman" pitchFamily="18" charset="0"/>
              </a:rPr>
              <a:t> </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Phân</a:t>
            </a:r>
            <a:r>
              <a:rPr lang="en-US" sz="2500" dirty="0" smtClean="0">
                <a:latin typeface="Times New Roman" pitchFamily="18" charset="0"/>
                <a:cs typeface="Times New Roman" pitchFamily="18" charset="0"/>
              </a:rPr>
              <a:t> </a:t>
            </a:r>
            <a:r>
              <a:rPr lang="en-US" sz="2500" dirty="0" err="1">
                <a:latin typeface="Times New Roman" pitchFamily="18" charset="0"/>
                <a:cs typeface="Times New Roman" pitchFamily="18" charset="0"/>
              </a:rPr>
              <a:t>công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nhiệm</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vụ</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cá</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nhân</a:t>
            </a:r>
            <a:r>
              <a:rPr lang="en-US" sz="2500" dirty="0">
                <a:latin typeface="Times New Roman" pitchFamily="18" charset="0"/>
                <a:cs typeface="Times New Roman" pitchFamily="18" charset="0"/>
              </a:rPr>
              <a:t>/</a:t>
            </a:r>
            <a:r>
              <a:rPr lang="en-US" sz="2500" dirty="0" err="1">
                <a:latin typeface="Times New Roman" pitchFamily="18" charset="0"/>
                <a:cs typeface="Times New Roman" pitchFamily="18" charset="0"/>
              </a:rPr>
              <a:t>nhóm</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tìm</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hiểu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đàn</a:t>
            </a:r>
            <a:r>
              <a:rPr lang="en-US" sz="2500" dirty="0">
                <a:latin typeface="Times New Roman" pitchFamily="18" charset="0"/>
                <a:cs typeface="Times New Roman" pitchFamily="18" charset="0"/>
              </a:rPr>
              <a:t> piano qua </a:t>
            </a:r>
            <a:r>
              <a:rPr lang="en-US" sz="2500" dirty="0" err="1">
                <a:latin typeface="Times New Roman" pitchFamily="18" charset="0"/>
                <a:cs typeface="Times New Roman" pitchFamily="18" charset="0"/>
              </a:rPr>
              <a:t>tài</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liệu</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mạng</a:t>
            </a:r>
            <a:r>
              <a:rPr lang="en-US" sz="2500" dirty="0">
                <a:latin typeface="Times New Roman" pitchFamily="18" charset="0"/>
                <a:cs typeface="Times New Roman" pitchFamily="18" charset="0"/>
              </a:rPr>
              <a:t> internet</a:t>
            </a:r>
            <a:r>
              <a:rPr lang="en-US" sz="2500" dirty="0" smtClean="0">
                <a:latin typeface="Times New Roman" pitchFamily="18" charset="0"/>
                <a:cs typeface="Times New Roman" pitchFamily="18" charset="0"/>
              </a:rPr>
              <a:t>…</a:t>
            </a:r>
            <a:endParaRPr lang="en-US" sz="2500" dirty="0">
              <a:latin typeface="Times New Roman" pitchFamily="18" charset="0"/>
              <a:cs typeface="Times New Roman" pitchFamily="18" charset="0"/>
            </a:endParaRPr>
          </a:p>
        </p:txBody>
      </p:sp>
      <p:sp>
        <p:nvSpPr>
          <p:cNvPr id="3" name="TextBox 2"/>
          <p:cNvSpPr txBox="1"/>
          <p:nvPr/>
        </p:nvSpPr>
        <p:spPr>
          <a:xfrm>
            <a:off x="2858659" y="285750"/>
            <a:ext cx="3502882" cy="461665"/>
          </a:xfrm>
          <a:prstGeom prst="rect">
            <a:avLst/>
          </a:prstGeom>
          <a:noFill/>
        </p:spPr>
        <p:txBody>
          <a:bodyPr wrap="none" rtlCol="0">
            <a:spAutoFit/>
          </a:bodyPr>
          <a:lstStyle/>
          <a:p>
            <a:r>
              <a:rPr lang="en-US" sz="2400" b="1" smtClean="0">
                <a:latin typeface="Times New Roman" pitchFamily="18" charset="0"/>
                <a:cs typeface="Times New Roman" pitchFamily="18" charset="0"/>
              </a:rPr>
              <a:t>Dặn dò, chuẩn bị bài mới</a:t>
            </a:r>
            <a:endParaRPr lang="en-US" sz="2400" b="1">
              <a:latin typeface="Times New Roman" pitchFamily="18" charset="0"/>
              <a:cs typeface="Times New Roman" pitchFamily="18" charset="0"/>
            </a:endParaRPr>
          </a:p>
        </p:txBody>
      </p:sp>
    </p:spTree>
    <p:extLst>
      <p:ext uri="{BB962C8B-B14F-4D97-AF65-F5344CB8AC3E}">
        <p14:creationId xmlns:p14="http://schemas.microsoft.com/office/powerpoint/2010/main" val="3447565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3" name="组合 2"/>
          <p:cNvGrpSpPr/>
          <p:nvPr/>
        </p:nvGrpSpPr>
        <p:grpSpPr>
          <a:xfrm>
            <a:off x="3328308" y="2537215"/>
            <a:ext cx="2496096" cy="1588"/>
            <a:chOff x="3328308" y="2537215"/>
            <a:chExt cx="2496096" cy="1588"/>
          </a:xfrm>
        </p:grpSpPr>
        <p:cxnSp>
          <p:nvCxnSpPr>
            <p:cNvPr id="10" name="Straight Connector 9"/>
            <p:cNvCxnSpPr/>
            <p:nvPr/>
          </p:nvCxnSpPr>
          <p:spPr>
            <a:xfrm>
              <a:off x="3328308" y="2537215"/>
              <a:ext cx="1828800" cy="1588"/>
            </a:xfrm>
            <a:prstGeom prst="line">
              <a:avLst/>
            </a:prstGeom>
            <a:ln w="19050" cmpd="sng">
              <a:solidFill>
                <a:srgbClr val="ECE54F"/>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184324" y="2537215"/>
              <a:ext cx="640080" cy="1588"/>
            </a:xfrm>
            <a:prstGeom prst="line">
              <a:avLst/>
            </a:prstGeom>
            <a:ln w="19050" cmpd="sng">
              <a:solidFill>
                <a:schemeClr val="bg1"/>
              </a:solidFill>
              <a:prstDash val="dash"/>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a:off x="2438400" y="964347"/>
            <a:ext cx="4343400"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304800" y="1047750"/>
            <a:ext cx="8839200" cy="3000821"/>
          </a:xfrm>
          <a:prstGeom prst="rect">
            <a:avLst/>
          </a:prstGeom>
          <a:noFill/>
        </p:spPr>
        <p:txBody>
          <a:bodyPr wrap="square" rtlCol="0">
            <a:spAutoFit/>
          </a:bodyPr>
          <a:lstStyle/>
          <a:p>
            <a:pPr>
              <a:lnSpc>
                <a:spcPct val="150000"/>
              </a:lnSpc>
            </a:pPr>
            <a:r>
              <a:rPr lang="en-US" smtClean="0">
                <a:latin typeface="Times New Roman" pitchFamily="18" charset="0"/>
                <a:cs typeface="Times New Roman" pitchFamily="18" charset="0"/>
              </a:rPr>
              <a:t>- Slide 20: Click vào biểu tượng loa để chạy nhạc mp3 bài </a:t>
            </a:r>
            <a:r>
              <a:rPr lang="en-US" i="1" smtClean="0">
                <a:latin typeface="Times New Roman" pitchFamily="18" charset="0"/>
                <a:cs typeface="Times New Roman" pitchFamily="18" charset="0"/>
              </a:rPr>
              <a:t>độc tấu piano </a:t>
            </a:r>
            <a:r>
              <a:rPr lang="en-US" smtClean="0">
                <a:latin typeface="Times New Roman" pitchFamily="18" charset="0"/>
                <a:cs typeface="Times New Roman" pitchFamily="18" charset="0"/>
              </a:rPr>
              <a:t>và </a:t>
            </a:r>
            <a:r>
              <a:rPr lang="en-US" i="1" smtClean="0">
                <a:latin typeface="Times New Roman" pitchFamily="18" charset="0"/>
                <a:cs typeface="Times New Roman" pitchFamily="18" charset="0"/>
              </a:rPr>
              <a:t>độc tấu guitar</a:t>
            </a:r>
            <a:r>
              <a:rPr lang="en-US" smtClean="0">
                <a:latin typeface="Times New Roman" pitchFamily="18" charset="0"/>
                <a:cs typeface="Times New Roman" pitchFamily="18" charset="0"/>
              </a:rPr>
              <a:t>.</a:t>
            </a:r>
          </a:p>
          <a:p>
            <a:pPr>
              <a:lnSpc>
                <a:spcPct val="150000"/>
              </a:lnSpc>
            </a:pPr>
            <a:r>
              <a:rPr lang="en-US" smtClean="0">
                <a:latin typeface="Times New Roman" pitchFamily="18" charset="0"/>
                <a:cs typeface="Times New Roman" pitchFamily="18" charset="0"/>
              </a:rPr>
              <a:t>- Slide 24: Click vào biểu tượng loa để vào link liên kết nghe nhạc phẩm </a:t>
            </a:r>
            <a:r>
              <a:rPr lang="en-US" i="1" smtClean="0">
                <a:latin typeface="Times New Roman" pitchFamily="18" charset="0"/>
                <a:cs typeface="Times New Roman" pitchFamily="18" charset="0"/>
              </a:rPr>
              <a:t>Hungarian Sonate.</a:t>
            </a:r>
          </a:p>
          <a:p>
            <a:pPr>
              <a:lnSpc>
                <a:spcPct val="150000"/>
              </a:lnSpc>
            </a:pPr>
            <a:r>
              <a:rPr lang="en-US" smtClean="0">
                <a:latin typeface="Times New Roman" pitchFamily="18" charset="0"/>
                <a:cs typeface="Times New Roman" pitchFamily="18" charset="0"/>
              </a:rPr>
              <a:t>- Slide 27: Click vào biểu tượng loa để vào link liên kết nghe lại bài hát</a:t>
            </a:r>
            <a:r>
              <a:rPr lang="en-US" i="1" smtClean="0">
                <a:latin typeface="Times New Roman" pitchFamily="18" charset="0"/>
                <a:cs typeface="Times New Roman" pitchFamily="18" charset="0"/>
              </a:rPr>
              <a:t>“ Con đường học trò</a:t>
            </a:r>
            <a:r>
              <a:rPr lang="en-US" smtClean="0">
                <a:latin typeface="Times New Roman" pitchFamily="18" charset="0"/>
                <a:cs typeface="Times New Roman" pitchFamily="18" charset="0"/>
              </a:rPr>
              <a:t>”</a:t>
            </a:r>
          </a:p>
          <a:p>
            <a:pPr>
              <a:lnSpc>
                <a:spcPct val="150000"/>
              </a:lnSpc>
            </a:pPr>
            <a:r>
              <a:rPr lang="en-US" smtClean="0">
                <a:latin typeface="Times New Roman" pitchFamily="18" charset="0"/>
                <a:cs typeface="Times New Roman" pitchFamily="18" charset="0"/>
              </a:rPr>
              <a:t>- Slide 28: Click vào mã QR để vào link liên hết học liệu Hát và vận động cơ thể bài hát “Con đường học trò”</a:t>
            </a:r>
          </a:p>
          <a:p>
            <a:pPr>
              <a:lnSpc>
                <a:spcPct val="150000"/>
              </a:lnSpc>
            </a:pPr>
            <a:r>
              <a:rPr lang="en-US" smtClean="0">
                <a:latin typeface="Times New Roman" pitchFamily="18" charset="0"/>
                <a:cs typeface="Times New Roman" pitchFamily="18" charset="0"/>
              </a:rPr>
              <a:t>- Slide 29: Click vào biểu tượng loa để vào link liên kết xem video minh họa gõ đệm bài hát “</a:t>
            </a:r>
            <a:r>
              <a:rPr lang="en-US" i="1" smtClean="0">
                <a:latin typeface="Times New Roman" pitchFamily="18" charset="0"/>
                <a:cs typeface="Times New Roman" pitchFamily="18" charset="0"/>
              </a:rPr>
              <a:t>Con đường học trò</a:t>
            </a:r>
            <a:r>
              <a:rPr lang="en-US" smtClean="0">
                <a:latin typeface="Times New Roman" pitchFamily="18" charset="0"/>
                <a:cs typeface="Times New Roman" pitchFamily="18" charset="0"/>
              </a:rPr>
              <a:t>”</a:t>
            </a:r>
          </a:p>
        </p:txBody>
      </p:sp>
      <p:sp>
        <p:nvSpPr>
          <p:cNvPr id="12" name="TextBox 11"/>
          <p:cNvSpPr txBox="1"/>
          <p:nvPr/>
        </p:nvSpPr>
        <p:spPr>
          <a:xfrm>
            <a:off x="609600" y="57150"/>
            <a:ext cx="8001000" cy="830997"/>
          </a:xfrm>
          <a:prstGeom prst="rect">
            <a:avLst/>
          </a:prstGeom>
          <a:noFill/>
        </p:spPr>
        <p:txBody>
          <a:bodyPr wrap="square" rtlCol="0">
            <a:spAutoFit/>
          </a:bodyPr>
          <a:lstStyle/>
          <a:p>
            <a:pPr algn="ctr"/>
            <a:r>
              <a:rPr lang="en-US" sz="2400" b="1">
                <a:latin typeface="Times New Roman" pitchFamily="18" charset="0"/>
                <a:cs typeface="Times New Roman" pitchFamily="18" charset="0"/>
              </a:rPr>
              <a:t>TIẾT </a:t>
            </a:r>
            <a:r>
              <a:rPr lang="en-US" sz="2400" b="1" smtClean="0">
                <a:latin typeface="Times New Roman" pitchFamily="18" charset="0"/>
                <a:cs typeface="Times New Roman" pitchFamily="18" charset="0"/>
              </a:rPr>
              <a:t>2 </a:t>
            </a:r>
          </a:p>
          <a:p>
            <a:pPr algn="ctr"/>
            <a:r>
              <a:rPr lang="en-US" sz="2400" b="1" smtClean="0">
                <a:latin typeface="Times New Roman" pitchFamily="18" charset="0"/>
                <a:cs typeface="Times New Roman" pitchFamily="18" charset="0"/>
              </a:rPr>
              <a:t>HƯỚNG DẪN KHAI THÁC HỌC LIỆU DẠY ONLINE</a:t>
            </a:r>
            <a:endParaRPr lang="en-US" sz="2400" b="1">
              <a:latin typeface="Times New Roman" pitchFamily="18" charset="0"/>
              <a:cs typeface="Times New Roman" pitchFamily="18" charset="0"/>
            </a:endParaRPr>
          </a:p>
        </p:txBody>
      </p:sp>
      <p:sp>
        <p:nvSpPr>
          <p:cNvPr id="13" name="TextBox 12"/>
          <p:cNvSpPr txBox="1"/>
          <p:nvPr/>
        </p:nvSpPr>
        <p:spPr>
          <a:xfrm>
            <a:off x="1828800" y="4211419"/>
            <a:ext cx="5638800" cy="646331"/>
          </a:xfrm>
          <a:prstGeom prst="rect">
            <a:avLst/>
          </a:prstGeom>
          <a:noFill/>
        </p:spPr>
        <p:txBody>
          <a:bodyPr wrap="square" rtlCol="0">
            <a:spAutoFit/>
          </a:bodyPr>
          <a:lstStyle/>
          <a:p>
            <a:pPr algn="ctr"/>
            <a:r>
              <a:rPr lang="en-US" b="1" dirty="0" err="1" smtClean="0">
                <a:latin typeface="Times New Roman" pitchFamily="18" charset="0"/>
                <a:cs typeface="Times New Roman" pitchFamily="18" charset="0"/>
              </a:rPr>
              <a:t>GV</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thực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hiện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Nông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Thị</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Bình</a:t>
            </a:r>
            <a:r>
              <a:rPr lang="en-US" b="1" dirty="0" smtClean="0">
                <a:latin typeface="Times New Roman" pitchFamily="18" charset="0"/>
                <a:cs typeface="Times New Roman" pitchFamily="18" charset="0"/>
              </a:rPr>
              <a:t> Minh</a:t>
            </a:r>
          </a:p>
          <a:p>
            <a:pPr algn="ctr"/>
            <a:r>
              <a:rPr lang="en-US" i="1" dirty="0" err="1" smtClean="0">
                <a:latin typeface="Times New Roman" pitchFamily="18" charset="0"/>
                <a:cs typeface="Times New Roman" pitchFamily="18" charset="0"/>
              </a:rPr>
              <a:t>Trường</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THCS</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Yên</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Trạch</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huyện</a:t>
            </a:r>
            <a:r>
              <a:rPr lang="en-US" i="1" dirty="0" smtClean="0">
                <a:latin typeface="Times New Roman" pitchFamily="18" charset="0"/>
                <a:cs typeface="Times New Roman" pitchFamily="18" charset="0"/>
              </a:rPr>
              <a:t> Cao </a:t>
            </a:r>
            <a:r>
              <a:rPr lang="en-US" i="1" dirty="0" err="1" smtClean="0">
                <a:latin typeface="Times New Roman" pitchFamily="18" charset="0"/>
                <a:cs typeface="Times New Roman" pitchFamily="18" charset="0"/>
              </a:rPr>
              <a:t>Lộc</a:t>
            </a:r>
            <a:endParaRPr lang="en-US" i="1" dirty="0">
              <a:latin typeface="Times New Roman" pitchFamily="18" charset="0"/>
              <a:cs typeface="Times New Roman" pitchFamily="18" charset="0"/>
            </a:endParaRPr>
          </a:p>
        </p:txBody>
      </p:sp>
    </p:spTree>
    <p:extLst>
      <p:ext uri="{BB962C8B-B14F-4D97-AF65-F5344CB8AC3E}">
        <p14:creationId xmlns:p14="http://schemas.microsoft.com/office/powerpoint/2010/main" val="395696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16127" y="1200150"/>
            <a:ext cx="1510478" cy="615553"/>
          </a:xfrm>
          <a:prstGeom prst="rect">
            <a:avLst/>
          </a:prstGeom>
          <a:noFill/>
        </p:spPr>
        <p:txBody>
          <a:bodyPr wrap="none" rtlCol="0">
            <a:spAutoFit/>
          </a:bodyPr>
          <a:lstStyle/>
          <a:p>
            <a:r>
              <a:rPr lang="en-US" altLang="zh-CN" sz="3400" b="1" smtClean="0">
                <a:solidFill>
                  <a:srgbClr val="E5AC3C"/>
                </a:solidFill>
                <a:latin typeface="Times New Roman" pitchFamily="18" charset="0"/>
                <a:ea typeface="微软雅黑" pitchFamily="34" charset="-122"/>
                <a:cs typeface="Times New Roman" pitchFamily="18" charset="0"/>
              </a:rPr>
              <a:t>Tiết 2 :</a:t>
            </a:r>
            <a:endParaRPr lang="zh-CN" altLang="en-US" sz="3400" b="1" dirty="0">
              <a:solidFill>
                <a:srgbClr val="E5AC3C"/>
              </a:solidFill>
              <a:latin typeface="Times New Roman" pitchFamily="18" charset="0"/>
              <a:ea typeface="微软雅黑" pitchFamily="34" charset="-122"/>
              <a:cs typeface="Times New Roman" pitchFamily="18" charset="0"/>
            </a:endParaRPr>
          </a:p>
        </p:txBody>
      </p:sp>
      <p:sp>
        <p:nvSpPr>
          <p:cNvPr id="12" name="TextBox 11"/>
          <p:cNvSpPr txBox="1"/>
          <p:nvPr/>
        </p:nvSpPr>
        <p:spPr>
          <a:xfrm>
            <a:off x="1449927" y="1733550"/>
            <a:ext cx="6371039" cy="1323439"/>
          </a:xfrm>
          <a:prstGeom prst="rect">
            <a:avLst/>
          </a:prstGeom>
          <a:noFill/>
        </p:spPr>
        <p:txBody>
          <a:bodyPr wrap="none" rtlCol="0">
            <a:spAutoFit/>
          </a:bodyPr>
          <a:lstStyle/>
          <a:p>
            <a:pPr algn="ctr">
              <a:lnSpc>
                <a:spcPct val="200000"/>
              </a:lnSpc>
            </a:pPr>
            <a:r>
              <a:rPr lang="en-US" altLang="zh-CN" sz="2000" smtClean="0">
                <a:latin typeface="Times New Roman" pitchFamily="18" charset="0"/>
                <a:ea typeface="微软雅黑" pitchFamily="34" charset="-122"/>
                <a:cs typeface="Times New Roman" pitchFamily="18" charset="0"/>
              </a:rPr>
              <a:t>THƯỜNG THỨC ÂM NHẠC: </a:t>
            </a:r>
            <a:r>
              <a:rPr lang="en-US" altLang="zh-CN" sz="2000" i="1" smtClean="0">
                <a:latin typeface="Times New Roman" pitchFamily="18" charset="0"/>
                <a:ea typeface="微软雅黑" pitchFamily="34" charset="-122"/>
                <a:cs typeface="Times New Roman" pitchFamily="18" charset="0"/>
              </a:rPr>
              <a:t>GIỚI THIỆU ĐÀN PIANO </a:t>
            </a:r>
          </a:p>
          <a:p>
            <a:pPr algn="ctr">
              <a:lnSpc>
                <a:spcPct val="200000"/>
              </a:lnSpc>
            </a:pPr>
            <a:r>
              <a:rPr lang="en-US" altLang="zh-CN" sz="2000" smtClean="0">
                <a:latin typeface="Times New Roman" pitchFamily="18" charset="0"/>
                <a:ea typeface="微软雅黑" pitchFamily="34" charset="-122"/>
                <a:cs typeface="Times New Roman" pitchFamily="18" charset="0"/>
              </a:rPr>
              <a:t>ÔN BÀI HÁT: </a:t>
            </a:r>
            <a:r>
              <a:rPr lang="en-US" altLang="zh-CN" sz="2000" i="1" smtClean="0">
                <a:latin typeface="Times New Roman" pitchFamily="18" charset="0"/>
                <a:ea typeface="微软雅黑" pitchFamily="34" charset="-122"/>
                <a:cs typeface="Times New Roman" pitchFamily="18" charset="0"/>
              </a:rPr>
              <a:t>CON ĐƯỜNG HỌC TRÒ</a:t>
            </a:r>
            <a:endParaRPr lang="zh-CN" altLang="en-US" sz="2000" i="1" dirty="0">
              <a:latin typeface="Times New Roman" pitchFamily="18" charset="0"/>
              <a:ea typeface="微软雅黑" pitchFamily="34" charset="-122"/>
              <a:cs typeface="Times New Roman" pitchFamily="18" charset="0"/>
            </a:endParaRPr>
          </a:p>
        </p:txBody>
      </p:sp>
      <p:pic>
        <p:nvPicPr>
          <p:cNvPr id="13" name="Picture 4" descr="cloud_ballon.png"/>
          <p:cNvPicPr>
            <a:picLocks noChangeAspect="1"/>
          </p:cNvPicPr>
          <p:nvPr/>
        </p:nvPicPr>
        <p:blipFill>
          <a:blip r:embed="rId2" cstate="print"/>
          <a:stretch>
            <a:fillRect/>
          </a:stretch>
        </p:blipFill>
        <p:spPr>
          <a:xfrm>
            <a:off x="1490494" y="1010415"/>
            <a:ext cx="973630" cy="797124"/>
          </a:xfrm>
          <a:prstGeom prst="rect">
            <a:avLst/>
          </a:prstGeom>
        </p:spPr>
      </p:pic>
    </p:spTree>
    <p:extLst>
      <p:ext uri="{BB962C8B-B14F-4D97-AF65-F5344CB8AC3E}">
        <p14:creationId xmlns:p14="http://schemas.microsoft.com/office/powerpoint/2010/main" val="4082917179"/>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50" fill="hold"/>
                                        <p:tgtEl>
                                          <p:spTgt spid="13"/>
                                        </p:tgtEl>
                                        <p:attrNameLst>
                                          <p:attrName>ppt_x</p:attrName>
                                        </p:attrNameLst>
                                      </p:cBhvr>
                                      <p:tavLst>
                                        <p:tav tm="0">
                                          <p:val>
                                            <p:strVal val="0-#ppt_w/2"/>
                                          </p:val>
                                        </p:tav>
                                        <p:tav tm="100000">
                                          <p:val>
                                            <p:strVal val="#ppt_x"/>
                                          </p:val>
                                        </p:tav>
                                      </p:tavLst>
                                    </p:anim>
                                    <p:anim calcmode="lin" valueType="num">
                                      <p:cBhvr additive="base">
                                        <p:cTn id="8" dur="250" fill="hold"/>
                                        <p:tgtEl>
                                          <p:spTgt spid="1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wd">
                                    <p:tmPct val="10000"/>
                                  </p:iterate>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1000"/>
                                  </p:stCondLst>
                                  <p:iterate type="wd">
                                    <p:tmPct val="10000"/>
                                  </p:iterate>
                                  <p:childTnLst>
                                    <p:set>
                                      <p:cBhvr>
                                        <p:cTn id="13" dur="1" fill="hold">
                                          <p:stCondLst>
                                            <p:cond delay="0"/>
                                          </p:stCondLst>
                                        </p:cTn>
                                        <p:tgtEl>
                                          <p:spTgt spid="12"/>
                                        </p:tgtEl>
                                        <p:attrNameLst>
                                          <p:attrName>style.visibility</p:attrName>
                                        </p:attrNameLst>
                                      </p:cBhvr>
                                      <p:to>
                                        <p:strVal val="visible"/>
                                      </p:to>
                                    </p:set>
                                    <p:animEffect transition="in" filter="wipe(left)">
                                      <p:cBhvr>
                                        <p:cTn id="14"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411374" y="249492"/>
            <a:ext cx="2686954" cy="523220"/>
          </a:xfrm>
          <a:prstGeom prst="rect">
            <a:avLst/>
          </a:prstGeom>
          <a:noFill/>
        </p:spPr>
        <p:txBody>
          <a:bodyPr wrap="none" rtlCol="0">
            <a:spAutoFit/>
          </a:bodyPr>
          <a:lstStyle/>
          <a:p>
            <a:pPr algn="ctr"/>
            <a:r>
              <a:rPr lang="en-US" sz="2800" b="1" smtClean="0">
                <a:latin typeface="Times New Roman" pitchFamily="18" charset="0"/>
                <a:cs typeface="Times New Roman" pitchFamily="18" charset="0"/>
              </a:rPr>
              <a:t>1. KHỞI ĐỘNG</a:t>
            </a:r>
            <a:endParaRPr lang="en-US" sz="2800" b="1">
              <a:latin typeface="Times New Roman" pitchFamily="18" charset="0"/>
              <a:cs typeface="Times New Roman" pitchFamily="18" charset="0"/>
            </a:endParaRPr>
          </a:p>
        </p:txBody>
      </p:sp>
      <p:pic>
        <p:nvPicPr>
          <p:cNvPr id="27" name="Picture 28" descr="animelekline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4210291"/>
            <a:ext cx="91440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descr="animelekline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V="1">
            <a:off x="-93662" y="2409732"/>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0" descr="animelekline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3295891"/>
            <a:ext cx="91440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animelekline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3753091"/>
            <a:ext cx="91440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2" descr="animelekline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2838691"/>
            <a:ext cx="91440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4"/>
          <p:cNvSpPr txBox="1">
            <a:spLocks noChangeArrowheads="1"/>
          </p:cNvSpPr>
          <p:nvPr/>
        </p:nvSpPr>
        <p:spPr bwMode="auto">
          <a:xfrm>
            <a:off x="2387600" y="2484276"/>
            <a:ext cx="4851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vi-VN" sz="2400" b="1" smtClean="0">
                <a:solidFill>
                  <a:srgbClr val="FF3300"/>
                </a:solidFill>
                <a:latin typeface="Times New Roman" pitchFamily="18" charset="0"/>
              </a:rPr>
              <a:t>Độc tấu piano</a:t>
            </a:r>
            <a:endParaRPr lang="en-US" altLang="vi-VN" sz="2400" b="1">
              <a:solidFill>
                <a:srgbClr val="FF3300"/>
              </a:solidFill>
              <a:latin typeface="Times New Roman" pitchFamily="18" charset="0"/>
            </a:endParaRPr>
          </a:p>
        </p:txBody>
      </p:sp>
      <p:sp>
        <p:nvSpPr>
          <p:cNvPr id="33" name="Text Box 35"/>
          <p:cNvSpPr txBox="1">
            <a:spLocks noChangeArrowheads="1"/>
          </p:cNvSpPr>
          <p:nvPr/>
        </p:nvSpPr>
        <p:spPr bwMode="auto">
          <a:xfrm>
            <a:off x="2620962" y="2870979"/>
            <a:ext cx="43132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vi-VN" sz="2400" b="1" smtClean="0">
                <a:solidFill>
                  <a:srgbClr val="FF3300"/>
                </a:solidFill>
                <a:latin typeface="Times New Roman" pitchFamily="18" charset="0"/>
              </a:rPr>
              <a:t> Độc tấu guitar</a:t>
            </a:r>
            <a:endParaRPr lang="en-US" altLang="vi-VN" sz="2400" b="1">
              <a:solidFill>
                <a:srgbClr val="FF3300"/>
              </a:solidFill>
              <a:latin typeface="Times New Roman" pitchFamily="18" charset="0"/>
            </a:endParaRPr>
          </a:p>
        </p:txBody>
      </p:sp>
      <p:sp>
        <p:nvSpPr>
          <p:cNvPr id="34" name="WordArt 39"/>
          <p:cNvSpPr>
            <a:spLocks noChangeArrowheads="1" noChangeShapeType="1" noTextEdit="1"/>
          </p:cNvSpPr>
          <p:nvPr/>
        </p:nvSpPr>
        <p:spPr bwMode="auto">
          <a:xfrm>
            <a:off x="1981200" y="1000366"/>
            <a:ext cx="6019800" cy="999883"/>
          </a:xfrm>
          <a:prstGeom prst="rect">
            <a:avLst/>
          </a:prstGeom>
        </p:spPr>
        <p:txBody>
          <a:bodyPr wrap="none" fromWordArt="1">
            <a:prstTxWarp prst="textInflateTop">
              <a:avLst>
                <a:gd name="adj" fmla="val 40000"/>
              </a:avLst>
            </a:prstTxWarp>
            <a:scene3d>
              <a:camera prst="legacyObliqueTopLeft"/>
              <a:lightRig rig="legacyNormal3" dir="r"/>
            </a:scene3d>
            <a:sp3d extrusionH="201600" prstMaterial="legacyMatte">
              <a:extrusionClr>
                <a:srgbClr val="0066CC"/>
              </a:extrusionClr>
            </a:sp3d>
          </a:bodyPr>
          <a:lstStyle/>
          <a:p>
            <a:pPr algn="ctr"/>
            <a:r>
              <a:rPr lang="vi-VN" sz="3600" b="1" kern="10">
                <a:ln w="9525">
                  <a:round/>
                  <a:headEnd/>
                  <a:tailEnd/>
                </a:ln>
                <a:gradFill rotWithShape="1">
                  <a:gsLst>
                    <a:gs pos="0">
                      <a:srgbClr val="FFFFCC"/>
                    </a:gs>
                    <a:gs pos="100000">
                      <a:srgbClr val="FF9999"/>
                    </a:gs>
                  </a:gsLst>
                  <a:lin ang="5400000" scaled="1"/>
                </a:gradFill>
                <a:latin typeface="Times New Roman"/>
                <a:cs typeface="Times New Roman"/>
              </a:rPr>
              <a:t>“Nghe </a:t>
            </a:r>
            <a:r>
              <a:rPr lang="en-US" sz="3600" b="1" kern="10" smtClean="0">
                <a:ln w="9525">
                  <a:round/>
                  <a:headEnd/>
                  <a:tailEnd/>
                </a:ln>
                <a:gradFill rotWithShape="1">
                  <a:gsLst>
                    <a:gs pos="0">
                      <a:srgbClr val="FFFFCC"/>
                    </a:gs>
                    <a:gs pos="100000">
                      <a:srgbClr val="FF9999"/>
                    </a:gs>
                  </a:gsLst>
                  <a:lin ang="5400000" scaled="1"/>
                </a:gradFill>
                <a:latin typeface="Times New Roman"/>
                <a:cs typeface="Times New Roman"/>
              </a:rPr>
              <a:t>nhạc đoán tên nhạc cụ</a:t>
            </a:r>
            <a:r>
              <a:rPr lang="vi-VN" sz="3600" b="1" kern="10" smtClean="0">
                <a:ln w="9525">
                  <a:round/>
                  <a:headEnd/>
                  <a:tailEnd/>
                </a:ln>
                <a:gradFill rotWithShape="1">
                  <a:gsLst>
                    <a:gs pos="0">
                      <a:srgbClr val="FFFFCC"/>
                    </a:gs>
                    <a:gs pos="100000">
                      <a:srgbClr val="FF9999"/>
                    </a:gs>
                  </a:gsLst>
                  <a:lin ang="5400000" scaled="1"/>
                </a:gradFill>
                <a:latin typeface="Times New Roman"/>
                <a:cs typeface="Times New Roman"/>
              </a:rPr>
              <a:t>"</a:t>
            </a:r>
            <a:endParaRPr lang="en-US" sz="3600" b="1" kern="10">
              <a:ln w="9525">
                <a:round/>
                <a:headEnd/>
                <a:tailEnd/>
              </a:ln>
              <a:gradFill rotWithShape="1">
                <a:gsLst>
                  <a:gs pos="0">
                    <a:srgbClr val="FFFFCC"/>
                  </a:gs>
                  <a:gs pos="100000">
                    <a:srgbClr val="FF9999"/>
                  </a:gs>
                </a:gsLst>
                <a:lin ang="5400000" scaled="1"/>
              </a:gradFill>
              <a:latin typeface="Times New Roman"/>
              <a:cs typeface="Times New Roman"/>
            </a:endParaRPr>
          </a:p>
        </p:txBody>
      </p:sp>
      <p:sp>
        <p:nvSpPr>
          <p:cNvPr id="35" name="Oval 125"/>
          <p:cNvSpPr>
            <a:spLocks noChangeArrowheads="1"/>
          </p:cNvSpPr>
          <p:nvPr/>
        </p:nvSpPr>
        <p:spPr bwMode="auto">
          <a:xfrm>
            <a:off x="7990532" y="2500554"/>
            <a:ext cx="457200" cy="3429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vi-VN" sz="2600">
              <a:solidFill>
                <a:srgbClr val="000000"/>
              </a:solidFill>
              <a:latin typeface="Times New Roman" pitchFamily="18" charset="0"/>
            </a:endParaRPr>
          </a:p>
        </p:txBody>
      </p:sp>
      <p:pic>
        <p:nvPicPr>
          <p:cNvPr id="36" name="Picture 35" descr="solclef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1520" y="2000250"/>
            <a:ext cx="1838663" cy="266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Oval 125"/>
          <p:cNvSpPr>
            <a:spLocks noChangeArrowheads="1"/>
          </p:cNvSpPr>
          <p:nvPr/>
        </p:nvSpPr>
        <p:spPr bwMode="auto">
          <a:xfrm>
            <a:off x="8001000" y="2952750"/>
            <a:ext cx="457200" cy="3429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vi-VN" sz="2600">
              <a:solidFill>
                <a:srgbClr val="000000"/>
              </a:solidFill>
              <a:latin typeface="Times New Roman" pitchFamily="18" charset="0"/>
            </a:endParaRPr>
          </a:p>
        </p:txBody>
      </p:sp>
      <p:pic>
        <p:nvPicPr>
          <p:cNvPr id="39" name="Romance D' Amour (Pian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082204" y="2494983"/>
            <a:ext cx="375996" cy="375996"/>
          </a:xfrm>
          <a:prstGeom prst="rect">
            <a:avLst/>
          </a:prstGeom>
        </p:spPr>
      </p:pic>
      <p:pic>
        <p:nvPicPr>
          <p:cNvPr id="40" name="Romance De Amour guitar.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tretch>
            <a:fillRect/>
          </a:stretch>
        </p:blipFill>
        <p:spPr>
          <a:xfrm>
            <a:off x="8070621" y="2961560"/>
            <a:ext cx="352518" cy="352518"/>
          </a:xfrm>
          <a:prstGeom prst="rect">
            <a:avLst/>
          </a:prstGeom>
        </p:spPr>
      </p:pic>
    </p:spTree>
    <p:extLst>
      <p:ext uri="{BB962C8B-B14F-4D97-AF65-F5344CB8AC3E}">
        <p14:creationId xmlns:p14="http://schemas.microsoft.com/office/powerpoint/2010/main" val="96826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par>
                                <p:cTn id="17" presetID="16" presetClass="entr" presetSubtype="21"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9"/>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01059" fill="hold"/>
                                        <p:tgtEl>
                                          <p:spTgt spid="39"/>
                                        </p:tgtEl>
                                      </p:cBhvr>
                                    </p:cmd>
                                  </p:childTnLst>
                                </p:cTn>
                              </p:par>
                            </p:childTnLst>
                          </p:cTn>
                        </p:par>
                      </p:childTnLst>
                    </p:cTn>
                  </p:par>
                </p:childTnLst>
              </p:cTn>
              <p:nextCondLst>
                <p:cond evt="onClick" delay="0">
                  <p:tgtEl>
                    <p:spTgt spid="39"/>
                  </p:tgtEl>
                </p:cond>
              </p:nextCondLst>
            </p:seq>
            <p:audio>
              <p:cMediaNode vol="80000">
                <p:cTn id="44" fill="hold" display="0">
                  <p:stCondLst>
                    <p:cond delay="indefinite"/>
                  </p:stCondLst>
                  <p:endCondLst>
                    <p:cond evt="onStopAudio" delay="0">
                      <p:tgtEl>
                        <p:sldTgt/>
                      </p:tgtEl>
                    </p:cond>
                  </p:endCondLst>
                </p:cTn>
                <p:tgtEl>
                  <p:spTgt spid="39"/>
                </p:tgtEl>
              </p:cMediaNode>
            </p:audio>
            <p:seq concurrent="1" nextAc="seek">
              <p:cTn id="45" restart="whenNotActive" fill="hold" evtFilter="cancelBubble" nodeType="interactiveSeq">
                <p:stCondLst>
                  <p:cond evt="onClick" delay="0">
                    <p:tgtEl>
                      <p:spTgt spid="40"/>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88309" fill="hold"/>
                                        <p:tgtEl>
                                          <p:spTgt spid="40"/>
                                        </p:tgtEl>
                                      </p:cBhvr>
                                    </p:cmd>
                                  </p:childTnLst>
                                </p:cTn>
                              </p:par>
                            </p:childTnLst>
                          </p:cTn>
                        </p:par>
                      </p:childTnLst>
                    </p:cTn>
                  </p:par>
                </p:childTnLst>
              </p:cTn>
              <p:nextCondLst>
                <p:cond evt="onClick" delay="0">
                  <p:tgtEl>
                    <p:spTgt spid="40"/>
                  </p:tgtEl>
                </p:cond>
              </p:nextCondLst>
            </p:seq>
            <p:audio>
              <p:cMediaNode vol="80000">
                <p:cTn id="50" fill="hold" display="0">
                  <p:stCondLst>
                    <p:cond delay="indefinite"/>
                  </p:stCondLst>
                  <p:endCondLst>
                    <p:cond evt="onStopAudio" delay="0">
                      <p:tgtEl>
                        <p:sldTgt/>
                      </p:tgtEl>
                    </p:cond>
                  </p:endCondLst>
                </p:cTn>
                <p:tgtEl>
                  <p:spTgt spid="40"/>
                </p:tgtEl>
              </p:cMediaNode>
            </p:audio>
          </p:childTnLst>
        </p:cTn>
      </p:par>
    </p:tnLst>
    <p:bldLst>
      <p:bldP spid="21" grpId="0"/>
      <p:bldP spid="32"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4" cstate="print"/>
          <a:stretch>
            <a:fillRect/>
          </a:stretch>
        </p:blipFill>
        <p:spPr>
          <a:xfrm>
            <a:off x="7315200" y="361950"/>
            <a:ext cx="1186679" cy="971550"/>
          </a:xfrm>
          <a:prstGeom prst="rect">
            <a:avLst/>
          </a:prstGeom>
        </p:spPr>
      </p:pic>
      <p:pic>
        <p:nvPicPr>
          <p:cNvPr id="14" name="Picture 13" descr="cloud.png"/>
          <p:cNvPicPr>
            <a:picLocks noChangeAspect="1"/>
          </p:cNvPicPr>
          <p:nvPr/>
        </p:nvPicPr>
        <p:blipFill>
          <a:blip r:embed="rId5" cstate="print"/>
          <a:stretch>
            <a:fillRect/>
          </a:stretch>
        </p:blipFill>
        <p:spPr>
          <a:xfrm>
            <a:off x="1905000" y="209550"/>
            <a:ext cx="5723704" cy="1752600"/>
          </a:xfrm>
          <a:prstGeom prst="rect">
            <a:avLst/>
          </a:prstGeom>
        </p:spPr>
      </p:pic>
      <p:sp>
        <p:nvSpPr>
          <p:cNvPr id="3" name="TextBox 2"/>
          <p:cNvSpPr txBox="1"/>
          <p:nvPr/>
        </p:nvSpPr>
        <p:spPr>
          <a:xfrm>
            <a:off x="2939902" y="871835"/>
            <a:ext cx="3999043"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HOẠT ĐỘNG KHỞI ĐỘNG</a:t>
            </a:r>
            <a:endParaRPr lang="en-US" sz="2400" b="1" dirty="0">
              <a:solidFill>
                <a:schemeClr val="bg1"/>
              </a:solidFill>
              <a:latin typeface="Times New Roman" pitchFamily="18" charset="0"/>
              <a:cs typeface="Times New Roman" pitchFamily="18" charset="0"/>
            </a:endParaRPr>
          </a:p>
        </p:txBody>
      </p:sp>
      <p:sp>
        <p:nvSpPr>
          <p:cNvPr id="6" name="TextBox 5"/>
          <p:cNvSpPr txBox="1"/>
          <p:nvPr/>
        </p:nvSpPr>
        <p:spPr>
          <a:xfrm>
            <a:off x="0" y="2190750"/>
            <a:ext cx="9077870" cy="430887"/>
          </a:xfrm>
          <a:prstGeom prst="rect">
            <a:avLst/>
          </a:prstGeom>
          <a:noFill/>
        </p:spPr>
        <p:txBody>
          <a:bodyPr wrap="none" rtlCol="0">
            <a:spAutoFit/>
          </a:bodyPr>
          <a:lstStyle/>
          <a:p>
            <a:pPr algn="ctr"/>
            <a:r>
              <a:rPr lang="en-US" sz="2200" dirty="0" err="1" smtClean="0">
                <a:latin typeface="Times New Roman" pitchFamily="18" charset="0"/>
                <a:cs typeface="Times New Roman" pitchFamily="18" charset="0"/>
              </a:rPr>
              <a:t>Hát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và</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vận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động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theo</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bài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hát</a:t>
            </a:r>
            <a:r>
              <a:rPr lang="en-US" sz="2200"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Hổng</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dám</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đâu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của</a:t>
            </a:r>
            <a:r>
              <a:rPr lang="en-US" sz="2200" dirty="0" smtClean="0">
                <a:latin typeface="Times New Roman" pitchFamily="18" charset="0"/>
                <a:cs typeface="Times New Roman" pitchFamily="18" charset="0"/>
              </a:rPr>
              <a:t> NS </a:t>
            </a:r>
            <a:r>
              <a:rPr lang="en-US" sz="2200" dirty="0" err="1" smtClean="0">
                <a:latin typeface="Times New Roman" pitchFamily="18" charset="0"/>
                <a:cs typeface="Times New Roman" pitchFamily="18" charset="0"/>
              </a:rPr>
              <a:t>Nguyễn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Văn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Hiên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nhé</a:t>
            </a:r>
            <a:r>
              <a:rPr lang="en-US" sz="2200" dirty="0" smtClean="0">
                <a:latin typeface="Times New Roman" pitchFamily="18" charset="0"/>
                <a:cs typeface="Times New Roman" pitchFamily="18" charset="0"/>
              </a:rPr>
              <a:t>! </a:t>
            </a:r>
            <a:endParaRPr lang="en-US" sz="2200" dirty="0">
              <a:latin typeface="Times New Roman" pitchFamily="18" charset="0"/>
              <a:cs typeface="Times New Roman" pitchFamily="18" charset="0"/>
            </a:endParaRPr>
          </a:p>
        </p:txBody>
      </p:sp>
      <p:pic>
        <p:nvPicPr>
          <p:cNvPr id="2" name="Hong-Dam-Dau-Be-Nhu-Quy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 y="29527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anim calcmode="lin" valueType="num">
                                      <p:cBhvr>
                                        <p:cTn id="11" dur="500" fill="hold"/>
                                        <p:tgtEl>
                                          <p:spTgt spid="14"/>
                                        </p:tgtEl>
                                        <p:attrNameLst>
                                          <p:attrName>ppt_x</p:attrName>
                                        </p:attrNameLst>
                                      </p:cBhvr>
                                      <p:tavLst>
                                        <p:tav tm="0">
                                          <p:val>
                                            <p:strVal val="#ppt_x"/>
                                          </p:val>
                                        </p:tav>
                                        <p:tav tm="100000">
                                          <p:val>
                                            <p:strVal val="#ppt_x"/>
                                          </p:val>
                                        </p:tav>
                                      </p:tavLst>
                                    </p:anim>
                                    <p:anim calcmode="lin" valueType="num">
                                      <p:cBhvr>
                                        <p:cTn id="1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8107"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489444"/>
            <a:ext cx="7543800" cy="1384995"/>
          </a:xfrm>
          <a:prstGeom prst="rect">
            <a:avLst/>
          </a:prstGeom>
          <a:noFill/>
        </p:spPr>
        <p:txBody>
          <a:bodyPr wrap="square" rtlCol="0">
            <a:spAutoFit/>
          </a:bodyPr>
          <a:lstStyle/>
          <a:p>
            <a:pPr algn="ctr"/>
            <a:r>
              <a:rPr lang="en-US" sz="2800" b="1" smtClean="0">
                <a:latin typeface="Times New Roman" pitchFamily="18" charset="0"/>
                <a:cs typeface="Times New Roman" pitchFamily="18" charset="0"/>
              </a:rPr>
              <a:t>Nội dung 1: </a:t>
            </a:r>
          </a:p>
          <a:p>
            <a:pPr algn="ctr"/>
            <a:r>
              <a:rPr lang="en-US" sz="2800" b="1" smtClean="0">
                <a:latin typeface="Times New Roman" pitchFamily="18" charset="0"/>
                <a:cs typeface="Times New Roman" pitchFamily="18" charset="0"/>
              </a:rPr>
              <a:t>THƯỜNG THỨC ÂM NHẠC</a:t>
            </a:r>
          </a:p>
          <a:p>
            <a:pPr algn="ctr"/>
            <a:r>
              <a:rPr lang="en-US" sz="2800" b="1" i="1" smtClean="0">
                <a:latin typeface="Times New Roman" pitchFamily="18" charset="0"/>
                <a:cs typeface="Times New Roman" pitchFamily="18" charset="0"/>
              </a:rPr>
              <a:t>Giới thiệu đàn Piano</a:t>
            </a:r>
            <a:endParaRPr lang="en-US" sz="2800" b="1" i="1">
              <a:latin typeface="Times New Roman" pitchFamily="18" charset="0"/>
              <a:cs typeface="Times New Roman" pitchFamily="18" charset="0"/>
            </a:endParaRPr>
          </a:p>
        </p:txBody>
      </p:sp>
    </p:spTree>
    <p:extLst>
      <p:ext uri="{BB962C8B-B14F-4D97-AF65-F5344CB8AC3E}">
        <p14:creationId xmlns:p14="http://schemas.microsoft.com/office/powerpoint/2010/main" val="18190229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205085"/>
            <a:ext cx="3582263" cy="461665"/>
          </a:xfrm>
          <a:prstGeom prst="rect">
            <a:avLst/>
          </a:prstGeom>
          <a:noFill/>
        </p:spPr>
        <p:txBody>
          <a:bodyPr wrap="none" rtlCol="0">
            <a:spAutoFit/>
          </a:bodyPr>
          <a:lstStyle/>
          <a:p>
            <a:r>
              <a:rPr lang="en-US" sz="2400" b="1" smtClean="0">
                <a:latin typeface="Times New Roman" pitchFamily="18" charset="0"/>
                <a:cs typeface="Times New Roman" pitchFamily="18" charset="0"/>
              </a:rPr>
              <a:t>2. Tìm hiểu về đàn  piano </a:t>
            </a:r>
            <a:endParaRPr lang="en-US" sz="2400" b="1">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0311" y="971550"/>
            <a:ext cx="3642547" cy="3352800"/>
          </a:xfrm>
          <a:prstGeom prst="rect">
            <a:avLst/>
          </a:prstGeom>
        </p:spPr>
      </p:pic>
      <p:sp>
        <p:nvSpPr>
          <p:cNvPr id="4" name="TextBox 3"/>
          <p:cNvSpPr txBox="1"/>
          <p:nvPr/>
        </p:nvSpPr>
        <p:spPr>
          <a:xfrm>
            <a:off x="838200" y="971550"/>
            <a:ext cx="2309287" cy="369332"/>
          </a:xfrm>
          <a:prstGeom prst="rect">
            <a:avLst/>
          </a:prstGeom>
          <a:noFill/>
        </p:spPr>
        <p:txBody>
          <a:bodyPr wrap="none" rtlCol="0">
            <a:spAutoFit/>
          </a:bodyPr>
          <a:lstStyle/>
          <a:p>
            <a:r>
              <a:rPr lang="en-US" u="sng" smtClean="0">
                <a:latin typeface="Times New Roman" pitchFamily="18" charset="0"/>
                <a:cs typeface="Times New Roman" pitchFamily="18" charset="0"/>
              </a:rPr>
              <a:t>HOẠT ĐỘNG NHÓM</a:t>
            </a:r>
            <a:endParaRPr lang="en-US" u="sng">
              <a:latin typeface="Times New Roman" pitchFamily="18" charset="0"/>
              <a:cs typeface="Times New Roman" pitchFamily="18" charset="0"/>
            </a:endParaRPr>
          </a:p>
        </p:txBody>
      </p:sp>
      <p:sp>
        <p:nvSpPr>
          <p:cNvPr id="5" name="TextBox 4"/>
          <p:cNvSpPr txBox="1"/>
          <p:nvPr/>
        </p:nvSpPr>
        <p:spPr>
          <a:xfrm>
            <a:off x="304800" y="1428750"/>
            <a:ext cx="3962400" cy="646331"/>
          </a:xfrm>
          <a:prstGeom prst="rect">
            <a:avLst/>
          </a:prstGeom>
          <a:noFill/>
        </p:spPr>
        <p:txBody>
          <a:bodyPr wrap="square" rtlCol="0">
            <a:spAutoFit/>
          </a:bodyPr>
          <a:lstStyle/>
          <a:p>
            <a:r>
              <a:rPr lang="en-US" smtClean="0">
                <a:latin typeface="Times New Roman" pitchFamily="18" charset="0"/>
                <a:cs typeface="Times New Roman" pitchFamily="18" charset="0"/>
              </a:rPr>
              <a:t>Nhóm 1+2: </a:t>
            </a:r>
            <a:r>
              <a:rPr lang="en-US" i="1" smtClean="0">
                <a:latin typeface="Times New Roman" pitchFamily="18" charset="0"/>
                <a:cs typeface="Times New Roman" pitchFamily="18" charset="0"/>
              </a:rPr>
              <a:t>Nêu xuất xứ, cấu tạo và cách  tạo ra âm thanh của đàn piano?</a:t>
            </a:r>
            <a:endParaRPr lang="en-US" i="1">
              <a:latin typeface="Times New Roman" pitchFamily="18" charset="0"/>
              <a:cs typeface="Times New Roman" pitchFamily="18" charset="0"/>
            </a:endParaRPr>
          </a:p>
        </p:txBody>
      </p:sp>
      <p:sp>
        <p:nvSpPr>
          <p:cNvPr id="6" name="TextBox 5"/>
          <p:cNvSpPr txBox="1"/>
          <p:nvPr/>
        </p:nvSpPr>
        <p:spPr>
          <a:xfrm>
            <a:off x="304801" y="2190750"/>
            <a:ext cx="4154632" cy="646331"/>
          </a:xfrm>
          <a:prstGeom prst="rect">
            <a:avLst/>
          </a:prstGeom>
          <a:noFill/>
        </p:spPr>
        <p:txBody>
          <a:bodyPr wrap="square" rtlCol="0">
            <a:spAutoFit/>
          </a:bodyPr>
          <a:lstStyle/>
          <a:p>
            <a:r>
              <a:rPr lang="en-US" smtClean="0">
                <a:latin typeface="Times New Roman" pitchFamily="18" charset="0"/>
                <a:cs typeface="Times New Roman" pitchFamily="18" charset="0"/>
              </a:rPr>
              <a:t>Nhóm 3+4: </a:t>
            </a:r>
            <a:r>
              <a:rPr lang="en-US" i="1" smtClean="0">
                <a:latin typeface="Times New Roman" pitchFamily="18" charset="0"/>
                <a:cs typeface="Times New Roman" pitchFamily="18" charset="0"/>
              </a:rPr>
              <a:t>Chia sẻ một vài tác phẩm được biểu diễn bằng đàn piano?</a:t>
            </a:r>
            <a:endParaRPr lang="en-US" i="1">
              <a:latin typeface="Times New Roman" pitchFamily="18" charset="0"/>
              <a:cs typeface="Times New Roman" pitchFamily="18" charset="0"/>
            </a:endParaRPr>
          </a:p>
        </p:txBody>
      </p:sp>
    </p:spTree>
    <p:extLst>
      <p:ext uri="{BB962C8B-B14F-4D97-AF65-F5344CB8AC3E}">
        <p14:creationId xmlns:p14="http://schemas.microsoft.com/office/powerpoint/2010/main" val="426375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819150"/>
            <a:ext cx="2423347" cy="29718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cxnSp>
        <p:nvCxnSpPr>
          <p:cNvPr id="4" name="Straight Arrow Connector 3"/>
          <p:cNvCxnSpPr>
            <a:stCxn id="2" idx="3"/>
          </p:cNvCxnSpPr>
          <p:nvPr/>
        </p:nvCxnSpPr>
        <p:spPr>
          <a:xfrm flipV="1">
            <a:off x="3032947" y="819150"/>
            <a:ext cx="1462853" cy="1485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2" idx="3"/>
            <a:endCxn id="10" idx="1"/>
          </p:cNvCxnSpPr>
          <p:nvPr/>
        </p:nvCxnSpPr>
        <p:spPr>
          <a:xfrm flipV="1">
            <a:off x="3032947" y="1952715"/>
            <a:ext cx="1462853" cy="3523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2" idx="3"/>
          </p:cNvCxnSpPr>
          <p:nvPr/>
        </p:nvCxnSpPr>
        <p:spPr>
          <a:xfrm>
            <a:off x="3032947" y="2305050"/>
            <a:ext cx="1462853" cy="1714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95800" y="209550"/>
            <a:ext cx="4343400"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mtClean="0">
                <a:latin typeface="Times New Roman" pitchFamily="18" charset="0"/>
                <a:cs typeface="Times New Roman" pitchFamily="18" charset="0"/>
              </a:rPr>
              <a:t>- Xuất xứ: Piano có xuất xứ từ phương Tây và du nhập vào Việt Nam khoảng đầu thế kỉ XX.</a:t>
            </a:r>
            <a:endParaRPr lang="en-US">
              <a:latin typeface="Times New Roman" pitchFamily="18" charset="0"/>
              <a:cs typeface="Times New Roman" pitchFamily="18" charset="0"/>
            </a:endParaRPr>
          </a:p>
        </p:txBody>
      </p:sp>
      <p:sp>
        <p:nvSpPr>
          <p:cNvPr id="10" name="TextBox 9"/>
          <p:cNvSpPr txBox="1"/>
          <p:nvPr/>
        </p:nvSpPr>
        <p:spPr>
          <a:xfrm>
            <a:off x="4495800" y="1352550"/>
            <a:ext cx="4343400"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mtClean="0">
                <a:latin typeface="Times New Roman" pitchFamily="18" charset="0"/>
                <a:cs typeface="Times New Roman" pitchFamily="18" charset="0"/>
              </a:rPr>
              <a:t>- Cấu tạo : gồm 10 bộ phận chính đó là bộ máy đàn, bảng cộng hưởng, dây đàn, pedal, khuôn đàn, thùng đàn, búa đàn, bàn phím, ngựa đàn, chốt pin....</a:t>
            </a:r>
            <a:endParaRPr lang="en-US">
              <a:latin typeface="Times New Roman" pitchFamily="18" charset="0"/>
              <a:cs typeface="Times New Roman" pitchFamily="18" charset="0"/>
            </a:endParaRPr>
          </a:p>
        </p:txBody>
      </p:sp>
      <p:sp>
        <p:nvSpPr>
          <p:cNvPr id="11" name="TextBox 10"/>
          <p:cNvSpPr txBox="1"/>
          <p:nvPr/>
        </p:nvSpPr>
        <p:spPr>
          <a:xfrm>
            <a:off x="4495800" y="2639020"/>
            <a:ext cx="4343400"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mtClean="0">
                <a:latin typeface="Times New Roman" pitchFamily="18" charset="0"/>
                <a:cs typeface="Times New Roman" pitchFamily="18" charset="0"/>
              </a:rPr>
              <a:t>- Cách tạo ra âm thanh: Âm thanh được tạo ra do tác động vào hàng phím kết nối với búa gỗ gõ vào hệ thống dây đàn.</a:t>
            </a:r>
            <a:endParaRPr lang="en-US">
              <a:latin typeface="Times New Roman" pitchFamily="18" charset="0"/>
              <a:cs typeface="Times New Roman" pitchFamily="18" charset="0"/>
            </a:endParaRPr>
          </a:p>
        </p:txBody>
      </p:sp>
      <p:cxnSp>
        <p:nvCxnSpPr>
          <p:cNvPr id="14" name="Straight Arrow Connector 13"/>
          <p:cNvCxnSpPr>
            <a:stCxn id="2" idx="3"/>
            <a:endCxn id="11" idx="1"/>
          </p:cNvCxnSpPr>
          <p:nvPr/>
        </p:nvCxnSpPr>
        <p:spPr>
          <a:xfrm>
            <a:off x="3032947" y="2305050"/>
            <a:ext cx="1462853" cy="7956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495800" y="3678019"/>
            <a:ext cx="4343400"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mtClean="0">
                <a:latin typeface="Times New Roman" pitchFamily="18" charset="0"/>
                <a:cs typeface="Times New Roman" pitchFamily="18" charset="0"/>
              </a:rPr>
              <a:t>- Một vài nhạc phẩm piano: Hungarian Sonata, For Elise, Romeo &amp; Juliet... </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07596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205712"/>
            <a:ext cx="5163593" cy="461665"/>
          </a:xfrm>
          <a:prstGeom prst="rect">
            <a:avLst/>
          </a:prstGeom>
          <a:noFill/>
        </p:spPr>
        <p:txBody>
          <a:bodyPr wrap="none" rtlCol="0">
            <a:spAutoFit/>
          </a:bodyPr>
          <a:lstStyle/>
          <a:p>
            <a:r>
              <a:rPr lang="en-US" sz="2400" b="1" smtClean="0">
                <a:latin typeface="Times New Roman" pitchFamily="18" charset="0"/>
                <a:cs typeface="Times New Roman" pitchFamily="18" charset="0"/>
              </a:rPr>
              <a:t>3. Nghe nhạc phẩm Hungarian sonata</a:t>
            </a:r>
            <a:endParaRPr lang="en-US" sz="2400" b="1">
              <a:latin typeface="Times New Roman" pitchFamily="18" charset="0"/>
              <a:cs typeface="Times New Roman" pitchFamily="18" charset="0"/>
            </a:endParaRPr>
          </a:p>
        </p:txBody>
      </p:sp>
      <p:sp>
        <p:nvSpPr>
          <p:cNvPr id="5" name="TextBox 4"/>
          <p:cNvSpPr txBox="1"/>
          <p:nvPr/>
        </p:nvSpPr>
        <p:spPr>
          <a:xfrm>
            <a:off x="381000" y="971550"/>
            <a:ext cx="4038600" cy="1477328"/>
          </a:xfrm>
          <a:prstGeom prst="rect">
            <a:avLst/>
          </a:prstGeom>
          <a:noFill/>
        </p:spPr>
        <p:txBody>
          <a:bodyPr wrap="square" rtlCol="0">
            <a:spAutoFit/>
          </a:bodyPr>
          <a:lstStyle/>
          <a:p>
            <a:r>
              <a:rPr lang="en-US" dirty="0" smtClean="0">
                <a:latin typeface="Times New Roman" pitchFamily="18" charset="0"/>
                <a:cs typeface="Times New Roman" pitchFamily="18" charset="0"/>
              </a:rPr>
              <a:t>- HS </a:t>
            </a:r>
            <a:r>
              <a:rPr lang="en-US" dirty="0" err="1" smtClean="0">
                <a:latin typeface="Times New Roman" pitchFamily="18" charset="0"/>
                <a:cs typeface="Times New Roman" pitchFamily="18" charset="0"/>
              </a:rPr>
              <a:t>nghe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với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thần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thoải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lỏng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hoặc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đung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đưa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theo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nhịp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điệu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phẩm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chia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sẻ</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cảm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nhận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sau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nghe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phẩm</a:t>
            </a:r>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Hungarian Sonata</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6" name="Picture 5" descr="slide1.png">
            <a:hlinkClick r:id="rId2"/>
          </p:cNvPr>
          <p:cNvPicPr>
            <a:picLocks noChangeAspect="1"/>
          </p:cNvPicPr>
          <p:nvPr/>
        </p:nvPicPr>
        <p:blipFill>
          <a:blip r:embed="rId3" cstate="print"/>
          <a:stretch>
            <a:fillRect/>
          </a:stretch>
        </p:blipFill>
        <p:spPr>
          <a:xfrm>
            <a:off x="5382821" y="1732875"/>
            <a:ext cx="2286000" cy="1171575"/>
          </a:xfrm>
          <a:prstGeom prst="rect">
            <a:avLst/>
          </a:prstGeom>
        </p:spPr>
      </p:pic>
    </p:spTree>
    <p:extLst>
      <p:ext uri="{BB962C8B-B14F-4D97-AF65-F5344CB8AC3E}">
        <p14:creationId xmlns:p14="http://schemas.microsoft.com/office/powerpoint/2010/main" val="16131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6" presetClass="entr" presetSubtype="32" fill="hold" nodeType="withEffect">
                                  <p:stCondLst>
                                    <p:cond delay="1250"/>
                                  </p:stCondLst>
                                  <p:childTnLst>
                                    <p:set>
                                      <p:cBhvr>
                                        <p:cTn id="12" dur="1" fill="hold">
                                          <p:stCondLst>
                                            <p:cond delay="0"/>
                                          </p:stCondLst>
                                        </p:cTn>
                                        <p:tgtEl>
                                          <p:spTgt spid="6"/>
                                        </p:tgtEl>
                                        <p:attrNameLst>
                                          <p:attrName>style.visibility</p:attrName>
                                        </p:attrNameLst>
                                      </p:cBhvr>
                                      <p:to>
                                        <p:strVal val="visible"/>
                                      </p:to>
                                    </p:set>
                                    <p:animEffect transition="in" filter="circle(out)">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489444"/>
            <a:ext cx="7543800" cy="1384995"/>
          </a:xfrm>
          <a:prstGeom prst="rect">
            <a:avLst/>
          </a:prstGeom>
          <a:noFill/>
        </p:spPr>
        <p:txBody>
          <a:bodyPr wrap="square" rtlCol="0">
            <a:spAutoFit/>
          </a:bodyPr>
          <a:lstStyle/>
          <a:p>
            <a:pPr algn="ctr"/>
            <a:r>
              <a:rPr lang="en-US" sz="2800" b="1" smtClean="0">
                <a:latin typeface="Times New Roman" pitchFamily="18" charset="0"/>
                <a:cs typeface="Times New Roman" pitchFamily="18" charset="0"/>
              </a:rPr>
              <a:t>Nội dung 2: </a:t>
            </a:r>
          </a:p>
          <a:p>
            <a:pPr algn="ctr"/>
            <a:r>
              <a:rPr lang="en-US" sz="2800" b="1" smtClean="0">
                <a:latin typeface="Times New Roman" pitchFamily="18" charset="0"/>
                <a:cs typeface="Times New Roman" pitchFamily="18" charset="0"/>
              </a:rPr>
              <a:t>ÔN TẬP BÀI HÁT: </a:t>
            </a:r>
            <a:r>
              <a:rPr lang="en-US" sz="2800" b="1" i="1" smtClean="0">
                <a:latin typeface="Times New Roman" pitchFamily="18" charset="0"/>
                <a:cs typeface="Times New Roman" pitchFamily="18" charset="0"/>
              </a:rPr>
              <a:t>Con đường học trò</a:t>
            </a:r>
          </a:p>
          <a:p>
            <a:pPr algn="r"/>
            <a:r>
              <a:rPr lang="en-US" sz="2800" b="1" i="1" smtClean="0">
                <a:latin typeface="Times New Roman" pitchFamily="18" charset="0"/>
                <a:cs typeface="Times New Roman" pitchFamily="18" charset="0"/>
              </a:rPr>
              <a:t>Nhạc và lời: Nguyễn Văn Hiên</a:t>
            </a:r>
            <a:endParaRPr lang="en-US" sz="2800" b="1" i="1">
              <a:latin typeface="Times New Roman" pitchFamily="18" charset="0"/>
              <a:cs typeface="Times New Roman" pitchFamily="18" charset="0"/>
            </a:endParaRPr>
          </a:p>
        </p:txBody>
      </p:sp>
    </p:spTree>
    <p:extLst>
      <p:ext uri="{BB962C8B-B14F-4D97-AF65-F5344CB8AC3E}">
        <p14:creationId xmlns:p14="http://schemas.microsoft.com/office/powerpoint/2010/main" val="18060839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pic>
        <p:nvPicPr>
          <p:cNvPr id="106" name="Picture 10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217" y="1205184"/>
            <a:ext cx="5945282" cy="2855309"/>
          </a:xfrm>
          <a:prstGeom prst="rect">
            <a:avLst/>
          </a:prstGeom>
        </p:spPr>
        <p:style>
          <a:lnRef idx="2">
            <a:schemeClr val="accent1"/>
          </a:lnRef>
          <a:fillRef idx="1">
            <a:schemeClr val="lt1"/>
          </a:fillRef>
          <a:effectRef idx="0">
            <a:schemeClr val="accent1"/>
          </a:effectRef>
          <a:fontRef idx="minor">
            <a:schemeClr val="dk1"/>
          </a:fontRef>
        </p:style>
      </p:pic>
      <p:sp>
        <p:nvSpPr>
          <p:cNvPr id="109" name="TextBox 108"/>
          <p:cNvSpPr txBox="1"/>
          <p:nvPr/>
        </p:nvSpPr>
        <p:spPr>
          <a:xfrm>
            <a:off x="669690" y="665702"/>
            <a:ext cx="3158237" cy="461665"/>
          </a:xfrm>
          <a:prstGeom prst="rect">
            <a:avLst/>
          </a:prstGeom>
          <a:solidFill>
            <a:schemeClr val="bg1"/>
          </a:solidFill>
        </p:spPr>
        <p:txBody>
          <a:bodyPr wrap="none" rtlCol="0">
            <a:spAutoFit/>
          </a:bodyPr>
          <a:lstStyle/>
          <a:p>
            <a:r>
              <a:rPr lang="en-US" sz="2400" b="1" smtClean="0">
                <a:latin typeface="Times New Roman" pitchFamily="18" charset="0"/>
                <a:cs typeface="Times New Roman" pitchFamily="18" charset="0"/>
              </a:rPr>
              <a:t>KHỞI ĐỘNG GIỌNG</a:t>
            </a:r>
            <a:endParaRPr lang="en-US" sz="2400" b="1">
              <a:latin typeface="Times New Roman" pitchFamily="18" charset="0"/>
              <a:cs typeface="Times New Roman" pitchFamily="18" charset="0"/>
            </a:endParaRPr>
          </a:p>
        </p:txBody>
      </p:sp>
      <p:pic>
        <p:nvPicPr>
          <p:cNvPr id="10" name="Picture 9">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107537"/>
            <a:ext cx="1116330" cy="1116330"/>
          </a:xfrm>
          <a:prstGeom prst="rect">
            <a:avLst/>
          </a:prstGeom>
          <a:noFill/>
          <a:ln>
            <a:noFill/>
          </a:ln>
        </p:spPr>
      </p:pic>
    </p:spTree>
    <p:extLst>
      <p:ext uri="{BB962C8B-B14F-4D97-AF65-F5344CB8AC3E}">
        <p14:creationId xmlns:p14="http://schemas.microsoft.com/office/powerpoint/2010/main" val="30073080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209550"/>
            <a:ext cx="2242858" cy="523220"/>
          </a:xfrm>
          <a:prstGeom prst="rect">
            <a:avLst/>
          </a:prstGeom>
          <a:noFill/>
        </p:spPr>
        <p:txBody>
          <a:bodyPr wrap="none" rtlCol="0">
            <a:spAutoFit/>
          </a:bodyPr>
          <a:lstStyle/>
          <a:p>
            <a:r>
              <a:rPr lang="en-US" sz="2800" b="1" smtClean="0">
                <a:latin typeface="Times New Roman" pitchFamily="18" charset="0"/>
                <a:cs typeface="Times New Roman" pitchFamily="18" charset="0"/>
              </a:rPr>
              <a:t>LUYỆN TẬP</a:t>
            </a:r>
            <a:endParaRPr lang="en-US" sz="2800" b="1">
              <a:latin typeface="Times New Roman" pitchFamily="18" charset="0"/>
              <a:cs typeface="Times New Roman" pitchFamily="18" charset="0"/>
            </a:endParaRPr>
          </a:p>
        </p:txBody>
      </p:sp>
      <p:sp>
        <p:nvSpPr>
          <p:cNvPr id="3" name="TextBox 2"/>
          <p:cNvSpPr txBox="1"/>
          <p:nvPr/>
        </p:nvSpPr>
        <p:spPr>
          <a:xfrm>
            <a:off x="32605" y="932825"/>
            <a:ext cx="4310795" cy="4001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000" smtClean="0">
                <a:solidFill>
                  <a:schemeClr val="tx1"/>
                </a:solidFill>
                <a:latin typeface="Times New Roman" pitchFamily="18" charset="0"/>
                <a:cs typeface="Times New Roman" pitchFamily="18" charset="0"/>
              </a:rPr>
              <a:t>1. Nghe lại bài hát “</a:t>
            </a:r>
            <a:r>
              <a:rPr lang="en-US" sz="2000" i="1" smtClean="0">
                <a:solidFill>
                  <a:schemeClr val="tx1"/>
                </a:solidFill>
                <a:latin typeface="Times New Roman" pitchFamily="18" charset="0"/>
                <a:cs typeface="Times New Roman" pitchFamily="18" charset="0"/>
              </a:rPr>
              <a:t>Con đường học trò</a:t>
            </a:r>
            <a:r>
              <a:rPr lang="en-US" sz="2000" smtClean="0">
                <a:solidFill>
                  <a:schemeClr val="tx1"/>
                </a:solidFill>
                <a:latin typeface="Times New Roman" pitchFamily="18" charset="0"/>
                <a:cs typeface="Times New Roman" pitchFamily="18" charset="0"/>
              </a:rPr>
              <a:t>”</a:t>
            </a:r>
            <a:endParaRPr lang="en-US" sz="2000">
              <a:solidFill>
                <a:schemeClr val="tx1"/>
              </a:solidFill>
              <a:latin typeface="Times New Roman" pitchFamily="18" charset="0"/>
              <a:cs typeface="Times New Roman"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732770"/>
            <a:ext cx="4648200" cy="4176338"/>
          </a:xfrm>
          <a:prstGeom prst="rect">
            <a:avLst/>
          </a:prstGeom>
        </p:spPr>
      </p:pic>
      <p:pic>
        <p:nvPicPr>
          <p:cNvPr id="7" name="Picture 6" descr="slide1.png">
            <a:hlinkClick r:id="rId3"/>
          </p:cNvPr>
          <p:cNvPicPr>
            <a:picLocks noChangeAspect="1"/>
          </p:cNvPicPr>
          <p:nvPr/>
        </p:nvPicPr>
        <p:blipFill>
          <a:blip r:embed="rId4" cstate="print"/>
          <a:stretch>
            <a:fillRect/>
          </a:stretch>
        </p:blipFill>
        <p:spPr>
          <a:xfrm>
            <a:off x="1295400" y="2166669"/>
            <a:ext cx="2286000" cy="1171575"/>
          </a:xfrm>
          <a:prstGeom prst="rect">
            <a:avLst/>
          </a:prstGeom>
        </p:spPr>
      </p:pic>
    </p:spTree>
    <p:extLst>
      <p:ext uri="{BB962C8B-B14F-4D97-AF65-F5344CB8AC3E}">
        <p14:creationId xmlns:p14="http://schemas.microsoft.com/office/powerpoint/2010/main" val="317985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921094" y="251273"/>
            <a:ext cx="3259779"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altLang="zh-CN" sz="2800" b="1" smtClean="0">
                <a:solidFill>
                  <a:schemeClr val="tx1"/>
                </a:solidFill>
                <a:latin typeface="Times New Roman" pitchFamily="18" charset="0"/>
                <a:ea typeface="微软雅黑" pitchFamily="34" charset="-122"/>
                <a:cs typeface="Times New Roman" pitchFamily="18" charset="0"/>
              </a:rPr>
              <a:t>2. Ôn tập bài hát</a:t>
            </a:r>
            <a:endParaRPr lang="en-US" altLang="zh-CN" sz="2800" b="1" dirty="0">
              <a:solidFill>
                <a:schemeClr val="tx1"/>
              </a:solidFill>
              <a:latin typeface="Times New Roman" pitchFamily="18" charset="0"/>
              <a:ea typeface="微软雅黑" pitchFamily="34" charset="-122"/>
              <a:cs typeface="Times New Roman" pitchFamily="18" charset="0"/>
            </a:endParaRPr>
          </a:p>
        </p:txBody>
      </p:sp>
      <p:grpSp>
        <p:nvGrpSpPr>
          <p:cNvPr id="14" name="Group 3"/>
          <p:cNvGrpSpPr/>
          <p:nvPr/>
        </p:nvGrpSpPr>
        <p:grpSpPr>
          <a:xfrm>
            <a:off x="1524000" y="772884"/>
            <a:ext cx="6282417" cy="45719"/>
            <a:chOff x="1270908" y="1428750"/>
            <a:chExt cx="3048000" cy="45132"/>
          </a:xfrm>
        </p:grpSpPr>
        <p:cxnSp>
          <p:nvCxnSpPr>
            <p:cNvPr id="1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16" name="Straight Connector 5"/>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524269" y="962222"/>
            <a:ext cx="4281878" cy="369332"/>
          </a:xfrm>
          <a:prstGeom prst="rect">
            <a:avLst/>
          </a:prstGeom>
          <a:noFill/>
        </p:spPr>
        <p:txBody>
          <a:bodyPr wrap="none" rtlCol="0">
            <a:spAutoFit/>
          </a:bodyPr>
          <a:lstStyle/>
          <a:p>
            <a:r>
              <a:rPr lang="en-US" b="1" i="1" smtClean="0">
                <a:latin typeface="Times New Roman" pitchFamily="18" charset="0"/>
                <a:cs typeface="Times New Roman" pitchFamily="18" charset="0"/>
              </a:rPr>
              <a:t>Hát kết hợp vận động cơ thể theo nhịp điệu</a:t>
            </a:r>
            <a:endParaRPr lang="en-US" b="1" i="1">
              <a:latin typeface="Times New Roman" pitchFamily="18" charset="0"/>
              <a:cs typeface="Times New Roman"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776" t="18356" r="6556" b="16579"/>
          <a:stretch/>
        </p:blipFill>
        <p:spPr>
          <a:xfrm>
            <a:off x="1436914" y="1464906"/>
            <a:ext cx="6279502" cy="2481943"/>
          </a:xfrm>
          <a:prstGeom prst="rect">
            <a:avLst/>
          </a:prstGeom>
        </p:spPr>
      </p:pic>
      <p:pic>
        <p:nvPicPr>
          <p:cNvPr id="8" name="Picture 7">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6416" y="124866"/>
            <a:ext cx="1296035" cy="1296035"/>
          </a:xfrm>
          <a:prstGeom prst="rect">
            <a:avLst/>
          </a:prstGeom>
          <a:noFill/>
          <a:ln>
            <a:noFill/>
          </a:ln>
        </p:spPr>
      </p:pic>
    </p:spTree>
    <p:extLst>
      <p:ext uri="{BB962C8B-B14F-4D97-AF65-F5344CB8AC3E}">
        <p14:creationId xmlns:p14="http://schemas.microsoft.com/office/powerpoint/2010/main" val="2352206241"/>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anim calcmode="lin" valueType="num">
                                      <p:cBhvr>
                                        <p:cTn id="11" dur="500" fill="hold"/>
                                        <p:tgtEl>
                                          <p:spTgt spid="14"/>
                                        </p:tgtEl>
                                        <p:attrNameLst>
                                          <p:attrName>ppt_x</p:attrName>
                                        </p:attrNameLst>
                                      </p:cBhvr>
                                      <p:tavLst>
                                        <p:tav tm="0">
                                          <p:val>
                                            <p:strVal val="#ppt_x"/>
                                          </p:val>
                                        </p:tav>
                                        <p:tav tm="100000">
                                          <p:val>
                                            <p:strVal val="#ppt_x"/>
                                          </p:val>
                                        </p:tav>
                                      </p:tavLst>
                                    </p:anim>
                                    <p:anim calcmode="lin" valueType="num">
                                      <p:cBhvr>
                                        <p:cTn id="1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665964" y="143983"/>
            <a:ext cx="2277635"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altLang="zh-CN" sz="2800" b="1" smtClean="0">
                <a:latin typeface="Times New Roman" pitchFamily="18" charset="0"/>
                <a:ea typeface="微软雅黑" pitchFamily="34" charset="-122"/>
                <a:cs typeface="Times New Roman" pitchFamily="18" charset="0"/>
              </a:rPr>
              <a:t>3. Vận dụng</a:t>
            </a:r>
            <a:endParaRPr lang="en-US" altLang="zh-CN" sz="2800" b="1" dirty="0">
              <a:latin typeface="Times New Roman" pitchFamily="18" charset="0"/>
              <a:ea typeface="微软雅黑" pitchFamily="34" charset="-122"/>
              <a:cs typeface="Times New Roman" pitchFamily="18" charset="0"/>
            </a:endParaRPr>
          </a:p>
        </p:txBody>
      </p:sp>
      <p:grpSp>
        <p:nvGrpSpPr>
          <p:cNvPr id="19" name="Group 3"/>
          <p:cNvGrpSpPr/>
          <p:nvPr/>
        </p:nvGrpSpPr>
        <p:grpSpPr>
          <a:xfrm>
            <a:off x="1524000" y="772884"/>
            <a:ext cx="6282417" cy="45719"/>
            <a:chOff x="1270908" y="1428750"/>
            <a:chExt cx="3048000" cy="45132"/>
          </a:xfrm>
        </p:grpSpPr>
        <p:cxnSp>
          <p:nvCxnSpPr>
            <p:cNvPr id="20"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21" name="Straight Connector 5"/>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304800" y="1428750"/>
            <a:ext cx="2819400" cy="1477328"/>
          </a:xfrm>
          <a:prstGeom prst="rect">
            <a:avLst/>
          </a:prstGeom>
          <a:noFill/>
        </p:spPr>
        <p:txBody>
          <a:bodyPr wrap="square" rtlCol="0">
            <a:spAutoFit/>
          </a:bodyPr>
          <a:lstStyle/>
          <a:p>
            <a:r>
              <a:rPr lang="en-US" smtClean="0">
                <a:latin typeface="Times New Roman" pitchFamily="18" charset="0"/>
                <a:cs typeface="Times New Roman" pitchFamily="18" charset="0"/>
              </a:rPr>
              <a:t>Các cá nhân/nhóm trình bày ý tưởng sáng tạo, trình diễn bài hát “Con đường học trò”bằng các hình thức khác nhau </a:t>
            </a:r>
            <a:endParaRPr lang="en-US">
              <a:latin typeface="Times New Roman" pitchFamily="18" charset="0"/>
              <a:cs typeface="Times New Roman" pitchFamily="18" charset="0"/>
            </a:endParaRPr>
          </a:p>
        </p:txBody>
      </p:sp>
      <p:sp>
        <p:nvSpPr>
          <p:cNvPr id="5" name="Cloud Callout 4"/>
          <p:cNvSpPr/>
          <p:nvPr/>
        </p:nvSpPr>
        <p:spPr>
          <a:xfrm>
            <a:off x="8382000" y="4476750"/>
            <a:ext cx="914400" cy="61264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05400" y="1156216"/>
            <a:ext cx="2840842" cy="369332"/>
          </a:xfrm>
          <a:prstGeom prst="rect">
            <a:avLst/>
          </a:prstGeom>
          <a:noFill/>
        </p:spPr>
        <p:txBody>
          <a:bodyPr wrap="none" rtlCol="0">
            <a:spAutoFit/>
          </a:bodyPr>
          <a:lstStyle/>
          <a:p>
            <a:pPr algn="ctr"/>
            <a:r>
              <a:rPr lang="en-US" smtClean="0">
                <a:latin typeface="Times New Roman" pitchFamily="18" charset="0"/>
                <a:cs typeface="Times New Roman" pitchFamily="18" charset="0"/>
              </a:rPr>
              <a:t>(tham khảo video minh họa)</a:t>
            </a:r>
            <a:endParaRPr lang="en-US">
              <a:latin typeface="Times New Roman" pitchFamily="18" charset="0"/>
              <a:cs typeface="Times New Roman" pitchFamily="18" charset="0"/>
            </a:endParaRPr>
          </a:p>
        </p:txBody>
      </p:sp>
      <p:pic>
        <p:nvPicPr>
          <p:cNvPr id="11" name="Picture 10" descr="slide1.png">
            <a:hlinkClick r:id="rId2"/>
          </p:cNvPr>
          <p:cNvPicPr>
            <a:picLocks noChangeAspect="1"/>
          </p:cNvPicPr>
          <p:nvPr/>
        </p:nvPicPr>
        <p:blipFill>
          <a:blip r:embed="rId3" cstate="print"/>
          <a:stretch>
            <a:fillRect/>
          </a:stretch>
        </p:blipFill>
        <p:spPr>
          <a:xfrm>
            <a:off x="5382821" y="1732875"/>
            <a:ext cx="2286000" cy="1171575"/>
          </a:xfrm>
          <a:prstGeom prst="rect">
            <a:avLst/>
          </a:prstGeom>
        </p:spPr>
      </p:pic>
    </p:spTree>
    <p:extLst>
      <p:ext uri="{BB962C8B-B14F-4D97-AF65-F5344CB8AC3E}">
        <p14:creationId xmlns:p14="http://schemas.microsoft.com/office/powerpoint/2010/main" val="2676644570"/>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6" presetClass="entr" presetSubtype="32" fill="hold" nodeType="withEffect">
                                  <p:stCondLst>
                                    <p:cond delay="1250"/>
                                  </p:stCondLst>
                                  <p:childTnLst>
                                    <p:set>
                                      <p:cBhvr>
                                        <p:cTn id="28" dur="1" fill="hold">
                                          <p:stCondLst>
                                            <p:cond delay="0"/>
                                          </p:stCondLst>
                                        </p:cTn>
                                        <p:tgtEl>
                                          <p:spTgt spid="11"/>
                                        </p:tgtEl>
                                        <p:attrNameLst>
                                          <p:attrName>style.visibility</p:attrName>
                                        </p:attrNameLst>
                                      </p:cBhvr>
                                      <p:to>
                                        <p:strVal val="visible"/>
                                      </p:to>
                                    </p:set>
                                    <p:animEffect transition="in" filter="circle(out)">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819150"/>
            <a:ext cx="7315200" cy="3139321"/>
          </a:xfrm>
          <a:prstGeom prst="rect">
            <a:avLst/>
          </a:prstGeom>
        </p:spPr>
        <p:txBody>
          <a:bodyPr wrap="square">
            <a:spAutoFit/>
          </a:bodyPr>
          <a:lstStyle/>
          <a:p>
            <a:pPr lvl="0" algn="ctr"/>
            <a:r>
              <a:rPr lang="en-US" b="1" smtClean="0">
                <a:latin typeface="Times New Roman" pitchFamily="18" charset="0"/>
                <a:cs typeface="Times New Roman" pitchFamily="18" charset="0"/>
              </a:rPr>
              <a:t>4. DẶN DÒ, CHUẨN BỊ BÀI MỚI</a:t>
            </a:r>
          </a:p>
          <a:p>
            <a:pPr lvl="0"/>
            <a:endParaRPr lang="en-US" smtClean="0">
              <a:latin typeface="Times New Roman" pitchFamily="18" charset="0"/>
              <a:cs typeface="Times New Roman" pitchFamily="18" charset="0"/>
            </a:endParaRPr>
          </a:p>
          <a:p>
            <a:pPr lvl="0"/>
            <a:r>
              <a:rPr lang="en-US" smtClean="0">
                <a:latin typeface="Times New Roman" pitchFamily="18" charset="0"/>
                <a:cs typeface="Times New Roman" pitchFamily="18" charset="0"/>
              </a:rPr>
              <a:t>- GV </a:t>
            </a:r>
            <a:r>
              <a:rPr lang="en-US">
                <a:latin typeface="Times New Roman" pitchFamily="18" charset="0"/>
                <a:cs typeface="Times New Roman" pitchFamily="18" charset="0"/>
              </a:rPr>
              <a:t>cùng HS hệ thống lại các nội dung cần ghi nhớ.</a:t>
            </a:r>
            <a:endParaRPr lang="en-US" sz="1100">
              <a:latin typeface="Times New Roman" pitchFamily="18" charset="0"/>
              <a:cs typeface="Times New Roman" pitchFamily="18" charset="0"/>
            </a:endParaRPr>
          </a:p>
          <a:p>
            <a:r>
              <a:rPr lang="en-US">
                <a:latin typeface="Times New Roman" pitchFamily="18" charset="0"/>
                <a:cs typeface="Times New Roman" pitchFamily="18" charset="0"/>
              </a:rPr>
              <a:t> </a:t>
            </a:r>
            <a:r>
              <a:rPr lang="en-US" sz="1100" b="1" smtClean="0">
                <a:latin typeface="Times New Roman" pitchFamily="18" charset="0"/>
                <a:cs typeface="Times New Roman" pitchFamily="18" charset="0"/>
              </a:rPr>
              <a:t>- </a:t>
            </a:r>
            <a:r>
              <a:rPr lang="en-US" smtClean="0">
                <a:latin typeface="Times New Roman" pitchFamily="18" charset="0"/>
                <a:cs typeface="Times New Roman" pitchFamily="18" charset="0"/>
              </a:rPr>
              <a:t>Chuẩn </a:t>
            </a:r>
            <a:r>
              <a:rPr lang="en-US">
                <a:latin typeface="Times New Roman" pitchFamily="18" charset="0"/>
                <a:cs typeface="Times New Roman" pitchFamily="18" charset="0"/>
              </a:rPr>
              <a:t>bị tiết học sau: Tìm hiểu nội dung bài mới qua sgk và dùng mã code do GV cung cấp để khai thác học liệu điện tử về Bài đọc nhạc số 1 , trả lời câu hỏi</a:t>
            </a:r>
            <a:endParaRPr lang="en-US" sz="1100">
              <a:latin typeface="Times New Roman" pitchFamily="18" charset="0"/>
              <a:cs typeface="Times New Roman" pitchFamily="18" charset="0"/>
            </a:endParaRPr>
          </a:p>
          <a:p>
            <a:r>
              <a:rPr lang="en-US" b="1">
                <a:latin typeface="Times New Roman" pitchFamily="18" charset="0"/>
                <a:cs typeface="Times New Roman" pitchFamily="18" charset="0"/>
              </a:rPr>
              <a:t> </a:t>
            </a:r>
            <a:r>
              <a:rPr lang="en-US" sz="1100" b="1" smtClean="0">
                <a:latin typeface="Times New Roman" pitchFamily="18" charset="0"/>
                <a:cs typeface="Times New Roman" pitchFamily="18" charset="0"/>
              </a:rPr>
              <a:t>- </a:t>
            </a:r>
            <a:r>
              <a:rPr lang="en-US" smtClean="0">
                <a:latin typeface="Times New Roman" pitchFamily="18" charset="0"/>
                <a:cs typeface="Times New Roman" pitchFamily="18" charset="0"/>
              </a:rPr>
              <a:t>Nêu </a:t>
            </a:r>
            <a:r>
              <a:rPr lang="en-US">
                <a:latin typeface="Times New Roman" pitchFamily="18" charset="0"/>
                <a:cs typeface="Times New Roman" pitchFamily="18" charset="0"/>
              </a:rPr>
              <a:t>các đặc điểm của âm thanh có tính nhạc?</a:t>
            </a:r>
            <a:endParaRPr lang="en-US" sz="1100">
              <a:latin typeface="Times New Roman" pitchFamily="18" charset="0"/>
              <a:cs typeface="Times New Roman" pitchFamily="18" charset="0"/>
            </a:endParaRPr>
          </a:p>
          <a:p>
            <a:r>
              <a:rPr lang="en-US" b="1">
                <a:latin typeface="Times New Roman" pitchFamily="18" charset="0"/>
                <a:cs typeface="Times New Roman" pitchFamily="18" charset="0"/>
              </a:rPr>
              <a:t> </a:t>
            </a:r>
            <a:r>
              <a:rPr lang="en-US" sz="1100" b="1" smtClean="0">
                <a:latin typeface="Times New Roman" pitchFamily="18" charset="0"/>
                <a:cs typeface="Times New Roman" pitchFamily="18" charset="0"/>
              </a:rPr>
              <a:t>-  </a:t>
            </a:r>
            <a:r>
              <a:rPr lang="en-US" smtClean="0">
                <a:latin typeface="Times New Roman" pitchFamily="18" charset="0"/>
                <a:cs typeface="Times New Roman" pitchFamily="18" charset="0"/>
              </a:rPr>
              <a:t>Bài </a:t>
            </a:r>
            <a:r>
              <a:rPr lang="en-US">
                <a:latin typeface="Times New Roman" pitchFamily="18" charset="0"/>
                <a:cs typeface="Times New Roman" pitchFamily="18" charset="0"/>
              </a:rPr>
              <a:t>đọc nhạc số 1 có những trường độ nào? Đọc tên nốt nhạc có trong Bài đọc nhạc số 1.</a:t>
            </a:r>
            <a:endParaRPr lang="en-US" sz="1100">
              <a:latin typeface="Times New Roman" pitchFamily="18" charset="0"/>
              <a:cs typeface="Times New Roman" pitchFamily="18" charset="0"/>
            </a:endParaRPr>
          </a:p>
          <a:p>
            <a:r>
              <a:rPr lang="en-US">
                <a:latin typeface="Times New Roman" pitchFamily="18" charset="0"/>
                <a:cs typeface="Times New Roman" pitchFamily="18" charset="0"/>
              </a:rPr>
              <a:t/>
            </a:r>
            <a:br>
              <a:rPr lang="en-US">
                <a:latin typeface="Times New Roman" pitchFamily="18" charset="0"/>
                <a:cs typeface="Times New Roman" pitchFamily="18" charset="0"/>
              </a:rPr>
            </a:b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5295175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16127" y="1200150"/>
            <a:ext cx="1401474" cy="615553"/>
          </a:xfrm>
          <a:prstGeom prst="rect">
            <a:avLst/>
          </a:prstGeom>
          <a:noFill/>
        </p:spPr>
        <p:txBody>
          <a:bodyPr wrap="none" rtlCol="0">
            <a:spAutoFit/>
          </a:bodyPr>
          <a:lstStyle/>
          <a:p>
            <a:r>
              <a:rPr lang="en-US" altLang="zh-CN" sz="3400" b="1" smtClean="0">
                <a:solidFill>
                  <a:srgbClr val="E5AC3C"/>
                </a:solidFill>
                <a:latin typeface="Times New Roman" pitchFamily="18" charset="0"/>
                <a:ea typeface="微软雅黑" pitchFamily="34" charset="-122"/>
                <a:cs typeface="Times New Roman" pitchFamily="18" charset="0"/>
              </a:rPr>
              <a:t>Tiết 1:</a:t>
            </a:r>
            <a:endParaRPr lang="zh-CN" altLang="en-US" sz="3400" b="1" dirty="0">
              <a:solidFill>
                <a:srgbClr val="E5AC3C"/>
              </a:solidFill>
              <a:latin typeface="Times New Roman" pitchFamily="18" charset="0"/>
              <a:ea typeface="微软雅黑" pitchFamily="34" charset="-122"/>
              <a:cs typeface="Times New Roman" pitchFamily="18" charset="0"/>
            </a:endParaRPr>
          </a:p>
        </p:txBody>
      </p:sp>
      <p:sp>
        <p:nvSpPr>
          <p:cNvPr id="12" name="TextBox 11"/>
          <p:cNvSpPr txBox="1"/>
          <p:nvPr/>
        </p:nvSpPr>
        <p:spPr>
          <a:xfrm>
            <a:off x="1180398" y="1733550"/>
            <a:ext cx="6910098" cy="1457130"/>
          </a:xfrm>
          <a:prstGeom prst="rect">
            <a:avLst/>
          </a:prstGeom>
          <a:noFill/>
        </p:spPr>
        <p:txBody>
          <a:bodyPr wrap="none" rtlCol="0">
            <a:spAutoFit/>
          </a:bodyPr>
          <a:lstStyle/>
          <a:p>
            <a:pPr algn="ctr">
              <a:lnSpc>
                <a:spcPct val="200000"/>
              </a:lnSpc>
            </a:pPr>
            <a:r>
              <a:rPr lang="en-US" altLang="zh-CN" sz="2400" b="1" dirty="0" smtClean="0">
                <a:latin typeface="Times New Roman" pitchFamily="18" charset="0"/>
                <a:ea typeface="微软雅黑" pitchFamily="34" charset="-122"/>
                <a:cs typeface="Times New Roman" pitchFamily="18" charset="0"/>
              </a:rPr>
              <a:t>HỌC BÀI HÁT: </a:t>
            </a:r>
            <a:r>
              <a:rPr lang="en-US" altLang="zh-CN" sz="2400" b="1" i="1" dirty="0" smtClean="0">
                <a:latin typeface="Times New Roman" pitchFamily="18" charset="0"/>
                <a:ea typeface="微软雅黑" pitchFamily="34" charset="-122"/>
                <a:cs typeface="Times New Roman" pitchFamily="18" charset="0"/>
              </a:rPr>
              <a:t>CON ĐƯỜNG HỌC TRÒ</a:t>
            </a:r>
          </a:p>
          <a:p>
            <a:pPr algn="ctr">
              <a:lnSpc>
                <a:spcPct val="200000"/>
              </a:lnSpc>
            </a:pPr>
            <a:r>
              <a:rPr lang="en-US" altLang="zh-CN" sz="2400" b="1" dirty="0" smtClean="0">
                <a:latin typeface="Times New Roman" pitchFamily="18" charset="0"/>
                <a:ea typeface="微软雅黑" pitchFamily="34" charset="-122"/>
                <a:cs typeface="Times New Roman" pitchFamily="18" charset="0"/>
              </a:rPr>
              <a:t>NGHE NHẠC: BÀI HÁT </a:t>
            </a:r>
            <a:r>
              <a:rPr lang="en-US" altLang="zh-CN" sz="2400" b="1" i="1" dirty="0" smtClean="0">
                <a:latin typeface="Times New Roman" pitchFamily="18" charset="0"/>
                <a:ea typeface="微软雅黑" pitchFamily="34" charset="-122"/>
                <a:cs typeface="Times New Roman" pitchFamily="18" charset="0"/>
              </a:rPr>
              <a:t>THÁNG NĂM HỌC TRÒ</a:t>
            </a:r>
            <a:endParaRPr lang="zh-CN" altLang="en-US" sz="2400" b="1" i="1" dirty="0">
              <a:latin typeface="Times New Roman" pitchFamily="18" charset="0"/>
              <a:ea typeface="微软雅黑" pitchFamily="34" charset="-122"/>
              <a:cs typeface="Times New Roman" pitchFamily="18" charset="0"/>
            </a:endParaRPr>
          </a:p>
        </p:txBody>
      </p:sp>
      <p:pic>
        <p:nvPicPr>
          <p:cNvPr id="13" name="Picture 4" descr="cloud_ballon.png"/>
          <p:cNvPicPr>
            <a:picLocks noChangeAspect="1"/>
          </p:cNvPicPr>
          <p:nvPr/>
        </p:nvPicPr>
        <p:blipFill>
          <a:blip r:embed="rId2" cstate="print"/>
          <a:stretch>
            <a:fillRect/>
          </a:stretch>
        </p:blipFill>
        <p:spPr>
          <a:xfrm>
            <a:off x="1490494" y="1010415"/>
            <a:ext cx="973630" cy="797124"/>
          </a:xfrm>
          <a:prstGeom prst="rect">
            <a:avLst/>
          </a:prstGeom>
        </p:spPr>
      </p:pic>
    </p:spTree>
    <p:extLst>
      <p:ext uri="{BB962C8B-B14F-4D97-AF65-F5344CB8AC3E}">
        <p14:creationId xmlns:p14="http://schemas.microsoft.com/office/powerpoint/2010/main" val="1502586302"/>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50" fill="hold"/>
                                        <p:tgtEl>
                                          <p:spTgt spid="13"/>
                                        </p:tgtEl>
                                        <p:attrNameLst>
                                          <p:attrName>ppt_x</p:attrName>
                                        </p:attrNameLst>
                                      </p:cBhvr>
                                      <p:tavLst>
                                        <p:tav tm="0">
                                          <p:val>
                                            <p:strVal val="0-#ppt_w/2"/>
                                          </p:val>
                                        </p:tav>
                                        <p:tav tm="100000">
                                          <p:val>
                                            <p:strVal val="#ppt_x"/>
                                          </p:val>
                                        </p:tav>
                                      </p:tavLst>
                                    </p:anim>
                                    <p:anim calcmode="lin" valueType="num">
                                      <p:cBhvr additive="base">
                                        <p:cTn id="8" dur="250" fill="hold"/>
                                        <p:tgtEl>
                                          <p:spTgt spid="1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wd">
                                    <p:tmPct val="10000"/>
                                  </p:iterate>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1000"/>
                                  </p:stCondLst>
                                  <p:iterate type="wd">
                                    <p:tmPct val="10000"/>
                                  </p:iterate>
                                  <p:childTnLst>
                                    <p:set>
                                      <p:cBhvr>
                                        <p:cTn id="13" dur="1" fill="hold">
                                          <p:stCondLst>
                                            <p:cond delay="0"/>
                                          </p:stCondLst>
                                        </p:cTn>
                                        <p:tgtEl>
                                          <p:spTgt spid="12"/>
                                        </p:tgtEl>
                                        <p:attrNameLst>
                                          <p:attrName>style.visibility</p:attrName>
                                        </p:attrNameLst>
                                      </p:cBhvr>
                                      <p:to>
                                        <p:strVal val="visible"/>
                                      </p:to>
                                    </p:set>
                                    <p:animEffect transition="in" filter="wipe(left)">
                                      <p:cBhvr>
                                        <p:cTn id="14"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3" name="组合 2"/>
          <p:cNvGrpSpPr/>
          <p:nvPr/>
        </p:nvGrpSpPr>
        <p:grpSpPr>
          <a:xfrm>
            <a:off x="3328308" y="2537215"/>
            <a:ext cx="2496096" cy="1588"/>
            <a:chOff x="3328308" y="2537215"/>
            <a:chExt cx="2496096" cy="1588"/>
          </a:xfrm>
        </p:grpSpPr>
        <p:cxnSp>
          <p:nvCxnSpPr>
            <p:cNvPr id="10" name="Straight Connector 9"/>
            <p:cNvCxnSpPr/>
            <p:nvPr/>
          </p:nvCxnSpPr>
          <p:spPr>
            <a:xfrm>
              <a:off x="3328308" y="2537215"/>
              <a:ext cx="1828800" cy="1588"/>
            </a:xfrm>
            <a:prstGeom prst="line">
              <a:avLst/>
            </a:prstGeom>
            <a:ln w="19050" cmpd="sng">
              <a:solidFill>
                <a:srgbClr val="ECE54F"/>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184324" y="2537215"/>
              <a:ext cx="640080" cy="1588"/>
            </a:xfrm>
            <a:prstGeom prst="line">
              <a:avLst/>
            </a:prstGeom>
            <a:ln w="19050" cmpd="sng">
              <a:solidFill>
                <a:schemeClr val="bg1"/>
              </a:solidFill>
              <a:prstDash val="dash"/>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a:off x="2438400" y="1200150"/>
            <a:ext cx="4343400"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533400" y="1352550"/>
            <a:ext cx="8458200" cy="2585323"/>
          </a:xfrm>
          <a:prstGeom prst="rect">
            <a:avLst/>
          </a:prstGeom>
          <a:noFill/>
        </p:spPr>
        <p:txBody>
          <a:bodyPr wrap="square" rtlCol="0">
            <a:spAutoFit/>
          </a:bodyPr>
          <a:lstStyle/>
          <a:p>
            <a:r>
              <a:rPr lang="en-US" smtClean="0">
                <a:latin typeface="Times New Roman" pitchFamily="18" charset="0"/>
                <a:cs typeface="Times New Roman" pitchFamily="18" charset="0"/>
              </a:rPr>
              <a:t>- Slide 34: Click vào mã QR để vào link liên kết phần học liệu “</a:t>
            </a:r>
            <a:r>
              <a:rPr lang="en-US" i="1" smtClean="0">
                <a:latin typeface="Times New Roman" pitchFamily="18" charset="0"/>
                <a:cs typeface="Times New Roman" pitchFamily="18" charset="0"/>
              </a:rPr>
              <a:t>Các thuộc tính của âm thanh có tính nhạc”</a:t>
            </a:r>
          </a:p>
          <a:p>
            <a:r>
              <a:rPr lang="en-US" i="1" smtClean="0">
                <a:latin typeface="Times New Roman" pitchFamily="18" charset="0"/>
                <a:cs typeface="Times New Roman" pitchFamily="18" charset="0"/>
              </a:rPr>
              <a:t>- </a:t>
            </a:r>
            <a:r>
              <a:rPr lang="en-US" smtClean="0">
                <a:latin typeface="Times New Roman" pitchFamily="18" charset="0"/>
                <a:cs typeface="Times New Roman" pitchFamily="18" charset="0"/>
              </a:rPr>
              <a:t>Slide 40: Click vào mã QR để vào link liên hết phần học liệu </a:t>
            </a:r>
            <a:r>
              <a:rPr lang="en-US" i="1" smtClean="0">
                <a:latin typeface="Times New Roman" pitchFamily="18" charset="0"/>
                <a:cs typeface="Times New Roman" pitchFamily="18" charset="0"/>
              </a:rPr>
              <a:t>“Đọc gam Đô trưởng và luyện tiết tấu”</a:t>
            </a:r>
          </a:p>
          <a:p>
            <a:r>
              <a:rPr lang="en-US" smtClean="0">
                <a:latin typeface="Times New Roman" pitchFamily="18" charset="0"/>
                <a:cs typeface="Times New Roman" pitchFamily="18" charset="0"/>
              </a:rPr>
              <a:t>- Slide 41: Click vào bản nhạc để vào link liên kết học liệu </a:t>
            </a:r>
            <a:r>
              <a:rPr lang="en-US" i="1" smtClean="0">
                <a:latin typeface="Times New Roman" pitchFamily="18" charset="0"/>
                <a:cs typeface="Times New Roman" pitchFamily="18" charset="0"/>
              </a:rPr>
              <a:t>bài đọc nhạc số 1</a:t>
            </a:r>
          </a:p>
          <a:p>
            <a:r>
              <a:rPr lang="en-US" smtClean="0">
                <a:latin typeface="Times New Roman" pitchFamily="18" charset="0"/>
                <a:cs typeface="Times New Roman" pitchFamily="18" charset="0"/>
              </a:rPr>
              <a:t>- Slide 42: Click vào mã QR để vào link liên kết học hát từng nét nhạc </a:t>
            </a:r>
            <a:r>
              <a:rPr lang="en-US" i="1" smtClean="0">
                <a:latin typeface="Times New Roman" pitchFamily="18" charset="0"/>
                <a:cs typeface="Times New Roman" pitchFamily="18" charset="0"/>
              </a:rPr>
              <a:t>bài đọc nhạc số </a:t>
            </a:r>
            <a:r>
              <a:rPr lang="en-US" smtClean="0">
                <a:latin typeface="Times New Roman" pitchFamily="18" charset="0"/>
                <a:cs typeface="Times New Roman" pitchFamily="18" charset="0"/>
              </a:rPr>
              <a:t>1</a:t>
            </a:r>
          </a:p>
          <a:p>
            <a:r>
              <a:rPr lang="en-US" smtClean="0">
                <a:latin typeface="Times New Roman" pitchFamily="18" charset="0"/>
                <a:cs typeface="Times New Roman" pitchFamily="18" charset="0"/>
              </a:rPr>
              <a:t>(GV cung cấp mã QR bên góc màn hình và hướng dẫn học sinh dùng Smartphone, Máy tính bảng....quét mã QR qua camera lấy học liệu điện tử dùng trong tiết học hoặc ôn tập tại nhà)</a:t>
            </a:r>
          </a:p>
        </p:txBody>
      </p:sp>
      <p:sp>
        <p:nvSpPr>
          <p:cNvPr id="12" name="TextBox 11"/>
          <p:cNvSpPr txBox="1"/>
          <p:nvPr/>
        </p:nvSpPr>
        <p:spPr>
          <a:xfrm>
            <a:off x="609600" y="292953"/>
            <a:ext cx="8001000" cy="830997"/>
          </a:xfrm>
          <a:prstGeom prst="rect">
            <a:avLst/>
          </a:prstGeom>
          <a:noFill/>
        </p:spPr>
        <p:txBody>
          <a:bodyPr wrap="square" rtlCol="0">
            <a:spAutoFit/>
          </a:bodyPr>
          <a:lstStyle/>
          <a:p>
            <a:pPr algn="ctr"/>
            <a:r>
              <a:rPr lang="en-US" sz="2400" b="1">
                <a:latin typeface="Times New Roman" pitchFamily="18" charset="0"/>
                <a:cs typeface="Times New Roman" pitchFamily="18" charset="0"/>
              </a:rPr>
              <a:t>TIẾT </a:t>
            </a:r>
            <a:r>
              <a:rPr lang="en-US" sz="2400" b="1" smtClean="0">
                <a:latin typeface="Times New Roman" pitchFamily="18" charset="0"/>
                <a:cs typeface="Times New Roman" pitchFamily="18" charset="0"/>
              </a:rPr>
              <a:t>3 </a:t>
            </a:r>
          </a:p>
          <a:p>
            <a:pPr algn="ctr"/>
            <a:r>
              <a:rPr lang="en-US" sz="2400" b="1" smtClean="0">
                <a:latin typeface="Times New Roman" pitchFamily="18" charset="0"/>
                <a:cs typeface="Times New Roman" pitchFamily="18" charset="0"/>
              </a:rPr>
              <a:t>HƯỚNG DẪN KHAI THÁC HỌC LIỆU DẠY ONLINE</a:t>
            </a:r>
            <a:endParaRPr lang="en-US" sz="2400" b="1">
              <a:latin typeface="Times New Roman" pitchFamily="18" charset="0"/>
              <a:cs typeface="Times New Roman" pitchFamily="18" charset="0"/>
            </a:endParaRPr>
          </a:p>
        </p:txBody>
      </p:sp>
      <p:sp>
        <p:nvSpPr>
          <p:cNvPr id="13" name="TextBox 12"/>
          <p:cNvSpPr txBox="1"/>
          <p:nvPr/>
        </p:nvSpPr>
        <p:spPr>
          <a:xfrm>
            <a:off x="1828800" y="4211419"/>
            <a:ext cx="5638800" cy="646331"/>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GV </a:t>
            </a:r>
            <a:r>
              <a:rPr lang="en-US" b="1" dirty="0" err="1" smtClean="0">
                <a:latin typeface="Times New Roman" pitchFamily="18" charset="0"/>
                <a:cs typeface="Times New Roman" pitchFamily="18" charset="0"/>
              </a:rPr>
              <a:t>thực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hiện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Trần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Thị</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Vy</a:t>
            </a:r>
            <a:endParaRPr lang="en-US" b="1" dirty="0" smtClean="0">
              <a:latin typeface="Times New Roman" pitchFamily="18" charset="0"/>
              <a:cs typeface="Times New Roman" pitchFamily="18" charset="0"/>
            </a:endParaRPr>
          </a:p>
          <a:p>
            <a:pPr algn="ctr"/>
            <a:r>
              <a:rPr lang="en-US" i="1" dirty="0" err="1" smtClean="0">
                <a:latin typeface="Times New Roman" pitchFamily="18" charset="0"/>
                <a:cs typeface="Times New Roman" pitchFamily="18" charset="0"/>
              </a:rPr>
              <a:t>Trường</a:t>
            </a:r>
            <a:r>
              <a:rPr lang="en-US" i="1" dirty="0" smtClean="0">
                <a:latin typeface="Times New Roman" pitchFamily="18" charset="0"/>
                <a:cs typeface="Times New Roman" pitchFamily="18" charset="0"/>
              </a:rPr>
              <a:t> THCS </a:t>
            </a:r>
            <a:r>
              <a:rPr lang="en-US" i="1" dirty="0" err="1" smtClean="0">
                <a:latin typeface="Times New Roman" pitchFamily="18" charset="0"/>
                <a:cs typeface="Times New Roman" pitchFamily="18" charset="0"/>
              </a:rPr>
              <a:t>Ngô</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Quyền</a:t>
            </a:r>
            <a:endParaRPr lang="en-US" i="1" dirty="0">
              <a:latin typeface="Times New Roman" pitchFamily="18" charset="0"/>
              <a:cs typeface="Times New Roman" pitchFamily="18" charset="0"/>
            </a:endParaRPr>
          </a:p>
        </p:txBody>
      </p:sp>
    </p:spTree>
    <p:extLst>
      <p:ext uri="{BB962C8B-B14F-4D97-AF65-F5344CB8AC3E}">
        <p14:creationId xmlns:p14="http://schemas.microsoft.com/office/powerpoint/2010/main" val="395696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16127" y="1200150"/>
            <a:ext cx="1401474" cy="615553"/>
          </a:xfrm>
          <a:prstGeom prst="rect">
            <a:avLst/>
          </a:prstGeom>
          <a:noFill/>
        </p:spPr>
        <p:txBody>
          <a:bodyPr wrap="none" rtlCol="0">
            <a:spAutoFit/>
          </a:bodyPr>
          <a:lstStyle/>
          <a:p>
            <a:r>
              <a:rPr lang="en-US" altLang="zh-CN" sz="3400" b="1" smtClean="0">
                <a:solidFill>
                  <a:srgbClr val="E5AC3C"/>
                </a:solidFill>
                <a:latin typeface="Times New Roman" pitchFamily="18" charset="0"/>
                <a:ea typeface="微软雅黑" pitchFamily="34" charset="-122"/>
                <a:cs typeface="Times New Roman" pitchFamily="18" charset="0"/>
              </a:rPr>
              <a:t>Tiết 3:</a:t>
            </a:r>
            <a:endParaRPr lang="zh-CN" altLang="en-US" sz="3400" b="1" dirty="0">
              <a:solidFill>
                <a:srgbClr val="E5AC3C"/>
              </a:solidFill>
              <a:latin typeface="Times New Roman" pitchFamily="18" charset="0"/>
              <a:ea typeface="微软雅黑" pitchFamily="34" charset="-122"/>
              <a:cs typeface="Times New Roman" pitchFamily="18" charset="0"/>
            </a:endParaRPr>
          </a:p>
        </p:txBody>
      </p:sp>
      <p:sp>
        <p:nvSpPr>
          <p:cNvPr id="12" name="TextBox 11"/>
          <p:cNvSpPr txBox="1"/>
          <p:nvPr/>
        </p:nvSpPr>
        <p:spPr>
          <a:xfrm>
            <a:off x="646023" y="1733550"/>
            <a:ext cx="7978851" cy="1323439"/>
          </a:xfrm>
          <a:prstGeom prst="rect">
            <a:avLst/>
          </a:prstGeom>
          <a:noFill/>
        </p:spPr>
        <p:txBody>
          <a:bodyPr wrap="none" rtlCol="0">
            <a:spAutoFit/>
          </a:bodyPr>
          <a:lstStyle/>
          <a:p>
            <a:pPr algn="ctr">
              <a:lnSpc>
                <a:spcPct val="200000"/>
              </a:lnSpc>
            </a:pPr>
            <a:r>
              <a:rPr lang="en-US" altLang="zh-CN" sz="2000" smtClean="0">
                <a:latin typeface="Times New Roman" pitchFamily="18" charset="0"/>
                <a:ea typeface="微软雅黑" pitchFamily="34" charset="-122"/>
                <a:cs typeface="Times New Roman" pitchFamily="18" charset="0"/>
              </a:rPr>
              <a:t>LÍ THUYẾT ÂM NHẠC: </a:t>
            </a:r>
            <a:r>
              <a:rPr lang="en-US" altLang="zh-CN" sz="2000" i="1" smtClean="0">
                <a:latin typeface="Times New Roman" pitchFamily="18" charset="0"/>
                <a:ea typeface="微软雅黑" pitchFamily="34" charset="-122"/>
                <a:cs typeface="Times New Roman" pitchFamily="18" charset="0"/>
              </a:rPr>
              <a:t>Các thuộc tính cơ bản của âm thanh có tính nhạc</a:t>
            </a:r>
          </a:p>
          <a:p>
            <a:pPr algn="ctr">
              <a:lnSpc>
                <a:spcPct val="200000"/>
              </a:lnSpc>
            </a:pPr>
            <a:r>
              <a:rPr lang="en-US" altLang="zh-CN" sz="2000" smtClean="0">
                <a:latin typeface="Times New Roman" pitchFamily="18" charset="0"/>
                <a:ea typeface="微软雅黑" pitchFamily="34" charset="-122"/>
                <a:cs typeface="Times New Roman" pitchFamily="18" charset="0"/>
              </a:rPr>
              <a:t>ĐỌC NHẠC: Bài đọc nhạc số 1</a:t>
            </a:r>
            <a:endParaRPr lang="zh-CN" altLang="en-US" sz="2000" i="1" dirty="0">
              <a:latin typeface="Times New Roman" pitchFamily="18" charset="0"/>
              <a:ea typeface="微软雅黑" pitchFamily="34" charset="-122"/>
              <a:cs typeface="Times New Roman" pitchFamily="18" charset="0"/>
            </a:endParaRPr>
          </a:p>
        </p:txBody>
      </p:sp>
      <p:pic>
        <p:nvPicPr>
          <p:cNvPr id="13" name="Picture 4" descr="cloud_ballon.png"/>
          <p:cNvPicPr>
            <a:picLocks noChangeAspect="1"/>
          </p:cNvPicPr>
          <p:nvPr/>
        </p:nvPicPr>
        <p:blipFill>
          <a:blip r:embed="rId2" cstate="print"/>
          <a:stretch>
            <a:fillRect/>
          </a:stretch>
        </p:blipFill>
        <p:spPr>
          <a:xfrm>
            <a:off x="1490494" y="1010415"/>
            <a:ext cx="973630" cy="797124"/>
          </a:xfrm>
          <a:prstGeom prst="rect">
            <a:avLst/>
          </a:prstGeom>
        </p:spPr>
      </p:pic>
    </p:spTree>
    <p:extLst>
      <p:ext uri="{BB962C8B-B14F-4D97-AF65-F5344CB8AC3E}">
        <p14:creationId xmlns:p14="http://schemas.microsoft.com/office/powerpoint/2010/main" val="1356923745"/>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50" fill="hold"/>
                                        <p:tgtEl>
                                          <p:spTgt spid="13"/>
                                        </p:tgtEl>
                                        <p:attrNameLst>
                                          <p:attrName>ppt_x</p:attrName>
                                        </p:attrNameLst>
                                      </p:cBhvr>
                                      <p:tavLst>
                                        <p:tav tm="0">
                                          <p:val>
                                            <p:strVal val="0-#ppt_w/2"/>
                                          </p:val>
                                        </p:tav>
                                        <p:tav tm="100000">
                                          <p:val>
                                            <p:strVal val="#ppt_x"/>
                                          </p:val>
                                        </p:tav>
                                      </p:tavLst>
                                    </p:anim>
                                    <p:anim calcmode="lin" valueType="num">
                                      <p:cBhvr additive="base">
                                        <p:cTn id="8" dur="250" fill="hold"/>
                                        <p:tgtEl>
                                          <p:spTgt spid="1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wd">
                                    <p:tmPct val="10000"/>
                                  </p:iterate>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1000"/>
                                  </p:stCondLst>
                                  <p:iterate type="wd">
                                    <p:tmPct val="10000"/>
                                  </p:iterate>
                                  <p:childTnLst>
                                    <p:set>
                                      <p:cBhvr>
                                        <p:cTn id="13" dur="1" fill="hold">
                                          <p:stCondLst>
                                            <p:cond delay="0"/>
                                          </p:stCondLst>
                                        </p:cTn>
                                        <p:tgtEl>
                                          <p:spTgt spid="12"/>
                                        </p:tgtEl>
                                        <p:attrNameLst>
                                          <p:attrName>style.visibility</p:attrName>
                                        </p:attrNameLst>
                                      </p:cBhvr>
                                      <p:to>
                                        <p:strVal val="visible"/>
                                      </p:to>
                                    </p:set>
                                    <p:animEffect transition="in" filter="wipe(left)">
                                      <p:cBhvr>
                                        <p:cTn id="14"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447800" y="775232"/>
            <a:ext cx="6781800" cy="3177429"/>
          </a:xfrm>
          <a:prstGeom prst="rect">
            <a:avLst/>
          </a:prstGeom>
        </p:spPr>
      </p:pic>
      <p:sp>
        <p:nvSpPr>
          <p:cNvPr id="6" name="TextBox 5"/>
          <p:cNvSpPr txBox="1"/>
          <p:nvPr/>
        </p:nvSpPr>
        <p:spPr>
          <a:xfrm>
            <a:off x="2095345" y="1657350"/>
            <a:ext cx="5173211" cy="1015663"/>
          </a:xfrm>
          <a:prstGeom prst="rect">
            <a:avLst/>
          </a:prstGeom>
          <a:noFill/>
        </p:spPr>
        <p:txBody>
          <a:bodyPr wrap="none" rtlCol="0">
            <a:spAutoFit/>
          </a:bodyPr>
          <a:lstStyle/>
          <a:p>
            <a:pPr algn="ctr"/>
            <a:r>
              <a:rPr lang="en-US" sz="2000" smtClean="0">
                <a:solidFill>
                  <a:schemeClr val="bg1"/>
                </a:solidFill>
                <a:latin typeface="Times New Roman" pitchFamily="18" charset="0"/>
                <a:cs typeface="Times New Roman" pitchFamily="18" charset="0"/>
              </a:rPr>
              <a:t>Nội dung 1: </a:t>
            </a:r>
          </a:p>
          <a:p>
            <a:pPr algn="ctr"/>
            <a:r>
              <a:rPr lang="en-US" sz="2000" smtClean="0">
                <a:solidFill>
                  <a:schemeClr val="bg1"/>
                </a:solidFill>
                <a:latin typeface="Times New Roman" pitchFamily="18" charset="0"/>
                <a:cs typeface="Times New Roman" pitchFamily="18" charset="0"/>
              </a:rPr>
              <a:t>Lý thuyết âm nhạc:</a:t>
            </a:r>
          </a:p>
          <a:p>
            <a:pPr algn="ctr"/>
            <a:r>
              <a:rPr lang="en-US" sz="2000" smtClean="0">
                <a:solidFill>
                  <a:schemeClr val="bg1"/>
                </a:solidFill>
                <a:latin typeface="Times New Roman" pitchFamily="18" charset="0"/>
                <a:cs typeface="Times New Roman" pitchFamily="18" charset="0"/>
              </a:rPr>
              <a:t>Các thuộc tính cơ bản của âm thanh có tính nhạc</a:t>
            </a:r>
            <a:endParaRPr lang="en-US" sz="200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99064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123950"/>
            <a:ext cx="4495800" cy="3181350"/>
          </a:xfrm>
          <a:prstGeom prst="rect">
            <a:avLst/>
          </a:prstGeom>
        </p:spPr>
      </p:pic>
      <p:sp>
        <p:nvSpPr>
          <p:cNvPr id="3" name="TextBox 2"/>
          <p:cNvSpPr txBox="1"/>
          <p:nvPr/>
        </p:nvSpPr>
        <p:spPr>
          <a:xfrm>
            <a:off x="3581400" y="209550"/>
            <a:ext cx="2286000" cy="461665"/>
          </a:xfrm>
          <a:prstGeom prst="rect">
            <a:avLst/>
          </a:prstGeom>
          <a:noFill/>
        </p:spPr>
        <p:txBody>
          <a:bodyPr wrap="square" rtlCol="0">
            <a:spAutoFit/>
          </a:bodyPr>
          <a:lstStyle/>
          <a:p>
            <a:pPr algn="ctr"/>
            <a:r>
              <a:rPr lang="en-US" sz="2400" b="1" smtClean="0">
                <a:latin typeface="Times New Roman" pitchFamily="18" charset="0"/>
                <a:cs typeface="Times New Roman" pitchFamily="18" charset="0"/>
              </a:rPr>
              <a:t>KHỞI ĐỘNG</a:t>
            </a:r>
            <a:endParaRPr lang="en-US" sz="2400" b="1">
              <a:latin typeface="Times New Roman" pitchFamily="18" charset="0"/>
              <a:cs typeface="Times New Roman" pitchFamily="18" charset="0"/>
            </a:endParaRPr>
          </a:p>
        </p:txBody>
      </p:sp>
      <p:sp>
        <p:nvSpPr>
          <p:cNvPr id="4" name="TextBox 3"/>
          <p:cNvSpPr txBox="1"/>
          <p:nvPr/>
        </p:nvSpPr>
        <p:spPr>
          <a:xfrm>
            <a:off x="457200" y="666749"/>
            <a:ext cx="7629012" cy="369332"/>
          </a:xfrm>
          <a:prstGeom prst="rect">
            <a:avLst/>
          </a:prstGeom>
          <a:noFill/>
        </p:spPr>
        <p:txBody>
          <a:bodyPr wrap="none" rtlCol="0">
            <a:spAutoFit/>
          </a:bodyPr>
          <a:lstStyle/>
          <a:p>
            <a:r>
              <a:rPr lang="en-US" smtClean="0">
                <a:latin typeface="Times New Roman" pitchFamily="18" charset="0"/>
                <a:cs typeface="Times New Roman" pitchFamily="18" charset="0"/>
              </a:rPr>
              <a:t>Quan sát hình ảnh và lắng nghe phần mô tả các âm thanh theo cảm </a:t>
            </a:r>
            <a:r>
              <a:rPr lang="en-US">
                <a:latin typeface="Times New Roman" pitchFamily="18" charset="0"/>
                <a:cs typeface="Times New Roman" pitchFamily="18" charset="0"/>
              </a:rPr>
              <a:t>nhận </a:t>
            </a:r>
            <a:r>
              <a:rPr lang="en-US" smtClean="0">
                <a:latin typeface="Times New Roman" pitchFamily="18" charset="0"/>
                <a:cs typeface="Times New Roman" pitchFamily="18" charset="0"/>
              </a:rPr>
              <a:t>cá nhân </a:t>
            </a:r>
            <a:endParaRPr lang="en-US">
              <a:latin typeface="Times New Roman" pitchFamily="18" charset="0"/>
              <a:cs typeface="Times New Roman" pitchFamily="18" charset="0"/>
            </a:endParaRPr>
          </a:p>
        </p:txBody>
      </p:sp>
      <p:cxnSp>
        <p:nvCxnSpPr>
          <p:cNvPr id="9" name="Elbow Connector 8"/>
          <p:cNvCxnSpPr/>
          <p:nvPr/>
        </p:nvCxnSpPr>
        <p:spPr>
          <a:xfrm rot="10800000">
            <a:off x="1700767" y="1657350"/>
            <a:ext cx="661433" cy="52387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0800000" flipV="1">
            <a:off x="1776965" y="3409950"/>
            <a:ext cx="661435" cy="54292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rot="10800000" flipV="1">
            <a:off x="6934200" y="1809750"/>
            <a:ext cx="661435" cy="59721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a:off x="6934200" y="3257550"/>
            <a:ext cx="699535" cy="69532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3966" y="1440418"/>
            <a:ext cx="1095172"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mtClean="0">
                <a:solidFill>
                  <a:srgbClr val="FF0000"/>
                </a:solidFill>
                <a:latin typeface="Times New Roman" pitchFamily="18" charset="0"/>
                <a:cs typeface="Times New Roman" pitchFamily="18" charset="0"/>
              </a:rPr>
              <a:t>Cao- thấp</a:t>
            </a:r>
            <a:endParaRPr lang="en-US">
              <a:solidFill>
                <a:srgbClr val="FF0000"/>
              </a:solidFill>
              <a:latin typeface="Times New Roman" pitchFamily="18" charset="0"/>
              <a:cs typeface="Times New Roman" pitchFamily="18" charset="0"/>
            </a:endParaRPr>
          </a:p>
        </p:txBody>
      </p:sp>
      <p:sp>
        <p:nvSpPr>
          <p:cNvPr id="26" name="TextBox 25"/>
          <p:cNvSpPr txBox="1"/>
          <p:nvPr/>
        </p:nvSpPr>
        <p:spPr>
          <a:xfrm>
            <a:off x="533400" y="3790950"/>
            <a:ext cx="1218603"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mtClean="0">
                <a:solidFill>
                  <a:srgbClr val="FF0000"/>
                </a:solidFill>
                <a:latin typeface="Times New Roman" pitchFamily="18" charset="0"/>
                <a:cs typeface="Times New Roman" pitchFamily="18" charset="0"/>
              </a:rPr>
              <a:t>Mạnh- nhẹ</a:t>
            </a:r>
            <a:endParaRPr lang="en-US">
              <a:solidFill>
                <a:srgbClr val="FF0000"/>
              </a:solidFill>
              <a:latin typeface="Times New Roman" pitchFamily="18" charset="0"/>
              <a:cs typeface="Times New Roman" pitchFamily="18" charset="0"/>
            </a:endParaRPr>
          </a:p>
        </p:txBody>
      </p:sp>
      <p:sp>
        <p:nvSpPr>
          <p:cNvPr id="27" name="TextBox 26"/>
          <p:cNvSpPr txBox="1"/>
          <p:nvPr/>
        </p:nvSpPr>
        <p:spPr>
          <a:xfrm>
            <a:off x="7620000" y="1657350"/>
            <a:ext cx="110158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mtClean="0">
                <a:solidFill>
                  <a:srgbClr val="FF0000"/>
                </a:solidFill>
                <a:latin typeface="Times New Roman" pitchFamily="18" charset="0"/>
                <a:cs typeface="Times New Roman" pitchFamily="18" charset="0"/>
              </a:rPr>
              <a:t>Dài- ngắn</a:t>
            </a:r>
            <a:endParaRPr lang="en-US">
              <a:solidFill>
                <a:srgbClr val="FF0000"/>
              </a:solidFill>
              <a:latin typeface="Times New Roman" pitchFamily="18" charset="0"/>
              <a:cs typeface="Times New Roman" pitchFamily="18" charset="0"/>
            </a:endParaRPr>
          </a:p>
        </p:txBody>
      </p:sp>
      <p:sp>
        <p:nvSpPr>
          <p:cNvPr id="28" name="TextBox 27"/>
          <p:cNvSpPr txBox="1"/>
          <p:nvPr/>
        </p:nvSpPr>
        <p:spPr>
          <a:xfrm>
            <a:off x="7599292" y="3375451"/>
            <a:ext cx="1392308"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mtClean="0">
                <a:solidFill>
                  <a:srgbClr val="FF0000"/>
                </a:solidFill>
                <a:latin typeface="Times New Roman" pitchFamily="18" charset="0"/>
                <a:cs typeface="Times New Roman" pitchFamily="18" charset="0"/>
              </a:rPr>
              <a:t>sắc thái của âm thanh (nhạc cụ và giọng hát)</a:t>
            </a:r>
            <a:endParaRPr lang="en-US">
              <a:solidFill>
                <a:srgbClr val="FF0000"/>
              </a:solidFill>
              <a:latin typeface="Times New Roman" pitchFamily="18" charset="0"/>
              <a:cs typeface="Times New Roman" pitchFamily="18" charset="0"/>
            </a:endParaRPr>
          </a:p>
        </p:txBody>
      </p:sp>
      <p:pic>
        <p:nvPicPr>
          <p:cNvPr id="15" name="Picture 14">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7661" y="68897"/>
            <a:ext cx="1195705" cy="1195705"/>
          </a:xfrm>
          <a:prstGeom prst="rect">
            <a:avLst/>
          </a:prstGeom>
          <a:noFill/>
          <a:ln>
            <a:noFill/>
          </a:ln>
        </p:spPr>
      </p:pic>
    </p:spTree>
    <p:extLst>
      <p:ext uri="{BB962C8B-B14F-4D97-AF65-F5344CB8AC3E}">
        <p14:creationId xmlns:p14="http://schemas.microsoft.com/office/powerpoint/2010/main" val="15394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16" presetClass="entr" presetSubtype="2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arn(inVertical)">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5" grpId="0" animBg="1"/>
      <p:bldP spid="26" grpId="0" animBg="1"/>
      <p:bldP spid="27"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133350"/>
            <a:ext cx="4011419" cy="400110"/>
          </a:xfrm>
          <a:prstGeom prst="rect">
            <a:avLst/>
          </a:prstGeom>
          <a:noFill/>
        </p:spPr>
        <p:txBody>
          <a:bodyPr wrap="none" rtlCol="0">
            <a:spAutoFit/>
          </a:bodyPr>
          <a:lstStyle/>
          <a:p>
            <a:r>
              <a:rPr lang="en-US" sz="2000" b="1" smtClean="0">
                <a:latin typeface="Times New Roman" pitchFamily="18" charset="0"/>
                <a:cs typeface="Times New Roman" pitchFamily="18" charset="0"/>
              </a:rPr>
              <a:t>HÌNH THÀNH KIẾN THỨC MỚI</a:t>
            </a:r>
            <a:endParaRPr lang="en-US" sz="2000" b="1">
              <a:latin typeface="Times New Roman" pitchFamily="18" charset="0"/>
              <a:cs typeface="Times New Roman" pitchFamily="18" charset="0"/>
            </a:endParaRPr>
          </a:p>
        </p:txBody>
      </p:sp>
      <p:sp>
        <p:nvSpPr>
          <p:cNvPr id="3" name="TextBox 2"/>
          <p:cNvSpPr txBox="1"/>
          <p:nvPr/>
        </p:nvSpPr>
        <p:spPr>
          <a:xfrm>
            <a:off x="1815208" y="438150"/>
            <a:ext cx="6566792" cy="646331"/>
          </a:xfrm>
          <a:prstGeom prst="rect">
            <a:avLst/>
          </a:prstGeom>
          <a:noFill/>
        </p:spPr>
        <p:txBody>
          <a:bodyPr wrap="square" rtlCol="0">
            <a:spAutoFit/>
          </a:bodyPr>
          <a:lstStyle/>
          <a:p>
            <a:pPr algn="ctr"/>
            <a:r>
              <a:rPr lang="en-US" b="1" smtClean="0">
                <a:latin typeface="Times New Roman" pitchFamily="18" charset="0"/>
                <a:cs typeface="Times New Roman" pitchFamily="18" charset="0"/>
              </a:rPr>
              <a:t>1. Tìm hiểu các thuộc tính cơ bản của âm thanh có tính nhạc</a:t>
            </a:r>
            <a:r>
              <a:rPr lang="en-US" smtClean="0">
                <a:latin typeface="Times New Roman" pitchFamily="18" charset="0"/>
                <a:cs typeface="Times New Roman" pitchFamily="18" charset="0"/>
              </a:rPr>
              <a:t>	</a:t>
            </a:r>
            <a:endParaRPr lang="en-US">
              <a:latin typeface="Times New Roman" pitchFamily="18" charset="0"/>
              <a:cs typeface="Times New Roman" pitchFamily="18" charset="0"/>
            </a:endParaRPr>
          </a:p>
        </p:txBody>
      </p:sp>
      <p:sp>
        <p:nvSpPr>
          <p:cNvPr id="4" name="TextBox 3"/>
          <p:cNvSpPr txBox="1"/>
          <p:nvPr/>
        </p:nvSpPr>
        <p:spPr>
          <a:xfrm>
            <a:off x="762000" y="742950"/>
            <a:ext cx="1833643" cy="369332"/>
          </a:xfrm>
          <a:prstGeom prst="rect">
            <a:avLst/>
          </a:prstGeom>
          <a:noFill/>
        </p:spPr>
        <p:txBody>
          <a:bodyPr wrap="none" rtlCol="0">
            <a:spAutoFit/>
          </a:bodyPr>
          <a:lstStyle/>
          <a:p>
            <a:r>
              <a:rPr lang="en-US" smtClean="0">
                <a:latin typeface="Times New Roman" pitchFamily="18" charset="0"/>
                <a:cs typeface="Times New Roman" pitchFamily="18" charset="0"/>
              </a:rPr>
              <a:t>Hoạt động nhóm:</a:t>
            </a:r>
            <a:endParaRPr lang="en-US">
              <a:latin typeface="Times New Roman" pitchFamily="18" charset="0"/>
              <a:cs typeface="Times New Roman" pitchFamily="18" charset="0"/>
            </a:endParaRPr>
          </a:p>
        </p:txBody>
      </p:sp>
      <p:sp>
        <p:nvSpPr>
          <p:cNvPr id="5" name="TextBox 4"/>
          <p:cNvSpPr txBox="1"/>
          <p:nvPr/>
        </p:nvSpPr>
        <p:spPr>
          <a:xfrm>
            <a:off x="4724399" y="1011019"/>
            <a:ext cx="1973617" cy="369332"/>
          </a:xfrm>
          <a:prstGeom prst="rect">
            <a:avLst/>
          </a:prstGeom>
          <a:noFill/>
        </p:spPr>
        <p:txBody>
          <a:bodyPr wrap="none" rtlCol="0">
            <a:spAutoFit/>
          </a:bodyPr>
          <a:lstStyle/>
          <a:p>
            <a:r>
              <a:rPr lang="en-US" smtClean="0">
                <a:latin typeface="Times New Roman" pitchFamily="18" charset="0"/>
                <a:cs typeface="Times New Roman" pitchFamily="18" charset="0"/>
              </a:rPr>
              <a:t>Nhóm 1: - Cao độ: </a:t>
            </a:r>
            <a:endParaRPr lang="en-US">
              <a:latin typeface="Times New Roman" pitchFamily="18" charset="0"/>
              <a:cs typeface="Times New Roman"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195685"/>
            <a:ext cx="3200400" cy="2495550"/>
          </a:xfrm>
          <a:prstGeom prst="rect">
            <a:avLst/>
          </a:prstGeom>
        </p:spPr>
      </p:pic>
      <p:cxnSp>
        <p:nvCxnSpPr>
          <p:cNvPr id="8" name="Straight Arrow Connector 7"/>
          <p:cNvCxnSpPr>
            <a:stCxn id="6" idx="3"/>
          </p:cNvCxnSpPr>
          <p:nvPr/>
        </p:nvCxnSpPr>
        <p:spPr>
          <a:xfrm flipV="1">
            <a:off x="3962400" y="1195685"/>
            <a:ext cx="762000" cy="1247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3"/>
          </p:cNvCxnSpPr>
          <p:nvPr/>
        </p:nvCxnSpPr>
        <p:spPr>
          <a:xfrm flipV="1">
            <a:off x="3962400" y="1957685"/>
            <a:ext cx="762000" cy="485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3"/>
          </p:cNvCxnSpPr>
          <p:nvPr/>
        </p:nvCxnSpPr>
        <p:spPr>
          <a:xfrm>
            <a:off x="3962400" y="2443460"/>
            <a:ext cx="762000" cy="2762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3"/>
          </p:cNvCxnSpPr>
          <p:nvPr/>
        </p:nvCxnSpPr>
        <p:spPr>
          <a:xfrm>
            <a:off x="3962400" y="2443460"/>
            <a:ext cx="762000" cy="10382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24400" y="1805285"/>
            <a:ext cx="2092752" cy="369332"/>
          </a:xfrm>
          <a:prstGeom prst="rect">
            <a:avLst/>
          </a:prstGeom>
          <a:noFill/>
        </p:spPr>
        <p:txBody>
          <a:bodyPr wrap="none" rtlCol="0">
            <a:spAutoFit/>
          </a:bodyPr>
          <a:lstStyle/>
          <a:p>
            <a:r>
              <a:rPr lang="en-US" smtClean="0">
                <a:latin typeface="Times New Roman" pitchFamily="18" charset="0"/>
                <a:cs typeface="Times New Roman" pitchFamily="18" charset="0"/>
              </a:rPr>
              <a:t>Nhóm 2: Trường độ:</a:t>
            </a:r>
            <a:endParaRPr lang="en-US">
              <a:latin typeface="Times New Roman" pitchFamily="18" charset="0"/>
              <a:cs typeface="Times New Roman" pitchFamily="18" charset="0"/>
            </a:endParaRPr>
          </a:p>
        </p:txBody>
      </p:sp>
      <p:sp>
        <p:nvSpPr>
          <p:cNvPr id="16" name="TextBox 15"/>
          <p:cNvSpPr txBox="1"/>
          <p:nvPr/>
        </p:nvSpPr>
        <p:spPr>
          <a:xfrm>
            <a:off x="4724400" y="2567285"/>
            <a:ext cx="2092239" cy="369332"/>
          </a:xfrm>
          <a:prstGeom prst="rect">
            <a:avLst/>
          </a:prstGeom>
          <a:noFill/>
        </p:spPr>
        <p:txBody>
          <a:bodyPr wrap="none" rtlCol="0">
            <a:spAutoFit/>
          </a:bodyPr>
          <a:lstStyle/>
          <a:p>
            <a:r>
              <a:rPr lang="en-US" smtClean="0">
                <a:latin typeface="Times New Roman" pitchFamily="18" charset="0"/>
                <a:cs typeface="Times New Roman" pitchFamily="18" charset="0"/>
              </a:rPr>
              <a:t>Nhóm 3: 	Cường độ:</a:t>
            </a:r>
            <a:endParaRPr lang="en-US">
              <a:latin typeface="Times New Roman" pitchFamily="18" charset="0"/>
              <a:cs typeface="Times New Roman" pitchFamily="18" charset="0"/>
            </a:endParaRPr>
          </a:p>
        </p:txBody>
      </p:sp>
      <p:sp>
        <p:nvSpPr>
          <p:cNvPr id="17" name="TextBox 16"/>
          <p:cNvSpPr txBox="1"/>
          <p:nvPr/>
        </p:nvSpPr>
        <p:spPr>
          <a:xfrm>
            <a:off x="4724400" y="3329285"/>
            <a:ext cx="1819729" cy="369332"/>
          </a:xfrm>
          <a:prstGeom prst="rect">
            <a:avLst/>
          </a:prstGeom>
          <a:noFill/>
        </p:spPr>
        <p:txBody>
          <a:bodyPr wrap="none" rtlCol="0">
            <a:spAutoFit/>
          </a:bodyPr>
          <a:lstStyle/>
          <a:p>
            <a:r>
              <a:rPr lang="en-US" smtClean="0">
                <a:latin typeface="Times New Roman" pitchFamily="18" charset="0"/>
                <a:cs typeface="Times New Roman" pitchFamily="18" charset="0"/>
              </a:rPr>
              <a:t>Nhóm 4: Âm sắc:</a:t>
            </a:r>
            <a:endParaRPr lang="en-US">
              <a:latin typeface="Times New Roman" pitchFamily="18" charset="0"/>
              <a:cs typeface="Times New Roman" pitchFamily="18" charset="0"/>
            </a:endParaRPr>
          </a:p>
        </p:txBody>
      </p:sp>
      <p:sp>
        <p:nvSpPr>
          <p:cNvPr id="18" name="TextBox 17"/>
          <p:cNvSpPr txBox="1"/>
          <p:nvPr/>
        </p:nvSpPr>
        <p:spPr>
          <a:xfrm>
            <a:off x="4953000" y="1348085"/>
            <a:ext cx="3724096" cy="369332"/>
          </a:xfrm>
          <a:prstGeom prst="rect">
            <a:avLst/>
          </a:prstGeom>
          <a:noFill/>
        </p:spPr>
        <p:txBody>
          <a:bodyPr wrap="none" rtlCol="0">
            <a:spAutoFit/>
          </a:bodyPr>
          <a:lstStyle/>
          <a:p>
            <a:r>
              <a:rPr lang="en-US" smtClean="0">
                <a:latin typeface="Times New Roman" pitchFamily="18" charset="0"/>
                <a:cs typeface="Times New Roman" pitchFamily="18" charset="0"/>
              </a:rPr>
              <a:t>Độ cao- thấp, trầm bổng của âm thanh</a:t>
            </a:r>
            <a:endParaRPr lang="en-US">
              <a:latin typeface="Times New Roman" pitchFamily="18" charset="0"/>
              <a:cs typeface="Times New Roman" pitchFamily="18" charset="0"/>
            </a:endParaRPr>
          </a:p>
        </p:txBody>
      </p:sp>
      <p:sp>
        <p:nvSpPr>
          <p:cNvPr id="19" name="TextBox 18"/>
          <p:cNvSpPr txBox="1"/>
          <p:nvPr/>
        </p:nvSpPr>
        <p:spPr>
          <a:xfrm>
            <a:off x="4953000" y="2160736"/>
            <a:ext cx="3185487" cy="369332"/>
          </a:xfrm>
          <a:prstGeom prst="rect">
            <a:avLst/>
          </a:prstGeom>
          <a:noFill/>
        </p:spPr>
        <p:txBody>
          <a:bodyPr wrap="none" rtlCol="0">
            <a:spAutoFit/>
          </a:bodyPr>
          <a:lstStyle/>
          <a:p>
            <a:r>
              <a:rPr lang="en-US" smtClean="0">
                <a:latin typeface="Times New Roman" pitchFamily="18" charset="0"/>
                <a:cs typeface="Times New Roman" pitchFamily="18" charset="0"/>
              </a:rPr>
              <a:t>Độ ngân dài- ngắn của âm thanh</a:t>
            </a:r>
            <a:endParaRPr lang="en-US">
              <a:latin typeface="Times New Roman" pitchFamily="18" charset="0"/>
              <a:cs typeface="Times New Roman" pitchFamily="18" charset="0"/>
            </a:endParaRPr>
          </a:p>
        </p:txBody>
      </p:sp>
      <p:sp>
        <p:nvSpPr>
          <p:cNvPr id="20" name="TextBox 19"/>
          <p:cNvSpPr txBox="1"/>
          <p:nvPr/>
        </p:nvSpPr>
        <p:spPr>
          <a:xfrm>
            <a:off x="4953000" y="2883753"/>
            <a:ext cx="3570208" cy="369332"/>
          </a:xfrm>
          <a:prstGeom prst="rect">
            <a:avLst/>
          </a:prstGeom>
          <a:noFill/>
        </p:spPr>
        <p:txBody>
          <a:bodyPr wrap="none" rtlCol="0">
            <a:spAutoFit/>
          </a:bodyPr>
          <a:lstStyle/>
          <a:p>
            <a:r>
              <a:rPr lang="en-US" smtClean="0">
                <a:latin typeface="Times New Roman" pitchFamily="18" charset="0"/>
                <a:cs typeface="Times New Roman" pitchFamily="18" charset="0"/>
              </a:rPr>
              <a:t>Độ mạnh- nhẹ, to- nhỏ của âm thanh</a:t>
            </a:r>
            <a:endParaRPr lang="en-US">
              <a:latin typeface="Times New Roman" pitchFamily="18" charset="0"/>
              <a:cs typeface="Times New Roman" pitchFamily="18" charset="0"/>
            </a:endParaRPr>
          </a:p>
        </p:txBody>
      </p:sp>
      <p:sp>
        <p:nvSpPr>
          <p:cNvPr id="21" name="TextBox 20"/>
          <p:cNvSpPr txBox="1"/>
          <p:nvPr/>
        </p:nvSpPr>
        <p:spPr>
          <a:xfrm>
            <a:off x="4953000" y="3710285"/>
            <a:ext cx="3886200" cy="646331"/>
          </a:xfrm>
          <a:prstGeom prst="rect">
            <a:avLst/>
          </a:prstGeom>
          <a:noFill/>
        </p:spPr>
        <p:txBody>
          <a:bodyPr wrap="square" rtlCol="0">
            <a:spAutoFit/>
          </a:bodyPr>
          <a:lstStyle/>
          <a:p>
            <a:r>
              <a:rPr lang="en-US" smtClean="0">
                <a:latin typeface="Times New Roman" pitchFamily="18" charset="0"/>
                <a:cs typeface="Times New Roman" pitchFamily="18" charset="0"/>
              </a:rPr>
              <a:t>Là các sắc thái khác nhau của âm thanh các loại nhạc cụ và giọng hát</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98546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5" grpId="0"/>
      <p:bldP spid="16" grpId="0"/>
      <p:bldP spid="17" grpId="0"/>
      <p:bldP spid="18" grpId="0"/>
      <p:bldP spid="19" grpId="0"/>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209550"/>
            <a:ext cx="1507785" cy="369332"/>
          </a:xfrm>
          <a:prstGeom prst="rect">
            <a:avLst/>
          </a:prstGeom>
          <a:noFill/>
        </p:spPr>
        <p:txBody>
          <a:bodyPr wrap="none" rtlCol="0">
            <a:spAutoFit/>
          </a:bodyPr>
          <a:lstStyle/>
          <a:p>
            <a:r>
              <a:rPr lang="en-US" b="1" smtClean="0">
                <a:latin typeface="Times New Roman" pitchFamily="18" charset="0"/>
                <a:cs typeface="Times New Roman" pitchFamily="18" charset="0"/>
              </a:rPr>
              <a:t>LUYỆN TẬP</a:t>
            </a:r>
            <a:endParaRPr lang="en-US" b="1">
              <a:latin typeface="Times New Roman" pitchFamily="18" charset="0"/>
              <a:cs typeface="Times New Roman" pitchFamily="18" charset="0"/>
            </a:endParaRPr>
          </a:p>
        </p:txBody>
      </p:sp>
      <p:sp>
        <p:nvSpPr>
          <p:cNvPr id="12" name="TextBox 11"/>
          <p:cNvSpPr txBox="1"/>
          <p:nvPr/>
        </p:nvSpPr>
        <p:spPr>
          <a:xfrm>
            <a:off x="7422225" y="3574018"/>
            <a:ext cx="883575" cy="369332"/>
          </a:xfrm>
          <a:prstGeom prst="rect">
            <a:avLst/>
          </a:prstGeom>
          <a:noFill/>
        </p:spPr>
        <p:txBody>
          <a:bodyPr wrap="none" rtlCol="0">
            <a:spAutoFit/>
          </a:bodyPr>
          <a:lstStyle/>
          <a:p>
            <a:r>
              <a:rPr lang="en-US" smtClean="0">
                <a:latin typeface="Times New Roman" pitchFamily="18" charset="0"/>
                <a:cs typeface="Times New Roman" pitchFamily="18" charset="0"/>
              </a:rPr>
              <a:t>Âm sắc</a:t>
            </a:r>
            <a:endParaRPr lang="en-US">
              <a:latin typeface="Times New Roman" pitchFamily="18" charset="0"/>
              <a:cs typeface="Times New Roman" pitchFamily="18" charset="0"/>
            </a:endParaRPr>
          </a:p>
        </p:txBody>
      </p:sp>
      <p:cxnSp>
        <p:nvCxnSpPr>
          <p:cNvPr id="14" name="Straight Arrow Connector 13"/>
          <p:cNvCxnSpPr/>
          <p:nvPr/>
        </p:nvCxnSpPr>
        <p:spPr>
          <a:xfrm flipH="1">
            <a:off x="1106749" y="2971437"/>
            <a:ext cx="2512752" cy="6025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3619500" y="2971437"/>
            <a:ext cx="2163592" cy="6025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31" idx="2"/>
          </p:cNvCxnSpPr>
          <p:nvPr/>
        </p:nvCxnSpPr>
        <p:spPr>
          <a:xfrm flipH="1">
            <a:off x="5772205" y="2952750"/>
            <a:ext cx="2242612" cy="5890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12" idx="0"/>
          </p:cNvCxnSpPr>
          <p:nvPr/>
        </p:nvCxnSpPr>
        <p:spPr>
          <a:xfrm>
            <a:off x="1333501" y="2971436"/>
            <a:ext cx="6530512" cy="6025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143000" y="678418"/>
            <a:ext cx="7911140" cy="369332"/>
          </a:xfrm>
          <a:prstGeom prst="rect">
            <a:avLst/>
          </a:prstGeom>
          <a:noFill/>
        </p:spPr>
        <p:txBody>
          <a:bodyPr wrap="none" rtlCol="0">
            <a:spAutoFit/>
          </a:bodyPr>
          <a:lstStyle/>
          <a:p>
            <a:r>
              <a:rPr lang="en-US" b="1" i="1" smtClean="0">
                <a:latin typeface="Times New Roman" pitchFamily="18" charset="0"/>
                <a:cs typeface="Times New Roman" pitchFamily="18" charset="0"/>
              </a:rPr>
              <a:t>Quan sát, nhận biết và ghép mỗi bức tranh với mỗi thuộc tính âm thanh phù hợp</a:t>
            </a:r>
            <a:endParaRPr lang="en-US" b="1" i="1">
              <a:latin typeface="Times New Roman" pitchFamily="18" charset="0"/>
              <a:cs typeface="Times New Roman" pitchFamily="18" charset="0"/>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34138"/>
            <a:ext cx="2057400" cy="1618612"/>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1" y="1334138"/>
            <a:ext cx="1904999" cy="1618612"/>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352302"/>
            <a:ext cx="1981199" cy="1600448"/>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1352304"/>
            <a:ext cx="2008833" cy="1600446"/>
          </a:xfrm>
          <a:prstGeom prst="rect">
            <a:avLst/>
          </a:prstGeom>
        </p:spPr>
      </p:pic>
      <p:sp>
        <p:nvSpPr>
          <p:cNvPr id="32" name="TextBox 31"/>
          <p:cNvSpPr txBox="1"/>
          <p:nvPr/>
        </p:nvSpPr>
        <p:spPr>
          <a:xfrm>
            <a:off x="722051" y="3562350"/>
            <a:ext cx="841897" cy="369332"/>
          </a:xfrm>
          <a:prstGeom prst="rect">
            <a:avLst/>
          </a:prstGeom>
          <a:noFill/>
        </p:spPr>
        <p:txBody>
          <a:bodyPr wrap="none" rtlCol="0">
            <a:spAutoFit/>
          </a:bodyPr>
          <a:lstStyle/>
          <a:p>
            <a:r>
              <a:rPr lang="en-US" smtClean="0">
                <a:latin typeface="Times New Roman" pitchFamily="18" charset="0"/>
                <a:cs typeface="Times New Roman" pitchFamily="18" charset="0"/>
              </a:rPr>
              <a:t>Cao độ</a:t>
            </a:r>
            <a:endParaRPr lang="en-US">
              <a:latin typeface="Times New Roman" pitchFamily="18" charset="0"/>
              <a:cs typeface="Times New Roman" pitchFamily="18" charset="0"/>
            </a:endParaRPr>
          </a:p>
        </p:txBody>
      </p:sp>
      <p:sp>
        <p:nvSpPr>
          <p:cNvPr id="33" name="TextBox 32"/>
          <p:cNvSpPr txBox="1"/>
          <p:nvPr/>
        </p:nvSpPr>
        <p:spPr>
          <a:xfrm>
            <a:off x="3039116" y="3562350"/>
            <a:ext cx="1160767" cy="369332"/>
          </a:xfrm>
          <a:prstGeom prst="rect">
            <a:avLst/>
          </a:prstGeom>
          <a:noFill/>
        </p:spPr>
        <p:txBody>
          <a:bodyPr wrap="none" rtlCol="0">
            <a:spAutoFit/>
          </a:bodyPr>
          <a:lstStyle/>
          <a:p>
            <a:r>
              <a:rPr lang="en-US" smtClean="0">
                <a:latin typeface="Times New Roman" pitchFamily="18" charset="0"/>
                <a:cs typeface="Times New Roman" pitchFamily="18" charset="0"/>
              </a:rPr>
              <a:t>Trường độ</a:t>
            </a:r>
            <a:endParaRPr lang="en-US">
              <a:latin typeface="Times New Roman" pitchFamily="18" charset="0"/>
              <a:cs typeface="Times New Roman" pitchFamily="18" charset="0"/>
            </a:endParaRPr>
          </a:p>
        </p:txBody>
      </p:sp>
      <p:sp>
        <p:nvSpPr>
          <p:cNvPr id="34" name="TextBox 33"/>
          <p:cNvSpPr txBox="1"/>
          <p:nvPr/>
        </p:nvSpPr>
        <p:spPr>
          <a:xfrm>
            <a:off x="5230697" y="3562350"/>
            <a:ext cx="1104790" cy="369332"/>
          </a:xfrm>
          <a:prstGeom prst="rect">
            <a:avLst/>
          </a:prstGeom>
          <a:noFill/>
        </p:spPr>
        <p:txBody>
          <a:bodyPr wrap="none" rtlCol="0">
            <a:spAutoFit/>
          </a:bodyPr>
          <a:lstStyle/>
          <a:p>
            <a:r>
              <a:rPr lang="en-US" smtClean="0">
                <a:latin typeface="Times New Roman" pitchFamily="18" charset="0"/>
                <a:cs typeface="Times New Roman" pitchFamily="18" charset="0"/>
              </a:rPr>
              <a:t>Cường độ</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93976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2000"/>
                                        <p:tgtEl>
                                          <p:spTgt spid="28"/>
                                        </p:tgtEl>
                                      </p:cBhvr>
                                    </p:animEffect>
                                    <p:anim calcmode="lin" valueType="num">
                                      <p:cBhvr>
                                        <p:cTn id="18" dur="2000" fill="hold"/>
                                        <p:tgtEl>
                                          <p:spTgt spid="28"/>
                                        </p:tgtEl>
                                        <p:attrNameLst>
                                          <p:attrName>ppt_w</p:attrName>
                                        </p:attrNameLst>
                                      </p:cBhvr>
                                      <p:tavLst>
                                        <p:tav tm="0" fmla="#ppt_w*sin(2.5*pi*$)">
                                          <p:val>
                                            <p:fltVal val="0"/>
                                          </p:val>
                                        </p:tav>
                                        <p:tav tm="100000">
                                          <p:val>
                                            <p:fltVal val="1"/>
                                          </p:val>
                                        </p:tav>
                                      </p:tavLst>
                                    </p:anim>
                                    <p:anim calcmode="lin" valueType="num">
                                      <p:cBhvr>
                                        <p:cTn id="19" dur="2000" fill="hold"/>
                                        <p:tgtEl>
                                          <p:spTgt spid="28"/>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000"/>
                                        <p:tgtEl>
                                          <p:spTgt spid="29"/>
                                        </p:tgtEl>
                                      </p:cBhvr>
                                    </p:animEffect>
                                    <p:anim calcmode="lin" valueType="num">
                                      <p:cBhvr>
                                        <p:cTn id="23" dur="2000" fill="hold"/>
                                        <p:tgtEl>
                                          <p:spTgt spid="29"/>
                                        </p:tgtEl>
                                        <p:attrNameLst>
                                          <p:attrName>ppt_w</p:attrName>
                                        </p:attrNameLst>
                                      </p:cBhvr>
                                      <p:tavLst>
                                        <p:tav tm="0" fmla="#ppt_w*sin(2.5*pi*$)">
                                          <p:val>
                                            <p:fltVal val="0"/>
                                          </p:val>
                                        </p:tav>
                                        <p:tav tm="100000">
                                          <p:val>
                                            <p:fltVal val="1"/>
                                          </p:val>
                                        </p:tav>
                                      </p:tavLst>
                                    </p:anim>
                                    <p:anim calcmode="lin" valueType="num">
                                      <p:cBhvr>
                                        <p:cTn id="24" dur="2000" fill="hold"/>
                                        <p:tgtEl>
                                          <p:spTgt spid="29"/>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000"/>
                                        <p:tgtEl>
                                          <p:spTgt spid="30"/>
                                        </p:tgtEl>
                                      </p:cBhvr>
                                    </p:animEffect>
                                    <p:anim calcmode="lin" valueType="num">
                                      <p:cBhvr>
                                        <p:cTn id="28" dur="2000" fill="hold"/>
                                        <p:tgtEl>
                                          <p:spTgt spid="30"/>
                                        </p:tgtEl>
                                        <p:attrNameLst>
                                          <p:attrName>ppt_w</p:attrName>
                                        </p:attrNameLst>
                                      </p:cBhvr>
                                      <p:tavLst>
                                        <p:tav tm="0" fmla="#ppt_w*sin(2.5*pi*$)">
                                          <p:val>
                                            <p:fltVal val="0"/>
                                          </p:val>
                                        </p:tav>
                                        <p:tav tm="100000">
                                          <p:val>
                                            <p:fltVal val="1"/>
                                          </p:val>
                                        </p:tav>
                                      </p:tavLst>
                                    </p:anim>
                                    <p:anim calcmode="lin" valueType="num">
                                      <p:cBhvr>
                                        <p:cTn id="29" dur="2000" fill="hold"/>
                                        <p:tgtEl>
                                          <p:spTgt spid="30"/>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2000"/>
                                        <p:tgtEl>
                                          <p:spTgt spid="31"/>
                                        </p:tgtEl>
                                      </p:cBhvr>
                                    </p:animEffect>
                                    <p:anim calcmode="lin" valueType="num">
                                      <p:cBhvr>
                                        <p:cTn id="33" dur="2000" fill="hold"/>
                                        <p:tgtEl>
                                          <p:spTgt spid="31"/>
                                        </p:tgtEl>
                                        <p:attrNameLst>
                                          <p:attrName>ppt_w</p:attrName>
                                        </p:attrNameLst>
                                      </p:cBhvr>
                                      <p:tavLst>
                                        <p:tav tm="0" fmla="#ppt_w*sin(2.5*pi*$)">
                                          <p:val>
                                            <p:fltVal val="0"/>
                                          </p:val>
                                        </p:tav>
                                        <p:tav tm="100000">
                                          <p:val>
                                            <p:fltVal val="1"/>
                                          </p:val>
                                        </p:tav>
                                      </p:tavLst>
                                    </p:anim>
                                    <p:anim calcmode="lin" valueType="num">
                                      <p:cBhvr>
                                        <p:cTn id="34" dur="2000" fill="hold"/>
                                        <p:tgtEl>
                                          <p:spTgt spid="31"/>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anim calcmode="lin" valueType="num">
                                      <p:cBhvr>
                                        <p:cTn id="38" dur="2000" fill="hold"/>
                                        <p:tgtEl>
                                          <p:spTgt spid="12"/>
                                        </p:tgtEl>
                                        <p:attrNameLst>
                                          <p:attrName>ppt_w</p:attrName>
                                        </p:attrNameLst>
                                      </p:cBhvr>
                                      <p:tavLst>
                                        <p:tav tm="0" fmla="#ppt_w*sin(2.5*pi*$)">
                                          <p:val>
                                            <p:fltVal val="0"/>
                                          </p:val>
                                        </p:tav>
                                        <p:tav tm="100000">
                                          <p:val>
                                            <p:fltVal val="1"/>
                                          </p:val>
                                        </p:tav>
                                      </p:tavLst>
                                    </p:anim>
                                    <p:anim calcmode="lin" valueType="num">
                                      <p:cBhvr>
                                        <p:cTn id="39" dur="2000" fill="hold"/>
                                        <p:tgtEl>
                                          <p:spTgt spid="12"/>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2000"/>
                                        <p:tgtEl>
                                          <p:spTgt spid="34"/>
                                        </p:tgtEl>
                                      </p:cBhvr>
                                    </p:animEffect>
                                    <p:anim calcmode="lin" valueType="num">
                                      <p:cBhvr>
                                        <p:cTn id="43" dur="2000" fill="hold"/>
                                        <p:tgtEl>
                                          <p:spTgt spid="34"/>
                                        </p:tgtEl>
                                        <p:attrNameLst>
                                          <p:attrName>ppt_w</p:attrName>
                                        </p:attrNameLst>
                                      </p:cBhvr>
                                      <p:tavLst>
                                        <p:tav tm="0" fmla="#ppt_w*sin(2.5*pi*$)">
                                          <p:val>
                                            <p:fltVal val="0"/>
                                          </p:val>
                                        </p:tav>
                                        <p:tav tm="100000">
                                          <p:val>
                                            <p:fltVal val="1"/>
                                          </p:val>
                                        </p:tav>
                                      </p:tavLst>
                                    </p:anim>
                                    <p:anim calcmode="lin" valueType="num">
                                      <p:cBhvr>
                                        <p:cTn id="44" dur="2000" fill="hold"/>
                                        <p:tgtEl>
                                          <p:spTgt spid="34"/>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2000"/>
                                        <p:tgtEl>
                                          <p:spTgt spid="33"/>
                                        </p:tgtEl>
                                      </p:cBhvr>
                                    </p:animEffect>
                                    <p:anim calcmode="lin" valueType="num">
                                      <p:cBhvr>
                                        <p:cTn id="48" dur="2000" fill="hold"/>
                                        <p:tgtEl>
                                          <p:spTgt spid="33"/>
                                        </p:tgtEl>
                                        <p:attrNameLst>
                                          <p:attrName>ppt_w</p:attrName>
                                        </p:attrNameLst>
                                      </p:cBhvr>
                                      <p:tavLst>
                                        <p:tav tm="0" fmla="#ppt_w*sin(2.5*pi*$)">
                                          <p:val>
                                            <p:fltVal val="0"/>
                                          </p:val>
                                        </p:tav>
                                        <p:tav tm="100000">
                                          <p:val>
                                            <p:fltVal val="1"/>
                                          </p:val>
                                        </p:tav>
                                      </p:tavLst>
                                    </p:anim>
                                    <p:anim calcmode="lin" valueType="num">
                                      <p:cBhvr>
                                        <p:cTn id="49" dur="2000" fill="hold"/>
                                        <p:tgtEl>
                                          <p:spTgt spid="33"/>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2000"/>
                                        <p:tgtEl>
                                          <p:spTgt spid="32"/>
                                        </p:tgtEl>
                                      </p:cBhvr>
                                    </p:animEffect>
                                    <p:anim calcmode="lin" valueType="num">
                                      <p:cBhvr>
                                        <p:cTn id="53" dur="2000" fill="hold"/>
                                        <p:tgtEl>
                                          <p:spTgt spid="32"/>
                                        </p:tgtEl>
                                        <p:attrNameLst>
                                          <p:attrName>ppt_w</p:attrName>
                                        </p:attrNameLst>
                                      </p:cBhvr>
                                      <p:tavLst>
                                        <p:tav tm="0" fmla="#ppt_w*sin(2.5*pi*$)">
                                          <p:val>
                                            <p:fltVal val="0"/>
                                          </p:val>
                                        </p:tav>
                                        <p:tav tm="100000">
                                          <p:val>
                                            <p:fltVal val="1"/>
                                          </p:val>
                                        </p:tav>
                                      </p:tavLst>
                                    </p:anim>
                                    <p:anim calcmode="lin" valueType="num">
                                      <p:cBhvr>
                                        <p:cTn id="54" dur="20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barn(inVertical)">
                                      <p:cBhvr>
                                        <p:cTn id="7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23" grpId="0"/>
      <p:bldP spid="32" grpId="0"/>
      <p:bldP spid="33" grpId="0"/>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447800" y="775232"/>
            <a:ext cx="6781800" cy="3177429"/>
          </a:xfrm>
          <a:prstGeom prst="rect">
            <a:avLst/>
          </a:prstGeom>
        </p:spPr>
      </p:pic>
      <p:sp>
        <p:nvSpPr>
          <p:cNvPr id="6" name="TextBox 5"/>
          <p:cNvSpPr txBox="1"/>
          <p:nvPr/>
        </p:nvSpPr>
        <p:spPr>
          <a:xfrm>
            <a:off x="2971800" y="1740753"/>
            <a:ext cx="3703069" cy="830997"/>
          </a:xfrm>
          <a:prstGeom prst="rect">
            <a:avLst/>
          </a:prstGeom>
          <a:noFill/>
        </p:spPr>
        <p:txBody>
          <a:bodyPr wrap="square" rtlCol="0">
            <a:spAutoFit/>
          </a:bodyPr>
          <a:lstStyle/>
          <a:p>
            <a:pPr algn="ctr"/>
            <a:r>
              <a:rPr lang="en-US" sz="2400" smtClean="0">
                <a:solidFill>
                  <a:schemeClr val="bg1"/>
                </a:solidFill>
                <a:latin typeface="Times New Roman" pitchFamily="18" charset="0"/>
                <a:cs typeface="Times New Roman" pitchFamily="18" charset="0"/>
              </a:rPr>
              <a:t>Nội dung 2: </a:t>
            </a:r>
            <a:endParaRPr lang="en-US" sz="2400">
              <a:solidFill>
                <a:schemeClr val="bg1"/>
              </a:solidFill>
              <a:latin typeface="Times New Roman" pitchFamily="18" charset="0"/>
              <a:cs typeface="Times New Roman" pitchFamily="18" charset="0"/>
            </a:endParaRPr>
          </a:p>
          <a:p>
            <a:pPr algn="ctr"/>
            <a:r>
              <a:rPr lang="en-US" sz="2400" smtClean="0">
                <a:solidFill>
                  <a:schemeClr val="bg1"/>
                </a:solidFill>
                <a:latin typeface="Times New Roman" pitchFamily="18" charset="0"/>
                <a:cs typeface="Times New Roman" pitchFamily="18" charset="0"/>
              </a:rPr>
              <a:t>Đọc nhạc:</a:t>
            </a:r>
            <a:r>
              <a:rPr lang="en-US" sz="2400" i="1" smtClean="0">
                <a:solidFill>
                  <a:schemeClr val="bg1"/>
                </a:solidFill>
                <a:latin typeface="Times New Roman" pitchFamily="18" charset="0"/>
                <a:cs typeface="Times New Roman" pitchFamily="18" charset="0"/>
              </a:rPr>
              <a:t>Bài đọc nhạc số 1</a:t>
            </a:r>
            <a:endParaRPr lang="en-US" sz="2400" i="1">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58766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1400" y="209550"/>
            <a:ext cx="2286000" cy="461665"/>
          </a:xfrm>
          <a:prstGeom prst="rect">
            <a:avLst/>
          </a:prstGeom>
          <a:noFill/>
        </p:spPr>
        <p:txBody>
          <a:bodyPr wrap="square" rtlCol="0">
            <a:spAutoFit/>
          </a:bodyPr>
          <a:lstStyle/>
          <a:p>
            <a:pPr algn="ctr"/>
            <a:r>
              <a:rPr lang="en-US" sz="2400" b="1" smtClean="0">
                <a:latin typeface="Times New Roman" pitchFamily="18" charset="0"/>
                <a:cs typeface="Times New Roman" pitchFamily="18" charset="0"/>
              </a:rPr>
              <a:t>KHỞI ĐỘNG</a:t>
            </a:r>
            <a:endParaRPr lang="en-US" sz="2400" b="1">
              <a:latin typeface="Times New Roman" pitchFamily="18" charset="0"/>
              <a:cs typeface="Times New Roman" pitchFamily="18" charset="0"/>
            </a:endParaRPr>
          </a:p>
        </p:txBody>
      </p:sp>
      <p:sp>
        <p:nvSpPr>
          <p:cNvPr id="4" name="TextBox 3"/>
          <p:cNvSpPr txBox="1"/>
          <p:nvPr/>
        </p:nvSpPr>
        <p:spPr>
          <a:xfrm>
            <a:off x="1752600" y="666750"/>
            <a:ext cx="6221575" cy="369332"/>
          </a:xfrm>
          <a:prstGeom prst="rect">
            <a:avLst/>
          </a:prstGeom>
          <a:noFill/>
        </p:spPr>
        <p:txBody>
          <a:bodyPr wrap="none" rtlCol="0">
            <a:spAutoFit/>
          </a:bodyPr>
          <a:lstStyle/>
          <a:p>
            <a:r>
              <a:rPr lang="en-US" smtClean="0">
                <a:latin typeface="Times New Roman" pitchFamily="18" charset="0"/>
                <a:cs typeface="Times New Roman" pitchFamily="18" charset="0"/>
              </a:rPr>
              <a:t>Nhắc lại và thực hành một số kí hiệu trường độ ở sơ đồ dưới đây:</a:t>
            </a:r>
            <a:endParaRPr lang="en-US">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319212"/>
            <a:ext cx="7010400" cy="2929522"/>
          </a:xfrm>
          <a:prstGeom prst="rect">
            <a:avLst/>
          </a:prstGeom>
        </p:spPr>
      </p:pic>
    </p:spTree>
    <p:extLst>
      <p:ext uri="{BB962C8B-B14F-4D97-AF65-F5344CB8AC3E}">
        <p14:creationId xmlns:p14="http://schemas.microsoft.com/office/powerpoint/2010/main" val="4334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221218"/>
            <a:ext cx="3630802" cy="369332"/>
          </a:xfrm>
          <a:prstGeom prst="rect">
            <a:avLst/>
          </a:prstGeom>
          <a:noFill/>
        </p:spPr>
        <p:txBody>
          <a:bodyPr wrap="none" rtlCol="0">
            <a:spAutoFit/>
          </a:bodyPr>
          <a:lstStyle/>
          <a:p>
            <a:r>
              <a:rPr lang="en-US" b="1" smtClean="0">
                <a:latin typeface="Times New Roman" pitchFamily="18" charset="0"/>
                <a:cs typeface="Times New Roman" pitchFamily="18" charset="0"/>
              </a:rPr>
              <a:t>HÌNH THÀNH KIẾN THỨC MỚI</a:t>
            </a:r>
            <a:endParaRPr lang="en-US" b="1">
              <a:latin typeface="Times New Roman" pitchFamily="18" charset="0"/>
              <a:cs typeface="Times New Roman" pitchFamily="18" charset="0"/>
            </a:endParaRPr>
          </a:p>
        </p:txBody>
      </p:sp>
      <p:sp>
        <p:nvSpPr>
          <p:cNvPr id="3" name="TextBox 2"/>
          <p:cNvSpPr txBox="1"/>
          <p:nvPr/>
        </p:nvSpPr>
        <p:spPr>
          <a:xfrm>
            <a:off x="381000" y="742950"/>
            <a:ext cx="2285690" cy="338554"/>
          </a:xfrm>
          <a:prstGeom prst="rect">
            <a:avLst/>
          </a:prstGeom>
          <a:noFill/>
        </p:spPr>
        <p:txBody>
          <a:bodyPr wrap="none" rtlCol="0">
            <a:spAutoFit/>
          </a:bodyPr>
          <a:lstStyle/>
          <a:p>
            <a:r>
              <a:rPr lang="en-US" sz="1600" b="1" smtClean="0">
                <a:latin typeface="Times New Roman" pitchFamily="18" charset="0"/>
                <a:cs typeface="Times New Roman" pitchFamily="18" charset="0"/>
              </a:rPr>
              <a:t>* </a:t>
            </a:r>
            <a:r>
              <a:rPr lang="en-US" sz="1600" b="1" u="sng" smtClean="0">
                <a:latin typeface="Times New Roman" pitchFamily="18" charset="0"/>
                <a:cs typeface="Times New Roman" pitchFamily="18" charset="0"/>
              </a:rPr>
              <a:t>Tìm hiểu bài đọc nhạc</a:t>
            </a:r>
            <a:endParaRPr lang="en-US" sz="1600" b="1" u="sng">
              <a:latin typeface="Times New Roman" pitchFamily="18" charset="0"/>
              <a:cs typeface="Times New Roman"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971550"/>
            <a:ext cx="5145024" cy="3886200"/>
          </a:xfrm>
          <a:prstGeom prst="rect">
            <a:avLst/>
          </a:prstGeom>
        </p:spPr>
      </p:pic>
      <p:sp>
        <p:nvSpPr>
          <p:cNvPr id="5" name="TextBox 4"/>
          <p:cNvSpPr txBox="1"/>
          <p:nvPr/>
        </p:nvSpPr>
        <p:spPr>
          <a:xfrm>
            <a:off x="228600" y="1123950"/>
            <a:ext cx="3105337" cy="584775"/>
          </a:xfrm>
          <a:prstGeom prst="rect">
            <a:avLst/>
          </a:prstGeom>
          <a:noFill/>
        </p:spPr>
        <p:txBody>
          <a:bodyPr wrap="none" rtlCol="0">
            <a:spAutoFit/>
          </a:bodyPr>
          <a:lstStyle/>
          <a:p>
            <a:r>
              <a:rPr lang="en-US" sz="1600" smtClean="0">
                <a:latin typeface="Times New Roman" pitchFamily="18" charset="0"/>
                <a:cs typeface="Times New Roman" pitchFamily="18" charset="0"/>
              </a:rPr>
              <a:t>? Bài đọc nhạc được viết ở nhịp gì?</a:t>
            </a:r>
          </a:p>
          <a:p>
            <a:r>
              <a:rPr lang="en-US" sz="1600" smtClean="0">
                <a:latin typeface="Times New Roman" pitchFamily="18" charset="0"/>
                <a:cs typeface="Times New Roman" pitchFamily="18" charset="0"/>
              </a:rPr>
              <a:t>Nêu định nghĩa nhịp đó?</a:t>
            </a:r>
            <a:endParaRPr lang="en-US" sz="1600">
              <a:latin typeface="Times New Roman" pitchFamily="18" charset="0"/>
              <a:cs typeface="Times New Roman" pitchFamily="18" charset="0"/>
            </a:endParaRPr>
          </a:p>
        </p:txBody>
      </p:sp>
      <p:sp>
        <p:nvSpPr>
          <p:cNvPr id="6" name="TextBox 5"/>
          <p:cNvSpPr txBox="1"/>
          <p:nvPr/>
        </p:nvSpPr>
        <p:spPr>
          <a:xfrm>
            <a:off x="298605" y="1723132"/>
            <a:ext cx="3352800" cy="1077218"/>
          </a:xfrm>
          <a:prstGeom prst="rect">
            <a:avLst/>
          </a:prstGeom>
          <a:noFill/>
        </p:spPr>
        <p:txBody>
          <a:bodyPr wrap="square" rtlCol="0">
            <a:spAutoFit/>
          </a:bodyPr>
          <a:lstStyle/>
          <a:p>
            <a:r>
              <a:rPr lang="en-US" sz="1600" i="1" smtClean="0">
                <a:latin typeface="Times New Roman" pitchFamily="18" charset="0"/>
                <a:cs typeface="Times New Roman" pitchFamily="18" charset="0"/>
              </a:rPr>
              <a:t>     Nhịp 2/4: Là nhịp có 2 phách trong 1 ô nhịp.Mỗi phách có giá trị trường độ bằng 1 nốt đen. Phách 1 là phách mạnh, phách 2 là phách nhẹ.</a:t>
            </a:r>
            <a:endParaRPr lang="en-US" sz="1600" i="1">
              <a:latin typeface="Times New Roman" pitchFamily="18" charset="0"/>
              <a:cs typeface="Times New Roman" pitchFamily="18" charset="0"/>
            </a:endParaRPr>
          </a:p>
        </p:txBody>
      </p:sp>
      <p:sp>
        <p:nvSpPr>
          <p:cNvPr id="7" name="TextBox 6"/>
          <p:cNvSpPr txBox="1"/>
          <p:nvPr/>
        </p:nvSpPr>
        <p:spPr>
          <a:xfrm>
            <a:off x="228600" y="2825175"/>
            <a:ext cx="3429000" cy="584775"/>
          </a:xfrm>
          <a:prstGeom prst="rect">
            <a:avLst/>
          </a:prstGeom>
          <a:noFill/>
        </p:spPr>
        <p:txBody>
          <a:bodyPr wrap="square" rtlCol="0">
            <a:spAutoFit/>
          </a:bodyPr>
          <a:lstStyle/>
          <a:p>
            <a:r>
              <a:rPr lang="en-US" sz="1600" smtClean="0">
                <a:latin typeface="Times New Roman" pitchFamily="18" charset="0"/>
                <a:cs typeface="Times New Roman" pitchFamily="18" charset="0"/>
              </a:rPr>
              <a:t>? Bài đọc nhạc có những trường độ, cao độ nào?</a:t>
            </a:r>
            <a:endParaRPr lang="en-US" sz="1600">
              <a:latin typeface="Times New Roman" pitchFamily="18" charset="0"/>
              <a:cs typeface="Times New Roman" pitchFamily="18" charset="0"/>
            </a:endParaRPr>
          </a:p>
        </p:txBody>
      </p:sp>
      <p:sp>
        <p:nvSpPr>
          <p:cNvPr id="8" name="TextBox 7"/>
          <p:cNvSpPr txBox="1"/>
          <p:nvPr/>
        </p:nvSpPr>
        <p:spPr>
          <a:xfrm>
            <a:off x="298605" y="3417153"/>
            <a:ext cx="3435195" cy="830997"/>
          </a:xfrm>
          <a:prstGeom prst="rect">
            <a:avLst/>
          </a:prstGeom>
          <a:noFill/>
        </p:spPr>
        <p:txBody>
          <a:bodyPr wrap="square" rtlCol="0">
            <a:spAutoFit/>
          </a:bodyPr>
          <a:lstStyle/>
          <a:p>
            <a:r>
              <a:rPr lang="en-US" sz="1600" i="1" smtClean="0">
                <a:latin typeface="Times New Roman" pitchFamily="18" charset="0"/>
                <a:cs typeface="Times New Roman" pitchFamily="18" charset="0"/>
              </a:rPr>
              <a:t>- Trường độ: Nốt đen, đen chấm dôi, nốt móc đơn, nốt trắng</a:t>
            </a:r>
          </a:p>
          <a:p>
            <a:r>
              <a:rPr lang="en-US" sz="1600" i="1" smtClean="0">
                <a:latin typeface="Times New Roman" pitchFamily="18" charset="0"/>
                <a:cs typeface="Times New Roman" pitchFamily="18" charset="0"/>
              </a:rPr>
              <a:t>- Cao độ: Đô, rê, mi, pha, son, la, si </a:t>
            </a:r>
            <a:endParaRPr lang="en-US" sz="1600" i="1">
              <a:latin typeface="Times New Roman" pitchFamily="18" charset="0"/>
              <a:cs typeface="Times New Roman" pitchFamily="18" charset="0"/>
            </a:endParaRPr>
          </a:p>
        </p:txBody>
      </p:sp>
    </p:spTree>
    <p:extLst>
      <p:ext uri="{BB962C8B-B14F-4D97-AF65-F5344CB8AC3E}">
        <p14:creationId xmlns:p14="http://schemas.microsoft.com/office/powerpoint/2010/main" val="280606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819150"/>
            <a:ext cx="7458075" cy="3671668"/>
          </a:xfrm>
          <a:prstGeom prst="rect">
            <a:avLst/>
          </a:prstGeom>
        </p:spPr>
      </p:pic>
      <p:pic>
        <p:nvPicPr>
          <p:cNvPr id="4" name="Picture 3">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57150"/>
            <a:ext cx="1096645" cy="1096645"/>
          </a:xfrm>
          <a:prstGeom prst="rect">
            <a:avLst/>
          </a:prstGeom>
          <a:noFill/>
          <a:ln>
            <a:noFill/>
          </a:ln>
        </p:spPr>
      </p:pic>
    </p:spTree>
    <p:extLst>
      <p:ext uri="{BB962C8B-B14F-4D97-AF65-F5344CB8AC3E}">
        <p14:creationId xmlns:p14="http://schemas.microsoft.com/office/powerpoint/2010/main" val="114830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524000" y="971550"/>
            <a:ext cx="6477000" cy="3352800"/>
          </a:xfrm>
          <a:prstGeom prst="rect">
            <a:avLst/>
          </a:prstGeom>
        </p:spPr>
      </p:pic>
      <p:sp>
        <p:nvSpPr>
          <p:cNvPr id="6" name="TextBox 5"/>
          <p:cNvSpPr txBox="1"/>
          <p:nvPr/>
        </p:nvSpPr>
        <p:spPr>
          <a:xfrm>
            <a:off x="1801866" y="1733550"/>
            <a:ext cx="5564280" cy="1384995"/>
          </a:xfrm>
          <a:prstGeom prst="rect">
            <a:avLst/>
          </a:prstGeom>
          <a:noFill/>
        </p:spPr>
        <p:txBody>
          <a:bodyPr wrap="none" rtlCol="0">
            <a:spAutoFit/>
          </a:bodyPr>
          <a:lstStyle/>
          <a:p>
            <a:pPr algn="ctr"/>
            <a:r>
              <a:rPr lang="en-US" sz="2800" dirty="0" smtClean="0">
                <a:solidFill>
                  <a:schemeClr val="bg1"/>
                </a:solidFill>
                <a:latin typeface="Times New Roman" pitchFamily="18" charset="0"/>
                <a:cs typeface="Times New Roman" pitchFamily="18" charset="0"/>
              </a:rPr>
              <a:t>NỘI DUNG 1: </a:t>
            </a:r>
          </a:p>
          <a:p>
            <a:pPr algn="ctr"/>
            <a:r>
              <a:rPr lang="en-US" sz="2800" dirty="0" err="1" smtClean="0">
                <a:solidFill>
                  <a:schemeClr val="bg1"/>
                </a:solidFill>
                <a:latin typeface="Times New Roman" pitchFamily="18" charset="0"/>
                <a:cs typeface="Times New Roman" pitchFamily="18" charset="0"/>
              </a:rPr>
              <a:t>Học</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hát</a:t>
            </a:r>
            <a:r>
              <a:rPr lang="en-US" sz="2800" dirty="0" smtClean="0">
                <a:solidFill>
                  <a:schemeClr val="bg1"/>
                </a:solidFill>
                <a:latin typeface="Times New Roman" pitchFamily="18" charset="0"/>
                <a:cs typeface="Times New Roman" pitchFamily="18" charset="0"/>
              </a:rPr>
              <a:t> : Con </a:t>
            </a:r>
            <a:r>
              <a:rPr lang="en-US" sz="2800" dirty="0" err="1" smtClean="0">
                <a:solidFill>
                  <a:schemeClr val="bg1"/>
                </a:solidFill>
                <a:latin typeface="Times New Roman" pitchFamily="18" charset="0"/>
                <a:cs typeface="Times New Roman" pitchFamily="18" charset="0"/>
              </a:rPr>
              <a:t>đường</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học</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trò</a:t>
            </a:r>
            <a:endParaRPr lang="en-US" sz="2800" dirty="0" smtClean="0">
              <a:solidFill>
                <a:schemeClr val="bg1"/>
              </a:solidFill>
              <a:latin typeface="Times New Roman" pitchFamily="18" charset="0"/>
              <a:cs typeface="Times New Roman" pitchFamily="18" charset="0"/>
            </a:endParaRPr>
          </a:p>
          <a:p>
            <a:pPr algn="ctr"/>
            <a:r>
              <a:rPr lang="en-US" sz="2800" dirty="0">
                <a:solidFill>
                  <a:schemeClr val="bg1"/>
                </a:solidFill>
                <a:latin typeface="Times New Roman" pitchFamily="18" charset="0"/>
                <a:cs typeface="Times New Roman" pitchFamily="18" charset="0"/>
              </a:rPr>
              <a:t>	</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Nhạc</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và</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lời</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Nguyễn</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Văn</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Hiên</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65322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55699"/>
            <a:ext cx="2082621" cy="369332"/>
          </a:xfrm>
          <a:prstGeom prst="rect">
            <a:avLst/>
          </a:prstGeom>
          <a:noFill/>
        </p:spPr>
        <p:txBody>
          <a:bodyPr wrap="none" rtlCol="0">
            <a:spAutoFit/>
          </a:bodyPr>
          <a:lstStyle/>
          <a:p>
            <a:r>
              <a:rPr lang="en-US" b="1" smtClean="0">
                <a:latin typeface="Times New Roman" pitchFamily="18" charset="0"/>
                <a:cs typeface="Times New Roman" pitchFamily="18" charset="0"/>
              </a:rPr>
              <a:t>c. bài đọc nhạc số 1</a:t>
            </a:r>
            <a:endParaRPr lang="en-US" b="1">
              <a:latin typeface="Times New Roman" pitchFamily="18" charset="0"/>
              <a:cs typeface="Times New Roman" pitchFamily="18" charset="0"/>
            </a:endParaRPr>
          </a:p>
        </p:txBody>
      </p:sp>
      <p:sp>
        <p:nvSpPr>
          <p:cNvPr id="6" name="TextBox 5"/>
          <p:cNvSpPr txBox="1"/>
          <p:nvPr/>
        </p:nvSpPr>
        <p:spPr>
          <a:xfrm>
            <a:off x="228951" y="858619"/>
            <a:ext cx="3124199" cy="646331"/>
          </a:xfrm>
          <a:prstGeom prst="rect">
            <a:avLst/>
          </a:prstGeom>
          <a:noFill/>
        </p:spPr>
        <p:txBody>
          <a:bodyPr wrap="square" rtlCol="0">
            <a:spAutoFit/>
          </a:bodyPr>
          <a:lstStyle/>
          <a:p>
            <a:r>
              <a:rPr lang="en-US" smtClean="0">
                <a:latin typeface="Times New Roman" pitchFamily="18" charset="0"/>
                <a:cs typeface="Times New Roman" pitchFamily="18" charset="0"/>
              </a:rPr>
              <a:t>- Bài đọc nhạc được chia thành mấy nét nhạc?</a:t>
            </a:r>
            <a:endParaRPr lang="en-US">
              <a:latin typeface="Times New Roman" pitchFamily="18" charset="0"/>
              <a:cs typeface="Times New Roman" pitchFamily="18" charset="0"/>
            </a:endParaRPr>
          </a:p>
        </p:txBody>
      </p:sp>
      <p:sp>
        <p:nvSpPr>
          <p:cNvPr id="8" name="TextBox 7"/>
          <p:cNvSpPr txBox="1"/>
          <p:nvPr/>
        </p:nvSpPr>
        <p:spPr>
          <a:xfrm>
            <a:off x="252308" y="1510555"/>
            <a:ext cx="3200049" cy="1477328"/>
          </a:xfrm>
          <a:prstGeom prst="rect">
            <a:avLst/>
          </a:prstGeom>
          <a:noFill/>
        </p:spPr>
        <p:txBody>
          <a:bodyPr wrap="square" rtlCol="0">
            <a:spAutoFit/>
          </a:bodyPr>
          <a:lstStyle/>
          <a:p>
            <a:r>
              <a:rPr lang="en-US" smtClean="0">
                <a:latin typeface="Times New Roman" pitchFamily="18" charset="0"/>
                <a:cs typeface="Times New Roman" pitchFamily="18" charset="0"/>
              </a:rPr>
              <a:t>2 nét nhạc:</a:t>
            </a:r>
          </a:p>
          <a:p>
            <a:r>
              <a:rPr lang="en-US" smtClean="0">
                <a:latin typeface="Times New Roman" pitchFamily="18" charset="0"/>
                <a:cs typeface="Times New Roman" pitchFamily="18" charset="0"/>
              </a:rPr>
              <a:t>Nét nhạc </a:t>
            </a:r>
            <a:r>
              <a:rPr lang="en-US" i="1" smtClean="0">
                <a:latin typeface="Times New Roman" pitchFamily="18" charset="0"/>
                <a:cs typeface="Times New Roman" pitchFamily="18" charset="0"/>
              </a:rPr>
              <a:t>1:Từ đầu đến hết ô nhịp thứ 4</a:t>
            </a:r>
          </a:p>
          <a:p>
            <a:r>
              <a:rPr lang="en-US" smtClean="0">
                <a:latin typeface="Times New Roman" pitchFamily="18" charset="0"/>
                <a:cs typeface="Times New Roman" pitchFamily="18" charset="0"/>
              </a:rPr>
              <a:t>Nét nhạc 2: </a:t>
            </a:r>
            <a:r>
              <a:rPr lang="en-US" i="1" smtClean="0">
                <a:latin typeface="Times New Roman" pitchFamily="18" charset="0"/>
                <a:cs typeface="Times New Roman" pitchFamily="18" charset="0"/>
              </a:rPr>
              <a:t>Từ ô nhịp thứ 5 đến hết.</a:t>
            </a:r>
            <a:endParaRPr lang="en-US" i="1">
              <a:latin typeface="Times New Roman" pitchFamily="18" charset="0"/>
              <a:cs typeface="Times New Roman" pitchFamily="18" charset="0"/>
            </a:endParaRPr>
          </a:p>
        </p:txBody>
      </p:sp>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255698"/>
            <a:ext cx="5334000" cy="4525851"/>
          </a:xfrm>
          <a:prstGeom prst="rect">
            <a:avLst/>
          </a:prstGeom>
        </p:spPr>
      </p:pic>
    </p:spTree>
    <p:extLst>
      <p:ext uri="{BB962C8B-B14F-4D97-AF65-F5344CB8AC3E}">
        <p14:creationId xmlns:p14="http://schemas.microsoft.com/office/powerpoint/2010/main" val="82700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329684"/>
            <a:ext cx="1791773" cy="369332"/>
          </a:xfrm>
          <a:prstGeom prst="rect">
            <a:avLst/>
          </a:prstGeom>
          <a:noFill/>
        </p:spPr>
        <p:txBody>
          <a:bodyPr wrap="none" rtlCol="0">
            <a:spAutoFit/>
          </a:bodyPr>
          <a:lstStyle/>
          <a:p>
            <a:r>
              <a:rPr lang="en-US" smtClean="0">
                <a:latin typeface="Times New Roman" pitchFamily="18" charset="0"/>
                <a:cs typeface="Times New Roman" pitchFamily="18" charset="0"/>
              </a:rPr>
              <a:t>Tập đọc từng câu</a:t>
            </a:r>
            <a:endParaRPr lang="en-US">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2555" y="895350"/>
            <a:ext cx="6248400" cy="4036385"/>
          </a:xfrm>
          <a:prstGeom prst="rect">
            <a:avLst/>
          </a:prstGeom>
        </p:spPr>
      </p:pic>
      <p:pic>
        <p:nvPicPr>
          <p:cNvPr id="6" name="Picture 5">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17038"/>
            <a:ext cx="1163955" cy="1163955"/>
          </a:xfrm>
          <a:prstGeom prst="rect">
            <a:avLst/>
          </a:prstGeom>
          <a:noFill/>
          <a:ln>
            <a:noFill/>
          </a:ln>
        </p:spPr>
      </p:pic>
    </p:spTree>
    <p:extLst>
      <p:ext uri="{BB962C8B-B14F-4D97-AF65-F5344CB8AC3E}">
        <p14:creationId xmlns:p14="http://schemas.microsoft.com/office/powerpoint/2010/main" val="33858687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0" y="361950"/>
            <a:ext cx="1950406" cy="461665"/>
          </a:xfrm>
          <a:prstGeom prst="rect">
            <a:avLst/>
          </a:prstGeom>
          <a:noFill/>
        </p:spPr>
        <p:txBody>
          <a:bodyPr wrap="none" rtlCol="0">
            <a:spAutoFit/>
          </a:bodyPr>
          <a:lstStyle/>
          <a:p>
            <a:r>
              <a:rPr lang="en-US" sz="2400" b="1" smtClean="0">
                <a:latin typeface="Times New Roman" pitchFamily="18" charset="0"/>
                <a:cs typeface="Times New Roman" pitchFamily="18" charset="0"/>
              </a:rPr>
              <a:t>LUYỆN TẬP</a:t>
            </a:r>
            <a:endParaRPr lang="en-US" sz="2400" b="1">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23615"/>
            <a:ext cx="7620000" cy="3653135"/>
          </a:xfrm>
          <a:prstGeom prst="rect">
            <a:avLst/>
          </a:prstGeom>
        </p:spPr>
      </p:pic>
    </p:spTree>
    <p:extLst>
      <p:ext uri="{BB962C8B-B14F-4D97-AF65-F5344CB8AC3E}">
        <p14:creationId xmlns:p14="http://schemas.microsoft.com/office/powerpoint/2010/main" val="25199732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78870"/>
            <a:ext cx="7162800" cy="3046988"/>
          </a:xfrm>
          <a:prstGeom prst="rect">
            <a:avLst/>
          </a:prstGeom>
        </p:spPr>
        <p:txBody>
          <a:bodyPr wrap="square">
            <a:spAutoFit/>
          </a:bodyPr>
          <a:lstStyle/>
          <a:p>
            <a:pPr lvl="0" algn="ctr"/>
            <a:r>
              <a:rPr lang="en-US" sz="2400" b="1" smtClean="0">
                <a:latin typeface="Times New Roman" pitchFamily="18" charset="0"/>
                <a:cs typeface="Times New Roman" pitchFamily="18" charset="0"/>
              </a:rPr>
              <a:t>DẶN DÒ, CHUẨN BỊ BÀI MỚI</a:t>
            </a:r>
          </a:p>
          <a:p>
            <a:pPr lvl="0" algn="ctr"/>
            <a:endParaRPr lang="en-US" sz="2400" b="1" smtClean="0">
              <a:latin typeface="Times New Roman" pitchFamily="18" charset="0"/>
              <a:cs typeface="Times New Roman" pitchFamily="18" charset="0"/>
            </a:endParaRPr>
          </a:p>
          <a:p>
            <a:pPr lvl="0"/>
            <a:r>
              <a:rPr lang="en-US" smtClean="0">
                <a:latin typeface="Times New Roman" pitchFamily="18" charset="0"/>
                <a:cs typeface="Times New Roman" pitchFamily="18" charset="0"/>
              </a:rPr>
              <a:t>- GV </a:t>
            </a:r>
            <a:r>
              <a:rPr lang="en-US">
                <a:latin typeface="Times New Roman" pitchFamily="18" charset="0"/>
                <a:cs typeface="Times New Roman" pitchFamily="18" charset="0"/>
              </a:rPr>
              <a:t>cùng HS hệ thống lại các nội dung cần ghi nhớ.</a:t>
            </a:r>
          </a:p>
          <a:p>
            <a:r>
              <a:rPr lang="en-US" smtClean="0">
                <a:latin typeface="Times New Roman" pitchFamily="18" charset="0"/>
                <a:cs typeface="Times New Roman" pitchFamily="18" charset="0"/>
              </a:rPr>
              <a:t>- Chuẩn </a:t>
            </a:r>
            <a:r>
              <a:rPr lang="en-US">
                <a:latin typeface="Times New Roman" pitchFamily="18" charset="0"/>
                <a:cs typeface="Times New Roman" pitchFamily="18" charset="0"/>
              </a:rPr>
              <a:t>bị tiết học sau:</a:t>
            </a:r>
          </a:p>
          <a:p>
            <a:r>
              <a:rPr lang="en-US" smtClean="0">
                <a:latin typeface="Times New Roman" pitchFamily="18" charset="0"/>
                <a:cs typeface="Times New Roman" pitchFamily="18" charset="0"/>
              </a:rPr>
              <a:t>- Luyện </a:t>
            </a:r>
            <a:r>
              <a:rPr lang="en-US">
                <a:latin typeface="Times New Roman" pitchFamily="18" charset="0"/>
                <a:cs typeface="Times New Roman" pitchFamily="18" charset="0"/>
              </a:rPr>
              <a:t>tập, hoàn thiện bài hát, bài đọc nhạc với các hình thức đã học để trình diễn trong tiết 4.</a:t>
            </a:r>
          </a:p>
          <a:p>
            <a:r>
              <a:rPr lang="en-US" smtClean="0">
                <a:latin typeface="Times New Roman" pitchFamily="18" charset="0"/>
                <a:cs typeface="Times New Roman" pitchFamily="18" charset="0"/>
              </a:rPr>
              <a:t>- Tập </a:t>
            </a:r>
            <a:r>
              <a:rPr lang="en-US">
                <a:latin typeface="Times New Roman" pitchFamily="18" charset="0"/>
                <a:cs typeface="Times New Roman" pitchFamily="18" charset="0"/>
              </a:rPr>
              <a:t>ứng tác lời mới với trò chơi </a:t>
            </a:r>
            <a:r>
              <a:rPr lang="en-US" i="1">
                <a:latin typeface="Times New Roman" pitchFamily="18" charset="0"/>
                <a:cs typeface="Times New Roman" pitchFamily="18" charset="0"/>
              </a:rPr>
              <a:t>Nhịp điệu đến trường.</a:t>
            </a:r>
            <a:endParaRPr lang="en-US">
              <a:latin typeface="Times New Roman" pitchFamily="18" charset="0"/>
              <a:cs typeface="Times New Roman" pitchFamily="18" charset="0"/>
            </a:endParaRPr>
          </a:p>
          <a:p>
            <a:r>
              <a:rPr lang="en-US">
                <a:latin typeface="Times New Roman" pitchFamily="18" charset="0"/>
                <a:cs typeface="Times New Roman" pitchFamily="18" charset="0"/>
              </a:rPr>
              <a:t/>
            </a:r>
            <a:br>
              <a:rPr lang="en-US">
                <a:latin typeface="Times New Roman" pitchFamily="18" charset="0"/>
                <a:cs typeface="Times New Roman" pitchFamily="18" charset="0"/>
              </a:rPr>
            </a:br>
            <a:r>
              <a:rPr lang="en-US">
                <a:latin typeface="Times New Roman" pitchFamily="18" charset="0"/>
                <a:cs typeface="Times New Roman" pitchFamily="18" charset="0"/>
              </a:rPr>
              <a:t> </a:t>
            </a:r>
          </a:p>
          <a:p>
            <a:r>
              <a:rPr lang="en-US">
                <a:latin typeface="Times New Roman" pitchFamily="18" charset="0"/>
                <a:cs typeface="Times New Roman" pitchFamily="18" charset="0"/>
              </a:rPr>
              <a:t> </a:t>
            </a:r>
          </a:p>
        </p:txBody>
      </p:sp>
    </p:spTree>
    <p:extLst>
      <p:ext uri="{BB962C8B-B14F-4D97-AF65-F5344CB8AC3E}">
        <p14:creationId xmlns:p14="http://schemas.microsoft.com/office/powerpoint/2010/main" val="34784600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cxnSp>
        <p:nvCxnSpPr>
          <p:cNvPr id="8" name="Straight Connector 7"/>
          <p:cNvCxnSpPr/>
          <p:nvPr/>
        </p:nvCxnSpPr>
        <p:spPr>
          <a:xfrm>
            <a:off x="2438400" y="1200150"/>
            <a:ext cx="4343400"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533400" y="1352550"/>
            <a:ext cx="8458200" cy="1200329"/>
          </a:xfrm>
          <a:prstGeom prst="rect">
            <a:avLst/>
          </a:prstGeom>
          <a:noFill/>
        </p:spPr>
        <p:txBody>
          <a:bodyPr wrap="square" rtlCol="0">
            <a:spAutoFit/>
          </a:bodyPr>
          <a:lstStyle/>
          <a:p>
            <a:r>
              <a:rPr lang="en-US" smtClean="0">
                <a:latin typeface="Times New Roman" pitchFamily="18" charset="0"/>
                <a:cs typeface="Times New Roman" pitchFamily="18" charset="0"/>
              </a:rPr>
              <a:t>- Slide 47: Click vào biểu tượng loa để vào link liên kết học liệu nhạc bài “</a:t>
            </a:r>
            <a:r>
              <a:rPr lang="en-US" i="1" smtClean="0">
                <a:latin typeface="Times New Roman" pitchFamily="18" charset="0"/>
                <a:cs typeface="Times New Roman" pitchFamily="18" charset="0"/>
              </a:rPr>
              <a:t>Con đường học trò” </a:t>
            </a:r>
            <a:r>
              <a:rPr lang="en-US" smtClean="0">
                <a:latin typeface="Times New Roman" pitchFamily="18" charset="0"/>
                <a:cs typeface="Times New Roman" pitchFamily="18" charset="0"/>
              </a:rPr>
              <a:t>của nhạc sĩ Nguyễn Văn Hiên</a:t>
            </a:r>
          </a:p>
          <a:p>
            <a:r>
              <a:rPr lang="en-US" smtClean="0">
                <a:latin typeface="Times New Roman" pitchFamily="18" charset="0"/>
                <a:cs typeface="Times New Roman" pitchFamily="18" charset="0"/>
              </a:rPr>
              <a:t>- Slide 49: </a:t>
            </a:r>
            <a:r>
              <a:rPr lang="en-US">
                <a:latin typeface="Times New Roman" pitchFamily="18" charset="0"/>
                <a:cs typeface="Times New Roman" pitchFamily="18" charset="0"/>
              </a:rPr>
              <a:t>Click vào biểu tượng loa để vào link liên kết học liệu nhạc bài “</a:t>
            </a:r>
            <a:r>
              <a:rPr lang="en-US" i="1">
                <a:latin typeface="Times New Roman" pitchFamily="18" charset="0"/>
                <a:cs typeface="Times New Roman" pitchFamily="18" charset="0"/>
              </a:rPr>
              <a:t>Con đường học trò” </a:t>
            </a:r>
            <a:r>
              <a:rPr lang="en-US">
                <a:latin typeface="Times New Roman" pitchFamily="18" charset="0"/>
                <a:cs typeface="Times New Roman" pitchFamily="18" charset="0"/>
              </a:rPr>
              <a:t>của nhạc sĩ Nguyễn Văn Hiên</a:t>
            </a:r>
            <a:endParaRPr lang="en-US" smtClean="0">
              <a:latin typeface="Times New Roman" pitchFamily="18" charset="0"/>
              <a:cs typeface="Times New Roman" pitchFamily="18" charset="0"/>
            </a:endParaRPr>
          </a:p>
        </p:txBody>
      </p:sp>
      <p:sp>
        <p:nvSpPr>
          <p:cNvPr id="12" name="TextBox 11"/>
          <p:cNvSpPr txBox="1"/>
          <p:nvPr/>
        </p:nvSpPr>
        <p:spPr>
          <a:xfrm>
            <a:off x="609600" y="369153"/>
            <a:ext cx="8001000" cy="830997"/>
          </a:xfrm>
          <a:prstGeom prst="rect">
            <a:avLst/>
          </a:prstGeom>
          <a:noFill/>
        </p:spPr>
        <p:txBody>
          <a:bodyPr wrap="square" rtlCol="0">
            <a:spAutoFit/>
          </a:bodyPr>
          <a:lstStyle/>
          <a:p>
            <a:pPr algn="ctr"/>
            <a:r>
              <a:rPr lang="en-US" sz="2400" b="1">
                <a:latin typeface="Times New Roman" pitchFamily="18" charset="0"/>
                <a:cs typeface="Times New Roman" pitchFamily="18" charset="0"/>
              </a:rPr>
              <a:t>TIẾT </a:t>
            </a:r>
            <a:r>
              <a:rPr lang="en-US" sz="2400" b="1" smtClean="0">
                <a:latin typeface="Times New Roman" pitchFamily="18" charset="0"/>
                <a:cs typeface="Times New Roman" pitchFamily="18" charset="0"/>
              </a:rPr>
              <a:t>4 </a:t>
            </a:r>
          </a:p>
          <a:p>
            <a:pPr algn="ctr"/>
            <a:r>
              <a:rPr lang="en-US" sz="2400" b="1" smtClean="0">
                <a:latin typeface="Times New Roman" pitchFamily="18" charset="0"/>
                <a:cs typeface="Times New Roman" pitchFamily="18" charset="0"/>
              </a:rPr>
              <a:t>HƯỚNG DẪN KHAI THÁC HỌC LIỆU DẠY ONLINE</a:t>
            </a:r>
            <a:endParaRPr lang="en-US" sz="2400" b="1">
              <a:latin typeface="Times New Roman" pitchFamily="18" charset="0"/>
              <a:cs typeface="Times New Roman" pitchFamily="18" charset="0"/>
            </a:endParaRPr>
          </a:p>
        </p:txBody>
      </p:sp>
    </p:spTree>
    <p:extLst>
      <p:ext uri="{BB962C8B-B14F-4D97-AF65-F5344CB8AC3E}">
        <p14:creationId xmlns:p14="http://schemas.microsoft.com/office/powerpoint/2010/main" val="395696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447800" y="787046"/>
            <a:ext cx="6781800" cy="3177429"/>
          </a:xfrm>
          <a:prstGeom prst="rect">
            <a:avLst/>
          </a:prstGeom>
        </p:spPr>
      </p:pic>
      <p:sp>
        <p:nvSpPr>
          <p:cNvPr id="6" name="TextBox 5"/>
          <p:cNvSpPr txBox="1"/>
          <p:nvPr/>
        </p:nvSpPr>
        <p:spPr>
          <a:xfrm>
            <a:off x="2819400" y="1733550"/>
            <a:ext cx="4191000" cy="830997"/>
          </a:xfrm>
          <a:prstGeom prst="rect">
            <a:avLst/>
          </a:prstGeom>
          <a:noFill/>
        </p:spPr>
        <p:txBody>
          <a:bodyPr wrap="square" rtlCol="0">
            <a:spAutoFit/>
          </a:bodyPr>
          <a:lstStyle/>
          <a:p>
            <a:pPr algn="ctr"/>
            <a:r>
              <a:rPr lang="en-US" sz="2400" smtClean="0">
                <a:solidFill>
                  <a:schemeClr val="bg1"/>
                </a:solidFill>
                <a:latin typeface="Times New Roman" pitchFamily="18" charset="0"/>
                <a:cs typeface="Times New Roman" pitchFamily="18" charset="0"/>
              </a:rPr>
              <a:t>Tiết 4</a:t>
            </a:r>
          </a:p>
          <a:p>
            <a:pPr algn="ctr"/>
            <a:r>
              <a:rPr lang="en-US" sz="2400" smtClean="0">
                <a:solidFill>
                  <a:schemeClr val="bg1"/>
                </a:solidFill>
                <a:latin typeface="Times New Roman" pitchFamily="18" charset="0"/>
                <a:cs typeface="Times New Roman" pitchFamily="18" charset="0"/>
              </a:rPr>
              <a:t>Luyện tập- Vận dụng- Sáng tạo</a:t>
            </a:r>
            <a:endParaRPr lang="en-US" sz="2400" i="1">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77098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0" y="285750"/>
            <a:ext cx="2021707" cy="461665"/>
          </a:xfrm>
          <a:prstGeom prst="rect">
            <a:avLst/>
          </a:prstGeom>
          <a:noFill/>
        </p:spPr>
        <p:txBody>
          <a:bodyPr wrap="none" rtlCol="0">
            <a:spAutoFit/>
          </a:bodyPr>
          <a:lstStyle/>
          <a:p>
            <a:r>
              <a:rPr lang="en-US" sz="2400" b="1" smtClean="0">
                <a:latin typeface="Times New Roman" pitchFamily="18" charset="0"/>
                <a:cs typeface="Times New Roman" pitchFamily="18" charset="0"/>
              </a:rPr>
              <a:t>KHỞI ĐỘNG</a:t>
            </a:r>
            <a:endParaRPr lang="en-US" sz="2400" b="1">
              <a:latin typeface="Times New Roman" pitchFamily="18" charset="0"/>
              <a:cs typeface="Times New Roman" pitchFamily="18" charset="0"/>
            </a:endParaRPr>
          </a:p>
        </p:txBody>
      </p:sp>
      <p:sp>
        <p:nvSpPr>
          <p:cNvPr id="3" name="TextBox 2"/>
          <p:cNvSpPr txBox="1"/>
          <p:nvPr/>
        </p:nvSpPr>
        <p:spPr>
          <a:xfrm>
            <a:off x="457200" y="742950"/>
            <a:ext cx="8714245" cy="369332"/>
          </a:xfrm>
          <a:prstGeom prst="rect">
            <a:avLst/>
          </a:prstGeom>
          <a:noFill/>
        </p:spPr>
        <p:txBody>
          <a:bodyPr wrap="none" rtlCol="0">
            <a:spAutoFit/>
          </a:bodyPr>
          <a:lstStyle/>
          <a:p>
            <a:r>
              <a:rPr lang="en-US" i="1" smtClean="0">
                <a:latin typeface="Times New Roman" pitchFamily="18" charset="0"/>
                <a:cs typeface="Times New Roman" pitchFamily="18" charset="0"/>
              </a:rPr>
              <a:t>Hát và vận động cơ thể theo nhịp điệu bài hát “Con đường học trò” - NS. Nguyễn Văn Hiên</a:t>
            </a:r>
            <a:endParaRPr lang="en-US" i="1">
              <a:latin typeface="Times New Roman" pitchFamily="18" charset="0"/>
              <a:cs typeface="Times New Roman" pitchFamily="18" charset="0"/>
            </a:endParaRPr>
          </a:p>
        </p:txBody>
      </p:sp>
      <p:pic>
        <p:nvPicPr>
          <p:cNvPr id="6" name="Picture 5" descr="slide1.png">
            <a:hlinkClick r:id="rId2"/>
          </p:cNvPr>
          <p:cNvPicPr>
            <a:picLocks noChangeAspect="1"/>
          </p:cNvPicPr>
          <p:nvPr/>
        </p:nvPicPr>
        <p:blipFill>
          <a:blip r:embed="rId3" cstate="print"/>
          <a:stretch>
            <a:fillRect/>
          </a:stretch>
        </p:blipFill>
        <p:spPr>
          <a:xfrm>
            <a:off x="3048000" y="1885950"/>
            <a:ext cx="2286000" cy="1171575"/>
          </a:xfrm>
          <a:prstGeom prst="rect">
            <a:avLst/>
          </a:prstGeom>
        </p:spPr>
      </p:pic>
    </p:spTree>
    <p:extLst>
      <p:ext uri="{BB962C8B-B14F-4D97-AF65-F5344CB8AC3E}">
        <p14:creationId xmlns:p14="http://schemas.microsoft.com/office/powerpoint/2010/main" val="315294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125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81151"/>
            <a:ext cx="8091487" cy="1219199"/>
          </a:xfrm>
          <a:prstGeom prst="rect">
            <a:avLst/>
          </a:prstGeom>
        </p:spPr>
      </p:pic>
      <p:sp>
        <p:nvSpPr>
          <p:cNvPr id="3" name="TextBox 2"/>
          <p:cNvSpPr txBox="1"/>
          <p:nvPr/>
        </p:nvSpPr>
        <p:spPr>
          <a:xfrm>
            <a:off x="2286000" y="180903"/>
            <a:ext cx="4532010" cy="369332"/>
          </a:xfrm>
          <a:prstGeom prst="rect">
            <a:avLst/>
          </a:prstGeom>
          <a:noFill/>
        </p:spPr>
        <p:txBody>
          <a:bodyPr wrap="none" rtlCol="0">
            <a:spAutoFit/>
          </a:bodyPr>
          <a:lstStyle/>
          <a:p>
            <a:r>
              <a:rPr lang="en-US" b="1" smtClean="0">
                <a:latin typeface="Times New Roman" pitchFamily="18" charset="0"/>
                <a:cs typeface="Times New Roman" pitchFamily="18" charset="0"/>
              </a:rPr>
              <a:t>a, </a:t>
            </a:r>
            <a:r>
              <a:rPr lang="en-US" b="1" u="sng" smtClean="0">
                <a:latin typeface="Times New Roman" pitchFamily="18" charset="0"/>
                <a:cs typeface="Times New Roman" pitchFamily="18" charset="0"/>
              </a:rPr>
              <a:t>Các thuộc tính của âm thanh có tính nhạc</a:t>
            </a:r>
            <a:endParaRPr lang="en-US" b="1" u="sng">
              <a:latin typeface="Times New Roman" pitchFamily="18" charset="0"/>
              <a:cs typeface="Times New Roman" pitchFamily="18" charset="0"/>
            </a:endParaRPr>
          </a:p>
        </p:txBody>
      </p:sp>
      <p:sp>
        <p:nvSpPr>
          <p:cNvPr id="4" name="TextBox 3"/>
          <p:cNvSpPr txBox="1"/>
          <p:nvPr/>
        </p:nvSpPr>
        <p:spPr>
          <a:xfrm>
            <a:off x="1066800" y="895350"/>
            <a:ext cx="6928628" cy="369332"/>
          </a:xfrm>
          <a:prstGeom prst="rect">
            <a:avLst/>
          </a:prstGeom>
          <a:noFill/>
        </p:spPr>
        <p:txBody>
          <a:bodyPr wrap="none" rtlCol="0">
            <a:spAutoFit/>
          </a:bodyPr>
          <a:lstStyle/>
          <a:p>
            <a:r>
              <a:rPr lang="en-US" smtClean="0">
                <a:latin typeface="Times New Roman" pitchFamily="18" charset="0"/>
                <a:cs typeface="Times New Roman" pitchFamily="18" charset="0"/>
              </a:rPr>
              <a:t>Hãy đọc nét nhạc sau và chỉ ra các thuộc tính của âm thanh có tính nhạc</a:t>
            </a:r>
            <a:endParaRPr lang="en-US">
              <a:latin typeface="Times New Roman" pitchFamily="18" charset="0"/>
              <a:cs typeface="Times New Roman" pitchFamily="18" charset="0"/>
            </a:endParaRPr>
          </a:p>
        </p:txBody>
      </p:sp>
      <p:sp>
        <p:nvSpPr>
          <p:cNvPr id="5" name="TextBox 4"/>
          <p:cNvSpPr txBox="1"/>
          <p:nvPr/>
        </p:nvSpPr>
        <p:spPr>
          <a:xfrm>
            <a:off x="1524000" y="3105150"/>
            <a:ext cx="3137910" cy="1200329"/>
          </a:xfrm>
          <a:prstGeom prst="rect">
            <a:avLst/>
          </a:prstGeom>
          <a:noFill/>
        </p:spPr>
        <p:txBody>
          <a:bodyPr wrap="none" rtlCol="0">
            <a:spAutoFit/>
          </a:bodyPr>
          <a:lstStyle/>
          <a:p>
            <a:r>
              <a:rPr lang="en-US" smtClean="0">
                <a:latin typeface="Times New Roman" pitchFamily="18" charset="0"/>
                <a:cs typeface="Times New Roman" pitchFamily="18" charset="0"/>
              </a:rPr>
              <a:t>		- Cao độ</a:t>
            </a:r>
          </a:p>
          <a:p>
            <a:r>
              <a:rPr lang="en-US" smtClean="0">
                <a:latin typeface="Times New Roman" pitchFamily="18" charset="0"/>
                <a:cs typeface="Times New Roman" pitchFamily="18" charset="0"/>
              </a:rPr>
              <a:t>4 </a:t>
            </a:r>
            <a:r>
              <a:rPr lang="en-US">
                <a:latin typeface="Times New Roman" pitchFamily="18" charset="0"/>
                <a:cs typeface="Times New Roman" pitchFamily="18" charset="0"/>
              </a:rPr>
              <a:t>thuộc tính: </a:t>
            </a:r>
            <a:r>
              <a:rPr lang="en-US" smtClean="0">
                <a:latin typeface="Times New Roman" pitchFamily="18" charset="0"/>
                <a:cs typeface="Times New Roman" pitchFamily="18" charset="0"/>
              </a:rPr>
              <a:t>	- Trường độ</a:t>
            </a:r>
          </a:p>
          <a:p>
            <a:r>
              <a:rPr lang="en-US">
                <a:latin typeface="Times New Roman" pitchFamily="18" charset="0"/>
                <a:cs typeface="Times New Roman" pitchFamily="18" charset="0"/>
              </a:rPr>
              <a:t>	</a:t>
            </a:r>
            <a:r>
              <a:rPr lang="en-US" smtClean="0">
                <a:latin typeface="Times New Roman" pitchFamily="18" charset="0"/>
                <a:cs typeface="Times New Roman" pitchFamily="18" charset="0"/>
              </a:rPr>
              <a:t>	- Cường độ</a:t>
            </a:r>
          </a:p>
          <a:p>
            <a:r>
              <a:rPr lang="en-US">
                <a:latin typeface="Times New Roman" pitchFamily="18" charset="0"/>
                <a:cs typeface="Times New Roman" pitchFamily="18" charset="0"/>
              </a:rPr>
              <a:t>	</a:t>
            </a:r>
            <a:r>
              <a:rPr lang="en-US" smtClean="0">
                <a:latin typeface="Times New Roman" pitchFamily="18" charset="0"/>
                <a:cs typeface="Times New Roman" pitchFamily="18" charset="0"/>
              </a:rPr>
              <a:t>	- Âm sắc</a:t>
            </a:r>
            <a:endParaRPr lang="en-US">
              <a:latin typeface="Times New Roman" pitchFamily="18" charset="0"/>
              <a:cs typeface="Times New Roman" pitchFamily="18" charset="0"/>
            </a:endParaRPr>
          </a:p>
        </p:txBody>
      </p:sp>
      <p:sp>
        <p:nvSpPr>
          <p:cNvPr id="6" name="Left Brace 5"/>
          <p:cNvSpPr/>
          <p:nvPr/>
        </p:nvSpPr>
        <p:spPr>
          <a:xfrm>
            <a:off x="3092763" y="3257550"/>
            <a:ext cx="183837" cy="9144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4413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209550"/>
            <a:ext cx="4597734" cy="400110"/>
          </a:xfrm>
          <a:prstGeom prst="rect">
            <a:avLst/>
          </a:prstGeom>
          <a:noFill/>
        </p:spPr>
        <p:txBody>
          <a:bodyPr wrap="none" rtlCol="0">
            <a:spAutoFit/>
          </a:bodyPr>
          <a:lstStyle/>
          <a:p>
            <a:r>
              <a:rPr lang="en-US" sz="2000" b="1" u="sng" smtClean="0">
                <a:latin typeface="Times New Roman" pitchFamily="18" charset="0"/>
                <a:cs typeface="Times New Roman" pitchFamily="18" charset="0"/>
              </a:rPr>
              <a:t>b. Biểu diễn bài hát: Con đường học trò </a:t>
            </a:r>
            <a:endParaRPr lang="en-US" sz="2000" b="1" u="sng">
              <a:latin typeface="Times New Roman" pitchFamily="18" charset="0"/>
              <a:cs typeface="Times New Roman" pitchFamily="18" charset="0"/>
            </a:endParaRPr>
          </a:p>
        </p:txBody>
      </p:sp>
      <p:sp>
        <p:nvSpPr>
          <p:cNvPr id="5" name="TextBox 4"/>
          <p:cNvSpPr txBox="1"/>
          <p:nvPr/>
        </p:nvSpPr>
        <p:spPr>
          <a:xfrm>
            <a:off x="457201" y="1123950"/>
            <a:ext cx="3200400" cy="2031325"/>
          </a:xfrm>
          <a:prstGeom prst="rect">
            <a:avLst/>
          </a:prstGeom>
          <a:noFill/>
        </p:spPr>
        <p:txBody>
          <a:bodyPr wrap="square" rtlCol="0">
            <a:spAutoFit/>
          </a:bodyPr>
          <a:lstStyle/>
          <a:p>
            <a:r>
              <a:rPr lang="en-US" smtClean="0">
                <a:latin typeface="Times New Roman" pitchFamily="18" charset="0"/>
                <a:cs typeface="Times New Roman" pitchFamily="18" charset="0"/>
              </a:rPr>
              <a:t>Các nhóm tự chọn hình thức biểu diễn và nhận xét phần biểu diễn của nhóm bạn</a:t>
            </a:r>
          </a:p>
          <a:p>
            <a:r>
              <a:rPr lang="en-US" smtClean="0">
                <a:latin typeface="Times New Roman" pitchFamily="18" charset="0"/>
                <a:cs typeface="Times New Roman" pitchFamily="18" charset="0"/>
              </a:rPr>
              <a:t> - </a:t>
            </a:r>
            <a:r>
              <a:rPr lang="en-US" i="1" smtClean="0">
                <a:latin typeface="Times New Roman" pitchFamily="18" charset="0"/>
                <a:cs typeface="Times New Roman" pitchFamily="18" charset="0"/>
              </a:rPr>
              <a:t>1: Biểu diễn với hình thức hát lĩnh xướng, nối tiếp, hòa giọng.</a:t>
            </a:r>
          </a:p>
          <a:p>
            <a:r>
              <a:rPr lang="en-US" i="1" smtClean="0">
                <a:latin typeface="Times New Roman" pitchFamily="18" charset="0"/>
                <a:cs typeface="Times New Roman" pitchFamily="18" charset="0"/>
              </a:rPr>
              <a:t>- 2: Biểu diễn với hình thức vận động cơ thể theo nhịp điệu</a:t>
            </a:r>
            <a:endParaRPr lang="en-US" i="1">
              <a:latin typeface="Times New Roman" pitchFamily="18" charset="0"/>
              <a:cs typeface="Times New Roman" pitchFamily="18" charset="0"/>
            </a:endParaRPr>
          </a:p>
        </p:txBody>
      </p:sp>
      <p:pic>
        <p:nvPicPr>
          <p:cNvPr id="7" name="Picture 6" descr="slide1.png">
            <a:hlinkClick r:id="rId2"/>
          </p:cNvPr>
          <p:cNvPicPr>
            <a:picLocks noChangeAspect="1"/>
          </p:cNvPicPr>
          <p:nvPr/>
        </p:nvPicPr>
        <p:blipFill>
          <a:blip r:embed="rId3" cstate="print"/>
          <a:stretch>
            <a:fillRect/>
          </a:stretch>
        </p:blipFill>
        <p:spPr>
          <a:xfrm>
            <a:off x="5029200" y="1580881"/>
            <a:ext cx="2286000" cy="1171575"/>
          </a:xfrm>
          <a:prstGeom prst="rect">
            <a:avLst/>
          </a:prstGeom>
        </p:spPr>
      </p:pic>
    </p:spTree>
    <p:extLst>
      <p:ext uri="{BB962C8B-B14F-4D97-AF65-F5344CB8AC3E}">
        <p14:creationId xmlns:p14="http://schemas.microsoft.com/office/powerpoint/2010/main" val="13708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145023"/>
            <a:ext cx="3520449" cy="1933575"/>
          </a:xfrm>
          <a:prstGeom prst="rect">
            <a:avLst/>
          </a:prstGeom>
        </p:spPr>
      </p:pic>
      <p:sp>
        <p:nvSpPr>
          <p:cNvPr id="3" name="TextBox 2"/>
          <p:cNvSpPr txBox="1"/>
          <p:nvPr/>
        </p:nvSpPr>
        <p:spPr>
          <a:xfrm>
            <a:off x="2781300" y="248979"/>
            <a:ext cx="4075603" cy="461665"/>
          </a:xfrm>
          <a:prstGeom prst="rect">
            <a:avLst/>
          </a:prstGeom>
          <a:noFill/>
        </p:spPr>
        <p:txBody>
          <a:bodyPr wrap="none" rtlCol="0">
            <a:spAutoFit/>
          </a:bodyPr>
          <a:lstStyle/>
          <a:p>
            <a:r>
              <a:rPr lang="en-US" sz="2400" b="1" u="sng" smtClean="0">
                <a:latin typeface="Times New Roman" pitchFamily="18" charset="0"/>
                <a:cs typeface="Times New Roman" pitchFamily="18" charset="0"/>
              </a:rPr>
              <a:t>c. Trò chơi : Ứng tác âm nhạc</a:t>
            </a:r>
            <a:endParaRPr lang="en-US" sz="2400" b="1" u="sng">
              <a:latin typeface="Times New Roman" pitchFamily="18" charset="0"/>
              <a:cs typeface="Times New Roman" pitchFamily="18" charset="0"/>
            </a:endParaRPr>
          </a:p>
        </p:txBody>
      </p:sp>
      <p:sp>
        <p:nvSpPr>
          <p:cNvPr id="4" name="TextBox 3"/>
          <p:cNvSpPr txBox="1"/>
          <p:nvPr/>
        </p:nvSpPr>
        <p:spPr>
          <a:xfrm>
            <a:off x="457200" y="819150"/>
            <a:ext cx="4648200" cy="2585323"/>
          </a:xfrm>
          <a:prstGeom prst="rect">
            <a:avLst/>
          </a:prstGeom>
          <a:noFill/>
        </p:spPr>
        <p:txBody>
          <a:bodyPr wrap="square" rtlCol="0">
            <a:spAutoFit/>
          </a:bodyPr>
          <a:lstStyle/>
          <a:p>
            <a:pPr algn="ctr"/>
            <a:r>
              <a:rPr lang="en-US" b="1" u="sng" smtClean="0">
                <a:latin typeface="Times New Roman" pitchFamily="18" charset="0"/>
                <a:cs typeface="Times New Roman" pitchFamily="18" charset="0"/>
              </a:rPr>
              <a:t>Luật chơi</a:t>
            </a:r>
            <a:r>
              <a:rPr lang="en-US" u="sng" smtClean="0">
                <a:latin typeface="Times New Roman" pitchFamily="18" charset="0"/>
                <a:cs typeface="Times New Roman" pitchFamily="18" charset="0"/>
              </a:rPr>
              <a:t>: </a:t>
            </a:r>
          </a:p>
          <a:p>
            <a:r>
              <a:rPr lang="en-US" smtClean="0">
                <a:latin typeface="Times New Roman" pitchFamily="18" charset="0"/>
                <a:cs typeface="Times New Roman" pitchFamily="18" charset="0"/>
              </a:rPr>
              <a:t>+ </a:t>
            </a:r>
            <a:r>
              <a:rPr lang="en-US" u="sng" smtClean="0">
                <a:latin typeface="Times New Roman" pitchFamily="18" charset="0"/>
                <a:cs typeface="Times New Roman" pitchFamily="18" charset="0"/>
              </a:rPr>
              <a:t>Bước 1</a:t>
            </a:r>
            <a:r>
              <a:rPr lang="en-US" smtClean="0">
                <a:latin typeface="Times New Roman" pitchFamily="18" charset="0"/>
                <a:cs typeface="Times New Roman" pitchFamily="18" charset="0"/>
              </a:rPr>
              <a:t>: Cả lớp xếp thành hình vòng tròn, cùng vỗ tay luyện tiết tấu theo mẫu trên.</a:t>
            </a:r>
          </a:p>
          <a:p>
            <a:r>
              <a:rPr lang="en-US" smtClean="0">
                <a:latin typeface="Times New Roman" pitchFamily="18" charset="0"/>
                <a:cs typeface="Times New Roman" pitchFamily="18" charset="0"/>
              </a:rPr>
              <a:t>+ </a:t>
            </a:r>
            <a:r>
              <a:rPr lang="en-US" u="sng" smtClean="0">
                <a:latin typeface="Times New Roman" pitchFamily="18" charset="0"/>
                <a:cs typeface="Times New Roman" pitchFamily="18" charset="0"/>
              </a:rPr>
              <a:t>Bước 2</a:t>
            </a:r>
            <a:r>
              <a:rPr lang="en-US" smtClean="0">
                <a:latin typeface="Times New Roman" pitchFamily="18" charset="0"/>
                <a:cs typeface="Times New Roman" pitchFamily="18" charset="0"/>
              </a:rPr>
              <a:t>: HS ứng tác lời theo tiết tấu vừa luyện. Sau khi HS đầu tiên đặt lời, HS kế tiếp sẽ ứng tác câu tiếp theo. Tương tự như thế cho đến HS cuối cùng của vòng tròn.</a:t>
            </a:r>
          </a:p>
          <a:p>
            <a:r>
              <a:rPr lang="en-US" i="1" smtClean="0">
                <a:latin typeface="Times New Roman" pitchFamily="18" charset="0"/>
                <a:cs typeface="Times New Roman" pitchFamily="18" charset="0"/>
              </a:rPr>
              <a:t>Lưu ý: Nội dung câu ứng tác sau phải liên quan đến câu trước</a:t>
            </a:r>
            <a:endParaRPr lang="en-US" i="1">
              <a:latin typeface="Times New Roman" pitchFamily="18" charset="0"/>
              <a:cs typeface="Times New Roman" pitchFamily="18" charset="0"/>
            </a:endParaRPr>
          </a:p>
        </p:txBody>
      </p:sp>
    </p:spTree>
    <p:extLst>
      <p:ext uri="{BB962C8B-B14F-4D97-AF65-F5344CB8AC3E}">
        <p14:creationId xmlns:p14="http://schemas.microsoft.com/office/powerpoint/2010/main" val="96596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905000" y="-19050"/>
            <a:ext cx="5638800" cy="523220"/>
          </a:xfrm>
          <a:prstGeom prst="rect">
            <a:avLst/>
          </a:prstGeom>
          <a:noFill/>
        </p:spPr>
        <p:txBody>
          <a:bodyPr wrap="square" rtlCol="0">
            <a:spAutoFit/>
          </a:bodyPr>
          <a:lstStyle/>
          <a:p>
            <a:r>
              <a:rPr lang="en-US" altLang="zh-CN" sz="2800" b="1" smtClean="0">
                <a:solidFill>
                  <a:srgbClr val="5DA156"/>
                </a:solidFill>
                <a:latin typeface="Times New Roman" pitchFamily="18" charset="0"/>
                <a:ea typeface="微软雅黑" pitchFamily="34" charset="-122"/>
                <a:cs typeface="Times New Roman" pitchFamily="18" charset="0"/>
              </a:rPr>
              <a:t>HÌNH THÀNH KIẾN THỨC MỚI</a:t>
            </a:r>
            <a:endParaRPr lang="en-US" sz="2800" b="1" dirty="0">
              <a:solidFill>
                <a:srgbClr val="E5AC3C"/>
              </a:solidFill>
              <a:latin typeface="Times New Roman" pitchFamily="18" charset="0"/>
              <a:ea typeface="微软雅黑" pitchFamily="34" charset="-122"/>
              <a:cs typeface="Times New Roman" pitchFamily="18" charset="0"/>
            </a:endParaRPr>
          </a:p>
        </p:txBody>
      </p:sp>
      <p:pic>
        <p:nvPicPr>
          <p:cNvPr id="13" name="Picture 12" descr="slide1.png">
            <a:hlinkClick r:id="rId4"/>
          </p:cNvPr>
          <p:cNvPicPr>
            <a:picLocks noChangeAspect="1"/>
          </p:cNvPicPr>
          <p:nvPr/>
        </p:nvPicPr>
        <p:blipFill>
          <a:blip r:embed="rId5" cstate="print"/>
          <a:stretch>
            <a:fillRect/>
          </a:stretch>
        </p:blipFill>
        <p:spPr>
          <a:xfrm>
            <a:off x="1295400" y="2166669"/>
            <a:ext cx="2286000" cy="1171575"/>
          </a:xfrm>
          <a:prstGeom prst="rect">
            <a:avLst/>
          </a:prstGeom>
        </p:spPr>
      </p:pic>
      <p:sp>
        <p:nvSpPr>
          <p:cNvPr id="8" name="Oval Callout 7"/>
          <p:cNvSpPr/>
          <p:nvPr/>
        </p:nvSpPr>
        <p:spPr>
          <a:xfrm>
            <a:off x="3886200" y="895350"/>
            <a:ext cx="4648200" cy="2586655"/>
          </a:xfrm>
          <a:prstGeom prst="wedgeEllipseCallout">
            <a:avLst>
              <a:gd name="adj1" fmla="val -35411"/>
              <a:gd name="adj2" fmla="val 612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p:cNvSpPr txBox="1"/>
          <p:nvPr/>
        </p:nvSpPr>
        <p:spPr>
          <a:xfrm>
            <a:off x="4876800" y="1102551"/>
            <a:ext cx="2810540" cy="2246769"/>
          </a:xfrm>
          <a:prstGeom prst="rect">
            <a:avLst/>
          </a:prstGeom>
          <a:noFill/>
        </p:spPr>
        <p:txBody>
          <a:bodyPr wrap="square" rtlCol="0">
            <a:spAutoFit/>
          </a:bodyPr>
          <a:lstStyle/>
          <a:p>
            <a:r>
              <a:rPr lang="en-US" sz="2800" i="1" dirty="0" err="1" smtClean="0">
                <a:solidFill>
                  <a:schemeClr val="bg1"/>
                </a:solidFill>
                <a:latin typeface="Times New Roman" pitchFamily="18" charset="0"/>
                <a:cs typeface="Times New Roman" pitchFamily="18" charset="0"/>
              </a:rPr>
              <a:t>Hãy</a:t>
            </a:r>
            <a:r>
              <a:rPr lang="en-US" sz="2800" i="1" dirty="0" smtClean="0">
                <a:solidFill>
                  <a:schemeClr val="bg1"/>
                </a:solidFill>
                <a:latin typeface="Times New Roman" pitchFamily="18" charset="0"/>
                <a:cs typeface="Times New Roman" pitchFamily="18" charset="0"/>
              </a:rPr>
              <a:t> </a:t>
            </a:r>
            <a:r>
              <a:rPr lang="en-US" sz="2800" i="1" dirty="0" err="1" smtClean="0">
                <a:solidFill>
                  <a:schemeClr val="bg1"/>
                </a:solidFill>
                <a:latin typeface="Times New Roman" pitchFamily="18" charset="0"/>
                <a:cs typeface="Times New Roman" pitchFamily="18" charset="0"/>
              </a:rPr>
              <a:t>lắng</a:t>
            </a:r>
            <a:r>
              <a:rPr lang="en-US" sz="2800" i="1" dirty="0" smtClean="0">
                <a:solidFill>
                  <a:schemeClr val="bg1"/>
                </a:solidFill>
                <a:latin typeface="Times New Roman" pitchFamily="18" charset="0"/>
                <a:cs typeface="Times New Roman" pitchFamily="18" charset="0"/>
              </a:rPr>
              <a:t> </a:t>
            </a:r>
            <a:r>
              <a:rPr lang="en-US" sz="2800" i="1" dirty="0" err="1" smtClean="0">
                <a:solidFill>
                  <a:schemeClr val="bg1"/>
                </a:solidFill>
                <a:latin typeface="Times New Roman" pitchFamily="18" charset="0"/>
                <a:cs typeface="Times New Roman" pitchFamily="18" charset="0"/>
              </a:rPr>
              <a:t>nghe</a:t>
            </a:r>
            <a:r>
              <a:rPr lang="en-US" sz="2800" i="1" dirty="0" smtClean="0">
                <a:solidFill>
                  <a:schemeClr val="bg1"/>
                </a:solidFill>
                <a:latin typeface="Times New Roman" pitchFamily="18" charset="0"/>
                <a:cs typeface="Times New Roman" pitchFamily="18" charset="0"/>
              </a:rPr>
              <a:t>, </a:t>
            </a:r>
            <a:r>
              <a:rPr lang="en-US" sz="2800" i="1" dirty="0" err="1" smtClean="0">
                <a:solidFill>
                  <a:schemeClr val="bg1"/>
                </a:solidFill>
                <a:latin typeface="Times New Roman" pitchFamily="18" charset="0"/>
                <a:cs typeface="Times New Roman" pitchFamily="18" charset="0"/>
              </a:rPr>
              <a:t>vỗ</a:t>
            </a:r>
            <a:r>
              <a:rPr lang="en-US" sz="2800" i="1" dirty="0" smtClean="0">
                <a:solidFill>
                  <a:schemeClr val="bg1"/>
                </a:solidFill>
                <a:latin typeface="Times New Roman" pitchFamily="18" charset="0"/>
                <a:cs typeface="Times New Roman" pitchFamily="18" charset="0"/>
              </a:rPr>
              <a:t> </a:t>
            </a:r>
            <a:r>
              <a:rPr lang="en-US" sz="2800" i="1" dirty="0" err="1" smtClean="0">
                <a:solidFill>
                  <a:schemeClr val="bg1"/>
                </a:solidFill>
                <a:latin typeface="Times New Roman" pitchFamily="18" charset="0"/>
                <a:cs typeface="Times New Roman" pitchFamily="18" charset="0"/>
              </a:rPr>
              <a:t>tay</a:t>
            </a:r>
            <a:r>
              <a:rPr lang="en-US" sz="2800" i="1" dirty="0" smtClean="0">
                <a:solidFill>
                  <a:schemeClr val="bg1"/>
                </a:solidFill>
                <a:latin typeface="Times New Roman" pitchFamily="18" charset="0"/>
                <a:cs typeface="Times New Roman" pitchFamily="18" charset="0"/>
              </a:rPr>
              <a:t> </a:t>
            </a:r>
            <a:r>
              <a:rPr lang="en-US" sz="2800" i="1" dirty="0" err="1" smtClean="0">
                <a:solidFill>
                  <a:schemeClr val="bg1"/>
                </a:solidFill>
                <a:latin typeface="Times New Roman" pitchFamily="18" charset="0"/>
                <a:cs typeface="Times New Roman" pitchFamily="18" charset="0"/>
              </a:rPr>
              <a:t>nhẹ</a:t>
            </a:r>
            <a:r>
              <a:rPr lang="en-US" sz="2800" i="1" dirty="0" smtClean="0">
                <a:solidFill>
                  <a:schemeClr val="bg1"/>
                </a:solidFill>
                <a:latin typeface="Times New Roman" pitchFamily="18" charset="0"/>
                <a:cs typeface="Times New Roman" pitchFamily="18" charset="0"/>
              </a:rPr>
              <a:t> </a:t>
            </a:r>
            <a:r>
              <a:rPr lang="en-US" sz="2800" i="1" dirty="0" err="1" smtClean="0">
                <a:solidFill>
                  <a:schemeClr val="bg1"/>
                </a:solidFill>
                <a:latin typeface="Times New Roman" pitchFamily="18" charset="0"/>
                <a:cs typeface="Times New Roman" pitchFamily="18" charset="0"/>
              </a:rPr>
              <a:t>nhàng</a:t>
            </a:r>
            <a:r>
              <a:rPr lang="en-US" sz="2800" i="1" dirty="0" smtClean="0">
                <a:solidFill>
                  <a:schemeClr val="bg1"/>
                </a:solidFill>
                <a:latin typeface="Times New Roman" pitchFamily="18" charset="0"/>
                <a:cs typeface="Times New Roman" pitchFamily="18" charset="0"/>
              </a:rPr>
              <a:t> </a:t>
            </a:r>
            <a:r>
              <a:rPr lang="en-US" sz="2800" i="1" dirty="0" err="1" smtClean="0">
                <a:solidFill>
                  <a:schemeClr val="bg1"/>
                </a:solidFill>
                <a:latin typeface="Times New Roman" pitchFamily="18" charset="0"/>
                <a:cs typeface="Times New Roman" pitchFamily="18" charset="0"/>
              </a:rPr>
              <a:t>để</a:t>
            </a:r>
            <a:r>
              <a:rPr lang="en-US" sz="2800" i="1" dirty="0" smtClean="0">
                <a:solidFill>
                  <a:schemeClr val="bg1"/>
                </a:solidFill>
                <a:latin typeface="Times New Roman" pitchFamily="18" charset="0"/>
                <a:cs typeface="Times New Roman" pitchFamily="18" charset="0"/>
              </a:rPr>
              <a:t> </a:t>
            </a:r>
            <a:r>
              <a:rPr lang="en-US" sz="2800" i="1" dirty="0" err="1" smtClean="0">
                <a:solidFill>
                  <a:schemeClr val="bg1"/>
                </a:solidFill>
                <a:latin typeface="Times New Roman" pitchFamily="18" charset="0"/>
                <a:cs typeface="Times New Roman" pitchFamily="18" charset="0"/>
              </a:rPr>
              <a:t>cảm</a:t>
            </a:r>
            <a:r>
              <a:rPr lang="en-US" sz="2800" i="1" dirty="0" smtClean="0">
                <a:solidFill>
                  <a:schemeClr val="bg1"/>
                </a:solidFill>
                <a:latin typeface="Times New Roman" pitchFamily="18" charset="0"/>
                <a:cs typeface="Times New Roman" pitchFamily="18" charset="0"/>
              </a:rPr>
              <a:t> </a:t>
            </a:r>
            <a:r>
              <a:rPr lang="en-US" sz="2800" i="1" dirty="0" err="1" smtClean="0">
                <a:solidFill>
                  <a:schemeClr val="bg1"/>
                </a:solidFill>
                <a:latin typeface="Times New Roman" pitchFamily="18" charset="0"/>
                <a:cs typeface="Times New Roman" pitchFamily="18" charset="0"/>
              </a:rPr>
              <a:t>nhận</a:t>
            </a:r>
            <a:r>
              <a:rPr lang="en-US" sz="2800" i="1" dirty="0" smtClean="0">
                <a:solidFill>
                  <a:schemeClr val="bg1"/>
                </a:solidFill>
                <a:latin typeface="Times New Roman" pitchFamily="18" charset="0"/>
                <a:cs typeface="Times New Roman" pitchFamily="18" charset="0"/>
              </a:rPr>
              <a:t> </a:t>
            </a:r>
            <a:r>
              <a:rPr lang="en-US" sz="2800" i="1" dirty="0" err="1" smtClean="0">
                <a:solidFill>
                  <a:schemeClr val="bg1"/>
                </a:solidFill>
                <a:latin typeface="Times New Roman" pitchFamily="18" charset="0"/>
                <a:cs typeface="Times New Roman" pitchFamily="18" charset="0"/>
              </a:rPr>
              <a:t>nhịp</a:t>
            </a:r>
            <a:r>
              <a:rPr lang="en-US" sz="2800" i="1" dirty="0" smtClean="0">
                <a:solidFill>
                  <a:schemeClr val="bg1"/>
                </a:solidFill>
                <a:latin typeface="Times New Roman" pitchFamily="18" charset="0"/>
                <a:cs typeface="Times New Roman" pitchFamily="18" charset="0"/>
              </a:rPr>
              <a:t> </a:t>
            </a:r>
            <a:r>
              <a:rPr lang="en-US" sz="2800" i="1" dirty="0" err="1" smtClean="0">
                <a:solidFill>
                  <a:schemeClr val="bg1"/>
                </a:solidFill>
                <a:latin typeface="Times New Roman" pitchFamily="18" charset="0"/>
                <a:cs typeface="Times New Roman" pitchFamily="18" charset="0"/>
              </a:rPr>
              <a:t>điệu</a:t>
            </a:r>
            <a:r>
              <a:rPr lang="en-US" sz="2800" i="1" dirty="0" smtClean="0">
                <a:solidFill>
                  <a:schemeClr val="bg1"/>
                </a:solidFill>
                <a:latin typeface="Times New Roman" pitchFamily="18" charset="0"/>
                <a:cs typeface="Times New Roman" pitchFamily="18" charset="0"/>
              </a:rPr>
              <a:t> </a:t>
            </a:r>
            <a:r>
              <a:rPr lang="en-US" sz="2800" i="1" dirty="0" err="1" smtClean="0">
                <a:solidFill>
                  <a:schemeClr val="bg1"/>
                </a:solidFill>
                <a:latin typeface="Times New Roman" pitchFamily="18" charset="0"/>
                <a:cs typeface="Times New Roman" pitchFamily="18" charset="0"/>
              </a:rPr>
              <a:t>của</a:t>
            </a:r>
            <a:r>
              <a:rPr lang="en-US" sz="2800" i="1" dirty="0" smtClean="0">
                <a:solidFill>
                  <a:schemeClr val="bg1"/>
                </a:solidFill>
                <a:latin typeface="Times New Roman" pitchFamily="18" charset="0"/>
                <a:cs typeface="Times New Roman" pitchFamily="18" charset="0"/>
              </a:rPr>
              <a:t> </a:t>
            </a:r>
            <a:r>
              <a:rPr lang="en-US" sz="2800" i="1" dirty="0" err="1" smtClean="0">
                <a:solidFill>
                  <a:schemeClr val="bg1"/>
                </a:solidFill>
                <a:latin typeface="Times New Roman" pitchFamily="18" charset="0"/>
                <a:cs typeface="Times New Roman" pitchFamily="18" charset="0"/>
              </a:rPr>
              <a:t>bài</a:t>
            </a:r>
            <a:r>
              <a:rPr lang="en-US" sz="2800" i="1" dirty="0" smtClean="0">
                <a:solidFill>
                  <a:schemeClr val="bg1"/>
                </a:solidFill>
                <a:latin typeface="Times New Roman" pitchFamily="18" charset="0"/>
                <a:cs typeface="Times New Roman" pitchFamily="18" charset="0"/>
              </a:rPr>
              <a:t> </a:t>
            </a:r>
            <a:r>
              <a:rPr lang="en-US" sz="2800" i="1" dirty="0" err="1" smtClean="0">
                <a:solidFill>
                  <a:schemeClr val="bg1"/>
                </a:solidFill>
                <a:latin typeface="Times New Roman" pitchFamily="18" charset="0"/>
                <a:cs typeface="Times New Roman" pitchFamily="18" charset="0"/>
              </a:rPr>
              <a:t>hát</a:t>
            </a:r>
            <a:r>
              <a:rPr lang="en-US" sz="2800" i="1" dirty="0" smtClean="0">
                <a:solidFill>
                  <a:schemeClr val="bg1"/>
                </a:solidFill>
                <a:latin typeface="Times New Roman" pitchFamily="18" charset="0"/>
                <a:cs typeface="Times New Roman" pitchFamily="18" charset="0"/>
              </a:rPr>
              <a:t> </a:t>
            </a:r>
            <a:r>
              <a:rPr lang="en-US" sz="2800" i="1" dirty="0" err="1" smtClean="0">
                <a:solidFill>
                  <a:schemeClr val="bg1"/>
                </a:solidFill>
                <a:latin typeface="Times New Roman" pitchFamily="18" charset="0"/>
                <a:cs typeface="Times New Roman" pitchFamily="18" charset="0"/>
              </a:rPr>
              <a:t>nhé</a:t>
            </a:r>
            <a:r>
              <a:rPr lang="en-US" sz="2800" i="1" dirty="0" smtClean="0">
                <a:solidFill>
                  <a:schemeClr val="bg1"/>
                </a:solidFill>
                <a:latin typeface="Times New Roman" pitchFamily="18" charset="0"/>
                <a:cs typeface="Times New Roman" pitchFamily="18" charset="0"/>
              </a:rPr>
              <a:t>!</a:t>
            </a:r>
            <a:endParaRPr lang="en-US" sz="2800" i="1" dirty="0">
              <a:solidFill>
                <a:schemeClr val="bg1"/>
              </a:solidFill>
              <a:latin typeface="Times New Roman" pitchFamily="18" charset="0"/>
              <a:cs typeface="Times New Roman" pitchFamily="18" charset="0"/>
            </a:endParaRPr>
          </a:p>
        </p:txBody>
      </p:sp>
      <p:pic>
        <p:nvPicPr>
          <p:cNvPr id="2" name="CON ĐƯỜNG HỌC TRÒ - LỜI CA- SÁCH ÂM NHẠC LỚP 6-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8586" y="19937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32" fill="hold" nodeType="withEffect">
                                  <p:stCondLst>
                                    <p:cond delay="1250"/>
                                  </p:stCondLst>
                                  <p:childTnLst>
                                    <p:set>
                                      <p:cBhvr>
                                        <p:cTn id="9" dur="1" fill="hold">
                                          <p:stCondLst>
                                            <p:cond delay="0"/>
                                          </p:stCondLst>
                                        </p:cTn>
                                        <p:tgtEl>
                                          <p:spTgt spid="13"/>
                                        </p:tgtEl>
                                        <p:attrNameLst>
                                          <p:attrName>style.visibility</p:attrName>
                                        </p:attrNameLst>
                                      </p:cBhvr>
                                      <p:to>
                                        <p:strVal val="visible"/>
                                      </p:to>
                                    </p:set>
                                    <p:animEffect transition="in" filter="circle(out)">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32414"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12" grpId="0"/>
      <p:bldP spid="8" grpId="0" animBg="1"/>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4526" y="253484"/>
            <a:ext cx="4671472" cy="461665"/>
          </a:xfrm>
          <a:prstGeom prst="rect">
            <a:avLst/>
          </a:prstGeom>
          <a:noFill/>
        </p:spPr>
        <p:txBody>
          <a:bodyPr wrap="none" rtlCol="0">
            <a:spAutoFit/>
          </a:bodyPr>
          <a:lstStyle/>
          <a:p>
            <a:pPr algn="ctr"/>
            <a:r>
              <a:rPr lang="en-US" sz="2400" b="1" u="sng" smtClean="0">
                <a:latin typeface="Times New Roman" pitchFamily="18" charset="0"/>
                <a:cs typeface="Times New Roman" pitchFamily="18" charset="0"/>
              </a:rPr>
              <a:t>d. Giới thiệu vẽ tranh theo chủ đề </a:t>
            </a:r>
            <a:endParaRPr lang="en-US" sz="2400" b="1" u="sng">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971550"/>
            <a:ext cx="6143625" cy="3157537"/>
          </a:xfrm>
          <a:prstGeom prst="rect">
            <a:avLst/>
          </a:prstGeom>
        </p:spPr>
      </p:pic>
      <p:sp>
        <p:nvSpPr>
          <p:cNvPr id="4" name="TextBox 3"/>
          <p:cNvSpPr txBox="1"/>
          <p:nvPr/>
        </p:nvSpPr>
        <p:spPr>
          <a:xfrm>
            <a:off x="304800" y="1200150"/>
            <a:ext cx="2438400" cy="1200329"/>
          </a:xfrm>
          <a:prstGeom prst="rect">
            <a:avLst/>
          </a:prstGeom>
          <a:noFill/>
        </p:spPr>
        <p:txBody>
          <a:bodyPr wrap="square" rtlCol="0">
            <a:spAutoFit/>
          </a:bodyPr>
          <a:lstStyle/>
          <a:p>
            <a:r>
              <a:rPr lang="en-US" smtClean="0">
                <a:latin typeface="Times New Roman" pitchFamily="18" charset="0"/>
                <a:cs typeface="Times New Roman" pitchFamily="18" charset="0"/>
              </a:rPr>
              <a:t>Các  cá nhân/ nhóm trưng bày và giới thiệu tranh đã vẽ theo chủ đề “</a:t>
            </a:r>
            <a:r>
              <a:rPr lang="en-US" i="1" smtClean="0">
                <a:latin typeface="Times New Roman" pitchFamily="18" charset="0"/>
                <a:cs typeface="Times New Roman" pitchFamily="18" charset="0"/>
              </a:rPr>
              <a:t>Tuổi học trò</a:t>
            </a:r>
            <a:r>
              <a:rPr lang="en-US" smtClean="0">
                <a:latin typeface="Times New Roman" pitchFamily="18" charset="0"/>
                <a:cs typeface="Times New Roman" pitchFamily="18" charset="0"/>
              </a:rPr>
              <a:t>” </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93329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78870"/>
            <a:ext cx="7162800" cy="3231654"/>
          </a:xfrm>
          <a:prstGeom prst="rect">
            <a:avLst/>
          </a:prstGeom>
        </p:spPr>
        <p:txBody>
          <a:bodyPr wrap="square">
            <a:spAutoFit/>
          </a:bodyPr>
          <a:lstStyle/>
          <a:p>
            <a:pPr lvl="0" algn="ctr"/>
            <a:r>
              <a:rPr lang="en-US" sz="2400" b="1" smtClean="0">
                <a:latin typeface="Times New Roman" pitchFamily="18" charset="0"/>
                <a:cs typeface="Times New Roman" pitchFamily="18" charset="0"/>
              </a:rPr>
              <a:t>DẶN DÒ, CHUẨN BỊ BÀI MỚI</a:t>
            </a:r>
          </a:p>
          <a:p>
            <a:pPr lvl="0" algn="ctr"/>
            <a:endParaRPr lang="en-US" sz="2400" b="1" smtClean="0">
              <a:latin typeface="Times New Roman" pitchFamily="18" charset="0"/>
              <a:cs typeface="Times New Roman" pitchFamily="18" charset="0"/>
            </a:endParaRPr>
          </a:p>
          <a:p>
            <a:pPr lvl="0"/>
            <a:r>
              <a:rPr lang="en-US" smtClean="0">
                <a:latin typeface="Times New Roman" pitchFamily="18" charset="0"/>
                <a:cs typeface="Times New Roman" pitchFamily="18" charset="0"/>
              </a:rPr>
              <a:t>- GV </a:t>
            </a:r>
            <a:r>
              <a:rPr lang="en-US">
                <a:latin typeface="Times New Roman" pitchFamily="18" charset="0"/>
                <a:cs typeface="Times New Roman" pitchFamily="18" charset="0"/>
              </a:rPr>
              <a:t>cùng HS hệ thống lại các nội dung cần ghi nhớ.</a:t>
            </a:r>
            <a:endParaRPr lang="en-US" sz="1100">
              <a:latin typeface="Times New Roman" pitchFamily="18" charset="0"/>
              <a:cs typeface="Times New Roman" pitchFamily="18" charset="0"/>
            </a:endParaRPr>
          </a:p>
          <a:p>
            <a:r>
              <a:rPr lang="en-US">
                <a:latin typeface="Times New Roman" pitchFamily="18" charset="0"/>
                <a:cs typeface="Times New Roman" pitchFamily="18" charset="0"/>
              </a:rPr>
              <a:t> </a:t>
            </a:r>
            <a:r>
              <a:rPr lang="en-US" smtClean="0">
                <a:latin typeface="Times New Roman" pitchFamily="18" charset="0"/>
                <a:cs typeface="Times New Roman" pitchFamily="18" charset="0"/>
              </a:rPr>
              <a:t>- Chuẩn </a:t>
            </a:r>
            <a:r>
              <a:rPr lang="en-US">
                <a:latin typeface="Times New Roman" pitchFamily="18" charset="0"/>
                <a:cs typeface="Times New Roman" pitchFamily="18" charset="0"/>
              </a:rPr>
              <a:t>bị tiết học sau:</a:t>
            </a:r>
            <a:endParaRPr lang="en-US" sz="1100">
              <a:latin typeface="Times New Roman" pitchFamily="18" charset="0"/>
              <a:cs typeface="Times New Roman" pitchFamily="18" charset="0"/>
            </a:endParaRPr>
          </a:p>
          <a:p>
            <a:r>
              <a:rPr lang="en-US" sz="2400" smtClean="0">
                <a:latin typeface="Times New Roman" pitchFamily="18" charset="0"/>
                <a:cs typeface="Times New Roman" pitchFamily="18" charset="0"/>
              </a:rPr>
              <a:t>-</a:t>
            </a:r>
            <a:r>
              <a:rPr lang="en-US" sz="1100" smtClean="0">
                <a:latin typeface="Times New Roman" pitchFamily="18" charset="0"/>
                <a:cs typeface="Times New Roman" pitchFamily="18" charset="0"/>
              </a:rPr>
              <a:t> </a:t>
            </a:r>
            <a:r>
              <a:rPr lang="en-US" smtClean="0">
                <a:latin typeface="Times New Roman" pitchFamily="18" charset="0"/>
                <a:cs typeface="Times New Roman" pitchFamily="18" charset="0"/>
              </a:rPr>
              <a:t>Tìm </a:t>
            </a:r>
            <a:r>
              <a:rPr lang="en-US">
                <a:latin typeface="Times New Roman" pitchFamily="18" charset="0"/>
                <a:cs typeface="Times New Roman" pitchFamily="18" charset="0"/>
              </a:rPr>
              <a:t>hiểu nội dung bài hát </a:t>
            </a:r>
            <a:r>
              <a:rPr lang="en-US" i="1">
                <a:latin typeface="Times New Roman" pitchFamily="18" charset="0"/>
                <a:cs typeface="Times New Roman" pitchFamily="18" charset="0"/>
              </a:rPr>
              <a:t>Đời sống không già vì có chúng em</a:t>
            </a:r>
            <a:r>
              <a:rPr lang="en-US">
                <a:latin typeface="Times New Roman" pitchFamily="18" charset="0"/>
                <a:cs typeface="Times New Roman" pitchFamily="18" charset="0"/>
              </a:rPr>
              <a:t> của nhạc sĩ Trịnh Công Sơn.</a:t>
            </a:r>
            <a:endParaRPr lang="en-US" sz="1100">
              <a:latin typeface="Times New Roman" pitchFamily="18" charset="0"/>
              <a:cs typeface="Times New Roman" pitchFamily="18" charset="0"/>
            </a:endParaRPr>
          </a:p>
          <a:p>
            <a:r>
              <a:rPr lang="en-US" sz="2400" smtClean="0">
                <a:latin typeface="Times New Roman" pitchFamily="18" charset="0"/>
                <a:cs typeface="Times New Roman" pitchFamily="18" charset="0"/>
              </a:rPr>
              <a:t>- </a:t>
            </a:r>
            <a:r>
              <a:rPr lang="en-US" smtClean="0">
                <a:latin typeface="Times New Roman" pitchFamily="18" charset="0"/>
                <a:cs typeface="Times New Roman" pitchFamily="18" charset="0"/>
              </a:rPr>
              <a:t>Dùng </a:t>
            </a:r>
            <a:r>
              <a:rPr lang="en-US">
                <a:latin typeface="Times New Roman" pitchFamily="18" charset="0"/>
                <a:cs typeface="Times New Roman" pitchFamily="18" charset="0"/>
              </a:rPr>
              <a:t>mã code do GV cung cấp để khai thác học liệu điện tử, nghe và tập hát trước bài </a:t>
            </a:r>
            <a:r>
              <a:rPr lang="en-US" smtClean="0">
                <a:latin typeface="Times New Roman" pitchFamily="18" charset="0"/>
                <a:cs typeface="Times New Roman" pitchFamily="18" charset="0"/>
              </a:rPr>
              <a:t>hát</a:t>
            </a:r>
            <a:r>
              <a:rPr lang="en-US" sz="1100">
                <a:latin typeface="Times New Roman" pitchFamily="18" charset="0"/>
                <a:cs typeface="Times New Roman" pitchFamily="18" charset="0"/>
              </a:rPr>
              <a:t> </a:t>
            </a:r>
            <a:r>
              <a:rPr lang="en-US" i="1" smtClean="0">
                <a:latin typeface="Times New Roman" pitchFamily="18" charset="0"/>
                <a:cs typeface="Times New Roman" pitchFamily="18" charset="0"/>
              </a:rPr>
              <a:t>Đời </a:t>
            </a:r>
            <a:r>
              <a:rPr lang="en-US" i="1">
                <a:latin typeface="Times New Roman" pitchFamily="18" charset="0"/>
                <a:cs typeface="Times New Roman" pitchFamily="18" charset="0"/>
              </a:rPr>
              <a:t>sống không già vì có chúng em</a:t>
            </a:r>
            <a:r>
              <a:rPr lang="en-US">
                <a:latin typeface="Times New Roman" pitchFamily="18" charset="0"/>
                <a:cs typeface="Times New Roman" pitchFamily="18" charset="0"/>
              </a:rPr>
              <a:t/>
            </a:r>
            <a:br>
              <a:rPr lang="en-US">
                <a:latin typeface="Times New Roman" pitchFamily="18" charset="0"/>
                <a:cs typeface="Times New Roman" pitchFamily="18" charset="0"/>
              </a:rPr>
            </a:br>
            <a:r>
              <a:rPr lang="en-US">
                <a:latin typeface="Times New Roman" pitchFamily="18" charset="0"/>
                <a:cs typeface="Times New Roman" pitchFamily="18" charset="0"/>
              </a:rPr>
              <a:t> </a:t>
            </a:r>
          </a:p>
          <a:p>
            <a:r>
              <a:rPr lang="en-US">
                <a:latin typeface="Times New Roman" pitchFamily="18" charset="0"/>
                <a:cs typeface="Times New Roman" pitchFamily="18" charset="0"/>
              </a:rPr>
              <a:t> </a:t>
            </a:r>
          </a:p>
        </p:txBody>
      </p:sp>
    </p:spTree>
    <p:extLst>
      <p:ext uri="{BB962C8B-B14F-4D97-AF65-F5344CB8AC3E}">
        <p14:creationId xmlns:p14="http://schemas.microsoft.com/office/powerpoint/2010/main" val="25339983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s.png"/>
          <p:cNvPicPr>
            <a:picLocks noChangeAspect="1"/>
          </p:cNvPicPr>
          <p:nvPr/>
        </p:nvPicPr>
        <p:blipFill>
          <a:blip r:embed="rId2" cstate="print"/>
          <a:stretch>
            <a:fillRect/>
          </a:stretch>
        </p:blipFill>
        <p:spPr>
          <a:xfrm>
            <a:off x="762000" y="361950"/>
            <a:ext cx="7644012" cy="3602525"/>
          </a:xfrm>
          <a:prstGeom prst="rect">
            <a:avLst/>
          </a:prstGeom>
        </p:spPr>
      </p:pic>
      <p:pic>
        <p:nvPicPr>
          <p:cNvPr id="5" name="Picture 4" descr="cloud.png"/>
          <p:cNvPicPr>
            <a:picLocks noChangeAspect="1"/>
          </p:cNvPicPr>
          <p:nvPr/>
        </p:nvPicPr>
        <p:blipFill>
          <a:blip r:embed="rId3" cstate="print"/>
          <a:stretch>
            <a:fillRect/>
          </a:stretch>
        </p:blipFill>
        <p:spPr>
          <a:xfrm>
            <a:off x="1447800" y="787046"/>
            <a:ext cx="6781800" cy="3177429"/>
          </a:xfrm>
          <a:prstGeom prst="rect">
            <a:avLst/>
          </a:prstGeom>
        </p:spPr>
      </p:pic>
      <p:sp>
        <p:nvSpPr>
          <p:cNvPr id="6" name="TextBox 5"/>
          <p:cNvSpPr txBox="1"/>
          <p:nvPr/>
        </p:nvSpPr>
        <p:spPr>
          <a:xfrm>
            <a:off x="2819400" y="1733550"/>
            <a:ext cx="4191000" cy="646331"/>
          </a:xfrm>
          <a:prstGeom prst="rect">
            <a:avLst/>
          </a:prstGeom>
          <a:noFill/>
        </p:spPr>
        <p:txBody>
          <a:bodyPr wrap="square" rtlCol="0">
            <a:spAutoFit/>
          </a:bodyPr>
          <a:lstStyle/>
          <a:p>
            <a:pPr algn="ctr"/>
            <a:r>
              <a:rPr lang="en-US" sz="3600" b="1" smtClean="0">
                <a:solidFill>
                  <a:schemeClr val="bg1"/>
                </a:solidFill>
                <a:latin typeface="Times New Roman" pitchFamily="18" charset="0"/>
                <a:cs typeface="Times New Roman" pitchFamily="18" charset="0"/>
              </a:rPr>
              <a:t>TẠM BIỆT</a:t>
            </a:r>
            <a:endParaRPr lang="en-US" sz="3600" b="1" i="1">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90601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8400" y="5759"/>
            <a:ext cx="6054799" cy="523220"/>
          </a:xfrm>
          <a:prstGeom prst="rect">
            <a:avLst/>
          </a:prstGeom>
          <a:noFill/>
        </p:spPr>
        <p:txBody>
          <a:bodyPr wrap="none" rtlCol="0">
            <a:spAutoFit/>
          </a:bodyPr>
          <a:lstStyle/>
          <a:p>
            <a:r>
              <a:rPr lang="en-US" sz="2800" b="1" u="sng" dirty="0" smtClean="0">
                <a:latin typeface="Times New Roman" pitchFamily="18" charset="0"/>
                <a:cs typeface="Times New Roman" pitchFamily="18" charset="0"/>
              </a:rPr>
              <a:t>1. </a:t>
            </a:r>
            <a:r>
              <a:rPr lang="en-US" sz="2800" b="1" u="sng" dirty="0" err="1" smtClean="0">
                <a:latin typeface="Times New Roman" pitchFamily="18" charset="0"/>
                <a:cs typeface="Times New Roman" pitchFamily="18" charset="0"/>
              </a:rPr>
              <a:t>Đôi</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nét</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về</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nhạc</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sĩ</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Nguyễn</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Văn</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Hiên</a:t>
            </a:r>
            <a:endParaRPr lang="en-US" sz="2800" b="1" u="sng" dirty="0">
              <a:latin typeface="Times New Roman" pitchFamily="18" charset="0"/>
              <a:cs typeface="Times New Roman"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819150"/>
            <a:ext cx="3886200" cy="3352800"/>
          </a:xfrm>
          <a:prstGeom prst="rect">
            <a:avLst/>
          </a:prstGeom>
        </p:spPr>
      </p:pic>
      <p:sp>
        <p:nvSpPr>
          <p:cNvPr id="7" name="TextBox 6"/>
          <p:cNvSpPr txBox="1"/>
          <p:nvPr/>
        </p:nvSpPr>
        <p:spPr>
          <a:xfrm>
            <a:off x="30127" y="971550"/>
            <a:ext cx="5075273" cy="4678204"/>
          </a:xfrm>
          <a:prstGeom prst="rect">
            <a:avLst/>
          </a:prstGeom>
          <a:noFill/>
        </p:spPr>
        <p:txBody>
          <a:bodyPr wrap="square" rtlCol="0">
            <a:spAutoFit/>
          </a:bodyPr>
          <a:lstStyle/>
          <a:p>
            <a:pPr algn="just"/>
            <a:r>
              <a:rPr lang="vi-VN" b="1" dirty="0"/>
              <a:t>Nguyễn Văn Hiên</a:t>
            </a:r>
            <a:r>
              <a:rPr lang="vi-VN" dirty="0"/>
              <a:t> (sinh ngày </a:t>
            </a:r>
            <a:r>
              <a:rPr lang="vi-VN" dirty="0">
                <a:hlinkClick r:id="rId5" tooltip="3 tháng 6"/>
              </a:rPr>
              <a:t>3 tháng 6</a:t>
            </a:r>
            <a:r>
              <a:rPr lang="vi-VN" dirty="0"/>
              <a:t> năm </a:t>
            </a:r>
            <a:r>
              <a:rPr lang="vi-VN" dirty="0">
                <a:hlinkClick r:id="rId6" tooltip="1953"/>
              </a:rPr>
              <a:t>1953</a:t>
            </a:r>
            <a:r>
              <a:rPr lang="vi-VN" dirty="0"/>
              <a:t>), quê ở Bình Định, là một nhạc sĩ Việt Nam, từng hoạt động trong phong trào thanh niên từ sau năm 1975 và tốt nghiệp đại học sáng tác Nhạc viện Thành phố Hồ Chí Minh năm </a:t>
            </a:r>
            <a:r>
              <a:rPr lang="vi-VN" dirty="0">
                <a:hlinkClick r:id="rId7" tooltip="1993"/>
              </a:rPr>
              <a:t>1993</a:t>
            </a:r>
            <a:r>
              <a:rPr lang="vi-VN" dirty="0"/>
              <a:t>. Ông thường sáng tác nhạc trẻ, nhạc nhẹ, hợp xướng, giao hưởng, nhạc thiếu nhi, sinh viên học sinh</a:t>
            </a:r>
            <a:r>
              <a:rPr lang="vi-VN" dirty="0" smtClean="0"/>
              <a:t>.</a:t>
            </a:r>
            <a:endParaRPr lang="en-US" dirty="0" smtClean="0"/>
          </a:p>
          <a:p>
            <a:pPr algn="just"/>
            <a:r>
              <a:rPr lang="en-US" dirty="0" err="1">
                <a:latin typeface="Arial(Body)"/>
                <a:cs typeface="Arial" panose="020B0604020202020204" pitchFamily="34" charset="0"/>
              </a:rPr>
              <a:t>Các</a:t>
            </a:r>
            <a:r>
              <a:rPr lang="en-US" dirty="0">
                <a:latin typeface="Arial(Body)"/>
                <a:cs typeface="Arial" panose="020B0604020202020204" pitchFamily="34" charset="0"/>
              </a:rPr>
              <a:t> </a:t>
            </a:r>
            <a:r>
              <a:rPr lang="en-US" dirty="0" err="1">
                <a:latin typeface="Arial(Body)"/>
                <a:cs typeface="Arial" panose="020B0604020202020204" pitchFamily="34" charset="0"/>
              </a:rPr>
              <a:t>nhạc</a:t>
            </a:r>
            <a:r>
              <a:rPr lang="en-US" dirty="0">
                <a:latin typeface="Arial(Body)"/>
                <a:cs typeface="Arial" panose="020B0604020202020204" pitchFamily="34" charset="0"/>
              </a:rPr>
              <a:t> </a:t>
            </a:r>
            <a:r>
              <a:rPr lang="en-US" dirty="0" err="1">
                <a:latin typeface="Arial(Body)"/>
                <a:cs typeface="Arial" panose="020B0604020202020204" pitchFamily="34" charset="0"/>
              </a:rPr>
              <a:t>phẩm</a:t>
            </a:r>
            <a:r>
              <a:rPr lang="en-US" dirty="0">
                <a:latin typeface="Arial(Body)"/>
                <a:cs typeface="Arial" panose="020B0604020202020204" pitchFamily="34" charset="0"/>
              </a:rPr>
              <a:t> </a:t>
            </a:r>
            <a:r>
              <a:rPr lang="en-US" dirty="0" err="1">
                <a:latin typeface="Arial(Body)"/>
                <a:cs typeface="Arial" panose="020B0604020202020204" pitchFamily="34" charset="0"/>
              </a:rPr>
              <a:t>tiêu</a:t>
            </a:r>
            <a:r>
              <a:rPr lang="en-US" dirty="0">
                <a:latin typeface="Arial(Body)"/>
                <a:cs typeface="Arial" panose="020B0604020202020204" pitchFamily="34" charset="0"/>
              </a:rPr>
              <a:t> </a:t>
            </a:r>
            <a:r>
              <a:rPr lang="en-US" dirty="0" err="1" smtClean="0">
                <a:latin typeface="Arial(Body)"/>
                <a:cs typeface="Arial" panose="020B0604020202020204" pitchFamily="34" charset="0"/>
              </a:rPr>
              <a:t>biểu</a:t>
            </a:r>
            <a:r>
              <a:rPr lang="en-US" dirty="0" smtClean="0">
                <a:latin typeface="Arial(Body)"/>
                <a:cs typeface="Arial" panose="020B0604020202020204" pitchFamily="34" charset="0"/>
              </a:rPr>
              <a:t>:</a:t>
            </a:r>
          </a:p>
          <a:p>
            <a:pPr algn="just"/>
            <a:r>
              <a:rPr lang="vi-VN" dirty="0" smtClean="0">
                <a:latin typeface="Arial(Body)"/>
                <a:cs typeface="Arial" panose="020B0604020202020204" pitchFamily="34" charset="0"/>
              </a:rPr>
              <a:t>Bồ </a:t>
            </a:r>
            <a:r>
              <a:rPr lang="vi-VN" dirty="0">
                <a:latin typeface="Arial(Body)"/>
                <a:cs typeface="Arial" panose="020B0604020202020204" pitchFamily="34" charset="0"/>
              </a:rPr>
              <a:t>Câu Không Đưa </a:t>
            </a:r>
            <a:r>
              <a:rPr lang="vi-VN" dirty="0" smtClean="0">
                <a:latin typeface="Arial(Body)"/>
                <a:cs typeface="Arial" panose="020B0604020202020204" pitchFamily="34" charset="0"/>
              </a:rPr>
              <a:t>Thư</a:t>
            </a:r>
            <a:r>
              <a:rPr lang="en-US" dirty="0" smtClean="0">
                <a:latin typeface="Arial(Body)"/>
                <a:cs typeface="Arial" panose="020B0604020202020204" pitchFamily="34" charset="0"/>
              </a:rPr>
              <a:t>, </a:t>
            </a:r>
            <a:r>
              <a:rPr lang="vi-VN" dirty="0" smtClean="0">
                <a:latin typeface="Arial(Body)"/>
                <a:cs typeface="Arial" panose="020B0604020202020204" pitchFamily="34" charset="0"/>
              </a:rPr>
              <a:t>Con </a:t>
            </a:r>
            <a:r>
              <a:rPr lang="vi-VN" dirty="0">
                <a:latin typeface="Arial(Body)"/>
                <a:cs typeface="Arial" panose="020B0604020202020204" pitchFamily="34" charset="0"/>
              </a:rPr>
              <a:t>Đường Học </a:t>
            </a:r>
            <a:r>
              <a:rPr lang="vi-VN" dirty="0" smtClean="0">
                <a:latin typeface="Arial(Body)"/>
                <a:cs typeface="Arial" panose="020B0604020202020204" pitchFamily="34" charset="0"/>
              </a:rPr>
              <a:t>Trò</a:t>
            </a:r>
            <a:r>
              <a:rPr lang="en-US" dirty="0" smtClean="0">
                <a:latin typeface="Arial(Body)"/>
                <a:cs typeface="Arial" panose="020B0604020202020204" pitchFamily="34" charset="0"/>
              </a:rPr>
              <a:t>,</a:t>
            </a:r>
            <a:r>
              <a:rPr lang="en-US" dirty="0">
                <a:latin typeface="Arial(Body)"/>
                <a:cs typeface="Arial" panose="020B0604020202020204" pitchFamily="34" charset="0"/>
              </a:rPr>
              <a:t> </a:t>
            </a:r>
            <a:r>
              <a:rPr lang="en-US" dirty="0" err="1">
                <a:latin typeface="Arial(Body)"/>
                <a:cs typeface="Arial" panose="020B0604020202020204" pitchFamily="34" charset="0"/>
              </a:rPr>
              <a:t>Hành</a:t>
            </a:r>
            <a:r>
              <a:rPr lang="en-US" dirty="0">
                <a:latin typeface="Arial(Body)"/>
                <a:cs typeface="Arial" panose="020B0604020202020204" pitchFamily="34" charset="0"/>
              </a:rPr>
              <a:t> </a:t>
            </a:r>
            <a:r>
              <a:rPr lang="en-US" dirty="0" err="1">
                <a:latin typeface="Arial(Body)"/>
                <a:cs typeface="Arial" panose="020B0604020202020204" pitchFamily="34" charset="0"/>
              </a:rPr>
              <a:t>Trình</a:t>
            </a:r>
            <a:r>
              <a:rPr lang="en-US" dirty="0">
                <a:latin typeface="Arial(Body)"/>
                <a:cs typeface="Arial" panose="020B0604020202020204" pitchFamily="34" charset="0"/>
              </a:rPr>
              <a:t> </a:t>
            </a:r>
            <a:r>
              <a:rPr lang="en-US" dirty="0" err="1">
                <a:latin typeface="Arial(Body)"/>
                <a:cs typeface="Arial" panose="020B0604020202020204" pitchFamily="34" charset="0"/>
              </a:rPr>
              <a:t>Tuổi</a:t>
            </a:r>
            <a:r>
              <a:rPr lang="en-US" dirty="0">
                <a:latin typeface="Arial(Body)"/>
                <a:cs typeface="Arial" panose="020B0604020202020204" pitchFamily="34" charset="0"/>
              </a:rPr>
              <a:t> </a:t>
            </a:r>
            <a:r>
              <a:rPr lang="en-US" dirty="0" smtClean="0">
                <a:latin typeface="Arial(Body)"/>
                <a:cs typeface="Arial" panose="020B0604020202020204" pitchFamily="34" charset="0"/>
              </a:rPr>
              <a:t>20,</a:t>
            </a:r>
            <a:r>
              <a:rPr lang="en-US" dirty="0">
                <a:latin typeface="Arial(Body)"/>
                <a:cs typeface="Arial" panose="020B0604020202020204" pitchFamily="34" charset="0"/>
              </a:rPr>
              <a:t> </a:t>
            </a:r>
            <a:r>
              <a:rPr lang="en-US" dirty="0" err="1">
                <a:latin typeface="Arial(Body)"/>
                <a:cs typeface="Arial" panose="020B0604020202020204" pitchFamily="34" charset="0"/>
              </a:rPr>
              <a:t>Một</a:t>
            </a:r>
            <a:r>
              <a:rPr lang="en-US" dirty="0">
                <a:latin typeface="Arial(Body)"/>
                <a:cs typeface="Arial" panose="020B0604020202020204" pitchFamily="34" charset="0"/>
              </a:rPr>
              <a:t> </a:t>
            </a:r>
            <a:r>
              <a:rPr lang="en-US" dirty="0" err="1">
                <a:latin typeface="Arial(Body)"/>
                <a:cs typeface="Arial" panose="020B0604020202020204" pitchFamily="34" charset="0"/>
              </a:rPr>
              <a:t>Thời</a:t>
            </a:r>
            <a:r>
              <a:rPr lang="en-US" dirty="0">
                <a:latin typeface="Arial(Body)"/>
                <a:cs typeface="Arial" panose="020B0604020202020204" pitchFamily="34" charset="0"/>
              </a:rPr>
              <a:t> </a:t>
            </a:r>
            <a:r>
              <a:rPr lang="en-US" dirty="0" err="1">
                <a:latin typeface="Arial(Body)"/>
                <a:cs typeface="Arial" panose="020B0604020202020204" pitchFamily="34" charset="0"/>
              </a:rPr>
              <a:t>Để</a:t>
            </a:r>
            <a:r>
              <a:rPr lang="en-US" dirty="0">
                <a:latin typeface="Arial(Body)"/>
                <a:cs typeface="Arial" panose="020B0604020202020204" pitchFamily="34" charset="0"/>
              </a:rPr>
              <a:t> </a:t>
            </a:r>
            <a:r>
              <a:rPr lang="en-US" dirty="0" err="1" smtClean="0">
                <a:latin typeface="Arial(Body)"/>
                <a:cs typeface="Arial" panose="020B0604020202020204" pitchFamily="34" charset="0"/>
              </a:rPr>
              <a:t>Nhớ</a:t>
            </a:r>
            <a:r>
              <a:rPr lang="en-US" dirty="0" smtClean="0">
                <a:latin typeface="Arial(Body)"/>
                <a:cs typeface="Arial" panose="020B0604020202020204" pitchFamily="34" charset="0"/>
              </a:rPr>
              <a:t>, </a:t>
            </a:r>
            <a:r>
              <a:rPr lang="en-US" dirty="0" err="1" smtClean="0">
                <a:latin typeface="Arial(Body)"/>
                <a:cs typeface="Arial" panose="020B0604020202020204" pitchFamily="34" charset="0"/>
              </a:rPr>
              <a:t>Một</a:t>
            </a:r>
            <a:r>
              <a:rPr lang="en-US" dirty="0" smtClean="0">
                <a:latin typeface="Arial(Body)"/>
                <a:cs typeface="Arial" panose="020B0604020202020204" pitchFamily="34" charset="0"/>
              </a:rPr>
              <a:t> </a:t>
            </a:r>
            <a:r>
              <a:rPr lang="en-US" dirty="0" err="1">
                <a:latin typeface="Arial(Body)"/>
                <a:cs typeface="Arial" panose="020B0604020202020204" pitchFamily="34" charset="0"/>
              </a:rPr>
              <a:t>Thời</a:t>
            </a:r>
            <a:r>
              <a:rPr lang="en-US" dirty="0">
                <a:latin typeface="Arial(Body)"/>
                <a:cs typeface="Arial" panose="020B0604020202020204" pitchFamily="34" charset="0"/>
              </a:rPr>
              <a:t> </a:t>
            </a:r>
            <a:r>
              <a:rPr lang="en-US" dirty="0" err="1">
                <a:latin typeface="Arial(Body)"/>
                <a:cs typeface="Arial" panose="020B0604020202020204" pitchFamily="34" charset="0"/>
              </a:rPr>
              <a:t>Áo</a:t>
            </a:r>
            <a:r>
              <a:rPr lang="en-US" dirty="0">
                <a:latin typeface="Arial(Body)"/>
                <a:cs typeface="Arial" panose="020B0604020202020204" pitchFamily="34" charset="0"/>
              </a:rPr>
              <a:t> </a:t>
            </a:r>
            <a:r>
              <a:rPr lang="en-US" dirty="0" err="1">
                <a:latin typeface="Arial(Body)"/>
                <a:cs typeface="Arial" panose="020B0604020202020204" pitchFamily="34" charset="0"/>
              </a:rPr>
              <a:t>Trắng</a:t>
            </a:r>
            <a:endParaRPr lang="en-US" dirty="0">
              <a:latin typeface="Arial(Body)"/>
              <a:cs typeface="Arial" panose="020B0604020202020204" pitchFamily="34" charset="0"/>
            </a:endParaRPr>
          </a:p>
          <a:p>
            <a:endParaRPr lang="en-US" dirty="0"/>
          </a:p>
          <a:p>
            <a:endParaRPr lang="vi-VN" dirty="0"/>
          </a:p>
          <a:p>
            <a:endParaRPr lang="en-US" dirty="0"/>
          </a:p>
          <a:p>
            <a:endParaRPr lang="en-US" sz="2800" b="1" u="sng" dirty="0">
              <a:latin typeface="Times New Roman" pitchFamily="18" charset="0"/>
              <a:cs typeface="Times New Roman" pitchFamily="18" charset="0"/>
            </a:endParaRPr>
          </a:p>
        </p:txBody>
      </p:sp>
      <p:pic>
        <p:nvPicPr>
          <p:cNvPr id="4" name="Lien-Khuc-Hanh-Trinh-Tuoi-20-F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 y="40195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1219"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a:off x="4572000" y="1015484"/>
            <a:ext cx="304800" cy="2608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5" name="Picture 4" descr="cloud_ballon.png"/>
          <p:cNvPicPr>
            <a:picLocks noChangeAspect="1"/>
          </p:cNvPicPr>
          <p:nvPr/>
        </p:nvPicPr>
        <p:blipFill>
          <a:blip r:embed="rId2" cstate="print"/>
          <a:stretch>
            <a:fillRect/>
          </a:stretch>
        </p:blipFill>
        <p:spPr>
          <a:xfrm>
            <a:off x="7500121" y="685800"/>
            <a:ext cx="1186679" cy="971550"/>
          </a:xfrm>
          <a:prstGeom prst="rect">
            <a:avLst/>
          </a:prstGeom>
        </p:spPr>
      </p:pic>
      <p:sp>
        <p:nvSpPr>
          <p:cNvPr id="3" name="TextBox 2"/>
          <p:cNvSpPr txBox="1"/>
          <p:nvPr/>
        </p:nvSpPr>
        <p:spPr>
          <a:xfrm>
            <a:off x="152399" y="274824"/>
            <a:ext cx="2484257"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2. </a:t>
            </a:r>
            <a:r>
              <a:rPr lang="en-US" sz="2000" b="1" dirty="0" err="1" smtClean="0">
                <a:latin typeface="Times New Roman" pitchFamily="18" charset="0"/>
                <a:cs typeface="Times New Roman" pitchFamily="18" charset="0"/>
              </a:rPr>
              <a:t>Tìm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hiểu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bài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hát</a:t>
            </a:r>
            <a:endParaRPr lang="en-US" sz="2000" b="1" dirty="0">
              <a:latin typeface="Times New Roman" pitchFamily="18" charset="0"/>
              <a:cs typeface="Times New Roman" pitchFamily="18"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094" y="148498"/>
            <a:ext cx="4613706" cy="4785452"/>
          </a:xfrm>
          <a:prstGeom prst="rect">
            <a:avLst/>
          </a:prstGeom>
        </p:spPr>
      </p:pic>
      <p:sp>
        <p:nvSpPr>
          <p:cNvPr id="16" name="TextBox 15"/>
          <p:cNvSpPr txBox="1"/>
          <p:nvPr/>
        </p:nvSpPr>
        <p:spPr>
          <a:xfrm>
            <a:off x="94578" y="754618"/>
            <a:ext cx="2932213" cy="369332"/>
          </a:xfrm>
          <a:prstGeom prst="rect">
            <a:avLst/>
          </a:prstGeom>
          <a:noFill/>
        </p:spPr>
        <p:txBody>
          <a:bodyPr wrap="none" rtlCol="0">
            <a:spAutoFit/>
          </a:bodyPr>
          <a:lstStyle/>
          <a:p>
            <a:r>
              <a:rPr lang="en-US" smtClean="0">
                <a:latin typeface="Times New Roman" pitchFamily="18" charset="0"/>
                <a:cs typeface="Times New Roman" pitchFamily="18" charset="0"/>
              </a:rPr>
              <a:t>* Bài hát được viết ở nhịp gì?</a:t>
            </a:r>
          </a:p>
        </p:txBody>
      </p:sp>
      <p:sp>
        <p:nvSpPr>
          <p:cNvPr id="17" name="TextBox 16"/>
          <p:cNvSpPr txBox="1"/>
          <p:nvPr/>
        </p:nvSpPr>
        <p:spPr>
          <a:xfrm>
            <a:off x="152400" y="1135618"/>
            <a:ext cx="1133644" cy="369332"/>
          </a:xfrm>
          <a:prstGeom prst="rect">
            <a:avLst/>
          </a:prstGeom>
          <a:noFill/>
        </p:spPr>
        <p:txBody>
          <a:bodyPr wrap="none" rtlCol="0">
            <a:spAutoFit/>
          </a:bodyPr>
          <a:lstStyle/>
          <a:p>
            <a:r>
              <a:rPr lang="en-US" smtClean="0">
                <a:latin typeface="Times New Roman" pitchFamily="18" charset="0"/>
                <a:cs typeface="Times New Roman" pitchFamily="18" charset="0"/>
              </a:rPr>
              <a:t>- Nhịp 4/4</a:t>
            </a:r>
            <a:endParaRPr lang="en-US">
              <a:latin typeface="Times New Roman" pitchFamily="18" charset="0"/>
              <a:cs typeface="Times New Roman" pitchFamily="18" charset="0"/>
            </a:endParaRPr>
          </a:p>
        </p:txBody>
      </p:sp>
      <p:sp>
        <p:nvSpPr>
          <p:cNvPr id="18" name="TextBox 17"/>
          <p:cNvSpPr txBox="1"/>
          <p:nvPr/>
        </p:nvSpPr>
        <p:spPr>
          <a:xfrm>
            <a:off x="116633" y="1592818"/>
            <a:ext cx="3383170" cy="369332"/>
          </a:xfrm>
          <a:prstGeom prst="rect">
            <a:avLst/>
          </a:prstGeom>
          <a:noFill/>
        </p:spPr>
        <p:txBody>
          <a:bodyPr wrap="none" rtlCol="0">
            <a:spAutoFit/>
          </a:bodyPr>
          <a:lstStyle/>
          <a:p>
            <a:r>
              <a:rPr lang="en-US" smtClean="0">
                <a:latin typeface="Times New Roman" pitchFamily="18" charset="0"/>
                <a:cs typeface="Times New Roman" pitchFamily="18" charset="0"/>
              </a:rPr>
              <a:t>* Nội dung ,tính chất của bài hát ?</a:t>
            </a:r>
            <a:endParaRPr lang="en-US">
              <a:latin typeface="Times New Roman" pitchFamily="18" charset="0"/>
              <a:cs typeface="Times New Roman" pitchFamily="18" charset="0"/>
            </a:endParaRPr>
          </a:p>
        </p:txBody>
      </p:sp>
      <p:sp>
        <p:nvSpPr>
          <p:cNvPr id="19" name="TextBox 18"/>
          <p:cNvSpPr txBox="1"/>
          <p:nvPr/>
        </p:nvSpPr>
        <p:spPr>
          <a:xfrm>
            <a:off x="180393" y="1981021"/>
            <a:ext cx="3440866" cy="1200329"/>
          </a:xfrm>
          <a:prstGeom prst="rect">
            <a:avLst/>
          </a:prstGeom>
          <a:noFill/>
        </p:spPr>
        <p:txBody>
          <a:bodyPr wrap="square" rtlCol="0">
            <a:spAutoFit/>
          </a:bodyPr>
          <a:lstStyle/>
          <a:p>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điệu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vui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nhịp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nhàng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lời</a:t>
            </a:r>
            <a:r>
              <a:rPr lang="en-US" dirty="0" smtClean="0">
                <a:latin typeface="Times New Roman" pitchFamily="18" charset="0"/>
                <a:cs typeface="Times New Roman" pitchFamily="18" charset="0"/>
              </a:rPr>
              <a:t> ca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cảm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hồn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nhiên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những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đẹp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tuổi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học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trò</a:t>
            </a:r>
            <a:endParaRPr lang="en-US" dirty="0">
              <a:latin typeface="Times New Roman" pitchFamily="18" charset="0"/>
              <a:cs typeface="Times New Roman" pitchFamily="18" charset="0"/>
            </a:endParaRPr>
          </a:p>
        </p:txBody>
      </p:sp>
      <p:sp>
        <p:nvSpPr>
          <p:cNvPr id="20" name="TextBox 19"/>
          <p:cNvSpPr txBox="1"/>
          <p:nvPr/>
        </p:nvSpPr>
        <p:spPr>
          <a:xfrm>
            <a:off x="152400" y="3193018"/>
            <a:ext cx="2576346" cy="369332"/>
          </a:xfrm>
          <a:prstGeom prst="rect">
            <a:avLst/>
          </a:prstGeom>
          <a:noFill/>
        </p:spPr>
        <p:txBody>
          <a:bodyPr wrap="none" rtlCol="0">
            <a:spAutoFit/>
          </a:bodyPr>
          <a:lstStyle/>
          <a:p>
            <a:r>
              <a:rPr lang="en-US" smtClean="0">
                <a:latin typeface="Times New Roman" pitchFamily="18" charset="0"/>
                <a:cs typeface="Times New Roman" pitchFamily="18" charset="0"/>
              </a:rPr>
              <a:t>* Chia đoạn, chia câu hát </a:t>
            </a:r>
            <a:endParaRPr lang="en-US">
              <a:latin typeface="Times New Roman" pitchFamily="18" charset="0"/>
              <a:cs typeface="Times New Roman" pitchFamily="18" charset="0"/>
            </a:endParaRPr>
          </a:p>
        </p:txBody>
      </p:sp>
      <p:sp>
        <p:nvSpPr>
          <p:cNvPr id="21" name="TextBox 20"/>
          <p:cNvSpPr txBox="1"/>
          <p:nvPr/>
        </p:nvSpPr>
        <p:spPr>
          <a:xfrm>
            <a:off x="304800" y="3497818"/>
            <a:ext cx="2331857" cy="369332"/>
          </a:xfrm>
          <a:prstGeom prst="rect">
            <a:avLst/>
          </a:prstGeom>
          <a:noFill/>
        </p:spPr>
        <p:txBody>
          <a:bodyPr wrap="none" rtlCol="0">
            <a:spAutoFit/>
          </a:bodyPr>
          <a:lstStyle/>
          <a:p>
            <a:r>
              <a:rPr lang="en-US" smtClean="0">
                <a:latin typeface="Times New Roman" pitchFamily="18" charset="0"/>
                <a:cs typeface="Times New Roman" pitchFamily="18" charset="0"/>
              </a:rPr>
              <a:t>Đoạn 1: Gồm 3 câu hát</a:t>
            </a:r>
          </a:p>
        </p:txBody>
      </p:sp>
      <p:sp>
        <p:nvSpPr>
          <p:cNvPr id="23" name="TextBox 22"/>
          <p:cNvSpPr txBox="1"/>
          <p:nvPr/>
        </p:nvSpPr>
        <p:spPr>
          <a:xfrm>
            <a:off x="307150" y="3878818"/>
            <a:ext cx="2331857" cy="369332"/>
          </a:xfrm>
          <a:prstGeom prst="rect">
            <a:avLst/>
          </a:prstGeom>
          <a:noFill/>
        </p:spPr>
        <p:txBody>
          <a:bodyPr wrap="none" rtlCol="0">
            <a:spAutoFit/>
          </a:bodyPr>
          <a:lstStyle/>
          <a:p>
            <a:r>
              <a:rPr lang="en-US" smtClean="0">
                <a:latin typeface="Times New Roman" pitchFamily="18" charset="0"/>
                <a:cs typeface="Times New Roman" pitchFamily="18" charset="0"/>
              </a:rPr>
              <a:t>Đoạn 2: Gồm 2 câu hát</a:t>
            </a:r>
            <a:endParaRPr lang="en-US">
              <a:latin typeface="Times New Roman" pitchFamily="18" charset="0"/>
              <a:cs typeface="Times New Roman" pitchFamily="18" charset="0"/>
            </a:endParaRPr>
          </a:p>
        </p:txBody>
      </p:sp>
      <p:cxnSp>
        <p:nvCxnSpPr>
          <p:cNvPr id="63" name="Straight Connector 62"/>
          <p:cNvCxnSpPr/>
          <p:nvPr/>
        </p:nvCxnSpPr>
        <p:spPr>
          <a:xfrm>
            <a:off x="4953000" y="1504950"/>
            <a:ext cx="3429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4495800" y="2038350"/>
            <a:ext cx="1524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553200" y="2038350"/>
            <a:ext cx="1905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4572000" y="2581185"/>
            <a:ext cx="352146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153400" y="2581185"/>
            <a:ext cx="228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4495800" y="3181350"/>
            <a:ext cx="3962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4724400" y="3714750"/>
            <a:ext cx="27813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77" name="Straight Connector 76"/>
          <p:cNvCxnSpPr/>
          <p:nvPr/>
        </p:nvCxnSpPr>
        <p:spPr>
          <a:xfrm>
            <a:off x="7620000" y="3714750"/>
            <a:ext cx="762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9" name="Straight Arrow Connector 78"/>
          <p:cNvCxnSpPr/>
          <p:nvPr/>
        </p:nvCxnSpPr>
        <p:spPr>
          <a:xfrm>
            <a:off x="4419600" y="4266812"/>
            <a:ext cx="17526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2" name="Straight Connector 81"/>
          <p:cNvCxnSpPr/>
          <p:nvPr/>
        </p:nvCxnSpPr>
        <p:spPr>
          <a:xfrm>
            <a:off x="6332730" y="4266812"/>
            <a:ext cx="212547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4" name="Straight Arrow Connector 83"/>
          <p:cNvCxnSpPr/>
          <p:nvPr/>
        </p:nvCxnSpPr>
        <p:spPr>
          <a:xfrm>
            <a:off x="4495800" y="4905957"/>
            <a:ext cx="2286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6" name="Straight Arrow Connector 85"/>
          <p:cNvCxnSpPr/>
          <p:nvPr/>
        </p:nvCxnSpPr>
        <p:spPr>
          <a:xfrm>
            <a:off x="4876800" y="4904405"/>
            <a:ext cx="321666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88" name="Oval 87"/>
          <p:cNvSpPr/>
          <p:nvPr/>
        </p:nvSpPr>
        <p:spPr>
          <a:xfrm>
            <a:off x="4572000" y="97155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smtClean="0">
                <a:latin typeface="Times New Roman" pitchFamily="18" charset="0"/>
                <a:cs typeface="Times New Roman" pitchFamily="18" charset="0"/>
              </a:rPr>
              <a:t>4</a:t>
            </a:r>
          </a:p>
          <a:p>
            <a:pPr algn="ctr"/>
            <a:r>
              <a:rPr lang="en-US" sz="800">
                <a:latin typeface="Times New Roman" pitchFamily="18" charset="0"/>
                <a:cs typeface="Times New Roman" pitchFamily="18" charset="0"/>
              </a:rPr>
              <a:t>4</a:t>
            </a:r>
          </a:p>
        </p:txBody>
      </p:sp>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barn(inVertical)">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barn(inVertical)">
                                      <p:cBhvr>
                                        <p:cTn id="54" dur="500"/>
                                        <p:tgtEl>
                                          <p:spTgt spid="63"/>
                                        </p:tgtEl>
                                      </p:cBhvr>
                                    </p:animEffect>
                                  </p:childTnLst>
                                </p:cTn>
                              </p:par>
                              <p:par>
                                <p:cTn id="55" presetID="16" presetClass="entr" presetSubtype="21" fill="hold"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barn(inVertical)">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barn(inVertical)">
                                      <p:cBhvr>
                                        <p:cTn id="62" dur="500"/>
                                        <p:tgtEl>
                                          <p:spTgt spid="67"/>
                                        </p:tgtEl>
                                      </p:cBhvr>
                                    </p:animEffect>
                                  </p:childTnLst>
                                </p:cTn>
                              </p:par>
                              <p:par>
                                <p:cTn id="63" presetID="16" presetClass="entr" presetSubtype="21" fill="hold" nodeType="with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barn(inVertical)">
                                      <p:cBhvr>
                                        <p:cTn id="65" dur="500"/>
                                        <p:tgtEl>
                                          <p:spTgt spid="69"/>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barn(inVertical)">
                                      <p:cBhvr>
                                        <p:cTn id="70" dur="500"/>
                                        <p:tgtEl>
                                          <p:spTgt spid="71"/>
                                        </p:tgtEl>
                                      </p:cBhvr>
                                    </p:animEffect>
                                  </p:childTnLst>
                                </p:cTn>
                              </p:par>
                              <p:par>
                                <p:cTn id="71" presetID="16" presetClass="entr" presetSubtype="21" fill="hold"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barn(inVertical)">
                                      <p:cBhvr>
                                        <p:cTn id="73" dur="500"/>
                                        <p:tgtEl>
                                          <p:spTgt spid="7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down)">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75"/>
                                        </p:tgtEl>
                                        <p:attrNameLst>
                                          <p:attrName>style.visibility</p:attrName>
                                        </p:attrNameLst>
                                      </p:cBhvr>
                                      <p:to>
                                        <p:strVal val="visible"/>
                                      </p:to>
                                    </p:set>
                                    <p:animEffect transition="in" filter="barn(inVertical)">
                                      <p:cBhvr>
                                        <p:cTn id="83" dur="500"/>
                                        <p:tgtEl>
                                          <p:spTgt spid="75"/>
                                        </p:tgtEl>
                                      </p:cBhvr>
                                    </p:animEffect>
                                  </p:childTnLst>
                                </p:cTn>
                              </p:par>
                              <p:par>
                                <p:cTn id="84" presetID="16" presetClass="entr" presetSubtype="21" fill="hold" nodeType="withEffect">
                                  <p:stCondLst>
                                    <p:cond delay="0"/>
                                  </p:stCondLst>
                                  <p:childTnLst>
                                    <p:set>
                                      <p:cBhvr>
                                        <p:cTn id="85" dur="1" fill="hold">
                                          <p:stCondLst>
                                            <p:cond delay="0"/>
                                          </p:stCondLst>
                                        </p:cTn>
                                        <p:tgtEl>
                                          <p:spTgt spid="77"/>
                                        </p:tgtEl>
                                        <p:attrNameLst>
                                          <p:attrName>style.visibility</p:attrName>
                                        </p:attrNameLst>
                                      </p:cBhvr>
                                      <p:to>
                                        <p:strVal val="visible"/>
                                      </p:to>
                                    </p:set>
                                    <p:animEffect transition="in" filter="barn(inVertical)">
                                      <p:cBhvr>
                                        <p:cTn id="86" dur="500"/>
                                        <p:tgtEl>
                                          <p:spTgt spid="77"/>
                                        </p:tgtEl>
                                      </p:cBhvr>
                                    </p:animEffect>
                                  </p:childTnLst>
                                </p:cTn>
                              </p:par>
                              <p:par>
                                <p:cTn id="87" presetID="16" presetClass="entr" presetSubtype="21" fill="hold" nodeType="withEffect">
                                  <p:stCondLst>
                                    <p:cond delay="0"/>
                                  </p:stCondLst>
                                  <p:childTnLst>
                                    <p:set>
                                      <p:cBhvr>
                                        <p:cTn id="88" dur="1" fill="hold">
                                          <p:stCondLst>
                                            <p:cond delay="0"/>
                                          </p:stCondLst>
                                        </p:cTn>
                                        <p:tgtEl>
                                          <p:spTgt spid="79"/>
                                        </p:tgtEl>
                                        <p:attrNameLst>
                                          <p:attrName>style.visibility</p:attrName>
                                        </p:attrNameLst>
                                      </p:cBhvr>
                                      <p:to>
                                        <p:strVal val="visible"/>
                                      </p:to>
                                    </p:set>
                                    <p:animEffect transition="in" filter="barn(inVertical)">
                                      <p:cBhvr>
                                        <p:cTn id="89" dur="500"/>
                                        <p:tgtEl>
                                          <p:spTgt spid="79"/>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barn(inVertical)">
                                      <p:cBhvr>
                                        <p:cTn id="94" dur="500"/>
                                        <p:tgtEl>
                                          <p:spTgt spid="82"/>
                                        </p:tgtEl>
                                      </p:cBhvr>
                                    </p:animEffect>
                                  </p:childTnLst>
                                </p:cTn>
                              </p:par>
                              <p:par>
                                <p:cTn id="95" presetID="16" presetClass="entr" presetSubtype="21" fill="hold" nodeType="withEffect">
                                  <p:stCondLst>
                                    <p:cond delay="0"/>
                                  </p:stCondLst>
                                  <p:childTnLst>
                                    <p:set>
                                      <p:cBhvr>
                                        <p:cTn id="96" dur="1" fill="hold">
                                          <p:stCondLst>
                                            <p:cond delay="0"/>
                                          </p:stCondLst>
                                        </p:cTn>
                                        <p:tgtEl>
                                          <p:spTgt spid="86"/>
                                        </p:tgtEl>
                                        <p:attrNameLst>
                                          <p:attrName>style.visibility</p:attrName>
                                        </p:attrNameLst>
                                      </p:cBhvr>
                                      <p:to>
                                        <p:strVal val="visible"/>
                                      </p:to>
                                    </p:set>
                                    <p:animEffect transition="in" filter="barn(inVertical)">
                                      <p:cBhvr>
                                        <p:cTn id="97" dur="500"/>
                                        <p:tgtEl>
                                          <p:spTgt spid="86"/>
                                        </p:tgtEl>
                                      </p:cBhvr>
                                    </p:animEffect>
                                  </p:childTnLst>
                                </p:cTn>
                              </p:par>
                              <p:par>
                                <p:cTn id="98" presetID="16" presetClass="entr" presetSubtype="21" fill="hold" nodeType="withEffect">
                                  <p:stCondLst>
                                    <p:cond delay="0"/>
                                  </p:stCondLst>
                                  <p:childTnLst>
                                    <p:set>
                                      <p:cBhvr>
                                        <p:cTn id="99" dur="1" fill="hold">
                                          <p:stCondLst>
                                            <p:cond delay="0"/>
                                          </p:stCondLst>
                                        </p:cTn>
                                        <p:tgtEl>
                                          <p:spTgt spid="84"/>
                                        </p:tgtEl>
                                        <p:attrNameLst>
                                          <p:attrName>style.visibility</p:attrName>
                                        </p:attrNameLst>
                                      </p:cBhvr>
                                      <p:to>
                                        <p:strVal val="visible"/>
                                      </p:to>
                                    </p:set>
                                    <p:animEffect transition="in" filter="barn(inVertical)">
                                      <p:cBhvr>
                                        <p:cTn id="10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P spid="19" grpId="0"/>
      <p:bldP spid="20" grpId="0"/>
      <p:bldP spid="21" grpId="0"/>
      <p:bldP spid="23" grpId="0"/>
      <p:bldP spid="8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pic>
        <p:nvPicPr>
          <p:cNvPr id="106" name="Picture 10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217" y="1205184"/>
            <a:ext cx="5945282" cy="2855309"/>
          </a:xfrm>
          <a:prstGeom prst="rect">
            <a:avLst/>
          </a:prstGeom>
        </p:spPr>
        <p:style>
          <a:lnRef idx="2">
            <a:schemeClr val="accent1"/>
          </a:lnRef>
          <a:fillRef idx="1">
            <a:schemeClr val="lt1"/>
          </a:fillRef>
          <a:effectRef idx="0">
            <a:schemeClr val="accent1"/>
          </a:effectRef>
          <a:fontRef idx="minor">
            <a:schemeClr val="dk1"/>
          </a:fontRef>
        </p:style>
      </p:pic>
      <p:sp>
        <p:nvSpPr>
          <p:cNvPr id="109" name="TextBox 108"/>
          <p:cNvSpPr txBox="1"/>
          <p:nvPr/>
        </p:nvSpPr>
        <p:spPr>
          <a:xfrm>
            <a:off x="669690" y="665702"/>
            <a:ext cx="3158237" cy="461665"/>
          </a:xfrm>
          <a:prstGeom prst="rect">
            <a:avLst/>
          </a:prstGeom>
          <a:solidFill>
            <a:schemeClr val="bg1"/>
          </a:solidFill>
        </p:spPr>
        <p:txBody>
          <a:bodyPr wrap="none" rtlCol="0">
            <a:spAutoFit/>
          </a:bodyPr>
          <a:lstStyle/>
          <a:p>
            <a:r>
              <a:rPr lang="en-US" sz="2400" b="1" smtClean="0">
                <a:latin typeface="Times New Roman" pitchFamily="18" charset="0"/>
                <a:cs typeface="Times New Roman" pitchFamily="18" charset="0"/>
              </a:rPr>
              <a:t>KHỞI ĐỘNG GIỌNG</a:t>
            </a:r>
            <a:endParaRPr lang="en-US" sz="2400" b="1">
              <a:latin typeface="Times New Roman" pitchFamily="18" charset="0"/>
              <a:cs typeface="Times New Roman" pitchFamily="18" charset="0"/>
            </a:endParaRPr>
          </a:p>
        </p:txBody>
      </p:sp>
    </p:spTree>
    <p:extLst>
      <p:ext uri="{BB962C8B-B14F-4D97-AF65-F5344CB8AC3E}">
        <p14:creationId xmlns:p14="http://schemas.microsoft.com/office/powerpoint/2010/main" val="27145297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85750"/>
            <a:ext cx="2377830" cy="369332"/>
          </a:xfrm>
          <a:prstGeom prst="rect">
            <a:avLst/>
          </a:prstGeom>
          <a:noFill/>
        </p:spPr>
        <p:txBody>
          <a:bodyPr wrap="none" rtlCol="0">
            <a:spAutoFit/>
          </a:bodyPr>
          <a:lstStyle/>
          <a:p>
            <a:r>
              <a:rPr lang="en-US" dirty="0" smtClean="0"/>
              <a:t>3. </a:t>
            </a:r>
            <a:r>
              <a:rPr lang="en-US" dirty="0" err="1" smtClean="0"/>
              <a:t>Học</a:t>
            </a:r>
            <a:r>
              <a:rPr lang="en-US" dirty="0" smtClean="0"/>
              <a:t> </a:t>
            </a:r>
            <a:r>
              <a:rPr lang="en-US" dirty="0" err="1" smtClean="0"/>
              <a:t>hát</a:t>
            </a:r>
            <a:r>
              <a:rPr lang="en-US" dirty="0" smtClean="0"/>
              <a:t> </a:t>
            </a:r>
            <a:r>
              <a:rPr lang="en-US" dirty="0" err="1" smtClean="0"/>
              <a:t>từng</a:t>
            </a:r>
            <a:r>
              <a:rPr lang="en-US" dirty="0" smtClean="0"/>
              <a:t> </a:t>
            </a:r>
            <a:r>
              <a:rPr lang="en-US" dirty="0" err="1" smtClean="0"/>
              <a:t>câu</a:t>
            </a:r>
            <a:r>
              <a:rPr lang="en-US" dirty="0" smtClean="0"/>
              <a:t> </a:t>
            </a:r>
            <a:r>
              <a:rPr lang="en-US" dirty="0" err="1" smtClean="0"/>
              <a:t>hát</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133350"/>
            <a:ext cx="6536366"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3&quot;/&gt;&lt;property id=&quot;20307&quot; value=&quot;257&quot;/&gt;&lt;/object&gt;&lt;object type=&quot;3&quot; unique_id=&quot;10006&quot;&gt;&lt;property id=&quot;20148&quot; value=&quot;5&quot;/&gt;&lt;property id=&quot;20300&quot; value=&quot;Slide 4&quot;/&gt;&lt;property id=&quot;20307&quot; value=&quot;281&quot;/&gt;&lt;/object&gt;&lt;object type=&quot;3&quot; unique_id=&quot;10007&quot;&gt;&lt;property id=&quot;20148&quot; value=&quot;5&quot;/&gt;&lt;property id=&quot;20300&quot; value=&quot;Slide 6&quot;/&gt;&lt;property id=&quot;20307&quot; value=&quot;258&quot;/&gt;&lt;/object&gt;&lt;object type=&quot;3&quot; unique_id=&quot;10008&quot;&gt;&lt;property id=&quot;20148&quot; value=&quot;5&quot;/&gt;&lt;property id=&quot;20300&quot; value=&quot;Slide 7&quot;/&gt;&lt;property id=&quot;20307&quot; value=&quot;259&quot;/&gt;&lt;/object&gt;&lt;object type=&quot;3&quot; unique_id=&quot;10009&quot;&gt;&lt;property id=&quot;20148&quot; value=&quot;5&quot;/&gt;&lt;property id=&quot;20300&quot; value=&quot;Slide 8&quot;/&gt;&lt;property id=&quot;20307&quot; value=&quot;260&quot;/&gt;&lt;/object&gt;&lt;object type=&quot;3&quot; unique_id=&quot;10010&quot;&gt;&lt;property id=&quot;20148&quot; value=&quot;5&quot;/&gt;&lt;property id=&quot;20300&quot; value=&quot;Slide 10&quot;/&gt;&lt;property id=&quot;20307&quot; value=&quot;261&quot;/&gt;&lt;/object&gt;&lt;object type=&quot;3&quot; unique_id=&quot;10011&quot;&gt;&lt;property id=&quot;20148&quot; value=&quot;5&quot;/&gt;&lt;property id=&quot;20300&quot; value=&quot;Slide 11&quot;/&gt;&lt;property id=&quot;20307&quot; value=&quot;262&quot;/&gt;&lt;/object&gt;&lt;object type=&quot;3&quot; unique_id=&quot;10013&quot;&gt;&lt;property id=&quot;20148&quot; value=&quot;5&quot;/&gt;&lt;property id=&quot;20300&quot; value=&quot;Slide 14&quot;/&gt;&lt;property id=&quot;20307&quot; value=&quot;264&quot;/&gt;&lt;/object&gt;&lt;object type=&quot;3&quot; unique_id=&quot;10014&quot;&gt;&lt;property id=&quot;20148&quot; value=&quot;5&quot;/&gt;&lt;property id=&quot;20300&quot; value=&quot;Slide 15&quot;/&gt;&lt;property id=&quot;20307&quot; value=&quot;265&quot;/&gt;&lt;/object&gt;&lt;object type=&quot;3&quot; unique_id=&quot;10015&quot;&gt;&lt;property id=&quot;20148&quot; value=&quot;5&quot;/&gt;&lt;property id=&quot;20300&quot; value=&quot;Slide 12&quot;/&gt;&lt;property id=&quot;20307&quot; value=&quot;266&quot;/&gt;&lt;/object&gt;&lt;object type=&quot;3&quot; unique_id=&quot;10016&quot;&gt;&lt;property id=&quot;20148&quot; value=&quot;5&quot;/&gt;&lt;property id=&quot;20300&quot; value=&quot;Slide 16&quot;/&gt;&lt;property id=&quot;20307&quot; value=&quot;267&quot;/&gt;&lt;/object&gt;&lt;object type=&quot;3&quot; unique_id=&quot;10842&quot;&gt;&lt;property id=&quot;20148&quot; value=&quot;5&quot;/&gt;&lt;property id=&quot;20300&quot; value=&quot;Slide 5&quot;/&gt;&lt;property id=&quot;20307&quot; value=&quot;304&quot;/&gt;&lt;/object&gt;&lt;object type=&quot;3&quot; unique_id=&quot;10843&quot;&gt;&lt;property id=&quot;20148&quot; value=&quot;5&quot;/&gt;&lt;property id=&quot;20300&quot; value=&quot;Slide 13&quot;/&gt;&lt;property id=&quot;20307&quot; value=&quot;303&quot;/&gt;&lt;/object&gt;&lt;object type=&quot;3&quot; unique_id=&quot;16844&quot;&gt;&lt;property id=&quot;20148&quot; value=&quot;5&quot;/&gt;&lt;property id=&quot;20300&quot; value=&quot;Slide 9&quot;/&gt;&lt;property id=&quot;20307&quot; value=&quot;315&quot;/&gt;&lt;/object&gt;&lt;object type=&quot;3&quot; unique_id=&quot;16845&quot;&gt;&lt;property id=&quot;20148&quot; value=&quot;5&quot;/&gt;&lt;property id=&quot;20300&quot; value=&quot;Slide 17&quot;/&gt;&lt;property id=&quot;20307&quot; value=&quot;321&quot;/&gt;&lt;/object&gt;&lt;object type=&quot;3&quot; unique_id=&quot;16846&quot;&gt;&lt;property id=&quot;20148&quot; value=&quot;5&quot;/&gt;&lt;property id=&quot;20300&quot; value=&quot;Slide 19&quot;/&gt;&lt;property id=&quot;20307&quot; value=&quot;306&quot;/&gt;&lt;/object&gt;&lt;object type=&quot;3&quot; unique_id=&quot;16847&quot;&gt;&lt;property id=&quot;20148&quot; value=&quot;5&quot;/&gt;&lt;property id=&quot;20300&quot; value=&quot;Slide 20&quot;/&gt;&lt;property id=&quot;20307&quot; value=&quot;305&quot;/&gt;&lt;/object&gt;&lt;object type=&quot;3&quot; unique_id=&quot;16848&quot;&gt;&lt;property id=&quot;20148&quot; value=&quot;5&quot;/&gt;&lt;property id=&quot;20300&quot; value=&quot;Slide 21&quot;/&gt;&lt;property id=&quot;20307&quot; value=&quot;311&quot;/&gt;&lt;/object&gt;&lt;object type=&quot;3&quot; unique_id=&quot;16849&quot;&gt;&lt;property id=&quot;20148&quot; value=&quot;5&quot;/&gt;&lt;property id=&quot;20300&quot; value=&quot;Slide 22&quot;/&gt;&lt;property id=&quot;20307&quot; value=&quot;307&quot;/&gt;&lt;/object&gt;&lt;object type=&quot;3&quot; unique_id=&quot;16850&quot;&gt;&lt;property id=&quot;20148&quot; value=&quot;5&quot;/&gt;&lt;property id=&quot;20300&quot; value=&quot;Slide 23&quot;/&gt;&lt;property id=&quot;20307&quot; value=&quot;308&quot;/&gt;&lt;/object&gt;&lt;object type=&quot;3&quot; unique_id=&quot;16851&quot;&gt;&lt;property id=&quot;20148&quot; value=&quot;5&quot;/&gt;&lt;property id=&quot;20300&quot; value=&quot;Slide 24&quot;/&gt;&lt;property id=&quot;20307&quot; value=&quot;309&quot;/&gt;&lt;/object&gt;&lt;object type=&quot;3&quot; unique_id=&quot;16852&quot;&gt;&lt;property id=&quot;20148&quot; value=&quot;5&quot;/&gt;&lt;property id=&quot;20300&quot; value=&quot;Slide 25&quot;/&gt;&lt;property id=&quot;20307&quot; value=&quot;312&quot;/&gt;&lt;/object&gt;&lt;object type=&quot;3&quot; unique_id=&quot;16854&quot;&gt;&lt;property id=&quot;20148&quot; value=&quot;5&quot;/&gt;&lt;property id=&quot;20300&quot; value=&quot;Slide 27&quot;/&gt;&lt;property id=&quot;20307&quot; value=&quot;310&quot;/&gt;&lt;/object&gt;&lt;object type=&quot;3&quot; unique_id=&quot;16855&quot;&gt;&lt;property id=&quot;20148&quot; value=&quot;5&quot;/&gt;&lt;property id=&quot;20300&quot; value=&quot;Slide 28&quot;/&gt;&lt;property id=&quot;20307&quot; value=&quot;317&quot;/&gt;&lt;/object&gt;&lt;object type=&quot;3&quot; unique_id=&quot;16856&quot;&gt;&lt;property id=&quot;20148&quot; value=&quot;5&quot;/&gt;&lt;property id=&quot;20300&quot; value=&quot;Slide 29&quot;/&gt;&lt;property id=&quot;20307&quot; value=&quot;318&quot;/&gt;&lt;/object&gt;&lt;object type=&quot;3&quot; unique_id=&quot;16857&quot;&gt;&lt;property id=&quot;20148&quot; value=&quot;5&quot;/&gt;&lt;property id=&quot;20300&quot; value=&quot;Slide 30&quot;/&gt;&lt;property id=&quot;20307&quot; value=&quot;313&quot;/&gt;&lt;/object&gt;&lt;object type=&quot;3&quot; unique_id=&quot;16858&quot;&gt;&lt;property id=&quot;20148&quot; value=&quot;5&quot;/&gt;&lt;property id=&quot;20300&quot; value=&quot;Slide 32&quot;/&gt;&lt;property id=&quot;20307&quot; value=&quot;319&quot;/&gt;&lt;/object&gt;&lt;object type=&quot;3&quot; unique_id=&quot;16859&quot;&gt;&lt;property id=&quot;20148&quot; value=&quot;5&quot;/&gt;&lt;property id=&quot;20300&quot; value=&quot;Slide 34&quot;/&gt;&lt;property id=&quot;20307&quot; value=&quot;320&quot;/&gt;&lt;/object&gt;&lt;object type=&quot;3&quot; unique_id=&quot;17628&quot;&gt;&lt;property id=&quot;20148&quot; value=&quot;5&quot;/&gt;&lt;property id=&quot;20300&quot; value=&quot;Slide 33&quot;/&gt;&lt;property id=&quot;20307&quot; value=&quot;322&quot;/&gt;&lt;/object&gt;&lt;object type=&quot;3&quot; unique_id=&quot;17629&quot;&gt;&lt;property id=&quot;20148&quot; value=&quot;5&quot;/&gt;&lt;property id=&quot;20300&quot; value=&quot;Slide 35&quot;/&gt;&lt;property id=&quot;20307&quot; value=&quot;323&quot;/&gt;&lt;/object&gt;&lt;object type=&quot;3&quot; unique_id=&quot;17630&quot;&gt;&lt;property id=&quot;20148&quot; value=&quot;5&quot;/&gt;&lt;property id=&quot;20300&quot; value=&quot;Slide 36&quot;/&gt;&lt;property id=&quot;20307&quot; value=&quot;324&quot;/&gt;&lt;/object&gt;&lt;object type=&quot;3&quot; unique_id=&quot;17631&quot;&gt;&lt;property id=&quot;20148&quot; value=&quot;5&quot;/&gt;&lt;property id=&quot;20300&quot; value=&quot;Slide 37&quot;/&gt;&lt;property id=&quot;20307&quot; value=&quot;325&quot;/&gt;&lt;/object&gt;&lt;object type=&quot;3&quot; unique_id=&quot;17632&quot;&gt;&lt;property id=&quot;20148&quot; value=&quot;5&quot;/&gt;&lt;property id=&quot;20300&quot; value=&quot;Slide 38&quot;/&gt;&lt;property id=&quot;20307&quot; value=&quot;326&quot;/&gt;&lt;/object&gt;&lt;object type=&quot;3&quot; unique_id=&quot;17633&quot;&gt;&lt;property id=&quot;20148&quot; value=&quot;5&quot;/&gt;&lt;property id=&quot;20300&quot; value=&quot;Slide 39&quot;/&gt;&lt;property id=&quot;20307&quot; value=&quot;327&quot;/&gt;&lt;/object&gt;&lt;object type=&quot;3&quot; unique_id=&quot;17634&quot;&gt;&lt;property id=&quot;20148&quot; value=&quot;5&quot;/&gt;&lt;property id=&quot;20300&quot; value=&quot;Slide 40&quot;/&gt;&lt;property id=&quot;20307&quot; value=&quot;328&quot;/&gt;&lt;/object&gt;&lt;object type=&quot;3&quot; unique_id=&quot;17635&quot;&gt;&lt;property id=&quot;20148&quot; value=&quot;5&quot;/&gt;&lt;property id=&quot;20300&quot; value=&quot;Slide 41&quot;/&gt;&lt;property id=&quot;20307&quot; value=&quot;329&quot;/&gt;&lt;/object&gt;&lt;object type=&quot;3&quot; unique_id=&quot;17636&quot;&gt;&lt;property id=&quot;20148&quot; value=&quot;5&quot;/&gt;&lt;property id=&quot;20300&quot; value=&quot;Slide 42&quot;/&gt;&lt;property id=&quot;20307&quot; value=&quot;331&quot;/&gt;&lt;/object&gt;&lt;object type=&quot;3&quot; unique_id=&quot;17637&quot;&gt;&lt;property id=&quot;20148&quot; value=&quot;5&quot;/&gt;&lt;property id=&quot;20300&quot; value=&quot;Slide 43&quot;/&gt;&lt;property id=&quot;20307&quot; value=&quot;330&quot;/&gt;&lt;/object&gt;&lt;object type=&quot;3&quot; unique_id=&quot;17638&quot;&gt;&lt;property id=&quot;20148&quot; value=&quot;5&quot;/&gt;&lt;property id=&quot;20300&quot; value=&quot;Slide 44&quot;/&gt;&lt;property id=&quot;20307&quot; value=&quot;332&quot;/&gt;&lt;/object&gt;&lt;object type=&quot;3&quot; unique_id=&quot;17639&quot;&gt;&lt;property id=&quot;20148&quot; value=&quot;5&quot;/&gt;&lt;property id=&quot;20300&quot; value=&quot;Slide 46&quot;/&gt;&lt;property id=&quot;20307&quot; value=&quot;335&quot;/&gt;&lt;/object&gt;&lt;object type=&quot;3&quot; unique_id=&quot;17640&quot;&gt;&lt;property id=&quot;20148&quot; value=&quot;5&quot;/&gt;&lt;property id=&quot;20300&quot; value=&quot;Slide 47&quot;/&gt;&lt;property id=&quot;20307&quot; value=&quot;334&quot;/&gt;&lt;/object&gt;&lt;object type=&quot;3&quot; unique_id=&quot;17641&quot;&gt;&lt;property id=&quot;20148&quot; value=&quot;5&quot;/&gt;&lt;property id=&quot;20300&quot; value=&quot;Slide 48&quot;/&gt;&lt;property id=&quot;20307&quot; value=&quot;336&quot;/&gt;&lt;/object&gt;&lt;object type=&quot;3&quot; unique_id=&quot;17642&quot;&gt;&lt;property id=&quot;20148&quot; value=&quot;5&quot;/&gt;&lt;property id=&quot;20300&quot; value=&quot;Slide 49&quot;/&gt;&lt;property id=&quot;20307&quot; value=&quot;337&quot;/&gt;&lt;/object&gt;&lt;object type=&quot;3&quot; unique_id=&quot;17643&quot;&gt;&lt;property id=&quot;20148&quot; value=&quot;5&quot;/&gt;&lt;property id=&quot;20300&quot; value=&quot;Slide 50&quot;/&gt;&lt;property id=&quot;20307&quot; value=&quot;338&quot;/&gt;&lt;/object&gt;&lt;object type=&quot;3&quot; unique_id=&quot;17644&quot;&gt;&lt;property id=&quot;20148&quot; value=&quot;5&quot;/&gt;&lt;property id=&quot;20300&quot; value=&quot;Slide 51&quot;/&gt;&lt;property id=&quot;20307&quot; value=&quot;339&quot;/&gt;&lt;/object&gt;&lt;object type=&quot;3&quot; unique_id=&quot;17645&quot;&gt;&lt;property id=&quot;20148&quot; value=&quot;5&quot;/&gt;&lt;property id=&quot;20300&quot; value=&quot;Slide 52&quot;/&gt;&lt;property id=&quot;20307&quot; value=&quot;341&quot;/&gt;&lt;/object&gt;&lt;object type=&quot;3&quot; unique_id=&quot;17646&quot;&gt;&lt;property id=&quot;20148&quot; value=&quot;5&quot;/&gt;&lt;property id=&quot;20300&quot; value=&quot;Slide 53&quot;/&gt;&lt;property id=&quot;20307&quot; value=&quot;342&quot;/&gt;&lt;/object&gt;&lt;object type=&quot;3&quot; unique_id=&quot;17698&quot;&gt;&lt;property id=&quot;20148&quot; value=&quot;5&quot;/&gt;&lt;property id=&quot;20300&quot; value=&quot;Slide 26&quot;/&gt;&lt;property id=&quot;20307&quot; value=&quot;343&quot;/&gt;&lt;/object&gt;&lt;object type=&quot;3&quot; unique_id=&quot;18390&quot;&gt;&lt;property id=&quot;20148&quot; value=&quot;5&quot;/&gt;&lt;property id=&quot;20300&quot; value=&quot;Slide 2&quot;/&gt;&lt;property id=&quot;20307&quot; value=&quot;344&quot;/&gt;&lt;/object&gt;&lt;object type=&quot;3&quot; unique_id=&quot;18391&quot;&gt;&lt;property id=&quot;20148&quot; value=&quot;5&quot;/&gt;&lt;property id=&quot;20300&quot; value=&quot;Slide 18&quot;/&gt;&lt;property id=&quot;20307&quot; value=&quot;345&quot;/&gt;&lt;/object&gt;&lt;object type=&quot;3&quot; unique_id=&quot;18392&quot;&gt;&lt;property id=&quot;20148&quot; value=&quot;5&quot;/&gt;&lt;property id=&quot;20300&quot; value=&quot;Slide 31&quot;/&gt;&lt;property id=&quot;20307&quot; value=&quot;346&quot;/&gt;&lt;/object&gt;&lt;object type=&quot;3&quot; unique_id=&quot;18393&quot;&gt;&lt;property id=&quot;20148&quot; value=&quot;5&quot;/&gt;&lt;property id=&quot;20300&quot; value=&quot;Slide 45&quot;/&gt;&lt;property id=&quot;20307&quot; value=&quot;347&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4580</TotalTime>
  <Words>1934</Words>
  <Application>Microsoft Office PowerPoint</Application>
  <PresentationFormat>On-screen Show (16:9)</PresentationFormat>
  <Paragraphs>202</Paragraphs>
  <Slides>52</Slides>
  <Notes>3</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微软雅黑</vt:lpstr>
      <vt:lpstr>Arial</vt:lpstr>
      <vt:lpstr>Arial(Body)</vt:lpstr>
      <vt:lpstr>Calibri</vt:lpstr>
      <vt:lpstr>Myriad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dell</cp:lastModifiedBy>
  <cp:revision>888</cp:revision>
  <dcterms:created xsi:type="dcterms:W3CDTF">2014-02-10T10:41:22Z</dcterms:created>
  <dcterms:modified xsi:type="dcterms:W3CDTF">2024-05-30T01:49:37Z</dcterms:modified>
</cp:coreProperties>
</file>