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59" r:id="rId3"/>
    <p:sldId id="260" r:id="rId4"/>
    <p:sldId id="262" r:id="rId5"/>
    <p:sldId id="263" r:id="rId6"/>
    <p:sldId id="269" r:id="rId7"/>
    <p:sldId id="261" r:id="rId8"/>
    <p:sldId id="271" r:id="rId9"/>
    <p:sldId id="276" r:id="rId10"/>
    <p:sldId id="272" r:id="rId11"/>
    <p:sldId id="275" r:id="rId12"/>
    <p:sldId id="277" r:id="rId13"/>
    <p:sldId id="278" r:id="rId14"/>
    <p:sldId id="279" r:id="rId15"/>
    <p:sldId id="270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60AF4A-1849-4C99-9E36-5383673A903C}">
          <p14:sldIdLst>
            <p14:sldId id="258"/>
            <p14:sldId id="259"/>
            <p14:sldId id="260"/>
            <p14:sldId id="262"/>
            <p14:sldId id="263"/>
            <p14:sldId id="269"/>
            <p14:sldId id="261"/>
            <p14:sldId id="271"/>
            <p14:sldId id="276"/>
            <p14:sldId id="272"/>
            <p14:sldId id="275"/>
            <p14:sldId id="277"/>
            <p14:sldId id="278"/>
            <p14:sldId id="279"/>
            <p14:sldId id="270"/>
            <p14:sldId id="265"/>
          </p14:sldIdLst>
        </p14:section>
        <p14:section name="Untitled Section" id="{B85FDE03-974D-49AA-8599-1911C4C99B08}">
          <p14:sldIdLst/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0CBC6-48B8-461F-B301-0152ECCD283B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18CF0-AC67-4DEB-9218-F1673D53F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38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6931E-1FE9-417C-BBB1-FC53C96FA6B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29FD2-9ACC-465D-B8EE-FE1B6827B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6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fld id="{CB12AD8F-DF14-4E66-80BA-B3B85F875656}" type="slidenum">
              <a:rPr lang="en-US" altLang="zh-CN" b="1" smtClean="0"/>
              <a:pPr/>
              <a:t>1</a:t>
            </a:fld>
            <a:endParaRPr lang="en-US" altLang="zh-CN" b="1" smtClean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2062475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51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05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1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23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40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6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2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6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7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2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4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2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3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9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6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16B5-2436-4D79-A43E-87FFF7E603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1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12" descr="Trellis"/>
          <p:cNvSpPr>
            <a:spLocks noChangeArrowheads="1" noChangeShapeType="1" noTextEdit="1"/>
          </p:cNvSpPr>
          <p:nvPr/>
        </p:nvSpPr>
        <p:spPr bwMode="auto">
          <a:xfrm>
            <a:off x="4648200" y="1143000"/>
            <a:ext cx="2667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pattFill prst="trellis">
                  <a:fgClr>
                    <a:srgbClr val="FF0000"/>
                  </a:fgClr>
                  <a:bgClr>
                    <a:srgbClr val="FFFFFF"/>
                  </a:bgClr>
                </a:patt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NGUYỄN THỊ THU HUYỀN</a:t>
            </a:r>
          </a:p>
        </p:txBody>
      </p:sp>
      <p:sp>
        <p:nvSpPr>
          <p:cNvPr id="11267" name="WordArt 10" descr="Small grid"/>
          <p:cNvSpPr>
            <a:spLocks noChangeArrowheads="1" noChangeShapeType="1" noTextEdit="1"/>
          </p:cNvSpPr>
          <p:nvPr/>
        </p:nvSpPr>
        <p:spPr bwMode="auto">
          <a:xfrm>
            <a:off x="3433763" y="533400"/>
            <a:ext cx="607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pattFill prst="smGrid">
                  <a:fgClr>
                    <a:srgbClr val="FF0000"/>
                  </a:fgClr>
                  <a:bgClr>
                    <a:schemeClr val="accent2"/>
                  </a:bgClr>
                </a:patt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THCS- THỤY THANH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pattFill prst="smGrid">
                <a:fgClr>
                  <a:srgbClr val="FF0000"/>
                </a:fgClr>
                <a:bgClr>
                  <a:schemeClr val="accent2"/>
                </a:bgClr>
              </a:patt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15" descr="Handle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5548313"/>
            <a:ext cx="91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 descr="mouse3"/>
          <p:cNvPicPr>
            <a:picLocks noChangeAspect="1" noChangeArrowheads="1"/>
          </p:cNvPicPr>
          <p:nvPr/>
        </p:nvPicPr>
        <p:blipFill>
          <a:blip r:embed="rId4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95800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WordArt 19"/>
          <p:cNvSpPr>
            <a:spLocks noChangeArrowheads="1" noChangeShapeType="1" noTextEdit="1"/>
          </p:cNvSpPr>
          <p:nvPr/>
        </p:nvSpPr>
        <p:spPr bwMode="auto">
          <a:xfrm>
            <a:off x="2968534" y="2833299"/>
            <a:ext cx="6683375" cy="111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71"/>
              </a:avLst>
            </a:prstTxWarp>
          </a:bodyPr>
          <a:lstStyle/>
          <a:p>
            <a:pPr algn="ctr"/>
            <a:r>
              <a:rPr lang="en-US" sz="48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5$: PHÉP TÍNH LŨY THỪA VỚI SỐ MŨ TỰ NHIÊN</a:t>
            </a:r>
            <a:endParaRPr lang="en-US" sz="48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0" name="Line 23"/>
          <p:cNvSpPr>
            <a:spLocks noChangeShapeType="1"/>
          </p:cNvSpPr>
          <p:nvPr/>
        </p:nvSpPr>
        <p:spPr bwMode="auto">
          <a:xfrm>
            <a:off x="2085975" y="1676400"/>
            <a:ext cx="8077200" cy="0"/>
          </a:xfrm>
          <a:prstGeom prst="line">
            <a:avLst/>
          </a:prstGeom>
          <a:noFill/>
          <a:ln w="88900" cmpd="tri">
            <a:pattFill prst="pct80">
              <a:fgClr>
                <a:schemeClr val="bg2"/>
              </a:fgClr>
              <a:bgClr>
                <a:srgbClr val="FF0000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51" name="Picture 21" descr="Book-09-ju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19600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RGBXY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2" descr="j019538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419601"/>
            <a:ext cx="1795463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6" descr="Picture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27170" y="726282"/>
            <a:ext cx="203517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6" descr="Picture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0613" y="3452813"/>
            <a:ext cx="22383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83479" y="1811547"/>
            <a:ext cx="525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ĐT : 0974 877 076</a:t>
            </a:r>
          </a:p>
          <a:p>
            <a:r>
              <a:rPr lang="en-US" dirty="0" err="1" smtClean="0"/>
              <a:t>Emai</a:t>
            </a:r>
            <a:r>
              <a:rPr lang="en-US" dirty="0" smtClean="0"/>
              <a:t>: nhuyenthuythanh2@thaithuy.edu.vn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0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828800" y="304800"/>
            <a:ext cx="85344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u="sng" dirty="0" err="1" smtClean="0">
                <a:solidFill>
                  <a:srgbClr val="FF0000"/>
                </a:solidFill>
              </a:rPr>
              <a:t>Bài</a:t>
            </a:r>
            <a:r>
              <a:rPr lang="en-US" altLang="en-US" u="sng" dirty="0" smtClean="0">
                <a:solidFill>
                  <a:srgbClr val="FF0000"/>
                </a:solidFill>
              </a:rPr>
              <a:t> </a:t>
            </a:r>
            <a:r>
              <a:rPr lang="en-US" altLang="en-US" u="sng" dirty="0" err="1" smtClean="0">
                <a:solidFill>
                  <a:srgbClr val="FF0000"/>
                </a:solidFill>
              </a:rPr>
              <a:t>tập</a:t>
            </a:r>
            <a:r>
              <a:rPr lang="en-US" altLang="en-US" u="sng" dirty="0" smtClean="0">
                <a:solidFill>
                  <a:srgbClr val="FF0000"/>
                </a:solidFill>
              </a:rPr>
              <a:t> 4 </a:t>
            </a:r>
            <a:r>
              <a:rPr lang="en-US" altLang="en-US" dirty="0" err="1"/>
              <a:t>Điền</a:t>
            </a:r>
            <a:r>
              <a:rPr lang="en-US" altLang="en-US" dirty="0"/>
              <a:t> </a:t>
            </a:r>
            <a:r>
              <a:rPr lang="en-US" altLang="en-US" dirty="0" err="1"/>
              <a:t>vào</a:t>
            </a:r>
            <a:r>
              <a:rPr lang="en-US" altLang="en-US" dirty="0"/>
              <a:t> </a:t>
            </a:r>
            <a:r>
              <a:rPr lang="en-US" altLang="en-US" dirty="0" err="1"/>
              <a:t>chỗ</a:t>
            </a:r>
            <a:r>
              <a:rPr lang="en-US" altLang="en-US" dirty="0"/>
              <a:t> </a:t>
            </a:r>
            <a:r>
              <a:rPr lang="en-US" altLang="en-US" dirty="0" err="1"/>
              <a:t>trống</a:t>
            </a:r>
            <a:r>
              <a:rPr lang="en-US" altLang="en-US" dirty="0"/>
              <a:t> </a:t>
            </a:r>
            <a:r>
              <a:rPr lang="en-US" altLang="en-US" dirty="0" err="1"/>
              <a:t>cho</a:t>
            </a:r>
            <a:r>
              <a:rPr lang="en-US" altLang="en-US" dirty="0"/>
              <a:t> </a:t>
            </a:r>
            <a:r>
              <a:rPr lang="en-US" altLang="en-US" dirty="0" err="1"/>
              <a:t>đúng</a:t>
            </a:r>
            <a:r>
              <a:rPr lang="en-US" altLang="en-US" dirty="0"/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</p:txBody>
      </p:sp>
      <p:graphicFrame>
        <p:nvGraphicFramePr>
          <p:cNvPr id="7237" name="Group 69"/>
          <p:cNvGraphicFramePr>
            <a:graphicFrameLocks noGrp="1"/>
          </p:cNvGraphicFramePr>
          <p:nvPr/>
        </p:nvGraphicFramePr>
        <p:xfrm>
          <a:off x="1638300" y="1397000"/>
          <a:ext cx="8915400" cy="3937000"/>
        </p:xfrm>
        <a:graphic>
          <a:graphicData uri="http://schemas.openxmlformats.org/drawingml/2006/table">
            <a:tbl>
              <a:tblPr/>
              <a:tblGrid>
                <a:gridCol w="2046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63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51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576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Luỹ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thừa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Cơ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 mũ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Giá trị của luỹ thừa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2</a:t>
                      </a:r>
                      <a:r>
                        <a:rPr kumimoji="0" lang="en-US" sz="3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5</a:t>
                      </a:r>
                      <a:r>
                        <a:rPr kumimoji="0" lang="en-US" sz="3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1</a:t>
                      </a:r>
                      <a:r>
                        <a:rPr kumimoji="0" lang="en-US" sz="3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.....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27" name="Text Box 59"/>
          <p:cNvSpPr txBox="1">
            <a:spLocks noChangeArrowheads="1"/>
          </p:cNvSpPr>
          <p:nvPr/>
        </p:nvSpPr>
        <p:spPr bwMode="auto">
          <a:xfrm>
            <a:off x="4086225" y="24003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6600CC"/>
                </a:solidFill>
              </a:rPr>
              <a:t>2</a:t>
            </a:r>
          </a:p>
        </p:txBody>
      </p:sp>
      <p:sp>
        <p:nvSpPr>
          <p:cNvPr id="7228" name="Text Box 60"/>
          <p:cNvSpPr txBox="1">
            <a:spLocks noChangeArrowheads="1"/>
          </p:cNvSpPr>
          <p:nvPr/>
        </p:nvSpPr>
        <p:spPr bwMode="auto">
          <a:xfrm>
            <a:off x="5562600" y="24003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6600CC"/>
                </a:solidFill>
              </a:rPr>
              <a:t>5</a:t>
            </a:r>
          </a:p>
        </p:txBody>
      </p:sp>
      <p:sp>
        <p:nvSpPr>
          <p:cNvPr id="7229" name="Text Box 61"/>
          <p:cNvSpPr txBox="1">
            <a:spLocks noChangeArrowheads="1"/>
          </p:cNvSpPr>
          <p:nvPr/>
        </p:nvSpPr>
        <p:spPr bwMode="auto">
          <a:xfrm>
            <a:off x="5543550" y="3414713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66"/>
                </a:solidFill>
              </a:rPr>
              <a:t>2</a:t>
            </a:r>
          </a:p>
        </p:txBody>
      </p:sp>
      <p:sp>
        <p:nvSpPr>
          <p:cNvPr id="7230" name="Text Box 62"/>
          <p:cNvSpPr txBox="1">
            <a:spLocks noChangeArrowheads="1"/>
          </p:cNvSpPr>
          <p:nvPr/>
        </p:nvSpPr>
        <p:spPr bwMode="auto">
          <a:xfrm>
            <a:off x="7943850" y="24003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6600CC"/>
                </a:solidFill>
              </a:rPr>
              <a:t>32</a:t>
            </a:r>
          </a:p>
        </p:txBody>
      </p:sp>
      <p:sp>
        <p:nvSpPr>
          <p:cNvPr id="7232" name="Text Box 64"/>
          <p:cNvSpPr txBox="1">
            <a:spLocks noChangeArrowheads="1"/>
          </p:cNvSpPr>
          <p:nvPr/>
        </p:nvSpPr>
        <p:spPr bwMode="auto">
          <a:xfrm>
            <a:off x="4090988" y="3414713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66"/>
                </a:solidFill>
              </a:rPr>
              <a:t>5</a:t>
            </a:r>
          </a:p>
        </p:txBody>
      </p:sp>
      <p:sp>
        <p:nvSpPr>
          <p:cNvPr id="7233" name="Text Box 65"/>
          <p:cNvSpPr txBox="1">
            <a:spLocks noChangeArrowheads="1"/>
          </p:cNvSpPr>
          <p:nvPr/>
        </p:nvSpPr>
        <p:spPr bwMode="auto">
          <a:xfrm>
            <a:off x="8077200" y="3392488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66"/>
                </a:solidFill>
              </a:rPr>
              <a:t>25</a:t>
            </a:r>
          </a:p>
        </p:txBody>
      </p:sp>
      <p:sp>
        <p:nvSpPr>
          <p:cNvPr id="7234" name="Text Box 66"/>
          <p:cNvSpPr txBox="1">
            <a:spLocks noChangeArrowheads="1"/>
          </p:cNvSpPr>
          <p:nvPr/>
        </p:nvSpPr>
        <p:spPr bwMode="auto">
          <a:xfrm>
            <a:off x="4038600" y="44958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7235" name="Text Box 67"/>
          <p:cNvSpPr txBox="1">
            <a:spLocks noChangeArrowheads="1"/>
          </p:cNvSpPr>
          <p:nvPr/>
        </p:nvSpPr>
        <p:spPr bwMode="auto">
          <a:xfrm>
            <a:off x="7991475" y="44196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14" name="Text Box 66"/>
          <p:cNvSpPr txBox="1">
            <a:spLocks noChangeArrowheads="1"/>
          </p:cNvSpPr>
          <p:nvPr/>
        </p:nvSpPr>
        <p:spPr bwMode="auto">
          <a:xfrm>
            <a:off x="5334000" y="44958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CC0000"/>
                </a:solidFill>
              </a:rPr>
              <a:t>10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782" y="304800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3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7" grpId="0" autoUpdateAnimBg="0"/>
      <p:bldP spid="7228" grpId="0" autoUpdateAnimBg="0"/>
      <p:bldP spid="7229" grpId="0" autoUpdateAnimBg="0"/>
      <p:bldP spid="7230" grpId="0" autoUpdateAnimBg="0"/>
      <p:bldP spid="7232" grpId="0" autoUpdateAnimBg="0"/>
      <p:bldP spid="7233" grpId="0" autoUpdateAnimBg="0"/>
      <p:bldP spid="7234" grpId="0" autoUpdateAnimBg="0"/>
      <p:bldP spid="7235" grpId="0" autoUpdateAnimBg="0"/>
      <p:bldP spid="1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382078" y="585216"/>
            <a:ext cx="83820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 smtClean="0">
                <a:solidFill>
                  <a:srgbClr val="FF0000"/>
                </a:solidFill>
              </a:rPr>
              <a:t>Bài</a:t>
            </a:r>
            <a:r>
              <a:rPr lang="en-US" altLang="en-US" b="1" u="sng" dirty="0" smtClean="0">
                <a:solidFill>
                  <a:srgbClr val="FF0000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</a:rPr>
              <a:t>tập</a:t>
            </a:r>
            <a:r>
              <a:rPr lang="en-US" altLang="en-US" b="1" u="sng" dirty="0" smtClean="0">
                <a:solidFill>
                  <a:srgbClr val="FF0000"/>
                </a:solidFill>
              </a:rPr>
              <a:t> 5) </a:t>
            </a:r>
            <a:r>
              <a:rPr lang="en-US" altLang="en-US" b="1" dirty="0" err="1"/>
              <a:t>Số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00FF"/>
                </a:solidFill>
              </a:rPr>
              <a:t>16 </a:t>
            </a:r>
            <a:r>
              <a:rPr lang="en-US" altLang="en-US" b="1" u="sng" dirty="0" err="1">
                <a:solidFill>
                  <a:srgbClr val="FF0000"/>
                </a:solidFill>
              </a:rPr>
              <a:t>không</a:t>
            </a:r>
            <a:r>
              <a:rPr lang="en-US" altLang="en-US" b="1" u="sng" dirty="0">
                <a:solidFill>
                  <a:srgbClr val="FF0000"/>
                </a:solidFill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</a:rPr>
              <a:t>thể</a:t>
            </a:r>
            <a:r>
              <a:rPr lang="en-US" altLang="en-US" b="1" dirty="0"/>
              <a:t> </a:t>
            </a:r>
            <a:r>
              <a:rPr lang="en-US" altLang="en-US" b="1" dirty="0" err="1"/>
              <a:t>viết</a:t>
            </a:r>
            <a:r>
              <a:rPr lang="en-US" altLang="en-US" b="1" dirty="0"/>
              <a:t> </a:t>
            </a:r>
            <a:r>
              <a:rPr lang="en-US" altLang="en-US" b="1" dirty="0" err="1"/>
              <a:t>được</a:t>
            </a:r>
            <a:r>
              <a:rPr lang="en-US" altLang="en-US" sz="1800" b="1" dirty="0"/>
              <a:t> </a:t>
            </a:r>
            <a:r>
              <a:rPr lang="en-US" altLang="en-US" b="1" dirty="0" err="1"/>
              <a:t>dưới</a:t>
            </a:r>
            <a:r>
              <a:rPr lang="en-US" altLang="en-US" b="1" dirty="0"/>
              <a:t> </a:t>
            </a:r>
            <a:r>
              <a:rPr lang="en-US" altLang="en-US" b="1" dirty="0" err="1"/>
              <a:t>dạng</a:t>
            </a:r>
            <a:r>
              <a:rPr lang="en-US" altLang="en-US" b="1" dirty="0"/>
              <a:t> </a:t>
            </a:r>
            <a:r>
              <a:rPr lang="en-US" altLang="en-US" b="1" dirty="0" err="1"/>
              <a:t>luỹ</a:t>
            </a:r>
            <a:r>
              <a:rPr lang="en-US" altLang="en-US" b="1" dirty="0"/>
              <a:t> </a:t>
            </a:r>
            <a:r>
              <a:rPr lang="en-US" altLang="en-US" b="1" dirty="0" err="1"/>
              <a:t>thừa</a:t>
            </a:r>
            <a:r>
              <a:rPr lang="en-US" altLang="en-US" b="1" dirty="0"/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/>
              <a:t>  A. 8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     B. 4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   </a:t>
            </a:r>
            <a:r>
              <a:rPr lang="en-US" altLang="en-US" b="1" dirty="0" smtClean="0"/>
              <a:t>    </a:t>
            </a:r>
            <a:r>
              <a:rPr lang="en-US" altLang="en-US" b="1" dirty="0"/>
              <a:t>C. 2</a:t>
            </a:r>
            <a:r>
              <a:rPr lang="en-US" altLang="en-US" b="1" baseline="30000" dirty="0"/>
              <a:t>4</a:t>
            </a:r>
            <a:r>
              <a:rPr lang="en-US" altLang="en-US" b="1" dirty="0"/>
              <a:t>     D. 16</a:t>
            </a:r>
            <a:r>
              <a:rPr lang="en-US" altLang="en-US" b="1" baseline="30000" dirty="0"/>
              <a:t>1</a:t>
            </a:r>
          </a:p>
        </p:txBody>
      </p:sp>
      <p:sp>
        <p:nvSpPr>
          <p:cNvPr id="14352" name="Oval 16"/>
          <p:cNvSpPr>
            <a:spLocks noChangeArrowheads="1"/>
          </p:cNvSpPr>
          <p:nvPr/>
        </p:nvSpPr>
        <p:spPr bwMode="auto">
          <a:xfrm>
            <a:off x="1568196" y="1850454"/>
            <a:ext cx="533400" cy="5334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Right Arrow 1"/>
          <p:cNvSpPr/>
          <p:nvPr/>
        </p:nvSpPr>
        <p:spPr>
          <a:xfrm>
            <a:off x="1216152" y="2798064"/>
            <a:ext cx="1161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70632" y="2583733"/>
            <a:ext cx="5568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= 16</a:t>
            </a:r>
            <a:r>
              <a:rPr lang="en-US" sz="4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  <a:r>
              <a:rPr lang="en-US" sz="4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en-US" sz="4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11608" y="5642383"/>
            <a:ext cx="748078" cy="77877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351598" y="3517392"/>
            <a:ext cx="838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 smtClean="0">
                <a:solidFill>
                  <a:srgbClr val="FF0000"/>
                </a:solidFill>
              </a:rPr>
              <a:t>Bài</a:t>
            </a:r>
            <a:r>
              <a:rPr lang="en-US" altLang="en-US" b="1" u="sng" dirty="0" smtClean="0">
                <a:solidFill>
                  <a:srgbClr val="FF0000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</a:rPr>
              <a:t>tập</a:t>
            </a:r>
            <a:r>
              <a:rPr lang="en-US" altLang="en-US" b="1" u="sng" dirty="0" smtClean="0">
                <a:solidFill>
                  <a:srgbClr val="FF0000"/>
                </a:solidFill>
              </a:rPr>
              <a:t> 6) </a:t>
            </a:r>
            <a:r>
              <a:rPr lang="en-US" altLang="en-US" b="1" dirty="0" err="1" smtClean="0"/>
              <a:t>Số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Điền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dấu</a:t>
            </a:r>
            <a:r>
              <a:rPr lang="en-US" altLang="en-US" b="1" dirty="0" smtClean="0"/>
              <a:t> &gt; ;&lt;; = </a:t>
            </a:r>
            <a:r>
              <a:rPr lang="en-US" altLang="en-US" b="1" dirty="0" err="1" smtClean="0"/>
              <a:t>vào</a:t>
            </a:r>
            <a:r>
              <a:rPr lang="en-US" altLang="en-US" b="1" dirty="0" smtClean="0"/>
              <a:t> ô </a:t>
            </a:r>
            <a:r>
              <a:rPr lang="en-US" altLang="en-US" b="1" dirty="0" err="1" smtClean="0"/>
              <a:t>trống</a:t>
            </a:r>
            <a:endParaRPr lang="en-US" altLang="en-US" b="1" baseline="30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568196" y="4548268"/>
            <a:ext cx="3890772" cy="778775"/>
            <a:chOff x="1568196" y="4548268"/>
            <a:chExt cx="3890772" cy="778775"/>
          </a:xfrm>
        </p:grpSpPr>
        <p:sp>
          <p:nvSpPr>
            <p:cNvPr id="14" name="Rounded Rectangle 13"/>
            <p:cNvSpPr/>
            <p:nvPr/>
          </p:nvSpPr>
          <p:spPr>
            <a:xfrm>
              <a:off x="2711608" y="4548268"/>
              <a:ext cx="748078" cy="77877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68196" y="4663440"/>
              <a:ext cx="3890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3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2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583436" y="5739384"/>
            <a:ext cx="3890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4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2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067300" y="5642500"/>
            <a:ext cx="3890772" cy="778775"/>
            <a:chOff x="1568196" y="4548268"/>
            <a:chExt cx="3890772" cy="778775"/>
          </a:xfrm>
        </p:grpSpPr>
        <p:sp>
          <p:nvSpPr>
            <p:cNvPr id="21" name="Rounded Rectangle 20"/>
            <p:cNvSpPr/>
            <p:nvPr/>
          </p:nvSpPr>
          <p:spPr>
            <a:xfrm>
              <a:off x="2711608" y="4548268"/>
              <a:ext cx="748078" cy="77877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68196" y="4663440"/>
              <a:ext cx="3890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3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3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67300" y="4618372"/>
            <a:ext cx="3890772" cy="778775"/>
            <a:chOff x="1568196" y="4548268"/>
            <a:chExt cx="3890772" cy="778775"/>
          </a:xfrm>
        </p:grpSpPr>
        <p:sp>
          <p:nvSpPr>
            <p:cNvPr id="24" name="Rounded Rectangle 23"/>
            <p:cNvSpPr/>
            <p:nvPr/>
          </p:nvSpPr>
          <p:spPr>
            <a:xfrm>
              <a:off x="2711608" y="4548268"/>
              <a:ext cx="748078" cy="77877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68196" y="4663440"/>
              <a:ext cx="3890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5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2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42" y="456007"/>
            <a:ext cx="677036" cy="79505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42" y="3412253"/>
            <a:ext cx="677036" cy="795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4734" y="4535424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&gt;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02152" y="4659267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&lt;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99238" y="5676567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=</a:t>
            </a:r>
            <a:endParaRPr 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6289960" y="5643771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88439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8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8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52" grpId="0" animBg="1"/>
      <p:bldP spid="2" grpId="0" animBg="1"/>
      <p:bldP spid="3" grpId="0"/>
      <p:bldP spid="15" grpId="0" animBg="1"/>
      <p:bldP spid="16" grpId="0"/>
      <p:bldP spid="19" grpId="0"/>
      <p:bldP spid="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anh tÃ´ mÃ u bÃ´ng hoa cÆ¡ báº£n cho bÃ© dÆ°á»i 3 tuá»i phÃ¡t triá»n tÆ° du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959" y="-1112612"/>
            <a:ext cx="7656385" cy="864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14490" y="442458"/>
            <a:ext cx="225734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1.Đọc,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2060"/>
                </a:solidFill>
              </a:rPr>
              <a:t>9</a:t>
            </a:r>
            <a:r>
              <a:rPr lang="en-US" altLang="en-US" b="1" baseline="30000" dirty="0" smtClean="0">
                <a:solidFill>
                  <a:srgbClr val="002060"/>
                </a:solidFill>
              </a:rPr>
              <a:t>2</a:t>
            </a:r>
            <a:endParaRPr lang="en-US" altLang="en-US" b="1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052813" y="1719707"/>
            <a:ext cx="203606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2.Viết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5.5.5.5</a:t>
            </a:r>
            <a:endParaRPr lang="en-SG" alt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73089" y="5276850"/>
            <a:ext cx="2008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3200" b="1" dirty="0" smtClean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SG" altLang="en-US" sz="3200" b="1" dirty="0" err="1" smtClean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SG" altLang="en-US" sz="3200" b="1" dirty="0" smtClean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SG" altLang="en-US" sz="3200" b="1" baseline="30000" dirty="0" smtClean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SG" altLang="en-US" sz="3200" b="1" dirty="0">
              <a:solidFill>
                <a:srgbClr val="E349D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57753" y="4456592"/>
            <a:ext cx="20081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4.Viết 81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SG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71870" y="2465617"/>
            <a:ext cx="2008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5.Tính10</a:t>
            </a:r>
            <a:r>
              <a:rPr lang="en-SG" altLang="en-US" sz="32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SG" alt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C910078A-2F6B-4D9B-B935-417F9E3E98BA}"/>
              </a:ext>
            </a:extLst>
          </p:cNvPr>
          <p:cNvCxnSpPr>
            <a:cxnSpLocks/>
          </p:cNvCxnSpPr>
          <p:nvPr/>
        </p:nvCxnSpPr>
        <p:spPr>
          <a:xfrm flipV="1">
            <a:off x="3808299" y="1025717"/>
            <a:ext cx="688975" cy="476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18">
            <a:extLst>
              <a:ext uri="{FF2B5EF4-FFF2-40B4-BE49-F238E27FC236}">
                <a16:creationId xmlns="" xmlns:a16="http://schemas.microsoft.com/office/drawing/2014/main" id="{3DCB3042-3ACA-4C23-8377-69EDA8DE4097}"/>
              </a:ext>
            </a:extLst>
          </p:cNvPr>
          <p:cNvSpPr>
            <a:spLocks/>
          </p:cNvSpPr>
          <p:nvPr/>
        </p:nvSpPr>
        <p:spPr bwMode="auto">
          <a:xfrm rot="5400000">
            <a:off x="1184048" y="-964591"/>
            <a:ext cx="1453898" cy="3693977"/>
          </a:xfrm>
          <a:prstGeom prst="roundRect">
            <a:avLst>
              <a:gd name="adj" fmla="val 50000"/>
            </a:avLst>
          </a:prstGeom>
          <a:ln w="38100">
            <a:solidFill>
              <a:srgbClr val="FFC000"/>
            </a:solidFill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flipH="1">
            <a:off x="-56202" y="282739"/>
            <a:ext cx="38644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9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bình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phương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hay 9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mũ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2 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Cơ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số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là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9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số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mũ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là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3</a:t>
            </a:r>
            <a:endParaRPr lang="en-SG" altLang="en-US" sz="2400" dirty="0">
              <a:solidFill>
                <a:srgbClr val="000000"/>
              </a:solidFill>
              <a:latin typeface="Times New Roman" panose="02020603050405020304" pitchFamily="18" charset="0"/>
              <a:ea typeface="#9Slide03 Arima Madurai Black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A399742-2719-4752-B9CB-450EA9FD4B66}"/>
              </a:ext>
            </a:extLst>
          </p:cNvPr>
          <p:cNvCxnSpPr>
            <a:cxnSpLocks/>
          </p:cNvCxnSpPr>
          <p:nvPr/>
        </p:nvCxnSpPr>
        <p:spPr>
          <a:xfrm>
            <a:off x="9096121" y="3034507"/>
            <a:ext cx="361950" cy="20161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18">
            <a:extLst>
              <a:ext uri="{FF2B5EF4-FFF2-40B4-BE49-F238E27FC236}">
                <a16:creationId xmlns="" xmlns:a16="http://schemas.microsoft.com/office/drawing/2014/main" id="{4ED71AB0-EEEB-4110-ABA4-41F6E70B08D7}"/>
              </a:ext>
            </a:extLst>
          </p:cNvPr>
          <p:cNvSpPr>
            <a:spLocks/>
          </p:cNvSpPr>
          <p:nvPr/>
        </p:nvSpPr>
        <p:spPr bwMode="auto">
          <a:xfrm rot="5400000">
            <a:off x="10177209" y="2003425"/>
            <a:ext cx="1027112" cy="2465388"/>
          </a:xfrm>
          <a:prstGeom prst="roundRect">
            <a:avLst>
              <a:gd name="adj" fmla="val 50000"/>
            </a:avLst>
          </a:prstGeom>
          <a:ln w="38100">
            <a:solidFill>
              <a:srgbClr val="00B050"/>
            </a:solidFill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 flipH="1">
            <a:off x="8927402" y="2880487"/>
            <a:ext cx="2943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5.5.5.5=5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4 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A565EAAB-EE01-44E5-9C9A-3DCC31F73725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7888288" y="6038850"/>
            <a:ext cx="715962" cy="31750"/>
          </a:xfrm>
          <a:prstGeom prst="line">
            <a:avLst/>
          </a:prstGeom>
          <a:ln w="57150">
            <a:solidFill>
              <a:srgbClr val="E349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Shape 18">
            <a:extLst>
              <a:ext uri="{FF2B5EF4-FFF2-40B4-BE49-F238E27FC236}">
                <a16:creationId xmlns="" xmlns:a16="http://schemas.microsoft.com/office/drawing/2014/main" id="{CC2BD498-4AA0-48CB-A0C1-249EF8324117}"/>
              </a:ext>
            </a:extLst>
          </p:cNvPr>
          <p:cNvSpPr>
            <a:spLocks/>
          </p:cNvSpPr>
          <p:nvPr/>
        </p:nvSpPr>
        <p:spPr bwMode="auto">
          <a:xfrm rot="5400000">
            <a:off x="9544844" y="4714081"/>
            <a:ext cx="831850" cy="2713038"/>
          </a:xfrm>
          <a:prstGeom prst="roundRect">
            <a:avLst>
              <a:gd name="adj" fmla="val 50000"/>
            </a:avLst>
          </a:prstGeom>
          <a:ln w="38100">
            <a:solidFill>
              <a:srgbClr val="E349DC"/>
            </a:solidFill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flipH="1">
            <a:off x="8489950" y="5867400"/>
            <a:ext cx="2941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3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4 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= 81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57FE6E73-3AFB-4C9B-92E3-F1BC1BD495C9}"/>
              </a:ext>
            </a:extLst>
          </p:cNvPr>
          <p:cNvCxnSpPr>
            <a:cxnSpLocks/>
          </p:cNvCxnSpPr>
          <p:nvPr/>
        </p:nvCxnSpPr>
        <p:spPr>
          <a:xfrm flipV="1">
            <a:off x="2913063" y="5556250"/>
            <a:ext cx="688975" cy="476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utoShape 18">
            <a:extLst>
              <a:ext uri="{FF2B5EF4-FFF2-40B4-BE49-F238E27FC236}">
                <a16:creationId xmlns="" xmlns:a16="http://schemas.microsoft.com/office/drawing/2014/main" id="{F2800DCC-6708-40BA-8CC6-63951E354BD6}"/>
              </a:ext>
            </a:extLst>
          </p:cNvPr>
          <p:cNvSpPr>
            <a:spLocks/>
          </p:cNvSpPr>
          <p:nvPr/>
        </p:nvSpPr>
        <p:spPr bwMode="auto">
          <a:xfrm rot="5400000">
            <a:off x="1146175" y="4291013"/>
            <a:ext cx="966787" cy="2528888"/>
          </a:xfrm>
          <a:prstGeom prst="roundRect">
            <a:avLst>
              <a:gd name="adj" fmla="val 50000"/>
            </a:avLst>
          </a:prstGeom>
          <a:ln w="38100">
            <a:solidFill>
              <a:srgbClr val="0070C0"/>
            </a:solidFill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 flipH="1">
            <a:off x="396875" y="5308092"/>
            <a:ext cx="2530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81=81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1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=3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4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=9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2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5D907352-6646-4AB6-BD46-7558AA0D4C64}"/>
              </a:ext>
            </a:extLst>
          </p:cNvPr>
          <p:cNvCxnSpPr>
            <a:cxnSpLocks/>
          </p:cNvCxnSpPr>
          <p:nvPr/>
        </p:nvCxnSpPr>
        <p:spPr>
          <a:xfrm flipV="1">
            <a:off x="1835867" y="2912794"/>
            <a:ext cx="688975" cy="635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utoShape 18">
            <a:extLst>
              <a:ext uri="{FF2B5EF4-FFF2-40B4-BE49-F238E27FC236}">
                <a16:creationId xmlns="" xmlns:a16="http://schemas.microsoft.com/office/drawing/2014/main" id="{A9883F35-40BB-4427-BFF5-E1A546D5FC83}"/>
              </a:ext>
            </a:extLst>
          </p:cNvPr>
          <p:cNvSpPr>
            <a:spLocks/>
          </p:cNvSpPr>
          <p:nvPr/>
        </p:nvSpPr>
        <p:spPr bwMode="auto">
          <a:xfrm rot="5400000">
            <a:off x="781050" y="2351088"/>
            <a:ext cx="963613" cy="2205037"/>
          </a:xfrm>
          <a:prstGeom prst="roundRect">
            <a:avLst>
              <a:gd name="adj" fmla="val 50000"/>
            </a:avLst>
          </a:prstGeom>
          <a:ln w="38100">
            <a:solidFill>
              <a:srgbClr val="7030A0"/>
            </a:solidFill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 flipH="1">
            <a:off x="291971" y="3161266"/>
            <a:ext cx="19665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10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5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= 100000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sp>
        <p:nvSpPr>
          <p:cNvPr id="102423" name="Rectangle 1"/>
          <p:cNvSpPr>
            <a:spLocks noChangeArrowheads="1"/>
          </p:cNvSpPr>
          <p:nvPr/>
        </p:nvSpPr>
        <p:spPr bwMode="auto">
          <a:xfrm>
            <a:off x="7496175" y="371475"/>
            <a:ext cx="412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kiến thức</a:t>
            </a:r>
          </a:p>
        </p:txBody>
      </p:sp>
      <p:sp>
        <p:nvSpPr>
          <p:cNvPr id="102424" name="TextBox 1"/>
          <p:cNvSpPr txBox="1">
            <a:spLocks noChangeArrowheads="1"/>
          </p:cNvSpPr>
          <p:nvPr/>
        </p:nvSpPr>
        <p:spPr bwMode="auto">
          <a:xfrm>
            <a:off x="4575809" y="2475421"/>
            <a:ext cx="268560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NHANH?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384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6" grpId="0" animBg="1"/>
      <p:bldP spid="17" grpId="0"/>
      <p:bldP spid="19" grpId="0" animBg="1"/>
      <p:bldP spid="20" grpId="0"/>
      <p:bldP spid="27" grpId="0" animBg="1"/>
      <p:bldP spid="28" grpId="0"/>
      <p:bldP spid="30" grpId="0" animBg="1"/>
      <p:bldP spid="31" grpId="0"/>
      <p:bldP spid="33" grpId="0" animBg="1"/>
      <p:bldP spid="34" grpId="0"/>
      <p:bldP spid="1024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7"/>
          <p:cNvSpPr>
            <a:spLocks noGrp="1"/>
          </p:cNvSpPr>
          <p:nvPr>
            <p:ph type="title"/>
          </p:nvPr>
        </p:nvSpPr>
        <p:spPr>
          <a:xfrm>
            <a:off x="1981200" y="639763"/>
            <a:ext cx="8229600" cy="647700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136195" name="Title 7"/>
          <p:cNvSpPr txBox="1">
            <a:spLocks/>
          </p:cNvSpPr>
          <p:nvPr/>
        </p:nvSpPr>
        <p:spPr bwMode="auto">
          <a:xfrm>
            <a:off x="5638800" y="4608513"/>
            <a:ext cx="39036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25" name="Rectangle 19"/>
          <p:cNvSpPr/>
          <p:nvPr/>
        </p:nvSpPr>
        <p:spPr>
          <a:xfrm rot="21420000">
            <a:off x="1968500" y="1768475"/>
            <a:ext cx="1147763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gradFill flip="none" rotWithShape="1">
            <a:gsLst>
              <a:gs pos="21000">
                <a:srgbClr val="FEF99C"/>
              </a:gs>
              <a:gs pos="0">
                <a:srgbClr val="F6E7A6"/>
              </a:gs>
              <a:gs pos="100000">
                <a:srgbClr val="FEF99C"/>
              </a:gs>
            </a:gsLst>
            <a:lin ang="5400000" scaled="1"/>
            <a:tileRect/>
          </a:gra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6197" name="Title 7"/>
          <p:cNvSpPr txBox="1">
            <a:spLocks/>
          </p:cNvSpPr>
          <p:nvPr/>
        </p:nvSpPr>
        <p:spPr bwMode="auto">
          <a:xfrm>
            <a:off x="3505200" y="2741613"/>
            <a:ext cx="85374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19"/>
          <p:cNvSpPr/>
          <p:nvPr/>
        </p:nvSpPr>
        <p:spPr>
          <a:xfrm rot="286156">
            <a:off x="2098675" y="2787650"/>
            <a:ext cx="1146175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DB6AEA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Rectangle 19"/>
          <p:cNvSpPr/>
          <p:nvPr/>
        </p:nvSpPr>
        <p:spPr>
          <a:xfrm rot="21345731">
            <a:off x="1939925" y="3835400"/>
            <a:ext cx="1149350" cy="100012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6200" name="Title 7"/>
          <p:cNvSpPr txBox="1">
            <a:spLocks/>
          </p:cNvSpPr>
          <p:nvPr/>
        </p:nvSpPr>
        <p:spPr bwMode="auto">
          <a:xfrm>
            <a:off x="3429000" y="3581400"/>
            <a:ext cx="6477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600" b="1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3" name="TextBox 12"/>
          <p:cNvSpPr txBox="1">
            <a:spLocks noChangeArrowheads="1"/>
          </p:cNvSpPr>
          <p:nvPr/>
        </p:nvSpPr>
        <p:spPr bwMode="auto">
          <a:xfrm>
            <a:off x="3505200" y="1949450"/>
            <a:ext cx="73578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hangingPunct="1"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tập1,2 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(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SGK/24)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5526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71553" y="1318178"/>
            <a:ext cx="2547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latin typeface="Arial Narrow" panose="020B0606020202030204" pitchFamily="34" charset="0"/>
              </a:rPr>
              <a:t>Bài</a:t>
            </a:r>
            <a:r>
              <a:rPr lang="en-US" sz="2000" i="1" dirty="0" smtClean="0">
                <a:latin typeface="Arial Narrow" panose="020B0606020202030204" pitchFamily="34" charset="0"/>
              </a:rPr>
              <a:t> </a:t>
            </a:r>
            <a:r>
              <a:rPr lang="en-US" sz="2000" i="1" dirty="0" err="1" smtClean="0">
                <a:latin typeface="Arial Narrow" panose="020B0606020202030204" pitchFamily="34" charset="0"/>
              </a:rPr>
              <a:t>giảng</a:t>
            </a:r>
            <a:r>
              <a:rPr lang="en-US" sz="2000" i="1" dirty="0" smtClean="0">
                <a:latin typeface="Arial Narrow" panose="020B0606020202030204" pitchFamily="34" charset="0"/>
              </a:rPr>
              <a:t> </a:t>
            </a:r>
            <a:r>
              <a:rPr lang="en-US" sz="2000" i="1" dirty="0" err="1" smtClean="0">
                <a:latin typeface="Arial Narrow" panose="020B0606020202030204" pitchFamily="34" charset="0"/>
              </a:rPr>
              <a:t>diện</a:t>
            </a:r>
            <a:r>
              <a:rPr lang="en-US" sz="2000" i="1" dirty="0" smtClean="0">
                <a:latin typeface="Arial Narrow" panose="020B0606020202030204" pitchFamily="34" charset="0"/>
              </a:rPr>
              <a:t> </a:t>
            </a:r>
            <a:r>
              <a:rPr lang="en-US" sz="2000" i="1" dirty="0" err="1" smtClean="0">
                <a:latin typeface="Arial Narrow" panose="020B0606020202030204" pitchFamily="34" charset="0"/>
              </a:rPr>
              <a:t>tử</a:t>
            </a:r>
            <a:endParaRPr lang="en-US" sz="2000" i="1" dirty="0">
              <a:latin typeface="Arial Narrow" panose="020B0606020202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293491">
            <a:off x="3545138" y="1517786"/>
            <a:ext cx="318331" cy="4244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944" y="2224082"/>
            <a:ext cx="677036" cy="7950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935" y="2913033"/>
            <a:ext cx="773185" cy="8085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617" y="4028144"/>
            <a:ext cx="599323" cy="556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2191" y="5571465"/>
            <a:ext cx="392290" cy="5154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3805" y="5494875"/>
            <a:ext cx="592387" cy="5858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892" y="5571465"/>
            <a:ext cx="423436" cy="529295"/>
          </a:xfrm>
          <a:prstGeom prst="rect">
            <a:avLst/>
          </a:prstGeom>
        </p:spPr>
      </p:pic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568196" y="1850454"/>
            <a:ext cx="533400" cy="5334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22721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4"/>
    </mc:Choice>
    <mc:Fallback xmlns="">
      <p:transition spd="slow" advTm="6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8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6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/>
          <p:cNvSpPr/>
          <p:nvPr/>
        </p:nvSpPr>
        <p:spPr>
          <a:xfrm>
            <a:off x="867749" y="1839913"/>
            <a:ext cx="1315613" cy="893762"/>
          </a:xfrm>
          <a:prstGeom prst="diamon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T1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0263" y="1917700"/>
            <a:ext cx="8942387" cy="73818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NÂNG LÊN LŨY THỪA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iamond 5"/>
          <p:cNvSpPr/>
          <p:nvPr/>
        </p:nvSpPr>
        <p:spPr>
          <a:xfrm>
            <a:off x="867749" y="2865438"/>
            <a:ext cx="1241555" cy="893762"/>
          </a:xfrm>
          <a:prstGeom prst="diamo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T2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3275" y="2957513"/>
            <a:ext cx="8969375" cy="73818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, CHIA  HAI LŨY THỪA CÙNG CƠ SỐ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iamond 7"/>
          <p:cNvSpPr/>
          <p:nvPr/>
        </p:nvSpPr>
        <p:spPr>
          <a:xfrm>
            <a:off x="867750" y="3848100"/>
            <a:ext cx="1205526" cy="893763"/>
          </a:xfrm>
          <a:prstGeom prst="diamond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T3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00263" y="3989388"/>
            <a:ext cx="8942387" cy="7524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5234" y="568325"/>
            <a:ext cx="11523306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13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542176" y="1073528"/>
            <a:ext cx="4779871" cy="651107"/>
            <a:chOff x="542176" y="317748"/>
            <a:chExt cx="4779871" cy="651107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25662" y="351710"/>
              <a:ext cx="4696385" cy="617145"/>
            </a:xfrm>
            <a:prstGeom prst="roundRect">
              <a:avLst/>
            </a:prstGeom>
            <a:solidFill>
              <a:srgbClr val="FFC00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 kern="0" dirty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542176" y="317748"/>
              <a:ext cx="4696388" cy="617146"/>
            </a:xfrm>
            <a:prstGeom prst="round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HOẠT ĐỘNG KHỞI ĐỘNG</a:t>
              </a:r>
              <a:endParaRPr lang="en-US" sz="24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Fira Sans SemiBold Italic" panose="00000700000000000000" pitchFamily="50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42176" y="1946000"/>
            <a:ext cx="10362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E. coli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cấy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40360" y="2504377"/>
            <a:ext cx="7828384" cy="4101695"/>
            <a:chOff x="0" y="0"/>
            <a:chExt cx="1617375" cy="795528"/>
          </a:xfrm>
        </p:grpSpPr>
        <p:pic>
          <p:nvPicPr>
            <p:cNvPr id="13" name="Picture 1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192"/>
              <a:ext cx="1617375" cy="75895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823946" y="731520"/>
              <a:ext cx="150172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Hinh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36857" y="731520"/>
              <a:ext cx="109585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änh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19251" y="731520"/>
              <a:ext cx="190759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phóng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62679" y="731520"/>
              <a:ext cx="68998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to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14557" y="731520"/>
              <a:ext cx="113643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Clia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00003" y="731520"/>
              <a:ext cx="64939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vi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48830" y="731520"/>
              <a:ext cx="174524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khuån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80050" y="731520"/>
              <a:ext cx="77115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B.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38032" y="731520"/>
              <a:ext cx="97409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coli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45234" y="73802"/>
            <a:ext cx="11523306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12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420" y="309725"/>
            <a:ext cx="563941" cy="34435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740156" y="652304"/>
            <a:ext cx="4752295" cy="661173"/>
            <a:chOff x="2740156" y="1581944"/>
            <a:chExt cx="4752295" cy="661173"/>
          </a:xfrm>
        </p:grpSpPr>
        <p:sp>
          <p:nvSpPr>
            <p:cNvPr id="184342" name="Line 22"/>
            <p:cNvSpPr>
              <a:spLocks noChangeShapeType="1"/>
            </p:cNvSpPr>
            <p:nvPr/>
          </p:nvSpPr>
          <p:spPr bwMode="auto">
            <a:xfrm flipH="1">
              <a:off x="3351020" y="1589881"/>
              <a:ext cx="1891751" cy="406395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84343" name="Line 23"/>
            <p:cNvSpPr>
              <a:spLocks noChangeShapeType="1"/>
            </p:cNvSpPr>
            <p:nvPr/>
          </p:nvSpPr>
          <p:spPr bwMode="auto">
            <a:xfrm>
              <a:off x="5229080" y="1581944"/>
              <a:ext cx="1756000" cy="414332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0156" y="1863772"/>
              <a:ext cx="563941" cy="34435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85080" y="1898760"/>
              <a:ext cx="507371" cy="344357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372492" y="1278488"/>
            <a:ext cx="3062377" cy="820638"/>
            <a:chOff x="1372492" y="2208128"/>
            <a:chExt cx="3062377" cy="820638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2492" y="2648897"/>
              <a:ext cx="507371" cy="344357"/>
            </a:xfrm>
            <a:prstGeom prst="rect">
              <a:avLst/>
            </a:prstGeom>
          </p:spPr>
        </p:pic>
        <p:sp>
          <p:nvSpPr>
            <p:cNvPr id="71" name="Line 22"/>
            <p:cNvSpPr>
              <a:spLocks noChangeShapeType="1"/>
            </p:cNvSpPr>
            <p:nvPr/>
          </p:nvSpPr>
          <p:spPr bwMode="auto">
            <a:xfrm flipH="1">
              <a:off x="1696935" y="2232914"/>
              <a:ext cx="1221748" cy="42713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2" name="Line 23"/>
            <p:cNvSpPr>
              <a:spLocks noChangeShapeType="1"/>
            </p:cNvSpPr>
            <p:nvPr/>
          </p:nvSpPr>
          <p:spPr bwMode="auto">
            <a:xfrm>
              <a:off x="2918682" y="2208128"/>
              <a:ext cx="1234217" cy="478253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0928" y="2684409"/>
              <a:ext cx="563941" cy="344357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612433" y="2115681"/>
            <a:ext cx="1508817" cy="709562"/>
            <a:chOff x="808551" y="3018040"/>
            <a:chExt cx="1508817" cy="709562"/>
          </a:xfrm>
        </p:grpSpPr>
        <p:sp>
          <p:nvSpPr>
            <p:cNvPr id="76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7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82" name="Group 81"/>
          <p:cNvGrpSpPr/>
          <p:nvPr/>
        </p:nvGrpSpPr>
        <p:grpSpPr>
          <a:xfrm>
            <a:off x="5707576" y="1303274"/>
            <a:ext cx="3062377" cy="820638"/>
            <a:chOff x="1372492" y="2208128"/>
            <a:chExt cx="3062377" cy="820638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2492" y="2648897"/>
              <a:ext cx="507371" cy="344357"/>
            </a:xfrm>
            <a:prstGeom prst="rect">
              <a:avLst/>
            </a:prstGeom>
          </p:spPr>
        </p:pic>
        <p:sp>
          <p:nvSpPr>
            <p:cNvPr id="84" name="Line 22"/>
            <p:cNvSpPr>
              <a:spLocks noChangeShapeType="1"/>
            </p:cNvSpPr>
            <p:nvPr/>
          </p:nvSpPr>
          <p:spPr bwMode="auto">
            <a:xfrm flipH="1">
              <a:off x="1696935" y="2232914"/>
              <a:ext cx="1221748" cy="42713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5" name="Line 23"/>
            <p:cNvSpPr>
              <a:spLocks noChangeShapeType="1"/>
            </p:cNvSpPr>
            <p:nvPr/>
          </p:nvSpPr>
          <p:spPr bwMode="auto">
            <a:xfrm>
              <a:off x="2918682" y="2208128"/>
              <a:ext cx="1234217" cy="478253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0928" y="2684409"/>
              <a:ext cx="563941" cy="344357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45022" y="2740426"/>
            <a:ext cx="1036665" cy="648436"/>
            <a:chOff x="474491" y="3665035"/>
            <a:chExt cx="1174975" cy="648436"/>
          </a:xfrm>
        </p:grpSpPr>
        <p:sp>
          <p:nvSpPr>
            <p:cNvPr id="88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9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93" name="Group 92"/>
          <p:cNvGrpSpPr/>
          <p:nvPr/>
        </p:nvGrpSpPr>
        <p:grpSpPr>
          <a:xfrm>
            <a:off x="3154484" y="2087727"/>
            <a:ext cx="1508817" cy="709562"/>
            <a:chOff x="808551" y="3018040"/>
            <a:chExt cx="1508817" cy="709562"/>
          </a:xfrm>
        </p:grpSpPr>
        <p:sp>
          <p:nvSpPr>
            <p:cNvPr id="94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5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98" name="Group 97"/>
          <p:cNvGrpSpPr/>
          <p:nvPr/>
        </p:nvGrpSpPr>
        <p:grpSpPr>
          <a:xfrm>
            <a:off x="5372068" y="2087727"/>
            <a:ext cx="1508817" cy="709562"/>
            <a:chOff x="808551" y="3018040"/>
            <a:chExt cx="1508817" cy="709562"/>
          </a:xfrm>
        </p:grpSpPr>
        <p:sp>
          <p:nvSpPr>
            <p:cNvPr id="99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0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103" name="Group 102"/>
          <p:cNvGrpSpPr/>
          <p:nvPr/>
        </p:nvGrpSpPr>
        <p:grpSpPr>
          <a:xfrm>
            <a:off x="960951" y="2050300"/>
            <a:ext cx="1508817" cy="709562"/>
            <a:chOff x="808551" y="3018040"/>
            <a:chExt cx="1508817" cy="709562"/>
          </a:xfrm>
        </p:grpSpPr>
        <p:sp>
          <p:nvSpPr>
            <p:cNvPr id="104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5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109" name="Group 108"/>
          <p:cNvGrpSpPr/>
          <p:nvPr/>
        </p:nvGrpSpPr>
        <p:grpSpPr>
          <a:xfrm>
            <a:off x="4986660" y="2785273"/>
            <a:ext cx="1059841" cy="648436"/>
            <a:chOff x="474491" y="3665035"/>
            <a:chExt cx="1174975" cy="648436"/>
          </a:xfrm>
        </p:grpSpPr>
        <p:sp>
          <p:nvSpPr>
            <p:cNvPr id="11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1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14" name="Group 113"/>
          <p:cNvGrpSpPr/>
          <p:nvPr/>
        </p:nvGrpSpPr>
        <p:grpSpPr>
          <a:xfrm>
            <a:off x="6161688" y="2785273"/>
            <a:ext cx="1005224" cy="648436"/>
            <a:chOff x="474491" y="3665035"/>
            <a:chExt cx="1174975" cy="648436"/>
          </a:xfrm>
        </p:grpSpPr>
        <p:sp>
          <p:nvSpPr>
            <p:cNvPr id="11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1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19" name="Group 118"/>
          <p:cNvGrpSpPr/>
          <p:nvPr/>
        </p:nvGrpSpPr>
        <p:grpSpPr>
          <a:xfrm>
            <a:off x="7401015" y="2797289"/>
            <a:ext cx="1006013" cy="648436"/>
            <a:chOff x="474491" y="3665035"/>
            <a:chExt cx="1174975" cy="648436"/>
          </a:xfrm>
        </p:grpSpPr>
        <p:sp>
          <p:nvSpPr>
            <p:cNvPr id="12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2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24" name="Group 123"/>
          <p:cNvGrpSpPr/>
          <p:nvPr/>
        </p:nvGrpSpPr>
        <p:grpSpPr>
          <a:xfrm>
            <a:off x="8466007" y="2785273"/>
            <a:ext cx="1014085" cy="648436"/>
            <a:chOff x="474491" y="3665035"/>
            <a:chExt cx="1174975" cy="648436"/>
          </a:xfrm>
        </p:grpSpPr>
        <p:sp>
          <p:nvSpPr>
            <p:cNvPr id="12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2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29" name="Group 128"/>
          <p:cNvGrpSpPr/>
          <p:nvPr/>
        </p:nvGrpSpPr>
        <p:grpSpPr>
          <a:xfrm>
            <a:off x="2730345" y="2797289"/>
            <a:ext cx="1104864" cy="648436"/>
            <a:chOff x="474491" y="3665035"/>
            <a:chExt cx="1174975" cy="648436"/>
          </a:xfrm>
        </p:grpSpPr>
        <p:sp>
          <p:nvSpPr>
            <p:cNvPr id="13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3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34" name="Group 133"/>
          <p:cNvGrpSpPr/>
          <p:nvPr/>
        </p:nvGrpSpPr>
        <p:grpSpPr>
          <a:xfrm>
            <a:off x="3908669" y="2785273"/>
            <a:ext cx="994757" cy="648436"/>
            <a:chOff x="474491" y="3665035"/>
            <a:chExt cx="1174975" cy="648436"/>
          </a:xfrm>
        </p:grpSpPr>
        <p:sp>
          <p:nvSpPr>
            <p:cNvPr id="13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3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39" name="Group 138"/>
          <p:cNvGrpSpPr/>
          <p:nvPr/>
        </p:nvGrpSpPr>
        <p:grpSpPr>
          <a:xfrm>
            <a:off x="1596874" y="2746549"/>
            <a:ext cx="1059136" cy="648436"/>
            <a:chOff x="474491" y="3665035"/>
            <a:chExt cx="1174975" cy="648436"/>
          </a:xfrm>
        </p:grpSpPr>
        <p:sp>
          <p:nvSpPr>
            <p:cNvPr id="14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4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44" name="Group 143"/>
          <p:cNvGrpSpPr/>
          <p:nvPr/>
        </p:nvGrpSpPr>
        <p:grpSpPr>
          <a:xfrm>
            <a:off x="94009" y="3388862"/>
            <a:ext cx="1014085" cy="648436"/>
            <a:chOff x="474491" y="3665035"/>
            <a:chExt cx="1174975" cy="648436"/>
          </a:xfrm>
        </p:grpSpPr>
        <p:sp>
          <p:nvSpPr>
            <p:cNvPr id="14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4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626177" y="3667966"/>
            <a:ext cx="1945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512681" y="972953"/>
            <a:ext cx="81495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9526802" y="1754769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9540794" y="2458680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9691562" y="3071219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9702839" y="3575075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9691562" y="4122778"/>
            <a:ext cx="81719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293144" y="5064893"/>
            <a:ext cx="28758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1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3" name="Straight Arrow Connector 12"/>
          <p:cNvCxnSpPr>
            <a:stCxn id="161" idx="3"/>
          </p:cNvCxnSpPr>
          <p:nvPr/>
        </p:nvCxnSpPr>
        <p:spPr>
          <a:xfrm>
            <a:off x="580730" y="524955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654549" y="468839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1222784" y="5049653"/>
            <a:ext cx="55000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1. 2</a:t>
            </a:r>
            <a:endParaRPr lang="en-US" dirty="0"/>
          </a:p>
        </p:txBody>
      </p:sp>
      <p:cxnSp>
        <p:nvCxnSpPr>
          <p:cNvPr id="170" name="Straight Arrow Connector 169"/>
          <p:cNvCxnSpPr/>
          <p:nvPr/>
        </p:nvCxnSpPr>
        <p:spPr>
          <a:xfrm>
            <a:off x="1784690" y="523431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1858509" y="467315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2426744" y="5034413"/>
            <a:ext cx="55000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</a:t>
            </a:r>
            <a:endParaRPr lang="en-US" dirty="0"/>
          </a:p>
        </p:txBody>
      </p:sp>
      <p:cxnSp>
        <p:nvCxnSpPr>
          <p:cNvPr id="173" name="Straight Arrow Connector 172"/>
          <p:cNvCxnSpPr/>
          <p:nvPr/>
        </p:nvCxnSpPr>
        <p:spPr>
          <a:xfrm>
            <a:off x="3019130" y="524193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3092949" y="468077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3661184" y="5042033"/>
            <a:ext cx="81269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2. 2 . 2</a:t>
            </a:r>
            <a:endParaRPr lang="en-US" dirty="0"/>
          </a:p>
        </p:txBody>
      </p:sp>
      <p:cxnSp>
        <p:nvCxnSpPr>
          <p:cNvPr id="176" name="Straight Arrow Connector 175"/>
          <p:cNvCxnSpPr/>
          <p:nvPr/>
        </p:nvCxnSpPr>
        <p:spPr>
          <a:xfrm>
            <a:off x="4482170" y="524955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4555989" y="468839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5124224" y="5049653"/>
            <a:ext cx="103746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2. 2 .2.2</a:t>
            </a:r>
            <a:endParaRPr lang="en-US" dirty="0"/>
          </a:p>
        </p:txBody>
      </p:sp>
      <p:cxnSp>
        <p:nvCxnSpPr>
          <p:cNvPr id="179" name="Straight Arrow Connector 178"/>
          <p:cNvCxnSpPr/>
          <p:nvPr/>
        </p:nvCxnSpPr>
        <p:spPr>
          <a:xfrm>
            <a:off x="6105230" y="526479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6179049" y="470363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6747283" y="5064893"/>
            <a:ext cx="113657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2. 2 .2.2.2 </a:t>
            </a:r>
            <a:endParaRPr lang="en-US" dirty="0"/>
          </a:p>
        </p:txBody>
      </p:sp>
      <p:cxnSp>
        <p:nvCxnSpPr>
          <p:cNvPr id="182" name="Straight Arrow Connector 181"/>
          <p:cNvCxnSpPr/>
          <p:nvPr/>
        </p:nvCxnSpPr>
        <p:spPr>
          <a:xfrm>
            <a:off x="7888310" y="526479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7962129" y="470363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530363" y="5064893"/>
            <a:ext cx="138325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2. 2 .2.2.2 .2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3739" y="5577840"/>
            <a:ext cx="89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vậy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kiện</a:t>
            </a:r>
            <a:r>
              <a:rPr lang="en-US" dirty="0" smtClean="0"/>
              <a:t> </a:t>
            </a:r>
            <a:r>
              <a:rPr lang="en-US" dirty="0" err="1" smtClean="0"/>
              <a:t>nuôi</a:t>
            </a:r>
            <a:r>
              <a:rPr lang="en-US" dirty="0" smtClean="0"/>
              <a:t> </a:t>
            </a:r>
            <a:r>
              <a:rPr lang="en-US" dirty="0" err="1" smtClean="0"/>
              <a:t>cấy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 </a:t>
            </a:r>
            <a:r>
              <a:rPr lang="en-US" dirty="0" err="1" smtClean="0"/>
              <a:t>sau</a:t>
            </a:r>
            <a:r>
              <a:rPr lang="en-US" dirty="0" smtClean="0"/>
              <a:t> 120 </a:t>
            </a:r>
            <a:r>
              <a:rPr lang="en-US" dirty="0" err="1" smtClean="0"/>
              <a:t>phút</a:t>
            </a:r>
            <a:r>
              <a:rPr lang="en-US" dirty="0" smtClean="0"/>
              <a:t> </a:t>
            </a:r>
            <a:r>
              <a:rPr lang="en-US" dirty="0" err="1" smtClean="0"/>
              <a:t>cứ</a:t>
            </a:r>
            <a:r>
              <a:rPr lang="en-US" dirty="0" smtClean="0"/>
              <a:t> 1 con vi </a:t>
            </a:r>
            <a:r>
              <a:rPr lang="en-US" dirty="0" err="1" smtClean="0"/>
              <a:t>khuẩn</a:t>
            </a:r>
            <a:r>
              <a:rPr lang="en-US" dirty="0" smtClean="0"/>
              <a:t> E.coli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189" name="TextBox 188"/>
          <p:cNvSpPr txBox="1"/>
          <p:nvPr/>
        </p:nvSpPr>
        <p:spPr>
          <a:xfrm>
            <a:off x="2312627" y="5996762"/>
            <a:ext cx="137325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2. 2 .2.2.2 .2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34176" y="5995445"/>
            <a:ext cx="161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64 vi </a:t>
            </a:r>
            <a:r>
              <a:rPr lang="en-US" dirty="0" err="1" smtClean="0"/>
              <a:t>khuẩn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9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4" grpId="0" animBg="1"/>
      <p:bldP spid="166" grpId="0" animBg="1"/>
      <p:bldP spid="171" grpId="0" animBg="1"/>
      <p:bldP spid="172" grpId="0" animBg="1"/>
      <p:bldP spid="174" grpId="0" animBg="1"/>
      <p:bldP spid="175" grpId="0" animBg="1"/>
      <p:bldP spid="177" grpId="0" animBg="1"/>
      <p:bldP spid="178" grpId="0" animBg="1"/>
      <p:bldP spid="180" grpId="0" animBg="1"/>
      <p:bldP spid="181" grpId="0" animBg="1"/>
      <p:bldP spid="183" grpId="0" animBg="1"/>
      <p:bldP spid="184" grpId="0" animBg="1"/>
      <p:bldP spid="15" grpId="0"/>
      <p:bldP spid="189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539364" y="79684"/>
            <a:ext cx="5875337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en-US" alt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244475" y="734671"/>
            <a:ext cx="58358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I. PHÉP NÂNG LÊN LŨY THỪA</a:t>
            </a:r>
            <a:endParaRPr lang="en-US" altLang="en-US" sz="20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246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293491">
            <a:off x="214119" y="522445"/>
            <a:ext cx="318331" cy="4244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603" y="934726"/>
            <a:ext cx="592387" cy="5858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10990" y="1031087"/>
            <a:ext cx="449308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07431" y="1134781"/>
            <a:ext cx="42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? HS </a:t>
            </a:r>
            <a:r>
              <a:rPr lang="en-US" dirty="0" err="1" smtClean="0">
                <a:solidFill>
                  <a:schemeClr val="bg1"/>
                </a:solidFill>
              </a:rPr>
              <a:t>đọc</a:t>
            </a:r>
            <a:r>
              <a:rPr lang="en-US" dirty="0" smtClean="0">
                <a:solidFill>
                  <a:schemeClr val="bg1"/>
                </a:solidFill>
              </a:rPr>
              <a:t> SGK </a:t>
            </a:r>
            <a:r>
              <a:rPr lang="en-US" dirty="0" err="1" smtClean="0">
                <a:solidFill>
                  <a:schemeClr val="bg1"/>
                </a:solidFill>
              </a:rPr>
              <a:t>và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thập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thông</a:t>
            </a:r>
            <a:r>
              <a:rPr lang="en-US" dirty="0" smtClean="0">
                <a:solidFill>
                  <a:schemeClr val="bg1"/>
                </a:solidFill>
              </a:rPr>
              <a:t> tin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84663" y="1755734"/>
            <a:ext cx="25923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2+ 2+ 2+2+2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95292" y="1755734"/>
            <a:ext cx="9930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2.6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739008" y="1071168"/>
            <a:ext cx="2128020" cy="602593"/>
            <a:chOff x="3808429" y="3018035"/>
            <a:chExt cx="2128020" cy="602593"/>
          </a:xfrm>
        </p:grpSpPr>
        <p:sp>
          <p:nvSpPr>
            <p:cNvPr id="23" name="AutoShape 7"/>
            <p:cNvSpPr>
              <a:spLocks noChangeArrowheads="1"/>
            </p:cNvSpPr>
            <p:nvPr/>
          </p:nvSpPr>
          <p:spPr bwMode="gray">
            <a:xfrm rot="10800000" flipH="1">
              <a:off x="4468236" y="3541415"/>
              <a:ext cx="968480" cy="79213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gray">
            <a:xfrm>
              <a:off x="3808429" y="3091992"/>
              <a:ext cx="2128020" cy="453648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Oval 9"/>
            <p:cNvSpPr>
              <a:spLocks noChangeArrowheads="1"/>
            </p:cNvSpPr>
            <p:nvPr/>
          </p:nvSpPr>
          <p:spPr bwMode="gray">
            <a:xfrm>
              <a:off x="3937091" y="3117316"/>
              <a:ext cx="1884253" cy="401682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Oval 10"/>
            <p:cNvSpPr>
              <a:spLocks noChangeArrowheads="1"/>
            </p:cNvSpPr>
            <p:nvPr/>
          </p:nvSpPr>
          <p:spPr bwMode="gray">
            <a:xfrm>
              <a:off x="3851642" y="3266197"/>
              <a:ext cx="113319" cy="10224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square" anchor="ctr">
              <a:spAutoFit/>
            </a:bodyPr>
            <a:lstStyle/>
            <a:p>
              <a:pPr eaLnBrk="1" hangingPunct="1">
                <a:defRPr/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gray">
            <a:xfrm>
              <a:off x="3851642" y="3266197"/>
              <a:ext cx="113319" cy="10224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Oval 12"/>
            <p:cNvSpPr>
              <a:spLocks noChangeArrowheads="1"/>
            </p:cNvSpPr>
            <p:nvPr/>
          </p:nvSpPr>
          <p:spPr bwMode="gray">
            <a:xfrm>
              <a:off x="4170953" y="3265918"/>
              <a:ext cx="1444154" cy="10224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square" anchor="ctr">
              <a:spAutoFit/>
            </a:bodyPr>
            <a:lstStyle/>
            <a:p>
              <a:pPr eaLnBrk="1" hangingPunct="1">
                <a:defRPr/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4170953" y="3266197"/>
              <a:ext cx="1444154" cy="102247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4217714" y="3018035"/>
              <a:ext cx="1589197" cy="527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5782" tIns="47891" rIns="95782" bIns="47891">
              <a:spAutoFit/>
            </a:bodyPr>
            <a:lstStyle>
              <a:lvl1pPr defTabSz="957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831231" y="2663849"/>
            <a:ext cx="289882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2. 2. 2. 2. 2. 2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701776" y="2658360"/>
            <a:ext cx="112962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838762" y="3148553"/>
            <a:ext cx="332760" cy="5994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0576875" y="2375003"/>
            <a:ext cx="460276" cy="5022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395291" y="3581477"/>
            <a:ext cx="82013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897324" y="2005671"/>
            <a:ext cx="82013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ight Arrow 37"/>
          <p:cNvSpPr/>
          <p:nvPr/>
        </p:nvSpPr>
        <p:spPr>
          <a:xfrm rot="5400000">
            <a:off x="9877859" y="3741131"/>
            <a:ext cx="1109346" cy="250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9456566" y="4404271"/>
            <a:ext cx="972870" cy="38327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429044" y="4664716"/>
            <a:ext cx="1027522" cy="6771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3">
            <a:schemeClr val="dk1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0579704" y="3776588"/>
            <a:ext cx="98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: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10416619" y="4333198"/>
            <a:ext cx="6488" cy="107778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9656351" y="5339538"/>
            <a:ext cx="1103835" cy="9848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3">
            <a:schemeClr val="dk1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0460750" y="4426283"/>
            <a:ext cx="860884" cy="48779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1056190" y="4936390"/>
            <a:ext cx="1052783" cy="12926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3">
            <a:schemeClr val="dk1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6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0831397" y="2660023"/>
            <a:ext cx="103409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=64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-18850" y="1005199"/>
            <a:ext cx="6948241" cy="2327879"/>
            <a:chOff x="-10112" y="3639288"/>
            <a:chExt cx="6948241" cy="2327879"/>
          </a:xfrm>
        </p:grpSpPr>
        <p:sp>
          <p:nvSpPr>
            <p:cNvPr id="61" name="TextBox 60"/>
            <p:cNvSpPr txBox="1"/>
            <p:nvPr/>
          </p:nvSpPr>
          <p:spPr>
            <a:xfrm>
              <a:off x="-1" y="3713722"/>
              <a:ext cx="6521671" cy="225344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2" name="Text Box 6"/>
            <p:cNvSpPr txBox="1">
              <a:spLocks noChangeArrowheads="1"/>
            </p:cNvSpPr>
            <p:nvPr/>
          </p:nvSpPr>
          <p:spPr bwMode="auto">
            <a:xfrm>
              <a:off x="8059" y="3726304"/>
              <a:ext cx="693007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 smtClean="0">
                  <a:latin typeface="+mn-lt"/>
                  <a:cs typeface="Times New Roman" panose="02020603050405020304" pitchFamily="18" charset="0"/>
                </a:rPr>
                <a:t>         </a:t>
              </a:r>
              <a:r>
                <a:rPr lang="en-US" altLang="en-US" sz="2000" dirty="0" err="1" smtClean="0">
                  <a:latin typeface="+mn-lt"/>
                  <a:cs typeface="Times New Roman" panose="02020603050405020304" pitchFamily="18" charset="0"/>
                </a:rPr>
                <a:t>Luỹ</a:t>
              </a:r>
              <a:r>
                <a:rPr lang="en-US" altLang="en-US" sz="2000" dirty="0" smtClean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thừa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 smtClean="0">
                  <a:latin typeface="+mn-lt"/>
                  <a:cs typeface="Times New Roman" panose="02020603050405020304" pitchFamily="18" charset="0"/>
                </a:rPr>
                <a:t>bậc</a:t>
              </a:r>
              <a:r>
                <a:rPr lang="en-US" altLang="en-US" sz="2000" dirty="0" smtClean="0">
                  <a:latin typeface="+mn-lt"/>
                  <a:cs typeface="Times New Roman" panose="02020603050405020304" pitchFamily="18" charset="0"/>
                </a:rPr>
                <a:t> n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của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kí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hiệu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</a:t>
              </a:r>
              <a:r>
                <a:rPr lang="en-US" altLang="en-US" sz="2000" baseline="30000" dirty="0">
                  <a:latin typeface="+mn-lt"/>
                  <a:cs typeface="Times New Roman" panose="02020603050405020304" pitchFamily="18" charset="0"/>
                </a:rPr>
                <a:t>n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,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là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tích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của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n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thừa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số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a:       </a:t>
              </a:r>
            </a:p>
          </p:txBody>
        </p:sp>
        <p:sp>
          <p:nvSpPr>
            <p:cNvPr id="63" name="Text Box 9"/>
            <p:cNvSpPr txBox="1">
              <a:spLocks noChangeArrowheads="1"/>
            </p:cNvSpPr>
            <p:nvPr/>
          </p:nvSpPr>
          <p:spPr bwMode="auto">
            <a:xfrm>
              <a:off x="1633199" y="4432163"/>
              <a:ext cx="1892431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i="1" dirty="0">
                  <a:latin typeface="+mn-lt"/>
                  <a:cs typeface="Arial" panose="020B0604020202020204" pitchFamily="34" charset="0"/>
                </a:rPr>
                <a:t>n </a:t>
              </a:r>
              <a:r>
                <a:rPr lang="en-US" altLang="en-US" sz="1800" i="1" dirty="0" err="1">
                  <a:latin typeface="+mn-lt"/>
                  <a:cs typeface="Arial" panose="020B0604020202020204" pitchFamily="34" charset="0"/>
                </a:rPr>
                <a:t>thừa</a:t>
              </a:r>
              <a:r>
                <a:rPr lang="en-US" altLang="en-US" sz="1800" i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1800" i="1" dirty="0" err="1" smtClean="0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1800" i="1" dirty="0" smtClean="0">
                  <a:latin typeface="+mn-lt"/>
                  <a:cs typeface="Arial" panose="020B0604020202020204" pitchFamily="34" charset="0"/>
                </a:rPr>
                <a:t> a</a:t>
              </a:r>
              <a:endParaRPr lang="en-US" altLang="en-US" sz="1800" i="1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64" name="Text Box 15"/>
            <p:cNvSpPr txBox="1">
              <a:spLocks noChangeArrowheads="1"/>
            </p:cNvSpPr>
            <p:nvPr/>
          </p:nvSpPr>
          <p:spPr bwMode="auto">
            <a:xfrm>
              <a:off x="1066800" y="4105373"/>
              <a:ext cx="4466734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</a:t>
              </a:r>
              <a:r>
                <a:rPr lang="en-US" altLang="en-US" sz="2000" baseline="30000" dirty="0">
                  <a:latin typeface="+mn-lt"/>
                  <a:cs typeface="Times New Roman" panose="02020603050405020304" pitchFamily="18" charset="0"/>
                </a:rPr>
                <a:t>n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= a . a .  … . a     (n      N</a:t>
              </a:r>
              <a:r>
                <a:rPr lang="en-US" altLang="en-US" sz="2000" baseline="30000" dirty="0">
                  <a:latin typeface="+mn-lt"/>
                  <a:cs typeface="Times New Roman" panose="02020603050405020304" pitchFamily="18" charset="0"/>
                </a:rPr>
                <a:t>*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65" name="AutoShape 7"/>
            <p:cNvSpPr>
              <a:spLocks/>
            </p:cNvSpPr>
            <p:nvPr/>
          </p:nvSpPr>
          <p:spPr bwMode="auto">
            <a:xfrm rot="16200000">
              <a:off x="2222311" y="3938768"/>
              <a:ext cx="51967" cy="1046378"/>
            </a:xfrm>
            <a:prstGeom prst="leftBrace">
              <a:avLst>
                <a:gd name="adj1" fmla="val 150000"/>
                <a:gd name="adj2" fmla="val 5000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66" name="Text Box 21"/>
            <p:cNvSpPr txBox="1">
              <a:spLocks noChangeArrowheads="1"/>
            </p:cNvSpPr>
            <p:nvPr/>
          </p:nvSpPr>
          <p:spPr bwMode="auto">
            <a:xfrm>
              <a:off x="106050" y="4824167"/>
              <a:ext cx="5486400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 err="1" smtClean="0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2000" dirty="0" smtClean="0">
                  <a:latin typeface="+mn-lt"/>
                  <a:cs typeface="Arial" panose="020B0604020202020204" pitchFamily="34" charset="0"/>
                </a:rPr>
                <a:t> a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gọi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là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cơ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;  n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gọi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là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mũ</a:t>
              </a:r>
              <a:endParaRPr lang="en-US" altLang="en-US" sz="20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67" name="Text Box 10"/>
            <p:cNvSpPr txBox="1">
              <a:spLocks noChangeArrowheads="1"/>
            </p:cNvSpPr>
            <p:nvPr/>
          </p:nvSpPr>
          <p:spPr bwMode="auto">
            <a:xfrm>
              <a:off x="349576" y="5239609"/>
              <a:ext cx="2525599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i="1" baseline="-25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i="1" dirty="0" err="1">
                  <a:latin typeface="+mn-lt"/>
                  <a:cs typeface="Arial" panose="020B0604020202020204" pitchFamily="34" charset="0"/>
                </a:rPr>
                <a:t>Quy</a:t>
              </a:r>
              <a:r>
                <a:rPr lang="en-US" altLang="en-US" sz="2000" i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i="1" dirty="0" err="1">
                  <a:latin typeface="+mn-lt"/>
                  <a:cs typeface="Arial" panose="020B0604020202020204" pitchFamily="34" charset="0"/>
                </a:rPr>
                <a:t>ước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:    a</a:t>
              </a:r>
              <a:r>
                <a:rPr lang="en-US" altLang="en-US" sz="2000" baseline="30000" dirty="0">
                  <a:latin typeface="+mn-lt"/>
                  <a:cs typeface="Arial" panose="020B0604020202020204" pitchFamily="34" charset="0"/>
                </a:rPr>
                <a:t>1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= a</a:t>
              </a:r>
            </a:p>
          </p:txBody>
        </p:sp>
        <p:graphicFrame>
          <p:nvGraphicFramePr>
            <p:cNvPr id="6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4733963"/>
                </p:ext>
              </p:extLst>
            </p:nvPr>
          </p:nvGraphicFramePr>
          <p:xfrm>
            <a:off x="3300167" y="4140298"/>
            <a:ext cx="3048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0" name="Equation" r:id="rId6" imgW="126725" imgH="126725" progId="Equation.DSMT4">
                    <p:embed/>
                  </p:oleObj>
                </mc:Choice>
                <mc:Fallback>
                  <p:oleObj name="Equation" r:id="rId6" imgW="126725" imgH="126725" progId="Equation.DSMT4">
                    <p:embed/>
                    <p:pic>
                      <p:nvPicPr>
                        <p:cNvPr id="28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0167" y="4140298"/>
                          <a:ext cx="304800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0112" y="3639288"/>
              <a:ext cx="599323" cy="556247"/>
            </a:xfrm>
            <a:prstGeom prst="rect">
              <a:avLst/>
            </a:prstGeom>
          </p:spPr>
        </p:pic>
      </p:grpSp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-18849" y="4408475"/>
            <a:ext cx="66443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+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</a:t>
            </a:r>
            <a:r>
              <a:rPr lang="en-US" altLang="en-US" sz="2000" baseline="30000" dirty="0">
                <a:solidFill>
                  <a:srgbClr val="6600CC"/>
                </a:solidFill>
                <a:latin typeface="+mn-lt"/>
              </a:rPr>
              <a:t>2</a:t>
            </a:r>
            <a:r>
              <a:rPr lang="en-US" altLang="en-US" sz="2000" baseline="30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còn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được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gọi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là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bình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(hay </a:t>
            </a:r>
            <a:r>
              <a:rPr lang="en-US" altLang="en-US" sz="2000" dirty="0" err="1">
                <a:latin typeface="+mn-lt"/>
              </a:rPr>
              <a:t>bình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của</a:t>
            </a:r>
            <a:r>
              <a:rPr lang="en-US" altLang="en-US" sz="2000" dirty="0">
                <a:latin typeface="+mn-lt"/>
              </a:rPr>
              <a:t> a)</a:t>
            </a:r>
          </a:p>
        </p:txBody>
      </p:sp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-18849" y="4808585"/>
            <a:ext cx="66205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+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</a:t>
            </a:r>
            <a:r>
              <a:rPr lang="en-US" altLang="en-US" sz="2000" baseline="30000" dirty="0">
                <a:solidFill>
                  <a:srgbClr val="6600CC"/>
                </a:solidFill>
                <a:latin typeface="+mn-lt"/>
              </a:rPr>
              <a:t>3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còn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được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gọi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là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lập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 (hay </a:t>
            </a:r>
            <a:r>
              <a:rPr lang="en-US" altLang="en-US" sz="2000" dirty="0" err="1">
                <a:latin typeface="+mn-lt"/>
              </a:rPr>
              <a:t>lập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của</a:t>
            </a:r>
            <a:r>
              <a:rPr lang="en-US" altLang="en-US" sz="2000" dirty="0">
                <a:latin typeface="+mn-lt"/>
              </a:rPr>
              <a:t> a)</a:t>
            </a:r>
          </a:p>
        </p:txBody>
      </p:sp>
      <p:sp>
        <p:nvSpPr>
          <p:cNvPr id="72" name="Text Box 6"/>
          <p:cNvSpPr txBox="1">
            <a:spLocks noChangeArrowheads="1"/>
          </p:cNvSpPr>
          <p:nvPr/>
        </p:nvSpPr>
        <p:spPr bwMode="auto">
          <a:xfrm>
            <a:off x="42258" y="3650186"/>
            <a:ext cx="1759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u="sng" dirty="0" err="1">
                <a:solidFill>
                  <a:srgbClr val="00B0F0"/>
                </a:solidFill>
                <a:latin typeface="+mn-lt"/>
              </a:rPr>
              <a:t>Chú</a:t>
            </a:r>
            <a:r>
              <a:rPr lang="en-US" altLang="en-US" sz="2400" i="1" u="sng" dirty="0">
                <a:solidFill>
                  <a:srgbClr val="00B0F0"/>
                </a:solidFill>
                <a:latin typeface="+mn-lt"/>
              </a:rPr>
              <a:t> ý</a:t>
            </a:r>
            <a:r>
              <a:rPr lang="en-US" altLang="en-US" sz="2400" i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73" name="Rectangle 10"/>
          <p:cNvSpPr>
            <a:spLocks noChangeArrowheads="1"/>
          </p:cNvSpPr>
          <p:nvPr/>
        </p:nvSpPr>
        <p:spPr bwMode="auto">
          <a:xfrm>
            <a:off x="-18850" y="4037029"/>
            <a:ext cx="67307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+</a:t>
            </a: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 a</a:t>
            </a:r>
            <a:r>
              <a:rPr lang="en-US" altLang="en-US" sz="2000" baseline="30000" dirty="0">
                <a:solidFill>
                  <a:srgbClr val="FF0000"/>
                </a:solidFill>
                <a:latin typeface="+mn-lt"/>
              </a:rPr>
              <a:t>n</a:t>
            </a: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đọc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là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smtClean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mũ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hoặc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smtClean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luỹ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thừa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</a:t>
            </a:r>
            <a:r>
              <a:rPr lang="en-US" altLang="en-US" sz="2000" dirty="0" smtClean="0">
                <a:solidFill>
                  <a:srgbClr val="6600CC"/>
                </a:solidFill>
                <a:latin typeface="+mn-lt"/>
              </a:rPr>
              <a:t>n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hoặc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luỹ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thừa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bậc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n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của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a.</a:t>
            </a:r>
          </a:p>
        </p:txBody>
      </p:sp>
      <p:sp>
        <p:nvSpPr>
          <p:cNvPr id="50" name="Oval 16"/>
          <p:cNvSpPr>
            <a:spLocks noChangeArrowheads="1"/>
          </p:cNvSpPr>
          <p:nvPr/>
        </p:nvSpPr>
        <p:spPr bwMode="auto">
          <a:xfrm>
            <a:off x="10058401" y="2782098"/>
            <a:ext cx="327359" cy="49279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10388336" y="2736092"/>
            <a:ext cx="251567" cy="295429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10000489" y="2550449"/>
            <a:ext cx="759697" cy="886387"/>
          </a:xfrm>
          <a:prstGeom prst="ellips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70564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840"/>
                            </p:stCondLst>
                            <p:childTnLst>
                              <p:par>
                                <p:cTn id="1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3" grpId="0"/>
      <p:bldP spid="14" grpId="0" animBg="1"/>
      <p:bldP spid="15" grpId="0" animBg="1"/>
      <p:bldP spid="30" grpId="0" animBg="1"/>
      <p:bldP spid="33" grpId="0" animBg="1"/>
      <p:bldP spid="37" grpId="0" animBg="1"/>
      <p:bldP spid="39" grpId="0" animBg="1"/>
      <p:bldP spid="38" grpId="0" animBg="1"/>
      <p:bldP spid="46" grpId="0" animBg="1"/>
      <p:bldP spid="47" grpId="0"/>
      <p:bldP spid="55" grpId="0" animBg="1"/>
      <p:bldP spid="58" grpId="0" animBg="1"/>
      <p:bldP spid="59" grpId="0" animBg="1"/>
      <p:bldP spid="70" grpId="0"/>
      <p:bldP spid="71" grpId="0"/>
      <p:bldP spid="72" grpId="0"/>
      <p:bldP spid="73" grpId="0"/>
      <p:bldP spid="50" grpId="0" animBg="1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813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264457" y="933262"/>
            <a:ext cx="15711" cy="6116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5711" y="716718"/>
            <a:ext cx="6096000" cy="59907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0" y="823275"/>
            <a:ext cx="6064578" cy="120032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</a:rPr>
              <a:t>Ví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dụ</a:t>
            </a:r>
            <a:r>
              <a:rPr lang="en-US" altLang="en-US" sz="2400" dirty="0">
                <a:solidFill>
                  <a:srgbClr val="FF0000"/>
                </a:solidFill>
              </a:rPr>
              <a:t> 1</a:t>
            </a:r>
            <a:r>
              <a:rPr lang="en-US" altLang="en-US" sz="2400" dirty="0">
                <a:solidFill>
                  <a:srgbClr val="002060"/>
                </a:solidFill>
              </a:rPr>
              <a:t>. </a:t>
            </a:r>
            <a:r>
              <a:rPr lang="en-US" altLang="en-US" sz="2400" dirty="0" err="1">
                <a:solidFill>
                  <a:srgbClr val="002060"/>
                </a:solidFill>
              </a:rPr>
              <a:t>Đọc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sau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nêu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cơ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</a:rPr>
              <a:t> ,</a:t>
            </a:r>
            <a:r>
              <a:rPr lang="en-US" altLang="en-US" sz="2400" dirty="0" err="1">
                <a:solidFill>
                  <a:srgbClr val="002060"/>
                </a:solidFill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mũ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chúng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</a:rPr>
              <a:t>  a</a:t>
            </a:r>
            <a:r>
              <a:rPr lang="en-US" altLang="en-US" sz="2400" b="1" dirty="0">
                <a:solidFill>
                  <a:srgbClr val="FF0000"/>
                </a:solidFill>
              </a:rPr>
              <a:t>) 3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7</a:t>
            </a:r>
            <a:r>
              <a:rPr lang="en-US" altLang="en-US" sz="2400" b="1" dirty="0">
                <a:solidFill>
                  <a:srgbClr val="FF0000"/>
                </a:solidFill>
              </a:rPr>
              <a:t>                       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b)5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41629" y="2165018"/>
            <a:ext cx="6240299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  <a:buFontTx/>
              <a:buAutoNum type="alphaLcParenR"/>
            </a:pPr>
            <a:r>
              <a:rPr lang="en-US" altLang="en-US" sz="2400" b="1" dirty="0" smtClean="0">
                <a:solidFill>
                  <a:srgbClr val="FF0000"/>
                </a:solidFill>
              </a:rPr>
              <a:t>3</a:t>
            </a:r>
            <a:r>
              <a:rPr lang="en-US" altLang="en-US" sz="2400" b="1" baseline="30000" dirty="0" smtClean="0">
                <a:solidFill>
                  <a:srgbClr val="FF0000"/>
                </a:solidFill>
              </a:rPr>
              <a:t>7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: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 +</a:t>
            </a:r>
            <a:r>
              <a:rPr lang="en-US" altLang="en-US" sz="2400" b="1" dirty="0" err="1" smtClean="0"/>
              <a:t>đọc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/>
              <a:t>là</a:t>
            </a:r>
            <a:r>
              <a:rPr lang="en-US" altLang="en-US" sz="2400" b="1" dirty="0"/>
              <a:t>  </a:t>
            </a:r>
            <a:r>
              <a:rPr lang="en-US" altLang="en-US" sz="2400" b="1" dirty="0">
                <a:solidFill>
                  <a:srgbClr val="6600CC"/>
                </a:solidFill>
              </a:rPr>
              <a:t>3 </a:t>
            </a:r>
            <a:r>
              <a:rPr lang="en-US" altLang="en-US" sz="2400" b="1" dirty="0" err="1">
                <a:solidFill>
                  <a:srgbClr val="6600CC"/>
                </a:solidFill>
              </a:rPr>
              <a:t>mũ</a:t>
            </a:r>
            <a:r>
              <a:rPr lang="en-US" altLang="en-US" sz="2400" b="1" dirty="0">
                <a:solidFill>
                  <a:srgbClr val="6600CC"/>
                </a:solidFill>
              </a:rPr>
              <a:t> 7</a:t>
            </a:r>
            <a:r>
              <a:rPr lang="en-US" altLang="en-US" sz="2400" b="1" dirty="0"/>
              <a:t>   </a:t>
            </a:r>
            <a:r>
              <a:rPr lang="en-US" altLang="en-US" sz="2400" b="1" dirty="0" err="1"/>
              <a:t>hoặc</a:t>
            </a:r>
            <a:r>
              <a:rPr lang="en-US" altLang="en-US" sz="2400" b="1" dirty="0"/>
              <a:t>  </a:t>
            </a:r>
            <a:r>
              <a:rPr lang="en-US" altLang="en-US" sz="2400" b="1" dirty="0">
                <a:solidFill>
                  <a:srgbClr val="6600CC"/>
                </a:solidFill>
              </a:rPr>
              <a:t>3 </a:t>
            </a:r>
            <a:r>
              <a:rPr lang="en-US" altLang="en-US" sz="2400" b="1" dirty="0" err="1">
                <a:solidFill>
                  <a:srgbClr val="6600CC"/>
                </a:solidFill>
              </a:rPr>
              <a:t>luỹ</a:t>
            </a:r>
            <a:r>
              <a:rPr lang="en-US" altLang="en-US" sz="2400" b="1" dirty="0">
                <a:solidFill>
                  <a:srgbClr val="6600CC"/>
                </a:solidFill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</a:rPr>
              <a:t>thừa</a:t>
            </a:r>
            <a:r>
              <a:rPr lang="en-US" altLang="en-US" sz="2400" b="1" dirty="0">
                <a:solidFill>
                  <a:srgbClr val="6600CC"/>
                </a:solidFill>
              </a:rPr>
              <a:t> 7</a:t>
            </a:r>
            <a:r>
              <a:rPr lang="en-US" altLang="en-US" sz="2400" b="1" dirty="0"/>
              <a:t>   </a:t>
            </a:r>
            <a:endParaRPr lang="en-US" altLang="en-US" sz="2400" b="1" dirty="0" smtClean="0"/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                      </a:t>
            </a:r>
            <a:r>
              <a:rPr lang="en-US" altLang="en-US" sz="2400" b="1" dirty="0" err="1" smtClean="0"/>
              <a:t>hoặc</a:t>
            </a:r>
            <a:r>
              <a:rPr lang="en-US" altLang="en-US" sz="2400" b="1" dirty="0" smtClean="0"/>
              <a:t>  </a:t>
            </a:r>
            <a:r>
              <a:rPr lang="en-US" altLang="en-US" sz="2400" b="1" dirty="0" err="1">
                <a:solidFill>
                  <a:srgbClr val="CC0000"/>
                </a:solidFill>
              </a:rPr>
              <a:t>luỹ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thừa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bậc</a:t>
            </a:r>
            <a:r>
              <a:rPr lang="en-US" altLang="en-US" sz="2400" b="1" dirty="0">
                <a:solidFill>
                  <a:srgbClr val="CC0000"/>
                </a:solidFill>
              </a:rPr>
              <a:t> 7 </a:t>
            </a:r>
            <a:r>
              <a:rPr lang="en-US" altLang="en-US" sz="2400" b="1" dirty="0" err="1">
                <a:solidFill>
                  <a:srgbClr val="CC0000"/>
                </a:solidFill>
              </a:rPr>
              <a:t>của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3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            </a:t>
            </a:r>
            <a:r>
              <a:rPr lang="en-US" altLang="en-US" sz="2400" b="1" dirty="0">
                <a:solidFill>
                  <a:srgbClr val="FF0000"/>
                </a:solidFill>
              </a:rPr>
              <a:t>+ </a:t>
            </a:r>
            <a:r>
              <a:rPr lang="en-US" altLang="en-US" sz="2400" b="1" dirty="0" err="1">
                <a:solidFill>
                  <a:srgbClr val="002060"/>
                </a:solidFill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3 </a:t>
            </a:r>
            <a:r>
              <a:rPr lang="en-US" altLang="en-US" sz="2400" b="1" dirty="0" err="1">
                <a:solidFill>
                  <a:srgbClr val="002060"/>
                </a:solidFill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mũ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7</a:t>
            </a:r>
            <a:r>
              <a:rPr lang="en-US" altLang="en-US" sz="2400" b="1" dirty="0">
                <a:solidFill>
                  <a:srgbClr val="CC0000"/>
                </a:solidFill>
              </a:rPr>
              <a:t>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 smtClean="0">
                <a:solidFill>
                  <a:srgbClr val="CC0000"/>
                </a:solidFill>
              </a:rPr>
              <a:t>.</a:t>
            </a:r>
            <a:endParaRPr lang="en-US" altLang="en-US" sz="2400" b="1" dirty="0">
              <a:solidFill>
                <a:srgbClr val="CC0000"/>
              </a:solidFill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88766" y="4071597"/>
            <a:ext cx="619316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b) </a:t>
            </a:r>
            <a:r>
              <a:rPr lang="en-US" altLang="en-US" sz="2400" b="1" dirty="0">
                <a:solidFill>
                  <a:srgbClr val="FF0000"/>
                </a:solidFill>
              </a:rPr>
              <a:t>5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: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+ </a:t>
            </a:r>
            <a:r>
              <a:rPr lang="en-US" altLang="en-US" sz="2400" b="1" dirty="0" err="1" smtClean="0"/>
              <a:t>đọc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/>
              <a:t>là</a:t>
            </a:r>
            <a:r>
              <a:rPr lang="en-US" altLang="en-US" sz="2400" b="1" dirty="0"/>
              <a:t> </a:t>
            </a:r>
            <a:r>
              <a:rPr lang="en-US" altLang="en-US" sz="2400" b="1" dirty="0" smtClean="0"/>
              <a:t>:</a:t>
            </a:r>
            <a:r>
              <a:rPr lang="en-US" altLang="en-US" sz="2400" b="1" dirty="0" smtClean="0">
                <a:solidFill>
                  <a:srgbClr val="6600CC"/>
                </a:solidFill>
              </a:rPr>
              <a:t>5 </a:t>
            </a:r>
            <a:r>
              <a:rPr lang="en-US" altLang="en-US" sz="2400" b="1" dirty="0" err="1">
                <a:solidFill>
                  <a:srgbClr val="6600CC"/>
                </a:solidFill>
              </a:rPr>
              <a:t>mũ</a:t>
            </a:r>
            <a:r>
              <a:rPr lang="en-US" altLang="en-US" sz="2400" b="1" dirty="0">
                <a:solidFill>
                  <a:srgbClr val="6600CC"/>
                </a:solidFill>
              </a:rPr>
              <a:t> </a:t>
            </a:r>
            <a:r>
              <a:rPr lang="en-US" altLang="en-US" sz="2400" b="1" dirty="0" smtClean="0">
                <a:solidFill>
                  <a:srgbClr val="6600CC"/>
                </a:solidFill>
              </a:rPr>
              <a:t>3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hoặc</a:t>
            </a:r>
            <a:r>
              <a:rPr lang="en-US" altLang="en-US" sz="2400" b="1" dirty="0" smtClean="0"/>
              <a:t> </a:t>
            </a:r>
            <a:r>
              <a:rPr lang="en-US" altLang="en-US" sz="2400" b="1" dirty="0" smtClean="0">
                <a:solidFill>
                  <a:srgbClr val="6600CC"/>
                </a:solidFill>
              </a:rPr>
              <a:t>5 </a:t>
            </a:r>
            <a:r>
              <a:rPr lang="en-US" altLang="en-US" sz="2400" b="1" dirty="0" err="1">
                <a:solidFill>
                  <a:srgbClr val="6600CC"/>
                </a:solidFill>
              </a:rPr>
              <a:t>luỹ</a:t>
            </a:r>
            <a:r>
              <a:rPr lang="en-US" altLang="en-US" sz="2400" b="1" dirty="0">
                <a:solidFill>
                  <a:srgbClr val="6600CC"/>
                </a:solidFill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</a:rPr>
              <a:t>thừa</a:t>
            </a:r>
            <a:r>
              <a:rPr lang="en-US" altLang="en-US" sz="2400" b="1" dirty="0">
                <a:solidFill>
                  <a:srgbClr val="6600CC"/>
                </a:solidFill>
              </a:rPr>
              <a:t> 3</a:t>
            </a:r>
            <a:r>
              <a:rPr lang="en-US" altLang="en-US" sz="2400" b="1" dirty="0"/>
              <a:t>  </a:t>
            </a:r>
            <a:endParaRPr lang="en-US" altLang="en-US" sz="2400" b="1" dirty="0" smtClean="0"/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         </a:t>
            </a:r>
            <a:r>
              <a:rPr lang="en-US" altLang="en-US" sz="2400" b="1" dirty="0" err="1" smtClean="0"/>
              <a:t>hoặc</a:t>
            </a:r>
            <a:r>
              <a:rPr lang="en-US" altLang="en-US" sz="2400" b="1" dirty="0" smtClean="0"/>
              <a:t>  </a:t>
            </a:r>
            <a:r>
              <a:rPr lang="en-US" altLang="en-US" sz="2400" b="1" dirty="0" err="1">
                <a:solidFill>
                  <a:srgbClr val="CC0000"/>
                </a:solidFill>
              </a:rPr>
              <a:t>luỹ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thừa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bậc</a:t>
            </a:r>
            <a:r>
              <a:rPr lang="en-US" altLang="en-US" sz="2400" b="1" dirty="0">
                <a:solidFill>
                  <a:srgbClr val="CC0000"/>
                </a:solidFill>
              </a:rPr>
              <a:t> 3 </a:t>
            </a:r>
            <a:r>
              <a:rPr lang="en-US" altLang="en-US" sz="2400" b="1" dirty="0" err="1">
                <a:solidFill>
                  <a:srgbClr val="CC0000"/>
                </a:solidFill>
              </a:rPr>
              <a:t>của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5 </a:t>
            </a:r>
            <a:endParaRPr lang="en-US" altLang="en-US" sz="2400" b="1" dirty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 smtClean="0">
                <a:solidFill>
                  <a:srgbClr val="CC0000"/>
                </a:solidFill>
              </a:rPr>
              <a:t>          </a:t>
            </a:r>
            <a:r>
              <a:rPr lang="en-US" altLang="en-US" sz="2400" b="1" dirty="0" err="1"/>
              <a:t>hoặc</a:t>
            </a:r>
            <a:r>
              <a:rPr lang="en-US" altLang="en-US" sz="2400" b="1" dirty="0"/>
              <a:t>  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5  </a:t>
            </a:r>
            <a:r>
              <a:rPr lang="en-US" altLang="en-US" sz="2400" b="1" dirty="0" err="1" smtClean="0">
                <a:solidFill>
                  <a:srgbClr val="CC0000"/>
                </a:solidFill>
              </a:rPr>
              <a:t>lập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CC0000"/>
                </a:solidFill>
              </a:rPr>
              <a:t>phương</a:t>
            </a:r>
            <a:endParaRPr lang="en-US" altLang="en-US" sz="2400" b="1" dirty="0" smtClean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+ </a:t>
            </a:r>
            <a:r>
              <a:rPr lang="en-US" altLang="en-US" sz="2400" b="1" dirty="0" err="1">
                <a:solidFill>
                  <a:srgbClr val="002060"/>
                </a:solidFill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5 </a:t>
            </a:r>
            <a:r>
              <a:rPr lang="en-US" altLang="en-US" sz="2400" b="1" dirty="0" err="1">
                <a:solidFill>
                  <a:srgbClr val="002060"/>
                </a:solidFill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mũ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3 </a:t>
            </a:r>
          </a:p>
          <a:p>
            <a:pPr>
              <a:spcBef>
                <a:spcPct val="50000"/>
              </a:spcBef>
              <a:buNone/>
            </a:pPr>
            <a:endParaRPr lang="en-US" altLang="en-US" sz="2400" b="1" dirty="0">
              <a:solidFill>
                <a:srgbClr val="CC0000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129864" y="785524"/>
            <a:ext cx="6062136" cy="156966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</a:rPr>
              <a:t>Ví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dụ</a:t>
            </a:r>
            <a:r>
              <a:rPr lang="en-US" altLang="en-US" sz="2400" dirty="0">
                <a:solidFill>
                  <a:srgbClr val="FF0000"/>
                </a:solidFill>
              </a:rPr>
              <a:t> 2 </a:t>
            </a:r>
            <a:r>
              <a:rPr lang="en-US" altLang="en-US" sz="2400" dirty="0">
                <a:solidFill>
                  <a:srgbClr val="002060"/>
                </a:solidFill>
              </a:rPr>
              <a:t>. </a:t>
            </a:r>
            <a:r>
              <a:rPr lang="en-US" altLang="en-US" sz="2400" dirty="0" err="1">
                <a:solidFill>
                  <a:srgbClr val="002060"/>
                </a:solidFill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tích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sau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một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2400" b="1" dirty="0" smtClean="0">
                <a:solidFill>
                  <a:srgbClr val="FF0000"/>
                </a:solidFill>
              </a:rPr>
              <a:t>2 </a:t>
            </a:r>
            <a:r>
              <a:rPr lang="en-US" altLang="en-US" sz="2400" b="1" dirty="0">
                <a:solidFill>
                  <a:srgbClr val="FF0000"/>
                </a:solidFill>
              </a:rPr>
              <a:t>. 2 . 2 . 2 . 2                               </a:t>
            </a:r>
            <a:endParaRPr lang="en-US" altLang="en-US" sz="24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FF0000"/>
                </a:solidFill>
              </a:rPr>
              <a:t>b</a:t>
            </a:r>
            <a:r>
              <a:rPr lang="en-US" altLang="en-US" sz="2400" b="1" dirty="0">
                <a:solidFill>
                  <a:srgbClr val="FF0000"/>
                </a:solidFill>
              </a:rPr>
              <a:t>) 3 . 3 . 3 . 3 . 3 . 3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046508" y="2468253"/>
            <a:ext cx="935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 Giải </a:t>
            </a:r>
            <a:endParaRPr lang="en-US" altLang="en-US" sz="2400">
              <a:solidFill>
                <a:srgbClr val="008000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156476" y="2966403"/>
            <a:ext cx="3216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66"/>
                </a:solidFill>
              </a:rPr>
              <a:t>a) </a:t>
            </a:r>
            <a:r>
              <a:rPr lang="en-US" altLang="en-US" sz="2400" b="1" dirty="0">
                <a:solidFill>
                  <a:srgbClr val="FF0000"/>
                </a:solidFill>
              </a:rPr>
              <a:t>2 . 2 . 2 . 2 . 2 =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2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5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endParaRPr lang="en-US" altLang="en-US" sz="2400" dirty="0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156476" y="3642047"/>
            <a:ext cx="3659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66"/>
                </a:solidFill>
              </a:rPr>
              <a:t>b) </a:t>
            </a:r>
            <a:r>
              <a:rPr lang="en-US" altLang="en-US" sz="2400" b="1" dirty="0">
                <a:solidFill>
                  <a:srgbClr val="FF0000"/>
                </a:solidFill>
              </a:rPr>
              <a:t>3 . 3 . 3 . 3 . 3 . 3 = 3 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6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3720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 animBg="1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813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>
            <a:stCxn id="7" idx="2"/>
          </p:cNvCxnSpPr>
          <p:nvPr/>
        </p:nvCxnSpPr>
        <p:spPr>
          <a:xfrm flipH="1">
            <a:off x="6080289" y="741238"/>
            <a:ext cx="15711" cy="6116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5711" y="725862"/>
            <a:ext cx="6096000" cy="59907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0664" y="1001599"/>
            <a:ext cx="54879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tập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1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.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Viết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và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tính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các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lũy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thừa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</a:p>
          <a:p>
            <a:pPr marL="457200" indent="-457200">
              <a:buFontTx/>
              <a:buAutoNum type="alphaLcParenR"/>
              <a:defRPr/>
            </a:pP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Năm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mũ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hai</a:t>
            </a:r>
            <a:endParaRPr lang="en-US" sz="2000" b="1" dirty="0">
              <a:solidFill>
                <a:srgbClr val="000066"/>
              </a:solidFill>
              <a:latin typeface="Arial" charset="0"/>
            </a:endParaRPr>
          </a:p>
          <a:p>
            <a:pPr marL="457200" indent="-457200">
              <a:buFontTx/>
              <a:buAutoNum type="alphaLcParenR"/>
              <a:defRPr/>
            </a:pP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Hai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lũy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thừa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bảy</a:t>
            </a:r>
            <a:endParaRPr lang="en-US" sz="2000" b="1" dirty="0">
              <a:solidFill>
                <a:srgbClr val="000066"/>
              </a:solidFill>
              <a:latin typeface="Arial" charset="0"/>
            </a:endParaRPr>
          </a:p>
          <a:p>
            <a:pPr marL="457200" indent="-457200">
              <a:buFontTx/>
              <a:buAutoNum type="alphaLcParenR"/>
              <a:defRPr/>
            </a:pP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Lũy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thừa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bậc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ba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của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sáu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71664" y="2601800"/>
            <a:ext cx="8745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</a:rPr>
              <a:t> Giải </a:t>
            </a:r>
            <a:endParaRPr lang="en-US" altLang="en-US" sz="2000">
              <a:solidFill>
                <a:srgbClr val="008000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1961" y="2919169"/>
            <a:ext cx="23089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a)  5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2</a:t>
            </a:r>
            <a:r>
              <a:rPr lang="en-US" altLang="en-US" sz="2000" b="1" dirty="0">
                <a:solidFill>
                  <a:srgbClr val="FF0000"/>
                </a:solidFill>
              </a:rPr>
              <a:t> = 5 .5 = 25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41960" y="3376369"/>
            <a:ext cx="45584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b)  2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7</a:t>
            </a:r>
            <a:r>
              <a:rPr lang="en-US" altLang="en-US" sz="2000" b="1" dirty="0">
                <a:solidFill>
                  <a:srgbClr val="FF0000"/>
                </a:solidFill>
              </a:rPr>
              <a:t> = 2 . 2 . 2 . 2 . 2 . 2 . 2 = 128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41959" y="3757369"/>
            <a:ext cx="29474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a)  6</a:t>
            </a:r>
            <a:r>
              <a:rPr lang="en-US" altLang="en-US" sz="2000" b="1" baseline="30000">
                <a:solidFill>
                  <a:srgbClr val="FF0000"/>
                </a:solidFill>
              </a:rPr>
              <a:t>3</a:t>
            </a:r>
            <a:r>
              <a:rPr lang="en-US" altLang="en-US" sz="2000" b="1">
                <a:solidFill>
                  <a:srgbClr val="FF0000"/>
                </a:solidFill>
              </a:rPr>
              <a:t> = 6 . 6 . 6 = 216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355222" y="1098584"/>
            <a:ext cx="3394071" cy="707886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</a:rPr>
              <a:t>Ví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dụ</a:t>
            </a:r>
            <a:r>
              <a:rPr lang="en-US" altLang="en-US" sz="2000" dirty="0">
                <a:solidFill>
                  <a:srgbClr val="FF0000"/>
                </a:solidFill>
              </a:rPr>
              <a:t> 3. </a:t>
            </a:r>
            <a:r>
              <a:rPr lang="en-US" altLang="en-US" sz="2000" dirty="0" err="1">
                <a:solidFill>
                  <a:srgbClr val="000066"/>
                </a:solidFill>
              </a:rPr>
              <a:t>Tính</a:t>
            </a:r>
            <a:r>
              <a:rPr lang="en-US" altLang="en-US" sz="2000" dirty="0">
                <a:solidFill>
                  <a:srgbClr val="000066"/>
                </a:solidFill>
              </a:rPr>
              <a:t> </a:t>
            </a:r>
            <a:r>
              <a:rPr lang="en-US" altLang="en-US" sz="2000" dirty="0" err="1">
                <a:solidFill>
                  <a:srgbClr val="000066"/>
                </a:solidFill>
              </a:rPr>
              <a:t>các</a:t>
            </a:r>
            <a:r>
              <a:rPr lang="en-US" altLang="en-US" sz="2000" dirty="0">
                <a:solidFill>
                  <a:srgbClr val="000066"/>
                </a:solidFill>
              </a:rPr>
              <a:t> </a:t>
            </a:r>
            <a:r>
              <a:rPr lang="en-US" altLang="en-US" sz="2000" dirty="0" err="1">
                <a:solidFill>
                  <a:srgbClr val="000066"/>
                </a:solidFill>
              </a:rPr>
              <a:t>lũy</a:t>
            </a:r>
            <a:r>
              <a:rPr lang="en-US" altLang="en-US" sz="2000" dirty="0">
                <a:solidFill>
                  <a:srgbClr val="000066"/>
                </a:solidFill>
              </a:rPr>
              <a:t> </a:t>
            </a:r>
            <a:r>
              <a:rPr lang="en-US" altLang="en-US" sz="2000" dirty="0" err="1">
                <a:solidFill>
                  <a:srgbClr val="000066"/>
                </a:solidFill>
              </a:rPr>
              <a:t>thừa</a:t>
            </a:r>
            <a:r>
              <a:rPr lang="en-US" altLang="en-US" sz="2000" dirty="0">
                <a:solidFill>
                  <a:srgbClr val="FF0000"/>
                </a:solidFill>
              </a:rPr>
              <a:t>    </a:t>
            </a:r>
            <a:endParaRPr lang="en-US" altLang="en-US" sz="2000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66"/>
                </a:solidFill>
              </a:rPr>
              <a:t>a</a:t>
            </a:r>
            <a:r>
              <a:rPr lang="en-US" altLang="en-US" sz="2000" b="1" dirty="0">
                <a:solidFill>
                  <a:srgbClr val="000066"/>
                </a:solidFill>
              </a:rPr>
              <a:t>) 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000" b="1" dirty="0">
                <a:solidFill>
                  <a:srgbClr val="FF0000"/>
                </a:solidFill>
              </a:rPr>
              <a:t>                       </a:t>
            </a:r>
            <a:r>
              <a:rPr lang="en-US" altLang="en-US" sz="2000" b="1" dirty="0">
                <a:solidFill>
                  <a:srgbClr val="000066"/>
                </a:solidFill>
              </a:rPr>
              <a:t>b)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6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endParaRPr lang="en-US" altLang="en-US" sz="20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280609" y="2216081"/>
            <a:ext cx="30812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66"/>
                </a:solidFill>
              </a:rPr>
              <a:t>a) 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000" b="1" dirty="0">
                <a:solidFill>
                  <a:srgbClr val="FF0000"/>
                </a:solidFill>
              </a:rPr>
              <a:t> =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10.10.10 </a:t>
            </a:r>
            <a:r>
              <a:rPr lang="en-US" altLang="en-US" sz="2000" b="1" dirty="0">
                <a:solidFill>
                  <a:srgbClr val="FF0000"/>
                </a:solidFill>
              </a:rPr>
              <a:t>= 1000</a:t>
            </a:r>
            <a:endParaRPr lang="en-US" altLang="en-US" sz="20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280610" y="2749481"/>
            <a:ext cx="45913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</a:rPr>
              <a:t>b)</a:t>
            </a:r>
            <a:r>
              <a:rPr lang="en-US" altLang="en-US" sz="2000" b="1">
                <a:solidFill>
                  <a:srgbClr val="FF0000"/>
                </a:solidFill>
              </a:rPr>
              <a:t>10</a:t>
            </a:r>
            <a:r>
              <a:rPr lang="en-US" altLang="en-US" sz="2000" b="1" baseline="30000">
                <a:solidFill>
                  <a:srgbClr val="FF0000"/>
                </a:solidFill>
              </a:rPr>
              <a:t>6</a:t>
            </a:r>
            <a:r>
              <a:rPr lang="en-US" altLang="en-US" sz="2000" b="1">
                <a:solidFill>
                  <a:srgbClr val="FF0000"/>
                </a:solidFill>
              </a:rPr>
              <a:t> = 10.10.10.10.10.10 = 1 000 000</a:t>
            </a:r>
            <a:endParaRPr lang="en-US" altLang="en-US" sz="200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355223" y="1826487"/>
            <a:ext cx="7559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8000"/>
                </a:solidFill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</a:rPr>
              <a:t>Giải</a:t>
            </a:r>
            <a:r>
              <a:rPr lang="en-US" altLang="en-US" sz="2000" b="1" dirty="0">
                <a:solidFill>
                  <a:srgbClr val="008000"/>
                </a:solidFill>
              </a:rPr>
              <a:t> </a:t>
            </a:r>
            <a:endParaRPr lang="en-US" altLang="en-US" sz="2000" dirty="0">
              <a:solidFill>
                <a:srgbClr val="008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301" y="3254454"/>
            <a:ext cx="635401" cy="836580"/>
          </a:xfrm>
          <a:prstGeom prst="rect">
            <a:avLst/>
          </a:prstGeom>
        </p:spPr>
      </p:pic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8460558" y="4474590"/>
            <a:ext cx="21291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1" dirty="0">
                <a:solidFill>
                  <a:srgbClr val="6600CC"/>
                </a:solidFill>
              </a:rPr>
              <a:t>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chữ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số</a:t>
            </a:r>
            <a:r>
              <a:rPr lang="en-US" altLang="en-US" sz="1600" i="1" dirty="0"/>
              <a:t> 0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7460531" y="4062956"/>
            <a:ext cx="2692700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/>
              <a:t> 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6600CC"/>
                </a:solidFill>
              </a:rPr>
              <a:t>n </a:t>
            </a:r>
            <a:r>
              <a:rPr lang="en-US" altLang="en-US" sz="2000" b="1" dirty="0"/>
              <a:t> =  1 0 … 0 </a:t>
            </a:r>
            <a:r>
              <a:rPr lang="en-US" altLang="en-US" sz="2000" b="1" dirty="0" smtClean="0"/>
              <a:t>       </a:t>
            </a:r>
            <a:endParaRPr lang="en-US" altLang="en-US" sz="2000" b="1" dirty="0"/>
          </a:p>
        </p:txBody>
      </p:sp>
      <p:sp>
        <p:nvSpPr>
          <p:cNvPr id="24" name="AutoShape 7"/>
          <p:cNvSpPr>
            <a:spLocks/>
          </p:cNvSpPr>
          <p:nvPr/>
        </p:nvSpPr>
        <p:spPr bwMode="auto">
          <a:xfrm rot="16200000">
            <a:off x="8866619" y="4102149"/>
            <a:ext cx="45719" cy="697587"/>
          </a:xfrm>
          <a:prstGeom prst="leftBrace">
            <a:avLst>
              <a:gd name="adj1" fmla="val 150000"/>
              <a:gd name="adj2" fmla="val 50000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622331" y="3453356"/>
            <a:ext cx="48218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*) </a:t>
            </a:r>
            <a:r>
              <a:rPr lang="en-US" altLang="en-US" sz="2000" b="1">
                <a:solidFill>
                  <a:srgbClr val="CC3300"/>
                </a:solidFill>
              </a:rPr>
              <a:t>Với n số tự nhiên khác 0 ta luôn có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0599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2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2" grpId="0"/>
      <p:bldP spid="23" grpId="0" animBg="1"/>
      <p:bldP spid="24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813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>
            <a:stCxn id="7" idx="2"/>
          </p:cNvCxnSpPr>
          <p:nvPr/>
        </p:nvCxnSpPr>
        <p:spPr>
          <a:xfrm flipH="1">
            <a:off x="6080289" y="741238"/>
            <a:ext cx="15711" cy="6116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5711" y="725862"/>
            <a:ext cx="6096000" cy="59907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242639" y="783564"/>
            <a:ext cx="56316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+mn-lt"/>
              </a:rPr>
              <a:t>Ví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n-lt"/>
              </a:rPr>
              <a:t>dụ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 4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. </a:t>
            </a:r>
            <a:endParaRPr lang="en-US" altLang="en-US" sz="2400" dirty="0" smtClean="0">
              <a:solidFill>
                <a:srgbClr val="002060"/>
              </a:solidFill>
              <a:latin typeface="+mn-lt"/>
            </a:endParaRPr>
          </a:p>
          <a:p>
            <a:pPr marL="457200" indent="-457200"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2400" dirty="0" err="1" smtClean="0">
                <a:solidFill>
                  <a:srgbClr val="002060"/>
                </a:solidFill>
                <a:latin typeface="+mn-lt"/>
              </a:rPr>
              <a:t>Viết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16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</a:rPr>
              <a:t>2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100 000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10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229705" y="1794290"/>
            <a:ext cx="821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</a:rPr>
              <a:t>Giải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</a:rPr>
              <a:t> </a:t>
            </a:r>
            <a:endParaRPr lang="en-US" altLang="en-US" sz="24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61508" y="1986946"/>
            <a:ext cx="3493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a) 16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2 . 2 . 2 . 2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2</a:t>
            </a:r>
            <a:r>
              <a:rPr lang="en-US" sz="2400" b="1" baseline="30000" dirty="0">
                <a:solidFill>
                  <a:srgbClr val="0000FF"/>
                </a:solidFill>
              </a:rPr>
              <a:t>4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70143" y="2416834"/>
            <a:ext cx="4948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b="1" dirty="0" smtClean="0">
                <a:solidFill>
                  <a:srgbClr val="FF0000"/>
                </a:solidFill>
              </a:rPr>
              <a:t>) </a:t>
            </a:r>
            <a:r>
              <a:rPr lang="en-US" sz="2400" b="1" dirty="0">
                <a:solidFill>
                  <a:srgbClr val="FF0000"/>
                </a:solidFill>
              </a:rPr>
              <a:t>100 000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10 . 10 . 10 . 10 . 10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10</a:t>
            </a:r>
            <a:r>
              <a:rPr lang="en-US" sz="2400" b="1" baseline="30000" dirty="0">
                <a:solidFill>
                  <a:srgbClr val="0000FF"/>
                </a:solidFill>
              </a:rPr>
              <a:t>5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78288" y="3851692"/>
            <a:ext cx="5057955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+mn-lt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+mn-lt"/>
              </a:rPr>
              <a:t>tập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2 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</a:rPr>
              <a:t>.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</a:rPr>
              <a:t>Viết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sau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với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cơ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cho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trước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          a) 25 ,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5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                            </a:t>
            </a:r>
            <a:endParaRPr lang="en-US" altLang="en-US" sz="2400" b="1" dirty="0" smtClean="0">
              <a:solidFill>
                <a:srgbClr val="FF00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latin typeface="+mn-lt"/>
              </a:rPr>
              <a:t>         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b) 64 ,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4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59288" y="5279365"/>
            <a:ext cx="821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+mn-lt"/>
              </a:rPr>
              <a:t> Giải </a:t>
            </a:r>
            <a:endParaRPr lang="en-US" altLang="en-US" sz="240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49889" y="5584165"/>
            <a:ext cx="2186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a) 25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5 . 5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5</a:t>
            </a:r>
            <a:r>
              <a:rPr lang="en-US" sz="2400" b="1" baseline="30000" dirty="0">
                <a:solidFill>
                  <a:srgbClr val="0000FF"/>
                </a:solidFill>
              </a:rPr>
              <a:t>2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49888" y="6117565"/>
            <a:ext cx="2561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a) 64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4 . 4 . 4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4</a:t>
            </a:r>
            <a:r>
              <a:rPr lang="en-US" sz="2400" b="1" baseline="30000" dirty="0">
                <a:solidFill>
                  <a:srgbClr val="0000FF"/>
                </a:solidFill>
              </a:rPr>
              <a:t>3</a:t>
            </a:r>
            <a:endParaRPr lang="en-US" sz="2400" b="1" dirty="0">
              <a:solidFill>
                <a:srgbClr val="0000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1959" y="647918"/>
            <a:ext cx="5536672" cy="3155880"/>
            <a:chOff x="241959" y="647918"/>
            <a:chExt cx="5536672" cy="3155880"/>
          </a:xfrm>
        </p:grpSpPr>
        <p:sp>
          <p:nvSpPr>
            <p:cNvPr id="39" name="TextBox 38"/>
            <p:cNvSpPr txBox="1"/>
            <p:nvPr/>
          </p:nvSpPr>
          <p:spPr>
            <a:xfrm>
              <a:off x="290664" y="647918"/>
              <a:ext cx="5487967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2000" b="1" dirty="0" err="1">
                  <a:solidFill>
                    <a:srgbClr val="FF0000"/>
                  </a:solidFill>
                  <a:latin typeface="Arial" charset="0"/>
                </a:rPr>
                <a:t>Bài</a:t>
              </a:r>
              <a:r>
                <a:rPr lang="en-US" sz="2000" b="1" dirty="0">
                  <a:solidFill>
                    <a:srgbClr val="FF0000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Arial" charset="0"/>
                </a:rPr>
                <a:t>tập</a:t>
              </a:r>
              <a:r>
                <a:rPr lang="en-US" sz="2000" b="1" dirty="0">
                  <a:solidFill>
                    <a:srgbClr val="FF0000"/>
                  </a:solidFill>
                  <a:latin typeface="Arial" charset="0"/>
                </a:rPr>
                <a:t> 1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.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Viết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và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tính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các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lũy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thừa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</a:p>
            <a:p>
              <a:pPr marL="457200" indent="-457200">
                <a:buFontTx/>
                <a:buAutoNum type="alphaLcParenR"/>
                <a:defRPr/>
              </a:pP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Năm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mũ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hai</a:t>
              </a:r>
              <a:endParaRPr lang="en-US" sz="2000" b="1" dirty="0">
                <a:solidFill>
                  <a:srgbClr val="000066"/>
                </a:solidFill>
                <a:latin typeface="Arial" charset="0"/>
              </a:endParaRPr>
            </a:p>
            <a:p>
              <a:pPr marL="457200" indent="-457200">
                <a:buFontTx/>
                <a:buAutoNum type="alphaLcParenR"/>
                <a:defRPr/>
              </a:pP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Hai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lũy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thừa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bảy</a:t>
              </a:r>
              <a:endParaRPr lang="en-US" sz="2000" b="1" dirty="0">
                <a:solidFill>
                  <a:srgbClr val="000066"/>
                </a:solidFill>
                <a:latin typeface="Arial" charset="0"/>
              </a:endParaRPr>
            </a:p>
            <a:p>
              <a:pPr marL="457200" indent="-457200">
                <a:buFontTx/>
                <a:buAutoNum type="alphaLcParenR"/>
                <a:defRPr/>
              </a:pP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Lũy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thừa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bậc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ba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của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sáu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671664" y="2248119"/>
              <a:ext cx="8745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8000"/>
                  </a:solidFill>
                </a:rPr>
                <a:t> Giải </a:t>
              </a:r>
              <a:endParaRPr lang="en-US" altLang="en-US" sz="2000">
                <a:solidFill>
                  <a:srgbClr val="008000"/>
                </a:solidFill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241961" y="2565488"/>
              <a:ext cx="230892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a)  5</a:t>
              </a:r>
              <a:r>
                <a:rPr lang="en-US" altLang="en-US" sz="2000" b="1" baseline="30000" dirty="0">
                  <a:solidFill>
                    <a:srgbClr val="FF0000"/>
                  </a:solidFill>
                </a:rPr>
                <a:t>2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 = 5 .5 = 25</a:t>
              </a: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241960" y="3022688"/>
              <a:ext cx="455845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b)  2</a:t>
              </a:r>
              <a:r>
                <a:rPr lang="en-US" altLang="en-US" sz="2000" b="1" baseline="30000" dirty="0">
                  <a:solidFill>
                    <a:srgbClr val="FF0000"/>
                  </a:solidFill>
                </a:rPr>
                <a:t>7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 = 2 . 2 . 2 . 2 . 2 . 2 . 2 = 128</a:t>
              </a: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41959" y="3403688"/>
              <a:ext cx="294740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</a:rPr>
                <a:t>a)  6</a:t>
              </a:r>
              <a:r>
                <a:rPr lang="en-US" altLang="en-US" sz="2000" b="1" baseline="30000">
                  <a:solidFill>
                    <a:srgbClr val="FF0000"/>
                  </a:solidFill>
                </a:rPr>
                <a:t>3</a:t>
              </a:r>
              <a:r>
                <a:rPr lang="en-US" altLang="en-US" sz="2000" b="1">
                  <a:solidFill>
                    <a:srgbClr val="FF0000"/>
                  </a:solidFill>
                </a:rPr>
                <a:t> = 6 . 6 . 6 = 216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54" y="3513055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 animBg="1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47875" y="2078038"/>
            <a:ext cx="8001000" cy="2590800"/>
          </a:xfrm>
          <a:prstGeom prst="rect">
            <a:avLst/>
          </a:prstGeom>
          <a:solidFill>
            <a:sysClr val="window" lastClr="FFFFFF">
              <a:alpha val="69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27275" y="824607"/>
            <a:ext cx="7161212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FF0000"/>
                </a:solidFill>
              </a:rPr>
              <a:t>Bài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tập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3) </a:t>
            </a:r>
            <a:r>
              <a:rPr lang="en-US" altLang="en-US" sz="3200" b="1" dirty="0" err="1" smtClean="0">
                <a:solidFill>
                  <a:srgbClr val="FFFF00"/>
                </a:solidFill>
              </a:rPr>
              <a:t>Viết</a:t>
            </a:r>
            <a:r>
              <a:rPr lang="en-US" altLang="en-US" sz="32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gọn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tích</a:t>
            </a:r>
            <a:r>
              <a:rPr lang="en-US" altLang="en-US" sz="3200" b="1" dirty="0">
                <a:solidFill>
                  <a:srgbClr val="FFFF00"/>
                </a:solidFill>
              </a:rPr>
              <a:t> 7.7.7.7.7 </a:t>
            </a:r>
            <a:r>
              <a:rPr lang="en-US" altLang="en-US" sz="3200" b="1" dirty="0" err="1">
                <a:solidFill>
                  <a:srgbClr val="FFFF00"/>
                </a:solidFill>
              </a:rPr>
              <a:t>bằng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cách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</a:rPr>
              <a:t>dùng</a:t>
            </a:r>
            <a:r>
              <a:rPr lang="en-US" altLang="en-US" sz="32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luỹ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thừa</a:t>
            </a:r>
            <a:r>
              <a:rPr lang="en-US" altLang="en-US" sz="3200" b="1" dirty="0">
                <a:solidFill>
                  <a:srgbClr val="FFFF00"/>
                </a:solidFill>
              </a:rPr>
              <a:t>:</a:t>
            </a:r>
          </a:p>
        </p:txBody>
      </p:sp>
      <p:grpSp>
        <p:nvGrpSpPr>
          <p:cNvPr id="22" name="cau a"/>
          <p:cNvGrpSpPr>
            <a:grpSpLocks/>
          </p:cNvGrpSpPr>
          <p:nvPr/>
        </p:nvGrpSpPr>
        <p:grpSpPr bwMode="auto">
          <a:xfrm>
            <a:off x="2165230" y="2219325"/>
            <a:ext cx="3778370" cy="1077913"/>
            <a:chOff x="488136" y="3570787"/>
            <a:chExt cx="3779064" cy="1077413"/>
          </a:xfrm>
        </p:grpSpPr>
        <p:pic>
          <p:nvPicPr>
            <p:cNvPr id="141405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211" y="3570787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488136" y="3729126"/>
              <a:ext cx="2769899" cy="8306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A. 7</a:t>
              </a:r>
              <a:r>
                <a:rPr lang="en-US" altLang="en-US" sz="4800" b="1" baseline="30000" dirty="0">
                  <a:solidFill>
                    <a:schemeClr val="bg1"/>
                  </a:solidFill>
                </a:rPr>
                <a:t>7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5" name="cau c"/>
          <p:cNvGrpSpPr>
            <a:grpSpLocks/>
          </p:cNvGrpSpPr>
          <p:nvPr/>
        </p:nvGrpSpPr>
        <p:grpSpPr bwMode="auto">
          <a:xfrm>
            <a:off x="6335713" y="2219325"/>
            <a:ext cx="3665537" cy="1077913"/>
            <a:chOff x="4708200" y="3570786"/>
            <a:chExt cx="3664602" cy="1077413"/>
          </a:xfrm>
        </p:grpSpPr>
        <p:pic>
          <p:nvPicPr>
            <p:cNvPr id="141403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5813" y="3570786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4708200" y="3729126"/>
              <a:ext cx="2622507" cy="8306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B. 5</a:t>
              </a:r>
              <a:r>
                <a:rPr lang="en-US" altLang="en-US" sz="4800" b="1" baseline="30000" dirty="0">
                  <a:solidFill>
                    <a:schemeClr val="bg1"/>
                  </a:solidFill>
                </a:rPr>
                <a:t>7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29511" y="3913182"/>
            <a:ext cx="3778370" cy="1180026"/>
            <a:chOff x="2129511" y="3913182"/>
            <a:chExt cx="3778370" cy="1180026"/>
          </a:xfrm>
        </p:grpSpPr>
        <p:pic>
          <p:nvPicPr>
            <p:cNvPr id="141401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1556" y="3913182"/>
              <a:ext cx="3616325" cy="1180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/>
            <p:cNvSpPr/>
            <p:nvPr/>
          </p:nvSpPr>
          <p:spPr bwMode="auto">
            <a:xfrm>
              <a:off x="2129511" y="4077915"/>
              <a:ext cx="274502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C. 7</a:t>
              </a:r>
              <a:r>
                <a:rPr lang="en-US" altLang="en-US" sz="4800" b="1" baseline="30000" dirty="0">
                  <a:solidFill>
                    <a:schemeClr val="bg1"/>
                  </a:solidFill>
                </a:rPr>
                <a:t>5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31" name="cau d"/>
          <p:cNvGrpSpPr>
            <a:grpSpLocks/>
          </p:cNvGrpSpPr>
          <p:nvPr/>
        </p:nvGrpSpPr>
        <p:grpSpPr bwMode="auto">
          <a:xfrm>
            <a:off x="6265983" y="3890625"/>
            <a:ext cx="3617912" cy="1077912"/>
            <a:chOff x="4707116" y="4806539"/>
            <a:chExt cx="3616989" cy="1077413"/>
          </a:xfrm>
        </p:grpSpPr>
        <p:pic>
          <p:nvPicPr>
            <p:cNvPr id="141399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7116" y="4806539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5242026" y="4860249"/>
              <a:ext cx="2180238" cy="8306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D. 75</a:t>
              </a:r>
              <a:endParaRPr lang="en-US" altLang="en-US" sz="4800" b="1" baseline="30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2" name="Rectangle 111"/>
          <p:cNvSpPr/>
          <p:nvPr/>
        </p:nvSpPr>
        <p:spPr bwMode="auto">
          <a:xfrm>
            <a:off x="2116027" y="4094326"/>
            <a:ext cx="2757726" cy="84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800" b="1" dirty="0">
                <a:solidFill>
                  <a:srgbClr val="FFFF00"/>
                </a:solidFill>
              </a:rPr>
              <a:t>C. 7</a:t>
            </a:r>
            <a:r>
              <a:rPr lang="en-US" altLang="en-US" sz="4800" b="1" baseline="30000" dirty="0">
                <a:solidFill>
                  <a:srgbClr val="FFFF00"/>
                </a:solidFill>
              </a:rPr>
              <a:t>5</a:t>
            </a:r>
            <a:endParaRPr lang="en-US" sz="4800" b="1" dirty="0">
              <a:ln w="10160">
                <a:solidFill>
                  <a:srgbClr val="46A6BD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TM Habano" panose="02040603050506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357" y="813656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2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1121</Words>
  <Application>Microsoft Office PowerPoint</Application>
  <PresentationFormat>Custom</PresentationFormat>
  <Paragraphs>209</Paragraphs>
  <Slides>16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2021-09-02T13:38:33Z</dcterms:created>
  <dcterms:modified xsi:type="dcterms:W3CDTF">2021-09-02T14:26:23Z</dcterms:modified>
</cp:coreProperties>
</file>