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1" r:id="rId6"/>
    <p:sldId id="272" r:id="rId7"/>
    <p:sldId id="273" r:id="rId8"/>
    <p:sldId id="280" r:id="rId9"/>
    <p:sldId id="274" r:id="rId10"/>
    <p:sldId id="279" r:id="rId11"/>
    <p:sldId id="281" r:id="rId12"/>
    <p:sldId id="283" r:id="rId13"/>
    <p:sldId id="282" r:id="rId14"/>
    <p:sldId id="284" r:id="rId15"/>
    <p:sldId id="285" r:id="rId16"/>
    <p:sldId id="278" r:id="rId17"/>
    <p:sldId id="277" r:id="rId18"/>
    <p:sldId id="276" r:id="rId19"/>
    <p:sldId id="275" r:id="rId20"/>
    <p:sldId id="257" r:id="rId21"/>
    <p:sldId id="286" r:id="rId22"/>
    <p:sldId id="265" r:id="rId23"/>
    <p:sldId id="258" r:id="rId24"/>
    <p:sldId id="259" r:id="rId25"/>
    <p:sldId id="262" r:id="rId26"/>
    <p:sldId id="264" r:id="rId27"/>
    <p:sldId id="266" r:id="rId2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6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5.png"/><Relationship Id="rId7" Type="http://schemas.openxmlformats.org/officeDocument/2006/relationships/image" Target="../media/image12.png"/><Relationship Id="rId12"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4.png"/><Relationship Id="rId10" Type="http://schemas.openxmlformats.org/officeDocument/2006/relationships/image" Target="../media/image25.svg"/><Relationship Id="rId9" Type="http://schemas.openxmlformats.org/officeDocument/2006/relationships/image" Target="../media/image13.png"/><Relationship Id="rId14" Type="http://schemas.openxmlformats.org/officeDocument/2006/relationships/image" Target="../media/image27.svg"/></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5.png"/><Relationship Id="rId7" Type="http://schemas.openxmlformats.org/officeDocument/2006/relationships/image" Target="../media/image12.png"/><Relationship Id="rId12"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4.png"/><Relationship Id="rId10" Type="http://schemas.openxmlformats.org/officeDocument/2006/relationships/image" Target="../media/image25.svg"/><Relationship Id="rId9" Type="http://schemas.openxmlformats.org/officeDocument/2006/relationships/image" Target="../media/image13.png"/><Relationship Id="rId14" Type="http://schemas.openxmlformats.org/officeDocument/2006/relationships/image" Target="../media/image27.svg"/></Relationships>
</file>

<file path=ppt/slides/_rels/slide1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3.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5.svg"/><Relationship Id="rId10" Type="http://schemas.openxmlformats.org/officeDocument/2006/relationships/image" Target="../media/image7.svg"/><Relationship Id="rId4" Type="http://schemas.openxmlformats.org/officeDocument/2006/relationships/image" Target="../media/image16.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3.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5.svg"/><Relationship Id="rId10" Type="http://schemas.openxmlformats.org/officeDocument/2006/relationships/image" Target="../media/image7.svg"/><Relationship Id="rId4" Type="http://schemas.openxmlformats.org/officeDocument/2006/relationships/image" Target="../media/image16.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5.png"/><Relationship Id="rId7" Type="http://schemas.openxmlformats.org/officeDocument/2006/relationships/image" Target="../media/image12.png"/><Relationship Id="rId12"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4.png"/><Relationship Id="rId10" Type="http://schemas.openxmlformats.org/officeDocument/2006/relationships/image" Target="../media/image25.svg"/><Relationship Id="rId9" Type="http://schemas.openxmlformats.org/officeDocument/2006/relationships/image" Target="../media/image13.png"/><Relationship Id="rId14" Type="http://schemas.openxmlformats.org/officeDocument/2006/relationships/image" Target="../media/image27.svg"/></Relationships>
</file>

<file path=ppt/slides/_rels/slide1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5.png"/><Relationship Id="rId7" Type="http://schemas.openxmlformats.org/officeDocument/2006/relationships/image" Target="../media/image12.png"/><Relationship Id="rId12"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4.png"/><Relationship Id="rId10" Type="http://schemas.openxmlformats.org/officeDocument/2006/relationships/image" Target="../media/image25.svg"/><Relationship Id="rId9" Type="http://schemas.openxmlformats.org/officeDocument/2006/relationships/image" Target="../media/image13.png"/><Relationship Id="rId14" Type="http://schemas.openxmlformats.org/officeDocument/2006/relationships/image" Target="../media/image27.svg"/></Relationships>
</file>

<file path=ppt/slides/_rels/slide1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5.png"/><Relationship Id="rId7" Type="http://schemas.openxmlformats.org/officeDocument/2006/relationships/image" Target="../media/image12.png"/><Relationship Id="rId12"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4.png"/><Relationship Id="rId10" Type="http://schemas.openxmlformats.org/officeDocument/2006/relationships/image" Target="../media/image25.svg"/><Relationship Id="rId9" Type="http://schemas.openxmlformats.org/officeDocument/2006/relationships/image" Target="../media/image13.png"/><Relationship Id="rId14" Type="http://schemas.openxmlformats.org/officeDocument/2006/relationships/image" Target="../media/image27.svg"/></Relationships>
</file>

<file path=ppt/slides/_rels/slide19.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5.png"/><Relationship Id="rId7" Type="http://schemas.openxmlformats.org/officeDocument/2006/relationships/image" Target="../media/image12.png"/><Relationship Id="rId12"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4.png"/><Relationship Id="rId10" Type="http://schemas.openxmlformats.org/officeDocument/2006/relationships/image" Target="../media/image25.svg"/><Relationship Id="rId9" Type="http://schemas.openxmlformats.org/officeDocument/2006/relationships/image" Target="../media/image13.png"/><Relationship Id="rId1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3.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5.svg"/><Relationship Id="rId10" Type="http://schemas.openxmlformats.org/officeDocument/2006/relationships/image" Target="../media/image7.svg"/><Relationship Id="rId4" Type="http://schemas.openxmlformats.org/officeDocument/2006/relationships/image" Target="../media/image16.pn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1.png"/><Relationship Id="rId10" Type="http://schemas.openxmlformats.org/officeDocument/2006/relationships/image" Target="../media/image13.svg"/><Relationship Id="rId4" Type="http://schemas.openxmlformats.org/officeDocument/2006/relationships/image" Target="../media/image11.sv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5.png"/><Relationship Id="rId7" Type="http://schemas.openxmlformats.org/officeDocument/2006/relationships/image" Target="../media/image12.png"/><Relationship Id="rId12"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4.png"/><Relationship Id="rId10" Type="http://schemas.openxmlformats.org/officeDocument/2006/relationships/image" Target="../media/image25.svg"/><Relationship Id="rId9" Type="http://schemas.openxmlformats.org/officeDocument/2006/relationships/image" Target="../media/image13.png"/><Relationship Id="rId14" Type="http://schemas.openxmlformats.org/officeDocument/2006/relationships/image" Target="../media/image27.sv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7.svg"/><Relationship Id="rId3" Type="http://schemas.openxmlformats.org/officeDocument/2006/relationships/image" Target="../media/image30.svg"/><Relationship Id="rId7" Type="http://schemas.openxmlformats.org/officeDocument/2006/relationships/image" Target="../media/image25.svg"/><Relationship Id="rId12"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7.svg"/><Relationship Id="rId5" Type="http://schemas.openxmlformats.org/officeDocument/2006/relationships/image" Target="../media/image23.sv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3.svg"/></Relationships>
</file>

<file path=ppt/slides/_rels/slide26.xml.rels><?xml version="1.0" encoding="UTF-8" standalone="yes"?>
<Relationships xmlns="http://schemas.openxmlformats.org/package/2006/relationships"><Relationship Id="rId8" Type="http://schemas.openxmlformats.org/officeDocument/2006/relationships/image" Target="../media/image13.sv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image" Target="../media/image18.sv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5.png"/><Relationship Id="rId7" Type="http://schemas.openxmlformats.org/officeDocument/2006/relationships/image" Target="../media/image12.png"/><Relationship Id="rId12"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4.png"/><Relationship Id="rId10" Type="http://schemas.openxmlformats.org/officeDocument/2006/relationships/image" Target="../media/image25.svg"/><Relationship Id="rId9" Type="http://schemas.openxmlformats.org/officeDocument/2006/relationships/image" Target="../media/image13.png"/><Relationship Id="rId14" Type="http://schemas.openxmlformats.org/officeDocument/2006/relationships/image" Target="../media/image27.sv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1.png"/><Relationship Id="rId10" Type="http://schemas.openxmlformats.org/officeDocument/2006/relationships/image" Target="../media/image13.svg"/><Relationship Id="rId4" Type="http://schemas.openxmlformats.org/officeDocument/2006/relationships/image" Target="../media/image11.sv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1.png"/><Relationship Id="rId10" Type="http://schemas.openxmlformats.org/officeDocument/2006/relationships/image" Target="../media/image13.svg"/><Relationship Id="rId4" Type="http://schemas.openxmlformats.org/officeDocument/2006/relationships/image" Target="../media/image11.sv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5.png"/><Relationship Id="rId7" Type="http://schemas.openxmlformats.org/officeDocument/2006/relationships/image" Target="../media/image12.png"/><Relationship Id="rId12"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4.png"/><Relationship Id="rId10" Type="http://schemas.openxmlformats.org/officeDocument/2006/relationships/image" Target="../media/image25.svg"/><Relationship Id="rId9" Type="http://schemas.openxmlformats.org/officeDocument/2006/relationships/image" Target="../media/image13.png"/><Relationship Id="rId1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806417" y="641856"/>
            <a:ext cx="16675166" cy="9003288"/>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sp>
        <p:sp>
          <p:nvSpPr>
            <p:cNvPr id="4" name="TextBox 4"/>
            <p:cNvSpPr txBox="1"/>
            <p:nvPr/>
          </p:nvSpPr>
          <p:spPr>
            <a:xfrm>
              <a:off x="0" y="-47625"/>
              <a:ext cx="4391813" cy="241886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2067181" y="2639225"/>
            <a:ext cx="4934063" cy="6619075"/>
          </a:xfrm>
          <a:custGeom>
            <a:avLst/>
            <a:gdLst/>
            <a:ahLst/>
            <a:cxnLst/>
            <a:rect l="l" t="t" r="r" b="b"/>
            <a:pathLst>
              <a:path w="4934063" h="6619075">
                <a:moveTo>
                  <a:pt x="0" y="0"/>
                </a:moveTo>
                <a:lnTo>
                  <a:pt x="4934062" y="0"/>
                </a:lnTo>
                <a:lnTo>
                  <a:pt x="4934062" y="6619075"/>
                </a:lnTo>
                <a:lnTo>
                  <a:pt x="0" y="661907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1189862" y="6653003"/>
            <a:ext cx="6069438" cy="3973190"/>
          </a:xfrm>
          <a:custGeom>
            <a:avLst/>
            <a:gdLst/>
            <a:ahLst/>
            <a:cxnLst/>
            <a:rect l="l" t="t" r="r" b="b"/>
            <a:pathLst>
              <a:path w="6069438" h="3973190">
                <a:moveTo>
                  <a:pt x="0" y="0"/>
                </a:moveTo>
                <a:lnTo>
                  <a:pt x="6069438" y="0"/>
                </a:lnTo>
                <a:lnTo>
                  <a:pt x="6069438" y="3973190"/>
                </a:lnTo>
                <a:lnTo>
                  <a:pt x="0" y="397319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2142341" y="7007895"/>
            <a:ext cx="6342082" cy="3778690"/>
          </a:xfrm>
          <a:custGeom>
            <a:avLst/>
            <a:gdLst/>
            <a:ahLst/>
            <a:cxnLst/>
            <a:rect l="l" t="t" r="r" b="b"/>
            <a:pathLst>
              <a:path w="6342082" h="3778690">
                <a:moveTo>
                  <a:pt x="0" y="0"/>
                </a:moveTo>
                <a:lnTo>
                  <a:pt x="6342082" y="0"/>
                </a:lnTo>
                <a:lnTo>
                  <a:pt x="6342082" y="3778690"/>
                </a:lnTo>
                <a:lnTo>
                  <a:pt x="0" y="3778690"/>
                </a:lnTo>
                <a:lnTo>
                  <a:pt x="0" y="0"/>
                </a:lnTo>
                <a:close/>
              </a:path>
            </a:pathLst>
          </a:custGeom>
          <a:blipFill>
            <a:blip r:embed="rId6"/>
            <a:stretch>
              <a:fillRect/>
            </a:stretch>
          </a:blipFill>
        </p:spPr>
      </p:sp>
      <p:sp>
        <p:nvSpPr>
          <p:cNvPr id="9" name="Freeform 9"/>
          <p:cNvSpPr/>
          <p:nvPr/>
        </p:nvSpPr>
        <p:spPr>
          <a:xfrm>
            <a:off x="13512797" y="258371"/>
            <a:ext cx="1423568" cy="1528651"/>
          </a:xfrm>
          <a:custGeom>
            <a:avLst/>
            <a:gdLst/>
            <a:ahLst/>
            <a:cxnLst/>
            <a:rect l="l" t="t" r="r" b="b"/>
            <a:pathLst>
              <a:path w="1423568" h="1528651">
                <a:moveTo>
                  <a:pt x="0" y="0"/>
                </a:moveTo>
                <a:lnTo>
                  <a:pt x="1423568" y="0"/>
                </a:lnTo>
                <a:lnTo>
                  <a:pt x="1423568" y="1528651"/>
                </a:lnTo>
                <a:lnTo>
                  <a:pt x="0" y="1528651"/>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10" name="Freeform 10"/>
          <p:cNvSpPr/>
          <p:nvPr/>
        </p:nvSpPr>
        <p:spPr>
          <a:xfrm rot="-726169">
            <a:off x="9607892" y="766216"/>
            <a:ext cx="1393004" cy="1950206"/>
          </a:xfrm>
          <a:custGeom>
            <a:avLst/>
            <a:gdLst/>
            <a:ahLst/>
            <a:cxnLst/>
            <a:rect l="l" t="t" r="r" b="b"/>
            <a:pathLst>
              <a:path w="1393004" h="1950206">
                <a:moveTo>
                  <a:pt x="0" y="0"/>
                </a:moveTo>
                <a:lnTo>
                  <a:pt x="1393004" y="0"/>
                </a:lnTo>
                <a:lnTo>
                  <a:pt x="1393004" y="1950206"/>
                </a:lnTo>
                <a:lnTo>
                  <a:pt x="0" y="1950206"/>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1" name="Freeform 11"/>
          <p:cNvSpPr/>
          <p:nvPr/>
        </p:nvSpPr>
        <p:spPr>
          <a:xfrm rot="-2355099">
            <a:off x="11481465" y="1168651"/>
            <a:ext cx="883387" cy="1236742"/>
          </a:xfrm>
          <a:custGeom>
            <a:avLst/>
            <a:gdLst/>
            <a:ahLst/>
            <a:cxnLst/>
            <a:rect l="l" t="t" r="r" b="b"/>
            <a:pathLst>
              <a:path w="883387" h="1236742">
                <a:moveTo>
                  <a:pt x="0" y="0"/>
                </a:moveTo>
                <a:lnTo>
                  <a:pt x="883387" y="0"/>
                </a:lnTo>
                <a:lnTo>
                  <a:pt x="883387" y="1236742"/>
                </a:lnTo>
                <a:lnTo>
                  <a:pt x="0" y="1236742"/>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2" name="Freeform 12"/>
          <p:cNvSpPr/>
          <p:nvPr/>
        </p:nvSpPr>
        <p:spPr>
          <a:xfrm rot="-2920782">
            <a:off x="12344848" y="2473541"/>
            <a:ext cx="623215" cy="872500"/>
          </a:xfrm>
          <a:custGeom>
            <a:avLst/>
            <a:gdLst/>
            <a:ahLst/>
            <a:cxnLst/>
            <a:rect l="l" t="t" r="r" b="b"/>
            <a:pathLst>
              <a:path w="623215" h="872500">
                <a:moveTo>
                  <a:pt x="0" y="0"/>
                </a:moveTo>
                <a:lnTo>
                  <a:pt x="623214" y="0"/>
                </a:lnTo>
                <a:lnTo>
                  <a:pt x="623214" y="872500"/>
                </a:lnTo>
                <a:lnTo>
                  <a:pt x="0" y="872500"/>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3" name="Freeform 13"/>
          <p:cNvSpPr/>
          <p:nvPr/>
        </p:nvSpPr>
        <p:spPr>
          <a:xfrm>
            <a:off x="-361540" y="-650081"/>
            <a:ext cx="4561281" cy="3423420"/>
          </a:xfrm>
          <a:custGeom>
            <a:avLst/>
            <a:gdLst/>
            <a:ahLst/>
            <a:cxnLst/>
            <a:rect l="l" t="t" r="r" b="b"/>
            <a:pathLst>
              <a:path w="4561281" h="3423420">
                <a:moveTo>
                  <a:pt x="0" y="0"/>
                </a:moveTo>
                <a:lnTo>
                  <a:pt x="4561281" y="0"/>
                </a:lnTo>
                <a:lnTo>
                  <a:pt x="4561281" y="3423420"/>
                </a:lnTo>
                <a:lnTo>
                  <a:pt x="0" y="3423420"/>
                </a:lnTo>
                <a:lnTo>
                  <a:pt x="0" y="0"/>
                </a:lnTo>
                <a:close/>
              </a:path>
            </a:pathLst>
          </a:custGeom>
          <a:blipFill>
            <a:blip r:embed="rId11">
              <a:extLst>
                <a:ext uri="{96DAC541-7B7A-43D3-8B79-37D633B846F1}">
                  <asvg:svgBlip xmlns="" xmlns:asvg="http://schemas.microsoft.com/office/drawing/2016/SVG/main" r:embed="rId12"/>
                </a:ext>
              </a:extLst>
            </a:blip>
            <a:stretch>
              <a:fillRect l="-36727" t="-1150" r="-6100"/>
            </a:stretch>
          </a:blipFill>
        </p:spPr>
      </p:sp>
      <p:sp>
        <p:nvSpPr>
          <p:cNvPr id="15" name="Freeform 15"/>
          <p:cNvSpPr/>
          <p:nvPr/>
        </p:nvSpPr>
        <p:spPr>
          <a:xfrm rot="5400000">
            <a:off x="15321207" y="988274"/>
            <a:ext cx="1095319" cy="1176171"/>
          </a:xfrm>
          <a:custGeom>
            <a:avLst/>
            <a:gdLst/>
            <a:ahLst/>
            <a:cxnLst/>
            <a:rect l="l" t="t" r="r" b="b"/>
            <a:pathLst>
              <a:path w="1095319" h="1176171">
                <a:moveTo>
                  <a:pt x="0" y="0"/>
                </a:moveTo>
                <a:lnTo>
                  <a:pt x="1095319" y="0"/>
                </a:lnTo>
                <a:lnTo>
                  <a:pt x="1095319" y="1176171"/>
                </a:lnTo>
                <a:lnTo>
                  <a:pt x="0" y="1176171"/>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16" name="Rectangle 15"/>
          <p:cNvSpPr/>
          <p:nvPr/>
        </p:nvSpPr>
        <p:spPr>
          <a:xfrm>
            <a:off x="469216" y="2681257"/>
            <a:ext cx="12877800" cy="4764381"/>
          </a:xfrm>
          <a:prstGeom prst="rect">
            <a:avLst/>
          </a:prstGeom>
        </p:spPr>
        <p:txBody>
          <a:bodyPr wrap="square">
            <a:spAutoFit/>
          </a:bodyPr>
          <a:lstStyle/>
          <a:p>
            <a:pPr algn="ctr">
              <a:lnSpc>
                <a:spcPct val="115000"/>
              </a:lnSpc>
              <a:spcAft>
                <a:spcPts val="0"/>
              </a:spcAft>
            </a:pPr>
            <a:r>
              <a:rPr lang="vi-VN" sz="8800" b="1">
                <a:latin typeface="#9Slide05 Aphrodite Pro" panose="02000000000000000000" pitchFamily="2" charset="-93"/>
                <a:ea typeface="Times New Roman" panose="02020603050405020304" pitchFamily="18" charset="0"/>
                <a:cs typeface="Times New Roman" panose="02020603050405020304" pitchFamily="18" charset="0"/>
              </a:rPr>
              <a:t>Nghĩa và cách dùng </a:t>
            </a:r>
            <a:endParaRPr lang="vi-VN" sz="8800" b="1" smtClean="0">
              <a:latin typeface="#9Slide05 Aphrodite Pro" panose="02000000000000000000" pitchFamily="2" charset="-93"/>
              <a:ea typeface="Times New Roman" panose="02020603050405020304" pitchFamily="18" charset="0"/>
              <a:cs typeface="Times New Roman" panose="02020603050405020304" pitchFamily="18" charset="0"/>
            </a:endParaRPr>
          </a:p>
          <a:p>
            <a:pPr algn="ctr">
              <a:lnSpc>
                <a:spcPct val="115000"/>
              </a:lnSpc>
              <a:spcAft>
                <a:spcPts val="0"/>
              </a:spcAft>
            </a:pPr>
            <a:r>
              <a:rPr lang="vi-VN" sz="8800" b="1" smtClean="0">
                <a:latin typeface="#9Slide05 Aphrodite Pro" panose="02000000000000000000" pitchFamily="2" charset="-93"/>
                <a:ea typeface="Times New Roman" panose="02020603050405020304" pitchFamily="18" charset="0"/>
                <a:cs typeface="Times New Roman" panose="02020603050405020304" pitchFamily="18" charset="0"/>
              </a:rPr>
              <a:t>tên </a:t>
            </a:r>
            <a:r>
              <a:rPr lang="vi-VN" sz="8800" b="1">
                <a:latin typeface="#9Slide05 Aphrodite Pro" panose="02000000000000000000" pitchFamily="2" charset="-93"/>
                <a:ea typeface="Times New Roman" panose="02020603050405020304" pitchFamily="18" charset="0"/>
                <a:cs typeface="Times New Roman" panose="02020603050405020304" pitchFamily="18" charset="0"/>
              </a:rPr>
              <a:t>viết tắt</a:t>
            </a:r>
            <a:endParaRPr lang="en-GB" sz="8800">
              <a:latin typeface="#9Slide05 Aphrodite Pro" panose="02000000000000000000" pitchFamily="2" charset="-93"/>
              <a:ea typeface="Times New Roman" panose="02020603050405020304" pitchFamily="18" charset="0"/>
            </a:endParaRPr>
          </a:p>
          <a:p>
            <a:pPr algn="ctr">
              <a:lnSpc>
                <a:spcPct val="115000"/>
              </a:lnSpc>
              <a:spcAft>
                <a:spcPts val="0"/>
              </a:spcAft>
            </a:pPr>
            <a:r>
              <a:rPr lang="vi-VN" sz="8800" b="1">
                <a:latin typeface="#9Slide05 Aphrodite Pro" panose="02000000000000000000" pitchFamily="2" charset="-93"/>
                <a:ea typeface="Times New Roman" panose="02020603050405020304" pitchFamily="18" charset="0"/>
                <a:cs typeface="Times New Roman" panose="02020603050405020304" pitchFamily="18" charset="0"/>
              </a:rPr>
              <a:t>của các tổ chức quốc tế</a:t>
            </a:r>
            <a:endParaRPr lang="en-GB" sz="8800">
              <a:effectLst/>
              <a:latin typeface="#9Slide05 Aphrodite Pro" panose="02000000000000000000" pitchFamily="2" charset="-93"/>
              <a:ea typeface="Times New Roman" panose="02020603050405020304" pitchFamily="18" charset="0"/>
            </a:endParaRPr>
          </a:p>
        </p:txBody>
      </p:sp>
      <p:pic>
        <p:nvPicPr>
          <p:cNvPr id="5" name="Picture 4"/>
          <p:cNvPicPr>
            <a:picLocks noChangeAspect="1"/>
          </p:cNvPicPr>
          <p:nvPr/>
        </p:nvPicPr>
        <p:blipFill>
          <a:blip r:embed="rId13"/>
          <a:stretch>
            <a:fillRect/>
          </a:stretch>
        </p:blipFill>
        <p:spPr>
          <a:xfrm>
            <a:off x="806417" y="1741319"/>
            <a:ext cx="12914044" cy="63915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8" name="Freeform 18"/>
          <p:cNvSpPr/>
          <p:nvPr/>
        </p:nvSpPr>
        <p:spPr>
          <a:xfrm>
            <a:off x="15793301" y="6628021"/>
            <a:ext cx="4451621" cy="6034246"/>
          </a:xfrm>
          <a:custGeom>
            <a:avLst/>
            <a:gdLst/>
            <a:ahLst/>
            <a:cxnLst/>
            <a:rect l="l" t="t" r="r" b="b"/>
            <a:pathLst>
              <a:path w="4451621" h="6034246">
                <a:moveTo>
                  <a:pt x="0" y="0"/>
                </a:moveTo>
                <a:lnTo>
                  <a:pt x="4451620" y="0"/>
                </a:lnTo>
                <a:lnTo>
                  <a:pt x="4451620" y="6034246"/>
                </a:lnTo>
                <a:lnTo>
                  <a:pt x="0" y="6034246"/>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19" name="Freeform 19"/>
          <p:cNvSpPr/>
          <p:nvPr/>
        </p:nvSpPr>
        <p:spPr>
          <a:xfrm flipH="1">
            <a:off x="-1746447" y="6628021"/>
            <a:ext cx="4451621" cy="6034246"/>
          </a:xfrm>
          <a:custGeom>
            <a:avLst/>
            <a:gdLst/>
            <a:ahLst/>
            <a:cxnLst/>
            <a:rect l="l" t="t" r="r" b="b"/>
            <a:pathLst>
              <a:path w="4451621" h="6034246">
                <a:moveTo>
                  <a:pt x="4451621" y="0"/>
                </a:moveTo>
                <a:lnTo>
                  <a:pt x="0" y="0"/>
                </a:lnTo>
                <a:lnTo>
                  <a:pt x="0" y="6034246"/>
                </a:lnTo>
                <a:lnTo>
                  <a:pt x="4451621" y="6034246"/>
                </a:lnTo>
                <a:lnTo>
                  <a:pt x="4451621" y="0"/>
                </a:lnTo>
                <a:close/>
              </a:path>
            </a:pathLst>
          </a:custGeom>
          <a:blipFill>
            <a:blip r:embed="rId2">
              <a:extLst>
                <a:ext uri="{96DAC541-7B7A-43D3-8B79-37D633B846F1}">
                  <asvg:svgBlip xmlns="" xmlns:asvg="http://schemas.microsoft.com/office/drawing/2016/SVG/main" r:embed="rId6"/>
                </a:ext>
              </a:extLst>
            </a:blip>
            <a:stretch>
              <a:fillRect/>
            </a:stretch>
          </a:blipFill>
        </p:spPr>
      </p:sp>
      <p:grpSp>
        <p:nvGrpSpPr>
          <p:cNvPr id="20" name="Group 20"/>
          <p:cNvGrpSpPr/>
          <p:nvPr/>
        </p:nvGrpSpPr>
        <p:grpSpPr>
          <a:xfrm>
            <a:off x="16183277" y="-692759"/>
            <a:ext cx="2476616" cy="2620009"/>
            <a:chOff x="0" y="0"/>
            <a:chExt cx="3302155" cy="3493346"/>
          </a:xfrm>
        </p:grpSpPr>
        <p:sp>
          <p:nvSpPr>
            <p:cNvPr id="21" name="Freeform 21"/>
            <p:cNvSpPr/>
            <p:nvPr/>
          </p:nvSpPr>
          <p:spPr>
            <a:xfrm>
              <a:off x="1776821" y="787883"/>
              <a:ext cx="1525334" cy="2264131"/>
            </a:xfrm>
            <a:custGeom>
              <a:avLst/>
              <a:gdLst/>
              <a:ahLst/>
              <a:cxnLst/>
              <a:rect l="l" t="t" r="r" b="b"/>
              <a:pathLst>
                <a:path w="1525334" h="2264131">
                  <a:moveTo>
                    <a:pt x="0" y="0"/>
                  </a:moveTo>
                  <a:lnTo>
                    <a:pt x="1525334" y="0"/>
                  </a:lnTo>
                  <a:lnTo>
                    <a:pt x="1525334" y="2264131"/>
                  </a:lnTo>
                  <a:lnTo>
                    <a:pt x="0" y="2264131"/>
                  </a:lnTo>
                  <a:lnTo>
                    <a:pt x="0" y="0"/>
                  </a:lnTo>
                  <a:close/>
                </a:path>
              </a:pathLst>
            </a:custGeom>
            <a:blipFill>
              <a:blip r:embed="rId7">
                <a:extLst>
                  <a:ext uri="{96DAC541-7B7A-43D3-8B79-37D633B846F1}">
                    <asvg:svgBlip xmlns="" xmlns:asvg="http://schemas.microsoft.com/office/drawing/2016/SVG/main" r:embed="rId8"/>
                  </a:ext>
                </a:extLst>
              </a:blip>
              <a:stretch>
                <a:fillRect t="-203606" r="-550428" b="-153238"/>
              </a:stretch>
            </a:blipFill>
          </p:spPr>
        </p:sp>
        <p:sp>
          <p:nvSpPr>
            <p:cNvPr id="22" name="Freeform 22"/>
            <p:cNvSpPr/>
            <p:nvPr/>
          </p:nvSpPr>
          <p:spPr>
            <a:xfrm rot="-344133" flipH="1">
              <a:off x="88427" y="57069"/>
              <a:ext cx="1233838" cy="1831448"/>
            </a:xfrm>
            <a:custGeom>
              <a:avLst/>
              <a:gdLst/>
              <a:ahLst/>
              <a:cxnLst/>
              <a:rect l="l" t="t" r="r" b="b"/>
              <a:pathLst>
                <a:path w="1233838" h="1831448">
                  <a:moveTo>
                    <a:pt x="1233838" y="0"/>
                  </a:moveTo>
                  <a:lnTo>
                    <a:pt x="0" y="0"/>
                  </a:lnTo>
                  <a:lnTo>
                    <a:pt x="0" y="1831448"/>
                  </a:lnTo>
                  <a:lnTo>
                    <a:pt x="1233838" y="1831448"/>
                  </a:lnTo>
                  <a:lnTo>
                    <a:pt x="1233838" y="0"/>
                  </a:lnTo>
                  <a:close/>
                </a:path>
              </a:pathLst>
            </a:custGeom>
            <a:blipFill>
              <a:blip r:embed="rId9">
                <a:extLst>
                  <a:ext uri="{96DAC541-7B7A-43D3-8B79-37D633B846F1}">
                    <asvg:svgBlip xmlns="" xmlns:asvg="http://schemas.microsoft.com/office/drawing/2016/SVG/main" r:embed="rId10"/>
                  </a:ext>
                </a:extLst>
              </a:blip>
              <a:stretch>
                <a:fillRect t="-203606" r="-550428" b="-153238"/>
              </a:stretch>
            </a:blipFill>
          </p:spPr>
        </p:sp>
        <p:sp>
          <p:nvSpPr>
            <p:cNvPr id="23" name="Freeform 23"/>
            <p:cNvSpPr/>
            <p:nvPr/>
          </p:nvSpPr>
          <p:spPr>
            <a:xfrm rot="3285548">
              <a:off x="478006" y="2063882"/>
              <a:ext cx="820601" cy="1387886"/>
            </a:xfrm>
            <a:custGeom>
              <a:avLst/>
              <a:gdLst/>
              <a:ahLst/>
              <a:cxnLst/>
              <a:rect l="l" t="t" r="r" b="b"/>
              <a:pathLst>
                <a:path w="820601" h="1387886">
                  <a:moveTo>
                    <a:pt x="0" y="0"/>
                  </a:moveTo>
                  <a:lnTo>
                    <a:pt x="820600" y="0"/>
                  </a:lnTo>
                  <a:lnTo>
                    <a:pt x="820600" y="1387885"/>
                  </a:lnTo>
                  <a:lnTo>
                    <a:pt x="0" y="1387885"/>
                  </a:lnTo>
                  <a:lnTo>
                    <a:pt x="0" y="0"/>
                  </a:lnTo>
                  <a:close/>
                </a:path>
              </a:pathLst>
            </a:custGeom>
            <a:blipFill>
              <a:blip r:embed="rId11">
                <a:extLst>
                  <a:ext uri="{96DAC541-7B7A-43D3-8B79-37D633B846F1}">
                    <asvg:svgBlip xmlns="" xmlns:asvg="http://schemas.microsoft.com/office/drawing/2016/SVG/main" r:embed="rId12"/>
                  </a:ext>
                </a:extLst>
              </a:blip>
              <a:stretch>
                <a:fillRect l="-753958" b="-421015"/>
              </a:stretch>
            </a:blipFill>
          </p:spPr>
        </p:sp>
      </p:grpSp>
      <p:grpSp>
        <p:nvGrpSpPr>
          <p:cNvPr id="24" name="Group 24"/>
          <p:cNvGrpSpPr/>
          <p:nvPr/>
        </p:nvGrpSpPr>
        <p:grpSpPr>
          <a:xfrm>
            <a:off x="-371893" y="-122428"/>
            <a:ext cx="2940185" cy="2050779"/>
            <a:chOff x="0" y="0"/>
            <a:chExt cx="3920247" cy="2734372"/>
          </a:xfrm>
        </p:grpSpPr>
        <p:sp>
          <p:nvSpPr>
            <p:cNvPr id="25" name="Freeform 25"/>
            <p:cNvSpPr/>
            <p:nvPr/>
          </p:nvSpPr>
          <p:spPr>
            <a:xfrm rot="5489537">
              <a:off x="2019579" y="-112485"/>
              <a:ext cx="1514543" cy="2248113"/>
            </a:xfrm>
            <a:custGeom>
              <a:avLst/>
              <a:gdLst/>
              <a:ahLst/>
              <a:cxnLst/>
              <a:rect l="l" t="t" r="r" b="b"/>
              <a:pathLst>
                <a:path w="1514543" h="2248113">
                  <a:moveTo>
                    <a:pt x="0" y="0"/>
                  </a:moveTo>
                  <a:lnTo>
                    <a:pt x="1514544" y="0"/>
                  </a:lnTo>
                  <a:lnTo>
                    <a:pt x="1514544" y="2248113"/>
                  </a:lnTo>
                  <a:lnTo>
                    <a:pt x="0" y="2248113"/>
                  </a:lnTo>
                  <a:lnTo>
                    <a:pt x="0" y="0"/>
                  </a:lnTo>
                  <a:close/>
                </a:path>
              </a:pathLst>
            </a:custGeom>
            <a:blipFill>
              <a:blip r:embed="rId13">
                <a:extLst>
                  <a:ext uri="{96DAC541-7B7A-43D3-8B79-37D633B846F1}">
                    <asvg:svgBlip xmlns="" xmlns:asvg="http://schemas.microsoft.com/office/drawing/2016/SVG/main" r:embed="rId14"/>
                  </a:ext>
                </a:extLst>
              </a:blip>
              <a:stretch>
                <a:fillRect t="-203606" r="-550428" b="-153238"/>
              </a:stretch>
            </a:blipFill>
          </p:spPr>
        </p:sp>
        <p:sp>
          <p:nvSpPr>
            <p:cNvPr id="26" name="Freeform 26"/>
            <p:cNvSpPr/>
            <p:nvPr/>
          </p:nvSpPr>
          <p:spPr>
            <a:xfrm rot="5145403" flipH="1">
              <a:off x="339523" y="1146973"/>
              <a:ext cx="1225110" cy="1818492"/>
            </a:xfrm>
            <a:custGeom>
              <a:avLst/>
              <a:gdLst/>
              <a:ahLst/>
              <a:cxnLst/>
              <a:rect l="l" t="t" r="r" b="b"/>
              <a:pathLst>
                <a:path w="1225110" h="1818492">
                  <a:moveTo>
                    <a:pt x="1225109" y="0"/>
                  </a:moveTo>
                  <a:lnTo>
                    <a:pt x="0" y="0"/>
                  </a:lnTo>
                  <a:lnTo>
                    <a:pt x="0" y="1818492"/>
                  </a:lnTo>
                  <a:lnTo>
                    <a:pt x="1225109" y="1818492"/>
                  </a:lnTo>
                  <a:lnTo>
                    <a:pt x="1225109" y="0"/>
                  </a:lnTo>
                  <a:close/>
                </a:path>
              </a:pathLst>
            </a:custGeom>
            <a:blipFill>
              <a:blip r:embed="rId9">
                <a:extLst>
                  <a:ext uri="{96DAC541-7B7A-43D3-8B79-37D633B846F1}">
                    <asvg:svgBlip xmlns="" xmlns:asvg="http://schemas.microsoft.com/office/drawing/2016/SVG/main" r:embed="rId10"/>
                  </a:ext>
                </a:extLst>
              </a:blip>
              <a:stretch>
                <a:fillRect t="-203606" r="-550428" b="-153238"/>
              </a:stretch>
            </a:blipFill>
          </p:spPr>
        </p:sp>
        <p:sp>
          <p:nvSpPr>
            <p:cNvPr id="27" name="Freeform 27"/>
            <p:cNvSpPr/>
            <p:nvPr/>
          </p:nvSpPr>
          <p:spPr>
            <a:xfrm>
              <a:off x="621037" y="0"/>
              <a:ext cx="814795" cy="1378067"/>
            </a:xfrm>
            <a:custGeom>
              <a:avLst/>
              <a:gdLst/>
              <a:ahLst/>
              <a:cxnLst/>
              <a:rect l="l" t="t" r="r" b="b"/>
              <a:pathLst>
                <a:path w="814795" h="1378067">
                  <a:moveTo>
                    <a:pt x="0" y="0"/>
                  </a:moveTo>
                  <a:lnTo>
                    <a:pt x="814795" y="0"/>
                  </a:lnTo>
                  <a:lnTo>
                    <a:pt x="814795" y="1378067"/>
                  </a:lnTo>
                  <a:lnTo>
                    <a:pt x="0" y="1378067"/>
                  </a:lnTo>
                  <a:lnTo>
                    <a:pt x="0" y="0"/>
                  </a:lnTo>
                  <a:close/>
                </a:path>
              </a:pathLst>
            </a:custGeom>
            <a:blipFill>
              <a:blip r:embed="rId11">
                <a:extLst>
                  <a:ext uri="{96DAC541-7B7A-43D3-8B79-37D633B846F1}">
                    <asvg:svgBlip xmlns="" xmlns:asvg="http://schemas.microsoft.com/office/drawing/2016/SVG/main" r:embed="rId12"/>
                  </a:ext>
                </a:extLst>
              </a:blip>
              <a:stretch>
                <a:fillRect l="-753958" b="-421015"/>
              </a:stretch>
            </a:blipFill>
          </p:spPr>
        </p:sp>
      </p:grpSp>
      <p:graphicFrame>
        <p:nvGraphicFramePr>
          <p:cNvPr id="5" name="Table 4"/>
          <p:cNvGraphicFramePr>
            <a:graphicFrameLocks noGrp="1"/>
          </p:cNvGraphicFramePr>
          <p:nvPr>
            <p:extLst>
              <p:ext uri="{D42A27DB-BD31-4B8C-83A1-F6EECF244321}">
                <p14:modId xmlns:p14="http://schemas.microsoft.com/office/powerpoint/2010/main" val="3337031142"/>
              </p:ext>
            </p:extLst>
          </p:nvPr>
        </p:nvGraphicFramePr>
        <p:xfrm>
          <a:off x="997335" y="766431"/>
          <a:ext cx="16662697" cy="7847905"/>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6020322"/>
                <a:gridCol w="6248400"/>
                <a:gridCol w="1607325"/>
                <a:gridCol w="2786650"/>
              </a:tblGrid>
              <a:tr h="0">
                <a:tc gridSpan="4">
                  <a:txBody>
                    <a:bodyPr/>
                    <a:lstStyle/>
                    <a:p>
                      <a:pPr algn="ctr">
                        <a:lnSpc>
                          <a:spcPct val="115000"/>
                        </a:lnSpc>
                        <a:spcAft>
                          <a:spcPts val="0"/>
                        </a:spcAft>
                        <a:tabLst>
                          <a:tab pos="90170" algn="l"/>
                          <a:tab pos="180340" algn="l"/>
                          <a:tab pos="270510" algn="l"/>
                        </a:tabLst>
                      </a:pPr>
                      <a:r>
                        <a:rPr lang="vi-VN" sz="36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a:t>
                      </a:r>
                      <a:r>
                        <a:rPr lang="vi-VN"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 TẬP SỐ 01</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Ví dụ 1:</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0">
                <a:tc>
                  <a:txBody>
                    <a:bodyPr/>
                    <a:lstStyle/>
                    <a:p>
                      <a:pPr algn="ctr">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Tên đầy đủ của các tổ chức quốc tế</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Tên gọi tiếng Việt của các tổ chức quốc tế</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Tên viết tắt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Cơ sở để viết tắt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Aft>
                          <a:spcPts val="0"/>
                        </a:spcAft>
                        <a:tabLst>
                          <a:tab pos="90170" algn="l"/>
                          <a:tab pos="180340" algn="l"/>
                          <a:tab pos="270510" algn="l"/>
                        </a:tabLst>
                      </a:pPr>
                      <a:r>
                        <a:rPr lang="en-GB"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GB" sz="3600">
                          <a:effectLst/>
                          <a:latin typeface="Times New Roman" panose="02020603050405020304" pitchFamily="18" charset="0"/>
                          <a:ea typeface="Times New Roman" panose="02020603050405020304" pitchFamily="18" charset="0"/>
                          <a:cs typeface="Times New Roman" panose="02020603050405020304" pitchFamily="18" charset="0"/>
                        </a:rPr>
                        <a:t>nited </a:t>
                      </a:r>
                      <a:r>
                        <a:rPr lang="en-GB"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GB" sz="3600">
                          <a:effectLst/>
                          <a:latin typeface="Times New Roman" panose="02020603050405020304" pitchFamily="18" charset="0"/>
                          <a:ea typeface="Times New Roman" panose="02020603050405020304" pitchFamily="18" charset="0"/>
                          <a:cs typeface="Times New Roman" panose="02020603050405020304" pitchFamily="18" charset="0"/>
                        </a:rPr>
                        <a: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Liên hợp quốc</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15000"/>
                        </a:lnSpc>
                        <a:spcAft>
                          <a:spcPts val="0"/>
                        </a:spcAft>
                        <a:tabLst>
                          <a:tab pos="90170" algn="l"/>
                          <a:tab pos="180340" algn="l"/>
                          <a:tab pos="270510" algn="l"/>
                        </a:tabLst>
                      </a:pPr>
                      <a:r>
                        <a:rPr lang="vi-VN"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Tên viết tắt được tạo ra bằng cách ghép chữ cái đầu của các từ trong tên đầy đủ.</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Aft>
                          <a:spcPts val="0"/>
                        </a:spcAft>
                        <a:tabLst>
                          <a:tab pos="90170" algn="l"/>
                          <a:tab pos="180340" algn="l"/>
                          <a:tab pos="270510" algn="l"/>
                        </a:tabLst>
                      </a:pPr>
                      <a:r>
                        <a:rPr lang="en-GB" sz="36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GB" sz="3600" smtClean="0">
                          <a:effectLst/>
                          <a:latin typeface="Times New Roman" panose="02020603050405020304" pitchFamily="18" charset="0"/>
                          <a:ea typeface="Times New Roman" panose="02020603050405020304" pitchFamily="18" charset="0"/>
                          <a:cs typeface="Times New Roman" panose="02020603050405020304" pitchFamily="18" charset="0"/>
                        </a:rPr>
                        <a:t>ssociation </a:t>
                      </a:r>
                      <a:r>
                        <a:rPr lang="en-GB" sz="3600">
                          <a:effectLst/>
                          <a:latin typeface="Times New Roman" panose="02020603050405020304" pitchFamily="18" charset="0"/>
                          <a:ea typeface="Times New Roman" panose="02020603050405020304" pitchFamily="18" charset="0"/>
                          <a:cs typeface="Times New Roman" panose="02020603050405020304" pitchFamily="18" charset="0"/>
                        </a:rPr>
                        <a:t>of </a:t>
                      </a:r>
                      <a:r>
                        <a:rPr lang="en-GB"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GB" sz="3600">
                          <a:effectLst/>
                          <a:latin typeface="Times New Roman" panose="02020603050405020304" pitchFamily="18" charset="0"/>
                          <a:ea typeface="Times New Roman" panose="02020603050405020304" pitchFamily="18" charset="0"/>
                          <a:cs typeface="Times New Roman" panose="02020603050405020304" pitchFamily="18" charset="0"/>
                        </a:rPr>
                        <a:t>outh </a:t>
                      </a:r>
                      <a:r>
                        <a:rPr lang="en-GB"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GB" sz="3600">
                          <a:effectLst/>
                          <a:latin typeface="Times New Roman" panose="02020603050405020304" pitchFamily="18" charset="0"/>
                          <a:ea typeface="Times New Roman" panose="02020603050405020304" pitchFamily="18" charset="0"/>
                          <a:cs typeface="Times New Roman" panose="02020603050405020304" pitchFamily="18" charset="0"/>
                        </a:rPr>
                        <a:t>ast </a:t>
                      </a:r>
                      <a:r>
                        <a:rPr lang="en-GB"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GB" sz="3600">
                          <a:effectLst/>
                          <a:latin typeface="Times New Roman" panose="02020603050405020304" pitchFamily="18" charset="0"/>
                          <a:ea typeface="Times New Roman" panose="02020603050405020304" pitchFamily="18" charset="0"/>
                          <a:cs typeface="Times New Roman" panose="02020603050405020304" pitchFamily="18" charset="0"/>
                        </a:rPr>
                        <a:t>sian </a:t>
                      </a:r>
                      <a:r>
                        <a:rPr lang="en-GB"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GB" sz="3600">
                          <a:effectLst/>
                          <a:latin typeface="Times New Roman" panose="02020603050405020304" pitchFamily="18" charset="0"/>
                          <a:ea typeface="Times New Roman" panose="02020603050405020304" pitchFamily="18" charset="0"/>
                          <a:cs typeface="Times New Roman" panose="02020603050405020304" pitchFamily="18" charset="0"/>
                        </a:rPr>
                        <a: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Hiệp hội các Quốc gia Đông Nam Á</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ASEAN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r>
              <a:tr h="0">
                <a:tc>
                  <a:txBody>
                    <a:bodyPr/>
                    <a:lstStyle/>
                    <a:p>
                      <a:pPr algn="l">
                        <a:lnSpc>
                          <a:spcPct val="115000"/>
                        </a:lnSpc>
                        <a:spcAft>
                          <a:spcPts val="0"/>
                        </a:spcAft>
                        <a:tabLst>
                          <a:tab pos="90170" algn="l"/>
                          <a:tab pos="180340" algn="l"/>
                          <a:tab pos="270510" algn="l"/>
                        </a:tabLst>
                      </a:pPr>
                      <a:r>
                        <a:rPr lang="en-US"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orld </a:t>
                      </a:r>
                      <a:r>
                        <a:rPr lang="en-US"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rade </a:t>
                      </a:r>
                      <a:r>
                        <a:rPr lang="en-US"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rganization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Tổ chức Thương mại Thế giới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WTO</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r>
              <a:tr h="0">
                <a:tc>
                  <a:txBody>
                    <a:bodyPr/>
                    <a:lstStyle/>
                    <a:p>
                      <a:pPr algn="l">
                        <a:lnSpc>
                          <a:spcPct val="115000"/>
                        </a:lnSpc>
                        <a:spcAft>
                          <a:spcPts val="0"/>
                        </a:spcAft>
                        <a:tabLst>
                          <a:tab pos="90170" algn="l"/>
                          <a:tab pos="180340" algn="l"/>
                          <a:tab pos="270510" algn="l"/>
                        </a:tabLst>
                      </a:pPr>
                      <a:r>
                        <a:rPr lang="en-GB" sz="3600" b="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GB" sz="3600" smtClean="0">
                          <a:effectLst/>
                          <a:latin typeface="Times New Roman" panose="02020603050405020304" pitchFamily="18" charset="0"/>
                          <a:ea typeface="Times New Roman" panose="02020603050405020304" pitchFamily="18" charset="0"/>
                          <a:cs typeface="Times New Roman" panose="02020603050405020304" pitchFamily="18" charset="0"/>
                        </a:rPr>
                        <a:t>nternational </a:t>
                      </a:r>
                      <a:r>
                        <a:rPr lang="en-GB"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GB" sz="3600">
                          <a:effectLst/>
                          <a:latin typeface="Times New Roman" panose="02020603050405020304" pitchFamily="18" charset="0"/>
                          <a:ea typeface="Times New Roman" panose="02020603050405020304" pitchFamily="18" charset="0"/>
                          <a:cs typeface="Times New Roman" panose="02020603050405020304" pitchFamily="18" charset="0"/>
                        </a:rPr>
                        <a:t>lympic </a:t>
                      </a:r>
                      <a:r>
                        <a:rPr lang="en-GB"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GB" sz="3600">
                          <a:effectLst/>
                          <a:latin typeface="Times New Roman" panose="02020603050405020304" pitchFamily="18" charset="0"/>
                          <a:ea typeface="Times New Roman" panose="02020603050405020304" pitchFamily="18" charset="0"/>
                          <a:cs typeface="Times New Roman" panose="02020603050405020304" pitchFamily="18" charset="0"/>
                        </a:rPr>
                        <a:t>ommittee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Ủy ban Olympic Quốc tế</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IOC</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r>
              <a:tr h="45085">
                <a:tc>
                  <a:txBody>
                    <a:bodyPr/>
                    <a:lstStyle/>
                    <a:p>
                      <a:pPr algn="l">
                        <a:lnSpc>
                          <a:spcPct val="115000"/>
                        </a:lnSpc>
                        <a:spcAft>
                          <a:spcPts val="0"/>
                        </a:spcAft>
                        <a:tabLst>
                          <a:tab pos="90170" algn="l"/>
                          <a:tab pos="180340" algn="l"/>
                          <a:tab pos="270510" algn="l"/>
                        </a:tabLst>
                      </a:pPr>
                      <a:r>
                        <a:rPr lang="en-US"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nternational </a:t>
                      </a:r>
                      <a:r>
                        <a:rPr lang="en-US"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nion for </a:t>
                      </a:r>
                      <a:r>
                        <a:rPr lang="en-US"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onservation of </a:t>
                      </a:r>
                      <a:r>
                        <a:rPr lang="en-US"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ature and Natural Resources</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Tổ chức Bảo tồn thiên nhiên Quốc tế</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IUCN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r>
            </a:tbl>
          </a:graphicData>
        </a:graphic>
      </p:graphicFrame>
    </p:spTree>
    <p:extLst>
      <p:ext uri="{BB962C8B-B14F-4D97-AF65-F5344CB8AC3E}">
        <p14:creationId xmlns:p14="http://schemas.microsoft.com/office/powerpoint/2010/main" val="18419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TextBox 6"/>
          <p:cNvSpPr txBox="1"/>
          <p:nvPr/>
        </p:nvSpPr>
        <p:spPr>
          <a:xfrm rot="9985">
            <a:off x="4058747" y="1173172"/>
            <a:ext cx="10529305" cy="137056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11528"/>
              </a:lnSpc>
            </a:pPr>
            <a:r>
              <a:rPr lang="vi-VN" sz="8000" b="1">
                <a:latin typeface="Times New Roman" panose="02020603050405020304" pitchFamily="18" charset="0"/>
                <a:cs typeface="Times New Roman" panose="02020603050405020304" pitchFamily="18" charset="0"/>
              </a:rPr>
              <a:t>Cách viết tắt</a:t>
            </a:r>
            <a:endParaRPr lang="en-US" sz="9600">
              <a:solidFill>
                <a:srgbClr val="5B4A3B"/>
              </a:solidFill>
              <a:latin typeface="Times New Roman" panose="02020603050405020304" pitchFamily="18" charset="0"/>
              <a:ea typeface="เอฟซี โอนิกิริ"/>
              <a:cs typeface="Times New Roman" panose="02020603050405020304" pitchFamily="18" charset="0"/>
              <a:sym typeface="เอฟซี โอนิกิริ"/>
            </a:endParaRPr>
          </a:p>
        </p:txBody>
      </p:sp>
      <p:sp>
        <p:nvSpPr>
          <p:cNvPr id="9" name="Freeform 9"/>
          <p:cNvSpPr/>
          <p:nvPr/>
        </p:nvSpPr>
        <p:spPr>
          <a:xfrm>
            <a:off x="1556238" y="3760591"/>
            <a:ext cx="7438209" cy="5020711"/>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E19527"/>
          </a:solidFill>
        </p:spPr>
      </p:sp>
      <p:sp>
        <p:nvSpPr>
          <p:cNvPr id="13" name="Freeform 13"/>
          <p:cNvSpPr/>
          <p:nvPr/>
        </p:nvSpPr>
        <p:spPr>
          <a:xfrm>
            <a:off x="9646199" y="3809531"/>
            <a:ext cx="7391400" cy="4906745"/>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E19527"/>
          </a:solidFill>
        </p:spPr>
      </p:sp>
      <p:sp>
        <p:nvSpPr>
          <p:cNvPr id="18" name="Freeform 18"/>
          <p:cNvSpPr/>
          <p:nvPr/>
        </p:nvSpPr>
        <p:spPr>
          <a:xfrm>
            <a:off x="15793301" y="6628021"/>
            <a:ext cx="4451621" cy="6034246"/>
          </a:xfrm>
          <a:custGeom>
            <a:avLst/>
            <a:gdLst/>
            <a:ahLst/>
            <a:cxnLst/>
            <a:rect l="l" t="t" r="r" b="b"/>
            <a:pathLst>
              <a:path w="4451621" h="6034246">
                <a:moveTo>
                  <a:pt x="0" y="0"/>
                </a:moveTo>
                <a:lnTo>
                  <a:pt x="4451620" y="0"/>
                </a:lnTo>
                <a:lnTo>
                  <a:pt x="4451620" y="6034246"/>
                </a:lnTo>
                <a:lnTo>
                  <a:pt x="0" y="6034246"/>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19" name="Freeform 19"/>
          <p:cNvSpPr/>
          <p:nvPr/>
        </p:nvSpPr>
        <p:spPr>
          <a:xfrm flipH="1">
            <a:off x="-1746447" y="6628021"/>
            <a:ext cx="4451621" cy="6034246"/>
          </a:xfrm>
          <a:custGeom>
            <a:avLst/>
            <a:gdLst/>
            <a:ahLst/>
            <a:cxnLst/>
            <a:rect l="l" t="t" r="r" b="b"/>
            <a:pathLst>
              <a:path w="4451621" h="6034246">
                <a:moveTo>
                  <a:pt x="4451621" y="0"/>
                </a:moveTo>
                <a:lnTo>
                  <a:pt x="0" y="0"/>
                </a:lnTo>
                <a:lnTo>
                  <a:pt x="0" y="6034246"/>
                </a:lnTo>
                <a:lnTo>
                  <a:pt x="4451621" y="6034246"/>
                </a:lnTo>
                <a:lnTo>
                  <a:pt x="4451621" y="0"/>
                </a:lnTo>
                <a:close/>
              </a:path>
            </a:pathLst>
          </a:custGeom>
          <a:blipFill>
            <a:blip r:embed="rId2">
              <a:extLst>
                <a:ext uri="{96DAC541-7B7A-43D3-8B79-37D633B846F1}">
                  <asvg:svgBlip xmlns="" xmlns:asvg="http://schemas.microsoft.com/office/drawing/2016/SVG/main" r:embed="rId6"/>
                </a:ext>
              </a:extLst>
            </a:blip>
            <a:stretch>
              <a:fillRect/>
            </a:stretch>
          </a:blipFill>
        </p:spPr>
      </p:sp>
      <p:grpSp>
        <p:nvGrpSpPr>
          <p:cNvPr id="20" name="Group 20"/>
          <p:cNvGrpSpPr/>
          <p:nvPr/>
        </p:nvGrpSpPr>
        <p:grpSpPr>
          <a:xfrm>
            <a:off x="15227250" y="641856"/>
            <a:ext cx="2476616" cy="2620009"/>
            <a:chOff x="0" y="0"/>
            <a:chExt cx="3302155" cy="3493346"/>
          </a:xfrm>
        </p:grpSpPr>
        <p:sp>
          <p:nvSpPr>
            <p:cNvPr id="21" name="Freeform 21"/>
            <p:cNvSpPr/>
            <p:nvPr/>
          </p:nvSpPr>
          <p:spPr>
            <a:xfrm>
              <a:off x="1776821" y="787883"/>
              <a:ext cx="1525334" cy="2264131"/>
            </a:xfrm>
            <a:custGeom>
              <a:avLst/>
              <a:gdLst/>
              <a:ahLst/>
              <a:cxnLst/>
              <a:rect l="l" t="t" r="r" b="b"/>
              <a:pathLst>
                <a:path w="1525334" h="2264131">
                  <a:moveTo>
                    <a:pt x="0" y="0"/>
                  </a:moveTo>
                  <a:lnTo>
                    <a:pt x="1525334" y="0"/>
                  </a:lnTo>
                  <a:lnTo>
                    <a:pt x="1525334" y="2264131"/>
                  </a:lnTo>
                  <a:lnTo>
                    <a:pt x="0" y="2264131"/>
                  </a:lnTo>
                  <a:lnTo>
                    <a:pt x="0" y="0"/>
                  </a:lnTo>
                  <a:close/>
                </a:path>
              </a:pathLst>
            </a:custGeom>
            <a:blipFill>
              <a:blip r:embed="rId7">
                <a:extLst>
                  <a:ext uri="{96DAC541-7B7A-43D3-8B79-37D633B846F1}">
                    <asvg:svgBlip xmlns="" xmlns:asvg="http://schemas.microsoft.com/office/drawing/2016/SVG/main" r:embed="rId8"/>
                  </a:ext>
                </a:extLst>
              </a:blip>
              <a:stretch>
                <a:fillRect t="-203606" r="-550428" b="-153238"/>
              </a:stretch>
            </a:blipFill>
          </p:spPr>
        </p:sp>
        <p:sp>
          <p:nvSpPr>
            <p:cNvPr id="22" name="Freeform 22"/>
            <p:cNvSpPr/>
            <p:nvPr/>
          </p:nvSpPr>
          <p:spPr>
            <a:xfrm rot="-344133" flipH="1">
              <a:off x="88427" y="57069"/>
              <a:ext cx="1233838" cy="1831448"/>
            </a:xfrm>
            <a:custGeom>
              <a:avLst/>
              <a:gdLst/>
              <a:ahLst/>
              <a:cxnLst/>
              <a:rect l="l" t="t" r="r" b="b"/>
              <a:pathLst>
                <a:path w="1233838" h="1831448">
                  <a:moveTo>
                    <a:pt x="1233838" y="0"/>
                  </a:moveTo>
                  <a:lnTo>
                    <a:pt x="0" y="0"/>
                  </a:lnTo>
                  <a:lnTo>
                    <a:pt x="0" y="1831448"/>
                  </a:lnTo>
                  <a:lnTo>
                    <a:pt x="1233838" y="1831448"/>
                  </a:lnTo>
                  <a:lnTo>
                    <a:pt x="1233838" y="0"/>
                  </a:lnTo>
                  <a:close/>
                </a:path>
              </a:pathLst>
            </a:custGeom>
            <a:blipFill>
              <a:blip r:embed="rId9">
                <a:extLst>
                  <a:ext uri="{96DAC541-7B7A-43D3-8B79-37D633B846F1}">
                    <asvg:svgBlip xmlns="" xmlns:asvg="http://schemas.microsoft.com/office/drawing/2016/SVG/main" r:embed="rId10"/>
                  </a:ext>
                </a:extLst>
              </a:blip>
              <a:stretch>
                <a:fillRect t="-203606" r="-550428" b="-153238"/>
              </a:stretch>
            </a:blipFill>
          </p:spPr>
        </p:sp>
        <p:sp>
          <p:nvSpPr>
            <p:cNvPr id="23" name="Freeform 23"/>
            <p:cNvSpPr/>
            <p:nvPr/>
          </p:nvSpPr>
          <p:spPr>
            <a:xfrm rot="3285548">
              <a:off x="478006" y="2063882"/>
              <a:ext cx="820601" cy="1387886"/>
            </a:xfrm>
            <a:custGeom>
              <a:avLst/>
              <a:gdLst/>
              <a:ahLst/>
              <a:cxnLst/>
              <a:rect l="l" t="t" r="r" b="b"/>
              <a:pathLst>
                <a:path w="820601" h="1387886">
                  <a:moveTo>
                    <a:pt x="0" y="0"/>
                  </a:moveTo>
                  <a:lnTo>
                    <a:pt x="820600" y="0"/>
                  </a:lnTo>
                  <a:lnTo>
                    <a:pt x="820600" y="1387885"/>
                  </a:lnTo>
                  <a:lnTo>
                    <a:pt x="0" y="1387885"/>
                  </a:lnTo>
                  <a:lnTo>
                    <a:pt x="0" y="0"/>
                  </a:lnTo>
                  <a:close/>
                </a:path>
              </a:pathLst>
            </a:custGeom>
            <a:blipFill>
              <a:blip r:embed="rId11">
                <a:extLst>
                  <a:ext uri="{96DAC541-7B7A-43D3-8B79-37D633B846F1}">
                    <asvg:svgBlip xmlns="" xmlns:asvg="http://schemas.microsoft.com/office/drawing/2016/SVG/main" r:embed="rId12"/>
                  </a:ext>
                </a:extLst>
              </a:blip>
              <a:stretch>
                <a:fillRect l="-753958" b="-421015"/>
              </a:stretch>
            </a:blipFill>
          </p:spPr>
        </p:sp>
      </p:grpSp>
      <p:grpSp>
        <p:nvGrpSpPr>
          <p:cNvPr id="24" name="Group 24"/>
          <p:cNvGrpSpPr/>
          <p:nvPr/>
        </p:nvGrpSpPr>
        <p:grpSpPr>
          <a:xfrm>
            <a:off x="479364" y="864250"/>
            <a:ext cx="2940185" cy="2050779"/>
            <a:chOff x="0" y="0"/>
            <a:chExt cx="3920247" cy="2734372"/>
          </a:xfrm>
        </p:grpSpPr>
        <p:sp>
          <p:nvSpPr>
            <p:cNvPr id="25" name="Freeform 25"/>
            <p:cNvSpPr/>
            <p:nvPr/>
          </p:nvSpPr>
          <p:spPr>
            <a:xfrm rot="5489537">
              <a:off x="2019579" y="-112485"/>
              <a:ext cx="1514543" cy="2248113"/>
            </a:xfrm>
            <a:custGeom>
              <a:avLst/>
              <a:gdLst/>
              <a:ahLst/>
              <a:cxnLst/>
              <a:rect l="l" t="t" r="r" b="b"/>
              <a:pathLst>
                <a:path w="1514543" h="2248113">
                  <a:moveTo>
                    <a:pt x="0" y="0"/>
                  </a:moveTo>
                  <a:lnTo>
                    <a:pt x="1514544" y="0"/>
                  </a:lnTo>
                  <a:lnTo>
                    <a:pt x="1514544" y="2248113"/>
                  </a:lnTo>
                  <a:lnTo>
                    <a:pt x="0" y="2248113"/>
                  </a:lnTo>
                  <a:lnTo>
                    <a:pt x="0" y="0"/>
                  </a:lnTo>
                  <a:close/>
                </a:path>
              </a:pathLst>
            </a:custGeom>
            <a:blipFill>
              <a:blip r:embed="rId13">
                <a:extLst>
                  <a:ext uri="{96DAC541-7B7A-43D3-8B79-37D633B846F1}">
                    <asvg:svgBlip xmlns="" xmlns:asvg="http://schemas.microsoft.com/office/drawing/2016/SVG/main" r:embed="rId14"/>
                  </a:ext>
                </a:extLst>
              </a:blip>
              <a:stretch>
                <a:fillRect t="-203606" r="-550428" b="-153238"/>
              </a:stretch>
            </a:blipFill>
          </p:spPr>
        </p:sp>
        <p:sp>
          <p:nvSpPr>
            <p:cNvPr id="26" name="Freeform 26"/>
            <p:cNvSpPr/>
            <p:nvPr/>
          </p:nvSpPr>
          <p:spPr>
            <a:xfrm rot="5145403" flipH="1">
              <a:off x="339523" y="1146973"/>
              <a:ext cx="1225110" cy="1818492"/>
            </a:xfrm>
            <a:custGeom>
              <a:avLst/>
              <a:gdLst/>
              <a:ahLst/>
              <a:cxnLst/>
              <a:rect l="l" t="t" r="r" b="b"/>
              <a:pathLst>
                <a:path w="1225110" h="1818492">
                  <a:moveTo>
                    <a:pt x="1225109" y="0"/>
                  </a:moveTo>
                  <a:lnTo>
                    <a:pt x="0" y="0"/>
                  </a:lnTo>
                  <a:lnTo>
                    <a:pt x="0" y="1818492"/>
                  </a:lnTo>
                  <a:lnTo>
                    <a:pt x="1225109" y="1818492"/>
                  </a:lnTo>
                  <a:lnTo>
                    <a:pt x="1225109" y="0"/>
                  </a:lnTo>
                  <a:close/>
                </a:path>
              </a:pathLst>
            </a:custGeom>
            <a:blipFill>
              <a:blip r:embed="rId9">
                <a:extLst>
                  <a:ext uri="{96DAC541-7B7A-43D3-8B79-37D633B846F1}">
                    <asvg:svgBlip xmlns="" xmlns:asvg="http://schemas.microsoft.com/office/drawing/2016/SVG/main" r:embed="rId10"/>
                  </a:ext>
                </a:extLst>
              </a:blip>
              <a:stretch>
                <a:fillRect t="-203606" r="-550428" b="-153238"/>
              </a:stretch>
            </a:blipFill>
          </p:spPr>
        </p:sp>
        <p:sp>
          <p:nvSpPr>
            <p:cNvPr id="27" name="Freeform 27"/>
            <p:cNvSpPr/>
            <p:nvPr/>
          </p:nvSpPr>
          <p:spPr>
            <a:xfrm>
              <a:off x="621037" y="0"/>
              <a:ext cx="814795" cy="1378067"/>
            </a:xfrm>
            <a:custGeom>
              <a:avLst/>
              <a:gdLst/>
              <a:ahLst/>
              <a:cxnLst/>
              <a:rect l="l" t="t" r="r" b="b"/>
              <a:pathLst>
                <a:path w="814795" h="1378067">
                  <a:moveTo>
                    <a:pt x="0" y="0"/>
                  </a:moveTo>
                  <a:lnTo>
                    <a:pt x="814795" y="0"/>
                  </a:lnTo>
                  <a:lnTo>
                    <a:pt x="814795" y="1378067"/>
                  </a:lnTo>
                  <a:lnTo>
                    <a:pt x="0" y="1378067"/>
                  </a:lnTo>
                  <a:lnTo>
                    <a:pt x="0" y="0"/>
                  </a:lnTo>
                  <a:close/>
                </a:path>
              </a:pathLst>
            </a:custGeom>
            <a:blipFill>
              <a:blip r:embed="rId11">
                <a:extLst>
                  <a:ext uri="{96DAC541-7B7A-43D3-8B79-37D633B846F1}">
                    <asvg:svgBlip xmlns="" xmlns:asvg="http://schemas.microsoft.com/office/drawing/2016/SVG/main" r:embed="rId12"/>
                  </a:ext>
                </a:extLst>
              </a:blip>
              <a:stretch>
                <a:fillRect l="-753958" b="-421015"/>
              </a:stretch>
            </a:blipFill>
          </p:spPr>
        </p:sp>
      </p:grpSp>
      <p:sp>
        <p:nvSpPr>
          <p:cNvPr id="28" name="Rectangle 27"/>
          <p:cNvSpPr/>
          <p:nvPr/>
        </p:nvSpPr>
        <p:spPr>
          <a:xfrm>
            <a:off x="2160425" y="3994938"/>
            <a:ext cx="6624443" cy="4552015"/>
          </a:xfrm>
          <a:prstGeom prst="rect">
            <a:avLst/>
          </a:prstGeom>
        </p:spPr>
        <p:txBody>
          <a:bodyPr wrap="square">
            <a:spAutoFit/>
          </a:bodyPr>
          <a:lstStyle/>
          <a:p>
            <a:pPr algn="just">
              <a:lnSpc>
                <a:spcPct val="115000"/>
              </a:lnSpc>
              <a:spcAft>
                <a:spcPts val="0"/>
              </a:spcAft>
            </a:pPr>
            <a:r>
              <a:rPr lang="vi-VN"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 tên viết tắt để chú thích sau tên đầy đủ tiếng Việt: “</a:t>
            </a:r>
            <a:r>
              <a:rPr lang="vi-VN" sz="36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 đánh giá của Ngân hàng Phát triển Châu Á (ADB), Việt Nam sẽ dẫn đầu khu vực Đông Nam Á về tốc độ tăng trưởng kinh tế trong năm 2004</a:t>
            </a:r>
            <a:r>
              <a:rPr lang="vi-VN"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(Theo Phí Như Chanh).</a:t>
            </a:r>
            <a:endParaRPr lang="en-GB" sz="3600">
              <a:effectLst/>
              <a:latin typeface="Times New Roman" panose="02020603050405020304" pitchFamily="18" charset="0"/>
              <a:ea typeface="Times New Roman" panose="02020603050405020304" pitchFamily="18" charset="0"/>
            </a:endParaRPr>
          </a:p>
        </p:txBody>
      </p:sp>
      <p:sp>
        <p:nvSpPr>
          <p:cNvPr id="29" name="Rectangle 28"/>
          <p:cNvSpPr/>
          <p:nvPr/>
        </p:nvSpPr>
        <p:spPr>
          <a:xfrm>
            <a:off x="10072556" y="4167100"/>
            <a:ext cx="6553200" cy="3970318"/>
          </a:xfrm>
          <a:prstGeom prst="rect">
            <a:avLst/>
          </a:prstGeom>
        </p:spPr>
        <p:txBody>
          <a:bodyPr wrap="square">
            <a:spAutoFit/>
          </a:bodyPr>
          <a:lstStyle/>
          <a:p>
            <a:pPr algn="just"/>
            <a:r>
              <a:rPr lang="vi-VN" sz="3600">
                <a:solidFill>
                  <a:srgbClr val="000000"/>
                </a:solidFill>
                <a:latin typeface="Times New Roman" panose="02020603050405020304" pitchFamily="18" charset="0"/>
                <a:ea typeface="Times New Roman" panose="02020603050405020304" pitchFamily="18" charset="0"/>
              </a:rPr>
              <a:t>Dùng tên đầy đủ tiếng Việt chú thích sau tên viết tắt tiếng Anh: </a:t>
            </a:r>
            <a:r>
              <a:rPr lang="vi-VN" sz="3600" i="1">
                <a:solidFill>
                  <a:srgbClr val="000000"/>
                </a:solidFill>
                <a:latin typeface="Times New Roman" panose="02020603050405020304" pitchFamily="18" charset="0"/>
                <a:ea typeface="Times New Roman" panose="02020603050405020304" pitchFamily="18" charset="0"/>
              </a:rPr>
              <a:t>“Theo đánh giá của ADB (Ngân hàng Phát triển Châu Á), Việt Nam sẽ dẫn đầu khu vực Đông Nam Á về tốc độ tăng trưởng kinh tế trong năm 2004.</a:t>
            </a:r>
            <a:endParaRPr lang="en-GB" sz="3600"/>
          </a:p>
        </p:txBody>
      </p:sp>
    </p:spTree>
    <p:extLst>
      <p:ext uri="{BB962C8B-B14F-4D97-AF65-F5344CB8AC3E}">
        <p14:creationId xmlns:p14="http://schemas.microsoft.com/office/powerpoint/2010/main" val="210585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flipH="1">
            <a:off x="239464" y="6006044"/>
            <a:ext cx="3736242" cy="3855409"/>
          </a:xfrm>
          <a:custGeom>
            <a:avLst/>
            <a:gdLst/>
            <a:ahLst/>
            <a:cxnLst/>
            <a:rect l="l" t="t" r="r" b="b"/>
            <a:pathLst>
              <a:path w="3736242" h="3855409">
                <a:moveTo>
                  <a:pt x="3736242" y="0"/>
                </a:moveTo>
                <a:lnTo>
                  <a:pt x="0" y="0"/>
                </a:lnTo>
                <a:lnTo>
                  <a:pt x="0" y="3855409"/>
                </a:lnTo>
                <a:lnTo>
                  <a:pt x="3736242" y="3855409"/>
                </a:lnTo>
                <a:lnTo>
                  <a:pt x="3736242"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823146">
            <a:off x="16664516" y="18828"/>
            <a:ext cx="2886688" cy="2993402"/>
          </a:xfrm>
          <a:custGeom>
            <a:avLst/>
            <a:gdLst/>
            <a:ahLst/>
            <a:cxnLst/>
            <a:rect l="l" t="t" r="r" b="b"/>
            <a:pathLst>
              <a:path w="2886688" h="2993402">
                <a:moveTo>
                  <a:pt x="0" y="0"/>
                </a:moveTo>
                <a:lnTo>
                  <a:pt x="2886688" y="0"/>
                </a:lnTo>
                <a:lnTo>
                  <a:pt x="2886688" y="2993402"/>
                </a:lnTo>
                <a:lnTo>
                  <a:pt x="0" y="2993402"/>
                </a:lnTo>
                <a:lnTo>
                  <a:pt x="0" y="0"/>
                </a:lnTo>
                <a:close/>
              </a:path>
            </a:pathLst>
          </a:custGeom>
          <a:blipFill>
            <a:blip r:embed="rId4">
              <a:extLst>
                <a:ext uri="{96DAC541-7B7A-43D3-8B79-37D633B846F1}">
                  <asvg:svgBlip xmlns="" xmlns:asvg="http://schemas.microsoft.com/office/drawing/2016/SVG/main" r:embed="rId5"/>
                </a:ext>
              </a:extLst>
            </a:blip>
            <a:stretch>
              <a:fillRect l="-30939"/>
            </a:stretch>
          </a:blipFill>
        </p:spPr>
      </p:sp>
      <p:sp>
        <p:nvSpPr>
          <p:cNvPr id="9" name="Freeform 9"/>
          <p:cNvSpPr/>
          <p:nvPr/>
        </p:nvSpPr>
        <p:spPr>
          <a:xfrm>
            <a:off x="2810816" y="1231660"/>
            <a:ext cx="11972180" cy="779804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6DEC8"/>
          </a:solidFill>
        </p:spPr>
      </p:sp>
      <p:sp>
        <p:nvSpPr>
          <p:cNvPr id="10" name="Freeform 10"/>
          <p:cNvSpPr/>
          <p:nvPr/>
        </p:nvSpPr>
        <p:spPr>
          <a:xfrm>
            <a:off x="13835701" y="5287157"/>
            <a:ext cx="3609540" cy="4842221"/>
          </a:xfrm>
          <a:custGeom>
            <a:avLst/>
            <a:gdLst/>
            <a:ahLst/>
            <a:cxnLst/>
            <a:rect l="l" t="t" r="r" b="b"/>
            <a:pathLst>
              <a:path w="3609540" h="4842221">
                <a:moveTo>
                  <a:pt x="0" y="0"/>
                </a:moveTo>
                <a:lnTo>
                  <a:pt x="3609540" y="0"/>
                </a:lnTo>
                <a:lnTo>
                  <a:pt x="3609540" y="4842221"/>
                </a:lnTo>
                <a:lnTo>
                  <a:pt x="0" y="4842221"/>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13" name="Freeform 13"/>
          <p:cNvSpPr/>
          <p:nvPr/>
        </p:nvSpPr>
        <p:spPr>
          <a:xfrm rot="-2891178">
            <a:off x="710143" y="1507422"/>
            <a:ext cx="1423568" cy="1528651"/>
          </a:xfrm>
          <a:custGeom>
            <a:avLst/>
            <a:gdLst/>
            <a:ahLst/>
            <a:cxnLst/>
            <a:rect l="l" t="t" r="r" b="b"/>
            <a:pathLst>
              <a:path w="1423568" h="1528651">
                <a:moveTo>
                  <a:pt x="0" y="0"/>
                </a:moveTo>
                <a:lnTo>
                  <a:pt x="1423568" y="0"/>
                </a:lnTo>
                <a:lnTo>
                  <a:pt x="1423568" y="1528651"/>
                </a:lnTo>
                <a:lnTo>
                  <a:pt x="0" y="1528651"/>
                </a:lnTo>
                <a:lnTo>
                  <a:pt x="0" y="0"/>
                </a:lnTo>
                <a:close/>
              </a:path>
            </a:pathLst>
          </a:custGeom>
          <a:blipFill>
            <a:blip r:embed="rId9">
              <a:extLst>
                <a:ext uri="{96DAC541-7B7A-43D3-8B79-37D633B846F1}">
                  <asvg:svgBlip xmlns="" xmlns:asvg="http://schemas.microsoft.com/office/drawing/2016/SVG/main" r:embed="rId10"/>
                </a:ext>
              </a:extLst>
            </a:blip>
            <a:stretch>
              <a:fillRect l="-246415" t="-129667"/>
            </a:stretch>
          </a:blipFill>
        </p:spPr>
      </p:sp>
      <p:sp>
        <p:nvSpPr>
          <p:cNvPr id="14" name="Freeform 14"/>
          <p:cNvSpPr/>
          <p:nvPr/>
        </p:nvSpPr>
        <p:spPr>
          <a:xfrm rot="2508821">
            <a:off x="2426956" y="689407"/>
            <a:ext cx="1095319" cy="1176171"/>
          </a:xfrm>
          <a:custGeom>
            <a:avLst/>
            <a:gdLst/>
            <a:ahLst/>
            <a:cxnLst/>
            <a:rect l="l" t="t" r="r" b="b"/>
            <a:pathLst>
              <a:path w="1095319" h="1176171">
                <a:moveTo>
                  <a:pt x="0" y="0"/>
                </a:moveTo>
                <a:lnTo>
                  <a:pt x="1095319" y="0"/>
                </a:lnTo>
                <a:lnTo>
                  <a:pt x="1095319" y="1176171"/>
                </a:lnTo>
                <a:lnTo>
                  <a:pt x="0" y="1176171"/>
                </a:lnTo>
                <a:lnTo>
                  <a:pt x="0" y="0"/>
                </a:lnTo>
                <a:close/>
              </a:path>
            </a:pathLst>
          </a:custGeom>
          <a:blipFill>
            <a:blip r:embed="rId9">
              <a:extLst>
                <a:ext uri="{96DAC541-7B7A-43D3-8B79-37D633B846F1}">
                  <asvg:svgBlip xmlns="" xmlns:asvg="http://schemas.microsoft.com/office/drawing/2016/SVG/main" r:embed="rId10"/>
                </a:ext>
              </a:extLst>
            </a:blip>
            <a:stretch>
              <a:fillRect l="-246415" t="-129667"/>
            </a:stretch>
          </a:blipFill>
        </p:spPr>
      </p:sp>
      <p:sp>
        <p:nvSpPr>
          <p:cNvPr id="15" name="Freeform 15"/>
          <p:cNvSpPr/>
          <p:nvPr/>
        </p:nvSpPr>
        <p:spPr>
          <a:xfrm rot="9091394">
            <a:off x="14150804" y="-994023"/>
            <a:ext cx="2396390" cy="3595097"/>
          </a:xfrm>
          <a:custGeom>
            <a:avLst/>
            <a:gdLst/>
            <a:ahLst/>
            <a:cxnLst/>
            <a:rect l="l" t="t" r="r" b="b"/>
            <a:pathLst>
              <a:path w="2396390" h="3595097">
                <a:moveTo>
                  <a:pt x="0" y="0"/>
                </a:moveTo>
                <a:lnTo>
                  <a:pt x="2396390" y="0"/>
                </a:lnTo>
                <a:lnTo>
                  <a:pt x="2396390" y="3595097"/>
                </a:lnTo>
                <a:lnTo>
                  <a:pt x="0" y="3595097"/>
                </a:lnTo>
                <a:lnTo>
                  <a:pt x="0" y="0"/>
                </a:lnTo>
                <a:close/>
              </a:path>
            </a:pathLst>
          </a:custGeom>
          <a:blipFill>
            <a:blip r:embed="rId4">
              <a:extLst>
                <a:ext uri="{96DAC541-7B7A-43D3-8B79-37D633B846F1}">
                  <asvg:svgBlip xmlns="" xmlns:asvg="http://schemas.microsoft.com/office/drawing/2016/SVG/main" r:embed="rId5"/>
                </a:ext>
              </a:extLst>
            </a:blip>
            <a:stretch>
              <a:fillRect l="-44760" r="-44673"/>
            </a:stretch>
          </a:blipFill>
        </p:spPr>
      </p:sp>
      <p:graphicFrame>
        <p:nvGraphicFramePr>
          <p:cNvPr id="16" name="Table 15"/>
          <p:cNvGraphicFramePr>
            <a:graphicFrameLocks noGrp="1"/>
          </p:cNvGraphicFramePr>
          <p:nvPr>
            <p:extLst>
              <p:ext uri="{D42A27DB-BD31-4B8C-83A1-F6EECF244321}">
                <p14:modId xmlns:p14="http://schemas.microsoft.com/office/powerpoint/2010/main" val="3436972474"/>
              </p:ext>
            </p:extLst>
          </p:nvPr>
        </p:nvGraphicFramePr>
        <p:xfrm>
          <a:off x="3553338" y="1978924"/>
          <a:ext cx="10407309" cy="5721975"/>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4692310"/>
                <a:gridCol w="2895600"/>
                <a:gridCol w="2819399"/>
              </a:tblGrid>
              <a:tr h="150865">
                <a:tc gridSpan="3">
                  <a:txBody>
                    <a:bodyPr/>
                    <a:lstStyle/>
                    <a:p>
                      <a:pPr marL="457200"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Ví dụ về cách đọc</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056058">
                <a:tc>
                  <a:txBody>
                    <a:bodyPr/>
                    <a:lstStyle/>
                    <a:p>
                      <a:pPr marL="457200">
                        <a:lnSpc>
                          <a:spcPct val="115000"/>
                        </a:lnSpc>
                        <a:spcAft>
                          <a:spcPts val="0"/>
                        </a:spcAf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Tên tiếng Việt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Tên viết tắt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Cách đọc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7295">
                <a:tc>
                  <a:txBody>
                    <a:bodyPr/>
                    <a:lstStyle/>
                    <a:p>
                      <a:pPr marL="457200">
                        <a:lnSpc>
                          <a:spcPct val="115000"/>
                        </a:lnSpc>
                        <a:spcAft>
                          <a:spcPts val="0"/>
                        </a:spcAf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Tổ chức Thương mại Thế giới</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WTO</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Vê-kép Tê</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spcAft>
                          <a:spcPts val="0"/>
                        </a:spcAft>
                      </a:pPr>
                      <a:r>
                        <a:rPr lang="vi-VN" sz="4000" smtClean="0">
                          <a:effectLst/>
                          <a:latin typeface="Times New Roman" panose="02020603050405020304" pitchFamily="18" charset="0"/>
                          <a:ea typeface="Times New Roman" panose="02020603050405020304" pitchFamily="18" charset="0"/>
                          <a:cs typeface="Times New Roman" panose="02020603050405020304" pitchFamily="18" charset="0"/>
                        </a:rPr>
                        <a:t>Ô</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5193">
                <a:tc>
                  <a:txBody>
                    <a:bodyPr/>
                    <a:lstStyle/>
                    <a:p>
                      <a:pPr marL="457200">
                        <a:lnSpc>
                          <a:spcPct val="115000"/>
                        </a:lnSpc>
                        <a:spcAft>
                          <a:spcPts val="0"/>
                        </a:spcAft>
                      </a:pPr>
                      <a:r>
                        <a:rPr lang="vi-VN" sz="4000" i="1">
                          <a:effectLst/>
                          <a:latin typeface="Times New Roman" panose="02020603050405020304" pitchFamily="18" charset="0"/>
                          <a:ea typeface="Times New Roman" panose="02020603050405020304" pitchFamily="18" charset="0"/>
                          <a:cs typeface="Times New Roman" panose="02020603050405020304" pitchFamily="18" charset="0"/>
                        </a:rPr>
                        <a:t>Ngân hàng Phát triển Châu Á</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ADB</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A Đê Bê</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5193">
                <a:tc>
                  <a:txBody>
                    <a:bodyPr/>
                    <a:lstStyle/>
                    <a:p>
                      <a:pPr marL="457200">
                        <a:lnSpc>
                          <a:spcPct val="115000"/>
                        </a:lnSpc>
                        <a:spcAft>
                          <a:spcPts val="0"/>
                        </a:spcAf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Ủy ban Olympic Quốc tế</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IOC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I Ô Cê</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67" marR="42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1692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flipH="1">
            <a:off x="-670099" y="6097457"/>
            <a:ext cx="3736242" cy="3855409"/>
          </a:xfrm>
          <a:custGeom>
            <a:avLst/>
            <a:gdLst/>
            <a:ahLst/>
            <a:cxnLst/>
            <a:rect l="l" t="t" r="r" b="b"/>
            <a:pathLst>
              <a:path w="3736242" h="3855409">
                <a:moveTo>
                  <a:pt x="3736242" y="0"/>
                </a:moveTo>
                <a:lnTo>
                  <a:pt x="0" y="0"/>
                </a:lnTo>
                <a:lnTo>
                  <a:pt x="0" y="3855409"/>
                </a:lnTo>
                <a:lnTo>
                  <a:pt x="3736242" y="3855409"/>
                </a:lnTo>
                <a:lnTo>
                  <a:pt x="3736242"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823146">
            <a:off x="16664516" y="18828"/>
            <a:ext cx="2886688" cy="2993402"/>
          </a:xfrm>
          <a:custGeom>
            <a:avLst/>
            <a:gdLst/>
            <a:ahLst/>
            <a:cxnLst/>
            <a:rect l="l" t="t" r="r" b="b"/>
            <a:pathLst>
              <a:path w="2886688" h="2993402">
                <a:moveTo>
                  <a:pt x="0" y="0"/>
                </a:moveTo>
                <a:lnTo>
                  <a:pt x="2886688" y="0"/>
                </a:lnTo>
                <a:lnTo>
                  <a:pt x="2886688" y="2993402"/>
                </a:lnTo>
                <a:lnTo>
                  <a:pt x="0" y="2993402"/>
                </a:lnTo>
                <a:lnTo>
                  <a:pt x="0" y="0"/>
                </a:lnTo>
                <a:close/>
              </a:path>
            </a:pathLst>
          </a:custGeom>
          <a:blipFill>
            <a:blip r:embed="rId4">
              <a:extLst>
                <a:ext uri="{96DAC541-7B7A-43D3-8B79-37D633B846F1}">
                  <asvg:svgBlip xmlns="" xmlns:asvg="http://schemas.microsoft.com/office/drawing/2016/SVG/main" r:embed="rId5"/>
                </a:ext>
              </a:extLst>
            </a:blip>
            <a:stretch>
              <a:fillRect l="-30939"/>
            </a:stretch>
          </a:blipFill>
        </p:spPr>
      </p:sp>
      <p:sp>
        <p:nvSpPr>
          <p:cNvPr id="9" name="Freeform 9"/>
          <p:cNvSpPr/>
          <p:nvPr/>
        </p:nvSpPr>
        <p:spPr>
          <a:xfrm>
            <a:off x="1828800" y="2368290"/>
            <a:ext cx="13944600" cy="7289876"/>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6DEC8"/>
          </a:solidFill>
        </p:spPr>
      </p:sp>
      <p:sp>
        <p:nvSpPr>
          <p:cNvPr id="10" name="Freeform 10"/>
          <p:cNvSpPr/>
          <p:nvPr/>
        </p:nvSpPr>
        <p:spPr>
          <a:xfrm>
            <a:off x="15554761" y="5444779"/>
            <a:ext cx="3609540" cy="4842221"/>
          </a:xfrm>
          <a:custGeom>
            <a:avLst/>
            <a:gdLst/>
            <a:ahLst/>
            <a:cxnLst/>
            <a:rect l="l" t="t" r="r" b="b"/>
            <a:pathLst>
              <a:path w="3609540" h="4842221">
                <a:moveTo>
                  <a:pt x="0" y="0"/>
                </a:moveTo>
                <a:lnTo>
                  <a:pt x="3609540" y="0"/>
                </a:lnTo>
                <a:lnTo>
                  <a:pt x="3609540" y="4842221"/>
                </a:lnTo>
                <a:lnTo>
                  <a:pt x="0" y="4842221"/>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12" name="TextBox 12"/>
          <p:cNvSpPr txBox="1"/>
          <p:nvPr/>
        </p:nvSpPr>
        <p:spPr>
          <a:xfrm>
            <a:off x="5864442" y="830470"/>
            <a:ext cx="6468282" cy="133421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nSpc>
                <a:spcPts val="10290"/>
              </a:lnSpc>
            </a:pPr>
            <a:r>
              <a:rPr lang="en-US" sz="8800" b="1">
                <a:latin typeface="Times New Roman" panose="02020603050405020304" pitchFamily="18" charset="0"/>
                <a:cs typeface="Times New Roman" panose="02020603050405020304" pitchFamily="18" charset="0"/>
              </a:rPr>
              <a:t>2. </a:t>
            </a:r>
            <a:r>
              <a:rPr lang="vi-VN" sz="8800" b="1">
                <a:latin typeface="Times New Roman" panose="02020603050405020304" pitchFamily="18" charset="0"/>
                <a:cs typeface="Times New Roman" panose="02020603050405020304" pitchFamily="18" charset="0"/>
              </a:rPr>
              <a:t>Kết luận</a:t>
            </a:r>
            <a:endParaRPr lang="en-US" sz="9700">
              <a:solidFill>
                <a:srgbClr val="5B4A3B"/>
              </a:solidFill>
              <a:latin typeface="Times New Roman" panose="02020603050405020304" pitchFamily="18" charset="0"/>
              <a:ea typeface="เอฟซี โอนิกิริ"/>
              <a:cs typeface="Times New Roman" panose="02020603050405020304" pitchFamily="18" charset="0"/>
              <a:sym typeface="เอฟซี โอนิกิริ"/>
            </a:endParaRPr>
          </a:p>
        </p:txBody>
      </p:sp>
      <p:sp>
        <p:nvSpPr>
          <p:cNvPr id="13" name="Freeform 13"/>
          <p:cNvSpPr/>
          <p:nvPr/>
        </p:nvSpPr>
        <p:spPr>
          <a:xfrm rot="-2891178">
            <a:off x="710143" y="1507422"/>
            <a:ext cx="1423568" cy="1528651"/>
          </a:xfrm>
          <a:custGeom>
            <a:avLst/>
            <a:gdLst/>
            <a:ahLst/>
            <a:cxnLst/>
            <a:rect l="l" t="t" r="r" b="b"/>
            <a:pathLst>
              <a:path w="1423568" h="1528651">
                <a:moveTo>
                  <a:pt x="0" y="0"/>
                </a:moveTo>
                <a:lnTo>
                  <a:pt x="1423568" y="0"/>
                </a:lnTo>
                <a:lnTo>
                  <a:pt x="1423568" y="1528651"/>
                </a:lnTo>
                <a:lnTo>
                  <a:pt x="0" y="1528651"/>
                </a:lnTo>
                <a:lnTo>
                  <a:pt x="0" y="0"/>
                </a:lnTo>
                <a:close/>
              </a:path>
            </a:pathLst>
          </a:custGeom>
          <a:blipFill>
            <a:blip r:embed="rId9">
              <a:extLst>
                <a:ext uri="{96DAC541-7B7A-43D3-8B79-37D633B846F1}">
                  <asvg:svgBlip xmlns="" xmlns:asvg="http://schemas.microsoft.com/office/drawing/2016/SVG/main" r:embed="rId10"/>
                </a:ext>
              </a:extLst>
            </a:blip>
            <a:stretch>
              <a:fillRect l="-246415" t="-129667"/>
            </a:stretch>
          </a:blipFill>
        </p:spPr>
      </p:sp>
      <p:sp>
        <p:nvSpPr>
          <p:cNvPr id="14" name="Freeform 14"/>
          <p:cNvSpPr/>
          <p:nvPr/>
        </p:nvSpPr>
        <p:spPr>
          <a:xfrm rot="2508821">
            <a:off x="2426956" y="689407"/>
            <a:ext cx="1095319" cy="1176171"/>
          </a:xfrm>
          <a:custGeom>
            <a:avLst/>
            <a:gdLst/>
            <a:ahLst/>
            <a:cxnLst/>
            <a:rect l="l" t="t" r="r" b="b"/>
            <a:pathLst>
              <a:path w="1095319" h="1176171">
                <a:moveTo>
                  <a:pt x="0" y="0"/>
                </a:moveTo>
                <a:lnTo>
                  <a:pt x="1095319" y="0"/>
                </a:lnTo>
                <a:lnTo>
                  <a:pt x="1095319" y="1176171"/>
                </a:lnTo>
                <a:lnTo>
                  <a:pt x="0" y="1176171"/>
                </a:lnTo>
                <a:lnTo>
                  <a:pt x="0" y="0"/>
                </a:lnTo>
                <a:close/>
              </a:path>
            </a:pathLst>
          </a:custGeom>
          <a:blipFill>
            <a:blip r:embed="rId9">
              <a:extLst>
                <a:ext uri="{96DAC541-7B7A-43D3-8B79-37D633B846F1}">
                  <asvg:svgBlip xmlns="" xmlns:asvg="http://schemas.microsoft.com/office/drawing/2016/SVG/main" r:embed="rId10"/>
                </a:ext>
              </a:extLst>
            </a:blip>
            <a:stretch>
              <a:fillRect l="-246415" t="-129667"/>
            </a:stretch>
          </a:blipFill>
        </p:spPr>
      </p:sp>
      <p:sp>
        <p:nvSpPr>
          <p:cNvPr id="15" name="Freeform 15"/>
          <p:cNvSpPr/>
          <p:nvPr/>
        </p:nvSpPr>
        <p:spPr>
          <a:xfrm rot="9091394">
            <a:off x="14150804" y="-994023"/>
            <a:ext cx="2396390" cy="3595097"/>
          </a:xfrm>
          <a:custGeom>
            <a:avLst/>
            <a:gdLst/>
            <a:ahLst/>
            <a:cxnLst/>
            <a:rect l="l" t="t" r="r" b="b"/>
            <a:pathLst>
              <a:path w="2396390" h="3595097">
                <a:moveTo>
                  <a:pt x="0" y="0"/>
                </a:moveTo>
                <a:lnTo>
                  <a:pt x="2396390" y="0"/>
                </a:lnTo>
                <a:lnTo>
                  <a:pt x="2396390" y="3595097"/>
                </a:lnTo>
                <a:lnTo>
                  <a:pt x="0" y="3595097"/>
                </a:lnTo>
                <a:lnTo>
                  <a:pt x="0" y="0"/>
                </a:lnTo>
                <a:close/>
              </a:path>
            </a:pathLst>
          </a:custGeom>
          <a:blipFill>
            <a:blip r:embed="rId4">
              <a:extLst>
                <a:ext uri="{96DAC541-7B7A-43D3-8B79-37D633B846F1}">
                  <asvg:svgBlip xmlns="" xmlns:asvg="http://schemas.microsoft.com/office/drawing/2016/SVG/main" r:embed="rId5"/>
                </a:ext>
              </a:extLst>
            </a:blip>
            <a:stretch>
              <a:fillRect l="-44760" r="-44673"/>
            </a:stretch>
          </a:blipFill>
        </p:spPr>
      </p:sp>
      <p:graphicFrame>
        <p:nvGraphicFramePr>
          <p:cNvPr id="17" name="Table 16"/>
          <p:cNvGraphicFramePr>
            <a:graphicFrameLocks noGrp="1"/>
          </p:cNvGraphicFramePr>
          <p:nvPr>
            <p:extLst>
              <p:ext uri="{D42A27DB-BD31-4B8C-83A1-F6EECF244321}">
                <p14:modId xmlns:p14="http://schemas.microsoft.com/office/powerpoint/2010/main" val="1814612224"/>
              </p:ext>
            </p:extLst>
          </p:nvPr>
        </p:nvGraphicFramePr>
        <p:xfrm>
          <a:off x="2735183" y="3035783"/>
          <a:ext cx="12428617" cy="6035040"/>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2294017"/>
                <a:gridCol w="10134600"/>
              </a:tblGrid>
              <a:tr h="479328">
                <a:tc gridSpan="2">
                  <a:txBody>
                    <a:bodyPr/>
                    <a:lstStyle/>
                    <a:p>
                      <a:pPr algn="ctr">
                        <a:lnSpc>
                          <a:spcPct val="100000"/>
                        </a:lnSpc>
                        <a:spcAft>
                          <a:spcPts val="0"/>
                        </a:spcAft>
                      </a:pPr>
                      <a:r>
                        <a:rPr lang="vi-VN" sz="3600" b="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Cách dùng tên viết tắt của một số tổ chức quốc tế</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58" marR="5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1198320">
                <a:tc>
                  <a:txBody>
                    <a:bodyPr/>
                    <a:lstStyle/>
                    <a:p>
                      <a:pPr algn="ctr">
                        <a:lnSpc>
                          <a:spcPct val="100000"/>
                        </a:lnSpc>
                        <a:spcAft>
                          <a:spcPts val="0"/>
                        </a:spcAft>
                      </a:pPr>
                      <a:r>
                        <a:rPr lang="en-US" sz="3600" b="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1. </a:t>
                      </a:r>
                      <a:r>
                        <a:rPr lang="vi-VN" sz="3600" b="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Tác dụng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58" marR="5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360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Tiết kiệm thời gian, kinh phí in ấn tài liệu,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0"/>
                        </a:spcAft>
                      </a:pPr>
                      <a:r>
                        <a:rPr lang="vi-VN" sz="360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Thuận lợi cho việc sử dụng tên gọi của các tổ chức quốc tế.</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58" marR="5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992">
                <a:tc>
                  <a:txBody>
                    <a:bodyPr/>
                    <a:lstStyle/>
                    <a:p>
                      <a:pPr algn="ctr">
                        <a:lnSpc>
                          <a:spcPct val="100000"/>
                        </a:lnSpc>
                        <a:spcAft>
                          <a:spcPts val="0"/>
                        </a:spcAft>
                      </a:pPr>
                      <a:r>
                        <a:rPr lang="en-US" sz="360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2. </a:t>
                      </a:r>
                      <a:r>
                        <a:rPr lang="vi-VN" sz="3600" b="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Cơ sở viết tắt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58" marR="5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360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Được tạo ra bằng cách ghép các chữ cái đầu của các từ trong tên đầy đủ</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58" marR="5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2659">
                <a:tc>
                  <a:txBody>
                    <a:bodyPr/>
                    <a:lstStyle/>
                    <a:p>
                      <a:pPr algn="ctr">
                        <a:lnSpc>
                          <a:spcPct val="100000"/>
                        </a:lnSpc>
                        <a:spcAft>
                          <a:spcPts val="0"/>
                        </a:spcAft>
                      </a:pPr>
                      <a:r>
                        <a:rPr lang="en-US" sz="360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3. </a:t>
                      </a: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cách viết tắt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58" marR="5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360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Lần đầu tiên trong văn bản nhắc đến tên tổ chức quốc tế, người ta thường sử dụng tên viết tắt gắn với tên đầy đủ</a:t>
                      </a:r>
                      <a:r>
                        <a:rPr lang="vi-VN" sz="3600" smtClean="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58" marR="5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992">
                <a:tc>
                  <a:txBody>
                    <a:bodyPr/>
                    <a:lstStyle/>
                    <a:p>
                      <a:pPr algn="ctr">
                        <a:lnSpc>
                          <a:spcPct val="100000"/>
                        </a:lnSpc>
                        <a:spcAft>
                          <a:spcPts val="0"/>
                        </a:spcAft>
                      </a:pPr>
                      <a:r>
                        <a:rPr lang="vi-VN" sz="3600" b="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4. Cách đọc</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58" marR="5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vi-VN" sz="360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Dù viết tắt bằng tiếng gì cũng đọc theo chữ cái tiếng Việt.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58" marR="59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4108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a:off x="13821700" y="1599674"/>
            <a:ext cx="3437600" cy="9026520"/>
          </a:xfrm>
          <a:custGeom>
            <a:avLst/>
            <a:gdLst/>
            <a:ahLst/>
            <a:cxnLst/>
            <a:rect l="l" t="t" r="r" b="b"/>
            <a:pathLst>
              <a:path w="3437600" h="9026520">
                <a:moveTo>
                  <a:pt x="0" y="0"/>
                </a:moveTo>
                <a:lnTo>
                  <a:pt x="3437600" y="0"/>
                </a:lnTo>
                <a:lnTo>
                  <a:pt x="3437600" y="9026519"/>
                </a:lnTo>
                <a:lnTo>
                  <a:pt x="0" y="9026519"/>
                </a:lnTo>
                <a:lnTo>
                  <a:pt x="0" y="0"/>
                </a:lnTo>
                <a:close/>
              </a:path>
            </a:pathLst>
          </a:custGeom>
          <a:blipFill>
            <a:blip r:embed="rId2"/>
            <a:stretch>
              <a:fillRect/>
            </a:stretch>
          </a:blipFill>
        </p:spPr>
      </p:sp>
      <p:sp>
        <p:nvSpPr>
          <p:cNvPr id="6" name="Freeform 6"/>
          <p:cNvSpPr/>
          <p:nvPr/>
        </p:nvSpPr>
        <p:spPr>
          <a:xfrm>
            <a:off x="447280" y="7345682"/>
            <a:ext cx="3822233" cy="2502119"/>
          </a:xfrm>
          <a:custGeom>
            <a:avLst/>
            <a:gdLst/>
            <a:ahLst/>
            <a:cxnLst/>
            <a:rect l="l" t="t" r="r" b="b"/>
            <a:pathLst>
              <a:path w="3822233" h="2502119">
                <a:moveTo>
                  <a:pt x="0" y="0"/>
                </a:moveTo>
                <a:lnTo>
                  <a:pt x="3822233" y="0"/>
                </a:lnTo>
                <a:lnTo>
                  <a:pt x="3822233" y="2502119"/>
                </a:lnTo>
                <a:lnTo>
                  <a:pt x="0" y="25021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a:off x="2746321" y="5114283"/>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D37C70"/>
          </a:solidFill>
        </p:spPr>
      </p:sp>
      <p:sp>
        <p:nvSpPr>
          <p:cNvPr id="11" name="Freeform 11"/>
          <p:cNvSpPr/>
          <p:nvPr/>
        </p:nvSpPr>
        <p:spPr>
          <a:xfrm>
            <a:off x="10365464" y="5062627"/>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A8B548"/>
          </a:solidFill>
        </p:spPr>
      </p:sp>
      <p:sp>
        <p:nvSpPr>
          <p:cNvPr id="14" name="Freeform 14"/>
          <p:cNvSpPr/>
          <p:nvPr/>
        </p:nvSpPr>
        <p:spPr>
          <a:xfrm>
            <a:off x="5010226" y="6625988"/>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A8B548"/>
          </a:solidFill>
        </p:spPr>
      </p:sp>
      <p:sp>
        <p:nvSpPr>
          <p:cNvPr id="17" name="Freeform 17"/>
          <p:cNvSpPr/>
          <p:nvPr/>
        </p:nvSpPr>
        <p:spPr>
          <a:xfrm>
            <a:off x="8671559" y="6627489"/>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8BABC6"/>
          </a:solidFill>
        </p:spPr>
      </p:sp>
      <p:sp>
        <p:nvSpPr>
          <p:cNvPr id="20" name="Freeform 20"/>
          <p:cNvSpPr/>
          <p:nvPr/>
        </p:nvSpPr>
        <p:spPr>
          <a:xfrm>
            <a:off x="6555892" y="8246971"/>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F6CDBF"/>
          </a:solidFill>
        </p:spPr>
      </p:sp>
      <p:sp>
        <p:nvSpPr>
          <p:cNvPr id="22" name="TextBox 22"/>
          <p:cNvSpPr txBox="1"/>
          <p:nvPr/>
        </p:nvSpPr>
        <p:spPr>
          <a:xfrm rot="-10627">
            <a:off x="2908683" y="1552954"/>
            <a:ext cx="10909963" cy="2949525"/>
          </a:xfrm>
          <a:prstGeom prst="rect">
            <a:avLst/>
          </a:prstGeom>
        </p:spPr>
        <p:txBody>
          <a:bodyPr lIns="0" tIns="0" rIns="0" bIns="0" rtlCol="0" anchor="t">
            <a:spAutoFit/>
          </a:bodyPr>
          <a:lstStyle/>
          <a:p>
            <a:pPr algn="ctr">
              <a:lnSpc>
                <a:spcPts val="11528"/>
              </a:lnSpc>
            </a:pPr>
            <a:r>
              <a:rPr lang="vi-VN" sz="9600" b="1">
                <a:latin typeface="SVN-Caprica Script" pitchFamily="2" charset="-93"/>
                <a:cs typeface="Times New Roman" panose="02020603050405020304" pitchFamily="18" charset="0"/>
              </a:rPr>
              <a:t>HOẠT ĐỘNG </a:t>
            </a:r>
            <a:r>
              <a:rPr lang="vi-VN" sz="9600" b="1" smtClean="0">
                <a:latin typeface="SVN-Caprica Script" pitchFamily="2" charset="-93"/>
                <a:cs typeface="Times New Roman" panose="02020603050405020304" pitchFamily="18" charset="0"/>
              </a:rPr>
              <a:t>3</a:t>
            </a:r>
          </a:p>
          <a:p>
            <a:pPr algn="ctr">
              <a:lnSpc>
                <a:spcPts val="11528"/>
              </a:lnSpc>
            </a:pPr>
            <a:r>
              <a:rPr lang="vi-VN" sz="9600" b="1" smtClean="0">
                <a:latin typeface="SVN-Caprica Script" pitchFamily="2" charset="-93"/>
                <a:cs typeface="Times New Roman" panose="02020603050405020304" pitchFamily="18" charset="0"/>
              </a:rPr>
              <a:t> </a:t>
            </a:r>
            <a:r>
              <a:rPr lang="vi-VN" sz="9600" b="1">
                <a:latin typeface="SVN-Caprica Script" pitchFamily="2" charset="-93"/>
                <a:cs typeface="Times New Roman" panose="02020603050405020304" pitchFamily="18" charset="0"/>
              </a:rPr>
              <a:t>THỰC HÀNH</a:t>
            </a:r>
            <a:endParaRPr lang="en-US" sz="13100">
              <a:solidFill>
                <a:srgbClr val="5B4A3B"/>
              </a:solidFill>
              <a:latin typeface="SVN-Caprica Script" pitchFamily="2" charset="-93"/>
              <a:ea typeface="เอฟซี โอนิกิริ"/>
              <a:cs typeface="Times New Roman" panose="02020603050405020304" pitchFamily="18" charset="0"/>
              <a:sym typeface="เอฟซี โอนิกิริ"/>
            </a:endParaRPr>
          </a:p>
        </p:txBody>
      </p:sp>
      <p:sp>
        <p:nvSpPr>
          <p:cNvPr id="24" name="Freeform 24"/>
          <p:cNvSpPr/>
          <p:nvPr/>
        </p:nvSpPr>
        <p:spPr>
          <a:xfrm>
            <a:off x="6555892" y="5005992"/>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F1CA88"/>
          </a:solidFill>
        </p:spPr>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1291960"/>
            <a:ext cx="9251553" cy="3530785"/>
          </a:xfrm>
          <a:prstGeom prst="rect">
            <a:avLst/>
          </a:prstGeom>
        </p:spPr>
      </p:pic>
    </p:spTree>
    <p:extLst>
      <p:ext uri="{BB962C8B-B14F-4D97-AF65-F5344CB8AC3E}">
        <p14:creationId xmlns:p14="http://schemas.microsoft.com/office/powerpoint/2010/main" val="4001278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806417" y="641856"/>
            <a:ext cx="16675166" cy="9003288"/>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sp>
        <p:sp>
          <p:nvSpPr>
            <p:cNvPr id="4" name="TextBox 4"/>
            <p:cNvSpPr txBox="1"/>
            <p:nvPr/>
          </p:nvSpPr>
          <p:spPr>
            <a:xfrm>
              <a:off x="0" y="-47625"/>
              <a:ext cx="4391813"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a:off x="12067181" y="2639225"/>
            <a:ext cx="4934063" cy="6619075"/>
          </a:xfrm>
          <a:custGeom>
            <a:avLst/>
            <a:gdLst/>
            <a:ahLst/>
            <a:cxnLst/>
            <a:rect l="l" t="t" r="r" b="b"/>
            <a:pathLst>
              <a:path w="4934063" h="6619075">
                <a:moveTo>
                  <a:pt x="0" y="0"/>
                </a:moveTo>
                <a:lnTo>
                  <a:pt x="4934062" y="0"/>
                </a:lnTo>
                <a:lnTo>
                  <a:pt x="4934062" y="6619075"/>
                </a:lnTo>
                <a:lnTo>
                  <a:pt x="0" y="661907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1189862" y="6653003"/>
            <a:ext cx="6069438" cy="3973190"/>
          </a:xfrm>
          <a:custGeom>
            <a:avLst/>
            <a:gdLst/>
            <a:ahLst/>
            <a:cxnLst/>
            <a:rect l="l" t="t" r="r" b="b"/>
            <a:pathLst>
              <a:path w="6069438" h="3973190">
                <a:moveTo>
                  <a:pt x="0" y="0"/>
                </a:moveTo>
                <a:lnTo>
                  <a:pt x="6069438" y="0"/>
                </a:lnTo>
                <a:lnTo>
                  <a:pt x="6069438" y="3973190"/>
                </a:lnTo>
                <a:lnTo>
                  <a:pt x="0" y="397319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2142341" y="7007895"/>
            <a:ext cx="6342082" cy="3778690"/>
          </a:xfrm>
          <a:custGeom>
            <a:avLst/>
            <a:gdLst/>
            <a:ahLst/>
            <a:cxnLst/>
            <a:rect l="l" t="t" r="r" b="b"/>
            <a:pathLst>
              <a:path w="6342082" h="3778690">
                <a:moveTo>
                  <a:pt x="0" y="0"/>
                </a:moveTo>
                <a:lnTo>
                  <a:pt x="6342082" y="0"/>
                </a:lnTo>
                <a:lnTo>
                  <a:pt x="6342082" y="3778690"/>
                </a:lnTo>
                <a:lnTo>
                  <a:pt x="0" y="3778690"/>
                </a:lnTo>
                <a:lnTo>
                  <a:pt x="0" y="0"/>
                </a:lnTo>
                <a:close/>
              </a:path>
            </a:pathLst>
          </a:custGeom>
          <a:blipFill>
            <a:blip r:embed="rId6"/>
            <a:stretch>
              <a:fillRect/>
            </a:stretch>
          </a:blipFill>
        </p:spPr>
      </p:sp>
      <p:sp>
        <p:nvSpPr>
          <p:cNvPr id="9" name="Freeform 9"/>
          <p:cNvSpPr/>
          <p:nvPr/>
        </p:nvSpPr>
        <p:spPr>
          <a:xfrm>
            <a:off x="13110644" y="147201"/>
            <a:ext cx="1423568" cy="1528651"/>
          </a:xfrm>
          <a:custGeom>
            <a:avLst/>
            <a:gdLst/>
            <a:ahLst/>
            <a:cxnLst/>
            <a:rect l="l" t="t" r="r" b="b"/>
            <a:pathLst>
              <a:path w="1423568" h="1528651">
                <a:moveTo>
                  <a:pt x="0" y="0"/>
                </a:moveTo>
                <a:lnTo>
                  <a:pt x="1423568" y="0"/>
                </a:lnTo>
                <a:lnTo>
                  <a:pt x="1423568" y="1528651"/>
                </a:lnTo>
                <a:lnTo>
                  <a:pt x="0" y="1528651"/>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10" name="Freeform 10"/>
          <p:cNvSpPr/>
          <p:nvPr/>
        </p:nvSpPr>
        <p:spPr>
          <a:xfrm rot="-726169">
            <a:off x="9551879" y="666223"/>
            <a:ext cx="1442327" cy="2019257"/>
          </a:xfrm>
          <a:custGeom>
            <a:avLst/>
            <a:gdLst/>
            <a:ahLst/>
            <a:cxnLst/>
            <a:rect l="l" t="t" r="r" b="b"/>
            <a:pathLst>
              <a:path w="1442327" h="2019257">
                <a:moveTo>
                  <a:pt x="0" y="0"/>
                </a:moveTo>
                <a:lnTo>
                  <a:pt x="1442326" y="0"/>
                </a:lnTo>
                <a:lnTo>
                  <a:pt x="1442326" y="2019257"/>
                </a:lnTo>
                <a:lnTo>
                  <a:pt x="0" y="2019257"/>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1" name="Freeform 11"/>
          <p:cNvSpPr/>
          <p:nvPr/>
        </p:nvSpPr>
        <p:spPr>
          <a:xfrm rot="-2355099">
            <a:off x="11481465" y="998183"/>
            <a:ext cx="883387" cy="1236742"/>
          </a:xfrm>
          <a:custGeom>
            <a:avLst/>
            <a:gdLst/>
            <a:ahLst/>
            <a:cxnLst/>
            <a:rect l="l" t="t" r="r" b="b"/>
            <a:pathLst>
              <a:path w="883387" h="1236742">
                <a:moveTo>
                  <a:pt x="0" y="0"/>
                </a:moveTo>
                <a:lnTo>
                  <a:pt x="883387" y="0"/>
                </a:lnTo>
                <a:lnTo>
                  <a:pt x="883387" y="1236742"/>
                </a:lnTo>
                <a:lnTo>
                  <a:pt x="0" y="1236742"/>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2" name="Freeform 12"/>
          <p:cNvSpPr/>
          <p:nvPr/>
        </p:nvSpPr>
        <p:spPr>
          <a:xfrm rot="-1649417">
            <a:off x="13586479" y="2445717"/>
            <a:ext cx="514445" cy="720223"/>
          </a:xfrm>
          <a:custGeom>
            <a:avLst/>
            <a:gdLst/>
            <a:ahLst/>
            <a:cxnLst/>
            <a:rect l="l" t="t" r="r" b="b"/>
            <a:pathLst>
              <a:path w="514445" h="720223">
                <a:moveTo>
                  <a:pt x="0" y="0"/>
                </a:moveTo>
                <a:lnTo>
                  <a:pt x="514445" y="0"/>
                </a:lnTo>
                <a:lnTo>
                  <a:pt x="514445" y="720223"/>
                </a:lnTo>
                <a:lnTo>
                  <a:pt x="0" y="720223"/>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3" name="Freeform 13"/>
          <p:cNvSpPr/>
          <p:nvPr/>
        </p:nvSpPr>
        <p:spPr>
          <a:xfrm>
            <a:off x="0" y="316621"/>
            <a:ext cx="4561281" cy="3423420"/>
          </a:xfrm>
          <a:custGeom>
            <a:avLst/>
            <a:gdLst/>
            <a:ahLst/>
            <a:cxnLst/>
            <a:rect l="l" t="t" r="r" b="b"/>
            <a:pathLst>
              <a:path w="4561281" h="3423420">
                <a:moveTo>
                  <a:pt x="0" y="0"/>
                </a:moveTo>
                <a:lnTo>
                  <a:pt x="4561281" y="0"/>
                </a:lnTo>
                <a:lnTo>
                  <a:pt x="4561281" y="3423420"/>
                </a:lnTo>
                <a:lnTo>
                  <a:pt x="0" y="3423420"/>
                </a:lnTo>
                <a:lnTo>
                  <a:pt x="0" y="0"/>
                </a:lnTo>
                <a:close/>
              </a:path>
            </a:pathLst>
          </a:custGeom>
          <a:blipFill>
            <a:blip r:embed="rId11">
              <a:extLst>
                <a:ext uri="{96DAC541-7B7A-43D3-8B79-37D633B846F1}">
                  <asvg:svgBlip xmlns="" xmlns:asvg="http://schemas.microsoft.com/office/drawing/2016/SVG/main" r:embed="rId12"/>
                </a:ext>
              </a:extLst>
            </a:blip>
            <a:stretch>
              <a:fillRect l="-36727" t="-1150" r="-6100"/>
            </a:stretch>
          </a:blipFill>
        </p:spPr>
      </p:sp>
      <p:sp>
        <p:nvSpPr>
          <p:cNvPr id="15" name="Freeform 15"/>
          <p:cNvSpPr/>
          <p:nvPr/>
        </p:nvSpPr>
        <p:spPr>
          <a:xfrm rot="5400000">
            <a:off x="15050997" y="817805"/>
            <a:ext cx="1095319" cy="1176171"/>
          </a:xfrm>
          <a:custGeom>
            <a:avLst/>
            <a:gdLst/>
            <a:ahLst/>
            <a:cxnLst/>
            <a:rect l="l" t="t" r="r" b="b"/>
            <a:pathLst>
              <a:path w="1095319" h="1176171">
                <a:moveTo>
                  <a:pt x="0" y="0"/>
                </a:moveTo>
                <a:lnTo>
                  <a:pt x="1095319" y="0"/>
                </a:lnTo>
                <a:lnTo>
                  <a:pt x="1095319" y="1176172"/>
                </a:lnTo>
                <a:lnTo>
                  <a:pt x="0" y="1176172"/>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16" name="Freeform 16"/>
          <p:cNvSpPr/>
          <p:nvPr/>
        </p:nvSpPr>
        <p:spPr>
          <a:xfrm rot="9638616">
            <a:off x="12144257" y="2115947"/>
            <a:ext cx="718461" cy="1005846"/>
          </a:xfrm>
          <a:custGeom>
            <a:avLst/>
            <a:gdLst/>
            <a:ahLst/>
            <a:cxnLst/>
            <a:rect l="l" t="t" r="r" b="b"/>
            <a:pathLst>
              <a:path w="718461" h="1005846">
                <a:moveTo>
                  <a:pt x="0" y="0"/>
                </a:moveTo>
                <a:lnTo>
                  <a:pt x="718461" y="0"/>
                </a:lnTo>
                <a:lnTo>
                  <a:pt x="718461" y="1005847"/>
                </a:lnTo>
                <a:lnTo>
                  <a:pt x="0" y="1005847"/>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7" name="Rectangle 16"/>
          <p:cNvSpPr/>
          <p:nvPr/>
        </p:nvSpPr>
        <p:spPr>
          <a:xfrm>
            <a:off x="2537640" y="3851066"/>
            <a:ext cx="9385518" cy="1964384"/>
          </a:xfrm>
          <a:prstGeom prst="rect">
            <a:avLst/>
          </a:prstGeom>
        </p:spPr>
        <p:txBody>
          <a:bodyPr wrap="none">
            <a:spAutoFit/>
          </a:bodyPr>
          <a:lstStyle/>
          <a:p>
            <a:pPr marL="30480" marR="30480" algn="just">
              <a:lnSpc>
                <a:spcPct val="115000"/>
              </a:lnSpc>
              <a:spcAft>
                <a:spcPts val="1200"/>
              </a:spcAft>
            </a:pPr>
            <a:r>
              <a:rPr lang="nl-NL" sz="11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Times New Roman" panose="02020603050405020304" pitchFamily="18" charset="0"/>
                <a:cs typeface="Times New Roman" panose="02020603050405020304" pitchFamily="18" charset="0"/>
              </a:rPr>
              <a:t>II. Thực hành </a:t>
            </a:r>
            <a:endParaRPr lang="en-GB" sz="11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045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8" name="Freeform 18"/>
          <p:cNvSpPr/>
          <p:nvPr/>
        </p:nvSpPr>
        <p:spPr>
          <a:xfrm>
            <a:off x="15793301" y="6628021"/>
            <a:ext cx="4451621" cy="6034246"/>
          </a:xfrm>
          <a:custGeom>
            <a:avLst/>
            <a:gdLst/>
            <a:ahLst/>
            <a:cxnLst/>
            <a:rect l="l" t="t" r="r" b="b"/>
            <a:pathLst>
              <a:path w="4451621" h="6034246">
                <a:moveTo>
                  <a:pt x="0" y="0"/>
                </a:moveTo>
                <a:lnTo>
                  <a:pt x="4451620" y="0"/>
                </a:lnTo>
                <a:lnTo>
                  <a:pt x="4451620" y="6034246"/>
                </a:lnTo>
                <a:lnTo>
                  <a:pt x="0" y="6034246"/>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19" name="Freeform 19"/>
          <p:cNvSpPr/>
          <p:nvPr/>
        </p:nvSpPr>
        <p:spPr>
          <a:xfrm flipH="1">
            <a:off x="-1746447" y="6628021"/>
            <a:ext cx="4451621" cy="6034246"/>
          </a:xfrm>
          <a:custGeom>
            <a:avLst/>
            <a:gdLst/>
            <a:ahLst/>
            <a:cxnLst/>
            <a:rect l="l" t="t" r="r" b="b"/>
            <a:pathLst>
              <a:path w="4451621" h="6034246">
                <a:moveTo>
                  <a:pt x="4451621" y="0"/>
                </a:moveTo>
                <a:lnTo>
                  <a:pt x="0" y="0"/>
                </a:lnTo>
                <a:lnTo>
                  <a:pt x="0" y="6034246"/>
                </a:lnTo>
                <a:lnTo>
                  <a:pt x="4451621" y="6034246"/>
                </a:lnTo>
                <a:lnTo>
                  <a:pt x="4451621" y="0"/>
                </a:lnTo>
                <a:close/>
              </a:path>
            </a:pathLst>
          </a:custGeom>
          <a:blipFill>
            <a:blip r:embed="rId2">
              <a:extLst>
                <a:ext uri="{96DAC541-7B7A-43D3-8B79-37D633B846F1}">
                  <asvg:svgBlip xmlns="" xmlns:asvg="http://schemas.microsoft.com/office/drawing/2016/SVG/main" r:embed="rId6"/>
                </a:ext>
              </a:extLst>
            </a:blip>
            <a:stretch>
              <a:fillRect/>
            </a:stretch>
          </a:blipFill>
        </p:spPr>
      </p:sp>
      <p:grpSp>
        <p:nvGrpSpPr>
          <p:cNvPr id="20" name="Group 20"/>
          <p:cNvGrpSpPr/>
          <p:nvPr/>
        </p:nvGrpSpPr>
        <p:grpSpPr>
          <a:xfrm>
            <a:off x="15227250" y="641856"/>
            <a:ext cx="2476616" cy="2620009"/>
            <a:chOff x="0" y="0"/>
            <a:chExt cx="3302155" cy="3493346"/>
          </a:xfrm>
        </p:grpSpPr>
        <p:sp>
          <p:nvSpPr>
            <p:cNvPr id="21" name="Freeform 21"/>
            <p:cNvSpPr/>
            <p:nvPr/>
          </p:nvSpPr>
          <p:spPr>
            <a:xfrm>
              <a:off x="1776821" y="787883"/>
              <a:ext cx="1525334" cy="2264131"/>
            </a:xfrm>
            <a:custGeom>
              <a:avLst/>
              <a:gdLst/>
              <a:ahLst/>
              <a:cxnLst/>
              <a:rect l="l" t="t" r="r" b="b"/>
              <a:pathLst>
                <a:path w="1525334" h="2264131">
                  <a:moveTo>
                    <a:pt x="0" y="0"/>
                  </a:moveTo>
                  <a:lnTo>
                    <a:pt x="1525334" y="0"/>
                  </a:lnTo>
                  <a:lnTo>
                    <a:pt x="1525334" y="2264131"/>
                  </a:lnTo>
                  <a:lnTo>
                    <a:pt x="0" y="2264131"/>
                  </a:lnTo>
                  <a:lnTo>
                    <a:pt x="0" y="0"/>
                  </a:lnTo>
                  <a:close/>
                </a:path>
              </a:pathLst>
            </a:custGeom>
            <a:blipFill>
              <a:blip r:embed="rId7">
                <a:extLst>
                  <a:ext uri="{96DAC541-7B7A-43D3-8B79-37D633B846F1}">
                    <asvg:svgBlip xmlns="" xmlns:asvg="http://schemas.microsoft.com/office/drawing/2016/SVG/main" r:embed="rId8"/>
                  </a:ext>
                </a:extLst>
              </a:blip>
              <a:stretch>
                <a:fillRect t="-203606" r="-550428" b="-153238"/>
              </a:stretch>
            </a:blipFill>
          </p:spPr>
        </p:sp>
        <p:sp>
          <p:nvSpPr>
            <p:cNvPr id="22" name="Freeform 22"/>
            <p:cNvSpPr/>
            <p:nvPr/>
          </p:nvSpPr>
          <p:spPr>
            <a:xfrm rot="-344133" flipH="1">
              <a:off x="88427" y="57069"/>
              <a:ext cx="1233838" cy="1831448"/>
            </a:xfrm>
            <a:custGeom>
              <a:avLst/>
              <a:gdLst/>
              <a:ahLst/>
              <a:cxnLst/>
              <a:rect l="l" t="t" r="r" b="b"/>
              <a:pathLst>
                <a:path w="1233838" h="1831448">
                  <a:moveTo>
                    <a:pt x="1233838" y="0"/>
                  </a:moveTo>
                  <a:lnTo>
                    <a:pt x="0" y="0"/>
                  </a:lnTo>
                  <a:lnTo>
                    <a:pt x="0" y="1831448"/>
                  </a:lnTo>
                  <a:lnTo>
                    <a:pt x="1233838" y="1831448"/>
                  </a:lnTo>
                  <a:lnTo>
                    <a:pt x="1233838" y="0"/>
                  </a:lnTo>
                  <a:close/>
                </a:path>
              </a:pathLst>
            </a:custGeom>
            <a:blipFill>
              <a:blip r:embed="rId9">
                <a:extLst>
                  <a:ext uri="{96DAC541-7B7A-43D3-8B79-37D633B846F1}">
                    <asvg:svgBlip xmlns="" xmlns:asvg="http://schemas.microsoft.com/office/drawing/2016/SVG/main" r:embed="rId10"/>
                  </a:ext>
                </a:extLst>
              </a:blip>
              <a:stretch>
                <a:fillRect t="-203606" r="-550428" b="-153238"/>
              </a:stretch>
            </a:blipFill>
          </p:spPr>
        </p:sp>
        <p:sp>
          <p:nvSpPr>
            <p:cNvPr id="23" name="Freeform 23"/>
            <p:cNvSpPr/>
            <p:nvPr/>
          </p:nvSpPr>
          <p:spPr>
            <a:xfrm rot="3285548">
              <a:off x="478006" y="2063882"/>
              <a:ext cx="820601" cy="1387886"/>
            </a:xfrm>
            <a:custGeom>
              <a:avLst/>
              <a:gdLst/>
              <a:ahLst/>
              <a:cxnLst/>
              <a:rect l="l" t="t" r="r" b="b"/>
              <a:pathLst>
                <a:path w="820601" h="1387886">
                  <a:moveTo>
                    <a:pt x="0" y="0"/>
                  </a:moveTo>
                  <a:lnTo>
                    <a:pt x="820600" y="0"/>
                  </a:lnTo>
                  <a:lnTo>
                    <a:pt x="820600" y="1387885"/>
                  </a:lnTo>
                  <a:lnTo>
                    <a:pt x="0" y="1387885"/>
                  </a:lnTo>
                  <a:lnTo>
                    <a:pt x="0" y="0"/>
                  </a:lnTo>
                  <a:close/>
                </a:path>
              </a:pathLst>
            </a:custGeom>
            <a:blipFill>
              <a:blip r:embed="rId11">
                <a:extLst>
                  <a:ext uri="{96DAC541-7B7A-43D3-8B79-37D633B846F1}">
                    <asvg:svgBlip xmlns="" xmlns:asvg="http://schemas.microsoft.com/office/drawing/2016/SVG/main" r:embed="rId12"/>
                  </a:ext>
                </a:extLst>
              </a:blip>
              <a:stretch>
                <a:fillRect l="-753958" b="-421015"/>
              </a:stretch>
            </a:blipFill>
          </p:spPr>
        </p:sp>
      </p:grpSp>
      <p:grpSp>
        <p:nvGrpSpPr>
          <p:cNvPr id="24" name="Group 24"/>
          <p:cNvGrpSpPr/>
          <p:nvPr/>
        </p:nvGrpSpPr>
        <p:grpSpPr>
          <a:xfrm>
            <a:off x="479364" y="864250"/>
            <a:ext cx="2940185" cy="2050779"/>
            <a:chOff x="0" y="0"/>
            <a:chExt cx="3920247" cy="2734372"/>
          </a:xfrm>
        </p:grpSpPr>
        <p:sp>
          <p:nvSpPr>
            <p:cNvPr id="25" name="Freeform 25"/>
            <p:cNvSpPr/>
            <p:nvPr/>
          </p:nvSpPr>
          <p:spPr>
            <a:xfrm rot="5489537">
              <a:off x="2019579" y="-112485"/>
              <a:ext cx="1514543" cy="2248113"/>
            </a:xfrm>
            <a:custGeom>
              <a:avLst/>
              <a:gdLst/>
              <a:ahLst/>
              <a:cxnLst/>
              <a:rect l="l" t="t" r="r" b="b"/>
              <a:pathLst>
                <a:path w="1514543" h="2248113">
                  <a:moveTo>
                    <a:pt x="0" y="0"/>
                  </a:moveTo>
                  <a:lnTo>
                    <a:pt x="1514544" y="0"/>
                  </a:lnTo>
                  <a:lnTo>
                    <a:pt x="1514544" y="2248113"/>
                  </a:lnTo>
                  <a:lnTo>
                    <a:pt x="0" y="2248113"/>
                  </a:lnTo>
                  <a:lnTo>
                    <a:pt x="0" y="0"/>
                  </a:lnTo>
                  <a:close/>
                </a:path>
              </a:pathLst>
            </a:custGeom>
            <a:blipFill>
              <a:blip r:embed="rId13">
                <a:extLst>
                  <a:ext uri="{96DAC541-7B7A-43D3-8B79-37D633B846F1}">
                    <asvg:svgBlip xmlns="" xmlns:asvg="http://schemas.microsoft.com/office/drawing/2016/SVG/main" r:embed="rId14"/>
                  </a:ext>
                </a:extLst>
              </a:blip>
              <a:stretch>
                <a:fillRect t="-203606" r="-550428" b="-153238"/>
              </a:stretch>
            </a:blipFill>
          </p:spPr>
        </p:sp>
        <p:sp>
          <p:nvSpPr>
            <p:cNvPr id="26" name="Freeform 26"/>
            <p:cNvSpPr/>
            <p:nvPr/>
          </p:nvSpPr>
          <p:spPr>
            <a:xfrm rot="5145403" flipH="1">
              <a:off x="339523" y="1146973"/>
              <a:ext cx="1225110" cy="1818492"/>
            </a:xfrm>
            <a:custGeom>
              <a:avLst/>
              <a:gdLst/>
              <a:ahLst/>
              <a:cxnLst/>
              <a:rect l="l" t="t" r="r" b="b"/>
              <a:pathLst>
                <a:path w="1225110" h="1818492">
                  <a:moveTo>
                    <a:pt x="1225109" y="0"/>
                  </a:moveTo>
                  <a:lnTo>
                    <a:pt x="0" y="0"/>
                  </a:lnTo>
                  <a:lnTo>
                    <a:pt x="0" y="1818492"/>
                  </a:lnTo>
                  <a:lnTo>
                    <a:pt x="1225109" y="1818492"/>
                  </a:lnTo>
                  <a:lnTo>
                    <a:pt x="1225109" y="0"/>
                  </a:lnTo>
                  <a:close/>
                </a:path>
              </a:pathLst>
            </a:custGeom>
            <a:blipFill>
              <a:blip r:embed="rId9">
                <a:extLst>
                  <a:ext uri="{96DAC541-7B7A-43D3-8B79-37D633B846F1}">
                    <asvg:svgBlip xmlns="" xmlns:asvg="http://schemas.microsoft.com/office/drawing/2016/SVG/main" r:embed="rId10"/>
                  </a:ext>
                </a:extLst>
              </a:blip>
              <a:stretch>
                <a:fillRect t="-203606" r="-550428" b="-153238"/>
              </a:stretch>
            </a:blipFill>
          </p:spPr>
        </p:sp>
        <p:sp>
          <p:nvSpPr>
            <p:cNvPr id="27" name="Freeform 27"/>
            <p:cNvSpPr/>
            <p:nvPr/>
          </p:nvSpPr>
          <p:spPr>
            <a:xfrm>
              <a:off x="621037" y="0"/>
              <a:ext cx="814795" cy="1378067"/>
            </a:xfrm>
            <a:custGeom>
              <a:avLst/>
              <a:gdLst/>
              <a:ahLst/>
              <a:cxnLst/>
              <a:rect l="l" t="t" r="r" b="b"/>
              <a:pathLst>
                <a:path w="814795" h="1378067">
                  <a:moveTo>
                    <a:pt x="0" y="0"/>
                  </a:moveTo>
                  <a:lnTo>
                    <a:pt x="814795" y="0"/>
                  </a:lnTo>
                  <a:lnTo>
                    <a:pt x="814795" y="1378067"/>
                  </a:lnTo>
                  <a:lnTo>
                    <a:pt x="0" y="1378067"/>
                  </a:lnTo>
                  <a:lnTo>
                    <a:pt x="0" y="0"/>
                  </a:lnTo>
                  <a:close/>
                </a:path>
              </a:pathLst>
            </a:custGeom>
            <a:blipFill>
              <a:blip r:embed="rId11">
                <a:extLst>
                  <a:ext uri="{96DAC541-7B7A-43D3-8B79-37D633B846F1}">
                    <asvg:svgBlip xmlns="" xmlns:asvg="http://schemas.microsoft.com/office/drawing/2016/SVG/main" r:embed="rId12"/>
                  </a:ext>
                </a:extLst>
              </a:blip>
              <a:stretch>
                <a:fillRect l="-753958" b="-421015"/>
              </a:stretch>
            </a:blipFill>
          </p:spPr>
        </p:sp>
      </p:grpSp>
      <p:graphicFrame>
        <p:nvGraphicFramePr>
          <p:cNvPr id="6" name="Table 5"/>
          <p:cNvGraphicFramePr>
            <a:graphicFrameLocks noGrp="1"/>
          </p:cNvGraphicFramePr>
          <p:nvPr>
            <p:extLst>
              <p:ext uri="{D42A27DB-BD31-4B8C-83A1-F6EECF244321}">
                <p14:modId xmlns:p14="http://schemas.microsoft.com/office/powerpoint/2010/main" val="3539122274"/>
              </p:ext>
            </p:extLst>
          </p:nvPr>
        </p:nvGraphicFramePr>
        <p:xfrm>
          <a:off x="8283768" y="3633666"/>
          <a:ext cx="8755206" cy="5760720"/>
        </p:xfrm>
        <a:graphic>
          <a:graphicData uri="http://schemas.openxmlformats.org/drawingml/2006/table">
            <a:tbl>
              <a:tblPr firstRow="1" firstCol="1" bandRow="1"/>
              <a:tblGrid>
                <a:gridCol w="8755206"/>
              </a:tblGrid>
              <a:tr h="504592">
                <a:tc>
                  <a:txBody>
                    <a:bodyPr/>
                    <a:lstStyle/>
                    <a:p>
                      <a:pPr algn="ctr">
                        <a:lnSpc>
                          <a:spcPct val="150000"/>
                        </a:lnSpc>
                        <a:spcAft>
                          <a:spcPts val="0"/>
                        </a:spcAft>
                      </a:pPr>
                      <a:r>
                        <a:rPr lang="vi-VN" sz="3600" b="1">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B. Tên tiếng Việt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chemeClr val="accent3">
                        <a:lumMod val="75000"/>
                      </a:schemeClr>
                    </a:solidFill>
                  </a:tcPr>
                </a:tc>
              </a:tr>
              <a:tr h="1009185">
                <a:tc>
                  <a:txBody>
                    <a:bodyPr/>
                    <a:lstStyle/>
                    <a:p>
                      <a:pPr algn="just">
                        <a:lnSpc>
                          <a:spcPct val="150000"/>
                        </a:lnSpc>
                        <a:spcAft>
                          <a:spcPts val="0"/>
                        </a:spcAft>
                      </a:pPr>
                      <a:r>
                        <a:rPr lang="vi-VN" sz="36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36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Tổ chức Giáo dục, Khoa học và Văn hoá Liên hợp quốc</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chemeClr val="accent3">
                        <a:lumMod val="40000"/>
                        <a:lumOff val="60000"/>
                      </a:schemeClr>
                    </a:solidFill>
                  </a:tcPr>
                </a:tc>
              </a:tr>
              <a:tr h="504592">
                <a:tc>
                  <a:txBody>
                    <a:bodyPr/>
                    <a:lstStyle/>
                    <a:p>
                      <a:pPr algn="just">
                        <a:lnSpc>
                          <a:spcPct val="150000"/>
                        </a:lnSpc>
                        <a:spcAft>
                          <a:spcPts val="0"/>
                        </a:spcAft>
                      </a:pPr>
                      <a:r>
                        <a:rPr lang="vi-VN" sz="36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2) Tổ chức Y tế Thế giới.</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chemeClr val="accent3">
                        <a:lumMod val="40000"/>
                        <a:lumOff val="60000"/>
                      </a:schemeClr>
                    </a:solidFill>
                  </a:tcPr>
                </a:tc>
              </a:tr>
              <a:tr h="504592">
                <a:tc>
                  <a:txBody>
                    <a:bodyPr/>
                    <a:lstStyle/>
                    <a:p>
                      <a:pPr algn="just">
                        <a:lnSpc>
                          <a:spcPct val="150000"/>
                        </a:lnSpc>
                        <a:spcAft>
                          <a:spcPts val="0"/>
                        </a:spcAft>
                      </a:pPr>
                      <a:r>
                        <a:rPr lang="vi-VN" sz="36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3) Quỹ Nhi đồng Liên hợp quốc.</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chemeClr val="accent3">
                        <a:lumMod val="40000"/>
                        <a:lumOff val="60000"/>
                      </a:schemeClr>
                    </a:solidFill>
                  </a:tcPr>
                </a:tc>
              </a:tr>
              <a:tr h="504592">
                <a:tc>
                  <a:txBody>
                    <a:bodyPr/>
                    <a:lstStyle/>
                    <a:p>
                      <a:pPr algn="just">
                        <a:lnSpc>
                          <a:spcPct val="150000"/>
                        </a:lnSpc>
                        <a:spcAft>
                          <a:spcPts val="0"/>
                        </a:spcAft>
                      </a:pPr>
                      <a:r>
                        <a:rPr lang="vi-VN" sz="36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4) Liên minh Châu Âu.</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chemeClr val="accent3">
                        <a:lumMod val="40000"/>
                        <a:lumOff val="60000"/>
                      </a:schemeClr>
                    </a:solidFill>
                  </a:tcPr>
                </a:tc>
              </a:tr>
              <a:tr h="504592">
                <a:tc>
                  <a:txBody>
                    <a:bodyPr/>
                    <a:lstStyle/>
                    <a:p>
                      <a:pPr algn="just">
                        <a:lnSpc>
                          <a:spcPct val="150000"/>
                        </a:lnSpc>
                        <a:spcAft>
                          <a:spcPts val="0"/>
                        </a:spcAft>
                      </a:pPr>
                      <a:r>
                        <a:rPr lang="vi-VN" sz="36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5) Cơ quan Năng lượng nguyên tử Quốc tế</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chemeClr val="accent3">
                        <a:lumMod val="40000"/>
                        <a:lumOff val="60000"/>
                      </a:schemeClr>
                    </a:solidFill>
                  </a:tcPr>
                </a:tc>
              </a:tr>
            </a:tbl>
          </a:graphicData>
        </a:graphic>
      </p:graphicFrame>
      <p:sp>
        <p:nvSpPr>
          <p:cNvPr id="7" name="Rectangle 6"/>
          <p:cNvSpPr/>
          <p:nvPr/>
        </p:nvSpPr>
        <p:spPr>
          <a:xfrm>
            <a:off x="3515094" y="1857378"/>
            <a:ext cx="11743795" cy="1323439"/>
          </a:xfrm>
          <a:prstGeom prst="rect">
            <a:avLst/>
          </a:prstGeom>
        </p:spPr>
        <p:txBody>
          <a:bodyPr wrap="square">
            <a:spAutoFit/>
          </a:bodyPr>
          <a:lstStyle/>
          <a:p>
            <a:r>
              <a:rPr lang="vi-VN" sz="4000" b="1">
                <a:solidFill>
                  <a:srgbClr val="FF0000"/>
                </a:solidFill>
                <a:latin typeface="Times New Roman" panose="02020603050405020304" pitchFamily="18" charset="0"/>
                <a:ea typeface="Times New Roman" panose="02020603050405020304" pitchFamily="18" charset="0"/>
              </a:rPr>
              <a:t>PHT số 02</a:t>
            </a:r>
            <a:r>
              <a:rPr lang="vi-VN" sz="4000">
                <a:solidFill>
                  <a:srgbClr val="000000"/>
                </a:solidFill>
                <a:latin typeface="Times New Roman" panose="02020603050405020304" pitchFamily="18" charset="0"/>
                <a:ea typeface="Times New Roman" panose="02020603050405020304" pitchFamily="18" charset="0"/>
              </a:rPr>
              <a:t>: </a:t>
            </a:r>
            <a:r>
              <a:rPr lang="vi-VN" sz="4000" b="1">
                <a:solidFill>
                  <a:srgbClr val="0070C0"/>
                </a:solidFill>
                <a:latin typeface="Times New Roman" panose="02020603050405020304" pitchFamily="18" charset="0"/>
                <a:ea typeface="Times New Roman" panose="02020603050405020304" pitchFamily="18" charset="0"/>
              </a:rPr>
              <a:t>Bài 1- trang 66:</a:t>
            </a:r>
            <a:r>
              <a:rPr lang="vi-VN" sz="4000">
                <a:solidFill>
                  <a:srgbClr val="0070C0"/>
                </a:solidFill>
                <a:latin typeface="Times New Roman" panose="02020603050405020304" pitchFamily="18" charset="0"/>
                <a:ea typeface="Times New Roman" panose="02020603050405020304" pitchFamily="18" charset="0"/>
              </a:rPr>
              <a:t>  </a:t>
            </a:r>
            <a:r>
              <a:rPr lang="nl-NL" sz="4000">
                <a:latin typeface="Times New Roman" panose="02020603050405020304" pitchFamily="18" charset="0"/>
                <a:ea typeface="Times New Roman" panose="02020603050405020304" pitchFamily="18" charset="0"/>
              </a:rPr>
              <a:t>Ghép </a:t>
            </a:r>
            <a:r>
              <a:rPr lang="vi-VN" sz="4000">
                <a:latin typeface="Times New Roman" panose="02020603050405020304" pitchFamily="18" charset="0"/>
                <a:ea typeface="Times New Roman" panose="02020603050405020304" pitchFamily="18" charset="0"/>
              </a:rPr>
              <a:t>tên viết tắt của tổ chức quốc tế ở bên A với tên tiếng Việt phù hợp ở </a:t>
            </a:r>
            <a:r>
              <a:rPr lang="vi-VN" sz="4000" smtClean="0">
                <a:latin typeface="Times New Roman" panose="02020603050405020304" pitchFamily="18" charset="0"/>
                <a:ea typeface="Times New Roman" panose="02020603050405020304" pitchFamily="18" charset="0"/>
              </a:rPr>
              <a:t>bên B </a:t>
            </a:r>
            <a:endParaRPr lang="en-GB" sz="4000"/>
          </a:p>
        </p:txBody>
      </p:sp>
      <p:sp>
        <p:nvSpPr>
          <p:cNvPr id="9" name="Rectangle 8"/>
          <p:cNvSpPr/>
          <p:nvPr/>
        </p:nvSpPr>
        <p:spPr>
          <a:xfrm>
            <a:off x="6002919" y="807248"/>
            <a:ext cx="4821192" cy="800219"/>
          </a:xfrm>
          <a:prstGeom prst="rect">
            <a:avLst/>
          </a:prstGeom>
        </p:spPr>
        <p:txBody>
          <a:bodyPr wrap="none">
            <a:spAutoFit/>
          </a:bodyPr>
          <a:lstStyle/>
          <a:p>
            <a:pPr marL="30480" marR="30480" algn="just">
              <a:lnSpc>
                <a:spcPct val="115000"/>
              </a:lnSpc>
              <a:spcAft>
                <a:spcPts val="1200"/>
              </a:spcAft>
            </a:pPr>
            <a:r>
              <a:rPr lang="vi-VN"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1. Bài tập 1, trang 68</a:t>
            </a:r>
            <a:endParaRPr lang="en-GB" sz="4000">
              <a:effectLst/>
              <a:latin typeface="Times New Roman" panose="02020603050405020304" pitchFamily="18" charset="0"/>
              <a:ea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695175804"/>
              </p:ext>
            </p:extLst>
          </p:nvPr>
        </p:nvGraphicFramePr>
        <p:xfrm>
          <a:off x="1279719" y="4433461"/>
          <a:ext cx="6462363" cy="4023360"/>
        </p:xfrm>
        <a:graphic>
          <a:graphicData uri="http://schemas.openxmlformats.org/drawingml/2006/table">
            <a:tbl>
              <a:tblPr firstRow="1" firstCol="1" bandRow="1"/>
              <a:tblGrid>
                <a:gridCol w="6462363"/>
              </a:tblGrid>
              <a:tr h="0">
                <a:tc>
                  <a:txBody>
                    <a:bodyPr/>
                    <a:lstStyle/>
                    <a:p>
                      <a:pPr marL="342900" lvl="0" indent="-342900" algn="ctr">
                        <a:spcAft>
                          <a:spcPts val="0"/>
                        </a:spcAft>
                        <a:buFont typeface="+mj-lt"/>
                        <a:buAutoNum type="alphaUcPeriod"/>
                      </a:pPr>
                      <a:r>
                        <a:rPr lang="vi-VN" sz="44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Tên viết tắt</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7D31"/>
                    </a:solidFill>
                  </a:tcPr>
                </a:tc>
              </a:tr>
              <a:tr h="0">
                <a:tc>
                  <a:txBody>
                    <a:bodyPr/>
                    <a:lstStyle/>
                    <a:p>
                      <a:pPr algn="just">
                        <a:spcAft>
                          <a:spcPts val="0"/>
                        </a:spcAft>
                      </a:pPr>
                      <a:r>
                        <a:rPr lang="en-US" sz="44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44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EU</a:t>
                      </a:r>
                      <a:r>
                        <a:rPr lang="en-US" sz="44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chemeClr val="accent6">
                        <a:lumMod val="60000"/>
                        <a:lumOff val="40000"/>
                      </a:schemeClr>
                    </a:solidFill>
                  </a:tcPr>
                </a:tc>
              </a:tr>
              <a:tr h="0">
                <a:tc>
                  <a:txBody>
                    <a:bodyPr/>
                    <a:lstStyle/>
                    <a:p>
                      <a:pPr algn="just">
                        <a:spcAft>
                          <a:spcPts val="0"/>
                        </a:spcAft>
                      </a:pPr>
                      <a:r>
                        <a:rPr lang="vi-VN" sz="44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b) IAEA</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chemeClr val="accent6">
                        <a:lumMod val="60000"/>
                        <a:lumOff val="40000"/>
                      </a:schemeClr>
                    </a:solidFill>
                  </a:tcPr>
                </a:tc>
              </a:tr>
              <a:tr h="0">
                <a:tc>
                  <a:txBody>
                    <a:bodyPr/>
                    <a:lstStyle/>
                    <a:p>
                      <a:pPr algn="just">
                        <a:spcAft>
                          <a:spcPts val="0"/>
                        </a:spcAft>
                      </a:pPr>
                      <a:r>
                        <a:rPr lang="vi-VN" sz="44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c) UNESCO</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chemeClr val="accent6">
                        <a:lumMod val="60000"/>
                        <a:lumOff val="40000"/>
                      </a:schemeClr>
                    </a:solidFill>
                  </a:tcPr>
                </a:tc>
              </a:tr>
              <a:tr h="0">
                <a:tc>
                  <a:txBody>
                    <a:bodyPr/>
                    <a:lstStyle/>
                    <a:p>
                      <a:pPr>
                        <a:spcAft>
                          <a:spcPts val="0"/>
                        </a:spcAft>
                      </a:pPr>
                      <a:r>
                        <a:rPr lang="vi-VN" sz="44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d) UNICEF</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chemeClr val="accent6">
                        <a:lumMod val="60000"/>
                        <a:lumOff val="40000"/>
                      </a:schemeClr>
                    </a:solidFill>
                  </a:tcPr>
                </a:tc>
              </a:tr>
              <a:tr h="0">
                <a:tc>
                  <a:txBody>
                    <a:bodyPr/>
                    <a:lstStyle/>
                    <a:p>
                      <a:pPr>
                        <a:spcAft>
                          <a:spcPts val="0"/>
                        </a:spcAft>
                      </a:pPr>
                      <a:r>
                        <a:rPr lang="vi-VN" sz="440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e) </a:t>
                      </a:r>
                      <a:r>
                        <a:rPr lang="vi-VN" sz="4400" smtClean="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WHO</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chemeClr val="accent6">
                        <a:lumMod val="60000"/>
                        <a:lumOff val="40000"/>
                      </a:schemeClr>
                    </a:solidFill>
                  </a:tcPr>
                </a:tc>
              </a:tr>
            </a:tbl>
          </a:graphicData>
        </a:graphic>
      </p:graphicFrame>
      <p:cxnSp>
        <p:nvCxnSpPr>
          <p:cNvPr id="15" name="Straight Arrow Connector 14"/>
          <p:cNvCxnSpPr/>
          <p:nvPr/>
        </p:nvCxnSpPr>
        <p:spPr>
          <a:xfrm>
            <a:off x="2962349" y="5498580"/>
            <a:ext cx="5451166" cy="2712825"/>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141751" y="6071257"/>
            <a:ext cx="5271764" cy="3030449"/>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147165" y="4955142"/>
            <a:ext cx="4136603" cy="204691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937925" y="7459669"/>
            <a:ext cx="4450613" cy="58409"/>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6" idx="1"/>
          </p:cNvCxnSpPr>
          <p:nvPr/>
        </p:nvCxnSpPr>
        <p:spPr>
          <a:xfrm flipV="1">
            <a:off x="3777612" y="6514026"/>
            <a:ext cx="4506156" cy="1791582"/>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39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barn(inVertical)">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8" name="Freeform 18"/>
          <p:cNvSpPr/>
          <p:nvPr/>
        </p:nvSpPr>
        <p:spPr>
          <a:xfrm>
            <a:off x="15793301" y="6628021"/>
            <a:ext cx="4451621" cy="6034246"/>
          </a:xfrm>
          <a:custGeom>
            <a:avLst/>
            <a:gdLst/>
            <a:ahLst/>
            <a:cxnLst/>
            <a:rect l="l" t="t" r="r" b="b"/>
            <a:pathLst>
              <a:path w="4451621" h="6034246">
                <a:moveTo>
                  <a:pt x="0" y="0"/>
                </a:moveTo>
                <a:lnTo>
                  <a:pt x="4451620" y="0"/>
                </a:lnTo>
                <a:lnTo>
                  <a:pt x="4451620" y="6034246"/>
                </a:lnTo>
                <a:lnTo>
                  <a:pt x="0" y="6034246"/>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19" name="Freeform 19"/>
          <p:cNvSpPr/>
          <p:nvPr/>
        </p:nvSpPr>
        <p:spPr>
          <a:xfrm flipH="1">
            <a:off x="-1746447" y="6628021"/>
            <a:ext cx="4451621" cy="6034246"/>
          </a:xfrm>
          <a:custGeom>
            <a:avLst/>
            <a:gdLst/>
            <a:ahLst/>
            <a:cxnLst/>
            <a:rect l="l" t="t" r="r" b="b"/>
            <a:pathLst>
              <a:path w="4451621" h="6034246">
                <a:moveTo>
                  <a:pt x="4451621" y="0"/>
                </a:moveTo>
                <a:lnTo>
                  <a:pt x="0" y="0"/>
                </a:lnTo>
                <a:lnTo>
                  <a:pt x="0" y="6034246"/>
                </a:lnTo>
                <a:lnTo>
                  <a:pt x="4451621" y="6034246"/>
                </a:lnTo>
                <a:lnTo>
                  <a:pt x="4451621" y="0"/>
                </a:lnTo>
                <a:close/>
              </a:path>
            </a:pathLst>
          </a:custGeom>
          <a:blipFill>
            <a:blip r:embed="rId2">
              <a:extLst>
                <a:ext uri="{96DAC541-7B7A-43D3-8B79-37D633B846F1}">
                  <asvg:svgBlip xmlns="" xmlns:asvg="http://schemas.microsoft.com/office/drawing/2016/SVG/main" r:embed="rId6"/>
                </a:ext>
              </a:extLst>
            </a:blip>
            <a:stretch>
              <a:fillRect/>
            </a:stretch>
          </a:blipFill>
        </p:spPr>
      </p:sp>
      <p:grpSp>
        <p:nvGrpSpPr>
          <p:cNvPr id="20" name="Group 20"/>
          <p:cNvGrpSpPr/>
          <p:nvPr/>
        </p:nvGrpSpPr>
        <p:grpSpPr>
          <a:xfrm>
            <a:off x="15227250" y="641856"/>
            <a:ext cx="2476616" cy="2620009"/>
            <a:chOff x="0" y="0"/>
            <a:chExt cx="3302155" cy="3493346"/>
          </a:xfrm>
        </p:grpSpPr>
        <p:sp>
          <p:nvSpPr>
            <p:cNvPr id="21" name="Freeform 21"/>
            <p:cNvSpPr/>
            <p:nvPr/>
          </p:nvSpPr>
          <p:spPr>
            <a:xfrm>
              <a:off x="1776821" y="787883"/>
              <a:ext cx="1525334" cy="2264131"/>
            </a:xfrm>
            <a:custGeom>
              <a:avLst/>
              <a:gdLst/>
              <a:ahLst/>
              <a:cxnLst/>
              <a:rect l="l" t="t" r="r" b="b"/>
              <a:pathLst>
                <a:path w="1525334" h="2264131">
                  <a:moveTo>
                    <a:pt x="0" y="0"/>
                  </a:moveTo>
                  <a:lnTo>
                    <a:pt x="1525334" y="0"/>
                  </a:lnTo>
                  <a:lnTo>
                    <a:pt x="1525334" y="2264131"/>
                  </a:lnTo>
                  <a:lnTo>
                    <a:pt x="0" y="2264131"/>
                  </a:lnTo>
                  <a:lnTo>
                    <a:pt x="0" y="0"/>
                  </a:lnTo>
                  <a:close/>
                </a:path>
              </a:pathLst>
            </a:custGeom>
            <a:blipFill>
              <a:blip r:embed="rId7">
                <a:extLst>
                  <a:ext uri="{96DAC541-7B7A-43D3-8B79-37D633B846F1}">
                    <asvg:svgBlip xmlns="" xmlns:asvg="http://schemas.microsoft.com/office/drawing/2016/SVG/main" r:embed="rId8"/>
                  </a:ext>
                </a:extLst>
              </a:blip>
              <a:stretch>
                <a:fillRect t="-203606" r="-550428" b="-153238"/>
              </a:stretch>
            </a:blipFill>
          </p:spPr>
        </p:sp>
        <p:sp>
          <p:nvSpPr>
            <p:cNvPr id="22" name="Freeform 22"/>
            <p:cNvSpPr/>
            <p:nvPr/>
          </p:nvSpPr>
          <p:spPr>
            <a:xfrm rot="-344133" flipH="1">
              <a:off x="88427" y="57069"/>
              <a:ext cx="1233838" cy="1831448"/>
            </a:xfrm>
            <a:custGeom>
              <a:avLst/>
              <a:gdLst/>
              <a:ahLst/>
              <a:cxnLst/>
              <a:rect l="l" t="t" r="r" b="b"/>
              <a:pathLst>
                <a:path w="1233838" h="1831448">
                  <a:moveTo>
                    <a:pt x="1233838" y="0"/>
                  </a:moveTo>
                  <a:lnTo>
                    <a:pt x="0" y="0"/>
                  </a:lnTo>
                  <a:lnTo>
                    <a:pt x="0" y="1831448"/>
                  </a:lnTo>
                  <a:lnTo>
                    <a:pt x="1233838" y="1831448"/>
                  </a:lnTo>
                  <a:lnTo>
                    <a:pt x="1233838" y="0"/>
                  </a:lnTo>
                  <a:close/>
                </a:path>
              </a:pathLst>
            </a:custGeom>
            <a:blipFill>
              <a:blip r:embed="rId9">
                <a:extLst>
                  <a:ext uri="{96DAC541-7B7A-43D3-8B79-37D633B846F1}">
                    <asvg:svgBlip xmlns="" xmlns:asvg="http://schemas.microsoft.com/office/drawing/2016/SVG/main" r:embed="rId10"/>
                  </a:ext>
                </a:extLst>
              </a:blip>
              <a:stretch>
                <a:fillRect t="-203606" r="-550428" b="-153238"/>
              </a:stretch>
            </a:blipFill>
          </p:spPr>
        </p:sp>
        <p:sp>
          <p:nvSpPr>
            <p:cNvPr id="23" name="Freeform 23"/>
            <p:cNvSpPr/>
            <p:nvPr/>
          </p:nvSpPr>
          <p:spPr>
            <a:xfrm rot="3285548">
              <a:off x="478006" y="2063882"/>
              <a:ext cx="820601" cy="1387886"/>
            </a:xfrm>
            <a:custGeom>
              <a:avLst/>
              <a:gdLst/>
              <a:ahLst/>
              <a:cxnLst/>
              <a:rect l="l" t="t" r="r" b="b"/>
              <a:pathLst>
                <a:path w="820601" h="1387886">
                  <a:moveTo>
                    <a:pt x="0" y="0"/>
                  </a:moveTo>
                  <a:lnTo>
                    <a:pt x="820600" y="0"/>
                  </a:lnTo>
                  <a:lnTo>
                    <a:pt x="820600" y="1387885"/>
                  </a:lnTo>
                  <a:lnTo>
                    <a:pt x="0" y="1387885"/>
                  </a:lnTo>
                  <a:lnTo>
                    <a:pt x="0" y="0"/>
                  </a:lnTo>
                  <a:close/>
                </a:path>
              </a:pathLst>
            </a:custGeom>
            <a:blipFill>
              <a:blip r:embed="rId11">
                <a:extLst>
                  <a:ext uri="{96DAC541-7B7A-43D3-8B79-37D633B846F1}">
                    <asvg:svgBlip xmlns="" xmlns:asvg="http://schemas.microsoft.com/office/drawing/2016/SVG/main" r:embed="rId12"/>
                  </a:ext>
                </a:extLst>
              </a:blip>
              <a:stretch>
                <a:fillRect l="-753958" b="-421015"/>
              </a:stretch>
            </a:blipFill>
          </p:spPr>
        </p:sp>
      </p:grpSp>
      <p:grpSp>
        <p:nvGrpSpPr>
          <p:cNvPr id="24" name="Group 24"/>
          <p:cNvGrpSpPr/>
          <p:nvPr/>
        </p:nvGrpSpPr>
        <p:grpSpPr>
          <a:xfrm>
            <a:off x="479364" y="864250"/>
            <a:ext cx="2940185" cy="2050779"/>
            <a:chOff x="0" y="0"/>
            <a:chExt cx="3920247" cy="2734372"/>
          </a:xfrm>
        </p:grpSpPr>
        <p:sp>
          <p:nvSpPr>
            <p:cNvPr id="25" name="Freeform 25"/>
            <p:cNvSpPr/>
            <p:nvPr/>
          </p:nvSpPr>
          <p:spPr>
            <a:xfrm rot="5489537">
              <a:off x="2019579" y="-112485"/>
              <a:ext cx="1514543" cy="2248113"/>
            </a:xfrm>
            <a:custGeom>
              <a:avLst/>
              <a:gdLst/>
              <a:ahLst/>
              <a:cxnLst/>
              <a:rect l="l" t="t" r="r" b="b"/>
              <a:pathLst>
                <a:path w="1514543" h="2248113">
                  <a:moveTo>
                    <a:pt x="0" y="0"/>
                  </a:moveTo>
                  <a:lnTo>
                    <a:pt x="1514544" y="0"/>
                  </a:lnTo>
                  <a:lnTo>
                    <a:pt x="1514544" y="2248113"/>
                  </a:lnTo>
                  <a:lnTo>
                    <a:pt x="0" y="2248113"/>
                  </a:lnTo>
                  <a:lnTo>
                    <a:pt x="0" y="0"/>
                  </a:lnTo>
                  <a:close/>
                </a:path>
              </a:pathLst>
            </a:custGeom>
            <a:blipFill>
              <a:blip r:embed="rId13">
                <a:extLst>
                  <a:ext uri="{96DAC541-7B7A-43D3-8B79-37D633B846F1}">
                    <asvg:svgBlip xmlns="" xmlns:asvg="http://schemas.microsoft.com/office/drawing/2016/SVG/main" r:embed="rId14"/>
                  </a:ext>
                </a:extLst>
              </a:blip>
              <a:stretch>
                <a:fillRect t="-203606" r="-550428" b="-153238"/>
              </a:stretch>
            </a:blipFill>
          </p:spPr>
        </p:sp>
        <p:sp>
          <p:nvSpPr>
            <p:cNvPr id="26" name="Freeform 26"/>
            <p:cNvSpPr/>
            <p:nvPr/>
          </p:nvSpPr>
          <p:spPr>
            <a:xfrm rot="5145403" flipH="1">
              <a:off x="339523" y="1146973"/>
              <a:ext cx="1225110" cy="1818492"/>
            </a:xfrm>
            <a:custGeom>
              <a:avLst/>
              <a:gdLst/>
              <a:ahLst/>
              <a:cxnLst/>
              <a:rect l="l" t="t" r="r" b="b"/>
              <a:pathLst>
                <a:path w="1225110" h="1818492">
                  <a:moveTo>
                    <a:pt x="1225109" y="0"/>
                  </a:moveTo>
                  <a:lnTo>
                    <a:pt x="0" y="0"/>
                  </a:lnTo>
                  <a:lnTo>
                    <a:pt x="0" y="1818492"/>
                  </a:lnTo>
                  <a:lnTo>
                    <a:pt x="1225109" y="1818492"/>
                  </a:lnTo>
                  <a:lnTo>
                    <a:pt x="1225109" y="0"/>
                  </a:lnTo>
                  <a:close/>
                </a:path>
              </a:pathLst>
            </a:custGeom>
            <a:blipFill>
              <a:blip r:embed="rId9">
                <a:extLst>
                  <a:ext uri="{96DAC541-7B7A-43D3-8B79-37D633B846F1}">
                    <asvg:svgBlip xmlns="" xmlns:asvg="http://schemas.microsoft.com/office/drawing/2016/SVG/main" r:embed="rId10"/>
                  </a:ext>
                </a:extLst>
              </a:blip>
              <a:stretch>
                <a:fillRect t="-203606" r="-550428" b="-153238"/>
              </a:stretch>
            </a:blipFill>
          </p:spPr>
        </p:sp>
        <p:sp>
          <p:nvSpPr>
            <p:cNvPr id="27" name="Freeform 27"/>
            <p:cNvSpPr/>
            <p:nvPr/>
          </p:nvSpPr>
          <p:spPr>
            <a:xfrm>
              <a:off x="621037" y="0"/>
              <a:ext cx="814795" cy="1378067"/>
            </a:xfrm>
            <a:custGeom>
              <a:avLst/>
              <a:gdLst/>
              <a:ahLst/>
              <a:cxnLst/>
              <a:rect l="l" t="t" r="r" b="b"/>
              <a:pathLst>
                <a:path w="814795" h="1378067">
                  <a:moveTo>
                    <a:pt x="0" y="0"/>
                  </a:moveTo>
                  <a:lnTo>
                    <a:pt x="814795" y="0"/>
                  </a:lnTo>
                  <a:lnTo>
                    <a:pt x="814795" y="1378067"/>
                  </a:lnTo>
                  <a:lnTo>
                    <a:pt x="0" y="1378067"/>
                  </a:lnTo>
                  <a:lnTo>
                    <a:pt x="0" y="0"/>
                  </a:lnTo>
                  <a:close/>
                </a:path>
              </a:pathLst>
            </a:custGeom>
            <a:blipFill>
              <a:blip r:embed="rId11">
                <a:extLst>
                  <a:ext uri="{96DAC541-7B7A-43D3-8B79-37D633B846F1}">
                    <asvg:svgBlip xmlns="" xmlns:asvg="http://schemas.microsoft.com/office/drawing/2016/SVG/main" r:embed="rId12"/>
                  </a:ext>
                </a:extLst>
              </a:blip>
              <a:stretch>
                <a:fillRect l="-753958" b="-421015"/>
              </a:stretch>
            </a:blipFill>
          </p:spPr>
        </p:sp>
      </p:grpSp>
      <p:sp>
        <p:nvSpPr>
          <p:cNvPr id="5" name="Rectangle 4"/>
          <p:cNvSpPr/>
          <p:nvPr/>
        </p:nvSpPr>
        <p:spPr>
          <a:xfrm>
            <a:off x="5394757" y="1232768"/>
            <a:ext cx="7733207" cy="1166730"/>
          </a:xfrm>
          <a:prstGeom prst="rect">
            <a:avLst/>
          </a:prstGeom>
        </p:spPr>
        <p:txBody>
          <a:bodyPr wrap="none">
            <a:spAutoFit/>
          </a:bodyPr>
          <a:lstStyle/>
          <a:p>
            <a:pPr algn="just">
              <a:lnSpc>
                <a:spcPct val="115000"/>
              </a:lnSpc>
              <a:spcAft>
                <a:spcPts val="0"/>
              </a:spcAft>
            </a:pPr>
            <a:r>
              <a:rPr lang="vi-VN" sz="6600" b="1">
                <a:latin typeface="Times New Roman" panose="02020603050405020304" pitchFamily="18" charset="0"/>
                <a:ea typeface="Times New Roman" panose="02020603050405020304" pitchFamily="18" charset="0"/>
                <a:cs typeface="Times New Roman" panose="02020603050405020304" pitchFamily="18" charset="0"/>
              </a:rPr>
              <a:t>2. Bài tập 2, trang 66</a:t>
            </a:r>
            <a:endParaRPr lang="en-GB" sz="660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37551909"/>
              </p:ext>
            </p:extLst>
          </p:nvPr>
        </p:nvGraphicFramePr>
        <p:xfrm>
          <a:off x="2870200" y="2895073"/>
          <a:ext cx="12923101" cy="4777740"/>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2387600"/>
                <a:gridCol w="7507252"/>
                <a:gridCol w="3028249"/>
              </a:tblGrid>
              <a:tr h="686011">
                <a:tc gridSpan="3">
                  <a:txBody>
                    <a:bodyPr/>
                    <a:lstStyle/>
                    <a:p>
                      <a:pPr algn="ctr">
                        <a:lnSpc>
                          <a:spcPct val="115000"/>
                        </a:lnSpc>
                        <a:spcAft>
                          <a:spcPts val="0"/>
                        </a:spcAft>
                        <a:tabLst>
                          <a:tab pos="1386840" algn="l"/>
                        </a:tabLst>
                      </a:pPr>
                      <a:r>
                        <a:rPr lang="en-US" sz="4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03: Bài tập 2, trang 66</a:t>
                      </a:r>
                      <a:r>
                        <a:rPr lang="vi-VN" sz="4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4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tên viết tắt của các tổ chức quốc tế phù hợp với mỗi kí hiệu * trong những câu dưới </a:t>
                      </a:r>
                      <a:r>
                        <a:rPr lang="en-US" sz="4800" b="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343005">
                <a:tc>
                  <a:txBody>
                    <a:bodyPr/>
                    <a:lstStyle/>
                    <a:p>
                      <a:pPr>
                        <a:lnSpc>
                          <a:spcPct val="115000"/>
                        </a:lnSpc>
                        <a:spcAft>
                          <a:spcPts val="0"/>
                        </a:spcAft>
                        <a:tabLst>
                          <a:tab pos="1386840" algn="l"/>
                        </a:tabLst>
                      </a:pPr>
                      <a:r>
                        <a:rPr lang="vi-VN" sz="4800">
                          <a:effectLst/>
                          <a:latin typeface="Times New Roman" panose="02020603050405020304" pitchFamily="18" charset="0"/>
                          <a:ea typeface="Times New Roman" panose="02020603050405020304" pitchFamily="18" charset="0"/>
                          <a:cs typeface="Times New Roman" panose="02020603050405020304" pitchFamily="18" charset="0"/>
                        </a:rPr>
                        <a:t>Nhóm </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4800">
                          <a:effectLst/>
                          <a:latin typeface="Times New Roman" panose="02020603050405020304" pitchFamily="18" charset="0"/>
                          <a:ea typeface="Times New Roman" panose="02020603050405020304" pitchFamily="18" charset="0"/>
                          <a:cs typeface="Times New Roman" panose="02020603050405020304" pitchFamily="18" charset="0"/>
                        </a:rPr>
                        <a:t>Tên tiếng Việt</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viết tắt </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005">
                <a:tc>
                  <a:txBody>
                    <a:bodyPr/>
                    <a:lstStyle/>
                    <a:p>
                      <a:pPr>
                        <a:lnSpc>
                          <a:spcPct val="115000"/>
                        </a:lnSpc>
                        <a:spcAft>
                          <a:spcPts val="0"/>
                        </a:spcAft>
                        <a:tabLst>
                          <a:tab pos="1386840" algn="l"/>
                        </a:tabLst>
                      </a:pPr>
                      <a:r>
                        <a:rPr lang="en-US" sz="4800">
                          <a:effectLst/>
                          <a:latin typeface="Times New Roman" panose="02020603050405020304" pitchFamily="18" charset="0"/>
                          <a:ea typeface="Times New Roman" panose="02020603050405020304" pitchFamily="18" charset="0"/>
                          <a:cs typeface="Times New Roman" panose="02020603050405020304" pitchFamily="18" charset="0"/>
                        </a:rPr>
                        <a:t>Lẻ</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4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005">
                <a:tc>
                  <a:txBody>
                    <a:bodyPr/>
                    <a:lstStyle/>
                    <a:p>
                      <a:pPr>
                        <a:lnSpc>
                          <a:spcPct val="115000"/>
                        </a:lnSpc>
                        <a:spcAft>
                          <a:spcPts val="0"/>
                        </a:spcAft>
                        <a:tabLst>
                          <a:tab pos="1386840" algn="l"/>
                        </a:tabLst>
                      </a:pPr>
                      <a:r>
                        <a:rPr lang="en-US" sz="4800">
                          <a:effectLst/>
                          <a:latin typeface="Times New Roman" panose="02020603050405020304" pitchFamily="18" charset="0"/>
                          <a:ea typeface="Times New Roman" panose="02020603050405020304" pitchFamily="18" charset="0"/>
                          <a:cs typeface="Times New Roman" panose="02020603050405020304" pitchFamily="18" charset="0"/>
                        </a:rPr>
                        <a:t>Chẵn</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4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2808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8" name="Freeform 18"/>
          <p:cNvSpPr/>
          <p:nvPr/>
        </p:nvSpPr>
        <p:spPr>
          <a:xfrm>
            <a:off x="16183726" y="5861565"/>
            <a:ext cx="4451621" cy="6034246"/>
          </a:xfrm>
          <a:custGeom>
            <a:avLst/>
            <a:gdLst/>
            <a:ahLst/>
            <a:cxnLst/>
            <a:rect l="l" t="t" r="r" b="b"/>
            <a:pathLst>
              <a:path w="4451621" h="6034246">
                <a:moveTo>
                  <a:pt x="0" y="0"/>
                </a:moveTo>
                <a:lnTo>
                  <a:pt x="4451620" y="0"/>
                </a:lnTo>
                <a:lnTo>
                  <a:pt x="4451620" y="6034246"/>
                </a:lnTo>
                <a:lnTo>
                  <a:pt x="0" y="6034246"/>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19" name="Freeform 19"/>
          <p:cNvSpPr/>
          <p:nvPr/>
        </p:nvSpPr>
        <p:spPr>
          <a:xfrm flipH="1">
            <a:off x="-1746447" y="6628021"/>
            <a:ext cx="4451621" cy="6034246"/>
          </a:xfrm>
          <a:custGeom>
            <a:avLst/>
            <a:gdLst/>
            <a:ahLst/>
            <a:cxnLst/>
            <a:rect l="l" t="t" r="r" b="b"/>
            <a:pathLst>
              <a:path w="4451621" h="6034246">
                <a:moveTo>
                  <a:pt x="4451621" y="0"/>
                </a:moveTo>
                <a:lnTo>
                  <a:pt x="0" y="0"/>
                </a:lnTo>
                <a:lnTo>
                  <a:pt x="0" y="6034246"/>
                </a:lnTo>
                <a:lnTo>
                  <a:pt x="4451621" y="6034246"/>
                </a:lnTo>
                <a:lnTo>
                  <a:pt x="4451621" y="0"/>
                </a:lnTo>
                <a:close/>
              </a:path>
            </a:pathLst>
          </a:custGeom>
          <a:blipFill>
            <a:blip r:embed="rId2">
              <a:extLst>
                <a:ext uri="{96DAC541-7B7A-43D3-8B79-37D633B846F1}">
                  <asvg:svgBlip xmlns="" xmlns:asvg="http://schemas.microsoft.com/office/drawing/2016/SVG/main" r:embed="rId6"/>
                </a:ext>
              </a:extLst>
            </a:blip>
            <a:stretch>
              <a:fillRect/>
            </a:stretch>
          </a:blipFill>
        </p:spPr>
      </p:sp>
      <p:grpSp>
        <p:nvGrpSpPr>
          <p:cNvPr id="20" name="Group 20"/>
          <p:cNvGrpSpPr/>
          <p:nvPr/>
        </p:nvGrpSpPr>
        <p:grpSpPr>
          <a:xfrm>
            <a:off x="15227250" y="641856"/>
            <a:ext cx="2476616" cy="2620009"/>
            <a:chOff x="0" y="0"/>
            <a:chExt cx="3302155" cy="3493346"/>
          </a:xfrm>
        </p:grpSpPr>
        <p:sp>
          <p:nvSpPr>
            <p:cNvPr id="21" name="Freeform 21"/>
            <p:cNvSpPr/>
            <p:nvPr/>
          </p:nvSpPr>
          <p:spPr>
            <a:xfrm>
              <a:off x="1776821" y="787883"/>
              <a:ext cx="1525334" cy="2264131"/>
            </a:xfrm>
            <a:custGeom>
              <a:avLst/>
              <a:gdLst/>
              <a:ahLst/>
              <a:cxnLst/>
              <a:rect l="l" t="t" r="r" b="b"/>
              <a:pathLst>
                <a:path w="1525334" h="2264131">
                  <a:moveTo>
                    <a:pt x="0" y="0"/>
                  </a:moveTo>
                  <a:lnTo>
                    <a:pt x="1525334" y="0"/>
                  </a:lnTo>
                  <a:lnTo>
                    <a:pt x="1525334" y="2264131"/>
                  </a:lnTo>
                  <a:lnTo>
                    <a:pt x="0" y="2264131"/>
                  </a:lnTo>
                  <a:lnTo>
                    <a:pt x="0" y="0"/>
                  </a:lnTo>
                  <a:close/>
                </a:path>
              </a:pathLst>
            </a:custGeom>
            <a:blipFill>
              <a:blip r:embed="rId7">
                <a:extLst>
                  <a:ext uri="{96DAC541-7B7A-43D3-8B79-37D633B846F1}">
                    <asvg:svgBlip xmlns="" xmlns:asvg="http://schemas.microsoft.com/office/drawing/2016/SVG/main" r:embed="rId8"/>
                  </a:ext>
                </a:extLst>
              </a:blip>
              <a:stretch>
                <a:fillRect t="-203606" r="-550428" b="-153238"/>
              </a:stretch>
            </a:blipFill>
          </p:spPr>
        </p:sp>
        <p:sp>
          <p:nvSpPr>
            <p:cNvPr id="22" name="Freeform 22"/>
            <p:cNvSpPr/>
            <p:nvPr/>
          </p:nvSpPr>
          <p:spPr>
            <a:xfrm rot="-344133" flipH="1">
              <a:off x="88427" y="57069"/>
              <a:ext cx="1233838" cy="1831448"/>
            </a:xfrm>
            <a:custGeom>
              <a:avLst/>
              <a:gdLst/>
              <a:ahLst/>
              <a:cxnLst/>
              <a:rect l="l" t="t" r="r" b="b"/>
              <a:pathLst>
                <a:path w="1233838" h="1831448">
                  <a:moveTo>
                    <a:pt x="1233838" y="0"/>
                  </a:moveTo>
                  <a:lnTo>
                    <a:pt x="0" y="0"/>
                  </a:lnTo>
                  <a:lnTo>
                    <a:pt x="0" y="1831448"/>
                  </a:lnTo>
                  <a:lnTo>
                    <a:pt x="1233838" y="1831448"/>
                  </a:lnTo>
                  <a:lnTo>
                    <a:pt x="1233838" y="0"/>
                  </a:lnTo>
                  <a:close/>
                </a:path>
              </a:pathLst>
            </a:custGeom>
            <a:blipFill>
              <a:blip r:embed="rId9">
                <a:extLst>
                  <a:ext uri="{96DAC541-7B7A-43D3-8B79-37D633B846F1}">
                    <asvg:svgBlip xmlns="" xmlns:asvg="http://schemas.microsoft.com/office/drawing/2016/SVG/main" r:embed="rId10"/>
                  </a:ext>
                </a:extLst>
              </a:blip>
              <a:stretch>
                <a:fillRect t="-203606" r="-550428" b="-153238"/>
              </a:stretch>
            </a:blipFill>
          </p:spPr>
        </p:sp>
        <p:sp>
          <p:nvSpPr>
            <p:cNvPr id="23" name="Freeform 23"/>
            <p:cNvSpPr/>
            <p:nvPr/>
          </p:nvSpPr>
          <p:spPr>
            <a:xfrm rot="3285548">
              <a:off x="478006" y="2063882"/>
              <a:ext cx="820601" cy="1387886"/>
            </a:xfrm>
            <a:custGeom>
              <a:avLst/>
              <a:gdLst/>
              <a:ahLst/>
              <a:cxnLst/>
              <a:rect l="l" t="t" r="r" b="b"/>
              <a:pathLst>
                <a:path w="820601" h="1387886">
                  <a:moveTo>
                    <a:pt x="0" y="0"/>
                  </a:moveTo>
                  <a:lnTo>
                    <a:pt x="820600" y="0"/>
                  </a:lnTo>
                  <a:lnTo>
                    <a:pt x="820600" y="1387885"/>
                  </a:lnTo>
                  <a:lnTo>
                    <a:pt x="0" y="1387885"/>
                  </a:lnTo>
                  <a:lnTo>
                    <a:pt x="0" y="0"/>
                  </a:lnTo>
                  <a:close/>
                </a:path>
              </a:pathLst>
            </a:custGeom>
            <a:blipFill>
              <a:blip r:embed="rId11">
                <a:extLst>
                  <a:ext uri="{96DAC541-7B7A-43D3-8B79-37D633B846F1}">
                    <asvg:svgBlip xmlns="" xmlns:asvg="http://schemas.microsoft.com/office/drawing/2016/SVG/main" r:embed="rId12"/>
                  </a:ext>
                </a:extLst>
              </a:blip>
              <a:stretch>
                <a:fillRect l="-753958" b="-421015"/>
              </a:stretch>
            </a:blipFill>
          </p:spPr>
        </p:sp>
      </p:grpSp>
      <p:grpSp>
        <p:nvGrpSpPr>
          <p:cNvPr id="24" name="Group 24"/>
          <p:cNvGrpSpPr/>
          <p:nvPr/>
        </p:nvGrpSpPr>
        <p:grpSpPr>
          <a:xfrm>
            <a:off x="479364" y="864250"/>
            <a:ext cx="2940185" cy="2050779"/>
            <a:chOff x="0" y="0"/>
            <a:chExt cx="3920247" cy="2734372"/>
          </a:xfrm>
        </p:grpSpPr>
        <p:sp>
          <p:nvSpPr>
            <p:cNvPr id="25" name="Freeform 25"/>
            <p:cNvSpPr/>
            <p:nvPr/>
          </p:nvSpPr>
          <p:spPr>
            <a:xfrm rot="5489537">
              <a:off x="2019579" y="-112485"/>
              <a:ext cx="1514543" cy="2248113"/>
            </a:xfrm>
            <a:custGeom>
              <a:avLst/>
              <a:gdLst/>
              <a:ahLst/>
              <a:cxnLst/>
              <a:rect l="l" t="t" r="r" b="b"/>
              <a:pathLst>
                <a:path w="1514543" h="2248113">
                  <a:moveTo>
                    <a:pt x="0" y="0"/>
                  </a:moveTo>
                  <a:lnTo>
                    <a:pt x="1514544" y="0"/>
                  </a:lnTo>
                  <a:lnTo>
                    <a:pt x="1514544" y="2248113"/>
                  </a:lnTo>
                  <a:lnTo>
                    <a:pt x="0" y="2248113"/>
                  </a:lnTo>
                  <a:lnTo>
                    <a:pt x="0" y="0"/>
                  </a:lnTo>
                  <a:close/>
                </a:path>
              </a:pathLst>
            </a:custGeom>
            <a:blipFill>
              <a:blip r:embed="rId13">
                <a:extLst>
                  <a:ext uri="{96DAC541-7B7A-43D3-8B79-37D633B846F1}">
                    <asvg:svgBlip xmlns="" xmlns:asvg="http://schemas.microsoft.com/office/drawing/2016/SVG/main" r:embed="rId14"/>
                  </a:ext>
                </a:extLst>
              </a:blip>
              <a:stretch>
                <a:fillRect t="-203606" r="-550428" b="-153238"/>
              </a:stretch>
            </a:blipFill>
          </p:spPr>
        </p:sp>
        <p:sp>
          <p:nvSpPr>
            <p:cNvPr id="26" name="Freeform 26"/>
            <p:cNvSpPr/>
            <p:nvPr/>
          </p:nvSpPr>
          <p:spPr>
            <a:xfrm rot="5145403" flipH="1">
              <a:off x="339523" y="1146973"/>
              <a:ext cx="1225110" cy="1818492"/>
            </a:xfrm>
            <a:custGeom>
              <a:avLst/>
              <a:gdLst/>
              <a:ahLst/>
              <a:cxnLst/>
              <a:rect l="l" t="t" r="r" b="b"/>
              <a:pathLst>
                <a:path w="1225110" h="1818492">
                  <a:moveTo>
                    <a:pt x="1225109" y="0"/>
                  </a:moveTo>
                  <a:lnTo>
                    <a:pt x="0" y="0"/>
                  </a:lnTo>
                  <a:lnTo>
                    <a:pt x="0" y="1818492"/>
                  </a:lnTo>
                  <a:lnTo>
                    <a:pt x="1225109" y="1818492"/>
                  </a:lnTo>
                  <a:lnTo>
                    <a:pt x="1225109" y="0"/>
                  </a:lnTo>
                  <a:close/>
                </a:path>
              </a:pathLst>
            </a:custGeom>
            <a:blipFill>
              <a:blip r:embed="rId9">
                <a:extLst>
                  <a:ext uri="{96DAC541-7B7A-43D3-8B79-37D633B846F1}">
                    <asvg:svgBlip xmlns="" xmlns:asvg="http://schemas.microsoft.com/office/drawing/2016/SVG/main" r:embed="rId10"/>
                  </a:ext>
                </a:extLst>
              </a:blip>
              <a:stretch>
                <a:fillRect t="-203606" r="-550428" b="-153238"/>
              </a:stretch>
            </a:blipFill>
          </p:spPr>
        </p:sp>
        <p:sp>
          <p:nvSpPr>
            <p:cNvPr id="27" name="Freeform 27"/>
            <p:cNvSpPr/>
            <p:nvPr/>
          </p:nvSpPr>
          <p:spPr>
            <a:xfrm>
              <a:off x="621037" y="0"/>
              <a:ext cx="814795" cy="1378067"/>
            </a:xfrm>
            <a:custGeom>
              <a:avLst/>
              <a:gdLst/>
              <a:ahLst/>
              <a:cxnLst/>
              <a:rect l="l" t="t" r="r" b="b"/>
              <a:pathLst>
                <a:path w="814795" h="1378067">
                  <a:moveTo>
                    <a:pt x="0" y="0"/>
                  </a:moveTo>
                  <a:lnTo>
                    <a:pt x="814795" y="0"/>
                  </a:lnTo>
                  <a:lnTo>
                    <a:pt x="814795" y="1378067"/>
                  </a:lnTo>
                  <a:lnTo>
                    <a:pt x="0" y="1378067"/>
                  </a:lnTo>
                  <a:lnTo>
                    <a:pt x="0" y="0"/>
                  </a:lnTo>
                  <a:close/>
                </a:path>
              </a:pathLst>
            </a:custGeom>
            <a:blipFill>
              <a:blip r:embed="rId11">
                <a:extLst>
                  <a:ext uri="{96DAC541-7B7A-43D3-8B79-37D633B846F1}">
                    <asvg:svgBlip xmlns="" xmlns:asvg="http://schemas.microsoft.com/office/drawing/2016/SVG/main" r:embed="rId12"/>
                  </a:ext>
                </a:extLst>
              </a:blip>
              <a:stretch>
                <a:fillRect l="-753958" b="-421015"/>
              </a:stretch>
            </a:blipFill>
          </p:spPr>
        </p:sp>
      </p:grpSp>
      <p:graphicFrame>
        <p:nvGraphicFramePr>
          <p:cNvPr id="5" name="Table 4"/>
          <p:cNvGraphicFramePr>
            <a:graphicFrameLocks noGrp="1"/>
          </p:cNvGraphicFramePr>
          <p:nvPr>
            <p:extLst>
              <p:ext uri="{D42A27DB-BD31-4B8C-83A1-F6EECF244321}">
                <p14:modId xmlns:p14="http://schemas.microsoft.com/office/powerpoint/2010/main" val="2327807174"/>
              </p:ext>
            </p:extLst>
          </p:nvPr>
        </p:nvGraphicFramePr>
        <p:xfrm>
          <a:off x="3276253" y="864250"/>
          <a:ext cx="12923101" cy="3185160"/>
        </p:xfrm>
        <a:graphic>
          <a:graphicData uri="http://schemas.openxmlformats.org/drawingml/2006/table">
            <a:tbl>
              <a:tblPr firstRow="1" firstCol="1" bandRow="1"/>
              <a:tblGrid>
                <a:gridCol w="1531002"/>
                <a:gridCol w="8363850"/>
                <a:gridCol w="3028249"/>
              </a:tblGrid>
              <a:tr h="0">
                <a:tc gridSpan="3">
                  <a:txBody>
                    <a:bodyPr/>
                    <a:lstStyle/>
                    <a:p>
                      <a:pPr algn="ctr">
                        <a:lnSpc>
                          <a:spcPct val="115000"/>
                        </a:lnSpc>
                        <a:spcAft>
                          <a:spcPts val="0"/>
                        </a:spcAft>
                        <a:tabLst>
                          <a:tab pos="1386840" algn="l"/>
                        </a:tabLst>
                      </a:pPr>
                      <a:r>
                        <a:rPr lang="en-US" sz="32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03: Bài tập 2, trang </a:t>
                      </a:r>
                      <a:r>
                        <a:rPr lang="vi-VN" sz="3200" b="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66</a:t>
                      </a: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0">
                <a:tc>
                  <a:txBody>
                    <a:bodyPr/>
                    <a:lstStyle/>
                    <a:p>
                      <a:pPr algn="ctr">
                        <a:lnSpc>
                          <a:spcPct val="115000"/>
                        </a:lnSpc>
                        <a:spcAft>
                          <a:spcPts val="0"/>
                        </a:spcAft>
                        <a:tabLst>
                          <a:tab pos="1386840" algn="l"/>
                        </a:tabLs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6840" algn="l"/>
                        </a:tabLst>
                      </a:pPr>
                      <a:r>
                        <a:rPr lang="vi-VN"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tiếng Việt</a:t>
                      </a: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6840" algn="l"/>
                        </a:tabLs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viết tắt</a:t>
                      </a:r>
                      <a:endParaRPr lang="en-GB"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tabLst>
                          <a:tab pos="1386840" algn="l"/>
                        </a:tabLs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Lẻ</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Quỹ Tiền tệ Quốc tế</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Ngân hàng Thế giới</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IMF</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WB</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tabLst>
                          <a:tab pos="1386840" algn="l"/>
                        </a:tabLs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Chẵn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Tổ chức Thương mại Thế giới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WTO</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7538393" y="4433806"/>
            <a:ext cx="4036361" cy="646331"/>
          </a:xfrm>
          <a:prstGeom prst="rect">
            <a:avLst/>
          </a:prstGeom>
        </p:spPr>
        <p:txBody>
          <a:bodyPr wrap="none">
            <a:spAutoFit/>
          </a:bodyPr>
          <a:lstStyle/>
          <a:p>
            <a:r>
              <a:rPr lang="vi-VN" sz="3600" b="1">
                <a:solidFill>
                  <a:srgbClr val="1F4E79"/>
                </a:solidFill>
                <a:latin typeface="Times New Roman" panose="02020603050405020304" pitchFamily="18" charset="0"/>
                <a:ea typeface="Times New Roman" panose="02020603050405020304" pitchFamily="18" charset="0"/>
              </a:rPr>
              <a:t>Cách viết trong câu</a:t>
            </a:r>
            <a:endParaRPr lang="en-GB" sz="3600"/>
          </a:p>
        </p:txBody>
      </p:sp>
      <p:sp>
        <p:nvSpPr>
          <p:cNvPr id="7" name="Rectangle 6"/>
          <p:cNvSpPr/>
          <p:nvPr/>
        </p:nvSpPr>
        <p:spPr>
          <a:xfrm>
            <a:off x="3276253" y="5174647"/>
            <a:ext cx="13009015" cy="1952522"/>
          </a:xfrm>
          <a:prstGeom prst="rect">
            <a:avLst/>
          </a:prstGeom>
        </p:spPr>
        <p:txBody>
          <a:bodyPr wrap="square">
            <a:spAutoFit/>
          </a:bodyPr>
          <a:lstStyle/>
          <a:p>
            <a:pPr algn="just">
              <a:lnSpc>
                <a:spcPct val="115000"/>
              </a:lnSpc>
              <a:spcAft>
                <a:spcPts val="80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a) </a:t>
            </a:r>
            <a:r>
              <a:rPr lang="vi-VN" sz="3600" i="1">
                <a:latin typeface="Times New Roman" panose="02020603050405020304" pitchFamily="18" charset="0"/>
                <a:ea typeface="Times New Roman" panose="02020603050405020304" pitchFamily="18" charset="0"/>
                <a:cs typeface="Times New Roman" panose="02020603050405020304" pitchFamily="18" charset="0"/>
              </a:rPr>
              <a:t>Theo đánh giá của Quỹ Tiền tệ Quốc tế</a:t>
            </a:r>
            <a:r>
              <a:rPr lang="vi-VN" sz="3600">
                <a:latin typeface="Times New Roman" panose="02020603050405020304" pitchFamily="18" charset="0"/>
                <a:ea typeface="Times New Roman" panose="02020603050405020304" pitchFamily="18" charset="0"/>
                <a:cs typeface="Times New Roman" panose="02020603050405020304" pitchFamily="18" charset="0"/>
              </a:rPr>
              <a:t> </a:t>
            </a:r>
            <a:r>
              <a:rPr lang="vi-VN" sz="3600" i="1">
                <a:latin typeface="Times New Roman" panose="02020603050405020304" pitchFamily="18" charset="0"/>
                <a:ea typeface="Times New Roman" panose="02020603050405020304" pitchFamily="18" charset="0"/>
                <a:cs typeface="Times New Roman" panose="02020603050405020304" pitchFamily="18" charset="0"/>
              </a:rPr>
              <a:t>(IMF) và Ngân hàng Thế giới</a:t>
            </a:r>
            <a:r>
              <a:rPr lang="vi-VN" sz="3600">
                <a:latin typeface="Times New Roman" panose="02020603050405020304" pitchFamily="18" charset="0"/>
                <a:ea typeface="Times New Roman" panose="02020603050405020304" pitchFamily="18" charset="0"/>
                <a:cs typeface="Times New Roman" panose="02020603050405020304" pitchFamily="18" charset="0"/>
              </a:rPr>
              <a:t> </a:t>
            </a:r>
            <a:r>
              <a:rPr lang="vi-VN" sz="3600" i="1">
                <a:latin typeface="Times New Roman" panose="02020603050405020304" pitchFamily="18" charset="0"/>
                <a:ea typeface="Times New Roman" panose="02020603050405020304" pitchFamily="18" charset="0"/>
                <a:cs typeface="Times New Roman" panose="02020603050405020304" pitchFamily="18" charset="0"/>
              </a:rPr>
              <a:t>(WB) kinh tế thế giới năm 2003 đạt mức tăng trưởng 3,2%.</a:t>
            </a:r>
            <a:r>
              <a:rPr lang="vi-VN" sz="3600">
                <a:latin typeface="Times New Roman" panose="02020603050405020304" pitchFamily="18" charset="0"/>
                <a:ea typeface="Times New Roman" panose="02020603050405020304" pitchFamily="18" charset="0"/>
                <a:cs typeface="Times New Roman" panose="02020603050405020304" pitchFamily="18" charset="0"/>
              </a:rPr>
              <a:t> (Theo Phí Như Chanh)</a:t>
            </a:r>
            <a:endParaRPr lang="en-GB" sz="3600">
              <a:effectLst/>
              <a:latin typeface="Times New Roman" panose="02020603050405020304" pitchFamily="18" charset="0"/>
              <a:ea typeface="Times New Roman" panose="02020603050405020304" pitchFamily="18" charset="0"/>
            </a:endParaRPr>
          </a:p>
        </p:txBody>
      </p:sp>
      <p:sp>
        <p:nvSpPr>
          <p:cNvPr id="8" name="Rectangle 7"/>
          <p:cNvSpPr/>
          <p:nvPr/>
        </p:nvSpPr>
        <p:spPr>
          <a:xfrm>
            <a:off x="3276252" y="7246984"/>
            <a:ext cx="13009015" cy="1952522"/>
          </a:xfrm>
          <a:prstGeom prst="rect">
            <a:avLst/>
          </a:prstGeom>
        </p:spPr>
        <p:txBody>
          <a:bodyPr wrap="square">
            <a:spAutoFit/>
          </a:bodyPr>
          <a:lstStyle/>
          <a:p>
            <a:pPr algn="just">
              <a:lnSpc>
                <a:spcPct val="115000"/>
              </a:lnSpc>
              <a:spcAft>
                <a:spcPts val="80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b) </a:t>
            </a:r>
            <a:r>
              <a:rPr lang="vi-VN" sz="3600" i="1">
                <a:latin typeface="Times New Roman" panose="02020603050405020304" pitchFamily="18" charset="0"/>
                <a:ea typeface="Times New Roman" panose="02020603050405020304" pitchFamily="18" charset="0"/>
                <a:cs typeface="Times New Roman" panose="02020603050405020304" pitchFamily="18" charset="0"/>
              </a:rPr>
              <a:t>Việt Nam gia nhập Tổ chức Thương mại Thế giới (WTO) là một sự kiện quan trọng trong đời sống kinh tế - xã hội của nước ta.</a:t>
            </a:r>
            <a:r>
              <a:rPr lang="vi-VN" sz="3600">
                <a:latin typeface="Times New Roman" panose="02020603050405020304" pitchFamily="18" charset="0"/>
                <a:ea typeface="Times New Roman" panose="02020603050405020304" pitchFamily="18" charset="0"/>
                <a:cs typeface="Times New Roman" panose="02020603050405020304" pitchFamily="18" charset="0"/>
              </a:rPr>
              <a:t> (Theo Uỷ ban Quốc gia về Hợp tác Kinh tế quốc tế).</a:t>
            </a:r>
            <a:endParaRPr lang="en-GB"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00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8" name="Freeform 18"/>
          <p:cNvSpPr/>
          <p:nvPr/>
        </p:nvSpPr>
        <p:spPr>
          <a:xfrm>
            <a:off x="15793301" y="6628021"/>
            <a:ext cx="4451621" cy="6034246"/>
          </a:xfrm>
          <a:custGeom>
            <a:avLst/>
            <a:gdLst/>
            <a:ahLst/>
            <a:cxnLst/>
            <a:rect l="l" t="t" r="r" b="b"/>
            <a:pathLst>
              <a:path w="4451621" h="6034246">
                <a:moveTo>
                  <a:pt x="0" y="0"/>
                </a:moveTo>
                <a:lnTo>
                  <a:pt x="4451620" y="0"/>
                </a:lnTo>
                <a:lnTo>
                  <a:pt x="4451620" y="6034246"/>
                </a:lnTo>
                <a:lnTo>
                  <a:pt x="0" y="6034246"/>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19" name="Freeform 19"/>
          <p:cNvSpPr/>
          <p:nvPr/>
        </p:nvSpPr>
        <p:spPr>
          <a:xfrm flipH="1">
            <a:off x="-1746447" y="6628021"/>
            <a:ext cx="4451621" cy="6034246"/>
          </a:xfrm>
          <a:custGeom>
            <a:avLst/>
            <a:gdLst/>
            <a:ahLst/>
            <a:cxnLst/>
            <a:rect l="l" t="t" r="r" b="b"/>
            <a:pathLst>
              <a:path w="4451621" h="6034246">
                <a:moveTo>
                  <a:pt x="4451621" y="0"/>
                </a:moveTo>
                <a:lnTo>
                  <a:pt x="0" y="0"/>
                </a:lnTo>
                <a:lnTo>
                  <a:pt x="0" y="6034246"/>
                </a:lnTo>
                <a:lnTo>
                  <a:pt x="4451621" y="6034246"/>
                </a:lnTo>
                <a:lnTo>
                  <a:pt x="4451621" y="0"/>
                </a:lnTo>
                <a:close/>
              </a:path>
            </a:pathLst>
          </a:custGeom>
          <a:blipFill>
            <a:blip r:embed="rId2">
              <a:extLst>
                <a:ext uri="{96DAC541-7B7A-43D3-8B79-37D633B846F1}">
                  <asvg:svgBlip xmlns="" xmlns:asvg="http://schemas.microsoft.com/office/drawing/2016/SVG/main" r:embed="rId6"/>
                </a:ext>
              </a:extLst>
            </a:blip>
            <a:stretch>
              <a:fillRect/>
            </a:stretch>
          </a:blipFill>
        </p:spPr>
      </p:sp>
      <p:grpSp>
        <p:nvGrpSpPr>
          <p:cNvPr id="20" name="Group 20"/>
          <p:cNvGrpSpPr/>
          <p:nvPr/>
        </p:nvGrpSpPr>
        <p:grpSpPr>
          <a:xfrm>
            <a:off x="15227250" y="641856"/>
            <a:ext cx="2476616" cy="2620009"/>
            <a:chOff x="0" y="0"/>
            <a:chExt cx="3302155" cy="3493346"/>
          </a:xfrm>
        </p:grpSpPr>
        <p:sp>
          <p:nvSpPr>
            <p:cNvPr id="21" name="Freeform 21"/>
            <p:cNvSpPr/>
            <p:nvPr/>
          </p:nvSpPr>
          <p:spPr>
            <a:xfrm>
              <a:off x="1776821" y="787883"/>
              <a:ext cx="1525334" cy="2264131"/>
            </a:xfrm>
            <a:custGeom>
              <a:avLst/>
              <a:gdLst/>
              <a:ahLst/>
              <a:cxnLst/>
              <a:rect l="l" t="t" r="r" b="b"/>
              <a:pathLst>
                <a:path w="1525334" h="2264131">
                  <a:moveTo>
                    <a:pt x="0" y="0"/>
                  </a:moveTo>
                  <a:lnTo>
                    <a:pt x="1525334" y="0"/>
                  </a:lnTo>
                  <a:lnTo>
                    <a:pt x="1525334" y="2264131"/>
                  </a:lnTo>
                  <a:lnTo>
                    <a:pt x="0" y="2264131"/>
                  </a:lnTo>
                  <a:lnTo>
                    <a:pt x="0" y="0"/>
                  </a:lnTo>
                  <a:close/>
                </a:path>
              </a:pathLst>
            </a:custGeom>
            <a:blipFill>
              <a:blip r:embed="rId7">
                <a:extLst>
                  <a:ext uri="{96DAC541-7B7A-43D3-8B79-37D633B846F1}">
                    <asvg:svgBlip xmlns="" xmlns:asvg="http://schemas.microsoft.com/office/drawing/2016/SVG/main" r:embed="rId8"/>
                  </a:ext>
                </a:extLst>
              </a:blip>
              <a:stretch>
                <a:fillRect t="-203606" r="-550428" b="-153238"/>
              </a:stretch>
            </a:blipFill>
          </p:spPr>
        </p:sp>
        <p:sp>
          <p:nvSpPr>
            <p:cNvPr id="22" name="Freeform 22"/>
            <p:cNvSpPr/>
            <p:nvPr/>
          </p:nvSpPr>
          <p:spPr>
            <a:xfrm rot="-344133" flipH="1">
              <a:off x="88427" y="57069"/>
              <a:ext cx="1233838" cy="1831448"/>
            </a:xfrm>
            <a:custGeom>
              <a:avLst/>
              <a:gdLst/>
              <a:ahLst/>
              <a:cxnLst/>
              <a:rect l="l" t="t" r="r" b="b"/>
              <a:pathLst>
                <a:path w="1233838" h="1831448">
                  <a:moveTo>
                    <a:pt x="1233838" y="0"/>
                  </a:moveTo>
                  <a:lnTo>
                    <a:pt x="0" y="0"/>
                  </a:lnTo>
                  <a:lnTo>
                    <a:pt x="0" y="1831448"/>
                  </a:lnTo>
                  <a:lnTo>
                    <a:pt x="1233838" y="1831448"/>
                  </a:lnTo>
                  <a:lnTo>
                    <a:pt x="1233838" y="0"/>
                  </a:lnTo>
                  <a:close/>
                </a:path>
              </a:pathLst>
            </a:custGeom>
            <a:blipFill>
              <a:blip r:embed="rId9">
                <a:extLst>
                  <a:ext uri="{96DAC541-7B7A-43D3-8B79-37D633B846F1}">
                    <asvg:svgBlip xmlns="" xmlns:asvg="http://schemas.microsoft.com/office/drawing/2016/SVG/main" r:embed="rId10"/>
                  </a:ext>
                </a:extLst>
              </a:blip>
              <a:stretch>
                <a:fillRect t="-203606" r="-550428" b="-153238"/>
              </a:stretch>
            </a:blipFill>
          </p:spPr>
        </p:sp>
        <p:sp>
          <p:nvSpPr>
            <p:cNvPr id="23" name="Freeform 23"/>
            <p:cNvSpPr/>
            <p:nvPr/>
          </p:nvSpPr>
          <p:spPr>
            <a:xfrm rot="3285548">
              <a:off x="478006" y="2063882"/>
              <a:ext cx="820601" cy="1387886"/>
            </a:xfrm>
            <a:custGeom>
              <a:avLst/>
              <a:gdLst/>
              <a:ahLst/>
              <a:cxnLst/>
              <a:rect l="l" t="t" r="r" b="b"/>
              <a:pathLst>
                <a:path w="820601" h="1387886">
                  <a:moveTo>
                    <a:pt x="0" y="0"/>
                  </a:moveTo>
                  <a:lnTo>
                    <a:pt x="820600" y="0"/>
                  </a:lnTo>
                  <a:lnTo>
                    <a:pt x="820600" y="1387885"/>
                  </a:lnTo>
                  <a:lnTo>
                    <a:pt x="0" y="1387885"/>
                  </a:lnTo>
                  <a:lnTo>
                    <a:pt x="0" y="0"/>
                  </a:lnTo>
                  <a:close/>
                </a:path>
              </a:pathLst>
            </a:custGeom>
            <a:blipFill>
              <a:blip r:embed="rId11">
                <a:extLst>
                  <a:ext uri="{96DAC541-7B7A-43D3-8B79-37D633B846F1}">
                    <asvg:svgBlip xmlns="" xmlns:asvg="http://schemas.microsoft.com/office/drawing/2016/SVG/main" r:embed="rId12"/>
                  </a:ext>
                </a:extLst>
              </a:blip>
              <a:stretch>
                <a:fillRect l="-753958" b="-421015"/>
              </a:stretch>
            </a:blipFill>
          </p:spPr>
        </p:sp>
      </p:grpSp>
      <p:grpSp>
        <p:nvGrpSpPr>
          <p:cNvPr id="24" name="Group 24"/>
          <p:cNvGrpSpPr/>
          <p:nvPr/>
        </p:nvGrpSpPr>
        <p:grpSpPr>
          <a:xfrm>
            <a:off x="479364" y="864250"/>
            <a:ext cx="2940185" cy="2050779"/>
            <a:chOff x="0" y="0"/>
            <a:chExt cx="3920247" cy="2734372"/>
          </a:xfrm>
        </p:grpSpPr>
        <p:sp>
          <p:nvSpPr>
            <p:cNvPr id="25" name="Freeform 25"/>
            <p:cNvSpPr/>
            <p:nvPr/>
          </p:nvSpPr>
          <p:spPr>
            <a:xfrm rot="5489537">
              <a:off x="2019579" y="-112485"/>
              <a:ext cx="1514543" cy="2248113"/>
            </a:xfrm>
            <a:custGeom>
              <a:avLst/>
              <a:gdLst/>
              <a:ahLst/>
              <a:cxnLst/>
              <a:rect l="l" t="t" r="r" b="b"/>
              <a:pathLst>
                <a:path w="1514543" h="2248113">
                  <a:moveTo>
                    <a:pt x="0" y="0"/>
                  </a:moveTo>
                  <a:lnTo>
                    <a:pt x="1514544" y="0"/>
                  </a:lnTo>
                  <a:lnTo>
                    <a:pt x="1514544" y="2248113"/>
                  </a:lnTo>
                  <a:lnTo>
                    <a:pt x="0" y="2248113"/>
                  </a:lnTo>
                  <a:lnTo>
                    <a:pt x="0" y="0"/>
                  </a:lnTo>
                  <a:close/>
                </a:path>
              </a:pathLst>
            </a:custGeom>
            <a:blipFill>
              <a:blip r:embed="rId13">
                <a:extLst>
                  <a:ext uri="{96DAC541-7B7A-43D3-8B79-37D633B846F1}">
                    <asvg:svgBlip xmlns="" xmlns:asvg="http://schemas.microsoft.com/office/drawing/2016/SVG/main" r:embed="rId14"/>
                  </a:ext>
                </a:extLst>
              </a:blip>
              <a:stretch>
                <a:fillRect t="-203606" r="-550428" b="-153238"/>
              </a:stretch>
            </a:blipFill>
          </p:spPr>
        </p:sp>
        <p:sp>
          <p:nvSpPr>
            <p:cNvPr id="26" name="Freeform 26"/>
            <p:cNvSpPr/>
            <p:nvPr/>
          </p:nvSpPr>
          <p:spPr>
            <a:xfrm rot="5145403" flipH="1">
              <a:off x="339523" y="1146973"/>
              <a:ext cx="1225110" cy="1818492"/>
            </a:xfrm>
            <a:custGeom>
              <a:avLst/>
              <a:gdLst/>
              <a:ahLst/>
              <a:cxnLst/>
              <a:rect l="l" t="t" r="r" b="b"/>
              <a:pathLst>
                <a:path w="1225110" h="1818492">
                  <a:moveTo>
                    <a:pt x="1225109" y="0"/>
                  </a:moveTo>
                  <a:lnTo>
                    <a:pt x="0" y="0"/>
                  </a:lnTo>
                  <a:lnTo>
                    <a:pt x="0" y="1818492"/>
                  </a:lnTo>
                  <a:lnTo>
                    <a:pt x="1225109" y="1818492"/>
                  </a:lnTo>
                  <a:lnTo>
                    <a:pt x="1225109" y="0"/>
                  </a:lnTo>
                  <a:close/>
                </a:path>
              </a:pathLst>
            </a:custGeom>
            <a:blipFill>
              <a:blip r:embed="rId9">
                <a:extLst>
                  <a:ext uri="{96DAC541-7B7A-43D3-8B79-37D633B846F1}">
                    <asvg:svgBlip xmlns="" xmlns:asvg="http://schemas.microsoft.com/office/drawing/2016/SVG/main" r:embed="rId10"/>
                  </a:ext>
                </a:extLst>
              </a:blip>
              <a:stretch>
                <a:fillRect t="-203606" r="-550428" b="-153238"/>
              </a:stretch>
            </a:blipFill>
          </p:spPr>
        </p:sp>
        <p:sp>
          <p:nvSpPr>
            <p:cNvPr id="27" name="Freeform 27"/>
            <p:cNvSpPr/>
            <p:nvPr/>
          </p:nvSpPr>
          <p:spPr>
            <a:xfrm>
              <a:off x="621037" y="0"/>
              <a:ext cx="814795" cy="1378067"/>
            </a:xfrm>
            <a:custGeom>
              <a:avLst/>
              <a:gdLst/>
              <a:ahLst/>
              <a:cxnLst/>
              <a:rect l="l" t="t" r="r" b="b"/>
              <a:pathLst>
                <a:path w="814795" h="1378067">
                  <a:moveTo>
                    <a:pt x="0" y="0"/>
                  </a:moveTo>
                  <a:lnTo>
                    <a:pt x="814795" y="0"/>
                  </a:lnTo>
                  <a:lnTo>
                    <a:pt x="814795" y="1378067"/>
                  </a:lnTo>
                  <a:lnTo>
                    <a:pt x="0" y="1378067"/>
                  </a:lnTo>
                  <a:lnTo>
                    <a:pt x="0" y="0"/>
                  </a:lnTo>
                  <a:close/>
                </a:path>
              </a:pathLst>
            </a:custGeom>
            <a:blipFill>
              <a:blip r:embed="rId11">
                <a:extLst>
                  <a:ext uri="{96DAC541-7B7A-43D3-8B79-37D633B846F1}">
                    <asvg:svgBlip xmlns="" xmlns:asvg="http://schemas.microsoft.com/office/drawing/2016/SVG/main" r:embed="rId12"/>
                  </a:ext>
                </a:extLst>
              </a:blip>
              <a:stretch>
                <a:fillRect l="-753958" b="-421015"/>
              </a:stretch>
            </a:blipFill>
          </p:spPr>
        </p:sp>
      </p:grpSp>
      <p:sp>
        <p:nvSpPr>
          <p:cNvPr id="5" name="Rectangle 4"/>
          <p:cNvSpPr/>
          <p:nvPr/>
        </p:nvSpPr>
        <p:spPr>
          <a:xfrm>
            <a:off x="5579831" y="974469"/>
            <a:ext cx="6359433" cy="923330"/>
          </a:xfrm>
          <a:prstGeom prst="rect">
            <a:avLst/>
          </a:prstGeom>
        </p:spPr>
        <p:txBody>
          <a:bodyPr wrap="none">
            <a:spAutoFit/>
          </a:bodyPr>
          <a:lstStyle/>
          <a:p>
            <a:r>
              <a:rPr lang="fr-FR" sz="5400" b="1">
                <a:latin typeface="Times New Roman" panose="02020603050405020304" pitchFamily="18" charset="0"/>
                <a:ea typeface="Times New Roman" panose="02020603050405020304" pitchFamily="18" charset="0"/>
              </a:rPr>
              <a:t>3. Bài tập 3, trang 66</a:t>
            </a:r>
            <a:endParaRPr lang="en-GB" sz="5400"/>
          </a:p>
        </p:txBody>
      </p:sp>
      <p:graphicFrame>
        <p:nvGraphicFramePr>
          <p:cNvPr id="6" name="Table 5"/>
          <p:cNvGraphicFramePr>
            <a:graphicFrameLocks noGrp="1"/>
          </p:cNvGraphicFramePr>
          <p:nvPr>
            <p:extLst>
              <p:ext uri="{D42A27DB-BD31-4B8C-83A1-F6EECF244321}">
                <p14:modId xmlns:p14="http://schemas.microsoft.com/office/powerpoint/2010/main" val="3762436299"/>
              </p:ext>
            </p:extLst>
          </p:nvPr>
        </p:nvGraphicFramePr>
        <p:xfrm>
          <a:off x="2282260" y="2433659"/>
          <a:ext cx="13447292" cy="5552123"/>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3426252"/>
                <a:gridCol w="4979512"/>
                <a:gridCol w="5041528"/>
              </a:tblGrid>
              <a:tr h="0">
                <a:tc gridSpan="3">
                  <a:txBody>
                    <a:bodyPr/>
                    <a:lstStyle/>
                    <a:p>
                      <a:pPr algn="ctr">
                        <a:lnSpc>
                          <a:spcPct val="115000"/>
                        </a:lnSpc>
                        <a:spcAft>
                          <a:spcPts val="0"/>
                        </a:spcAft>
                        <a:tabLst>
                          <a:tab pos="1386840" algn="l"/>
                        </a:tabLst>
                      </a:pPr>
                      <a:r>
                        <a:rPr lang="nl-NL"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04: Bài tập 3, trang </a:t>
                      </a:r>
                      <a:r>
                        <a:rPr lang="vi-VN" sz="4000" b="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66</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nl-NL" sz="4000" i="1">
                          <a:effectLst/>
                          <a:latin typeface="Times New Roman" panose="02020603050405020304" pitchFamily="18" charset="0"/>
                          <a:ea typeface="Times New Roman" panose="02020603050405020304" pitchFamily="18" charset="0"/>
                          <a:cs typeface="Times New Roman" panose="02020603050405020304" pitchFamily="18" charset="0"/>
                        </a:rPr>
                        <a:t>Tìm ba tên viết tắt của các tổ chức quốc tế mà em biết (ngoài những tên đã có ở bài tập 1,2). </a:t>
                      </a:r>
                      <a:r>
                        <a:rPr lang="en-US" sz="4000" i="1">
                          <a:effectLst/>
                          <a:latin typeface="Times New Roman" panose="02020603050405020304" pitchFamily="18" charset="0"/>
                          <a:ea typeface="Times New Roman" panose="02020603050405020304" pitchFamily="18" charset="0"/>
                          <a:cs typeface="Times New Roman" panose="02020603050405020304" pitchFamily="18" charset="0"/>
                        </a:rPr>
                        <a:t>Nêu tên tiếng Việt của tổ chức đó.</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0">
                <a:tc>
                  <a:txBody>
                    <a:bodyPr/>
                    <a:lstStyle/>
                    <a:p>
                      <a:pPr algn="just">
                        <a:lnSpc>
                          <a:spcPct val="115000"/>
                        </a:lnSpc>
                        <a:spcAft>
                          <a:spcPts val="800"/>
                        </a:spcAft>
                      </a:pPr>
                      <a:r>
                        <a:rPr lang="vi-VN"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vi-VN" sz="4000" i="1">
                          <a:effectLst/>
                          <a:latin typeface="Times New Roman" panose="02020603050405020304" pitchFamily="18" charset="0"/>
                          <a:ea typeface="Times New Roman" panose="02020603050405020304" pitchFamily="18" charset="0"/>
                          <a:cs typeface="Times New Roman" panose="02020603050405020304" pitchFamily="18" charset="0"/>
                        </a:rPr>
                        <a:t>Tên viết tắt của các tổ chức quốc tế</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vi-VN"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Tên tiếng Việt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800"/>
                        </a:spcAft>
                      </a:pPr>
                      <a:r>
                        <a:rPr lang="vi-VN"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vi-VN"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vi-VN"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800"/>
                        </a:spcAft>
                      </a:pPr>
                      <a:r>
                        <a:rPr lang="vi-VN"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vi-VN"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vi-VN"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800"/>
                        </a:spcAft>
                      </a:pPr>
                      <a:r>
                        <a:rPr lang="vi-VN"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vi-VN"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vi-VN"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3735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a:off x="13821700" y="1599674"/>
            <a:ext cx="3437600" cy="9026520"/>
          </a:xfrm>
          <a:custGeom>
            <a:avLst/>
            <a:gdLst/>
            <a:ahLst/>
            <a:cxnLst/>
            <a:rect l="l" t="t" r="r" b="b"/>
            <a:pathLst>
              <a:path w="3437600" h="9026520">
                <a:moveTo>
                  <a:pt x="0" y="0"/>
                </a:moveTo>
                <a:lnTo>
                  <a:pt x="3437600" y="0"/>
                </a:lnTo>
                <a:lnTo>
                  <a:pt x="3437600" y="9026519"/>
                </a:lnTo>
                <a:lnTo>
                  <a:pt x="0" y="9026519"/>
                </a:lnTo>
                <a:lnTo>
                  <a:pt x="0" y="0"/>
                </a:lnTo>
                <a:close/>
              </a:path>
            </a:pathLst>
          </a:custGeom>
          <a:blipFill>
            <a:blip r:embed="rId2"/>
            <a:stretch>
              <a:fillRect/>
            </a:stretch>
          </a:blipFill>
        </p:spPr>
      </p:sp>
      <p:sp>
        <p:nvSpPr>
          <p:cNvPr id="6" name="Freeform 6"/>
          <p:cNvSpPr/>
          <p:nvPr/>
        </p:nvSpPr>
        <p:spPr>
          <a:xfrm>
            <a:off x="447280" y="7345682"/>
            <a:ext cx="3822233" cy="2502119"/>
          </a:xfrm>
          <a:custGeom>
            <a:avLst/>
            <a:gdLst/>
            <a:ahLst/>
            <a:cxnLst/>
            <a:rect l="l" t="t" r="r" b="b"/>
            <a:pathLst>
              <a:path w="3822233" h="2502119">
                <a:moveTo>
                  <a:pt x="0" y="0"/>
                </a:moveTo>
                <a:lnTo>
                  <a:pt x="3822233" y="0"/>
                </a:lnTo>
                <a:lnTo>
                  <a:pt x="3822233" y="2502119"/>
                </a:lnTo>
                <a:lnTo>
                  <a:pt x="0" y="25021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a:off x="2746321" y="5114283"/>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D37C70"/>
          </a:solidFill>
        </p:spPr>
      </p:sp>
      <p:sp>
        <p:nvSpPr>
          <p:cNvPr id="11" name="Freeform 11"/>
          <p:cNvSpPr/>
          <p:nvPr/>
        </p:nvSpPr>
        <p:spPr>
          <a:xfrm>
            <a:off x="10365464" y="5062627"/>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A8B548"/>
          </a:solidFill>
        </p:spPr>
      </p:sp>
      <p:sp>
        <p:nvSpPr>
          <p:cNvPr id="14" name="Freeform 14"/>
          <p:cNvSpPr/>
          <p:nvPr/>
        </p:nvSpPr>
        <p:spPr>
          <a:xfrm>
            <a:off x="5010226" y="6625988"/>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A8B548"/>
          </a:solidFill>
        </p:spPr>
      </p:sp>
      <p:sp>
        <p:nvSpPr>
          <p:cNvPr id="17" name="Freeform 17"/>
          <p:cNvSpPr/>
          <p:nvPr/>
        </p:nvSpPr>
        <p:spPr>
          <a:xfrm>
            <a:off x="8671559" y="6627489"/>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8BABC6"/>
          </a:solidFill>
        </p:spPr>
      </p:sp>
      <p:sp>
        <p:nvSpPr>
          <p:cNvPr id="20" name="Freeform 20"/>
          <p:cNvSpPr/>
          <p:nvPr/>
        </p:nvSpPr>
        <p:spPr>
          <a:xfrm>
            <a:off x="6555892" y="8246971"/>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F6CDBF"/>
          </a:solidFill>
        </p:spPr>
      </p:sp>
      <p:sp>
        <p:nvSpPr>
          <p:cNvPr id="22" name="TextBox 22"/>
          <p:cNvSpPr txBox="1"/>
          <p:nvPr/>
        </p:nvSpPr>
        <p:spPr>
          <a:xfrm rot="-10627">
            <a:off x="3289936" y="705793"/>
            <a:ext cx="9740787" cy="4424288"/>
          </a:xfrm>
          <a:prstGeom prst="rect">
            <a:avLst/>
          </a:prstGeom>
        </p:spPr>
        <p:txBody>
          <a:bodyPr wrap="square" lIns="0" tIns="0" rIns="0" bIns="0" rtlCol="0" anchor="t">
            <a:spAutoFit/>
          </a:bodyPr>
          <a:lstStyle/>
          <a:p>
            <a:pPr algn="ctr">
              <a:lnSpc>
                <a:spcPts val="11528"/>
              </a:lnSpc>
            </a:pPr>
            <a:r>
              <a:rPr lang="nl-NL" sz="7200">
                <a:latin typeface="#9Slide07 SVNNexa Rust Slab Bla" panose="020B0606040200020203" pitchFamily="34" charset="0"/>
              </a:rPr>
              <a:t>HOẠT ĐỘNG </a:t>
            </a:r>
            <a:r>
              <a:rPr lang="en-US" sz="7200" smtClean="0">
                <a:latin typeface="#9Slide07 SVNNexa Rust Slab Bla" panose="020B0606040200020203" pitchFamily="34" charset="0"/>
              </a:rPr>
              <a:t>1</a:t>
            </a:r>
            <a:endParaRPr lang="vi-VN" sz="7200" smtClean="0">
              <a:latin typeface="#9Slide05 Aphrodite Pro" panose="02000000000000000000" pitchFamily="2" charset="-93"/>
            </a:endParaRPr>
          </a:p>
          <a:p>
            <a:pPr algn="ctr">
              <a:lnSpc>
                <a:spcPts val="11528"/>
              </a:lnSpc>
            </a:pPr>
            <a:r>
              <a:rPr lang="en-US" sz="7200" smtClean="0">
                <a:latin typeface="#9Slide07 SVNNexa Rust Slab Bla" panose="020B0606040200020203" pitchFamily="34" charset="0"/>
              </a:rPr>
              <a:t> </a:t>
            </a:r>
            <a:r>
              <a:rPr lang="nl-NL" sz="7200">
                <a:latin typeface="#9Slide07 SVNNexa Rust Slab Bla" panose="020B0606040200020203" pitchFamily="34" charset="0"/>
              </a:rPr>
              <a:t>HOẠT ĐỘNG KHỞI ĐỘNG</a:t>
            </a:r>
            <a:endParaRPr lang="en-US" sz="8800">
              <a:solidFill>
                <a:srgbClr val="5B4A3B"/>
              </a:solidFill>
              <a:latin typeface="#9Slide07 SVNNexa Rust Slab Bla" panose="020B0606040200020203" pitchFamily="34" charset="0"/>
              <a:ea typeface="เอฟซี โอนิกิริ"/>
              <a:cs typeface="เอฟซี โอนิกิริ"/>
              <a:sym typeface="เอฟซี โอนิกิริ"/>
            </a:endParaRPr>
          </a:p>
        </p:txBody>
      </p:sp>
      <p:sp>
        <p:nvSpPr>
          <p:cNvPr id="24" name="Freeform 24"/>
          <p:cNvSpPr/>
          <p:nvPr/>
        </p:nvSpPr>
        <p:spPr>
          <a:xfrm>
            <a:off x="6555892" y="5005992"/>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F1CA88"/>
          </a:solidFill>
        </p:spPr>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7631" y="875916"/>
            <a:ext cx="9445679" cy="4162265"/>
          </a:xfrm>
          <a:prstGeom prst="rect">
            <a:avLst/>
          </a:prstGeom>
        </p:spPr>
      </p:pic>
    </p:spTree>
    <p:extLst>
      <p:ext uri="{BB962C8B-B14F-4D97-AF65-F5344CB8AC3E}">
        <p14:creationId xmlns:p14="http://schemas.microsoft.com/office/powerpoint/2010/main" val="282308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239464" y="6006044"/>
            <a:ext cx="3736242" cy="3855409"/>
          </a:xfrm>
          <a:custGeom>
            <a:avLst/>
            <a:gdLst/>
            <a:ahLst/>
            <a:cxnLst/>
            <a:rect l="l" t="t" r="r" b="b"/>
            <a:pathLst>
              <a:path w="3736242" h="3855409">
                <a:moveTo>
                  <a:pt x="3736242" y="0"/>
                </a:moveTo>
                <a:lnTo>
                  <a:pt x="0" y="0"/>
                </a:lnTo>
                <a:lnTo>
                  <a:pt x="0" y="3855409"/>
                </a:lnTo>
                <a:lnTo>
                  <a:pt x="3736242" y="3855409"/>
                </a:lnTo>
                <a:lnTo>
                  <a:pt x="3736242"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823146">
            <a:off x="16664516" y="18828"/>
            <a:ext cx="2886688" cy="2993402"/>
          </a:xfrm>
          <a:custGeom>
            <a:avLst/>
            <a:gdLst/>
            <a:ahLst/>
            <a:cxnLst/>
            <a:rect l="l" t="t" r="r" b="b"/>
            <a:pathLst>
              <a:path w="2886688" h="2993402">
                <a:moveTo>
                  <a:pt x="0" y="0"/>
                </a:moveTo>
                <a:lnTo>
                  <a:pt x="2886688" y="0"/>
                </a:lnTo>
                <a:lnTo>
                  <a:pt x="2886688" y="2993402"/>
                </a:lnTo>
                <a:lnTo>
                  <a:pt x="0" y="2993402"/>
                </a:lnTo>
                <a:lnTo>
                  <a:pt x="0" y="0"/>
                </a:lnTo>
                <a:close/>
              </a:path>
            </a:pathLst>
          </a:custGeom>
          <a:blipFill>
            <a:blip r:embed="rId4">
              <a:extLst>
                <a:ext uri="{96DAC541-7B7A-43D3-8B79-37D633B846F1}">
                  <asvg:svgBlip xmlns="" xmlns:asvg="http://schemas.microsoft.com/office/drawing/2016/SVG/main" r:embed="rId5"/>
                </a:ext>
              </a:extLst>
            </a:blip>
            <a:stretch>
              <a:fillRect l="-30939"/>
            </a:stretch>
          </a:blipFill>
        </p:spPr>
      </p:sp>
      <p:sp>
        <p:nvSpPr>
          <p:cNvPr id="10" name="Freeform 10"/>
          <p:cNvSpPr/>
          <p:nvPr/>
        </p:nvSpPr>
        <p:spPr>
          <a:xfrm>
            <a:off x="15174887" y="5295900"/>
            <a:ext cx="3609540" cy="4842221"/>
          </a:xfrm>
          <a:custGeom>
            <a:avLst/>
            <a:gdLst/>
            <a:ahLst/>
            <a:cxnLst/>
            <a:rect l="l" t="t" r="r" b="b"/>
            <a:pathLst>
              <a:path w="3609540" h="4842221">
                <a:moveTo>
                  <a:pt x="0" y="0"/>
                </a:moveTo>
                <a:lnTo>
                  <a:pt x="3609540" y="0"/>
                </a:lnTo>
                <a:lnTo>
                  <a:pt x="3609540" y="4842221"/>
                </a:lnTo>
                <a:lnTo>
                  <a:pt x="0" y="4842221"/>
                </a:lnTo>
                <a:lnTo>
                  <a:pt x="0" y="0"/>
                </a:lnTo>
                <a:close/>
              </a:path>
            </a:pathLst>
          </a:custGeom>
          <a:blipFill>
            <a:blip r:embed="rId6">
              <a:extLst>
                <a:ext uri="{96DAC541-7B7A-43D3-8B79-37D633B846F1}">
                  <asvg:svgBlip xmlns="" xmlns:asvg="http://schemas.microsoft.com/office/drawing/2016/SVG/main" r:embed="rId8"/>
                </a:ext>
              </a:extLst>
            </a:blip>
            <a:stretch>
              <a:fillRect/>
            </a:stretch>
          </a:blipFill>
        </p:spPr>
      </p:sp>
      <p:sp>
        <p:nvSpPr>
          <p:cNvPr id="13" name="Freeform 13"/>
          <p:cNvSpPr/>
          <p:nvPr/>
        </p:nvSpPr>
        <p:spPr>
          <a:xfrm rot="-2891178">
            <a:off x="710143" y="1507422"/>
            <a:ext cx="1423568" cy="1528651"/>
          </a:xfrm>
          <a:custGeom>
            <a:avLst/>
            <a:gdLst/>
            <a:ahLst/>
            <a:cxnLst/>
            <a:rect l="l" t="t" r="r" b="b"/>
            <a:pathLst>
              <a:path w="1423568" h="1528651">
                <a:moveTo>
                  <a:pt x="0" y="0"/>
                </a:moveTo>
                <a:lnTo>
                  <a:pt x="1423568" y="0"/>
                </a:lnTo>
                <a:lnTo>
                  <a:pt x="1423568" y="1528651"/>
                </a:lnTo>
                <a:lnTo>
                  <a:pt x="0" y="1528651"/>
                </a:lnTo>
                <a:lnTo>
                  <a:pt x="0" y="0"/>
                </a:lnTo>
                <a:close/>
              </a:path>
            </a:pathLst>
          </a:custGeom>
          <a:blipFill>
            <a:blip r:embed="rId9">
              <a:extLst>
                <a:ext uri="{96DAC541-7B7A-43D3-8B79-37D633B846F1}">
                  <asvg:svgBlip xmlns="" xmlns:asvg="http://schemas.microsoft.com/office/drawing/2016/SVG/main" r:embed="rId10"/>
                </a:ext>
              </a:extLst>
            </a:blip>
            <a:stretch>
              <a:fillRect l="-246415" t="-129667"/>
            </a:stretch>
          </a:blipFill>
        </p:spPr>
      </p:sp>
      <p:sp>
        <p:nvSpPr>
          <p:cNvPr id="14" name="Freeform 14"/>
          <p:cNvSpPr/>
          <p:nvPr/>
        </p:nvSpPr>
        <p:spPr>
          <a:xfrm rot="2508821">
            <a:off x="2426956" y="689407"/>
            <a:ext cx="1095319" cy="1176171"/>
          </a:xfrm>
          <a:custGeom>
            <a:avLst/>
            <a:gdLst/>
            <a:ahLst/>
            <a:cxnLst/>
            <a:rect l="l" t="t" r="r" b="b"/>
            <a:pathLst>
              <a:path w="1095319" h="1176171">
                <a:moveTo>
                  <a:pt x="0" y="0"/>
                </a:moveTo>
                <a:lnTo>
                  <a:pt x="1095319" y="0"/>
                </a:lnTo>
                <a:lnTo>
                  <a:pt x="1095319" y="1176171"/>
                </a:lnTo>
                <a:lnTo>
                  <a:pt x="0" y="1176171"/>
                </a:lnTo>
                <a:lnTo>
                  <a:pt x="0" y="0"/>
                </a:lnTo>
                <a:close/>
              </a:path>
            </a:pathLst>
          </a:custGeom>
          <a:blipFill>
            <a:blip r:embed="rId9">
              <a:extLst>
                <a:ext uri="{96DAC541-7B7A-43D3-8B79-37D633B846F1}">
                  <asvg:svgBlip xmlns="" xmlns:asvg="http://schemas.microsoft.com/office/drawing/2016/SVG/main" r:embed="rId10"/>
                </a:ext>
              </a:extLst>
            </a:blip>
            <a:stretch>
              <a:fillRect l="-246415" t="-129667"/>
            </a:stretch>
          </a:blipFill>
        </p:spPr>
      </p:sp>
      <p:sp>
        <p:nvSpPr>
          <p:cNvPr id="15" name="Freeform 15"/>
          <p:cNvSpPr/>
          <p:nvPr/>
        </p:nvSpPr>
        <p:spPr>
          <a:xfrm rot="9091394">
            <a:off x="14150804" y="-994023"/>
            <a:ext cx="2396390" cy="3595097"/>
          </a:xfrm>
          <a:custGeom>
            <a:avLst/>
            <a:gdLst/>
            <a:ahLst/>
            <a:cxnLst/>
            <a:rect l="l" t="t" r="r" b="b"/>
            <a:pathLst>
              <a:path w="2396390" h="3595097">
                <a:moveTo>
                  <a:pt x="0" y="0"/>
                </a:moveTo>
                <a:lnTo>
                  <a:pt x="2396390" y="0"/>
                </a:lnTo>
                <a:lnTo>
                  <a:pt x="2396390" y="3595097"/>
                </a:lnTo>
                <a:lnTo>
                  <a:pt x="0" y="3595097"/>
                </a:lnTo>
                <a:lnTo>
                  <a:pt x="0" y="0"/>
                </a:lnTo>
                <a:close/>
              </a:path>
            </a:pathLst>
          </a:custGeom>
          <a:blipFill>
            <a:blip r:embed="rId4">
              <a:extLst>
                <a:ext uri="{96DAC541-7B7A-43D3-8B79-37D633B846F1}">
                  <asvg:svgBlip xmlns="" xmlns:asvg="http://schemas.microsoft.com/office/drawing/2016/SVG/main" r:embed="rId5"/>
                </a:ext>
              </a:extLst>
            </a:blip>
            <a:stretch>
              <a:fillRect l="-44760" r="-44673"/>
            </a:stretch>
          </a:blipFill>
        </p:spPr>
      </p:sp>
      <p:graphicFrame>
        <p:nvGraphicFramePr>
          <p:cNvPr id="16" name="Table 15"/>
          <p:cNvGraphicFramePr>
            <a:graphicFrameLocks noGrp="1"/>
          </p:cNvGraphicFramePr>
          <p:nvPr>
            <p:extLst>
              <p:ext uri="{D42A27DB-BD31-4B8C-83A1-F6EECF244321}">
                <p14:modId xmlns:p14="http://schemas.microsoft.com/office/powerpoint/2010/main" val="797911184"/>
              </p:ext>
            </p:extLst>
          </p:nvPr>
        </p:nvGraphicFramePr>
        <p:xfrm>
          <a:off x="3824050" y="1225478"/>
          <a:ext cx="11168778" cy="7061371"/>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1097321"/>
                <a:gridCol w="3232029"/>
                <a:gridCol w="6839428"/>
              </a:tblGrid>
              <a:tr h="646566">
                <a:tc gridSpan="3">
                  <a:txBody>
                    <a:bodyPr/>
                    <a:lstStyle/>
                    <a:p>
                      <a:pPr algn="ctr">
                        <a:lnSpc>
                          <a:spcPct val="115000"/>
                        </a:lnSpc>
                        <a:spcAft>
                          <a:spcPts val="0"/>
                        </a:spcAft>
                        <a:tabLst>
                          <a:tab pos="1386840" algn="l"/>
                        </a:tabLst>
                      </a:pPr>
                      <a:r>
                        <a:rPr lang="en-GB"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04: Bài tập 3, trang </a:t>
                      </a:r>
                      <a:r>
                        <a:rPr lang="vi-VN" sz="4000" b="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66</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800"/>
                        </a:spcAft>
                      </a:pPr>
                      <a:r>
                        <a:rPr lang="vi-VN" sz="4000" i="1">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4000" i="1" smtClean="0">
                          <a:effectLst/>
                          <a:latin typeface="Times New Roman" panose="02020603050405020304" pitchFamily="18" charset="0"/>
                          <a:ea typeface="Times New Roman" panose="02020603050405020304" pitchFamily="18" charset="0"/>
                          <a:cs typeface="Times New Roman" panose="02020603050405020304" pitchFamily="18" charset="0"/>
                        </a:rPr>
                        <a:t>ên </a:t>
                      </a:r>
                      <a:r>
                        <a:rPr lang="en-US" sz="4000" i="1">
                          <a:effectLst/>
                          <a:latin typeface="Times New Roman" panose="02020603050405020304" pitchFamily="18" charset="0"/>
                          <a:ea typeface="Times New Roman" panose="02020603050405020304" pitchFamily="18" charset="0"/>
                          <a:cs typeface="Times New Roman" panose="02020603050405020304" pitchFamily="18" charset="0"/>
                        </a:rPr>
                        <a:t>viết tắt của các tổ chức quốc tế mà em biết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808208">
                <a:tc>
                  <a:txBody>
                    <a:bodyPr/>
                    <a:lstStyle/>
                    <a:p>
                      <a:pPr algn="ctr">
                        <a:lnSpc>
                          <a:spcPct val="115000"/>
                        </a:lnSpc>
                        <a:spcAft>
                          <a:spcPts val="800"/>
                        </a:spcAft>
                      </a:pPr>
                      <a:r>
                        <a:rPr lang="vi-VN" sz="4000" b="1"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GB" sz="4000" b="1"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vi-VN" sz="4000" b="1"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Tên viết tắt của các tổ chức quốc tế</a:t>
                      </a:r>
                      <a:endParaRPr lang="en-GB" sz="4000" b="1"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vi-VN" sz="4000" b="1"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Tên tiếng Việt</a:t>
                      </a:r>
                      <a:endParaRPr lang="en-GB" sz="4000" b="1" i="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8208">
                <a:tc>
                  <a:txBody>
                    <a:bodyPr/>
                    <a:lstStyle/>
                    <a:p>
                      <a:pPr algn="just">
                        <a:lnSpc>
                          <a:spcPct val="115000"/>
                        </a:lnSpc>
                        <a:spcAft>
                          <a:spcPts val="800"/>
                        </a:spcAft>
                      </a:pPr>
                      <a:r>
                        <a:rPr lang="vi-VN"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vi-VN"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WEC</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vi-VN"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Hội đồng năng lượng thế giới</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1491">
                <a:tc>
                  <a:txBody>
                    <a:bodyPr/>
                    <a:lstStyle/>
                    <a:p>
                      <a:pPr algn="just">
                        <a:lnSpc>
                          <a:spcPct val="115000"/>
                        </a:lnSpc>
                        <a:spcAft>
                          <a:spcPts val="800"/>
                        </a:spcAft>
                      </a:pPr>
                      <a:r>
                        <a:rPr lang="vi-VN"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vi-VN"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APEC</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 đàn hợp tác kinh tế châu Á - Thái Bình Dương</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1491">
                <a:tc>
                  <a:txBody>
                    <a:bodyPr/>
                    <a:lstStyle/>
                    <a:p>
                      <a:pPr algn="just">
                        <a:lnSpc>
                          <a:spcPct val="115000"/>
                        </a:lnSpc>
                        <a:spcAft>
                          <a:spcPts val="800"/>
                        </a:spcAft>
                      </a:pPr>
                      <a:r>
                        <a:rPr lang="vi-VN"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vi-VN" sz="4000" b="1">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PAO</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 chức Lương thực và Nông nghiệp Liên hợp quốc</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179" marR="4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a:off x="13821700" y="1599674"/>
            <a:ext cx="3437600" cy="9026520"/>
          </a:xfrm>
          <a:custGeom>
            <a:avLst/>
            <a:gdLst/>
            <a:ahLst/>
            <a:cxnLst/>
            <a:rect l="l" t="t" r="r" b="b"/>
            <a:pathLst>
              <a:path w="3437600" h="9026520">
                <a:moveTo>
                  <a:pt x="0" y="0"/>
                </a:moveTo>
                <a:lnTo>
                  <a:pt x="3437600" y="0"/>
                </a:lnTo>
                <a:lnTo>
                  <a:pt x="3437600" y="9026519"/>
                </a:lnTo>
                <a:lnTo>
                  <a:pt x="0" y="9026519"/>
                </a:lnTo>
                <a:lnTo>
                  <a:pt x="0" y="0"/>
                </a:lnTo>
                <a:close/>
              </a:path>
            </a:pathLst>
          </a:custGeom>
          <a:blipFill>
            <a:blip r:embed="rId2"/>
            <a:stretch>
              <a:fillRect/>
            </a:stretch>
          </a:blipFill>
        </p:spPr>
      </p:sp>
      <p:sp>
        <p:nvSpPr>
          <p:cNvPr id="6" name="Freeform 6"/>
          <p:cNvSpPr/>
          <p:nvPr/>
        </p:nvSpPr>
        <p:spPr>
          <a:xfrm>
            <a:off x="447280" y="7345682"/>
            <a:ext cx="3822233" cy="2502119"/>
          </a:xfrm>
          <a:custGeom>
            <a:avLst/>
            <a:gdLst/>
            <a:ahLst/>
            <a:cxnLst/>
            <a:rect l="l" t="t" r="r" b="b"/>
            <a:pathLst>
              <a:path w="3822233" h="2502119">
                <a:moveTo>
                  <a:pt x="0" y="0"/>
                </a:moveTo>
                <a:lnTo>
                  <a:pt x="3822233" y="0"/>
                </a:lnTo>
                <a:lnTo>
                  <a:pt x="3822233" y="2502119"/>
                </a:lnTo>
                <a:lnTo>
                  <a:pt x="0" y="25021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a:off x="2746321" y="5114283"/>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D37C70"/>
          </a:solidFill>
        </p:spPr>
      </p:sp>
      <p:sp>
        <p:nvSpPr>
          <p:cNvPr id="11" name="Freeform 11"/>
          <p:cNvSpPr/>
          <p:nvPr/>
        </p:nvSpPr>
        <p:spPr>
          <a:xfrm>
            <a:off x="10365464" y="5062627"/>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A8B548"/>
          </a:solidFill>
        </p:spPr>
      </p:sp>
      <p:sp>
        <p:nvSpPr>
          <p:cNvPr id="14" name="Freeform 14"/>
          <p:cNvSpPr/>
          <p:nvPr/>
        </p:nvSpPr>
        <p:spPr>
          <a:xfrm>
            <a:off x="5010226" y="6625988"/>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A8B548"/>
          </a:solidFill>
        </p:spPr>
      </p:sp>
      <p:sp>
        <p:nvSpPr>
          <p:cNvPr id="17" name="Freeform 17"/>
          <p:cNvSpPr/>
          <p:nvPr/>
        </p:nvSpPr>
        <p:spPr>
          <a:xfrm>
            <a:off x="8671559" y="6627489"/>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8BABC6"/>
          </a:solidFill>
        </p:spPr>
      </p:sp>
      <p:sp>
        <p:nvSpPr>
          <p:cNvPr id="20" name="Freeform 20"/>
          <p:cNvSpPr/>
          <p:nvPr/>
        </p:nvSpPr>
        <p:spPr>
          <a:xfrm>
            <a:off x="6555892" y="8246971"/>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F6CDBF"/>
          </a:solidFill>
        </p:spPr>
      </p:sp>
      <p:sp>
        <p:nvSpPr>
          <p:cNvPr id="22" name="TextBox 22"/>
          <p:cNvSpPr txBox="1"/>
          <p:nvPr/>
        </p:nvSpPr>
        <p:spPr>
          <a:xfrm rot="-10627">
            <a:off x="2907204" y="1403306"/>
            <a:ext cx="10909963" cy="2949525"/>
          </a:xfrm>
          <a:prstGeom prst="rect">
            <a:avLst/>
          </a:prstGeom>
        </p:spPr>
        <p:txBody>
          <a:bodyPr lIns="0" tIns="0" rIns="0" bIns="0" rtlCol="0" anchor="t">
            <a:spAutoFit/>
          </a:bodyPr>
          <a:lstStyle/>
          <a:p>
            <a:pPr algn="ctr">
              <a:lnSpc>
                <a:spcPts val="11528"/>
              </a:lnSpc>
            </a:pPr>
            <a:r>
              <a:rPr lang="vi-VN" sz="9600" b="1">
                <a:latin typeface="SVN-Caprica Script" pitchFamily="2" charset="-93"/>
              </a:rPr>
              <a:t>HOẠT ĐỘNG </a:t>
            </a:r>
            <a:r>
              <a:rPr lang="vi-VN" sz="9600" b="1" smtClean="0">
                <a:latin typeface="SVN-Caprica Script" pitchFamily="2" charset="-93"/>
              </a:rPr>
              <a:t>4</a:t>
            </a:r>
          </a:p>
          <a:p>
            <a:pPr algn="ctr">
              <a:lnSpc>
                <a:spcPts val="11528"/>
              </a:lnSpc>
            </a:pPr>
            <a:r>
              <a:rPr lang="vi-VN" sz="9600" b="1" smtClean="0">
                <a:latin typeface="SVN-Caprica Script" pitchFamily="2" charset="-93"/>
              </a:rPr>
              <a:t> </a:t>
            </a:r>
            <a:r>
              <a:rPr lang="vi-VN" sz="9600" b="1">
                <a:latin typeface="SVN-Caprica Script" pitchFamily="2" charset="-93"/>
              </a:rPr>
              <a:t>VẬN DỤNG</a:t>
            </a:r>
            <a:endParaRPr lang="en-US" sz="13100">
              <a:solidFill>
                <a:srgbClr val="5B4A3B"/>
              </a:solidFill>
              <a:latin typeface="SVN-Caprica Script" pitchFamily="2" charset="-93"/>
              <a:ea typeface="เอฟซี โอนิกิริ"/>
              <a:cs typeface="เอฟซี โอนิกิริ"/>
              <a:sym typeface="เอฟซี โอนิกิริ"/>
            </a:endParaRPr>
          </a:p>
        </p:txBody>
      </p:sp>
      <p:sp>
        <p:nvSpPr>
          <p:cNvPr id="24" name="Freeform 24"/>
          <p:cNvSpPr/>
          <p:nvPr/>
        </p:nvSpPr>
        <p:spPr>
          <a:xfrm>
            <a:off x="6555892" y="5005992"/>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F1CA88"/>
          </a:solidFill>
        </p:spPr>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9039" y="939787"/>
            <a:ext cx="10434234" cy="3987493"/>
          </a:xfrm>
          <a:prstGeom prst="rect">
            <a:avLst/>
          </a:prstGeom>
        </p:spPr>
      </p:pic>
    </p:spTree>
    <p:extLst>
      <p:ext uri="{BB962C8B-B14F-4D97-AF65-F5344CB8AC3E}">
        <p14:creationId xmlns:p14="http://schemas.microsoft.com/office/powerpoint/2010/main" val="1045358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041501" y="1028700"/>
            <a:ext cx="11426736" cy="1231106"/>
          </a:xfrm>
          <a:prstGeom prst="rect">
            <a:avLst/>
          </a:prstGeom>
        </p:spPr>
        <p:txBody>
          <a:bodyPr lIns="0" tIns="0" rIns="0" bIns="0" rtlCol="0" anchor="t">
            <a:spAutoFit/>
          </a:bodyPr>
          <a:lstStyle/>
          <a:p>
            <a:r>
              <a:rPr lang="en-US" sz="8000" b="1">
                <a:latin typeface="Times New Roman" panose="02020603050405020304" pitchFamily="18" charset="0"/>
                <a:cs typeface="Times New Roman" panose="02020603050405020304" pitchFamily="18" charset="0"/>
              </a:rPr>
              <a:t>Bài tập 4. trang 66 </a:t>
            </a:r>
            <a:endParaRPr lang="en-GB" sz="8000">
              <a:latin typeface="Times New Roman" panose="02020603050405020304" pitchFamily="18" charset="0"/>
              <a:cs typeface="Times New Roman" panose="02020603050405020304" pitchFamily="18" charset="0"/>
            </a:endParaRPr>
          </a:p>
        </p:txBody>
      </p:sp>
      <p:sp>
        <p:nvSpPr>
          <p:cNvPr id="8" name="TextBox 8"/>
          <p:cNvSpPr txBox="1"/>
          <p:nvPr/>
        </p:nvSpPr>
        <p:spPr>
          <a:xfrm>
            <a:off x="3080949" y="3438529"/>
            <a:ext cx="11092251" cy="4616648"/>
          </a:xfrm>
          <a:prstGeom prst="rect">
            <a:avLst/>
          </a:prstGeom>
        </p:spPr>
        <p:txBody>
          <a:bodyPr wrap="square" lIns="0" tIns="0" rIns="0" bIns="0" rtlCol="0" anchor="t">
            <a:spAutoFit/>
          </a:bodyPr>
          <a:lstStyle/>
          <a:p>
            <a:pPr algn="just"/>
            <a:r>
              <a:rPr lang="en-US" sz="6000">
                <a:latin typeface="Times New Roman" panose="02020603050405020304" pitchFamily="18" charset="0"/>
                <a:cs typeface="Times New Roman" panose="02020603050405020304" pitchFamily="18" charset="0"/>
              </a:rPr>
              <a:t>Viết một đoạn văn (khoảng 5 – 7 dòng) trình bày hiểu biết của em về một tổ chức quốc tế mà Việt Nam tham gia, trong đoạn văn có sử dụng tên viết tắt của tổ chức đó. </a:t>
            </a:r>
            <a:endParaRPr lang="en-GB" sz="6000">
              <a:latin typeface="Times New Roman" panose="02020603050405020304" pitchFamily="18" charset="0"/>
              <a:cs typeface="Times New Roman" panose="02020603050405020304" pitchFamily="18" charset="0"/>
            </a:endParaRPr>
          </a:p>
        </p:txBody>
      </p:sp>
      <p:sp>
        <p:nvSpPr>
          <p:cNvPr id="9" name="Freeform 9"/>
          <p:cNvSpPr/>
          <p:nvPr/>
        </p:nvSpPr>
        <p:spPr>
          <a:xfrm flipH="1">
            <a:off x="-1690189" y="796969"/>
            <a:ext cx="3801362" cy="9981695"/>
          </a:xfrm>
          <a:custGeom>
            <a:avLst/>
            <a:gdLst/>
            <a:ahLst/>
            <a:cxnLst/>
            <a:rect l="l" t="t" r="r" b="b"/>
            <a:pathLst>
              <a:path w="3801362" h="9981695">
                <a:moveTo>
                  <a:pt x="3801362" y="0"/>
                </a:moveTo>
                <a:lnTo>
                  <a:pt x="0" y="0"/>
                </a:lnTo>
                <a:lnTo>
                  <a:pt x="0" y="9981695"/>
                </a:lnTo>
                <a:lnTo>
                  <a:pt x="3801362" y="9981695"/>
                </a:lnTo>
                <a:lnTo>
                  <a:pt x="3801362" y="0"/>
                </a:lnTo>
                <a:close/>
              </a:path>
            </a:pathLst>
          </a:custGeom>
          <a:blipFill>
            <a:blip r:embed="rId2"/>
            <a:stretch>
              <a:fillRect/>
            </a:stretch>
          </a:blipFill>
        </p:spPr>
      </p:sp>
      <p:sp>
        <p:nvSpPr>
          <p:cNvPr id="11" name="Freeform 11"/>
          <p:cNvSpPr/>
          <p:nvPr/>
        </p:nvSpPr>
        <p:spPr>
          <a:xfrm>
            <a:off x="13306514" y="337762"/>
            <a:ext cx="4547549" cy="2903612"/>
          </a:xfrm>
          <a:custGeom>
            <a:avLst/>
            <a:gdLst/>
            <a:ahLst/>
            <a:cxnLst/>
            <a:rect l="l" t="t" r="r" b="b"/>
            <a:pathLst>
              <a:path w="4547549" h="2903612">
                <a:moveTo>
                  <a:pt x="0" y="0"/>
                </a:moveTo>
                <a:lnTo>
                  <a:pt x="4547549" y="0"/>
                </a:lnTo>
                <a:lnTo>
                  <a:pt x="4547549" y="2903612"/>
                </a:lnTo>
                <a:lnTo>
                  <a:pt x="0" y="2903612"/>
                </a:lnTo>
                <a:lnTo>
                  <a:pt x="0" y="0"/>
                </a:lnTo>
                <a:close/>
              </a:path>
            </a:pathLst>
          </a:custGeom>
          <a:blipFill>
            <a:blip r:embed="rId3">
              <a:extLst>
                <a:ext uri="{96DAC541-7B7A-43D3-8B79-37D633B846F1}">
                  <asvg:svgBlip xmlns="" xmlns:asvg="http://schemas.microsoft.com/office/drawing/2016/SVG/main" r:embed="rId4"/>
                </a:ext>
              </a:extLst>
            </a:blip>
            <a:stretch>
              <a:fillRect l="-21972" t="-1538"/>
            </a:stretch>
          </a:blipFill>
        </p:spPr>
      </p:sp>
      <p:sp>
        <p:nvSpPr>
          <p:cNvPr id="12" name="Freeform 12"/>
          <p:cNvSpPr/>
          <p:nvPr/>
        </p:nvSpPr>
        <p:spPr>
          <a:xfrm>
            <a:off x="16004539" y="7390989"/>
            <a:ext cx="3822233" cy="2502119"/>
          </a:xfrm>
          <a:custGeom>
            <a:avLst/>
            <a:gdLst/>
            <a:ahLst/>
            <a:cxnLst/>
            <a:rect l="l" t="t" r="r" b="b"/>
            <a:pathLst>
              <a:path w="3822233" h="2502119">
                <a:moveTo>
                  <a:pt x="0" y="0"/>
                </a:moveTo>
                <a:lnTo>
                  <a:pt x="3822233" y="0"/>
                </a:lnTo>
                <a:lnTo>
                  <a:pt x="3822233" y="2502119"/>
                </a:lnTo>
                <a:lnTo>
                  <a:pt x="0" y="250211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277361" y="7974292"/>
            <a:ext cx="4641785" cy="2765632"/>
          </a:xfrm>
          <a:custGeom>
            <a:avLst/>
            <a:gdLst/>
            <a:ahLst/>
            <a:cxnLst/>
            <a:rect l="l" t="t" r="r" b="b"/>
            <a:pathLst>
              <a:path w="4641785" h="2765632">
                <a:moveTo>
                  <a:pt x="0" y="0"/>
                </a:moveTo>
                <a:lnTo>
                  <a:pt x="4641785" y="0"/>
                </a:lnTo>
                <a:lnTo>
                  <a:pt x="4641785" y="2765633"/>
                </a:lnTo>
                <a:lnTo>
                  <a:pt x="0" y="2765633"/>
                </a:lnTo>
                <a:lnTo>
                  <a:pt x="0" y="0"/>
                </a:lnTo>
                <a:close/>
              </a:path>
            </a:pathLst>
          </a:custGeom>
          <a:blipFill>
            <a:blip r:embed="rId2"/>
            <a:stretch>
              <a:fillRect/>
            </a:stretch>
          </a:blipFill>
        </p:spPr>
      </p:sp>
      <p:sp>
        <p:nvSpPr>
          <p:cNvPr id="6" name="Freeform 6"/>
          <p:cNvSpPr/>
          <p:nvPr/>
        </p:nvSpPr>
        <p:spPr>
          <a:xfrm>
            <a:off x="-185525" y="461030"/>
            <a:ext cx="4679573" cy="2987909"/>
          </a:xfrm>
          <a:custGeom>
            <a:avLst/>
            <a:gdLst/>
            <a:ahLst/>
            <a:cxnLst/>
            <a:rect l="l" t="t" r="r" b="b"/>
            <a:pathLst>
              <a:path w="4679573" h="2987909">
                <a:moveTo>
                  <a:pt x="0" y="0"/>
                </a:moveTo>
                <a:lnTo>
                  <a:pt x="4679573" y="0"/>
                </a:lnTo>
                <a:lnTo>
                  <a:pt x="4679573" y="2987909"/>
                </a:lnTo>
                <a:lnTo>
                  <a:pt x="0" y="2987909"/>
                </a:lnTo>
                <a:lnTo>
                  <a:pt x="0" y="0"/>
                </a:lnTo>
                <a:close/>
              </a:path>
            </a:pathLst>
          </a:custGeom>
          <a:blipFill>
            <a:blip r:embed="rId3">
              <a:extLst>
                <a:ext uri="{96DAC541-7B7A-43D3-8B79-37D633B846F1}">
                  <asvg:svgBlip xmlns="" xmlns:asvg="http://schemas.microsoft.com/office/drawing/2016/SVG/main" r:embed="rId4"/>
                </a:ext>
              </a:extLst>
            </a:blip>
            <a:stretch>
              <a:fillRect l="-21972" t="-1538"/>
            </a:stretch>
          </a:blipFill>
        </p:spPr>
      </p:sp>
      <p:sp>
        <p:nvSpPr>
          <p:cNvPr id="7" name="TextBox 7"/>
          <p:cNvSpPr txBox="1"/>
          <p:nvPr/>
        </p:nvSpPr>
        <p:spPr>
          <a:xfrm rot="-10627">
            <a:off x="4243078" y="1458260"/>
            <a:ext cx="10909963" cy="1370568"/>
          </a:xfrm>
          <a:prstGeom prst="rect">
            <a:avLst/>
          </a:prstGeom>
        </p:spPr>
        <p:txBody>
          <a:bodyPr lIns="0" tIns="0" rIns="0" bIns="0" rtlCol="0" anchor="t">
            <a:spAutoFit/>
          </a:bodyPr>
          <a:lstStyle/>
          <a:p>
            <a:pPr algn="ctr">
              <a:lnSpc>
                <a:spcPts val="11528"/>
              </a:lnSpc>
            </a:pPr>
            <a:r>
              <a:rPr lang="en-US" sz="8800" b="1">
                <a:latin typeface="Times New Roman" panose="02020603050405020304" pitchFamily="18" charset="0"/>
                <a:cs typeface="Times New Roman" panose="02020603050405020304" pitchFamily="18" charset="0"/>
              </a:rPr>
              <a:t>Yêu cầu của đoạn văn</a:t>
            </a:r>
            <a:endParaRPr lang="en-US" sz="10900">
              <a:solidFill>
                <a:srgbClr val="5B4A3B"/>
              </a:solidFill>
              <a:latin typeface="Times New Roman" panose="02020603050405020304" pitchFamily="18" charset="0"/>
              <a:ea typeface="เอฟซี โอนิกิริ"/>
              <a:cs typeface="Times New Roman" panose="02020603050405020304" pitchFamily="18" charset="0"/>
              <a:sym typeface="เอฟซี โอนิกิริ"/>
            </a:endParaRPr>
          </a:p>
        </p:txBody>
      </p:sp>
      <p:sp>
        <p:nvSpPr>
          <p:cNvPr id="8" name="Freeform 8"/>
          <p:cNvSpPr/>
          <p:nvPr/>
        </p:nvSpPr>
        <p:spPr>
          <a:xfrm flipH="1">
            <a:off x="-457200" y="7029108"/>
            <a:ext cx="3987514" cy="2848063"/>
          </a:xfrm>
          <a:custGeom>
            <a:avLst/>
            <a:gdLst/>
            <a:ahLst/>
            <a:cxnLst/>
            <a:rect l="l" t="t" r="r" b="b"/>
            <a:pathLst>
              <a:path w="3987514" h="2848063">
                <a:moveTo>
                  <a:pt x="3987513" y="0"/>
                </a:moveTo>
                <a:lnTo>
                  <a:pt x="0" y="0"/>
                </a:lnTo>
                <a:lnTo>
                  <a:pt x="0" y="2848063"/>
                </a:lnTo>
                <a:lnTo>
                  <a:pt x="3987513" y="2848063"/>
                </a:lnTo>
                <a:lnTo>
                  <a:pt x="3987513" y="0"/>
                </a:lnTo>
                <a:close/>
              </a:path>
            </a:pathLst>
          </a:custGeom>
          <a:blipFill>
            <a:blip r:embed="rId5">
              <a:extLst>
                <a:ext uri="{96DAC541-7B7A-43D3-8B79-37D633B846F1}">
                  <asvg:svgBlip xmlns="" xmlns:asvg="http://schemas.microsoft.com/office/drawing/2016/SVG/main" r:embed="rId6"/>
                </a:ext>
              </a:extLst>
            </a:blip>
            <a:stretch>
              <a:fillRect b="-89783"/>
            </a:stretch>
          </a:blipFill>
        </p:spPr>
      </p:sp>
      <p:sp>
        <p:nvSpPr>
          <p:cNvPr id="9" name="TextBox 9"/>
          <p:cNvSpPr txBox="1"/>
          <p:nvPr/>
        </p:nvSpPr>
        <p:spPr>
          <a:xfrm>
            <a:off x="3369542" y="3444801"/>
            <a:ext cx="12022858" cy="1231106"/>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 </a:t>
            </a:r>
            <a:r>
              <a:rPr lang="en-US" sz="4000" b="1" i="1">
                <a:latin typeface="Times New Roman" panose="02020603050405020304" pitchFamily="18" charset="0"/>
                <a:cs typeface="Times New Roman" panose="02020603050405020304" pitchFamily="18" charset="0"/>
              </a:rPr>
              <a:t>Hình thức:</a:t>
            </a:r>
            <a:r>
              <a:rPr lang="en-US" sz="4000">
                <a:latin typeface="Times New Roman" panose="02020603050405020304" pitchFamily="18" charset="0"/>
                <a:cs typeface="Times New Roman" panose="02020603050405020304" pitchFamily="18" charset="0"/>
              </a:rPr>
              <a:t> là một đoạn văn, có độ dài từ 5-7 dòng; có sử dụng tên viết tắt của tổ chức </a:t>
            </a:r>
            <a:endParaRPr lang="en-GB" sz="4000">
              <a:latin typeface="Times New Roman" panose="02020603050405020304" pitchFamily="18" charset="0"/>
              <a:cs typeface="Times New Roman" panose="02020603050405020304" pitchFamily="18" charset="0"/>
            </a:endParaRPr>
          </a:p>
        </p:txBody>
      </p:sp>
      <p:sp>
        <p:nvSpPr>
          <p:cNvPr id="10" name="Freeform 10"/>
          <p:cNvSpPr/>
          <p:nvPr/>
        </p:nvSpPr>
        <p:spPr>
          <a:xfrm>
            <a:off x="16230451" y="1453698"/>
            <a:ext cx="1225723" cy="1316201"/>
          </a:xfrm>
          <a:custGeom>
            <a:avLst/>
            <a:gdLst/>
            <a:ahLst/>
            <a:cxnLst/>
            <a:rect l="l" t="t" r="r" b="b"/>
            <a:pathLst>
              <a:path w="1225723" h="1316201">
                <a:moveTo>
                  <a:pt x="0" y="0"/>
                </a:moveTo>
                <a:lnTo>
                  <a:pt x="1225723" y="0"/>
                </a:lnTo>
                <a:lnTo>
                  <a:pt x="1225723" y="1316201"/>
                </a:lnTo>
                <a:lnTo>
                  <a:pt x="0" y="1316201"/>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11" name="Freeform 11"/>
          <p:cNvSpPr/>
          <p:nvPr/>
        </p:nvSpPr>
        <p:spPr>
          <a:xfrm>
            <a:off x="15680172" y="441675"/>
            <a:ext cx="702256" cy="1082762"/>
          </a:xfrm>
          <a:custGeom>
            <a:avLst/>
            <a:gdLst/>
            <a:ahLst/>
            <a:cxnLst/>
            <a:rect l="l" t="t" r="r" b="b"/>
            <a:pathLst>
              <a:path w="702256" h="1082762">
                <a:moveTo>
                  <a:pt x="0" y="0"/>
                </a:moveTo>
                <a:lnTo>
                  <a:pt x="702255" y="0"/>
                </a:lnTo>
                <a:lnTo>
                  <a:pt x="702255" y="1082762"/>
                </a:lnTo>
                <a:lnTo>
                  <a:pt x="0" y="1082762"/>
                </a:lnTo>
                <a:lnTo>
                  <a:pt x="0" y="0"/>
                </a:lnTo>
                <a:close/>
              </a:path>
            </a:pathLst>
          </a:custGeom>
          <a:blipFill>
            <a:blip r:embed="rId9">
              <a:extLst>
                <a:ext uri="{96DAC541-7B7A-43D3-8B79-37D633B846F1}">
                  <asvg:svgBlip xmlns="" xmlns:asvg="http://schemas.microsoft.com/office/drawing/2016/SVG/main" r:embed="rId10"/>
                </a:ext>
              </a:extLst>
            </a:blip>
            <a:stretch>
              <a:fillRect l="-921663" b="-583763"/>
            </a:stretch>
          </a:blipFill>
        </p:spPr>
      </p:sp>
      <p:sp>
        <p:nvSpPr>
          <p:cNvPr id="12" name="Freeform 12"/>
          <p:cNvSpPr/>
          <p:nvPr/>
        </p:nvSpPr>
        <p:spPr>
          <a:xfrm>
            <a:off x="14977916" y="2153221"/>
            <a:ext cx="702256" cy="1082762"/>
          </a:xfrm>
          <a:custGeom>
            <a:avLst/>
            <a:gdLst/>
            <a:ahLst/>
            <a:cxnLst/>
            <a:rect l="l" t="t" r="r" b="b"/>
            <a:pathLst>
              <a:path w="702256" h="1082762">
                <a:moveTo>
                  <a:pt x="0" y="0"/>
                </a:moveTo>
                <a:lnTo>
                  <a:pt x="702256" y="0"/>
                </a:lnTo>
                <a:lnTo>
                  <a:pt x="702256" y="1082762"/>
                </a:lnTo>
                <a:lnTo>
                  <a:pt x="0" y="1082762"/>
                </a:lnTo>
                <a:lnTo>
                  <a:pt x="0" y="0"/>
                </a:lnTo>
                <a:close/>
              </a:path>
            </a:pathLst>
          </a:custGeom>
          <a:blipFill>
            <a:blip r:embed="rId9">
              <a:extLst>
                <a:ext uri="{96DAC541-7B7A-43D3-8B79-37D633B846F1}">
                  <asvg:svgBlip xmlns="" xmlns:asvg="http://schemas.microsoft.com/office/drawing/2016/SVG/main" r:embed="rId10"/>
                </a:ext>
              </a:extLst>
            </a:blip>
            <a:stretch>
              <a:fillRect l="-921663" b="-583763"/>
            </a:stretch>
          </a:blipFill>
        </p:spPr>
      </p:sp>
      <p:sp>
        <p:nvSpPr>
          <p:cNvPr id="13" name="Rectangle 12"/>
          <p:cNvSpPr/>
          <p:nvPr/>
        </p:nvSpPr>
        <p:spPr>
          <a:xfrm>
            <a:off x="3369542" y="4770509"/>
            <a:ext cx="12022858" cy="5016758"/>
          </a:xfrm>
          <a:prstGeom prst="rect">
            <a:avLst/>
          </a:prstGeom>
        </p:spPr>
        <p:txBody>
          <a:bodyPr wrap="square">
            <a:spAutoFit/>
          </a:bodyPr>
          <a:lstStyle/>
          <a:p>
            <a:pPr algn="just">
              <a:spcAft>
                <a:spcPts val="0"/>
              </a:spcAft>
            </a:pPr>
            <a:r>
              <a:rPr lang="en-US"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 dung:</a:t>
            </a:r>
            <a:r>
              <a:rPr lang="vi-VN" sz="40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Giới thiệu </a:t>
            </a:r>
            <a:r>
              <a:rPr lang="en-US" sz="40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một tổ chức quốc tế mà Việt Nam tham </a:t>
            </a:r>
            <a:r>
              <a:rPr lang="en-US" sz="4000" b="1"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Đó là tổ chức quốc tế gì?</a:t>
            </a: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Tổ chức đó ra đời khi nào? Trụ sở ở đâu? </a:t>
            </a: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Qui mô, mục đích, vai trò của tổ chức quốc tế đó như thế nào?</a:t>
            </a: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Việt Nam đóng vai trò gì trong tổ chức</a:t>
            </a: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44148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15793301" y="6628021"/>
            <a:ext cx="4451621" cy="6034246"/>
          </a:xfrm>
          <a:custGeom>
            <a:avLst/>
            <a:gdLst/>
            <a:ahLst/>
            <a:cxnLst/>
            <a:rect l="l" t="t" r="r" b="b"/>
            <a:pathLst>
              <a:path w="4451621" h="6034246">
                <a:moveTo>
                  <a:pt x="0" y="0"/>
                </a:moveTo>
                <a:lnTo>
                  <a:pt x="4451620" y="0"/>
                </a:lnTo>
                <a:lnTo>
                  <a:pt x="4451620" y="6034246"/>
                </a:lnTo>
                <a:lnTo>
                  <a:pt x="0" y="6034246"/>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19" name="Freeform 19"/>
          <p:cNvSpPr/>
          <p:nvPr/>
        </p:nvSpPr>
        <p:spPr>
          <a:xfrm flipH="1">
            <a:off x="-1746447" y="6628021"/>
            <a:ext cx="4451621" cy="6034246"/>
          </a:xfrm>
          <a:custGeom>
            <a:avLst/>
            <a:gdLst/>
            <a:ahLst/>
            <a:cxnLst/>
            <a:rect l="l" t="t" r="r" b="b"/>
            <a:pathLst>
              <a:path w="4451621" h="6034246">
                <a:moveTo>
                  <a:pt x="4451621" y="0"/>
                </a:moveTo>
                <a:lnTo>
                  <a:pt x="0" y="0"/>
                </a:lnTo>
                <a:lnTo>
                  <a:pt x="0" y="6034246"/>
                </a:lnTo>
                <a:lnTo>
                  <a:pt x="4451621" y="6034246"/>
                </a:lnTo>
                <a:lnTo>
                  <a:pt x="4451621" y="0"/>
                </a:lnTo>
                <a:close/>
              </a:path>
            </a:pathLst>
          </a:custGeom>
          <a:blipFill>
            <a:blip r:embed="rId2">
              <a:extLst>
                <a:ext uri="{96DAC541-7B7A-43D3-8B79-37D633B846F1}">
                  <asvg:svgBlip xmlns="" xmlns:asvg="http://schemas.microsoft.com/office/drawing/2016/SVG/main" r:embed="rId6"/>
                </a:ext>
              </a:extLst>
            </a:blip>
            <a:stretch>
              <a:fillRect/>
            </a:stretch>
          </a:blipFill>
        </p:spPr>
      </p:sp>
      <p:grpSp>
        <p:nvGrpSpPr>
          <p:cNvPr id="20" name="Group 20"/>
          <p:cNvGrpSpPr/>
          <p:nvPr/>
        </p:nvGrpSpPr>
        <p:grpSpPr>
          <a:xfrm>
            <a:off x="15994063" y="-153495"/>
            <a:ext cx="2476616" cy="2620009"/>
            <a:chOff x="0" y="0"/>
            <a:chExt cx="3302155" cy="3493346"/>
          </a:xfrm>
        </p:grpSpPr>
        <p:sp>
          <p:nvSpPr>
            <p:cNvPr id="21" name="Freeform 21"/>
            <p:cNvSpPr/>
            <p:nvPr/>
          </p:nvSpPr>
          <p:spPr>
            <a:xfrm>
              <a:off x="1776821" y="787883"/>
              <a:ext cx="1525334" cy="2264131"/>
            </a:xfrm>
            <a:custGeom>
              <a:avLst/>
              <a:gdLst/>
              <a:ahLst/>
              <a:cxnLst/>
              <a:rect l="l" t="t" r="r" b="b"/>
              <a:pathLst>
                <a:path w="1525334" h="2264131">
                  <a:moveTo>
                    <a:pt x="0" y="0"/>
                  </a:moveTo>
                  <a:lnTo>
                    <a:pt x="1525334" y="0"/>
                  </a:lnTo>
                  <a:lnTo>
                    <a:pt x="1525334" y="2264131"/>
                  </a:lnTo>
                  <a:lnTo>
                    <a:pt x="0" y="2264131"/>
                  </a:lnTo>
                  <a:lnTo>
                    <a:pt x="0" y="0"/>
                  </a:lnTo>
                  <a:close/>
                </a:path>
              </a:pathLst>
            </a:custGeom>
            <a:blipFill>
              <a:blip r:embed="rId7">
                <a:extLst>
                  <a:ext uri="{96DAC541-7B7A-43D3-8B79-37D633B846F1}">
                    <asvg:svgBlip xmlns="" xmlns:asvg="http://schemas.microsoft.com/office/drawing/2016/SVG/main" r:embed="rId8"/>
                  </a:ext>
                </a:extLst>
              </a:blip>
              <a:stretch>
                <a:fillRect t="-203606" r="-550428" b="-153238"/>
              </a:stretch>
            </a:blipFill>
          </p:spPr>
        </p:sp>
        <p:sp>
          <p:nvSpPr>
            <p:cNvPr id="22" name="Freeform 22"/>
            <p:cNvSpPr/>
            <p:nvPr/>
          </p:nvSpPr>
          <p:spPr>
            <a:xfrm rot="-344133" flipH="1">
              <a:off x="88427" y="57069"/>
              <a:ext cx="1233838" cy="1831448"/>
            </a:xfrm>
            <a:custGeom>
              <a:avLst/>
              <a:gdLst/>
              <a:ahLst/>
              <a:cxnLst/>
              <a:rect l="l" t="t" r="r" b="b"/>
              <a:pathLst>
                <a:path w="1233838" h="1831448">
                  <a:moveTo>
                    <a:pt x="1233838" y="0"/>
                  </a:moveTo>
                  <a:lnTo>
                    <a:pt x="0" y="0"/>
                  </a:lnTo>
                  <a:lnTo>
                    <a:pt x="0" y="1831448"/>
                  </a:lnTo>
                  <a:lnTo>
                    <a:pt x="1233838" y="1831448"/>
                  </a:lnTo>
                  <a:lnTo>
                    <a:pt x="1233838" y="0"/>
                  </a:lnTo>
                  <a:close/>
                </a:path>
              </a:pathLst>
            </a:custGeom>
            <a:blipFill>
              <a:blip r:embed="rId9">
                <a:extLst>
                  <a:ext uri="{96DAC541-7B7A-43D3-8B79-37D633B846F1}">
                    <asvg:svgBlip xmlns="" xmlns:asvg="http://schemas.microsoft.com/office/drawing/2016/SVG/main" r:embed="rId10"/>
                  </a:ext>
                </a:extLst>
              </a:blip>
              <a:stretch>
                <a:fillRect t="-203606" r="-550428" b="-153238"/>
              </a:stretch>
            </a:blipFill>
          </p:spPr>
        </p:sp>
        <p:sp>
          <p:nvSpPr>
            <p:cNvPr id="23" name="Freeform 23"/>
            <p:cNvSpPr/>
            <p:nvPr/>
          </p:nvSpPr>
          <p:spPr>
            <a:xfrm rot="3285548">
              <a:off x="478006" y="2063882"/>
              <a:ext cx="820601" cy="1387886"/>
            </a:xfrm>
            <a:custGeom>
              <a:avLst/>
              <a:gdLst/>
              <a:ahLst/>
              <a:cxnLst/>
              <a:rect l="l" t="t" r="r" b="b"/>
              <a:pathLst>
                <a:path w="820601" h="1387886">
                  <a:moveTo>
                    <a:pt x="0" y="0"/>
                  </a:moveTo>
                  <a:lnTo>
                    <a:pt x="820600" y="0"/>
                  </a:lnTo>
                  <a:lnTo>
                    <a:pt x="820600" y="1387885"/>
                  </a:lnTo>
                  <a:lnTo>
                    <a:pt x="0" y="1387885"/>
                  </a:lnTo>
                  <a:lnTo>
                    <a:pt x="0" y="0"/>
                  </a:lnTo>
                  <a:close/>
                </a:path>
              </a:pathLst>
            </a:custGeom>
            <a:blipFill>
              <a:blip r:embed="rId11">
                <a:extLst>
                  <a:ext uri="{96DAC541-7B7A-43D3-8B79-37D633B846F1}">
                    <asvg:svgBlip xmlns="" xmlns:asvg="http://schemas.microsoft.com/office/drawing/2016/SVG/main" r:embed="rId12"/>
                  </a:ext>
                </a:extLst>
              </a:blip>
              <a:stretch>
                <a:fillRect l="-753958" b="-421015"/>
              </a:stretch>
            </a:blipFill>
          </p:spPr>
        </p:sp>
      </p:grpSp>
      <p:grpSp>
        <p:nvGrpSpPr>
          <p:cNvPr id="24" name="Group 24"/>
          <p:cNvGrpSpPr/>
          <p:nvPr/>
        </p:nvGrpSpPr>
        <p:grpSpPr>
          <a:xfrm>
            <a:off x="-235011" y="-15461"/>
            <a:ext cx="2940185" cy="2050779"/>
            <a:chOff x="0" y="0"/>
            <a:chExt cx="3920247" cy="2734372"/>
          </a:xfrm>
        </p:grpSpPr>
        <p:sp>
          <p:nvSpPr>
            <p:cNvPr id="25" name="Freeform 25"/>
            <p:cNvSpPr/>
            <p:nvPr/>
          </p:nvSpPr>
          <p:spPr>
            <a:xfrm rot="5489537">
              <a:off x="2019579" y="-112485"/>
              <a:ext cx="1514543" cy="2248113"/>
            </a:xfrm>
            <a:custGeom>
              <a:avLst/>
              <a:gdLst/>
              <a:ahLst/>
              <a:cxnLst/>
              <a:rect l="l" t="t" r="r" b="b"/>
              <a:pathLst>
                <a:path w="1514543" h="2248113">
                  <a:moveTo>
                    <a:pt x="0" y="0"/>
                  </a:moveTo>
                  <a:lnTo>
                    <a:pt x="1514544" y="0"/>
                  </a:lnTo>
                  <a:lnTo>
                    <a:pt x="1514544" y="2248113"/>
                  </a:lnTo>
                  <a:lnTo>
                    <a:pt x="0" y="2248113"/>
                  </a:lnTo>
                  <a:lnTo>
                    <a:pt x="0" y="0"/>
                  </a:lnTo>
                  <a:close/>
                </a:path>
              </a:pathLst>
            </a:custGeom>
            <a:blipFill>
              <a:blip r:embed="rId13">
                <a:extLst>
                  <a:ext uri="{96DAC541-7B7A-43D3-8B79-37D633B846F1}">
                    <asvg:svgBlip xmlns="" xmlns:asvg="http://schemas.microsoft.com/office/drawing/2016/SVG/main" r:embed="rId14"/>
                  </a:ext>
                </a:extLst>
              </a:blip>
              <a:stretch>
                <a:fillRect t="-203606" r="-550428" b="-153238"/>
              </a:stretch>
            </a:blipFill>
          </p:spPr>
        </p:sp>
        <p:sp>
          <p:nvSpPr>
            <p:cNvPr id="26" name="Freeform 26"/>
            <p:cNvSpPr/>
            <p:nvPr/>
          </p:nvSpPr>
          <p:spPr>
            <a:xfrm rot="5145403" flipH="1">
              <a:off x="339523" y="1146973"/>
              <a:ext cx="1225110" cy="1818492"/>
            </a:xfrm>
            <a:custGeom>
              <a:avLst/>
              <a:gdLst/>
              <a:ahLst/>
              <a:cxnLst/>
              <a:rect l="l" t="t" r="r" b="b"/>
              <a:pathLst>
                <a:path w="1225110" h="1818492">
                  <a:moveTo>
                    <a:pt x="1225109" y="0"/>
                  </a:moveTo>
                  <a:lnTo>
                    <a:pt x="0" y="0"/>
                  </a:lnTo>
                  <a:lnTo>
                    <a:pt x="0" y="1818492"/>
                  </a:lnTo>
                  <a:lnTo>
                    <a:pt x="1225109" y="1818492"/>
                  </a:lnTo>
                  <a:lnTo>
                    <a:pt x="1225109" y="0"/>
                  </a:lnTo>
                  <a:close/>
                </a:path>
              </a:pathLst>
            </a:custGeom>
            <a:blipFill>
              <a:blip r:embed="rId9">
                <a:extLst>
                  <a:ext uri="{96DAC541-7B7A-43D3-8B79-37D633B846F1}">
                    <asvg:svgBlip xmlns="" xmlns:asvg="http://schemas.microsoft.com/office/drawing/2016/SVG/main" r:embed="rId10"/>
                  </a:ext>
                </a:extLst>
              </a:blip>
              <a:stretch>
                <a:fillRect t="-203606" r="-550428" b="-153238"/>
              </a:stretch>
            </a:blipFill>
          </p:spPr>
        </p:sp>
        <p:sp>
          <p:nvSpPr>
            <p:cNvPr id="27" name="Freeform 27"/>
            <p:cNvSpPr/>
            <p:nvPr/>
          </p:nvSpPr>
          <p:spPr>
            <a:xfrm>
              <a:off x="621037" y="0"/>
              <a:ext cx="814795" cy="1378067"/>
            </a:xfrm>
            <a:custGeom>
              <a:avLst/>
              <a:gdLst/>
              <a:ahLst/>
              <a:cxnLst/>
              <a:rect l="l" t="t" r="r" b="b"/>
              <a:pathLst>
                <a:path w="814795" h="1378067">
                  <a:moveTo>
                    <a:pt x="0" y="0"/>
                  </a:moveTo>
                  <a:lnTo>
                    <a:pt x="814795" y="0"/>
                  </a:lnTo>
                  <a:lnTo>
                    <a:pt x="814795" y="1378067"/>
                  </a:lnTo>
                  <a:lnTo>
                    <a:pt x="0" y="1378067"/>
                  </a:lnTo>
                  <a:lnTo>
                    <a:pt x="0" y="0"/>
                  </a:lnTo>
                  <a:close/>
                </a:path>
              </a:pathLst>
            </a:custGeom>
            <a:blipFill>
              <a:blip r:embed="rId11">
                <a:extLst>
                  <a:ext uri="{96DAC541-7B7A-43D3-8B79-37D633B846F1}">
                    <asvg:svgBlip xmlns="" xmlns:asvg="http://schemas.microsoft.com/office/drawing/2016/SVG/main" r:embed="rId12"/>
                  </a:ext>
                </a:extLst>
              </a:blip>
              <a:stretch>
                <a:fillRect l="-753958" b="-421015"/>
              </a:stretch>
            </a:blipFill>
          </p:spPr>
        </p:sp>
      </p:grpSp>
      <p:sp>
        <p:nvSpPr>
          <p:cNvPr id="28" name="Rectangle 27"/>
          <p:cNvSpPr/>
          <p:nvPr/>
        </p:nvSpPr>
        <p:spPr>
          <a:xfrm>
            <a:off x="2012251" y="614915"/>
            <a:ext cx="14751749" cy="8094524"/>
          </a:xfrm>
          <a:prstGeom prst="rect">
            <a:avLst/>
          </a:prstGeom>
        </p:spPr>
        <p:txBody>
          <a:bodyPr wrap="square">
            <a:spAutoFit/>
          </a:bodyPr>
          <a:lstStyle/>
          <a:p>
            <a:pPr algn="ctr">
              <a:spcAft>
                <a:spcPts val="0"/>
              </a:spcAft>
              <a:tabLst>
                <a:tab pos="1386840" algn="l"/>
              </a:tabLst>
            </a:pPr>
            <a:r>
              <a:rPr lang="vi-VN" sz="4000" b="1">
                <a:solidFill>
                  <a:srgbClr val="FF0000"/>
                </a:solidFill>
                <a:latin typeface="Times New Roman" panose="02020603050405020304" pitchFamily="18" charset="0"/>
                <a:ea typeface="MS Mincho"/>
                <a:cs typeface="Times New Roman" panose="02020603050405020304" pitchFamily="18" charset="0"/>
              </a:rPr>
              <a:t>PHIẾU CHỈNH SỬA BÀI VIẾT</a:t>
            </a:r>
            <a:endParaRPr lang="en-GB" sz="4000">
              <a:latin typeface="Times New Roman" panose="02020603050405020304" pitchFamily="18" charset="0"/>
              <a:ea typeface="Times New Roman" panose="02020603050405020304" pitchFamily="18" charset="0"/>
            </a:endParaRPr>
          </a:p>
          <a:p>
            <a:pPr>
              <a:spcAft>
                <a:spcPts val="0"/>
              </a:spcAft>
              <a:tabLst>
                <a:tab pos="1386840" algn="l"/>
              </a:tabLst>
            </a:pPr>
            <a:r>
              <a:rPr lang="vi-VN" sz="4000" b="1">
                <a:solidFill>
                  <a:srgbClr val="003366"/>
                </a:solidFill>
                <a:latin typeface="Times New Roman" panose="02020603050405020304" pitchFamily="18" charset="0"/>
                <a:ea typeface="MS Mincho"/>
                <a:cs typeface="Times New Roman" panose="02020603050405020304" pitchFamily="18" charset="0"/>
              </a:rPr>
              <a:t>Nhiệm vụ:</a:t>
            </a:r>
            <a:r>
              <a:rPr lang="vi-VN" sz="4000" b="1">
                <a:solidFill>
                  <a:srgbClr val="0070C0"/>
                </a:solidFill>
                <a:latin typeface="Times New Roman" panose="02020603050405020304" pitchFamily="18" charset="0"/>
                <a:ea typeface="MS Mincho"/>
                <a:cs typeface="Times New Roman" panose="02020603050405020304" pitchFamily="18" charset="0"/>
              </a:rPr>
              <a:t> </a:t>
            </a:r>
            <a:r>
              <a:rPr lang="vi-VN" sz="4000" b="1">
                <a:latin typeface="Times New Roman" panose="02020603050405020304" pitchFamily="18" charset="0"/>
                <a:ea typeface="MS Mincho"/>
                <a:cs typeface="Times New Roman" panose="02020603050405020304" pitchFamily="18" charset="0"/>
              </a:rPr>
              <a:t>Hãy đọc bài viết của mình và hoàn chỉnh bài viết bằng cách trả lời các câu hỏi sau:</a:t>
            </a:r>
            <a:endParaRPr lang="en-GB" sz="40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4000">
                <a:solidFill>
                  <a:srgbClr val="0D0D0D"/>
                </a:solidFill>
                <a:latin typeface="Times New Roman" panose="02020603050405020304" pitchFamily="18" charset="0"/>
                <a:ea typeface="MS Mincho"/>
                <a:cs typeface="Times New Roman" panose="02020603050405020304" pitchFamily="18" charset="0"/>
              </a:rPr>
              <a:t>1. Bài viết  đảm bảo hình thức đoạn văn chưa?</a:t>
            </a:r>
            <a:endParaRPr lang="en-GB" sz="40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4000" smtClean="0">
                <a:solidFill>
                  <a:srgbClr val="0D0D0D"/>
                </a:solidFill>
                <a:latin typeface="Times New Roman" panose="02020603050405020304" pitchFamily="18" charset="0"/>
                <a:ea typeface="MS Mincho"/>
                <a:cs typeface="Times New Roman" panose="02020603050405020304" pitchFamily="18" charset="0"/>
              </a:rPr>
              <a:t>...................</a:t>
            </a:r>
          </a:p>
          <a:p>
            <a:pPr algn="just">
              <a:spcAft>
                <a:spcPts val="0"/>
              </a:spcAft>
              <a:tabLst>
                <a:tab pos="1386840" algn="l"/>
              </a:tabLst>
            </a:pPr>
            <a:r>
              <a:rPr lang="vi-VN" sz="4000" smtClean="0">
                <a:solidFill>
                  <a:srgbClr val="0D0D0D"/>
                </a:solidFill>
                <a:latin typeface="Times New Roman" panose="02020603050405020304" pitchFamily="18" charset="0"/>
                <a:ea typeface="MS Mincho"/>
                <a:cs typeface="Times New Roman" panose="02020603050405020304" pitchFamily="18" charset="0"/>
              </a:rPr>
              <a:t>2</a:t>
            </a:r>
            <a:r>
              <a:rPr lang="vi-VN" sz="4000">
                <a:solidFill>
                  <a:srgbClr val="0D0D0D"/>
                </a:solidFill>
                <a:latin typeface="Times New Roman" panose="02020603050405020304" pitchFamily="18" charset="0"/>
                <a:ea typeface="MS Mincho"/>
                <a:cs typeface="Times New Roman" panose="02020603050405020304" pitchFamily="18" charset="0"/>
              </a:rPr>
              <a:t>. Nội dung đã đảm bảo các ý chưa? Nếu chưa cần bổ sung những ý nào?</a:t>
            </a:r>
            <a:endParaRPr lang="en-GB" sz="40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4000" smtClean="0">
                <a:solidFill>
                  <a:srgbClr val="0D0D0D"/>
                </a:solidFill>
                <a:latin typeface="Times New Roman" panose="02020603050405020304" pitchFamily="18" charset="0"/>
                <a:ea typeface="MS Mincho"/>
                <a:cs typeface="Times New Roman" panose="02020603050405020304" pitchFamily="18" charset="0"/>
              </a:rPr>
              <a:t>.................................................................</a:t>
            </a:r>
          </a:p>
          <a:p>
            <a:pPr algn="just">
              <a:spcAft>
                <a:spcPts val="0"/>
              </a:spcAft>
              <a:tabLst>
                <a:tab pos="1386840" algn="l"/>
              </a:tabLst>
            </a:pPr>
            <a:r>
              <a:rPr lang="vi-VN" sz="4000" smtClean="0">
                <a:latin typeface="Times New Roman" panose="02020603050405020304" pitchFamily="18" charset="0"/>
                <a:ea typeface="MS Mincho"/>
                <a:cs typeface="Times New Roman" panose="02020603050405020304" pitchFamily="18" charset="0"/>
              </a:rPr>
              <a:t>3</a:t>
            </a:r>
            <a:r>
              <a:rPr lang="vi-VN" sz="4000">
                <a:latin typeface="Times New Roman" panose="02020603050405020304" pitchFamily="18" charset="0"/>
                <a:ea typeface="MS Mincho"/>
                <a:cs typeface="Times New Roman" panose="02020603050405020304" pitchFamily="18" charset="0"/>
              </a:rPr>
              <a:t>. Bài viết có sai chính tả không? Nếu có em sửa chữa như thế nào?</a:t>
            </a:r>
            <a:endParaRPr lang="en-GB" sz="40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4000" smtClean="0">
                <a:solidFill>
                  <a:srgbClr val="0D0D0D"/>
                </a:solidFill>
                <a:latin typeface="Times New Roman" panose="02020603050405020304" pitchFamily="18" charset="0"/>
                <a:ea typeface="MS Mincho"/>
                <a:cs typeface="Times New Roman" panose="02020603050405020304" pitchFamily="18" charset="0"/>
              </a:rPr>
              <a:t>....................................................................</a:t>
            </a:r>
          </a:p>
          <a:p>
            <a:pPr algn="just">
              <a:spcAft>
                <a:spcPts val="0"/>
              </a:spcAft>
              <a:tabLst>
                <a:tab pos="1386840" algn="l"/>
              </a:tabLst>
            </a:pPr>
            <a:r>
              <a:rPr lang="vi-VN" sz="4000" smtClean="0">
                <a:solidFill>
                  <a:srgbClr val="0D0D0D"/>
                </a:solidFill>
                <a:latin typeface="Times New Roman" panose="02020603050405020304" pitchFamily="18" charset="0"/>
                <a:ea typeface="MS Mincho"/>
                <a:cs typeface="Times New Roman" panose="02020603050405020304" pitchFamily="18" charset="0"/>
              </a:rPr>
              <a:t> </a:t>
            </a:r>
            <a:r>
              <a:rPr lang="vi-VN" sz="4000" smtClean="0">
                <a:latin typeface="Times New Roman" panose="02020603050405020304" pitchFamily="18" charset="0"/>
                <a:ea typeface="MS Mincho"/>
                <a:cs typeface="Times New Roman" panose="02020603050405020304" pitchFamily="18" charset="0"/>
              </a:rPr>
              <a:t>4</a:t>
            </a:r>
            <a:r>
              <a:rPr lang="vi-VN" sz="4000">
                <a:latin typeface="Times New Roman" panose="02020603050405020304" pitchFamily="18" charset="0"/>
                <a:ea typeface="MS Mincho"/>
                <a:cs typeface="Times New Roman" panose="02020603050405020304" pitchFamily="18" charset="0"/>
              </a:rPr>
              <a:t>. Đoạn văn viết đã</a:t>
            </a:r>
            <a:r>
              <a:rPr lang="vi-VN" sz="4000">
                <a:latin typeface="Times New Roman" panose="02020603050405020304" pitchFamily="18" charset="0"/>
                <a:ea typeface="Times New Roman" panose="02020603050405020304" pitchFamily="18" charset="0"/>
                <a:cs typeface="Times New Roman" panose="02020603050405020304" pitchFamily="18" charset="0"/>
              </a:rPr>
              <a:t> </a:t>
            </a:r>
            <a:r>
              <a:rPr lang="vi-VN" sz="4000">
                <a:latin typeface="Times New Roman" panose="02020603050405020304" pitchFamily="18" charset="0"/>
                <a:ea typeface="MS Mincho"/>
                <a:cs typeface="Times New Roman" panose="02020603050405020304" pitchFamily="18" charset="0"/>
              </a:rPr>
              <a:t>đã giới</a:t>
            </a:r>
            <a:r>
              <a:rPr lang="vi-VN" sz="4000" b="1" i="1">
                <a:latin typeface="Times New Roman" panose="02020603050405020304" pitchFamily="18" charset="0"/>
                <a:ea typeface="MS Mincho"/>
                <a:cs typeface="Times New Roman" panose="02020603050405020304" pitchFamily="18" charset="0"/>
              </a:rPr>
              <a:t> </a:t>
            </a:r>
            <a:r>
              <a:rPr lang="vi-VN" sz="4000">
                <a:latin typeface="Times New Roman" panose="02020603050405020304" pitchFamily="18" charset="0"/>
                <a:ea typeface="MS Mincho"/>
                <a:cs typeface="Times New Roman" panose="02020603050405020304" pitchFamily="18" charset="0"/>
              </a:rPr>
              <a:t>thiệu hiểu biết về một tổ chức quốc tế mà Việt Nam tham gia</a:t>
            </a:r>
            <a:endParaRPr lang="en-GB" sz="40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4000" smtClean="0">
                <a:latin typeface="Times New Roman" panose="02020603050405020304" pitchFamily="18" charset="0"/>
                <a:ea typeface="MS Mincho"/>
                <a:cs typeface="Times New Roman" panose="02020603050405020304" pitchFamily="18" charset="0"/>
              </a:rPr>
              <a:t>5</a:t>
            </a:r>
            <a:r>
              <a:rPr lang="vi-VN" sz="4000">
                <a:latin typeface="Times New Roman" panose="02020603050405020304" pitchFamily="18" charset="0"/>
                <a:ea typeface="MS Mincho"/>
                <a:cs typeface="Times New Roman" panose="02020603050405020304" pitchFamily="18" charset="0"/>
              </a:rPr>
              <a:t>. Đoạn văn đã có câu chủ đề chưa? (chỉ ra). Nếu chưa, hãy khắc phục.</a:t>
            </a:r>
            <a:endParaRPr lang="en-GB" sz="40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2864637" y="6150685"/>
            <a:ext cx="5179451" cy="7577345"/>
          </a:xfrm>
          <a:custGeom>
            <a:avLst/>
            <a:gdLst/>
            <a:ahLst/>
            <a:cxnLst/>
            <a:rect l="l" t="t" r="r" b="b"/>
            <a:pathLst>
              <a:path w="5179451" h="7577345">
                <a:moveTo>
                  <a:pt x="5179451" y="0"/>
                </a:moveTo>
                <a:lnTo>
                  <a:pt x="0" y="0"/>
                </a:lnTo>
                <a:lnTo>
                  <a:pt x="0" y="7577346"/>
                </a:lnTo>
                <a:lnTo>
                  <a:pt x="5179451" y="7577346"/>
                </a:lnTo>
                <a:lnTo>
                  <a:pt x="5179451"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2152222" y="2488613"/>
            <a:ext cx="14173200" cy="6771084"/>
          </a:xfrm>
          <a:prstGeom prst="rect">
            <a:avLst/>
          </a:prstGeom>
        </p:spPr>
        <p:txBody>
          <a:bodyPr wrap="square" lIns="0" tIns="0" rIns="0" bIns="0" rtlCol="0" anchor="t">
            <a:spAutoFit/>
          </a:bodyPr>
          <a:lstStyle/>
          <a:p>
            <a:pPr algn="just"/>
            <a:r>
              <a:rPr lang="vi-VN" sz="4400">
                <a:latin typeface="Times New Roman" panose="02020603050405020304" pitchFamily="18" charset="0"/>
                <a:cs typeface="Times New Roman" panose="02020603050405020304" pitchFamily="18" charset="0"/>
              </a:rPr>
              <a:t>Liên Hợp Quốc (UN) là một tổ chức liên chính phủ có nhiệm vụ duy trì hòa bình và an ninh quốc tế, thúc đẩy quan hệ hữu nghị giữa các quốc gia, thực hiện sự hợp tác quốc tế và làm trung tâm điều hòa các nỗ lực quốc tế hướng đến các mục tiêu chung. UN được thành lập vào Thế chiến II với mục đích ngăn chặn các cuộc xung đột quy mô toàn cầu trong tương lai. </a:t>
            </a:r>
            <a:r>
              <a:rPr lang="en-US" sz="4400">
                <a:latin typeface="Times New Roman" panose="02020603050405020304" pitchFamily="18" charset="0"/>
                <a:cs typeface="Times New Roman" panose="02020603050405020304" pitchFamily="18" charset="0"/>
              </a:rPr>
              <a:t>Trụ sở chính được đặt thành phố New York . </a:t>
            </a:r>
            <a:r>
              <a:rPr lang="vi-VN" sz="4400">
                <a:latin typeface="Times New Roman" panose="02020603050405020304" pitchFamily="18" charset="0"/>
                <a:cs typeface="Times New Roman" panose="02020603050405020304" pitchFamily="18" charset="0"/>
              </a:rPr>
              <a:t>UN</a:t>
            </a:r>
            <a:r>
              <a:rPr lang="en-US" sz="4400">
                <a:latin typeface="Times New Roman" panose="02020603050405020304" pitchFamily="18" charset="0"/>
                <a:cs typeface="Times New Roman" panose="02020603050405020304" pitchFamily="18" charset="0"/>
              </a:rPr>
              <a:t> là tổ chức liên chính phủ lớn nhất trên thế giới. </a:t>
            </a:r>
            <a:r>
              <a:rPr lang="vi-VN" sz="4400">
                <a:latin typeface="Times New Roman" panose="02020603050405020304" pitchFamily="18" charset="0"/>
                <a:cs typeface="Times New Roman" panose="02020603050405020304" pitchFamily="18" charset="0"/>
              </a:rPr>
              <a:t>Việt Nam tham gia UN vào năm 1977 và Việt Nam trở thành nhân tố tích cực để bảo về nền hòa bình chung của thế giới suốt mấy chục năm qua.</a:t>
            </a:r>
            <a:endParaRPr lang="en-GB" sz="4400">
              <a:latin typeface="Times New Roman" panose="02020603050405020304" pitchFamily="18" charset="0"/>
              <a:cs typeface="Times New Roman" panose="02020603050405020304" pitchFamily="18" charset="0"/>
            </a:endParaRPr>
          </a:p>
        </p:txBody>
      </p:sp>
      <p:sp>
        <p:nvSpPr>
          <p:cNvPr id="7" name="TextBox 7"/>
          <p:cNvSpPr txBox="1"/>
          <p:nvPr/>
        </p:nvSpPr>
        <p:spPr>
          <a:xfrm rot="9985">
            <a:off x="3520241" y="718496"/>
            <a:ext cx="11209101" cy="1312860"/>
          </a:xfrm>
          <a:prstGeom prst="rect">
            <a:avLst/>
          </a:prstGeom>
        </p:spPr>
        <p:txBody>
          <a:bodyPr lIns="0" tIns="0" rIns="0" bIns="0" rtlCol="0" anchor="t">
            <a:spAutoFit/>
          </a:bodyPr>
          <a:lstStyle/>
          <a:p>
            <a:pPr algn="ctr">
              <a:lnSpc>
                <a:spcPts val="10873"/>
              </a:lnSpc>
            </a:pPr>
            <a:r>
              <a:rPr lang="en-US" sz="7200" b="1">
                <a:latin typeface="Times New Roman" panose="02020603050405020304" pitchFamily="18" charset="0"/>
                <a:cs typeface="Times New Roman" panose="02020603050405020304" pitchFamily="18" charset="0"/>
              </a:rPr>
              <a:t>Đoạn văn tham khảo</a:t>
            </a:r>
            <a:endParaRPr lang="en-US" sz="8800">
              <a:solidFill>
                <a:srgbClr val="5B4A3B"/>
              </a:solidFill>
              <a:latin typeface="Times New Roman" panose="02020603050405020304" pitchFamily="18" charset="0"/>
              <a:ea typeface="เอฟซี โอนิกิริ"/>
              <a:cs typeface="Times New Roman" panose="02020603050405020304" pitchFamily="18" charset="0"/>
              <a:sym typeface="เอฟซี โอนิกิริ"/>
            </a:endParaRPr>
          </a:p>
        </p:txBody>
      </p:sp>
      <p:grpSp>
        <p:nvGrpSpPr>
          <p:cNvPr id="8" name="Group 8"/>
          <p:cNvGrpSpPr/>
          <p:nvPr/>
        </p:nvGrpSpPr>
        <p:grpSpPr>
          <a:xfrm>
            <a:off x="-274910" y="138667"/>
            <a:ext cx="3467643" cy="2418680"/>
            <a:chOff x="0" y="0"/>
            <a:chExt cx="4623524" cy="3224907"/>
          </a:xfrm>
        </p:grpSpPr>
        <p:sp>
          <p:nvSpPr>
            <p:cNvPr id="9" name="Freeform 9"/>
            <p:cNvSpPr/>
            <p:nvPr/>
          </p:nvSpPr>
          <p:spPr>
            <a:xfrm rot="5489537">
              <a:off x="2381883" y="-132664"/>
              <a:ext cx="1786247" cy="2651416"/>
            </a:xfrm>
            <a:custGeom>
              <a:avLst/>
              <a:gdLst/>
              <a:ahLst/>
              <a:cxnLst/>
              <a:rect l="l" t="t" r="r" b="b"/>
              <a:pathLst>
                <a:path w="1786247" h="2651416">
                  <a:moveTo>
                    <a:pt x="0" y="0"/>
                  </a:moveTo>
                  <a:lnTo>
                    <a:pt x="1786247" y="0"/>
                  </a:lnTo>
                  <a:lnTo>
                    <a:pt x="1786247" y="2651415"/>
                  </a:lnTo>
                  <a:lnTo>
                    <a:pt x="0" y="2651415"/>
                  </a:lnTo>
                  <a:lnTo>
                    <a:pt x="0" y="0"/>
                  </a:lnTo>
                  <a:close/>
                </a:path>
              </a:pathLst>
            </a:custGeom>
            <a:blipFill>
              <a:blip r:embed="rId4">
                <a:extLst>
                  <a:ext uri="{96DAC541-7B7A-43D3-8B79-37D633B846F1}">
                    <asvg:svgBlip xmlns="" xmlns:asvg="http://schemas.microsoft.com/office/drawing/2016/SVG/main" r:embed="rId5"/>
                  </a:ext>
                </a:extLst>
              </a:blip>
              <a:stretch>
                <a:fillRect t="-203606" r="-550428" b="-153238"/>
              </a:stretch>
            </a:blipFill>
          </p:spPr>
        </p:sp>
        <p:sp>
          <p:nvSpPr>
            <p:cNvPr id="10" name="Freeform 10"/>
            <p:cNvSpPr/>
            <p:nvPr/>
          </p:nvSpPr>
          <p:spPr>
            <a:xfrm rot="5145403" flipH="1">
              <a:off x="400432" y="1352736"/>
              <a:ext cx="1444889" cy="2144722"/>
            </a:xfrm>
            <a:custGeom>
              <a:avLst/>
              <a:gdLst/>
              <a:ahLst/>
              <a:cxnLst/>
              <a:rect l="l" t="t" r="r" b="b"/>
              <a:pathLst>
                <a:path w="1444889" h="2144722">
                  <a:moveTo>
                    <a:pt x="1444889" y="0"/>
                  </a:moveTo>
                  <a:lnTo>
                    <a:pt x="0" y="0"/>
                  </a:lnTo>
                  <a:lnTo>
                    <a:pt x="0" y="2144722"/>
                  </a:lnTo>
                  <a:lnTo>
                    <a:pt x="1444889" y="2144722"/>
                  </a:lnTo>
                  <a:lnTo>
                    <a:pt x="1444889" y="0"/>
                  </a:lnTo>
                  <a:close/>
                </a:path>
              </a:pathLst>
            </a:custGeom>
            <a:blipFill>
              <a:blip r:embed="rId6">
                <a:extLst>
                  <a:ext uri="{96DAC541-7B7A-43D3-8B79-37D633B846F1}">
                    <asvg:svgBlip xmlns="" xmlns:asvg="http://schemas.microsoft.com/office/drawing/2016/SVG/main" r:embed="rId7"/>
                  </a:ext>
                </a:extLst>
              </a:blip>
              <a:stretch>
                <a:fillRect t="-203606" r="-550428" b="-153238"/>
              </a:stretch>
            </a:blipFill>
          </p:spPr>
        </p:sp>
        <p:sp>
          <p:nvSpPr>
            <p:cNvPr id="11" name="Freeform 11"/>
            <p:cNvSpPr/>
            <p:nvPr/>
          </p:nvSpPr>
          <p:spPr>
            <a:xfrm>
              <a:off x="732449" y="0"/>
              <a:ext cx="960966" cy="1625287"/>
            </a:xfrm>
            <a:custGeom>
              <a:avLst/>
              <a:gdLst/>
              <a:ahLst/>
              <a:cxnLst/>
              <a:rect l="l" t="t" r="r" b="b"/>
              <a:pathLst>
                <a:path w="960966" h="1625287">
                  <a:moveTo>
                    <a:pt x="0" y="0"/>
                  </a:moveTo>
                  <a:lnTo>
                    <a:pt x="960966" y="0"/>
                  </a:lnTo>
                  <a:lnTo>
                    <a:pt x="960966" y="1625287"/>
                  </a:lnTo>
                  <a:lnTo>
                    <a:pt x="0" y="1625287"/>
                  </a:lnTo>
                  <a:lnTo>
                    <a:pt x="0" y="0"/>
                  </a:lnTo>
                  <a:close/>
                </a:path>
              </a:pathLst>
            </a:custGeom>
            <a:blipFill>
              <a:blip r:embed="rId8">
                <a:extLst>
                  <a:ext uri="{96DAC541-7B7A-43D3-8B79-37D633B846F1}">
                    <asvg:svgBlip xmlns="" xmlns:asvg="http://schemas.microsoft.com/office/drawing/2016/SVG/main" r:embed="rId9"/>
                  </a:ext>
                </a:extLst>
              </a:blip>
              <a:stretch>
                <a:fillRect l="-753958" b="-421015"/>
              </a:stretch>
            </a:blipFill>
          </p:spPr>
        </p:sp>
      </p:grpSp>
      <p:sp>
        <p:nvSpPr>
          <p:cNvPr id="12" name="Freeform 12"/>
          <p:cNvSpPr/>
          <p:nvPr/>
        </p:nvSpPr>
        <p:spPr>
          <a:xfrm>
            <a:off x="15766654" y="5874155"/>
            <a:ext cx="4049229" cy="4703579"/>
          </a:xfrm>
          <a:custGeom>
            <a:avLst/>
            <a:gdLst/>
            <a:ahLst/>
            <a:cxnLst/>
            <a:rect l="l" t="t" r="r" b="b"/>
            <a:pathLst>
              <a:path w="4049229" h="4703579">
                <a:moveTo>
                  <a:pt x="0" y="0"/>
                </a:moveTo>
                <a:lnTo>
                  <a:pt x="4049229" y="0"/>
                </a:lnTo>
                <a:lnTo>
                  <a:pt x="4049229" y="4703579"/>
                </a:lnTo>
                <a:lnTo>
                  <a:pt x="0" y="4703579"/>
                </a:lnTo>
                <a:lnTo>
                  <a:pt x="0" y="0"/>
                </a:lnTo>
                <a:close/>
              </a:path>
            </a:pathLst>
          </a:custGeom>
          <a:blipFill>
            <a:blip r:embed="rId8">
              <a:extLst>
                <a:ext uri="{96DAC541-7B7A-43D3-8B79-37D633B846F1}">
                  <asvg:svgBlip xmlns="" xmlns:asvg="http://schemas.microsoft.com/office/drawing/2016/SVG/main" r:embed="rId9"/>
                </a:ext>
              </a:extLst>
            </a:blip>
            <a:stretch>
              <a:fillRect r="-12569"/>
            </a:stretch>
          </a:blipFill>
        </p:spPr>
      </p:sp>
      <p:grpSp>
        <p:nvGrpSpPr>
          <p:cNvPr id="13" name="Group 13"/>
          <p:cNvGrpSpPr/>
          <p:nvPr/>
        </p:nvGrpSpPr>
        <p:grpSpPr>
          <a:xfrm>
            <a:off x="15257422" y="-451603"/>
            <a:ext cx="2621248" cy="2970105"/>
            <a:chOff x="0" y="0"/>
            <a:chExt cx="3494998" cy="3960140"/>
          </a:xfrm>
        </p:grpSpPr>
        <p:sp>
          <p:nvSpPr>
            <p:cNvPr id="14" name="Freeform 14"/>
            <p:cNvSpPr/>
            <p:nvPr/>
          </p:nvSpPr>
          <p:spPr>
            <a:xfrm rot="2122094">
              <a:off x="307271" y="1743721"/>
              <a:ext cx="1406257" cy="1510061"/>
            </a:xfrm>
            <a:custGeom>
              <a:avLst/>
              <a:gdLst/>
              <a:ahLst/>
              <a:cxnLst/>
              <a:rect l="l" t="t" r="r" b="b"/>
              <a:pathLst>
                <a:path w="1406257" h="1510061">
                  <a:moveTo>
                    <a:pt x="0" y="0"/>
                  </a:moveTo>
                  <a:lnTo>
                    <a:pt x="1406256" y="0"/>
                  </a:lnTo>
                  <a:lnTo>
                    <a:pt x="1406256" y="1510062"/>
                  </a:lnTo>
                  <a:lnTo>
                    <a:pt x="0" y="1510062"/>
                  </a:lnTo>
                  <a:lnTo>
                    <a:pt x="0" y="0"/>
                  </a:lnTo>
                  <a:close/>
                </a:path>
              </a:pathLst>
            </a:custGeom>
            <a:blipFill>
              <a:blip r:embed="rId10">
                <a:extLst>
                  <a:ext uri="{96DAC541-7B7A-43D3-8B79-37D633B846F1}">
                    <asvg:svgBlip xmlns="" xmlns:asvg="http://schemas.microsoft.com/office/drawing/2016/SVG/main" r:embed="rId11"/>
                  </a:ext>
                </a:extLst>
              </a:blip>
              <a:stretch>
                <a:fillRect l="-246415" t="-129667"/>
              </a:stretch>
            </a:blipFill>
          </p:spPr>
        </p:sp>
        <p:sp>
          <p:nvSpPr>
            <p:cNvPr id="15" name="Freeform 15"/>
            <p:cNvSpPr/>
            <p:nvPr/>
          </p:nvSpPr>
          <p:spPr>
            <a:xfrm>
              <a:off x="2558657" y="2516457"/>
              <a:ext cx="936341" cy="1443683"/>
            </a:xfrm>
            <a:custGeom>
              <a:avLst/>
              <a:gdLst/>
              <a:ahLst/>
              <a:cxnLst/>
              <a:rect l="l" t="t" r="r" b="b"/>
              <a:pathLst>
                <a:path w="936341" h="1443683">
                  <a:moveTo>
                    <a:pt x="0" y="0"/>
                  </a:moveTo>
                  <a:lnTo>
                    <a:pt x="936341" y="0"/>
                  </a:lnTo>
                  <a:lnTo>
                    <a:pt x="936341" y="1443683"/>
                  </a:lnTo>
                  <a:lnTo>
                    <a:pt x="0" y="1443683"/>
                  </a:lnTo>
                  <a:lnTo>
                    <a:pt x="0" y="0"/>
                  </a:lnTo>
                  <a:close/>
                </a:path>
              </a:pathLst>
            </a:custGeom>
            <a:blipFill>
              <a:blip r:embed="rId8">
                <a:extLst>
                  <a:ext uri="{96DAC541-7B7A-43D3-8B79-37D633B846F1}">
                    <asvg:svgBlip xmlns="" xmlns:asvg="http://schemas.microsoft.com/office/drawing/2016/SVG/main" r:embed="rId9"/>
                  </a:ext>
                </a:extLst>
              </a:blip>
              <a:stretch>
                <a:fillRect l="-921663" b="-583763"/>
              </a:stretch>
            </a:blipFill>
          </p:spPr>
        </p:sp>
        <p:sp>
          <p:nvSpPr>
            <p:cNvPr id="16" name="Freeform 16"/>
            <p:cNvSpPr/>
            <p:nvPr/>
          </p:nvSpPr>
          <p:spPr>
            <a:xfrm>
              <a:off x="1548323" y="0"/>
              <a:ext cx="1478504" cy="1883069"/>
            </a:xfrm>
            <a:custGeom>
              <a:avLst/>
              <a:gdLst/>
              <a:ahLst/>
              <a:cxnLst/>
              <a:rect l="l" t="t" r="r" b="b"/>
              <a:pathLst>
                <a:path w="1478504" h="1883069">
                  <a:moveTo>
                    <a:pt x="0" y="0"/>
                  </a:moveTo>
                  <a:lnTo>
                    <a:pt x="1478504" y="0"/>
                  </a:lnTo>
                  <a:lnTo>
                    <a:pt x="1478504" y="1883069"/>
                  </a:lnTo>
                  <a:lnTo>
                    <a:pt x="0" y="1883069"/>
                  </a:lnTo>
                  <a:lnTo>
                    <a:pt x="0" y="0"/>
                  </a:lnTo>
                  <a:close/>
                </a:path>
              </a:pathLst>
            </a:custGeom>
            <a:blipFill>
              <a:blip r:embed="rId12">
                <a:extLst>
                  <a:ext uri="{96DAC541-7B7A-43D3-8B79-37D633B846F1}">
                    <asvg:svgBlip xmlns="" xmlns:asvg="http://schemas.microsoft.com/office/drawing/2016/SVG/main" r:embed="rId13"/>
                  </a:ext>
                </a:extLst>
              </a:blip>
              <a:stretch>
                <a:fillRect t="-248358" r="-580760" b="-208899"/>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253725" y="1751954"/>
            <a:ext cx="12144143" cy="5078313"/>
          </a:xfrm>
          <a:prstGeom prst="rect">
            <a:avLst/>
          </a:prstGeom>
        </p:spPr>
        <p:txBody>
          <a:bodyPr wrap="square" lIns="0" tIns="0" rIns="0" bIns="0" rtlCol="0" anchor="t">
            <a:spAutoFit/>
          </a:bodyPr>
          <a:lstStyle/>
          <a:p>
            <a:pPr algn="ctr"/>
            <a:r>
              <a:rPr lang="de-DE" sz="6600" b="1">
                <a:latin typeface="Times New Roman" panose="02020603050405020304" pitchFamily="18" charset="0"/>
                <a:cs typeface="Times New Roman" panose="02020603050405020304" pitchFamily="18" charset="0"/>
              </a:rPr>
              <a:t>Hư</a:t>
            </a:r>
            <a:r>
              <a:rPr lang="vi-VN" sz="6600" b="1">
                <a:latin typeface="Times New Roman" panose="02020603050405020304" pitchFamily="18" charset="0"/>
                <a:cs typeface="Times New Roman" panose="02020603050405020304" pitchFamily="18" charset="0"/>
              </a:rPr>
              <a:t>ớng dẫn học </a:t>
            </a:r>
            <a:r>
              <a:rPr lang="vi-VN" sz="6600" b="1" smtClean="0">
                <a:latin typeface="Times New Roman" panose="02020603050405020304" pitchFamily="18" charset="0"/>
                <a:cs typeface="Times New Roman" panose="02020603050405020304" pitchFamily="18" charset="0"/>
              </a:rPr>
              <a:t>tập</a:t>
            </a:r>
            <a:endParaRPr lang="en-GB" sz="6600">
              <a:latin typeface="Times New Roman" panose="02020603050405020304" pitchFamily="18" charset="0"/>
              <a:cs typeface="Times New Roman" panose="02020603050405020304" pitchFamily="18" charset="0"/>
            </a:endParaRPr>
          </a:p>
          <a:p>
            <a:pPr algn="just"/>
            <a:r>
              <a:rPr lang="vi-VN" sz="6600">
                <a:latin typeface="Times New Roman" panose="02020603050405020304" pitchFamily="18" charset="0"/>
                <a:cs typeface="Times New Roman" panose="02020603050405020304" pitchFamily="18" charset="0"/>
              </a:rPr>
              <a:t>+ Hoàn thành các bài tập</a:t>
            </a:r>
            <a:r>
              <a:rPr lang="en-US" sz="6600">
                <a:latin typeface="Times New Roman" panose="02020603050405020304" pitchFamily="18" charset="0"/>
                <a:cs typeface="Times New Roman" panose="02020603050405020304" pitchFamily="18" charset="0"/>
              </a:rPr>
              <a:t>.</a:t>
            </a:r>
            <a:endParaRPr lang="en-GB" sz="6600">
              <a:latin typeface="Times New Roman" panose="02020603050405020304" pitchFamily="18" charset="0"/>
              <a:cs typeface="Times New Roman" panose="02020603050405020304" pitchFamily="18" charset="0"/>
            </a:endParaRPr>
          </a:p>
          <a:p>
            <a:pPr algn="just"/>
            <a:r>
              <a:rPr lang="vi-VN" sz="6600">
                <a:latin typeface="Times New Roman" panose="02020603050405020304" pitchFamily="18" charset="0"/>
                <a:cs typeface="Times New Roman" panose="02020603050405020304" pitchFamily="18" charset="0"/>
              </a:rPr>
              <a:t>+ Chuẩn bị bài thực hành đọc hiểu</a:t>
            </a:r>
            <a:r>
              <a:rPr lang="en-US" sz="6600">
                <a:latin typeface="Times New Roman" panose="02020603050405020304" pitchFamily="18" charset="0"/>
                <a:cs typeface="Times New Roman" panose="02020603050405020304" pitchFamily="18" charset="0"/>
              </a:rPr>
              <a:t> văn bản: </a:t>
            </a:r>
            <a:r>
              <a:rPr lang="vi-VN" sz="6600" i="1">
                <a:latin typeface="Times New Roman" panose="02020603050405020304" pitchFamily="18" charset="0"/>
                <a:cs typeface="Times New Roman" panose="02020603050405020304" pitchFamily="18" charset="0"/>
              </a:rPr>
              <a:t>Vườn quốc gia Tràm Chim – Tam Nông</a:t>
            </a:r>
            <a:endParaRPr lang="en-GB" sz="6600">
              <a:latin typeface="Times New Roman" panose="02020603050405020304" pitchFamily="18" charset="0"/>
              <a:cs typeface="Times New Roman" panose="02020603050405020304" pitchFamily="18" charset="0"/>
            </a:endParaRPr>
          </a:p>
        </p:txBody>
      </p:sp>
      <p:sp>
        <p:nvSpPr>
          <p:cNvPr id="8" name="Freeform 8"/>
          <p:cNvSpPr/>
          <p:nvPr/>
        </p:nvSpPr>
        <p:spPr>
          <a:xfrm flipH="1">
            <a:off x="195213" y="7618747"/>
            <a:ext cx="3237255" cy="4388153"/>
          </a:xfrm>
          <a:custGeom>
            <a:avLst/>
            <a:gdLst/>
            <a:ahLst/>
            <a:cxnLst/>
            <a:rect l="l" t="t" r="r" b="b"/>
            <a:pathLst>
              <a:path w="3237255" h="4388153">
                <a:moveTo>
                  <a:pt x="3237255" y="0"/>
                </a:moveTo>
                <a:lnTo>
                  <a:pt x="0" y="0"/>
                </a:lnTo>
                <a:lnTo>
                  <a:pt x="0" y="4388153"/>
                </a:lnTo>
                <a:lnTo>
                  <a:pt x="3237255" y="4388153"/>
                </a:lnTo>
                <a:lnTo>
                  <a:pt x="3237255"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9" name="Group 9"/>
          <p:cNvGrpSpPr/>
          <p:nvPr/>
        </p:nvGrpSpPr>
        <p:grpSpPr>
          <a:xfrm>
            <a:off x="741756" y="830534"/>
            <a:ext cx="1753311" cy="1976909"/>
            <a:chOff x="0" y="0"/>
            <a:chExt cx="2337748" cy="2635879"/>
          </a:xfrm>
        </p:grpSpPr>
        <p:sp>
          <p:nvSpPr>
            <p:cNvPr id="10" name="Freeform 10"/>
            <p:cNvSpPr/>
            <p:nvPr/>
          </p:nvSpPr>
          <p:spPr>
            <a:xfrm>
              <a:off x="1181520" y="954644"/>
              <a:ext cx="1156228" cy="1241577"/>
            </a:xfrm>
            <a:custGeom>
              <a:avLst/>
              <a:gdLst/>
              <a:ahLst/>
              <a:cxnLst/>
              <a:rect l="l" t="t" r="r" b="b"/>
              <a:pathLst>
                <a:path w="1156228" h="1241577">
                  <a:moveTo>
                    <a:pt x="0" y="0"/>
                  </a:moveTo>
                  <a:lnTo>
                    <a:pt x="1156228" y="0"/>
                  </a:lnTo>
                  <a:lnTo>
                    <a:pt x="1156228" y="1241577"/>
                  </a:lnTo>
                  <a:lnTo>
                    <a:pt x="0" y="1241577"/>
                  </a:lnTo>
                  <a:lnTo>
                    <a:pt x="0" y="0"/>
                  </a:lnTo>
                  <a:close/>
                </a:path>
              </a:pathLst>
            </a:custGeom>
            <a:blipFill>
              <a:blip r:embed="rId5">
                <a:extLst>
                  <a:ext uri="{96DAC541-7B7A-43D3-8B79-37D633B846F1}">
                    <asvg:svgBlip xmlns="" xmlns:asvg="http://schemas.microsoft.com/office/drawing/2016/SVG/main" r:embed="rId6"/>
                  </a:ext>
                </a:extLst>
              </a:blip>
              <a:stretch>
                <a:fillRect l="-246415" t="-129667"/>
              </a:stretch>
            </a:blipFill>
          </p:spPr>
        </p:sp>
        <p:sp>
          <p:nvSpPr>
            <p:cNvPr id="11" name="Freeform 11"/>
            <p:cNvSpPr/>
            <p:nvPr/>
          </p:nvSpPr>
          <p:spPr>
            <a:xfrm>
              <a:off x="662440" y="0"/>
              <a:ext cx="662440" cy="1021373"/>
            </a:xfrm>
            <a:custGeom>
              <a:avLst/>
              <a:gdLst/>
              <a:ahLst/>
              <a:cxnLst/>
              <a:rect l="l" t="t" r="r" b="b"/>
              <a:pathLst>
                <a:path w="662440" h="1021373">
                  <a:moveTo>
                    <a:pt x="0" y="0"/>
                  </a:moveTo>
                  <a:lnTo>
                    <a:pt x="662440" y="0"/>
                  </a:lnTo>
                  <a:lnTo>
                    <a:pt x="662440" y="1021373"/>
                  </a:lnTo>
                  <a:lnTo>
                    <a:pt x="0" y="1021373"/>
                  </a:lnTo>
                  <a:lnTo>
                    <a:pt x="0" y="0"/>
                  </a:lnTo>
                  <a:close/>
                </a:path>
              </a:pathLst>
            </a:custGeom>
            <a:blipFill>
              <a:blip r:embed="rId7">
                <a:extLst>
                  <a:ext uri="{96DAC541-7B7A-43D3-8B79-37D633B846F1}">
                    <asvg:svgBlip xmlns="" xmlns:asvg="http://schemas.microsoft.com/office/drawing/2016/SVG/main" r:embed="rId8"/>
                  </a:ext>
                </a:extLst>
              </a:blip>
              <a:stretch>
                <a:fillRect l="-921663" b="-583763"/>
              </a:stretch>
            </a:blipFill>
          </p:spPr>
        </p:sp>
        <p:sp>
          <p:nvSpPr>
            <p:cNvPr id="12" name="Freeform 12"/>
            <p:cNvSpPr/>
            <p:nvPr/>
          </p:nvSpPr>
          <p:spPr>
            <a:xfrm>
              <a:off x="0" y="1614506"/>
              <a:ext cx="662440" cy="1021373"/>
            </a:xfrm>
            <a:custGeom>
              <a:avLst/>
              <a:gdLst/>
              <a:ahLst/>
              <a:cxnLst/>
              <a:rect l="l" t="t" r="r" b="b"/>
              <a:pathLst>
                <a:path w="662440" h="1021373">
                  <a:moveTo>
                    <a:pt x="0" y="0"/>
                  </a:moveTo>
                  <a:lnTo>
                    <a:pt x="662440" y="0"/>
                  </a:lnTo>
                  <a:lnTo>
                    <a:pt x="662440" y="1021373"/>
                  </a:lnTo>
                  <a:lnTo>
                    <a:pt x="0" y="1021373"/>
                  </a:lnTo>
                  <a:lnTo>
                    <a:pt x="0" y="0"/>
                  </a:lnTo>
                  <a:close/>
                </a:path>
              </a:pathLst>
            </a:custGeom>
            <a:blipFill>
              <a:blip r:embed="rId7">
                <a:extLst>
                  <a:ext uri="{96DAC541-7B7A-43D3-8B79-37D633B846F1}">
                    <asvg:svgBlip xmlns="" xmlns:asvg="http://schemas.microsoft.com/office/drawing/2016/SVG/main" r:embed="rId8"/>
                  </a:ext>
                </a:extLst>
              </a:blip>
              <a:stretch>
                <a:fillRect l="-921663" b="-583763"/>
              </a:stretch>
            </a:blipFill>
          </p:spPr>
        </p:sp>
      </p:grpSp>
      <p:grpSp>
        <p:nvGrpSpPr>
          <p:cNvPr id="13" name="Group 13"/>
          <p:cNvGrpSpPr/>
          <p:nvPr/>
        </p:nvGrpSpPr>
        <p:grpSpPr>
          <a:xfrm>
            <a:off x="15694618" y="1028700"/>
            <a:ext cx="1712499" cy="1940412"/>
            <a:chOff x="0" y="0"/>
            <a:chExt cx="2283332" cy="2587216"/>
          </a:xfrm>
        </p:grpSpPr>
        <p:sp>
          <p:nvSpPr>
            <p:cNvPr id="14" name="Freeform 14"/>
            <p:cNvSpPr/>
            <p:nvPr/>
          </p:nvSpPr>
          <p:spPr>
            <a:xfrm rot="2122094">
              <a:off x="200744" y="1139198"/>
              <a:ext cx="918728" cy="986545"/>
            </a:xfrm>
            <a:custGeom>
              <a:avLst/>
              <a:gdLst/>
              <a:ahLst/>
              <a:cxnLst/>
              <a:rect l="l" t="t" r="r" b="b"/>
              <a:pathLst>
                <a:path w="918728" h="986545">
                  <a:moveTo>
                    <a:pt x="0" y="0"/>
                  </a:moveTo>
                  <a:lnTo>
                    <a:pt x="918728" y="0"/>
                  </a:lnTo>
                  <a:lnTo>
                    <a:pt x="918728" y="986545"/>
                  </a:lnTo>
                  <a:lnTo>
                    <a:pt x="0" y="986545"/>
                  </a:lnTo>
                  <a:lnTo>
                    <a:pt x="0" y="0"/>
                  </a:lnTo>
                  <a:close/>
                </a:path>
              </a:pathLst>
            </a:custGeom>
            <a:blipFill>
              <a:blip r:embed="rId5">
                <a:extLst>
                  <a:ext uri="{96DAC541-7B7A-43D3-8B79-37D633B846F1}">
                    <asvg:svgBlip xmlns="" xmlns:asvg="http://schemas.microsoft.com/office/drawing/2016/SVG/main" r:embed="rId6"/>
                  </a:ext>
                </a:extLst>
              </a:blip>
              <a:stretch>
                <a:fillRect l="-246415" t="-129667"/>
              </a:stretch>
            </a:blipFill>
          </p:spPr>
        </p:sp>
        <p:sp>
          <p:nvSpPr>
            <p:cNvPr id="15" name="Freeform 15"/>
            <p:cNvSpPr/>
            <p:nvPr/>
          </p:nvSpPr>
          <p:spPr>
            <a:xfrm>
              <a:off x="1671607" y="1644037"/>
              <a:ext cx="611725" cy="943179"/>
            </a:xfrm>
            <a:custGeom>
              <a:avLst/>
              <a:gdLst/>
              <a:ahLst/>
              <a:cxnLst/>
              <a:rect l="l" t="t" r="r" b="b"/>
              <a:pathLst>
                <a:path w="611725" h="943179">
                  <a:moveTo>
                    <a:pt x="0" y="0"/>
                  </a:moveTo>
                  <a:lnTo>
                    <a:pt x="611725" y="0"/>
                  </a:lnTo>
                  <a:lnTo>
                    <a:pt x="611725" y="943179"/>
                  </a:lnTo>
                  <a:lnTo>
                    <a:pt x="0" y="943179"/>
                  </a:lnTo>
                  <a:lnTo>
                    <a:pt x="0" y="0"/>
                  </a:lnTo>
                  <a:close/>
                </a:path>
              </a:pathLst>
            </a:custGeom>
            <a:blipFill>
              <a:blip r:embed="rId7">
                <a:extLst>
                  <a:ext uri="{96DAC541-7B7A-43D3-8B79-37D633B846F1}">
                    <asvg:svgBlip xmlns="" xmlns:asvg="http://schemas.microsoft.com/office/drawing/2016/SVG/main" r:embed="rId8"/>
                  </a:ext>
                </a:extLst>
              </a:blip>
              <a:stretch>
                <a:fillRect l="-921663" b="-583763"/>
              </a:stretch>
            </a:blipFill>
          </p:spPr>
        </p:sp>
        <p:sp>
          <p:nvSpPr>
            <p:cNvPr id="16" name="Freeform 16"/>
            <p:cNvSpPr/>
            <p:nvPr/>
          </p:nvSpPr>
          <p:spPr>
            <a:xfrm>
              <a:off x="1011542" y="0"/>
              <a:ext cx="965928" cy="1230236"/>
            </a:xfrm>
            <a:custGeom>
              <a:avLst/>
              <a:gdLst/>
              <a:ahLst/>
              <a:cxnLst/>
              <a:rect l="l" t="t" r="r" b="b"/>
              <a:pathLst>
                <a:path w="965928" h="1230236">
                  <a:moveTo>
                    <a:pt x="0" y="0"/>
                  </a:moveTo>
                  <a:lnTo>
                    <a:pt x="965928" y="0"/>
                  </a:lnTo>
                  <a:lnTo>
                    <a:pt x="965928" y="1230236"/>
                  </a:lnTo>
                  <a:lnTo>
                    <a:pt x="0" y="1230236"/>
                  </a:lnTo>
                  <a:lnTo>
                    <a:pt x="0" y="0"/>
                  </a:lnTo>
                  <a:close/>
                </a:path>
              </a:pathLst>
            </a:custGeom>
            <a:blipFill>
              <a:blip r:embed="rId9">
                <a:extLst>
                  <a:ext uri="{96DAC541-7B7A-43D3-8B79-37D633B846F1}">
                    <asvg:svgBlip xmlns="" xmlns:asvg="http://schemas.microsoft.com/office/drawing/2016/SVG/main" r:embed="rId10"/>
                  </a:ext>
                </a:extLst>
              </a:blip>
              <a:stretch>
                <a:fillRect t="-248358" r="-580760" b="-208899"/>
              </a:stretch>
            </a:blipFill>
          </p:spPr>
        </p:sp>
      </p:grpSp>
      <p:sp>
        <p:nvSpPr>
          <p:cNvPr id="17" name="Freeform 17"/>
          <p:cNvSpPr/>
          <p:nvPr/>
        </p:nvSpPr>
        <p:spPr>
          <a:xfrm>
            <a:off x="14932240" y="7618747"/>
            <a:ext cx="3237255" cy="4388153"/>
          </a:xfrm>
          <a:custGeom>
            <a:avLst/>
            <a:gdLst/>
            <a:ahLst/>
            <a:cxnLst/>
            <a:rect l="l" t="t" r="r" b="b"/>
            <a:pathLst>
              <a:path w="3237255" h="4388153">
                <a:moveTo>
                  <a:pt x="0" y="0"/>
                </a:moveTo>
                <a:lnTo>
                  <a:pt x="3237255" y="0"/>
                </a:lnTo>
                <a:lnTo>
                  <a:pt x="3237255" y="4388153"/>
                </a:lnTo>
                <a:lnTo>
                  <a:pt x="0" y="4388153"/>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806417" y="641856"/>
            <a:ext cx="16675166" cy="9003288"/>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sp>
        <p:sp>
          <p:nvSpPr>
            <p:cNvPr id="4" name="TextBox 4"/>
            <p:cNvSpPr txBox="1"/>
            <p:nvPr/>
          </p:nvSpPr>
          <p:spPr>
            <a:xfrm>
              <a:off x="0" y="-47625"/>
              <a:ext cx="4391813" cy="2418861"/>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816239" y="2555703"/>
            <a:ext cx="8535625" cy="5911747"/>
          </a:xfrm>
          <a:prstGeom prst="rect">
            <a:avLst/>
          </a:prstGeom>
        </p:spPr>
        <p:txBody>
          <a:bodyPr lIns="0" tIns="0" rIns="0" bIns="0" rtlCol="0" anchor="t">
            <a:spAutoFit/>
          </a:bodyPr>
          <a:lstStyle/>
          <a:p>
            <a:pPr algn="ctr"/>
            <a:r>
              <a:rPr lang="en-US" sz="19208" b="1">
                <a:solidFill>
                  <a:srgbClr val="5B4A3B"/>
                </a:solidFill>
                <a:latin typeface="Times New Roman" panose="02020603050405020304" pitchFamily="18" charset="0"/>
                <a:ea typeface="เอฟซี โอนิกิริ"/>
                <a:cs typeface="Times New Roman" panose="02020603050405020304" pitchFamily="18" charset="0"/>
                <a:sym typeface="เอฟซี โอนิกิริ"/>
              </a:rPr>
              <a:t>Thank</a:t>
            </a:r>
          </a:p>
          <a:p>
            <a:pPr algn="ctr"/>
            <a:r>
              <a:rPr lang="en-US" sz="19208" b="1">
                <a:solidFill>
                  <a:srgbClr val="5B4A3B"/>
                </a:solidFill>
                <a:latin typeface="Times New Roman" panose="02020603050405020304" pitchFamily="18" charset="0"/>
                <a:ea typeface="เอฟซี โอนิกิริ"/>
                <a:cs typeface="Times New Roman" panose="02020603050405020304" pitchFamily="18" charset="0"/>
                <a:sym typeface="เอฟซี โอนิกิริ"/>
              </a:rPr>
              <a:t>you!</a:t>
            </a:r>
          </a:p>
        </p:txBody>
      </p:sp>
      <p:sp>
        <p:nvSpPr>
          <p:cNvPr id="6" name="Freeform 6"/>
          <p:cNvSpPr/>
          <p:nvPr/>
        </p:nvSpPr>
        <p:spPr>
          <a:xfrm>
            <a:off x="12067181" y="2639225"/>
            <a:ext cx="4934063" cy="6619075"/>
          </a:xfrm>
          <a:custGeom>
            <a:avLst/>
            <a:gdLst/>
            <a:ahLst/>
            <a:cxnLst/>
            <a:rect l="l" t="t" r="r" b="b"/>
            <a:pathLst>
              <a:path w="4934063" h="6619075">
                <a:moveTo>
                  <a:pt x="0" y="0"/>
                </a:moveTo>
                <a:lnTo>
                  <a:pt x="4934062" y="0"/>
                </a:lnTo>
                <a:lnTo>
                  <a:pt x="4934062" y="6619075"/>
                </a:lnTo>
                <a:lnTo>
                  <a:pt x="0" y="661907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1189862" y="6653003"/>
            <a:ext cx="6069438" cy="3973190"/>
          </a:xfrm>
          <a:custGeom>
            <a:avLst/>
            <a:gdLst/>
            <a:ahLst/>
            <a:cxnLst/>
            <a:rect l="l" t="t" r="r" b="b"/>
            <a:pathLst>
              <a:path w="6069438" h="3973190">
                <a:moveTo>
                  <a:pt x="0" y="0"/>
                </a:moveTo>
                <a:lnTo>
                  <a:pt x="6069438" y="0"/>
                </a:lnTo>
                <a:lnTo>
                  <a:pt x="6069438" y="3973190"/>
                </a:lnTo>
                <a:lnTo>
                  <a:pt x="0" y="397319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2142341" y="7007895"/>
            <a:ext cx="6342082" cy="3778690"/>
          </a:xfrm>
          <a:custGeom>
            <a:avLst/>
            <a:gdLst/>
            <a:ahLst/>
            <a:cxnLst/>
            <a:rect l="l" t="t" r="r" b="b"/>
            <a:pathLst>
              <a:path w="6342082" h="3778690">
                <a:moveTo>
                  <a:pt x="0" y="0"/>
                </a:moveTo>
                <a:lnTo>
                  <a:pt x="6342082" y="0"/>
                </a:lnTo>
                <a:lnTo>
                  <a:pt x="6342082" y="3778690"/>
                </a:lnTo>
                <a:lnTo>
                  <a:pt x="0" y="3778690"/>
                </a:lnTo>
                <a:lnTo>
                  <a:pt x="0" y="0"/>
                </a:lnTo>
                <a:close/>
              </a:path>
            </a:pathLst>
          </a:custGeom>
          <a:blipFill>
            <a:blip r:embed="rId6"/>
            <a:stretch>
              <a:fillRect/>
            </a:stretch>
          </a:blipFill>
        </p:spPr>
      </p:sp>
      <p:sp>
        <p:nvSpPr>
          <p:cNvPr id="9" name="Freeform 9"/>
          <p:cNvSpPr/>
          <p:nvPr/>
        </p:nvSpPr>
        <p:spPr>
          <a:xfrm>
            <a:off x="13110644" y="147201"/>
            <a:ext cx="1423568" cy="1528651"/>
          </a:xfrm>
          <a:custGeom>
            <a:avLst/>
            <a:gdLst/>
            <a:ahLst/>
            <a:cxnLst/>
            <a:rect l="l" t="t" r="r" b="b"/>
            <a:pathLst>
              <a:path w="1423568" h="1528651">
                <a:moveTo>
                  <a:pt x="0" y="0"/>
                </a:moveTo>
                <a:lnTo>
                  <a:pt x="1423568" y="0"/>
                </a:lnTo>
                <a:lnTo>
                  <a:pt x="1423568" y="1528651"/>
                </a:lnTo>
                <a:lnTo>
                  <a:pt x="0" y="1528651"/>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10" name="Freeform 10"/>
          <p:cNvSpPr/>
          <p:nvPr/>
        </p:nvSpPr>
        <p:spPr>
          <a:xfrm rot="-726169">
            <a:off x="9551879" y="666223"/>
            <a:ext cx="1442327" cy="2019257"/>
          </a:xfrm>
          <a:custGeom>
            <a:avLst/>
            <a:gdLst/>
            <a:ahLst/>
            <a:cxnLst/>
            <a:rect l="l" t="t" r="r" b="b"/>
            <a:pathLst>
              <a:path w="1442327" h="2019257">
                <a:moveTo>
                  <a:pt x="0" y="0"/>
                </a:moveTo>
                <a:lnTo>
                  <a:pt x="1442326" y="0"/>
                </a:lnTo>
                <a:lnTo>
                  <a:pt x="1442326" y="2019257"/>
                </a:lnTo>
                <a:lnTo>
                  <a:pt x="0" y="2019257"/>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1" name="Freeform 11"/>
          <p:cNvSpPr/>
          <p:nvPr/>
        </p:nvSpPr>
        <p:spPr>
          <a:xfrm rot="-2355099">
            <a:off x="11481465" y="998183"/>
            <a:ext cx="883387" cy="1236742"/>
          </a:xfrm>
          <a:custGeom>
            <a:avLst/>
            <a:gdLst/>
            <a:ahLst/>
            <a:cxnLst/>
            <a:rect l="l" t="t" r="r" b="b"/>
            <a:pathLst>
              <a:path w="883387" h="1236742">
                <a:moveTo>
                  <a:pt x="0" y="0"/>
                </a:moveTo>
                <a:lnTo>
                  <a:pt x="883387" y="0"/>
                </a:lnTo>
                <a:lnTo>
                  <a:pt x="883387" y="1236742"/>
                </a:lnTo>
                <a:lnTo>
                  <a:pt x="0" y="1236742"/>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2" name="Freeform 12"/>
          <p:cNvSpPr/>
          <p:nvPr/>
        </p:nvSpPr>
        <p:spPr>
          <a:xfrm rot="-1649417">
            <a:off x="13586479" y="2445717"/>
            <a:ext cx="514445" cy="720223"/>
          </a:xfrm>
          <a:custGeom>
            <a:avLst/>
            <a:gdLst/>
            <a:ahLst/>
            <a:cxnLst/>
            <a:rect l="l" t="t" r="r" b="b"/>
            <a:pathLst>
              <a:path w="514445" h="720223">
                <a:moveTo>
                  <a:pt x="0" y="0"/>
                </a:moveTo>
                <a:lnTo>
                  <a:pt x="514445" y="0"/>
                </a:lnTo>
                <a:lnTo>
                  <a:pt x="514445" y="720223"/>
                </a:lnTo>
                <a:lnTo>
                  <a:pt x="0" y="720223"/>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3" name="Freeform 13"/>
          <p:cNvSpPr/>
          <p:nvPr/>
        </p:nvSpPr>
        <p:spPr>
          <a:xfrm>
            <a:off x="0" y="316621"/>
            <a:ext cx="4561281" cy="3423420"/>
          </a:xfrm>
          <a:custGeom>
            <a:avLst/>
            <a:gdLst/>
            <a:ahLst/>
            <a:cxnLst/>
            <a:rect l="l" t="t" r="r" b="b"/>
            <a:pathLst>
              <a:path w="4561281" h="3423420">
                <a:moveTo>
                  <a:pt x="0" y="0"/>
                </a:moveTo>
                <a:lnTo>
                  <a:pt x="4561281" y="0"/>
                </a:lnTo>
                <a:lnTo>
                  <a:pt x="4561281" y="3423420"/>
                </a:lnTo>
                <a:lnTo>
                  <a:pt x="0" y="3423420"/>
                </a:lnTo>
                <a:lnTo>
                  <a:pt x="0" y="0"/>
                </a:lnTo>
                <a:close/>
              </a:path>
            </a:pathLst>
          </a:custGeom>
          <a:blipFill>
            <a:blip r:embed="rId11">
              <a:extLst>
                <a:ext uri="{96DAC541-7B7A-43D3-8B79-37D633B846F1}">
                  <asvg:svgBlip xmlns="" xmlns:asvg="http://schemas.microsoft.com/office/drawing/2016/SVG/main" r:embed="rId12"/>
                </a:ext>
              </a:extLst>
            </a:blip>
            <a:stretch>
              <a:fillRect l="-36727" t="-1150" r="-6100"/>
            </a:stretch>
          </a:blipFill>
        </p:spPr>
      </p:sp>
      <p:sp>
        <p:nvSpPr>
          <p:cNvPr id="15" name="Freeform 15"/>
          <p:cNvSpPr/>
          <p:nvPr/>
        </p:nvSpPr>
        <p:spPr>
          <a:xfrm rot="5400000">
            <a:off x="15050997" y="817805"/>
            <a:ext cx="1095319" cy="1176171"/>
          </a:xfrm>
          <a:custGeom>
            <a:avLst/>
            <a:gdLst/>
            <a:ahLst/>
            <a:cxnLst/>
            <a:rect l="l" t="t" r="r" b="b"/>
            <a:pathLst>
              <a:path w="1095319" h="1176171">
                <a:moveTo>
                  <a:pt x="0" y="0"/>
                </a:moveTo>
                <a:lnTo>
                  <a:pt x="1095319" y="0"/>
                </a:lnTo>
                <a:lnTo>
                  <a:pt x="1095319" y="1176172"/>
                </a:lnTo>
                <a:lnTo>
                  <a:pt x="0" y="1176172"/>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16" name="Freeform 16"/>
          <p:cNvSpPr/>
          <p:nvPr/>
        </p:nvSpPr>
        <p:spPr>
          <a:xfrm rot="9638616">
            <a:off x="12144257" y="2115947"/>
            <a:ext cx="718461" cy="1005846"/>
          </a:xfrm>
          <a:custGeom>
            <a:avLst/>
            <a:gdLst/>
            <a:ahLst/>
            <a:cxnLst/>
            <a:rect l="l" t="t" r="r" b="b"/>
            <a:pathLst>
              <a:path w="718461" h="1005846">
                <a:moveTo>
                  <a:pt x="0" y="0"/>
                </a:moveTo>
                <a:lnTo>
                  <a:pt x="718461" y="0"/>
                </a:lnTo>
                <a:lnTo>
                  <a:pt x="718461" y="1005847"/>
                </a:lnTo>
                <a:lnTo>
                  <a:pt x="0" y="1005847"/>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806417" y="641856"/>
            <a:ext cx="16675166" cy="9003288"/>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sp>
        <p:sp>
          <p:nvSpPr>
            <p:cNvPr id="4" name="TextBox 4"/>
            <p:cNvSpPr txBox="1"/>
            <p:nvPr/>
          </p:nvSpPr>
          <p:spPr>
            <a:xfrm>
              <a:off x="0" y="-47625"/>
              <a:ext cx="4391813"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TextBox 5"/>
          <p:cNvSpPr txBox="1"/>
          <p:nvPr/>
        </p:nvSpPr>
        <p:spPr>
          <a:xfrm>
            <a:off x="457200" y="3967607"/>
            <a:ext cx="12334306" cy="1821011"/>
          </a:xfrm>
          <a:prstGeom prst="rect">
            <a:avLst/>
          </a:prstGeom>
        </p:spPr>
        <p:txBody>
          <a:bodyPr wrap="square" lIns="0" tIns="0" rIns="0" bIns="0" rtlCol="0" anchor="t">
            <a:spAutoFit/>
          </a:bodyPr>
          <a:lstStyle/>
          <a:p>
            <a:pPr algn="ctr">
              <a:lnSpc>
                <a:spcPts val="14214"/>
              </a:lnSpc>
            </a:pPr>
            <a:r>
              <a:rPr lang="vi-VN" sz="19208" smtClean="0">
                <a:solidFill>
                  <a:srgbClr val="5B4A3B"/>
                </a:solidFill>
                <a:latin typeface="#9Slide05 Amplify" panose="02000000000000000000" pitchFamily="2" charset="-93"/>
                <a:ea typeface="เอฟซี โอนิกิริ"/>
                <a:cs typeface="เอฟซี โอนิกิริ"/>
                <a:sym typeface="เอฟซี โอนิกิริ"/>
              </a:rPr>
              <a:t>Ai Nhanh Hơn</a:t>
            </a:r>
            <a:endParaRPr lang="en-US" sz="19208">
              <a:solidFill>
                <a:srgbClr val="5B4A3B"/>
              </a:solidFill>
              <a:latin typeface="#9Slide05 Amplify" panose="02000000000000000000" pitchFamily="2" charset="-93"/>
              <a:ea typeface="เอฟซี โอนิกิริ"/>
              <a:cs typeface="เอฟซี โอนิกิริ"/>
              <a:sym typeface="เอฟซี โอนิกิริ"/>
            </a:endParaRPr>
          </a:p>
        </p:txBody>
      </p:sp>
      <p:sp>
        <p:nvSpPr>
          <p:cNvPr id="6" name="Freeform 6"/>
          <p:cNvSpPr/>
          <p:nvPr/>
        </p:nvSpPr>
        <p:spPr>
          <a:xfrm>
            <a:off x="12067181" y="2639225"/>
            <a:ext cx="4934063" cy="6619075"/>
          </a:xfrm>
          <a:custGeom>
            <a:avLst/>
            <a:gdLst/>
            <a:ahLst/>
            <a:cxnLst/>
            <a:rect l="l" t="t" r="r" b="b"/>
            <a:pathLst>
              <a:path w="4934063" h="6619075">
                <a:moveTo>
                  <a:pt x="0" y="0"/>
                </a:moveTo>
                <a:lnTo>
                  <a:pt x="4934062" y="0"/>
                </a:lnTo>
                <a:lnTo>
                  <a:pt x="4934062" y="6619075"/>
                </a:lnTo>
                <a:lnTo>
                  <a:pt x="0" y="661907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1189862" y="6653003"/>
            <a:ext cx="6069438" cy="3973190"/>
          </a:xfrm>
          <a:custGeom>
            <a:avLst/>
            <a:gdLst/>
            <a:ahLst/>
            <a:cxnLst/>
            <a:rect l="l" t="t" r="r" b="b"/>
            <a:pathLst>
              <a:path w="6069438" h="3973190">
                <a:moveTo>
                  <a:pt x="0" y="0"/>
                </a:moveTo>
                <a:lnTo>
                  <a:pt x="6069438" y="0"/>
                </a:lnTo>
                <a:lnTo>
                  <a:pt x="6069438" y="3973190"/>
                </a:lnTo>
                <a:lnTo>
                  <a:pt x="0" y="397319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2142341" y="7007895"/>
            <a:ext cx="6342082" cy="3778690"/>
          </a:xfrm>
          <a:custGeom>
            <a:avLst/>
            <a:gdLst/>
            <a:ahLst/>
            <a:cxnLst/>
            <a:rect l="l" t="t" r="r" b="b"/>
            <a:pathLst>
              <a:path w="6342082" h="3778690">
                <a:moveTo>
                  <a:pt x="0" y="0"/>
                </a:moveTo>
                <a:lnTo>
                  <a:pt x="6342082" y="0"/>
                </a:lnTo>
                <a:lnTo>
                  <a:pt x="6342082" y="3778690"/>
                </a:lnTo>
                <a:lnTo>
                  <a:pt x="0" y="3778690"/>
                </a:lnTo>
                <a:lnTo>
                  <a:pt x="0" y="0"/>
                </a:lnTo>
                <a:close/>
              </a:path>
            </a:pathLst>
          </a:custGeom>
          <a:blipFill>
            <a:blip r:embed="rId6"/>
            <a:stretch>
              <a:fillRect/>
            </a:stretch>
          </a:blipFill>
        </p:spPr>
      </p:sp>
      <p:sp>
        <p:nvSpPr>
          <p:cNvPr id="9" name="Freeform 9"/>
          <p:cNvSpPr/>
          <p:nvPr/>
        </p:nvSpPr>
        <p:spPr>
          <a:xfrm>
            <a:off x="13110644" y="147201"/>
            <a:ext cx="1423568" cy="1528651"/>
          </a:xfrm>
          <a:custGeom>
            <a:avLst/>
            <a:gdLst/>
            <a:ahLst/>
            <a:cxnLst/>
            <a:rect l="l" t="t" r="r" b="b"/>
            <a:pathLst>
              <a:path w="1423568" h="1528651">
                <a:moveTo>
                  <a:pt x="0" y="0"/>
                </a:moveTo>
                <a:lnTo>
                  <a:pt x="1423568" y="0"/>
                </a:lnTo>
                <a:lnTo>
                  <a:pt x="1423568" y="1528651"/>
                </a:lnTo>
                <a:lnTo>
                  <a:pt x="0" y="1528651"/>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10" name="Freeform 10"/>
          <p:cNvSpPr/>
          <p:nvPr/>
        </p:nvSpPr>
        <p:spPr>
          <a:xfrm rot="-726169">
            <a:off x="9551879" y="666223"/>
            <a:ext cx="1442327" cy="2019257"/>
          </a:xfrm>
          <a:custGeom>
            <a:avLst/>
            <a:gdLst/>
            <a:ahLst/>
            <a:cxnLst/>
            <a:rect l="l" t="t" r="r" b="b"/>
            <a:pathLst>
              <a:path w="1442327" h="2019257">
                <a:moveTo>
                  <a:pt x="0" y="0"/>
                </a:moveTo>
                <a:lnTo>
                  <a:pt x="1442326" y="0"/>
                </a:lnTo>
                <a:lnTo>
                  <a:pt x="1442326" y="2019257"/>
                </a:lnTo>
                <a:lnTo>
                  <a:pt x="0" y="2019257"/>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1" name="Freeform 11"/>
          <p:cNvSpPr/>
          <p:nvPr/>
        </p:nvSpPr>
        <p:spPr>
          <a:xfrm rot="-2355099">
            <a:off x="11481465" y="998183"/>
            <a:ext cx="883387" cy="1236742"/>
          </a:xfrm>
          <a:custGeom>
            <a:avLst/>
            <a:gdLst/>
            <a:ahLst/>
            <a:cxnLst/>
            <a:rect l="l" t="t" r="r" b="b"/>
            <a:pathLst>
              <a:path w="883387" h="1236742">
                <a:moveTo>
                  <a:pt x="0" y="0"/>
                </a:moveTo>
                <a:lnTo>
                  <a:pt x="883387" y="0"/>
                </a:lnTo>
                <a:lnTo>
                  <a:pt x="883387" y="1236742"/>
                </a:lnTo>
                <a:lnTo>
                  <a:pt x="0" y="1236742"/>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2" name="Freeform 12"/>
          <p:cNvSpPr/>
          <p:nvPr/>
        </p:nvSpPr>
        <p:spPr>
          <a:xfrm rot="-1649417">
            <a:off x="13586479" y="2445717"/>
            <a:ext cx="514445" cy="720223"/>
          </a:xfrm>
          <a:custGeom>
            <a:avLst/>
            <a:gdLst/>
            <a:ahLst/>
            <a:cxnLst/>
            <a:rect l="l" t="t" r="r" b="b"/>
            <a:pathLst>
              <a:path w="514445" h="720223">
                <a:moveTo>
                  <a:pt x="0" y="0"/>
                </a:moveTo>
                <a:lnTo>
                  <a:pt x="514445" y="0"/>
                </a:lnTo>
                <a:lnTo>
                  <a:pt x="514445" y="720223"/>
                </a:lnTo>
                <a:lnTo>
                  <a:pt x="0" y="720223"/>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3" name="Freeform 13"/>
          <p:cNvSpPr/>
          <p:nvPr/>
        </p:nvSpPr>
        <p:spPr>
          <a:xfrm>
            <a:off x="0" y="316621"/>
            <a:ext cx="4561281" cy="3423420"/>
          </a:xfrm>
          <a:custGeom>
            <a:avLst/>
            <a:gdLst/>
            <a:ahLst/>
            <a:cxnLst/>
            <a:rect l="l" t="t" r="r" b="b"/>
            <a:pathLst>
              <a:path w="4561281" h="3423420">
                <a:moveTo>
                  <a:pt x="0" y="0"/>
                </a:moveTo>
                <a:lnTo>
                  <a:pt x="4561281" y="0"/>
                </a:lnTo>
                <a:lnTo>
                  <a:pt x="4561281" y="3423420"/>
                </a:lnTo>
                <a:lnTo>
                  <a:pt x="0" y="3423420"/>
                </a:lnTo>
                <a:lnTo>
                  <a:pt x="0" y="0"/>
                </a:lnTo>
                <a:close/>
              </a:path>
            </a:pathLst>
          </a:custGeom>
          <a:blipFill>
            <a:blip r:embed="rId11">
              <a:extLst>
                <a:ext uri="{96DAC541-7B7A-43D3-8B79-37D633B846F1}">
                  <asvg:svgBlip xmlns="" xmlns:asvg="http://schemas.microsoft.com/office/drawing/2016/SVG/main" r:embed="rId12"/>
                </a:ext>
              </a:extLst>
            </a:blip>
            <a:stretch>
              <a:fillRect l="-36727" t="-1150" r="-6100"/>
            </a:stretch>
          </a:blipFill>
        </p:spPr>
      </p:sp>
      <p:sp>
        <p:nvSpPr>
          <p:cNvPr id="15" name="Freeform 15"/>
          <p:cNvSpPr/>
          <p:nvPr/>
        </p:nvSpPr>
        <p:spPr>
          <a:xfrm rot="5400000">
            <a:off x="15050997" y="817805"/>
            <a:ext cx="1095319" cy="1176171"/>
          </a:xfrm>
          <a:custGeom>
            <a:avLst/>
            <a:gdLst/>
            <a:ahLst/>
            <a:cxnLst/>
            <a:rect l="l" t="t" r="r" b="b"/>
            <a:pathLst>
              <a:path w="1095319" h="1176171">
                <a:moveTo>
                  <a:pt x="0" y="0"/>
                </a:moveTo>
                <a:lnTo>
                  <a:pt x="1095319" y="0"/>
                </a:lnTo>
                <a:lnTo>
                  <a:pt x="1095319" y="1176172"/>
                </a:lnTo>
                <a:lnTo>
                  <a:pt x="0" y="1176172"/>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16" name="Freeform 16"/>
          <p:cNvSpPr/>
          <p:nvPr/>
        </p:nvSpPr>
        <p:spPr>
          <a:xfrm rot="9638616">
            <a:off x="12144257" y="2115947"/>
            <a:ext cx="718461" cy="1005846"/>
          </a:xfrm>
          <a:custGeom>
            <a:avLst/>
            <a:gdLst/>
            <a:ahLst/>
            <a:cxnLst/>
            <a:rect l="l" t="t" r="r" b="b"/>
            <a:pathLst>
              <a:path w="718461" h="1005846">
                <a:moveTo>
                  <a:pt x="0" y="0"/>
                </a:moveTo>
                <a:lnTo>
                  <a:pt x="718461" y="0"/>
                </a:lnTo>
                <a:lnTo>
                  <a:pt x="718461" y="1005847"/>
                </a:lnTo>
                <a:lnTo>
                  <a:pt x="0" y="1005847"/>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559" y="2546967"/>
            <a:ext cx="11509673" cy="3933317"/>
          </a:xfrm>
          <a:prstGeom prst="rect">
            <a:avLst/>
          </a:prstGeom>
        </p:spPr>
      </p:pic>
    </p:spTree>
    <p:extLst>
      <p:ext uri="{BB962C8B-B14F-4D97-AF65-F5344CB8AC3E}">
        <p14:creationId xmlns:p14="http://schemas.microsoft.com/office/powerpoint/2010/main" val="1165315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8" name="Freeform 18"/>
          <p:cNvSpPr/>
          <p:nvPr/>
        </p:nvSpPr>
        <p:spPr>
          <a:xfrm>
            <a:off x="15793301" y="6628021"/>
            <a:ext cx="4451621" cy="6034246"/>
          </a:xfrm>
          <a:custGeom>
            <a:avLst/>
            <a:gdLst/>
            <a:ahLst/>
            <a:cxnLst/>
            <a:rect l="l" t="t" r="r" b="b"/>
            <a:pathLst>
              <a:path w="4451621" h="6034246">
                <a:moveTo>
                  <a:pt x="0" y="0"/>
                </a:moveTo>
                <a:lnTo>
                  <a:pt x="4451620" y="0"/>
                </a:lnTo>
                <a:lnTo>
                  <a:pt x="4451620" y="6034246"/>
                </a:lnTo>
                <a:lnTo>
                  <a:pt x="0" y="6034246"/>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19" name="Freeform 19"/>
          <p:cNvSpPr/>
          <p:nvPr/>
        </p:nvSpPr>
        <p:spPr>
          <a:xfrm flipH="1">
            <a:off x="-1746447" y="6628021"/>
            <a:ext cx="4451621" cy="6034246"/>
          </a:xfrm>
          <a:custGeom>
            <a:avLst/>
            <a:gdLst/>
            <a:ahLst/>
            <a:cxnLst/>
            <a:rect l="l" t="t" r="r" b="b"/>
            <a:pathLst>
              <a:path w="4451621" h="6034246">
                <a:moveTo>
                  <a:pt x="4451621" y="0"/>
                </a:moveTo>
                <a:lnTo>
                  <a:pt x="0" y="0"/>
                </a:lnTo>
                <a:lnTo>
                  <a:pt x="0" y="6034246"/>
                </a:lnTo>
                <a:lnTo>
                  <a:pt x="4451621" y="6034246"/>
                </a:lnTo>
                <a:lnTo>
                  <a:pt x="4451621" y="0"/>
                </a:lnTo>
                <a:close/>
              </a:path>
            </a:pathLst>
          </a:custGeom>
          <a:blipFill>
            <a:blip r:embed="rId2">
              <a:extLst>
                <a:ext uri="{96DAC541-7B7A-43D3-8B79-37D633B846F1}">
                  <asvg:svgBlip xmlns="" xmlns:asvg="http://schemas.microsoft.com/office/drawing/2016/SVG/main" r:embed="rId6"/>
                </a:ext>
              </a:extLst>
            </a:blip>
            <a:stretch>
              <a:fillRect/>
            </a:stretch>
          </a:blipFill>
        </p:spPr>
      </p:sp>
      <p:grpSp>
        <p:nvGrpSpPr>
          <p:cNvPr id="20" name="Group 20"/>
          <p:cNvGrpSpPr/>
          <p:nvPr/>
        </p:nvGrpSpPr>
        <p:grpSpPr>
          <a:xfrm>
            <a:off x="15227250" y="641856"/>
            <a:ext cx="2476616" cy="2620009"/>
            <a:chOff x="0" y="0"/>
            <a:chExt cx="3302155" cy="3493346"/>
          </a:xfrm>
        </p:grpSpPr>
        <p:sp>
          <p:nvSpPr>
            <p:cNvPr id="21" name="Freeform 21"/>
            <p:cNvSpPr/>
            <p:nvPr/>
          </p:nvSpPr>
          <p:spPr>
            <a:xfrm>
              <a:off x="1776821" y="787883"/>
              <a:ext cx="1525334" cy="2264131"/>
            </a:xfrm>
            <a:custGeom>
              <a:avLst/>
              <a:gdLst/>
              <a:ahLst/>
              <a:cxnLst/>
              <a:rect l="l" t="t" r="r" b="b"/>
              <a:pathLst>
                <a:path w="1525334" h="2264131">
                  <a:moveTo>
                    <a:pt x="0" y="0"/>
                  </a:moveTo>
                  <a:lnTo>
                    <a:pt x="1525334" y="0"/>
                  </a:lnTo>
                  <a:lnTo>
                    <a:pt x="1525334" y="2264131"/>
                  </a:lnTo>
                  <a:lnTo>
                    <a:pt x="0" y="2264131"/>
                  </a:lnTo>
                  <a:lnTo>
                    <a:pt x="0" y="0"/>
                  </a:lnTo>
                  <a:close/>
                </a:path>
              </a:pathLst>
            </a:custGeom>
            <a:blipFill>
              <a:blip r:embed="rId7">
                <a:extLst>
                  <a:ext uri="{96DAC541-7B7A-43D3-8B79-37D633B846F1}">
                    <asvg:svgBlip xmlns="" xmlns:asvg="http://schemas.microsoft.com/office/drawing/2016/SVG/main" r:embed="rId8"/>
                  </a:ext>
                </a:extLst>
              </a:blip>
              <a:stretch>
                <a:fillRect t="-203606" r="-550428" b="-153238"/>
              </a:stretch>
            </a:blipFill>
          </p:spPr>
        </p:sp>
        <p:sp>
          <p:nvSpPr>
            <p:cNvPr id="22" name="Freeform 22"/>
            <p:cNvSpPr/>
            <p:nvPr/>
          </p:nvSpPr>
          <p:spPr>
            <a:xfrm rot="-344133" flipH="1">
              <a:off x="88427" y="57069"/>
              <a:ext cx="1233838" cy="1831448"/>
            </a:xfrm>
            <a:custGeom>
              <a:avLst/>
              <a:gdLst/>
              <a:ahLst/>
              <a:cxnLst/>
              <a:rect l="l" t="t" r="r" b="b"/>
              <a:pathLst>
                <a:path w="1233838" h="1831448">
                  <a:moveTo>
                    <a:pt x="1233838" y="0"/>
                  </a:moveTo>
                  <a:lnTo>
                    <a:pt x="0" y="0"/>
                  </a:lnTo>
                  <a:lnTo>
                    <a:pt x="0" y="1831448"/>
                  </a:lnTo>
                  <a:lnTo>
                    <a:pt x="1233838" y="1831448"/>
                  </a:lnTo>
                  <a:lnTo>
                    <a:pt x="1233838" y="0"/>
                  </a:lnTo>
                  <a:close/>
                </a:path>
              </a:pathLst>
            </a:custGeom>
            <a:blipFill>
              <a:blip r:embed="rId9">
                <a:extLst>
                  <a:ext uri="{96DAC541-7B7A-43D3-8B79-37D633B846F1}">
                    <asvg:svgBlip xmlns="" xmlns:asvg="http://schemas.microsoft.com/office/drawing/2016/SVG/main" r:embed="rId10"/>
                  </a:ext>
                </a:extLst>
              </a:blip>
              <a:stretch>
                <a:fillRect t="-203606" r="-550428" b="-153238"/>
              </a:stretch>
            </a:blipFill>
          </p:spPr>
        </p:sp>
        <p:sp>
          <p:nvSpPr>
            <p:cNvPr id="23" name="Freeform 23"/>
            <p:cNvSpPr/>
            <p:nvPr/>
          </p:nvSpPr>
          <p:spPr>
            <a:xfrm rot="3285548">
              <a:off x="478006" y="2063882"/>
              <a:ext cx="820601" cy="1387886"/>
            </a:xfrm>
            <a:custGeom>
              <a:avLst/>
              <a:gdLst/>
              <a:ahLst/>
              <a:cxnLst/>
              <a:rect l="l" t="t" r="r" b="b"/>
              <a:pathLst>
                <a:path w="820601" h="1387886">
                  <a:moveTo>
                    <a:pt x="0" y="0"/>
                  </a:moveTo>
                  <a:lnTo>
                    <a:pt x="820600" y="0"/>
                  </a:lnTo>
                  <a:lnTo>
                    <a:pt x="820600" y="1387885"/>
                  </a:lnTo>
                  <a:lnTo>
                    <a:pt x="0" y="1387885"/>
                  </a:lnTo>
                  <a:lnTo>
                    <a:pt x="0" y="0"/>
                  </a:lnTo>
                  <a:close/>
                </a:path>
              </a:pathLst>
            </a:custGeom>
            <a:blipFill>
              <a:blip r:embed="rId11">
                <a:extLst>
                  <a:ext uri="{96DAC541-7B7A-43D3-8B79-37D633B846F1}">
                    <asvg:svgBlip xmlns="" xmlns:asvg="http://schemas.microsoft.com/office/drawing/2016/SVG/main" r:embed="rId12"/>
                  </a:ext>
                </a:extLst>
              </a:blip>
              <a:stretch>
                <a:fillRect l="-753958" b="-421015"/>
              </a:stretch>
            </a:blipFill>
          </p:spPr>
        </p:sp>
      </p:grpSp>
      <p:grpSp>
        <p:nvGrpSpPr>
          <p:cNvPr id="24" name="Group 24"/>
          <p:cNvGrpSpPr/>
          <p:nvPr/>
        </p:nvGrpSpPr>
        <p:grpSpPr>
          <a:xfrm>
            <a:off x="479364" y="864250"/>
            <a:ext cx="2940185" cy="2050779"/>
            <a:chOff x="0" y="0"/>
            <a:chExt cx="3920247" cy="2734372"/>
          </a:xfrm>
        </p:grpSpPr>
        <p:sp>
          <p:nvSpPr>
            <p:cNvPr id="25" name="Freeform 25"/>
            <p:cNvSpPr/>
            <p:nvPr/>
          </p:nvSpPr>
          <p:spPr>
            <a:xfrm rot="5489537">
              <a:off x="2019579" y="-112485"/>
              <a:ext cx="1514543" cy="2248113"/>
            </a:xfrm>
            <a:custGeom>
              <a:avLst/>
              <a:gdLst/>
              <a:ahLst/>
              <a:cxnLst/>
              <a:rect l="l" t="t" r="r" b="b"/>
              <a:pathLst>
                <a:path w="1514543" h="2248113">
                  <a:moveTo>
                    <a:pt x="0" y="0"/>
                  </a:moveTo>
                  <a:lnTo>
                    <a:pt x="1514544" y="0"/>
                  </a:lnTo>
                  <a:lnTo>
                    <a:pt x="1514544" y="2248113"/>
                  </a:lnTo>
                  <a:lnTo>
                    <a:pt x="0" y="2248113"/>
                  </a:lnTo>
                  <a:lnTo>
                    <a:pt x="0" y="0"/>
                  </a:lnTo>
                  <a:close/>
                </a:path>
              </a:pathLst>
            </a:custGeom>
            <a:blipFill>
              <a:blip r:embed="rId13">
                <a:extLst>
                  <a:ext uri="{96DAC541-7B7A-43D3-8B79-37D633B846F1}">
                    <asvg:svgBlip xmlns="" xmlns:asvg="http://schemas.microsoft.com/office/drawing/2016/SVG/main" r:embed="rId14"/>
                  </a:ext>
                </a:extLst>
              </a:blip>
              <a:stretch>
                <a:fillRect t="-203606" r="-550428" b="-153238"/>
              </a:stretch>
            </a:blipFill>
          </p:spPr>
        </p:sp>
        <p:sp>
          <p:nvSpPr>
            <p:cNvPr id="26" name="Freeform 26"/>
            <p:cNvSpPr/>
            <p:nvPr/>
          </p:nvSpPr>
          <p:spPr>
            <a:xfrm rot="5145403" flipH="1">
              <a:off x="339523" y="1146973"/>
              <a:ext cx="1225110" cy="1818492"/>
            </a:xfrm>
            <a:custGeom>
              <a:avLst/>
              <a:gdLst/>
              <a:ahLst/>
              <a:cxnLst/>
              <a:rect l="l" t="t" r="r" b="b"/>
              <a:pathLst>
                <a:path w="1225110" h="1818492">
                  <a:moveTo>
                    <a:pt x="1225109" y="0"/>
                  </a:moveTo>
                  <a:lnTo>
                    <a:pt x="0" y="0"/>
                  </a:lnTo>
                  <a:lnTo>
                    <a:pt x="0" y="1818492"/>
                  </a:lnTo>
                  <a:lnTo>
                    <a:pt x="1225109" y="1818492"/>
                  </a:lnTo>
                  <a:lnTo>
                    <a:pt x="1225109" y="0"/>
                  </a:lnTo>
                  <a:close/>
                </a:path>
              </a:pathLst>
            </a:custGeom>
            <a:blipFill>
              <a:blip r:embed="rId9">
                <a:extLst>
                  <a:ext uri="{96DAC541-7B7A-43D3-8B79-37D633B846F1}">
                    <asvg:svgBlip xmlns="" xmlns:asvg="http://schemas.microsoft.com/office/drawing/2016/SVG/main" r:embed="rId10"/>
                  </a:ext>
                </a:extLst>
              </a:blip>
              <a:stretch>
                <a:fillRect t="-203606" r="-550428" b="-153238"/>
              </a:stretch>
            </a:blipFill>
          </p:spPr>
        </p:sp>
        <p:sp>
          <p:nvSpPr>
            <p:cNvPr id="27" name="Freeform 27"/>
            <p:cNvSpPr/>
            <p:nvPr/>
          </p:nvSpPr>
          <p:spPr>
            <a:xfrm>
              <a:off x="621037" y="0"/>
              <a:ext cx="814795" cy="1378067"/>
            </a:xfrm>
            <a:custGeom>
              <a:avLst/>
              <a:gdLst/>
              <a:ahLst/>
              <a:cxnLst/>
              <a:rect l="l" t="t" r="r" b="b"/>
              <a:pathLst>
                <a:path w="814795" h="1378067">
                  <a:moveTo>
                    <a:pt x="0" y="0"/>
                  </a:moveTo>
                  <a:lnTo>
                    <a:pt x="814795" y="0"/>
                  </a:lnTo>
                  <a:lnTo>
                    <a:pt x="814795" y="1378067"/>
                  </a:lnTo>
                  <a:lnTo>
                    <a:pt x="0" y="1378067"/>
                  </a:lnTo>
                  <a:lnTo>
                    <a:pt x="0" y="0"/>
                  </a:lnTo>
                  <a:close/>
                </a:path>
              </a:pathLst>
            </a:custGeom>
            <a:blipFill>
              <a:blip r:embed="rId11">
                <a:extLst>
                  <a:ext uri="{96DAC541-7B7A-43D3-8B79-37D633B846F1}">
                    <asvg:svgBlip xmlns="" xmlns:asvg="http://schemas.microsoft.com/office/drawing/2016/SVG/main" r:embed="rId12"/>
                  </a:ext>
                </a:extLst>
              </a:blip>
              <a:stretch>
                <a:fillRect l="-753958" b="-421015"/>
              </a:stretch>
            </a:blipFill>
          </p:spPr>
        </p:sp>
      </p:grpSp>
      <p:sp>
        <p:nvSpPr>
          <p:cNvPr id="28" name="Rectangle 27"/>
          <p:cNvSpPr/>
          <p:nvPr/>
        </p:nvSpPr>
        <p:spPr>
          <a:xfrm>
            <a:off x="4295752" y="916184"/>
            <a:ext cx="9829800" cy="1569660"/>
          </a:xfrm>
          <a:prstGeom prst="rect">
            <a:avLst/>
          </a:prstGeom>
        </p:spPr>
        <p:txBody>
          <a:bodyPr wrap="square">
            <a:spAutoFit/>
          </a:bodyPr>
          <a:lstStyle/>
          <a:p>
            <a:pPr algn="ctr"/>
            <a:r>
              <a:rPr lang="vi-VN" sz="4800" b="1">
                <a:latin typeface="Times New Roman" panose="02020603050405020304" pitchFamily="18" charset="0"/>
                <a:ea typeface="Calibri" panose="020F0502020204030204" pitchFamily="34" charset="0"/>
              </a:rPr>
              <a:t>Nối tên gọi tiếng Việt của các tổ chức quốc tế và tên viết tắt phù hợp</a:t>
            </a:r>
            <a:endParaRPr lang="en-GB" sz="4800"/>
          </a:p>
        </p:txBody>
      </p:sp>
      <p:graphicFrame>
        <p:nvGraphicFramePr>
          <p:cNvPr id="29" name="Table 28"/>
          <p:cNvGraphicFramePr>
            <a:graphicFrameLocks noGrp="1"/>
          </p:cNvGraphicFramePr>
          <p:nvPr>
            <p:extLst>
              <p:ext uri="{D42A27DB-BD31-4B8C-83A1-F6EECF244321}">
                <p14:modId xmlns:p14="http://schemas.microsoft.com/office/powerpoint/2010/main" val="2685095741"/>
              </p:ext>
            </p:extLst>
          </p:nvPr>
        </p:nvGraphicFramePr>
        <p:xfrm>
          <a:off x="1704455" y="2759043"/>
          <a:ext cx="14384080" cy="5398008"/>
        </p:xfrm>
        <a:graphic>
          <a:graphicData uri="http://schemas.openxmlformats.org/drawingml/2006/table">
            <a:tbl>
              <a:tblPr firstRow="1" firstCol="1" bandRow="1"/>
              <a:tblGrid>
                <a:gridCol w="9344545"/>
                <a:gridCol w="5039535"/>
              </a:tblGrid>
              <a:tr h="0">
                <a:tc>
                  <a:txBody>
                    <a:bodyPr/>
                    <a:lstStyle/>
                    <a:p>
                      <a:pPr algn="ctr">
                        <a:lnSpc>
                          <a:spcPct val="115000"/>
                        </a:lnSpc>
                        <a:spcAft>
                          <a:spcPts val="0"/>
                        </a:spcAft>
                        <a:tabLst>
                          <a:tab pos="90170" algn="l"/>
                          <a:tab pos="180340" algn="l"/>
                          <a:tab pos="270510" algn="l"/>
                        </a:tabLst>
                      </a:pPr>
                      <a:r>
                        <a:rPr lang="vi-VN" sz="4400" b="1">
                          <a:effectLst/>
                          <a:latin typeface="Times New Roman" panose="02020603050405020304" pitchFamily="18" charset="0"/>
                          <a:ea typeface="Times New Roman" panose="02020603050405020304" pitchFamily="18" charset="0"/>
                          <a:cs typeface="Times New Roman" panose="02020603050405020304" pitchFamily="18" charset="0"/>
                        </a:rPr>
                        <a:t>Tên gọi tiếng Việt của các tổ chức quốc tế</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4400" b="1">
                          <a:effectLst/>
                          <a:latin typeface="Times New Roman" panose="02020603050405020304" pitchFamily="18" charset="0"/>
                          <a:ea typeface="Times New Roman" panose="02020603050405020304" pitchFamily="18" charset="0"/>
                          <a:cs typeface="Times New Roman" panose="02020603050405020304" pitchFamily="18" charset="0"/>
                        </a:rPr>
                        <a:t>Tên viết tắt</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tabLst>
                          <a:tab pos="90170" algn="l"/>
                          <a:tab pos="180340" algn="l"/>
                          <a:tab pos="27051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1. Liên hợp quốc</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a. IUCN</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tabLst>
                          <a:tab pos="90170" algn="l"/>
                          <a:tab pos="180340" algn="l"/>
                          <a:tab pos="27051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2. Hiệp hội các Quốc gia Đông Nam Á</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b. WTO</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tabLst>
                          <a:tab pos="90170" algn="l"/>
                          <a:tab pos="180340" algn="l"/>
                          <a:tab pos="27051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3. Tổ chức Thương mại Thế giới</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c. IOC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tabLst>
                          <a:tab pos="90170" algn="l"/>
                          <a:tab pos="180340" algn="l"/>
                          <a:tab pos="27051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4. Ủy ban Olympic Quốc tế</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d. ASEAN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5">
                <a:tc>
                  <a:txBody>
                    <a:bodyPr/>
                    <a:lstStyle/>
                    <a:p>
                      <a:pPr algn="just">
                        <a:lnSpc>
                          <a:spcPct val="115000"/>
                        </a:lnSpc>
                        <a:spcAft>
                          <a:spcPts val="0"/>
                        </a:spcAft>
                        <a:tabLst>
                          <a:tab pos="90170" algn="l"/>
                          <a:tab pos="180340" algn="l"/>
                          <a:tab pos="27051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5. Tổ chức Bảo tồn thiên nhiên Quốc tế</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e. UN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 name="Right Arrow 29"/>
          <p:cNvSpPr/>
          <p:nvPr/>
        </p:nvSpPr>
        <p:spPr>
          <a:xfrm rot="4398719">
            <a:off x="9399226" y="5929807"/>
            <a:ext cx="2834760" cy="415063"/>
          </a:xfrm>
          <a:prstGeom prst="rightArrow">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Arrow 30"/>
          <p:cNvSpPr/>
          <p:nvPr/>
        </p:nvSpPr>
        <p:spPr>
          <a:xfrm rot="2532608">
            <a:off x="9439576" y="6096864"/>
            <a:ext cx="2478258" cy="475405"/>
          </a:xfrm>
          <a:prstGeom prst="rightArrow">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Arrow 31"/>
          <p:cNvSpPr/>
          <p:nvPr/>
        </p:nvSpPr>
        <p:spPr>
          <a:xfrm rot="19505255">
            <a:off x="9827352" y="5538602"/>
            <a:ext cx="1550969" cy="494855"/>
          </a:xfrm>
          <a:prstGeom prst="rightArrow">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ight Arrow 32"/>
          <p:cNvSpPr/>
          <p:nvPr/>
        </p:nvSpPr>
        <p:spPr>
          <a:xfrm rot="18165822">
            <a:off x="9279598" y="6022621"/>
            <a:ext cx="3114890" cy="430695"/>
          </a:xfrm>
          <a:prstGeom prst="rightArrow">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Arrow 33"/>
          <p:cNvSpPr/>
          <p:nvPr/>
        </p:nvSpPr>
        <p:spPr>
          <a:xfrm rot="19722238">
            <a:off x="9947363" y="6586552"/>
            <a:ext cx="1958434" cy="431735"/>
          </a:xfrm>
          <a:prstGeom prst="rightArrow">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970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a:off x="14277361" y="7974292"/>
            <a:ext cx="4641785" cy="2765632"/>
          </a:xfrm>
          <a:custGeom>
            <a:avLst/>
            <a:gdLst/>
            <a:ahLst/>
            <a:cxnLst/>
            <a:rect l="l" t="t" r="r" b="b"/>
            <a:pathLst>
              <a:path w="4641785" h="2765632">
                <a:moveTo>
                  <a:pt x="0" y="0"/>
                </a:moveTo>
                <a:lnTo>
                  <a:pt x="4641785" y="0"/>
                </a:lnTo>
                <a:lnTo>
                  <a:pt x="4641785" y="2765633"/>
                </a:lnTo>
                <a:lnTo>
                  <a:pt x="0" y="2765633"/>
                </a:lnTo>
                <a:lnTo>
                  <a:pt x="0" y="0"/>
                </a:lnTo>
                <a:close/>
              </a:path>
            </a:pathLst>
          </a:custGeom>
          <a:blipFill>
            <a:blip r:embed="rId2"/>
            <a:stretch>
              <a:fillRect/>
            </a:stretch>
          </a:blipFill>
        </p:spPr>
      </p:sp>
      <p:sp>
        <p:nvSpPr>
          <p:cNvPr id="6" name="Freeform 6"/>
          <p:cNvSpPr/>
          <p:nvPr/>
        </p:nvSpPr>
        <p:spPr>
          <a:xfrm>
            <a:off x="584134" y="983056"/>
            <a:ext cx="4679573" cy="2987909"/>
          </a:xfrm>
          <a:custGeom>
            <a:avLst/>
            <a:gdLst/>
            <a:ahLst/>
            <a:cxnLst/>
            <a:rect l="l" t="t" r="r" b="b"/>
            <a:pathLst>
              <a:path w="4679573" h="2987909">
                <a:moveTo>
                  <a:pt x="0" y="0"/>
                </a:moveTo>
                <a:lnTo>
                  <a:pt x="4679573" y="0"/>
                </a:lnTo>
                <a:lnTo>
                  <a:pt x="4679573" y="2987909"/>
                </a:lnTo>
                <a:lnTo>
                  <a:pt x="0" y="2987909"/>
                </a:lnTo>
                <a:lnTo>
                  <a:pt x="0" y="0"/>
                </a:lnTo>
                <a:close/>
              </a:path>
            </a:pathLst>
          </a:custGeom>
          <a:blipFill>
            <a:blip r:embed="rId3">
              <a:extLst>
                <a:ext uri="{96DAC541-7B7A-43D3-8B79-37D633B846F1}">
                  <asvg:svgBlip xmlns="" xmlns:asvg="http://schemas.microsoft.com/office/drawing/2016/SVG/main" r:embed="rId4"/>
                </a:ext>
              </a:extLst>
            </a:blip>
            <a:stretch>
              <a:fillRect l="-21972" t="-1538"/>
            </a:stretch>
          </a:blipFill>
        </p:spPr>
      </p:sp>
      <p:sp>
        <p:nvSpPr>
          <p:cNvPr id="8" name="Freeform 8"/>
          <p:cNvSpPr/>
          <p:nvPr/>
        </p:nvSpPr>
        <p:spPr>
          <a:xfrm flipH="1">
            <a:off x="405315" y="7438937"/>
            <a:ext cx="3987514" cy="2848063"/>
          </a:xfrm>
          <a:custGeom>
            <a:avLst/>
            <a:gdLst/>
            <a:ahLst/>
            <a:cxnLst/>
            <a:rect l="l" t="t" r="r" b="b"/>
            <a:pathLst>
              <a:path w="3987514" h="2848063">
                <a:moveTo>
                  <a:pt x="3987513" y="0"/>
                </a:moveTo>
                <a:lnTo>
                  <a:pt x="0" y="0"/>
                </a:lnTo>
                <a:lnTo>
                  <a:pt x="0" y="2848063"/>
                </a:lnTo>
                <a:lnTo>
                  <a:pt x="3987513" y="2848063"/>
                </a:lnTo>
                <a:lnTo>
                  <a:pt x="3987513" y="0"/>
                </a:lnTo>
                <a:close/>
              </a:path>
            </a:pathLst>
          </a:custGeom>
          <a:blipFill>
            <a:blip r:embed="rId5">
              <a:extLst>
                <a:ext uri="{96DAC541-7B7A-43D3-8B79-37D633B846F1}">
                  <asvg:svgBlip xmlns="" xmlns:asvg="http://schemas.microsoft.com/office/drawing/2016/SVG/main" r:embed="rId6"/>
                </a:ext>
              </a:extLst>
            </a:blip>
            <a:stretch>
              <a:fillRect b="-89783"/>
            </a:stretch>
          </a:blipFill>
        </p:spPr>
      </p:sp>
      <p:sp>
        <p:nvSpPr>
          <p:cNvPr id="9" name="TextBox 9"/>
          <p:cNvSpPr txBox="1"/>
          <p:nvPr/>
        </p:nvSpPr>
        <p:spPr>
          <a:xfrm>
            <a:off x="3289444" y="3902532"/>
            <a:ext cx="12039600" cy="3323987"/>
          </a:xfrm>
          <a:prstGeom prst="rect">
            <a:avLst/>
          </a:prstGeom>
        </p:spPr>
        <p:txBody>
          <a:bodyPr wrap="square" lIns="0" tIns="0" rIns="0" bIns="0" rtlCol="0" anchor="t">
            <a:spAutoFit/>
          </a:bodyPr>
          <a:lstStyle/>
          <a:p>
            <a:pPr algn="ctr"/>
            <a:r>
              <a:rPr lang="vi-VN" sz="5400">
                <a:latin typeface="+mj-lt"/>
              </a:rPr>
              <a:t>Trong khi viết văn, người ta có sử dụng việc viết tắt tên của tổ chức quốc tế </a:t>
            </a:r>
            <a:r>
              <a:rPr lang="vi-VN" sz="5400" smtClean="0">
                <a:latin typeface="+mj-lt"/>
              </a:rPr>
              <a:t>không? </a:t>
            </a:r>
            <a:r>
              <a:rPr lang="vi-VN" sz="5400">
                <a:latin typeface="+mj-lt"/>
              </a:rPr>
              <a:t>Lấy một ví dụ và chỉ ra tác dụng của việc viết tắt tên của tổ chức quốc tế đó.</a:t>
            </a:r>
            <a:endParaRPr lang="en-US" sz="4800">
              <a:solidFill>
                <a:srgbClr val="5B4A3B"/>
              </a:solidFill>
              <a:latin typeface="+mj-lt"/>
              <a:ea typeface="Balsamiq Sans"/>
              <a:cs typeface="Balsamiq Sans"/>
              <a:sym typeface="Balsamiq Sans"/>
            </a:endParaRPr>
          </a:p>
        </p:txBody>
      </p:sp>
      <p:sp>
        <p:nvSpPr>
          <p:cNvPr id="10" name="Freeform 10"/>
          <p:cNvSpPr/>
          <p:nvPr/>
        </p:nvSpPr>
        <p:spPr>
          <a:xfrm>
            <a:off x="16230451" y="1453698"/>
            <a:ext cx="1225723" cy="1316201"/>
          </a:xfrm>
          <a:custGeom>
            <a:avLst/>
            <a:gdLst/>
            <a:ahLst/>
            <a:cxnLst/>
            <a:rect l="l" t="t" r="r" b="b"/>
            <a:pathLst>
              <a:path w="1225723" h="1316201">
                <a:moveTo>
                  <a:pt x="0" y="0"/>
                </a:moveTo>
                <a:lnTo>
                  <a:pt x="1225723" y="0"/>
                </a:lnTo>
                <a:lnTo>
                  <a:pt x="1225723" y="1316201"/>
                </a:lnTo>
                <a:lnTo>
                  <a:pt x="0" y="1316201"/>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11" name="Freeform 11"/>
          <p:cNvSpPr/>
          <p:nvPr/>
        </p:nvSpPr>
        <p:spPr>
          <a:xfrm>
            <a:off x="15680172" y="441675"/>
            <a:ext cx="702256" cy="1082762"/>
          </a:xfrm>
          <a:custGeom>
            <a:avLst/>
            <a:gdLst/>
            <a:ahLst/>
            <a:cxnLst/>
            <a:rect l="l" t="t" r="r" b="b"/>
            <a:pathLst>
              <a:path w="702256" h="1082762">
                <a:moveTo>
                  <a:pt x="0" y="0"/>
                </a:moveTo>
                <a:lnTo>
                  <a:pt x="702255" y="0"/>
                </a:lnTo>
                <a:lnTo>
                  <a:pt x="702255" y="1082762"/>
                </a:lnTo>
                <a:lnTo>
                  <a:pt x="0" y="1082762"/>
                </a:lnTo>
                <a:lnTo>
                  <a:pt x="0" y="0"/>
                </a:lnTo>
                <a:close/>
              </a:path>
            </a:pathLst>
          </a:custGeom>
          <a:blipFill>
            <a:blip r:embed="rId9">
              <a:extLst>
                <a:ext uri="{96DAC541-7B7A-43D3-8B79-37D633B846F1}">
                  <asvg:svgBlip xmlns="" xmlns:asvg="http://schemas.microsoft.com/office/drawing/2016/SVG/main" r:embed="rId10"/>
                </a:ext>
              </a:extLst>
            </a:blip>
            <a:stretch>
              <a:fillRect l="-921663" b="-583763"/>
            </a:stretch>
          </a:blipFill>
        </p:spPr>
      </p:sp>
      <p:sp>
        <p:nvSpPr>
          <p:cNvPr id="12" name="Freeform 12"/>
          <p:cNvSpPr/>
          <p:nvPr/>
        </p:nvSpPr>
        <p:spPr>
          <a:xfrm>
            <a:off x="14977916" y="2153221"/>
            <a:ext cx="702256" cy="1082762"/>
          </a:xfrm>
          <a:custGeom>
            <a:avLst/>
            <a:gdLst/>
            <a:ahLst/>
            <a:cxnLst/>
            <a:rect l="l" t="t" r="r" b="b"/>
            <a:pathLst>
              <a:path w="702256" h="1082762">
                <a:moveTo>
                  <a:pt x="0" y="0"/>
                </a:moveTo>
                <a:lnTo>
                  <a:pt x="702256" y="0"/>
                </a:lnTo>
                <a:lnTo>
                  <a:pt x="702256" y="1082762"/>
                </a:lnTo>
                <a:lnTo>
                  <a:pt x="0" y="1082762"/>
                </a:lnTo>
                <a:lnTo>
                  <a:pt x="0" y="0"/>
                </a:lnTo>
                <a:close/>
              </a:path>
            </a:pathLst>
          </a:custGeom>
          <a:blipFill>
            <a:blip r:embed="rId9">
              <a:extLst>
                <a:ext uri="{96DAC541-7B7A-43D3-8B79-37D633B846F1}">
                  <asvg:svgBlip xmlns="" xmlns:asvg="http://schemas.microsoft.com/office/drawing/2016/SVG/main" r:embed="rId10"/>
                </a:ext>
              </a:extLst>
            </a:blip>
            <a:stretch>
              <a:fillRect l="-921663" b="-583763"/>
            </a:stretch>
          </a:blipFill>
        </p:spPr>
      </p:sp>
    </p:spTree>
    <p:extLst>
      <p:ext uri="{BB962C8B-B14F-4D97-AF65-F5344CB8AC3E}">
        <p14:creationId xmlns:p14="http://schemas.microsoft.com/office/powerpoint/2010/main" val="164656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a:off x="14277361" y="7974292"/>
            <a:ext cx="4641785" cy="2765632"/>
          </a:xfrm>
          <a:custGeom>
            <a:avLst/>
            <a:gdLst/>
            <a:ahLst/>
            <a:cxnLst/>
            <a:rect l="l" t="t" r="r" b="b"/>
            <a:pathLst>
              <a:path w="4641785" h="2765632">
                <a:moveTo>
                  <a:pt x="0" y="0"/>
                </a:moveTo>
                <a:lnTo>
                  <a:pt x="4641785" y="0"/>
                </a:lnTo>
                <a:lnTo>
                  <a:pt x="4641785" y="2765633"/>
                </a:lnTo>
                <a:lnTo>
                  <a:pt x="0" y="2765633"/>
                </a:lnTo>
                <a:lnTo>
                  <a:pt x="0" y="0"/>
                </a:lnTo>
                <a:close/>
              </a:path>
            </a:pathLst>
          </a:custGeom>
          <a:blipFill>
            <a:blip r:embed="rId2"/>
            <a:stretch>
              <a:fillRect/>
            </a:stretch>
          </a:blipFill>
        </p:spPr>
      </p:sp>
      <p:sp>
        <p:nvSpPr>
          <p:cNvPr id="6" name="Freeform 6"/>
          <p:cNvSpPr/>
          <p:nvPr/>
        </p:nvSpPr>
        <p:spPr>
          <a:xfrm>
            <a:off x="-513734" y="248074"/>
            <a:ext cx="4679573" cy="2987909"/>
          </a:xfrm>
          <a:custGeom>
            <a:avLst/>
            <a:gdLst/>
            <a:ahLst/>
            <a:cxnLst/>
            <a:rect l="l" t="t" r="r" b="b"/>
            <a:pathLst>
              <a:path w="4679573" h="2987909">
                <a:moveTo>
                  <a:pt x="0" y="0"/>
                </a:moveTo>
                <a:lnTo>
                  <a:pt x="4679573" y="0"/>
                </a:lnTo>
                <a:lnTo>
                  <a:pt x="4679573" y="2987909"/>
                </a:lnTo>
                <a:lnTo>
                  <a:pt x="0" y="2987909"/>
                </a:lnTo>
                <a:lnTo>
                  <a:pt x="0" y="0"/>
                </a:lnTo>
                <a:close/>
              </a:path>
            </a:pathLst>
          </a:custGeom>
          <a:blipFill>
            <a:blip r:embed="rId3">
              <a:extLst>
                <a:ext uri="{96DAC541-7B7A-43D3-8B79-37D633B846F1}">
                  <asvg:svgBlip xmlns="" xmlns:asvg="http://schemas.microsoft.com/office/drawing/2016/SVG/main" r:embed="rId4"/>
                </a:ext>
              </a:extLst>
            </a:blip>
            <a:stretch>
              <a:fillRect l="-21972" t="-1538"/>
            </a:stretch>
          </a:blipFill>
        </p:spPr>
      </p:sp>
      <p:sp>
        <p:nvSpPr>
          <p:cNvPr id="8" name="Freeform 8"/>
          <p:cNvSpPr/>
          <p:nvPr/>
        </p:nvSpPr>
        <p:spPr>
          <a:xfrm flipH="1">
            <a:off x="405315" y="7438937"/>
            <a:ext cx="3987514" cy="2848063"/>
          </a:xfrm>
          <a:custGeom>
            <a:avLst/>
            <a:gdLst/>
            <a:ahLst/>
            <a:cxnLst/>
            <a:rect l="l" t="t" r="r" b="b"/>
            <a:pathLst>
              <a:path w="3987514" h="2848063">
                <a:moveTo>
                  <a:pt x="3987513" y="0"/>
                </a:moveTo>
                <a:lnTo>
                  <a:pt x="0" y="0"/>
                </a:lnTo>
                <a:lnTo>
                  <a:pt x="0" y="2848063"/>
                </a:lnTo>
                <a:lnTo>
                  <a:pt x="3987513" y="2848063"/>
                </a:lnTo>
                <a:lnTo>
                  <a:pt x="3987513" y="0"/>
                </a:lnTo>
                <a:close/>
              </a:path>
            </a:pathLst>
          </a:custGeom>
          <a:blipFill>
            <a:blip r:embed="rId5">
              <a:extLst>
                <a:ext uri="{96DAC541-7B7A-43D3-8B79-37D633B846F1}">
                  <asvg:svgBlip xmlns="" xmlns:asvg="http://schemas.microsoft.com/office/drawing/2016/SVG/main" r:embed="rId6"/>
                </a:ext>
              </a:extLst>
            </a:blip>
            <a:stretch>
              <a:fillRect b="-89783"/>
            </a:stretch>
          </a:blipFill>
        </p:spPr>
      </p:sp>
      <p:sp>
        <p:nvSpPr>
          <p:cNvPr id="9" name="TextBox 9"/>
          <p:cNvSpPr txBox="1"/>
          <p:nvPr/>
        </p:nvSpPr>
        <p:spPr>
          <a:xfrm>
            <a:off x="4392829" y="1137558"/>
            <a:ext cx="10084018" cy="2031325"/>
          </a:xfrm>
          <a:prstGeom prst="rect">
            <a:avLst/>
          </a:prstGeom>
        </p:spPr>
        <p:txBody>
          <a:bodyPr wrap="square" lIns="0" tIns="0" rIns="0" bIns="0" rtlCol="0" anchor="t">
            <a:spAutoFit/>
          </a:bodyPr>
          <a:lstStyle/>
          <a:p>
            <a:pPr algn="just"/>
            <a:r>
              <a:rPr lang="en-US" sz="4400">
                <a:latin typeface="Times New Roman" panose="02020603050405020304" pitchFamily="18" charset="0"/>
                <a:cs typeface="Times New Roman" panose="02020603050405020304" pitchFamily="18" charset="0"/>
              </a:rPr>
              <a:t>Chúng ta có thể sử dụng </a:t>
            </a:r>
            <a:r>
              <a:rPr lang="vi-VN" sz="4400">
                <a:latin typeface="Times New Roman" panose="02020603050405020304" pitchFamily="18" charset="0"/>
                <a:cs typeface="Times New Roman" panose="02020603050405020304" pitchFamily="18" charset="0"/>
              </a:rPr>
              <a:t>việc viết tắt tên của tổ chức quốc tế</a:t>
            </a:r>
            <a:r>
              <a:rPr lang="en-US" sz="4400">
                <a:latin typeface="Times New Roman" panose="02020603050405020304" pitchFamily="18" charset="0"/>
                <a:cs typeface="Times New Roman" panose="02020603050405020304" pitchFamily="18" charset="0"/>
              </a:rPr>
              <a:t> để </a:t>
            </a:r>
            <a:r>
              <a:rPr lang="vi-VN" sz="4400">
                <a:latin typeface="Times New Roman" panose="02020603050405020304" pitchFamily="18" charset="0"/>
                <a:cs typeface="Times New Roman" panose="02020603050405020304" pitchFamily="18" charset="0"/>
              </a:rPr>
              <a:t>thuận lợi trong giao dịch, tiết kiệm chi phí in ấn, tiết kiệm thời gian</a:t>
            </a:r>
            <a:r>
              <a:rPr lang="en-US" sz="4400">
                <a:latin typeface="Times New Roman" panose="02020603050405020304" pitchFamily="18" charset="0"/>
                <a:cs typeface="Times New Roman" panose="02020603050405020304" pitchFamily="18" charset="0"/>
              </a:rPr>
              <a:t>.</a:t>
            </a:r>
            <a:endParaRPr lang="en-US" sz="4400">
              <a:solidFill>
                <a:srgbClr val="5B4A3B"/>
              </a:solidFill>
              <a:latin typeface="Times New Roman" panose="02020603050405020304" pitchFamily="18" charset="0"/>
              <a:ea typeface="Balsamiq Sans"/>
              <a:cs typeface="Times New Roman" panose="02020603050405020304" pitchFamily="18" charset="0"/>
              <a:sym typeface="Balsamiq Sans"/>
            </a:endParaRPr>
          </a:p>
        </p:txBody>
      </p:sp>
      <p:sp>
        <p:nvSpPr>
          <p:cNvPr id="10" name="Freeform 10"/>
          <p:cNvSpPr/>
          <p:nvPr/>
        </p:nvSpPr>
        <p:spPr>
          <a:xfrm>
            <a:off x="16230451" y="1453698"/>
            <a:ext cx="1225723" cy="1316201"/>
          </a:xfrm>
          <a:custGeom>
            <a:avLst/>
            <a:gdLst/>
            <a:ahLst/>
            <a:cxnLst/>
            <a:rect l="l" t="t" r="r" b="b"/>
            <a:pathLst>
              <a:path w="1225723" h="1316201">
                <a:moveTo>
                  <a:pt x="0" y="0"/>
                </a:moveTo>
                <a:lnTo>
                  <a:pt x="1225723" y="0"/>
                </a:lnTo>
                <a:lnTo>
                  <a:pt x="1225723" y="1316201"/>
                </a:lnTo>
                <a:lnTo>
                  <a:pt x="0" y="1316201"/>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11" name="Freeform 11"/>
          <p:cNvSpPr/>
          <p:nvPr/>
        </p:nvSpPr>
        <p:spPr>
          <a:xfrm>
            <a:off x="15680172" y="441675"/>
            <a:ext cx="702256" cy="1082762"/>
          </a:xfrm>
          <a:custGeom>
            <a:avLst/>
            <a:gdLst/>
            <a:ahLst/>
            <a:cxnLst/>
            <a:rect l="l" t="t" r="r" b="b"/>
            <a:pathLst>
              <a:path w="702256" h="1082762">
                <a:moveTo>
                  <a:pt x="0" y="0"/>
                </a:moveTo>
                <a:lnTo>
                  <a:pt x="702255" y="0"/>
                </a:lnTo>
                <a:lnTo>
                  <a:pt x="702255" y="1082762"/>
                </a:lnTo>
                <a:lnTo>
                  <a:pt x="0" y="1082762"/>
                </a:lnTo>
                <a:lnTo>
                  <a:pt x="0" y="0"/>
                </a:lnTo>
                <a:close/>
              </a:path>
            </a:pathLst>
          </a:custGeom>
          <a:blipFill>
            <a:blip r:embed="rId9">
              <a:extLst>
                <a:ext uri="{96DAC541-7B7A-43D3-8B79-37D633B846F1}">
                  <asvg:svgBlip xmlns="" xmlns:asvg="http://schemas.microsoft.com/office/drawing/2016/SVG/main" r:embed="rId10"/>
                </a:ext>
              </a:extLst>
            </a:blip>
            <a:stretch>
              <a:fillRect l="-921663" b="-583763"/>
            </a:stretch>
          </a:blipFill>
        </p:spPr>
      </p:sp>
      <p:sp>
        <p:nvSpPr>
          <p:cNvPr id="12" name="Freeform 12"/>
          <p:cNvSpPr/>
          <p:nvPr/>
        </p:nvSpPr>
        <p:spPr>
          <a:xfrm>
            <a:off x="14977916" y="2153221"/>
            <a:ext cx="702256" cy="1082762"/>
          </a:xfrm>
          <a:custGeom>
            <a:avLst/>
            <a:gdLst/>
            <a:ahLst/>
            <a:cxnLst/>
            <a:rect l="l" t="t" r="r" b="b"/>
            <a:pathLst>
              <a:path w="702256" h="1082762">
                <a:moveTo>
                  <a:pt x="0" y="0"/>
                </a:moveTo>
                <a:lnTo>
                  <a:pt x="702256" y="0"/>
                </a:lnTo>
                <a:lnTo>
                  <a:pt x="702256" y="1082762"/>
                </a:lnTo>
                <a:lnTo>
                  <a:pt x="0" y="1082762"/>
                </a:lnTo>
                <a:lnTo>
                  <a:pt x="0" y="0"/>
                </a:lnTo>
                <a:close/>
              </a:path>
            </a:pathLst>
          </a:custGeom>
          <a:blipFill>
            <a:blip r:embed="rId9">
              <a:extLst>
                <a:ext uri="{96DAC541-7B7A-43D3-8B79-37D633B846F1}">
                  <asvg:svgBlip xmlns="" xmlns:asvg="http://schemas.microsoft.com/office/drawing/2016/SVG/main" r:embed="rId10"/>
                </a:ext>
              </a:extLst>
            </a:blip>
            <a:stretch>
              <a:fillRect l="-921663" b="-583763"/>
            </a:stretch>
          </a:blipFill>
        </p:spPr>
      </p:sp>
      <p:sp>
        <p:nvSpPr>
          <p:cNvPr id="7" name="Rectangle 6"/>
          <p:cNvSpPr/>
          <p:nvPr/>
        </p:nvSpPr>
        <p:spPr>
          <a:xfrm>
            <a:off x="4418229" y="3644628"/>
            <a:ext cx="10058618" cy="4154984"/>
          </a:xfrm>
          <a:prstGeom prst="rect">
            <a:avLst/>
          </a:prstGeom>
        </p:spPr>
        <p:txBody>
          <a:bodyPr wrap="square">
            <a:spAutoFit/>
          </a:bodyPr>
          <a:lstStyle/>
          <a:p>
            <a:pPr marR="91440" algn="just">
              <a:spcAft>
                <a:spcPts val="0"/>
              </a:spcAft>
            </a:pPr>
            <a:r>
              <a:rPr lang="vi-VN" sz="44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Ví dụ: </a:t>
            </a:r>
            <a:r>
              <a:rPr lang="en-US" sz="4400" i="1">
                <a:latin typeface="Times New Roman" panose="02020603050405020304" pitchFamily="18" charset="0"/>
                <a:ea typeface="Calibri" panose="020F0502020204030204" pitchFamily="34" charset="0"/>
                <a:cs typeface="Times New Roman" panose="02020603050405020304" pitchFamily="18" charset="0"/>
              </a:rPr>
              <a:t>Đây là một Kỳ quan Thiên </a:t>
            </a:r>
            <a:r>
              <a:rPr lang="en-US" sz="4400" i="1" smtClean="0">
                <a:latin typeface="Times New Roman" panose="02020603050405020304" pitchFamily="18" charset="0"/>
                <a:ea typeface="Calibri" panose="020F0502020204030204" pitchFamily="34" charset="0"/>
                <a:cs typeface="Times New Roman" panose="02020603050405020304" pitchFamily="18" charset="0"/>
              </a:rPr>
              <a:t>nhiê</a:t>
            </a:r>
            <a:r>
              <a:rPr lang="vi-VN" sz="4400" i="1" smtClean="0">
                <a:latin typeface="Times New Roman" panose="02020603050405020304" pitchFamily="18" charset="0"/>
                <a:ea typeface="Calibri" panose="020F0502020204030204" pitchFamily="34" charset="0"/>
                <a:cs typeface="Times New Roman" panose="02020603050405020304" pitchFamily="18" charset="0"/>
              </a:rPr>
              <a:t>n</a:t>
            </a:r>
            <a:r>
              <a:rPr lang="en-US" sz="4400" i="1">
                <a:latin typeface="Times New Roman" panose="02020603050405020304" pitchFamily="18" charset="0"/>
                <a:ea typeface="Calibri" panose="020F0502020204030204" pitchFamily="34" charset="0"/>
                <a:cs typeface="Times New Roman" panose="02020603050405020304" pitchFamily="18" charset="0"/>
              </a:rPr>
              <a:t> Thế giới đã được Tổ chức Bảy kỳ quan thiên nhiên thế giới mới (NOWC) - đại diện cho loài người tiến bộ - vinh danh chính thức từ ngày 1 tháng 11 năm 2011</a:t>
            </a:r>
            <a:r>
              <a:rPr lang="en-US" sz="4400">
                <a:latin typeface="Times New Roman" panose="02020603050405020304" pitchFamily="18" charset="0"/>
                <a:ea typeface="Calibri" panose="020F0502020204030204" pitchFamily="34" charset="0"/>
                <a:cs typeface="Times New Roman" panose="02020603050405020304" pitchFamily="18" charset="0"/>
              </a:rPr>
              <a:t>.</a:t>
            </a:r>
            <a:r>
              <a:rPr lang="vi-VN" sz="4400">
                <a:latin typeface="Times New Roman" panose="02020603050405020304" pitchFamily="18" charset="0"/>
                <a:ea typeface="Calibri" panose="020F0502020204030204" pitchFamily="34" charset="0"/>
                <a:cs typeface="Times New Roman" panose="02020603050405020304" pitchFamily="18" charset="0"/>
              </a:rPr>
              <a:t> (theo Đỗ Doãn Hoàng)</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942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a:off x="13821700" y="1599674"/>
            <a:ext cx="3437600" cy="9026520"/>
          </a:xfrm>
          <a:custGeom>
            <a:avLst/>
            <a:gdLst/>
            <a:ahLst/>
            <a:cxnLst/>
            <a:rect l="l" t="t" r="r" b="b"/>
            <a:pathLst>
              <a:path w="3437600" h="9026520">
                <a:moveTo>
                  <a:pt x="0" y="0"/>
                </a:moveTo>
                <a:lnTo>
                  <a:pt x="3437600" y="0"/>
                </a:lnTo>
                <a:lnTo>
                  <a:pt x="3437600" y="9026519"/>
                </a:lnTo>
                <a:lnTo>
                  <a:pt x="0" y="9026519"/>
                </a:lnTo>
                <a:lnTo>
                  <a:pt x="0" y="0"/>
                </a:lnTo>
                <a:close/>
              </a:path>
            </a:pathLst>
          </a:custGeom>
          <a:blipFill>
            <a:blip r:embed="rId2"/>
            <a:stretch>
              <a:fillRect/>
            </a:stretch>
          </a:blipFill>
        </p:spPr>
      </p:sp>
      <p:sp>
        <p:nvSpPr>
          <p:cNvPr id="6" name="Freeform 6"/>
          <p:cNvSpPr/>
          <p:nvPr/>
        </p:nvSpPr>
        <p:spPr>
          <a:xfrm>
            <a:off x="447280" y="7345682"/>
            <a:ext cx="3822233" cy="2502119"/>
          </a:xfrm>
          <a:custGeom>
            <a:avLst/>
            <a:gdLst/>
            <a:ahLst/>
            <a:cxnLst/>
            <a:rect l="l" t="t" r="r" b="b"/>
            <a:pathLst>
              <a:path w="3822233" h="2502119">
                <a:moveTo>
                  <a:pt x="0" y="0"/>
                </a:moveTo>
                <a:lnTo>
                  <a:pt x="3822233" y="0"/>
                </a:lnTo>
                <a:lnTo>
                  <a:pt x="3822233" y="2502119"/>
                </a:lnTo>
                <a:lnTo>
                  <a:pt x="0" y="250211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a:off x="2746321" y="5114283"/>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D37C70"/>
          </a:solidFill>
        </p:spPr>
      </p:sp>
      <p:sp>
        <p:nvSpPr>
          <p:cNvPr id="11" name="Freeform 11"/>
          <p:cNvSpPr/>
          <p:nvPr/>
        </p:nvSpPr>
        <p:spPr>
          <a:xfrm>
            <a:off x="10365464" y="5062627"/>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A8B548"/>
          </a:solidFill>
        </p:spPr>
      </p:sp>
      <p:sp>
        <p:nvSpPr>
          <p:cNvPr id="14" name="Freeform 14"/>
          <p:cNvSpPr/>
          <p:nvPr/>
        </p:nvSpPr>
        <p:spPr>
          <a:xfrm>
            <a:off x="5010226" y="6625988"/>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A8B548"/>
          </a:solidFill>
        </p:spPr>
      </p:sp>
      <p:sp>
        <p:nvSpPr>
          <p:cNvPr id="17" name="Freeform 17"/>
          <p:cNvSpPr/>
          <p:nvPr/>
        </p:nvSpPr>
        <p:spPr>
          <a:xfrm>
            <a:off x="8671559" y="6627489"/>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8BABC6"/>
          </a:solidFill>
        </p:spPr>
      </p:sp>
      <p:sp>
        <p:nvSpPr>
          <p:cNvPr id="20" name="Freeform 20"/>
          <p:cNvSpPr/>
          <p:nvPr/>
        </p:nvSpPr>
        <p:spPr>
          <a:xfrm>
            <a:off x="6555892" y="8246971"/>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F6CDBF"/>
          </a:solidFill>
        </p:spPr>
      </p:sp>
      <p:sp>
        <p:nvSpPr>
          <p:cNvPr id="22" name="TextBox 22"/>
          <p:cNvSpPr txBox="1"/>
          <p:nvPr/>
        </p:nvSpPr>
        <p:spPr>
          <a:xfrm rot="-10627">
            <a:off x="2908685" y="816437"/>
            <a:ext cx="10350384" cy="4424288"/>
          </a:xfrm>
          <a:prstGeom prst="rect">
            <a:avLst/>
          </a:prstGeom>
        </p:spPr>
        <p:txBody>
          <a:bodyPr wrap="square" lIns="0" tIns="0" rIns="0" bIns="0" rtlCol="0" anchor="t">
            <a:spAutoFit/>
          </a:bodyPr>
          <a:lstStyle/>
          <a:p>
            <a:pPr algn="ctr">
              <a:lnSpc>
                <a:spcPts val="11528"/>
              </a:lnSpc>
            </a:pPr>
            <a:r>
              <a:rPr lang="nl-NL" sz="88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HOẠT ĐỘNG </a:t>
            </a:r>
            <a:r>
              <a:rPr lang="nl-NL" sz="88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2</a:t>
            </a:r>
            <a:endParaRPr lang="vi-VN" sz="88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a:p>
            <a:pPr algn="ctr">
              <a:lnSpc>
                <a:spcPts val="11528"/>
              </a:lnSpc>
            </a:pPr>
            <a:r>
              <a:rPr lang="nl-NL" sz="88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r>
              <a:rPr lang="nl-NL" sz="88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HÌNH THÀNH KIẾN THỨC</a:t>
            </a:r>
            <a:endParaRPr lang="en-US" sz="10900">
              <a:solidFill>
                <a:srgbClr val="5B4A3B"/>
              </a:solidFill>
              <a:effectLst>
                <a:glow rad="101600">
                  <a:schemeClr val="accent2">
                    <a:satMod val="175000"/>
                    <a:alpha val="40000"/>
                  </a:schemeClr>
                </a:glow>
              </a:effectLst>
              <a:latin typeface="Times New Roman" panose="02020603050405020304" pitchFamily="18" charset="0"/>
              <a:ea typeface="เอฟซี โอนิกิริ"/>
              <a:cs typeface="Times New Roman" panose="02020603050405020304" pitchFamily="18" charset="0"/>
              <a:sym typeface="เอฟซี โอนิกิริ"/>
            </a:endParaRPr>
          </a:p>
        </p:txBody>
      </p:sp>
      <p:sp>
        <p:nvSpPr>
          <p:cNvPr id="24" name="Freeform 24"/>
          <p:cNvSpPr/>
          <p:nvPr/>
        </p:nvSpPr>
        <p:spPr>
          <a:xfrm>
            <a:off x="6555892" y="5005992"/>
            <a:ext cx="3387809" cy="1190857"/>
          </a:xfrm>
          <a:custGeom>
            <a:avLst/>
            <a:gdLst/>
            <a:ahLst/>
            <a:cxnLst/>
            <a:rect l="l" t="t" r="r" b="b"/>
            <a:pathLst>
              <a:path w="1086655" h="381973">
                <a:moveTo>
                  <a:pt x="169107" y="0"/>
                </a:moveTo>
                <a:lnTo>
                  <a:pt x="917548" y="0"/>
                </a:lnTo>
                <a:cubicBezTo>
                  <a:pt x="1010943" y="0"/>
                  <a:pt x="1086655" y="75712"/>
                  <a:pt x="1086655" y="169107"/>
                </a:cubicBezTo>
                <a:lnTo>
                  <a:pt x="1086655" y="212866"/>
                </a:lnTo>
                <a:cubicBezTo>
                  <a:pt x="1086655" y="306261"/>
                  <a:pt x="1010943" y="381973"/>
                  <a:pt x="917548" y="381973"/>
                </a:cubicBezTo>
                <a:lnTo>
                  <a:pt x="169107" y="381973"/>
                </a:lnTo>
                <a:cubicBezTo>
                  <a:pt x="75712" y="381973"/>
                  <a:pt x="0" y="306261"/>
                  <a:pt x="0" y="212866"/>
                </a:cubicBezTo>
                <a:lnTo>
                  <a:pt x="0" y="169107"/>
                </a:lnTo>
                <a:cubicBezTo>
                  <a:pt x="0" y="75712"/>
                  <a:pt x="75712" y="0"/>
                  <a:pt x="169107" y="0"/>
                </a:cubicBezTo>
                <a:close/>
              </a:path>
            </a:pathLst>
          </a:custGeom>
          <a:solidFill>
            <a:srgbClr val="F1CA88"/>
          </a:solidFill>
        </p:spPr>
      </p:sp>
    </p:spTree>
    <p:extLst>
      <p:ext uri="{BB962C8B-B14F-4D97-AF65-F5344CB8AC3E}">
        <p14:creationId xmlns:p14="http://schemas.microsoft.com/office/powerpoint/2010/main" val="316165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806417" y="641856"/>
            <a:ext cx="16675166" cy="9003288"/>
            <a:chOff x="0" y="0"/>
            <a:chExt cx="4391813" cy="2371236"/>
          </a:xfrm>
        </p:grpSpPr>
        <p:sp>
          <p:nvSpPr>
            <p:cNvPr id="3" name="Freeform 3"/>
            <p:cNvSpPr/>
            <p:nvPr/>
          </p:nvSpPr>
          <p:spPr>
            <a:xfrm>
              <a:off x="0" y="0"/>
              <a:ext cx="4391813" cy="2371236"/>
            </a:xfrm>
            <a:custGeom>
              <a:avLst/>
              <a:gdLst/>
              <a:ahLst/>
              <a:cxnLst/>
              <a:rect l="l" t="t" r="r" b="b"/>
              <a:pathLst>
                <a:path w="4391813" h="2371236">
                  <a:moveTo>
                    <a:pt x="23504" y="0"/>
                  </a:moveTo>
                  <a:lnTo>
                    <a:pt x="4368309" y="0"/>
                  </a:lnTo>
                  <a:cubicBezTo>
                    <a:pt x="4381290" y="0"/>
                    <a:pt x="4391813" y="10523"/>
                    <a:pt x="4391813" y="23504"/>
                  </a:cubicBezTo>
                  <a:lnTo>
                    <a:pt x="4391813" y="2347732"/>
                  </a:lnTo>
                  <a:cubicBezTo>
                    <a:pt x="4391813" y="2360713"/>
                    <a:pt x="4381290" y="2371236"/>
                    <a:pt x="4368309" y="2371236"/>
                  </a:cubicBezTo>
                  <a:lnTo>
                    <a:pt x="23504" y="2371236"/>
                  </a:lnTo>
                  <a:cubicBezTo>
                    <a:pt x="10523" y="2371236"/>
                    <a:pt x="0" y="2360713"/>
                    <a:pt x="0" y="2347732"/>
                  </a:cubicBezTo>
                  <a:lnTo>
                    <a:pt x="0" y="23504"/>
                  </a:lnTo>
                  <a:cubicBezTo>
                    <a:pt x="0" y="10523"/>
                    <a:pt x="10523" y="0"/>
                    <a:pt x="23504" y="0"/>
                  </a:cubicBezTo>
                  <a:close/>
                </a:path>
              </a:pathLst>
            </a:custGeom>
            <a:solidFill>
              <a:srgbClr val="FFF4EF"/>
            </a:solidFill>
          </p:spPr>
        </p:sp>
        <p:sp>
          <p:nvSpPr>
            <p:cNvPr id="4" name="TextBox 4"/>
            <p:cNvSpPr txBox="1"/>
            <p:nvPr/>
          </p:nvSpPr>
          <p:spPr>
            <a:xfrm>
              <a:off x="0" y="-47625"/>
              <a:ext cx="4391813"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a:off x="12067181" y="2639225"/>
            <a:ext cx="4934063" cy="6619075"/>
          </a:xfrm>
          <a:custGeom>
            <a:avLst/>
            <a:gdLst/>
            <a:ahLst/>
            <a:cxnLst/>
            <a:rect l="l" t="t" r="r" b="b"/>
            <a:pathLst>
              <a:path w="4934063" h="6619075">
                <a:moveTo>
                  <a:pt x="0" y="0"/>
                </a:moveTo>
                <a:lnTo>
                  <a:pt x="4934062" y="0"/>
                </a:lnTo>
                <a:lnTo>
                  <a:pt x="4934062" y="6619075"/>
                </a:lnTo>
                <a:lnTo>
                  <a:pt x="0" y="661907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1189862" y="6653003"/>
            <a:ext cx="6069438" cy="3973190"/>
          </a:xfrm>
          <a:custGeom>
            <a:avLst/>
            <a:gdLst/>
            <a:ahLst/>
            <a:cxnLst/>
            <a:rect l="l" t="t" r="r" b="b"/>
            <a:pathLst>
              <a:path w="6069438" h="3973190">
                <a:moveTo>
                  <a:pt x="0" y="0"/>
                </a:moveTo>
                <a:lnTo>
                  <a:pt x="6069438" y="0"/>
                </a:lnTo>
                <a:lnTo>
                  <a:pt x="6069438" y="3973190"/>
                </a:lnTo>
                <a:lnTo>
                  <a:pt x="0" y="397319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2142341" y="7007895"/>
            <a:ext cx="6342082" cy="3778690"/>
          </a:xfrm>
          <a:custGeom>
            <a:avLst/>
            <a:gdLst/>
            <a:ahLst/>
            <a:cxnLst/>
            <a:rect l="l" t="t" r="r" b="b"/>
            <a:pathLst>
              <a:path w="6342082" h="3778690">
                <a:moveTo>
                  <a:pt x="0" y="0"/>
                </a:moveTo>
                <a:lnTo>
                  <a:pt x="6342082" y="0"/>
                </a:lnTo>
                <a:lnTo>
                  <a:pt x="6342082" y="3778690"/>
                </a:lnTo>
                <a:lnTo>
                  <a:pt x="0" y="3778690"/>
                </a:lnTo>
                <a:lnTo>
                  <a:pt x="0" y="0"/>
                </a:lnTo>
                <a:close/>
              </a:path>
            </a:pathLst>
          </a:custGeom>
          <a:blipFill>
            <a:blip r:embed="rId6"/>
            <a:stretch>
              <a:fillRect/>
            </a:stretch>
          </a:blipFill>
        </p:spPr>
      </p:sp>
      <p:sp>
        <p:nvSpPr>
          <p:cNvPr id="9" name="Freeform 9"/>
          <p:cNvSpPr/>
          <p:nvPr/>
        </p:nvSpPr>
        <p:spPr>
          <a:xfrm>
            <a:off x="13110644" y="147201"/>
            <a:ext cx="1423568" cy="1528651"/>
          </a:xfrm>
          <a:custGeom>
            <a:avLst/>
            <a:gdLst/>
            <a:ahLst/>
            <a:cxnLst/>
            <a:rect l="l" t="t" r="r" b="b"/>
            <a:pathLst>
              <a:path w="1423568" h="1528651">
                <a:moveTo>
                  <a:pt x="0" y="0"/>
                </a:moveTo>
                <a:lnTo>
                  <a:pt x="1423568" y="0"/>
                </a:lnTo>
                <a:lnTo>
                  <a:pt x="1423568" y="1528651"/>
                </a:lnTo>
                <a:lnTo>
                  <a:pt x="0" y="1528651"/>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10" name="Freeform 10"/>
          <p:cNvSpPr/>
          <p:nvPr/>
        </p:nvSpPr>
        <p:spPr>
          <a:xfrm rot="-726169">
            <a:off x="9551879" y="666223"/>
            <a:ext cx="1442327" cy="2019257"/>
          </a:xfrm>
          <a:custGeom>
            <a:avLst/>
            <a:gdLst/>
            <a:ahLst/>
            <a:cxnLst/>
            <a:rect l="l" t="t" r="r" b="b"/>
            <a:pathLst>
              <a:path w="1442327" h="2019257">
                <a:moveTo>
                  <a:pt x="0" y="0"/>
                </a:moveTo>
                <a:lnTo>
                  <a:pt x="1442326" y="0"/>
                </a:lnTo>
                <a:lnTo>
                  <a:pt x="1442326" y="2019257"/>
                </a:lnTo>
                <a:lnTo>
                  <a:pt x="0" y="2019257"/>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1" name="Freeform 11"/>
          <p:cNvSpPr/>
          <p:nvPr/>
        </p:nvSpPr>
        <p:spPr>
          <a:xfrm rot="-2355099">
            <a:off x="11481465" y="998183"/>
            <a:ext cx="883387" cy="1236742"/>
          </a:xfrm>
          <a:custGeom>
            <a:avLst/>
            <a:gdLst/>
            <a:ahLst/>
            <a:cxnLst/>
            <a:rect l="l" t="t" r="r" b="b"/>
            <a:pathLst>
              <a:path w="883387" h="1236742">
                <a:moveTo>
                  <a:pt x="0" y="0"/>
                </a:moveTo>
                <a:lnTo>
                  <a:pt x="883387" y="0"/>
                </a:lnTo>
                <a:lnTo>
                  <a:pt x="883387" y="1236742"/>
                </a:lnTo>
                <a:lnTo>
                  <a:pt x="0" y="1236742"/>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2" name="Freeform 12"/>
          <p:cNvSpPr/>
          <p:nvPr/>
        </p:nvSpPr>
        <p:spPr>
          <a:xfrm rot="-1649417">
            <a:off x="13586479" y="2445717"/>
            <a:ext cx="514445" cy="720223"/>
          </a:xfrm>
          <a:custGeom>
            <a:avLst/>
            <a:gdLst/>
            <a:ahLst/>
            <a:cxnLst/>
            <a:rect l="l" t="t" r="r" b="b"/>
            <a:pathLst>
              <a:path w="514445" h="720223">
                <a:moveTo>
                  <a:pt x="0" y="0"/>
                </a:moveTo>
                <a:lnTo>
                  <a:pt x="514445" y="0"/>
                </a:lnTo>
                <a:lnTo>
                  <a:pt x="514445" y="720223"/>
                </a:lnTo>
                <a:lnTo>
                  <a:pt x="0" y="720223"/>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3" name="Freeform 13"/>
          <p:cNvSpPr/>
          <p:nvPr/>
        </p:nvSpPr>
        <p:spPr>
          <a:xfrm>
            <a:off x="0" y="316621"/>
            <a:ext cx="4561281" cy="3423420"/>
          </a:xfrm>
          <a:custGeom>
            <a:avLst/>
            <a:gdLst/>
            <a:ahLst/>
            <a:cxnLst/>
            <a:rect l="l" t="t" r="r" b="b"/>
            <a:pathLst>
              <a:path w="4561281" h="3423420">
                <a:moveTo>
                  <a:pt x="0" y="0"/>
                </a:moveTo>
                <a:lnTo>
                  <a:pt x="4561281" y="0"/>
                </a:lnTo>
                <a:lnTo>
                  <a:pt x="4561281" y="3423420"/>
                </a:lnTo>
                <a:lnTo>
                  <a:pt x="0" y="3423420"/>
                </a:lnTo>
                <a:lnTo>
                  <a:pt x="0" y="0"/>
                </a:lnTo>
                <a:close/>
              </a:path>
            </a:pathLst>
          </a:custGeom>
          <a:blipFill>
            <a:blip r:embed="rId11">
              <a:extLst>
                <a:ext uri="{96DAC541-7B7A-43D3-8B79-37D633B846F1}">
                  <asvg:svgBlip xmlns="" xmlns:asvg="http://schemas.microsoft.com/office/drawing/2016/SVG/main" r:embed="rId12"/>
                </a:ext>
              </a:extLst>
            </a:blip>
            <a:stretch>
              <a:fillRect l="-36727" t="-1150" r="-6100"/>
            </a:stretch>
          </a:blipFill>
        </p:spPr>
      </p:sp>
      <p:sp>
        <p:nvSpPr>
          <p:cNvPr id="15" name="Freeform 15"/>
          <p:cNvSpPr/>
          <p:nvPr/>
        </p:nvSpPr>
        <p:spPr>
          <a:xfrm rot="5400000">
            <a:off x="15050997" y="817805"/>
            <a:ext cx="1095319" cy="1176171"/>
          </a:xfrm>
          <a:custGeom>
            <a:avLst/>
            <a:gdLst/>
            <a:ahLst/>
            <a:cxnLst/>
            <a:rect l="l" t="t" r="r" b="b"/>
            <a:pathLst>
              <a:path w="1095319" h="1176171">
                <a:moveTo>
                  <a:pt x="0" y="0"/>
                </a:moveTo>
                <a:lnTo>
                  <a:pt x="1095319" y="0"/>
                </a:lnTo>
                <a:lnTo>
                  <a:pt x="1095319" y="1176172"/>
                </a:lnTo>
                <a:lnTo>
                  <a:pt x="0" y="1176172"/>
                </a:lnTo>
                <a:lnTo>
                  <a:pt x="0" y="0"/>
                </a:lnTo>
                <a:close/>
              </a:path>
            </a:pathLst>
          </a:custGeom>
          <a:blipFill>
            <a:blip r:embed="rId7">
              <a:extLst>
                <a:ext uri="{96DAC541-7B7A-43D3-8B79-37D633B846F1}">
                  <asvg:svgBlip xmlns="" xmlns:asvg="http://schemas.microsoft.com/office/drawing/2016/SVG/main" r:embed="rId8"/>
                </a:ext>
              </a:extLst>
            </a:blip>
            <a:stretch>
              <a:fillRect l="-246415" t="-129667"/>
            </a:stretch>
          </a:blipFill>
        </p:spPr>
      </p:sp>
      <p:sp>
        <p:nvSpPr>
          <p:cNvPr id="16" name="Freeform 16"/>
          <p:cNvSpPr/>
          <p:nvPr/>
        </p:nvSpPr>
        <p:spPr>
          <a:xfrm rot="9638616">
            <a:off x="12144257" y="2115947"/>
            <a:ext cx="718461" cy="1005846"/>
          </a:xfrm>
          <a:custGeom>
            <a:avLst/>
            <a:gdLst/>
            <a:ahLst/>
            <a:cxnLst/>
            <a:rect l="l" t="t" r="r" b="b"/>
            <a:pathLst>
              <a:path w="718461" h="1005846">
                <a:moveTo>
                  <a:pt x="0" y="0"/>
                </a:moveTo>
                <a:lnTo>
                  <a:pt x="718461" y="0"/>
                </a:lnTo>
                <a:lnTo>
                  <a:pt x="718461" y="1005847"/>
                </a:lnTo>
                <a:lnTo>
                  <a:pt x="0" y="1005847"/>
                </a:lnTo>
                <a:lnTo>
                  <a:pt x="0" y="0"/>
                </a:lnTo>
                <a:close/>
              </a:path>
            </a:pathLst>
          </a:custGeom>
          <a:blipFill>
            <a:blip r:embed="rId9">
              <a:extLst>
                <a:ext uri="{96DAC541-7B7A-43D3-8B79-37D633B846F1}">
                  <asvg:svgBlip xmlns="" xmlns:asvg="http://schemas.microsoft.com/office/drawing/2016/SVG/main" r:embed="rId10"/>
                </a:ext>
              </a:extLst>
            </a:blip>
            <a:stretch>
              <a:fillRect l="-26833" t="-37953" r="-344151" b="-234981"/>
            </a:stretch>
          </a:blipFill>
        </p:spPr>
      </p:sp>
      <p:sp>
        <p:nvSpPr>
          <p:cNvPr id="17" name="Rectangle 16"/>
          <p:cNvSpPr/>
          <p:nvPr/>
        </p:nvSpPr>
        <p:spPr>
          <a:xfrm>
            <a:off x="3023272" y="3255895"/>
            <a:ext cx="8605249" cy="2428357"/>
          </a:xfrm>
          <a:prstGeom prst="rect">
            <a:avLst/>
          </a:prstGeom>
        </p:spPr>
        <p:txBody>
          <a:bodyPr wrap="square">
            <a:spAutoFit/>
          </a:bodyPr>
          <a:lstStyle/>
          <a:p>
            <a:pPr algn="just">
              <a:lnSpc>
                <a:spcPct val="115000"/>
              </a:lnSpc>
              <a:spcAft>
                <a:spcPts val="0"/>
              </a:spcAft>
            </a:pPr>
            <a:r>
              <a:rPr lang="de-DE" sz="4400" b="1">
                <a:latin typeface="Times New Roman" panose="02020603050405020304" pitchFamily="18" charset="0"/>
                <a:ea typeface="Times New Roman" panose="02020603050405020304" pitchFamily="18" charset="0"/>
                <a:cs typeface="Times New Roman" panose="02020603050405020304" pitchFamily="18" charset="0"/>
              </a:rPr>
              <a:t>I. NGHĨA VÀ CÁCH DÙNG TÊN VIẾT TẮT CỦA MỘT SỐ TỔ CHỨC QUỐC TẾ </a:t>
            </a:r>
            <a:endParaRPr lang="en-GB" sz="4400">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5638800" y="6091433"/>
            <a:ext cx="2943434" cy="769441"/>
          </a:xfrm>
          <a:prstGeom prst="rect">
            <a:avLst/>
          </a:prstGeom>
        </p:spPr>
        <p:txBody>
          <a:bodyPr wrap="none">
            <a:spAutoFit/>
          </a:bodyPr>
          <a:lstStyle/>
          <a:p>
            <a:r>
              <a:rPr lang="nl-NL" sz="4400" b="1">
                <a:latin typeface="Times New Roman" panose="02020603050405020304" pitchFamily="18" charset="0"/>
                <a:ea typeface="Times New Roman" panose="02020603050405020304" pitchFamily="18" charset="0"/>
              </a:rPr>
              <a:t>1. Xét ví dụ</a:t>
            </a:r>
            <a:endParaRPr lang="en-GB" sz="4400"/>
          </a:p>
        </p:txBody>
      </p:sp>
    </p:spTree>
    <p:extLst>
      <p:ext uri="{BB962C8B-B14F-4D97-AF65-F5344CB8AC3E}">
        <p14:creationId xmlns:p14="http://schemas.microsoft.com/office/powerpoint/2010/main" val="31760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
        <p:cNvGrpSpPr/>
        <p:nvPr/>
      </p:nvGrpSpPr>
      <p:grpSpPr>
        <a:xfrm>
          <a:off x="0" y="0"/>
          <a:ext cx="0" cy="0"/>
          <a:chOff x="0" y="0"/>
          <a:chExt cx="0" cy="0"/>
        </a:xfrm>
      </p:grpSpPr>
      <p:grpSp>
        <p:nvGrpSpPr>
          <p:cNvPr id="2" name="Group 2"/>
          <p:cNvGrpSpPr/>
          <p:nvPr/>
        </p:nvGrpSpPr>
        <p:grpSpPr>
          <a:xfrm>
            <a:off x="584134" y="641856"/>
            <a:ext cx="17119732" cy="9003288"/>
            <a:chOff x="0" y="0"/>
            <a:chExt cx="4508901" cy="2371236"/>
          </a:xfrm>
        </p:grpSpPr>
        <p:sp>
          <p:nvSpPr>
            <p:cNvPr id="3" name="Freeform 3"/>
            <p:cNvSpPr/>
            <p:nvPr/>
          </p:nvSpPr>
          <p:spPr>
            <a:xfrm>
              <a:off x="0" y="0"/>
              <a:ext cx="4508901" cy="2371236"/>
            </a:xfrm>
            <a:custGeom>
              <a:avLst/>
              <a:gdLst/>
              <a:ahLst/>
              <a:cxnLst/>
              <a:rect l="l" t="t" r="r" b="b"/>
              <a:pathLst>
                <a:path w="4508901" h="2371236">
                  <a:moveTo>
                    <a:pt x="23063" y="0"/>
                  </a:moveTo>
                  <a:lnTo>
                    <a:pt x="4485837" y="0"/>
                  </a:lnTo>
                  <a:cubicBezTo>
                    <a:pt x="4491954" y="0"/>
                    <a:pt x="4497820" y="2430"/>
                    <a:pt x="4502146" y="6755"/>
                  </a:cubicBezTo>
                  <a:cubicBezTo>
                    <a:pt x="4506471" y="11080"/>
                    <a:pt x="4508901" y="16947"/>
                    <a:pt x="4508901" y="23063"/>
                  </a:cubicBezTo>
                  <a:lnTo>
                    <a:pt x="4508901" y="2348173"/>
                  </a:lnTo>
                  <a:cubicBezTo>
                    <a:pt x="4508901" y="2354290"/>
                    <a:pt x="4506471" y="2360156"/>
                    <a:pt x="4502146" y="2364481"/>
                  </a:cubicBezTo>
                  <a:cubicBezTo>
                    <a:pt x="4497820" y="2368806"/>
                    <a:pt x="4491954" y="2371236"/>
                    <a:pt x="4485837" y="2371236"/>
                  </a:cubicBezTo>
                  <a:lnTo>
                    <a:pt x="23063" y="2371236"/>
                  </a:lnTo>
                  <a:cubicBezTo>
                    <a:pt x="16947" y="2371236"/>
                    <a:pt x="11080" y="2368806"/>
                    <a:pt x="6755" y="2364481"/>
                  </a:cubicBezTo>
                  <a:cubicBezTo>
                    <a:pt x="2430" y="2360156"/>
                    <a:pt x="0" y="2354290"/>
                    <a:pt x="0" y="2348173"/>
                  </a:cubicBezTo>
                  <a:lnTo>
                    <a:pt x="0" y="23063"/>
                  </a:lnTo>
                  <a:cubicBezTo>
                    <a:pt x="0" y="16947"/>
                    <a:pt x="2430" y="11080"/>
                    <a:pt x="6755" y="6755"/>
                  </a:cubicBezTo>
                  <a:cubicBezTo>
                    <a:pt x="11080" y="2430"/>
                    <a:pt x="16947" y="0"/>
                    <a:pt x="23063" y="0"/>
                  </a:cubicBezTo>
                  <a:close/>
                </a:path>
              </a:pathLst>
            </a:custGeom>
            <a:solidFill>
              <a:srgbClr val="FFF4EF"/>
            </a:solidFill>
          </p:spPr>
        </p:sp>
        <p:sp>
          <p:nvSpPr>
            <p:cNvPr id="4" name="TextBox 4"/>
            <p:cNvSpPr txBox="1"/>
            <p:nvPr/>
          </p:nvSpPr>
          <p:spPr>
            <a:xfrm>
              <a:off x="0" y="-47625"/>
              <a:ext cx="4508901" cy="2418861"/>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8" name="Freeform 18"/>
          <p:cNvSpPr/>
          <p:nvPr/>
        </p:nvSpPr>
        <p:spPr>
          <a:xfrm>
            <a:off x="15793301" y="6628021"/>
            <a:ext cx="4451621" cy="6034246"/>
          </a:xfrm>
          <a:custGeom>
            <a:avLst/>
            <a:gdLst/>
            <a:ahLst/>
            <a:cxnLst/>
            <a:rect l="l" t="t" r="r" b="b"/>
            <a:pathLst>
              <a:path w="4451621" h="6034246">
                <a:moveTo>
                  <a:pt x="0" y="0"/>
                </a:moveTo>
                <a:lnTo>
                  <a:pt x="4451620" y="0"/>
                </a:lnTo>
                <a:lnTo>
                  <a:pt x="4451620" y="6034246"/>
                </a:lnTo>
                <a:lnTo>
                  <a:pt x="0" y="6034246"/>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19" name="Freeform 19"/>
          <p:cNvSpPr/>
          <p:nvPr/>
        </p:nvSpPr>
        <p:spPr>
          <a:xfrm flipH="1">
            <a:off x="-1746447" y="6628021"/>
            <a:ext cx="4451621" cy="6034246"/>
          </a:xfrm>
          <a:custGeom>
            <a:avLst/>
            <a:gdLst/>
            <a:ahLst/>
            <a:cxnLst/>
            <a:rect l="l" t="t" r="r" b="b"/>
            <a:pathLst>
              <a:path w="4451621" h="6034246">
                <a:moveTo>
                  <a:pt x="4451621" y="0"/>
                </a:moveTo>
                <a:lnTo>
                  <a:pt x="0" y="0"/>
                </a:lnTo>
                <a:lnTo>
                  <a:pt x="0" y="6034246"/>
                </a:lnTo>
                <a:lnTo>
                  <a:pt x="4451621" y="6034246"/>
                </a:lnTo>
                <a:lnTo>
                  <a:pt x="4451621" y="0"/>
                </a:lnTo>
                <a:close/>
              </a:path>
            </a:pathLst>
          </a:custGeom>
          <a:blipFill>
            <a:blip r:embed="rId2">
              <a:extLst>
                <a:ext uri="{96DAC541-7B7A-43D3-8B79-37D633B846F1}">
                  <asvg:svgBlip xmlns="" xmlns:asvg="http://schemas.microsoft.com/office/drawing/2016/SVG/main" r:embed="rId6"/>
                </a:ext>
              </a:extLst>
            </a:blip>
            <a:stretch>
              <a:fillRect/>
            </a:stretch>
          </a:blipFill>
        </p:spPr>
      </p:sp>
      <p:grpSp>
        <p:nvGrpSpPr>
          <p:cNvPr id="20" name="Group 20"/>
          <p:cNvGrpSpPr/>
          <p:nvPr/>
        </p:nvGrpSpPr>
        <p:grpSpPr>
          <a:xfrm>
            <a:off x="16506218" y="-466956"/>
            <a:ext cx="2476616" cy="2620009"/>
            <a:chOff x="0" y="0"/>
            <a:chExt cx="3302155" cy="3493346"/>
          </a:xfrm>
        </p:grpSpPr>
        <p:sp>
          <p:nvSpPr>
            <p:cNvPr id="21" name="Freeform 21"/>
            <p:cNvSpPr/>
            <p:nvPr/>
          </p:nvSpPr>
          <p:spPr>
            <a:xfrm>
              <a:off x="1776821" y="787883"/>
              <a:ext cx="1525334" cy="2264131"/>
            </a:xfrm>
            <a:custGeom>
              <a:avLst/>
              <a:gdLst/>
              <a:ahLst/>
              <a:cxnLst/>
              <a:rect l="l" t="t" r="r" b="b"/>
              <a:pathLst>
                <a:path w="1525334" h="2264131">
                  <a:moveTo>
                    <a:pt x="0" y="0"/>
                  </a:moveTo>
                  <a:lnTo>
                    <a:pt x="1525334" y="0"/>
                  </a:lnTo>
                  <a:lnTo>
                    <a:pt x="1525334" y="2264131"/>
                  </a:lnTo>
                  <a:lnTo>
                    <a:pt x="0" y="2264131"/>
                  </a:lnTo>
                  <a:lnTo>
                    <a:pt x="0" y="0"/>
                  </a:lnTo>
                  <a:close/>
                </a:path>
              </a:pathLst>
            </a:custGeom>
            <a:blipFill>
              <a:blip r:embed="rId7">
                <a:extLst>
                  <a:ext uri="{96DAC541-7B7A-43D3-8B79-37D633B846F1}">
                    <asvg:svgBlip xmlns="" xmlns:asvg="http://schemas.microsoft.com/office/drawing/2016/SVG/main" r:embed="rId8"/>
                  </a:ext>
                </a:extLst>
              </a:blip>
              <a:stretch>
                <a:fillRect t="-203606" r="-550428" b="-153238"/>
              </a:stretch>
            </a:blipFill>
          </p:spPr>
        </p:sp>
        <p:sp>
          <p:nvSpPr>
            <p:cNvPr id="22" name="Freeform 22"/>
            <p:cNvSpPr/>
            <p:nvPr/>
          </p:nvSpPr>
          <p:spPr>
            <a:xfrm rot="-344133" flipH="1">
              <a:off x="88427" y="57069"/>
              <a:ext cx="1233838" cy="1831448"/>
            </a:xfrm>
            <a:custGeom>
              <a:avLst/>
              <a:gdLst/>
              <a:ahLst/>
              <a:cxnLst/>
              <a:rect l="l" t="t" r="r" b="b"/>
              <a:pathLst>
                <a:path w="1233838" h="1831448">
                  <a:moveTo>
                    <a:pt x="1233838" y="0"/>
                  </a:moveTo>
                  <a:lnTo>
                    <a:pt x="0" y="0"/>
                  </a:lnTo>
                  <a:lnTo>
                    <a:pt x="0" y="1831448"/>
                  </a:lnTo>
                  <a:lnTo>
                    <a:pt x="1233838" y="1831448"/>
                  </a:lnTo>
                  <a:lnTo>
                    <a:pt x="1233838" y="0"/>
                  </a:lnTo>
                  <a:close/>
                </a:path>
              </a:pathLst>
            </a:custGeom>
            <a:blipFill>
              <a:blip r:embed="rId9">
                <a:extLst>
                  <a:ext uri="{96DAC541-7B7A-43D3-8B79-37D633B846F1}">
                    <asvg:svgBlip xmlns="" xmlns:asvg="http://schemas.microsoft.com/office/drawing/2016/SVG/main" r:embed="rId10"/>
                  </a:ext>
                </a:extLst>
              </a:blip>
              <a:stretch>
                <a:fillRect t="-203606" r="-550428" b="-153238"/>
              </a:stretch>
            </a:blipFill>
          </p:spPr>
        </p:sp>
        <p:sp>
          <p:nvSpPr>
            <p:cNvPr id="23" name="Freeform 23"/>
            <p:cNvSpPr/>
            <p:nvPr/>
          </p:nvSpPr>
          <p:spPr>
            <a:xfrm rot="3285548">
              <a:off x="478006" y="2063882"/>
              <a:ext cx="820601" cy="1387886"/>
            </a:xfrm>
            <a:custGeom>
              <a:avLst/>
              <a:gdLst/>
              <a:ahLst/>
              <a:cxnLst/>
              <a:rect l="l" t="t" r="r" b="b"/>
              <a:pathLst>
                <a:path w="820601" h="1387886">
                  <a:moveTo>
                    <a:pt x="0" y="0"/>
                  </a:moveTo>
                  <a:lnTo>
                    <a:pt x="820600" y="0"/>
                  </a:lnTo>
                  <a:lnTo>
                    <a:pt x="820600" y="1387885"/>
                  </a:lnTo>
                  <a:lnTo>
                    <a:pt x="0" y="1387885"/>
                  </a:lnTo>
                  <a:lnTo>
                    <a:pt x="0" y="0"/>
                  </a:lnTo>
                  <a:close/>
                </a:path>
              </a:pathLst>
            </a:custGeom>
            <a:blipFill>
              <a:blip r:embed="rId11">
                <a:extLst>
                  <a:ext uri="{96DAC541-7B7A-43D3-8B79-37D633B846F1}">
                    <asvg:svgBlip xmlns="" xmlns:asvg="http://schemas.microsoft.com/office/drawing/2016/SVG/main" r:embed="rId12"/>
                  </a:ext>
                </a:extLst>
              </a:blip>
              <a:stretch>
                <a:fillRect l="-753958" b="-421015"/>
              </a:stretch>
            </a:blipFill>
          </p:spPr>
        </p:sp>
      </p:grpSp>
      <p:grpSp>
        <p:nvGrpSpPr>
          <p:cNvPr id="24" name="Group 24"/>
          <p:cNvGrpSpPr/>
          <p:nvPr/>
        </p:nvGrpSpPr>
        <p:grpSpPr>
          <a:xfrm>
            <a:off x="-533400" y="-190500"/>
            <a:ext cx="2940185" cy="2050779"/>
            <a:chOff x="0" y="0"/>
            <a:chExt cx="3920247" cy="2734372"/>
          </a:xfrm>
        </p:grpSpPr>
        <p:sp>
          <p:nvSpPr>
            <p:cNvPr id="25" name="Freeform 25"/>
            <p:cNvSpPr/>
            <p:nvPr/>
          </p:nvSpPr>
          <p:spPr>
            <a:xfrm rot="5489537">
              <a:off x="2019579" y="-112485"/>
              <a:ext cx="1514543" cy="2248113"/>
            </a:xfrm>
            <a:custGeom>
              <a:avLst/>
              <a:gdLst/>
              <a:ahLst/>
              <a:cxnLst/>
              <a:rect l="l" t="t" r="r" b="b"/>
              <a:pathLst>
                <a:path w="1514543" h="2248113">
                  <a:moveTo>
                    <a:pt x="0" y="0"/>
                  </a:moveTo>
                  <a:lnTo>
                    <a:pt x="1514544" y="0"/>
                  </a:lnTo>
                  <a:lnTo>
                    <a:pt x="1514544" y="2248113"/>
                  </a:lnTo>
                  <a:lnTo>
                    <a:pt x="0" y="2248113"/>
                  </a:lnTo>
                  <a:lnTo>
                    <a:pt x="0" y="0"/>
                  </a:lnTo>
                  <a:close/>
                </a:path>
              </a:pathLst>
            </a:custGeom>
            <a:blipFill>
              <a:blip r:embed="rId13">
                <a:extLst>
                  <a:ext uri="{96DAC541-7B7A-43D3-8B79-37D633B846F1}">
                    <asvg:svgBlip xmlns="" xmlns:asvg="http://schemas.microsoft.com/office/drawing/2016/SVG/main" r:embed="rId14"/>
                  </a:ext>
                </a:extLst>
              </a:blip>
              <a:stretch>
                <a:fillRect t="-203606" r="-550428" b="-153238"/>
              </a:stretch>
            </a:blipFill>
          </p:spPr>
        </p:sp>
        <p:sp>
          <p:nvSpPr>
            <p:cNvPr id="26" name="Freeform 26"/>
            <p:cNvSpPr/>
            <p:nvPr/>
          </p:nvSpPr>
          <p:spPr>
            <a:xfrm rot="5145403" flipH="1">
              <a:off x="339523" y="1146973"/>
              <a:ext cx="1225110" cy="1818492"/>
            </a:xfrm>
            <a:custGeom>
              <a:avLst/>
              <a:gdLst/>
              <a:ahLst/>
              <a:cxnLst/>
              <a:rect l="l" t="t" r="r" b="b"/>
              <a:pathLst>
                <a:path w="1225110" h="1818492">
                  <a:moveTo>
                    <a:pt x="1225109" y="0"/>
                  </a:moveTo>
                  <a:lnTo>
                    <a:pt x="0" y="0"/>
                  </a:lnTo>
                  <a:lnTo>
                    <a:pt x="0" y="1818492"/>
                  </a:lnTo>
                  <a:lnTo>
                    <a:pt x="1225109" y="1818492"/>
                  </a:lnTo>
                  <a:lnTo>
                    <a:pt x="1225109" y="0"/>
                  </a:lnTo>
                  <a:close/>
                </a:path>
              </a:pathLst>
            </a:custGeom>
            <a:blipFill>
              <a:blip r:embed="rId9">
                <a:extLst>
                  <a:ext uri="{96DAC541-7B7A-43D3-8B79-37D633B846F1}">
                    <asvg:svgBlip xmlns="" xmlns:asvg="http://schemas.microsoft.com/office/drawing/2016/SVG/main" r:embed="rId10"/>
                  </a:ext>
                </a:extLst>
              </a:blip>
              <a:stretch>
                <a:fillRect t="-203606" r="-550428" b="-153238"/>
              </a:stretch>
            </a:blipFill>
          </p:spPr>
        </p:sp>
        <p:sp>
          <p:nvSpPr>
            <p:cNvPr id="27" name="Freeform 27"/>
            <p:cNvSpPr/>
            <p:nvPr/>
          </p:nvSpPr>
          <p:spPr>
            <a:xfrm>
              <a:off x="621037" y="0"/>
              <a:ext cx="814795" cy="1378067"/>
            </a:xfrm>
            <a:custGeom>
              <a:avLst/>
              <a:gdLst/>
              <a:ahLst/>
              <a:cxnLst/>
              <a:rect l="l" t="t" r="r" b="b"/>
              <a:pathLst>
                <a:path w="814795" h="1378067">
                  <a:moveTo>
                    <a:pt x="0" y="0"/>
                  </a:moveTo>
                  <a:lnTo>
                    <a:pt x="814795" y="0"/>
                  </a:lnTo>
                  <a:lnTo>
                    <a:pt x="814795" y="1378067"/>
                  </a:lnTo>
                  <a:lnTo>
                    <a:pt x="0" y="1378067"/>
                  </a:lnTo>
                  <a:lnTo>
                    <a:pt x="0" y="0"/>
                  </a:lnTo>
                  <a:close/>
                </a:path>
              </a:pathLst>
            </a:custGeom>
            <a:blipFill>
              <a:blip r:embed="rId11">
                <a:extLst>
                  <a:ext uri="{96DAC541-7B7A-43D3-8B79-37D633B846F1}">
                    <asvg:svgBlip xmlns="" xmlns:asvg="http://schemas.microsoft.com/office/drawing/2016/SVG/main" r:embed="rId12"/>
                  </a:ext>
                </a:extLst>
              </a:blip>
              <a:stretch>
                <a:fillRect l="-753958" b="-421015"/>
              </a:stretch>
            </a:blipFill>
          </p:spPr>
        </p:sp>
      </p:grpSp>
      <p:graphicFrame>
        <p:nvGraphicFramePr>
          <p:cNvPr id="28" name="Table 27"/>
          <p:cNvGraphicFramePr>
            <a:graphicFrameLocks noGrp="1"/>
          </p:cNvGraphicFramePr>
          <p:nvPr>
            <p:extLst>
              <p:ext uri="{D42A27DB-BD31-4B8C-83A1-F6EECF244321}">
                <p14:modId xmlns:p14="http://schemas.microsoft.com/office/powerpoint/2010/main" val="2492878798"/>
              </p:ext>
            </p:extLst>
          </p:nvPr>
        </p:nvGraphicFramePr>
        <p:xfrm>
          <a:off x="1266883" y="638608"/>
          <a:ext cx="16328438" cy="8100950"/>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6814244"/>
                <a:gridCol w="5361157"/>
                <a:gridCol w="1905000"/>
                <a:gridCol w="2248037"/>
              </a:tblGrid>
              <a:tr h="0">
                <a:tc gridSpan="4">
                  <a:txBody>
                    <a:bodyPr/>
                    <a:lstStyle/>
                    <a:p>
                      <a:pPr algn="ctr">
                        <a:lnSpc>
                          <a:spcPct val="115000"/>
                        </a:lnSpc>
                        <a:spcAft>
                          <a:spcPts val="0"/>
                        </a:spcAft>
                        <a:tabLst>
                          <a:tab pos="90170" algn="l"/>
                          <a:tab pos="180340" algn="l"/>
                          <a:tab pos="270510" algn="l"/>
                        </a:tabLst>
                      </a:pP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01</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90170" algn="l"/>
                          <a:tab pos="180340" algn="l"/>
                          <a:tab pos="270510" algn="l"/>
                        </a:tabLst>
                      </a:pP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0">
                <a:tc>
                  <a:txBody>
                    <a:bodyPr/>
                    <a:lstStyle/>
                    <a:p>
                      <a:pPr algn="ctr">
                        <a:lnSpc>
                          <a:spcPct val="115000"/>
                        </a:lnSpc>
                        <a:spcAft>
                          <a:spcPts val="0"/>
                        </a:spcAft>
                        <a:tabLst>
                          <a:tab pos="90170" algn="l"/>
                          <a:tab pos="180340" algn="l"/>
                          <a:tab pos="270510" algn="l"/>
                        </a:tabLst>
                      </a:pP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Tên đầy đủ của các tổ </a:t>
                      </a:r>
                      <a:r>
                        <a:rPr lang="vi-VN" sz="3600" b="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p>
                    <a:p>
                      <a:pPr algn="ctr">
                        <a:lnSpc>
                          <a:spcPct val="115000"/>
                        </a:lnSpc>
                        <a:spcAft>
                          <a:spcPts val="0"/>
                        </a:spcAft>
                        <a:tabLst>
                          <a:tab pos="90170" algn="l"/>
                          <a:tab pos="180340" algn="l"/>
                          <a:tab pos="270510" algn="l"/>
                        </a:tabLst>
                      </a:pPr>
                      <a:r>
                        <a:rPr lang="vi-VN" sz="3600" b="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quốc tế</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Tên gọi tiếng Việt của các tổ chức quốc tế</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Tên viết tắt</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Cách viết tắt</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Aft>
                          <a:spcPts val="0"/>
                        </a:spcAft>
                        <a:tabLst>
                          <a:tab pos="90170" algn="l"/>
                          <a:tab pos="180340" algn="l"/>
                          <a:tab pos="270510" algn="l"/>
                        </a:tabLst>
                      </a:pPr>
                      <a:r>
                        <a:rPr lang="en-GB"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nited </a:t>
                      </a:r>
                      <a:r>
                        <a:rPr lang="en-GB"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Liên hợp quốc</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15000"/>
                        </a:lnSpc>
                        <a:spcAft>
                          <a:spcPts val="0"/>
                        </a:spcAft>
                        <a:tabLst>
                          <a:tab pos="90170" algn="l"/>
                          <a:tab pos="180340" algn="l"/>
                          <a:tab pos="270510" algn="l"/>
                        </a:tabLst>
                      </a:pP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90170" algn="l"/>
                          <a:tab pos="180340" algn="l"/>
                          <a:tab pos="270510" algn="l"/>
                        </a:tabLst>
                      </a:pP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90170" algn="l"/>
                          <a:tab pos="180340" algn="l"/>
                          <a:tab pos="270510" algn="l"/>
                        </a:tabLst>
                      </a:pP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90170" algn="l"/>
                          <a:tab pos="180340" algn="l"/>
                          <a:tab pos="270510" algn="l"/>
                        </a:tabLst>
                      </a:pP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90170" algn="l"/>
                          <a:tab pos="180340" algn="l"/>
                          <a:tab pos="270510" algn="l"/>
                        </a:tabLst>
                      </a:pP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90170" algn="l"/>
                          <a:tab pos="180340" algn="l"/>
                          <a:tab pos="270510" algn="l"/>
                        </a:tabLst>
                      </a:pP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90170" algn="l"/>
                          <a:tab pos="180340" algn="l"/>
                          <a:tab pos="270510" algn="l"/>
                        </a:tabLst>
                      </a:pP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Aft>
                          <a:spcPts val="0"/>
                        </a:spcAft>
                        <a:tabLst>
                          <a:tab pos="90170" algn="l"/>
                          <a:tab pos="180340" algn="l"/>
                          <a:tab pos="270510" algn="l"/>
                        </a:tabLst>
                      </a:pPr>
                      <a:r>
                        <a:rPr lang="en-GB" sz="3600" b="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GB" sz="36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ssociation </a:t>
                      </a:r>
                      <a:r>
                        <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a:t>
                      </a:r>
                      <a:r>
                        <a:rPr lang="en-GB"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outh </a:t>
                      </a:r>
                      <a:r>
                        <a:rPr lang="en-GB"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ast </a:t>
                      </a:r>
                      <a:r>
                        <a:rPr lang="en-GB"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sian </a:t>
                      </a:r>
                      <a:r>
                        <a:rPr lang="en-GB"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Hiệp hội các Quốc gia Đông Nam Á</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ASEAN</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r>
              <a:tr h="0">
                <a:tc>
                  <a:txBody>
                    <a:bodyPr/>
                    <a:lstStyle/>
                    <a:p>
                      <a:pPr algn="l">
                        <a:lnSpc>
                          <a:spcPct val="115000"/>
                        </a:lnSpc>
                        <a:spcAft>
                          <a:spcPts val="0"/>
                        </a:spcAft>
                        <a:tabLst>
                          <a:tab pos="90170" algn="l"/>
                          <a:tab pos="180340" algn="l"/>
                          <a:tab pos="270510" algn="l"/>
                        </a:tabLst>
                      </a:pPr>
                      <a:r>
                        <a:rPr lang="en-US"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orld </a:t>
                      </a:r>
                      <a:r>
                        <a:rPr lang="en-US"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rade </a:t>
                      </a:r>
                      <a:r>
                        <a:rPr lang="en-US"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rganization</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 chức Thương mại Thế giới</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WTO</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r>
              <a:tr h="0">
                <a:tc>
                  <a:txBody>
                    <a:bodyPr/>
                    <a:lstStyle/>
                    <a:p>
                      <a:pPr algn="l">
                        <a:lnSpc>
                          <a:spcPct val="115000"/>
                        </a:lnSpc>
                        <a:spcAft>
                          <a:spcPts val="0"/>
                        </a:spcAft>
                        <a:tabLst>
                          <a:tab pos="90170" algn="l"/>
                          <a:tab pos="180340" algn="l"/>
                          <a:tab pos="270510" algn="l"/>
                        </a:tabLst>
                      </a:pPr>
                      <a:r>
                        <a:rPr lang="en-GB" sz="3600" b="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GB" sz="36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nternational </a:t>
                      </a:r>
                      <a:r>
                        <a:rPr lang="en-GB"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lympic </a:t>
                      </a:r>
                      <a:r>
                        <a:rPr lang="en-GB"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ommittee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Ủy ban Olympic Quốc tế</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IOC</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r>
              <a:tr h="45085">
                <a:tc>
                  <a:txBody>
                    <a:bodyPr/>
                    <a:lstStyle/>
                    <a:p>
                      <a:pPr algn="l">
                        <a:lnSpc>
                          <a:spcPct val="115000"/>
                        </a:lnSpc>
                        <a:spcAft>
                          <a:spcPts val="0"/>
                        </a:spcAft>
                        <a:tabLst>
                          <a:tab pos="90170" algn="l"/>
                          <a:tab pos="180340" algn="l"/>
                          <a:tab pos="270510" algn="l"/>
                        </a:tabLst>
                      </a:pPr>
                      <a:r>
                        <a:rPr lang="en-US" sz="3600" b="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36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nternational</a:t>
                      </a:r>
                      <a:r>
                        <a:rPr lang="vi-VN" sz="3600" baseline="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36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nion </a:t>
                      </a:r>
                      <a:r>
                        <a:rPr lang="en-US"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onservation of </a:t>
                      </a:r>
                      <a:r>
                        <a:rPr lang="en-US"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ature and Natural Resources</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vi-VN"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 chức Bảo tồn thiên nhiên Quốc tế</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IUCN</a:t>
                      </a:r>
                      <a:endParaRPr lang="en-GB"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r>
            </a:tbl>
          </a:graphicData>
        </a:graphic>
      </p:graphicFrame>
    </p:spTree>
    <p:extLst>
      <p:ext uri="{BB962C8B-B14F-4D97-AF65-F5344CB8AC3E}">
        <p14:creationId xmlns:p14="http://schemas.microsoft.com/office/powerpoint/2010/main" val="58927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1372</Words>
  <Application>Microsoft Office PowerPoint</Application>
  <PresentationFormat>Custom</PresentationFormat>
  <Paragraphs>208</Paragraphs>
  <Slides>27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#9Slide05 Amplify</vt:lpstr>
      <vt:lpstr>#9Slide05 Aphrodite Pro</vt:lpstr>
      <vt:lpstr>#9Slide07 SVNNexa Rust Slab Bla</vt:lpstr>
      <vt:lpstr>Arial</vt:lpstr>
      <vt:lpstr>Balsamiq Sans</vt:lpstr>
      <vt:lpstr>Calibri</vt:lpstr>
      <vt:lpstr>MS Mincho</vt:lpstr>
      <vt:lpstr>SVN-Caprica Script</vt:lpstr>
      <vt:lpstr>Times New Roman</vt:lpstr>
      <vt:lpstr>เอฟซี โอนิกิริ</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Words About Nature Education Presentation in Yellow Green Brown Friendly Hand Drawn Style</dc:title>
  <cp:lastModifiedBy>asus PC</cp:lastModifiedBy>
  <cp:revision>58</cp:revision>
  <dcterms:created xsi:type="dcterms:W3CDTF">2006-08-16T00:00:00Z</dcterms:created>
  <dcterms:modified xsi:type="dcterms:W3CDTF">2024-07-20T12:12:28Z</dcterms:modified>
  <dc:identifier>DAGKjUBzJuA</dc:identifier>
</cp:coreProperties>
</file>