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69" r:id="rId3"/>
    <p:sldId id="256" r:id="rId4"/>
    <p:sldId id="272" r:id="rId5"/>
    <p:sldId id="271" r:id="rId6"/>
    <p:sldId id="273" r:id="rId7"/>
    <p:sldId id="275" r:id="rId8"/>
    <p:sldId id="274" r:id="rId9"/>
    <p:sldId id="276" r:id="rId10"/>
    <p:sldId id="277" r:id="rId11"/>
    <p:sldId id="278" r:id="rId12"/>
    <p:sldId id="279" r:id="rId13"/>
    <p:sldId id="280" r:id="rId14"/>
    <p:sldId id="287" r:id="rId15"/>
    <p:sldId id="281" r:id="rId16"/>
    <p:sldId id="288" r:id="rId17"/>
    <p:sldId id="289" r:id="rId18"/>
    <p:sldId id="260" r:id="rId19"/>
    <p:sldId id="282" r:id="rId20"/>
    <p:sldId id="286" r:id="rId21"/>
    <p:sldId id="285" r:id="rId22"/>
    <p:sldId id="284" r:id="rId23"/>
    <p:sldId id="290" r:id="rId24"/>
    <p:sldId id="291" r:id="rId25"/>
    <p:sldId id="295" r:id="rId26"/>
    <p:sldId id="294" r:id="rId27"/>
    <p:sldId id="296" r:id="rId28"/>
    <p:sldId id="293" r:id="rId29"/>
    <p:sldId id="297" r:id="rId30"/>
    <p:sldId id="292" r:id="rId31"/>
    <p:sldId id="299" r:id="rId32"/>
    <p:sldId id="298" r:id="rId33"/>
    <p:sldId id="283" r:id="rId34"/>
    <p:sldId id="300" r:id="rId35"/>
    <p:sldId id="301" r:id="rId36"/>
    <p:sldId id="303" r:id="rId37"/>
    <p:sldId id="302" r:id="rId38"/>
    <p:sldId id="304" r:id="rId39"/>
    <p:sldId id="305" r:id="rId40"/>
    <p:sldId id="306" r:id="rId41"/>
    <p:sldId id="308" r:id="rId42"/>
    <p:sldId id="307" r:id="rId43"/>
    <p:sldId id="309" r:id="rId44"/>
    <p:sldId id="257" r:id="rId45"/>
    <p:sldId id="259" r:id="rId46"/>
    <p:sldId id="310" r:id="rId47"/>
    <p:sldId id="311" r:id="rId48"/>
    <p:sldId id="265" r:id="rId49"/>
    <p:sldId id="262" r:id="rId50"/>
    <p:sldId id="267" r:id="rId5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9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8.png"/><Relationship Id="rId18" Type="http://schemas.openxmlformats.org/officeDocument/2006/relationships/image" Target="../media/image105.svg"/><Relationship Id="rId3" Type="http://schemas.openxmlformats.org/officeDocument/2006/relationships/image" Target="../media/image6.svg"/><Relationship Id="rId7" Type="http://schemas.openxmlformats.org/officeDocument/2006/relationships/image" Target="../media/image98.svg"/><Relationship Id="rId12" Type="http://schemas.openxmlformats.org/officeDocument/2006/relationships/image" Target="../media/image24.svg"/><Relationship Id="rId17" Type="http://schemas.openxmlformats.org/officeDocument/2006/relationships/image" Target="../media/image40.png"/><Relationship Id="rId2" Type="http://schemas.openxmlformats.org/officeDocument/2006/relationships/image" Target="../media/image7.png"/><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2.png"/><Relationship Id="rId5" Type="http://schemas.openxmlformats.org/officeDocument/2006/relationships/image" Target="../media/image26.svg"/><Relationship Id="rId15" Type="http://schemas.openxmlformats.org/officeDocument/2006/relationships/image" Target="../media/image39.png"/><Relationship Id="rId10" Type="http://schemas.openxmlformats.org/officeDocument/2006/relationships/image" Target="../media/image70.svg"/><Relationship Id="rId19" Type="http://schemas.openxmlformats.org/officeDocument/2006/relationships/image" Target="../media/image41.png"/><Relationship Id="rId4" Type="http://schemas.openxmlformats.org/officeDocument/2006/relationships/image" Target="../media/image18.png"/><Relationship Id="rId9" Type="http://schemas.openxmlformats.org/officeDocument/2006/relationships/image" Target="../media/image37.png"/><Relationship Id="rId14" Type="http://schemas.openxmlformats.org/officeDocument/2006/relationships/image" Target="../media/image101.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45.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41.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8.sv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47.jp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8.png"/><Relationship Id="rId14" Type="http://schemas.openxmlformats.org/officeDocument/2006/relationships/image" Target="../media/image43.svg"/></Relationships>
</file>

<file path=ppt/slides/_rels/slide17.xml.rels><?xml version="1.0" encoding="UTF-8" standalone="yes"?>
<Relationships xmlns="http://schemas.openxmlformats.org/package/2006/relationships"><Relationship Id="rId13" Type="http://schemas.openxmlformats.org/officeDocument/2006/relationships/image" Target="../media/image88.svg"/><Relationship Id="rId26" Type="http://schemas.openxmlformats.org/officeDocument/2006/relationships/image" Target="../media/image49.jfif"/><Relationship Id="rId3" Type="http://schemas.openxmlformats.org/officeDocument/2006/relationships/image" Target="../media/image6.svg"/><Relationship Id="rId21" Type="http://schemas.openxmlformats.org/officeDocument/2006/relationships/image" Target="../media/image48.jpg"/><Relationship Id="rId17" Type="http://schemas.openxmlformats.org/officeDocument/2006/relationships/image" Target="../media/image45.png"/><Relationship Id="rId25" Type="http://schemas.openxmlformats.org/officeDocument/2006/relationships/image" Target="../media/image92.svg"/><Relationship Id="rId2" Type="http://schemas.openxmlformats.org/officeDocument/2006/relationships/image" Target="../media/image7.png"/><Relationship Id="rId16" Type="http://schemas.openxmlformats.org/officeDocument/2006/relationships/image" Target="../media/image1.jpeg"/><Relationship Id="rId20" Type="http://schemas.openxmlformats.org/officeDocument/2006/relationships/image" Target="../media/image23.jpeg"/><Relationship Id="rId29"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28" Type="http://schemas.openxmlformats.org/officeDocument/2006/relationships/image" Target="../media/image51.jpe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 Id="rId22" Type="http://schemas.openxmlformats.org/officeDocument/2006/relationships/image" Target="../media/image46.png"/><Relationship Id="rId27" Type="http://schemas.openxmlformats.org/officeDocument/2006/relationships/image" Target="../media/image50.jpeg"/><Relationship Id="rId30" Type="http://schemas.openxmlformats.org/officeDocument/2006/relationships/image" Target="../media/image90.sv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 Id="rId22" Type="http://schemas.openxmlformats.org/officeDocument/2006/relationships/image" Target="../media/image34.svg"/></Relationships>
</file>

<file path=ppt/slides/_rels/slide19.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6.svg"/><Relationship Id="rId18" Type="http://schemas.openxmlformats.org/officeDocument/2006/relationships/image" Target="../media/image12.png"/><Relationship Id="rId3" Type="http://schemas.openxmlformats.org/officeDocument/2006/relationships/image" Target="../media/image14.svg"/><Relationship Id="rId21"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32.png"/><Relationship Id="rId17" Type="http://schemas.openxmlformats.org/officeDocument/2006/relationships/image" Target="../media/image80.svg"/><Relationship Id="rId2" Type="http://schemas.openxmlformats.org/officeDocument/2006/relationships/image" Target="../media/image11.png"/><Relationship Id="rId16" Type="http://schemas.openxmlformats.org/officeDocument/2006/relationships/image" Target="../media/image34.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0.svg"/><Relationship Id="rId5" Type="http://schemas.openxmlformats.org/officeDocument/2006/relationships/image" Target="../media/image4.svg"/><Relationship Id="rId15" Type="http://schemas.openxmlformats.org/officeDocument/2006/relationships/image" Target="../media/image78.svg"/><Relationship Id="rId10" Type="http://schemas.openxmlformats.org/officeDocument/2006/relationships/image" Target="../media/image24.png"/><Relationship Id="rId19" Type="http://schemas.openxmlformats.org/officeDocument/2006/relationships/image" Target="../media/image16.svg"/><Relationship Id="rId4" Type="http://schemas.openxmlformats.org/officeDocument/2006/relationships/image" Target="../media/image6.png"/><Relationship Id="rId9" Type="http://schemas.openxmlformats.org/officeDocument/2006/relationships/image" Target="../media/image6.sv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12.png"/><Relationship Id="rId3" Type="http://schemas.openxmlformats.org/officeDocument/2006/relationships/slideLayout" Target="../slideLayouts/slideLayout7.xml"/><Relationship Id="rId21" Type="http://schemas.openxmlformats.org/officeDocument/2006/relationships/image" Target="../media/image18.svg"/><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video" Target="../media/media1.mp4"/><Relationship Id="rId16" Type="http://schemas.openxmlformats.org/officeDocument/2006/relationships/image" Target="../media/image11.png"/><Relationship Id="rId20" Type="http://schemas.openxmlformats.org/officeDocument/2006/relationships/image" Target="../media/image13.png"/><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8.svg"/><Relationship Id="rId24" Type="http://schemas.openxmlformats.org/officeDocument/2006/relationships/image" Target="../media/image15.png"/><Relationship Id="rId5" Type="http://schemas.openxmlformats.org/officeDocument/2006/relationships/image" Target="../media/image2.svg"/><Relationship Id="rId15" Type="http://schemas.openxmlformats.org/officeDocument/2006/relationships/image" Target="../media/image12.svg"/><Relationship Id="rId23"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16.svg"/><Relationship Id="rId4" Type="http://schemas.openxmlformats.org/officeDocument/2006/relationships/image" Target="../media/image5.png"/><Relationship Id="rId9" Type="http://schemas.openxmlformats.org/officeDocument/2006/relationships/image" Target="../media/image6.svg"/><Relationship Id="rId14" Type="http://schemas.openxmlformats.org/officeDocument/2006/relationships/image" Target="../media/image10.png"/><Relationship Id="rId22"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6.svg"/><Relationship Id="rId21" Type="http://schemas.openxmlformats.org/officeDocument/2006/relationships/image" Target="../media/image92.svg"/><Relationship Id="rId17" Type="http://schemas.openxmlformats.org/officeDocument/2006/relationships/image" Target="../media/image90.svg"/><Relationship Id="rId2" Type="http://schemas.openxmlformats.org/officeDocument/2006/relationships/image" Target="../media/image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8.svg"/><Relationship Id="rId15" Type="http://schemas.openxmlformats.org/officeDocument/2006/relationships/image" Target="../media/image70.svg"/><Relationship Id="rId19" Type="http://schemas.openxmlformats.org/officeDocument/2006/relationships/image" Target="../media/image52.svg"/><Relationship Id="rId4" Type="http://schemas.openxmlformats.org/officeDocument/2006/relationships/image" Target="../media/image42.png"/><Relationship Id="rId1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image" Target="../media/image49.jf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8" Type="http://schemas.openxmlformats.org/officeDocument/2006/relationships/image" Target="../media/image24.svg"/><Relationship Id="rId3"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1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38.svg"/><Relationship Id="rId15" Type="http://schemas.openxmlformats.org/officeDocument/2006/relationships/image" Target="../media/image21.jpg"/><Relationship Id="rId10" Type="http://schemas.openxmlformats.org/officeDocument/2006/relationships/image" Target="../media/image26.svg"/><Relationship Id="rId4" Type="http://schemas.openxmlformats.org/officeDocument/2006/relationships/image" Target="../media/image17.png"/><Relationship Id="rId14" Type="http://schemas.openxmlformats.org/officeDocument/2006/relationships/image" Target="../media/image43.svg"/></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45.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45.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45.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svg"/><Relationship Id="rId18" Type="http://schemas.openxmlformats.org/officeDocument/2006/relationships/image" Target="../media/image18.png"/><Relationship Id="rId26" Type="http://schemas.openxmlformats.org/officeDocument/2006/relationships/image" Target="../media/image29.png"/><Relationship Id="rId3" Type="http://schemas.openxmlformats.org/officeDocument/2006/relationships/image" Target="../media/image22.svg"/><Relationship Id="rId21" Type="http://schemas.openxmlformats.org/officeDocument/2006/relationships/image" Target="../media/image28.svg"/><Relationship Id="rId7"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4.svg"/><Relationship Id="rId25" Type="http://schemas.openxmlformats.org/officeDocument/2006/relationships/image" Target="../media/image32.svg"/><Relationship Id="rId2" Type="http://schemas.openxmlformats.org/officeDocument/2006/relationships/image" Target="../media/image53.png"/><Relationship Id="rId16" Type="http://schemas.openxmlformats.org/officeDocument/2006/relationships/image" Target="../media/image6.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svg"/><Relationship Id="rId24" Type="http://schemas.openxmlformats.org/officeDocument/2006/relationships/image" Target="../media/image55.png"/><Relationship Id="rId5" Type="http://schemas.openxmlformats.org/officeDocument/2006/relationships/image" Target="../media/image14.svg"/><Relationship Id="rId15" Type="http://schemas.openxmlformats.org/officeDocument/2006/relationships/image" Target="../media/image8.svg"/><Relationship Id="rId23" Type="http://schemas.openxmlformats.org/officeDocument/2006/relationships/image" Target="../media/image30.svg"/><Relationship Id="rId10" Type="http://schemas.openxmlformats.org/officeDocument/2006/relationships/image" Target="../media/image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8.png"/><Relationship Id="rId22" Type="http://schemas.openxmlformats.org/officeDocument/2006/relationships/image" Target="../media/image24.png"/><Relationship Id="rId27" Type="http://schemas.openxmlformats.org/officeDocument/2006/relationships/image" Target="../media/image34.svg"/></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45.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4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74.svg"/><Relationship Id="rId2" Type="http://schemas.openxmlformats.org/officeDocument/2006/relationships/image" Target="../media/image11.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72.svg"/><Relationship Id="rId15" Type="http://schemas.openxmlformats.org/officeDocument/2006/relationships/image" Target="../media/image34.sv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47.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1.svg"/><Relationship Id="rId18" Type="http://schemas.openxmlformats.org/officeDocument/2006/relationships/image" Target="../media/image59.png"/><Relationship Id="rId26" Type="http://schemas.openxmlformats.org/officeDocument/2006/relationships/image" Target="../media/image61.png"/><Relationship Id="rId3" Type="http://schemas.openxmlformats.org/officeDocument/2006/relationships/image" Target="../media/image8.svg"/><Relationship Id="rId21" Type="http://schemas.openxmlformats.org/officeDocument/2006/relationships/image" Target="../media/image45.svg"/><Relationship Id="rId7" Type="http://schemas.openxmlformats.org/officeDocument/2006/relationships/image" Target="../media/image14.svg"/><Relationship Id="rId12" Type="http://schemas.openxmlformats.org/officeDocument/2006/relationships/image" Target="../media/image58.png"/><Relationship Id="rId17" Type="http://schemas.openxmlformats.org/officeDocument/2006/relationships/image" Target="../media/image30.svg"/><Relationship Id="rId25" Type="http://schemas.openxmlformats.org/officeDocument/2006/relationships/image" Target="../media/image26.svg"/><Relationship Id="rId2" Type="http://schemas.openxmlformats.org/officeDocument/2006/relationships/image" Target="../media/image8.png"/><Relationship Id="rId16" Type="http://schemas.openxmlformats.org/officeDocument/2006/relationships/image" Target="../media/image24.png"/><Relationship Id="rId20" Type="http://schemas.openxmlformats.org/officeDocument/2006/relationships/image" Target="../media/image25.png"/><Relationship Id="rId29"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8.svg"/><Relationship Id="rId24" Type="http://schemas.openxmlformats.org/officeDocument/2006/relationships/image" Target="../media/image18.png"/><Relationship Id="rId5" Type="http://schemas.openxmlformats.org/officeDocument/2006/relationships/image" Target="../media/image6.svg"/><Relationship Id="rId15" Type="http://schemas.openxmlformats.org/officeDocument/2006/relationships/image" Target="../media/image12.svg"/><Relationship Id="rId23" Type="http://schemas.openxmlformats.org/officeDocument/2006/relationships/image" Target="../media/image115.svg"/><Relationship Id="rId28" Type="http://schemas.openxmlformats.org/officeDocument/2006/relationships/image" Target="../media/image30.png"/><Relationship Id="rId10" Type="http://schemas.openxmlformats.org/officeDocument/2006/relationships/image" Target="../media/image42.png"/><Relationship Id="rId19" Type="http://schemas.openxmlformats.org/officeDocument/2006/relationships/image" Target="../media/image113.svg"/><Relationship Id="rId31" Type="http://schemas.openxmlformats.org/officeDocument/2006/relationships/image" Target="../media/image117.svg"/><Relationship Id="rId4" Type="http://schemas.openxmlformats.org/officeDocument/2006/relationships/image" Target="../media/image7.png"/><Relationship Id="rId9" Type="http://schemas.openxmlformats.org/officeDocument/2006/relationships/image" Target="../media/image4.svg"/><Relationship Id="rId14" Type="http://schemas.openxmlformats.org/officeDocument/2006/relationships/image" Target="../media/image10.png"/><Relationship Id="rId22" Type="http://schemas.openxmlformats.org/officeDocument/2006/relationships/image" Target="../media/image60.png"/><Relationship Id="rId27" Type="http://schemas.openxmlformats.org/officeDocument/2006/relationships/image" Target="../media/image54.svg"/><Relationship Id="rId30"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45.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96.svg"/><Relationship Id="rId2" Type="http://schemas.openxmlformats.org/officeDocument/2006/relationships/image" Target="../media/image7.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74.svg"/><Relationship Id="rId2" Type="http://schemas.openxmlformats.org/officeDocument/2006/relationships/image" Target="../media/image11.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72.svg"/><Relationship Id="rId15" Type="http://schemas.openxmlformats.org/officeDocument/2006/relationships/image" Target="../media/image34.sv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47.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6.svg"/><Relationship Id="rId18" Type="http://schemas.openxmlformats.org/officeDocument/2006/relationships/image" Target="../media/image12.png"/><Relationship Id="rId3" Type="http://schemas.openxmlformats.org/officeDocument/2006/relationships/image" Target="../media/image14.svg"/><Relationship Id="rId21"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32.png"/><Relationship Id="rId17" Type="http://schemas.openxmlformats.org/officeDocument/2006/relationships/image" Target="../media/image80.svg"/><Relationship Id="rId2" Type="http://schemas.openxmlformats.org/officeDocument/2006/relationships/image" Target="../media/image11.png"/><Relationship Id="rId16" Type="http://schemas.openxmlformats.org/officeDocument/2006/relationships/image" Target="../media/image34.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0.svg"/><Relationship Id="rId5" Type="http://schemas.openxmlformats.org/officeDocument/2006/relationships/image" Target="../media/image4.svg"/><Relationship Id="rId15" Type="http://schemas.openxmlformats.org/officeDocument/2006/relationships/image" Target="../media/image78.svg"/><Relationship Id="rId10" Type="http://schemas.openxmlformats.org/officeDocument/2006/relationships/image" Target="../media/image24.png"/><Relationship Id="rId19" Type="http://schemas.openxmlformats.org/officeDocument/2006/relationships/image" Target="../media/image16.svg"/><Relationship Id="rId4" Type="http://schemas.openxmlformats.org/officeDocument/2006/relationships/image" Target="../media/image6.png"/><Relationship Id="rId9" Type="http://schemas.openxmlformats.org/officeDocument/2006/relationships/image" Target="../media/image6.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5" y="0"/>
            <a:ext cx="18297035" cy="10287000"/>
          </a:xfrm>
          <a:prstGeom prst="rect">
            <a:avLst/>
          </a:prstGeom>
        </p:spPr>
      </p:pic>
      <p:sp>
        <p:nvSpPr>
          <p:cNvPr id="4" name="TextBox 3"/>
          <p:cNvSpPr txBox="1"/>
          <p:nvPr/>
        </p:nvSpPr>
        <p:spPr>
          <a:xfrm rot="-295800">
            <a:off x="381215" y="311976"/>
            <a:ext cx="11868732" cy="4062651"/>
          </a:xfrm>
          <a:prstGeom prst="rect">
            <a:avLst/>
          </a:prstGeom>
        </p:spPr>
        <p:txBody>
          <a:bodyPr wrap="square" lIns="0" tIns="0" rIns="0" bIns="0" rtlCol="0" anchor="t">
            <a:spAutoFit/>
          </a:bodyPr>
          <a:lstStyle/>
          <a:p>
            <a:pPr algn="ctr"/>
            <a:r>
              <a:rPr lang="en-US" sz="9600" b="1" smtClean="0">
                <a:solidFill>
                  <a:srgbClr val="FF0000"/>
                </a:solidFill>
                <a:effectLst>
                  <a:outerShdw blurRad="38100" dist="38100" dir="2700000" algn="tl">
                    <a:srgbClr val="000000">
                      <a:alpha val="43137"/>
                    </a:srgbClr>
                  </a:outerShdw>
                </a:effectLst>
                <a:latin typeface="iCielPr Outfitter Script" pitchFamily="50" charset="-93"/>
                <a:ea typeface="Dancing Script Bold"/>
                <a:cs typeface="Times New Roman" panose="02020603050405020304" pitchFamily="18" charset="0"/>
                <a:sym typeface="Dancing Script Bold"/>
              </a:rPr>
              <a:t>Vịnh</a:t>
            </a:r>
            <a:r>
              <a:rPr lang="vi-VN" sz="9600" b="1" smtClean="0">
                <a:solidFill>
                  <a:srgbClr val="FF0000"/>
                </a:solidFill>
                <a:effectLst>
                  <a:outerShdw blurRad="38100" dist="38100" dir="2700000" algn="tl">
                    <a:srgbClr val="000000">
                      <a:alpha val="43137"/>
                    </a:srgbClr>
                  </a:outerShdw>
                </a:effectLst>
                <a:latin typeface="iCielPr Outfitter Script" pitchFamily="50" charset="-93"/>
                <a:ea typeface="Dancing Script Bold"/>
                <a:cs typeface="Times New Roman" panose="02020603050405020304" pitchFamily="18" charset="0"/>
                <a:sym typeface="Dancing Script Bold"/>
              </a:rPr>
              <a:t> </a:t>
            </a:r>
            <a:r>
              <a:rPr lang="en-US" sz="9600" b="1" smtClean="0">
                <a:solidFill>
                  <a:srgbClr val="FF0000"/>
                </a:solidFill>
                <a:effectLst>
                  <a:outerShdw blurRad="38100" dist="38100" dir="2700000" algn="tl">
                    <a:srgbClr val="000000">
                      <a:alpha val="43137"/>
                    </a:srgbClr>
                  </a:outerShdw>
                </a:effectLst>
                <a:latin typeface="iCielPr Outfitter Script" pitchFamily="50" charset="-93"/>
                <a:ea typeface="Dancing Script Bold"/>
                <a:cs typeface="Times New Roman" panose="02020603050405020304" pitchFamily="18" charset="0"/>
                <a:sym typeface="Dancing Script Bold"/>
              </a:rPr>
              <a:t>Hạ </a:t>
            </a:r>
            <a:r>
              <a:rPr lang="vi-VN" sz="9600" b="1" smtClean="0">
                <a:solidFill>
                  <a:srgbClr val="FF0000"/>
                </a:solidFill>
                <a:effectLst>
                  <a:outerShdw blurRad="38100" dist="38100" dir="2700000" algn="tl">
                    <a:srgbClr val="000000">
                      <a:alpha val="43137"/>
                    </a:srgbClr>
                  </a:outerShdw>
                </a:effectLst>
                <a:latin typeface="iCielPr Outfitter Script" pitchFamily="50" charset="-93"/>
                <a:ea typeface="Dancing Script Bold"/>
                <a:cs typeface="Times New Roman" panose="02020603050405020304" pitchFamily="18" charset="0"/>
                <a:sym typeface="Dancing Script Bold"/>
              </a:rPr>
              <a:t>Long</a:t>
            </a:r>
          </a:p>
          <a:p>
            <a:pPr algn="ctr"/>
            <a:r>
              <a:rPr lang="vi-VN" sz="9600" b="1" smtClean="0">
                <a:solidFill>
                  <a:srgbClr val="FF0000"/>
                </a:solidFill>
                <a:effectLst>
                  <a:outerShdw blurRad="38100" dist="38100" dir="2700000" algn="tl">
                    <a:srgbClr val="000000">
                      <a:alpha val="43137"/>
                    </a:srgbClr>
                  </a:outerShdw>
                </a:effectLst>
                <a:latin typeface="iCielPr Outfitter Script" pitchFamily="50" charset="-93"/>
                <a:ea typeface="Dancing Script Bold"/>
                <a:cs typeface="Times New Roman" panose="02020603050405020304" pitchFamily="18" charset="0"/>
                <a:sym typeface="Dancing Script Bold"/>
              </a:rPr>
              <a:t> </a:t>
            </a:r>
            <a:r>
              <a:rPr lang="vi-VN" sz="7200" b="1" i="1">
                <a:solidFill>
                  <a:srgbClr val="FF0000"/>
                </a:solidFill>
                <a:effectLst>
                  <a:outerShdw blurRad="38100" dist="38100" dir="2700000" algn="tl">
                    <a:srgbClr val="000000">
                      <a:alpha val="43137"/>
                    </a:srgbClr>
                  </a:outerShdw>
                </a:effectLst>
                <a:latin typeface="iCielPr Outfitter Script" pitchFamily="50" charset="-93"/>
                <a:cs typeface="Times New Roman" panose="02020603050405020304" pitchFamily="18" charset="0"/>
              </a:rPr>
              <a:t>một kì quan thiên nhiên độc đáo và tuyệt mĩ </a:t>
            </a:r>
            <a:endParaRPr lang="en-US" sz="14400" b="1">
              <a:solidFill>
                <a:srgbClr val="FF0000"/>
              </a:solidFill>
              <a:effectLst>
                <a:outerShdw blurRad="38100" dist="38100" dir="2700000" algn="tl">
                  <a:srgbClr val="000000">
                    <a:alpha val="43137"/>
                  </a:srgbClr>
                </a:outerShdw>
              </a:effectLst>
              <a:latin typeface="iCielPr Outfitter Script" pitchFamily="50" charset="-93"/>
              <a:ea typeface="Dancing Script Bold"/>
              <a:cs typeface="Times New Roman" panose="02020603050405020304" pitchFamily="18" charset="0"/>
              <a:sym typeface="Dancing Script Bo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85" y="34471"/>
            <a:ext cx="13356689" cy="4575629"/>
          </a:xfrm>
          <a:prstGeom prst="rect">
            <a:avLst/>
          </a:prstGeom>
        </p:spPr>
      </p:pic>
    </p:spTree>
    <p:extLst>
      <p:ext uri="{BB962C8B-B14F-4D97-AF65-F5344CB8AC3E}">
        <p14:creationId xmlns:p14="http://schemas.microsoft.com/office/powerpoint/2010/main" val="1902363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grpSp>
        <p:nvGrpSpPr>
          <p:cNvPr id="2" name="Group 2"/>
          <p:cNvGrpSpPr/>
          <p:nvPr/>
        </p:nvGrpSpPr>
        <p:grpSpPr>
          <a:xfrm rot="5350492">
            <a:off x="-5858273" y="3205925"/>
            <a:ext cx="12857175" cy="5116866"/>
            <a:chOff x="0" y="0"/>
            <a:chExt cx="5588307" cy="2224020"/>
          </a:xfrm>
        </p:grpSpPr>
        <p:sp>
          <p:nvSpPr>
            <p:cNvPr id="3" name="Freeform 3"/>
            <p:cNvSpPr/>
            <p:nvPr/>
          </p:nvSpPr>
          <p:spPr>
            <a:xfrm>
              <a:off x="0" y="0"/>
              <a:ext cx="5588307" cy="2224020"/>
            </a:xfrm>
            <a:custGeom>
              <a:avLst/>
              <a:gdLst/>
              <a:ahLst/>
              <a:cxnLst/>
              <a:rect l="l" t="t" r="r" b="b"/>
              <a:pathLst>
                <a:path w="5588307" h="2224020">
                  <a:moveTo>
                    <a:pt x="30710" y="0"/>
                  </a:moveTo>
                  <a:lnTo>
                    <a:pt x="5557598" y="0"/>
                  </a:lnTo>
                  <a:cubicBezTo>
                    <a:pt x="5574558" y="0"/>
                    <a:pt x="5588307" y="13749"/>
                    <a:pt x="5588307" y="30710"/>
                  </a:cubicBezTo>
                  <a:lnTo>
                    <a:pt x="5588307" y="2193311"/>
                  </a:lnTo>
                  <a:cubicBezTo>
                    <a:pt x="5588307" y="2210271"/>
                    <a:pt x="5574558" y="2224020"/>
                    <a:pt x="5557598" y="2224020"/>
                  </a:cubicBezTo>
                  <a:lnTo>
                    <a:pt x="30710" y="2224020"/>
                  </a:lnTo>
                  <a:cubicBezTo>
                    <a:pt x="13749" y="2224020"/>
                    <a:pt x="0" y="2210271"/>
                    <a:pt x="0" y="2193311"/>
                  </a:cubicBezTo>
                  <a:lnTo>
                    <a:pt x="0" y="30710"/>
                  </a:lnTo>
                  <a:cubicBezTo>
                    <a:pt x="0" y="13749"/>
                    <a:pt x="13749" y="0"/>
                    <a:pt x="30710" y="0"/>
                  </a:cubicBezTo>
                  <a:close/>
                </a:path>
              </a:pathLst>
            </a:custGeom>
            <a:solidFill>
              <a:srgbClr val="59A8E2"/>
            </a:solidFill>
          </p:spPr>
        </p:sp>
        <p:sp>
          <p:nvSpPr>
            <p:cNvPr id="4" name="TextBox 4"/>
            <p:cNvSpPr txBox="1"/>
            <p:nvPr/>
          </p:nvSpPr>
          <p:spPr>
            <a:xfrm>
              <a:off x="0" y="-38100"/>
              <a:ext cx="5588307" cy="226212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rot="5400000">
            <a:off x="-4818254" y="4415954"/>
            <a:ext cx="16704424" cy="2424125"/>
            <a:chOff x="0" y="0"/>
            <a:chExt cx="22272565" cy="3232167"/>
          </a:xfrm>
        </p:grpSpPr>
        <p:sp>
          <p:nvSpPr>
            <p:cNvPr id="6" name="Freeform 6"/>
            <p:cNvSpPr/>
            <p:nvPr/>
          </p:nvSpPr>
          <p:spPr>
            <a:xfrm>
              <a:off x="0" y="0"/>
              <a:ext cx="12266249" cy="3219890"/>
            </a:xfrm>
            <a:custGeom>
              <a:avLst/>
              <a:gdLst/>
              <a:ahLst/>
              <a:cxnLst/>
              <a:rect l="l" t="t" r="r" b="b"/>
              <a:pathLst>
                <a:path w="12266249" h="3219890">
                  <a:moveTo>
                    <a:pt x="0" y="0"/>
                  </a:moveTo>
                  <a:lnTo>
                    <a:pt x="12266249" y="0"/>
                  </a:lnTo>
                  <a:lnTo>
                    <a:pt x="12266249" y="3219890"/>
                  </a:lnTo>
                  <a:lnTo>
                    <a:pt x="0" y="32198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718053" y="12277"/>
              <a:ext cx="11554512" cy="3219890"/>
            </a:xfrm>
            <a:custGeom>
              <a:avLst/>
              <a:gdLst/>
              <a:ahLst/>
              <a:cxnLst/>
              <a:rect l="l" t="t" r="r" b="b"/>
              <a:pathLst>
                <a:path w="11554512" h="3219890">
                  <a:moveTo>
                    <a:pt x="0" y="0"/>
                  </a:moveTo>
                  <a:lnTo>
                    <a:pt x="11554512" y="0"/>
                  </a:lnTo>
                  <a:lnTo>
                    <a:pt x="11554512" y="3219890"/>
                  </a:lnTo>
                  <a:lnTo>
                    <a:pt x="0" y="321989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grpSp>
      <p:sp>
        <p:nvSpPr>
          <p:cNvPr id="8" name="Freeform 8"/>
          <p:cNvSpPr/>
          <p:nvPr/>
        </p:nvSpPr>
        <p:spPr>
          <a:xfrm rot="-2573208">
            <a:off x="16611513" y="4238405"/>
            <a:ext cx="701118" cy="659051"/>
          </a:xfrm>
          <a:custGeom>
            <a:avLst/>
            <a:gdLst/>
            <a:ahLst/>
            <a:cxnLst/>
            <a:rect l="l" t="t" r="r" b="b"/>
            <a:pathLst>
              <a:path w="701118" h="659051">
                <a:moveTo>
                  <a:pt x="0" y="0"/>
                </a:moveTo>
                <a:lnTo>
                  <a:pt x="701119" y="0"/>
                </a:lnTo>
                <a:lnTo>
                  <a:pt x="701119" y="659051"/>
                </a:lnTo>
                <a:lnTo>
                  <a:pt x="0" y="6590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56785" y="143380"/>
            <a:ext cx="1919093" cy="738851"/>
          </a:xfrm>
          <a:custGeom>
            <a:avLst/>
            <a:gdLst/>
            <a:ahLst/>
            <a:cxnLst/>
            <a:rect l="l" t="t" r="r" b="b"/>
            <a:pathLst>
              <a:path w="1919093" h="738851">
                <a:moveTo>
                  <a:pt x="0" y="0"/>
                </a:moveTo>
                <a:lnTo>
                  <a:pt x="1919092" y="0"/>
                </a:lnTo>
                <a:lnTo>
                  <a:pt x="1919092" y="738851"/>
                </a:lnTo>
                <a:lnTo>
                  <a:pt x="0" y="738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5400000">
            <a:off x="-902396" y="4774075"/>
            <a:ext cx="1919093" cy="738851"/>
          </a:xfrm>
          <a:custGeom>
            <a:avLst/>
            <a:gdLst/>
            <a:ahLst/>
            <a:cxnLst/>
            <a:rect l="l" t="t" r="r" b="b"/>
            <a:pathLst>
              <a:path w="1919093" h="738851">
                <a:moveTo>
                  <a:pt x="0" y="0"/>
                </a:moveTo>
                <a:lnTo>
                  <a:pt x="1919092" y="0"/>
                </a:lnTo>
                <a:lnTo>
                  <a:pt x="1919092" y="738850"/>
                </a:lnTo>
                <a:lnTo>
                  <a:pt x="0" y="738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1" name="Group 11"/>
          <p:cNvGrpSpPr/>
          <p:nvPr/>
        </p:nvGrpSpPr>
        <p:grpSpPr>
          <a:xfrm>
            <a:off x="-1600300" y="669867"/>
            <a:ext cx="6373724" cy="9042525"/>
            <a:chOff x="-36830" y="-113030"/>
            <a:chExt cx="3351530" cy="4754880"/>
          </a:xfrm>
        </p:grpSpPr>
        <p:sp>
          <p:nvSpPr>
            <p:cNvPr id="12" name="Freeform 12"/>
            <p:cNvSpPr/>
            <p:nvPr/>
          </p:nvSpPr>
          <p:spPr>
            <a:xfrm>
              <a:off x="0" y="0"/>
              <a:ext cx="3351530" cy="4754880"/>
            </a:xfrm>
            <a:custGeom>
              <a:avLst/>
              <a:gdLst/>
              <a:ahLst/>
              <a:cxnLst/>
              <a:rect l="l" t="t" r="r" b="b"/>
              <a:pathLst>
                <a:path w="3351530" h="4754880">
                  <a:moveTo>
                    <a:pt x="3351530" y="2602230"/>
                  </a:moveTo>
                  <a:cubicBezTo>
                    <a:pt x="3351530" y="2837180"/>
                    <a:pt x="3218180" y="3070860"/>
                    <a:pt x="2955290" y="3163570"/>
                  </a:cubicBezTo>
                  <a:cubicBezTo>
                    <a:pt x="2592070" y="3293110"/>
                    <a:pt x="2547620" y="3620770"/>
                    <a:pt x="2589530" y="3953510"/>
                  </a:cubicBezTo>
                  <a:cubicBezTo>
                    <a:pt x="2645410" y="4399280"/>
                    <a:pt x="2184400" y="4754880"/>
                    <a:pt x="1771650" y="4575810"/>
                  </a:cubicBezTo>
                  <a:cubicBezTo>
                    <a:pt x="1681480" y="4536440"/>
                    <a:pt x="1595120" y="4485640"/>
                    <a:pt x="1497330" y="4470400"/>
                  </a:cubicBezTo>
                  <a:cubicBezTo>
                    <a:pt x="1374140" y="4450080"/>
                    <a:pt x="1245870" y="4479290"/>
                    <a:pt x="1121410" y="4460240"/>
                  </a:cubicBezTo>
                  <a:cubicBezTo>
                    <a:pt x="687070" y="4391660"/>
                    <a:pt x="351790" y="4328160"/>
                    <a:pt x="154940" y="3891280"/>
                  </a:cubicBezTo>
                  <a:cubicBezTo>
                    <a:pt x="0" y="3548380"/>
                    <a:pt x="13970" y="3124200"/>
                    <a:pt x="252730" y="2821940"/>
                  </a:cubicBezTo>
                  <a:cubicBezTo>
                    <a:pt x="384810" y="2658110"/>
                    <a:pt x="450850" y="2442210"/>
                    <a:pt x="450850" y="2221230"/>
                  </a:cubicBezTo>
                  <a:cubicBezTo>
                    <a:pt x="450850" y="1993900"/>
                    <a:pt x="382270" y="1760220"/>
                    <a:pt x="243840" y="1569720"/>
                  </a:cubicBezTo>
                  <a:cubicBezTo>
                    <a:pt x="100330" y="1369060"/>
                    <a:pt x="36830" y="1141730"/>
                    <a:pt x="36830" y="924560"/>
                  </a:cubicBezTo>
                  <a:cubicBezTo>
                    <a:pt x="36830" y="688340"/>
                    <a:pt x="143510" y="400050"/>
                    <a:pt x="314960" y="231140"/>
                  </a:cubicBezTo>
                  <a:cubicBezTo>
                    <a:pt x="551180" y="0"/>
                    <a:pt x="885190" y="137160"/>
                    <a:pt x="1047750" y="391160"/>
                  </a:cubicBezTo>
                  <a:cubicBezTo>
                    <a:pt x="1168400" y="581660"/>
                    <a:pt x="1416050" y="709930"/>
                    <a:pt x="1642110" y="659130"/>
                  </a:cubicBezTo>
                  <a:cubicBezTo>
                    <a:pt x="1723390" y="641350"/>
                    <a:pt x="1799590" y="608330"/>
                    <a:pt x="1877060" y="580390"/>
                  </a:cubicBezTo>
                  <a:cubicBezTo>
                    <a:pt x="2180590" y="472440"/>
                    <a:pt x="2548890" y="610870"/>
                    <a:pt x="2668270" y="919480"/>
                  </a:cubicBezTo>
                  <a:cubicBezTo>
                    <a:pt x="2739390" y="1103630"/>
                    <a:pt x="2664460" y="1231900"/>
                    <a:pt x="2644140" y="1412240"/>
                  </a:cubicBezTo>
                  <a:cubicBezTo>
                    <a:pt x="2613660" y="1678940"/>
                    <a:pt x="2744470" y="1948180"/>
                    <a:pt x="2994660" y="2057400"/>
                  </a:cubicBezTo>
                  <a:cubicBezTo>
                    <a:pt x="3233420" y="2161540"/>
                    <a:pt x="3351530" y="2382520"/>
                    <a:pt x="3351530" y="2602230"/>
                  </a:cubicBezTo>
                  <a:close/>
                </a:path>
              </a:pathLst>
            </a:custGeom>
            <a:solidFill>
              <a:srgbClr val="FFFFFF"/>
            </a:solidFill>
            <a:ln w="12700">
              <a:solidFill>
                <a:srgbClr val="000000"/>
              </a:solidFill>
            </a:ln>
          </p:spPr>
        </p:sp>
      </p:grpSp>
      <p:grpSp>
        <p:nvGrpSpPr>
          <p:cNvPr id="13" name="Group 13"/>
          <p:cNvGrpSpPr/>
          <p:nvPr/>
        </p:nvGrpSpPr>
        <p:grpSpPr>
          <a:xfrm>
            <a:off x="-1507705" y="851697"/>
            <a:ext cx="6068211" cy="8609087"/>
            <a:chOff x="-36830" y="-113030"/>
            <a:chExt cx="3351530" cy="4754880"/>
          </a:xfrm>
        </p:grpSpPr>
        <p:sp>
          <p:nvSpPr>
            <p:cNvPr id="14" name="Freeform 14"/>
            <p:cNvSpPr/>
            <p:nvPr/>
          </p:nvSpPr>
          <p:spPr>
            <a:xfrm flipH="1">
              <a:off x="36830" y="0"/>
              <a:ext cx="3351530" cy="4754880"/>
            </a:xfrm>
            <a:custGeom>
              <a:avLst/>
              <a:gdLst/>
              <a:ahLst/>
              <a:cxnLst/>
              <a:rect l="l" t="t" r="r" b="b"/>
              <a:pathLst>
                <a:path w="3351530" h="4754880">
                  <a:moveTo>
                    <a:pt x="0" y="2602230"/>
                  </a:moveTo>
                  <a:cubicBezTo>
                    <a:pt x="0" y="2837180"/>
                    <a:pt x="133350" y="3070860"/>
                    <a:pt x="396240" y="3163570"/>
                  </a:cubicBezTo>
                  <a:cubicBezTo>
                    <a:pt x="759460" y="3293110"/>
                    <a:pt x="803910" y="3620770"/>
                    <a:pt x="762000" y="3953510"/>
                  </a:cubicBezTo>
                  <a:cubicBezTo>
                    <a:pt x="706120" y="4399280"/>
                    <a:pt x="1167130" y="4754880"/>
                    <a:pt x="1579880" y="4575810"/>
                  </a:cubicBezTo>
                  <a:cubicBezTo>
                    <a:pt x="1670050" y="4536440"/>
                    <a:pt x="1756410" y="4485640"/>
                    <a:pt x="1854200" y="4470400"/>
                  </a:cubicBezTo>
                  <a:cubicBezTo>
                    <a:pt x="1977390" y="4450080"/>
                    <a:pt x="2105660" y="4479290"/>
                    <a:pt x="2230120" y="4460240"/>
                  </a:cubicBezTo>
                  <a:cubicBezTo>
                    <a:pt x="2664460" y="4391660"/>
                    <a:pt x="2999740" y="4328160"/>
                    <a:pt x="3196590" y="3891280"/>
                  </a:cubicBezTo>
                  <a:cubicBezTo>
                    <a:pt x="3351530" y="3548380"/>
                    <a:pt x="3337560" y="3124200"/>
                    <a:pt x="3098800" y="2821940"/>
                  </a:cubicBezTo>
                  <a:cubicBezTo>
                    <a:pt x="2966720" y="2658110"/>
                    <a:pt x="2900680" y="2442210"/>
                    <a:pt x="2900680" y="2221230"/>
                  </a:cubicBezTo>
                  <a:cubicBezTo>
                    <a:pt x="2900680" y="1993900"/>
                    <a:pt x="2969260" y="1760220"/>
                    <a:pt x="3107690" y="1569720"/>
                  </a:cubicBezTo>
                  <a:cubicBezTo>
                    <a:pt x="3251200" y="1369060"/>
                    <a:pt x="3314700" y="1141730"/>
                    <a:pt x="3314700" y="924560"/>
                  </a:cubicBezTo>
                  <a:cubicBezTo>
                    <a:pt x="3314700" y="688340"/>
                    <a:pt x="3208020" y="400050"/>
                    <a:pt x="3036570" y="231140"/>
                  </a:cubicBezTo>
                  <a:cubicBezTo>
                    <a:pt x="2800350" y="0"/>
                    <a:pt x="2466340" y="137160"/>
                    <a:pt x="2303780" y="391160"/>
                  </a:cubicBezTo>
                  <a:cubicBezTo>
                    <a:pt x="2183130" y="581660"/>
                    <a:pt x="1935480" y="709930"/>
                    <a:pt x="1709420" y="659130"/>
                  </a:cubicBezTo>
                  <a:cubicBezTo>
                    <a:pt x="1628140" y="641350"/>
                    <a:pt x="1551940" y="608330"/>
                    <a:pt x="1474470" y="580390"/>
                  </a:cubicBezTo>
                  <a:cubicBezTo>
                    <a:pt x="1170940" y="472440"/>
                    <a:pt x="802640" y="610870"/>
                    <a:pt x="683260" y="919480"/>
                  </a:cubicBezTo>
                  <a:cubicBezTo>
                    <a:pt x="612140" y="1103630"/>
                    <a:pt x="687070" y="1231900"/>
                    <a:pt x="707390" y="1412240"/>
                  </a:cubicBezTo>
                  <a:cubicBezTo>
                    <a:pt x="737870" y="1678940"/>
                    <a:pt x="607060" y="1948180"/>
                    <a:pt x="356870" y="2057400"/>
                  </a:cubicBezTo>
                  <a:cubicBezTo>
                    <a:pt x="118110" y="2161540"/>
                    <a:pt x="0" y="2382520"/>
                    <a:pt x="0" y="2602230"/>
                  </a:cubicBezTo>
                  <a:close/>
                </a:path>
              </a:pathLst>
            </a:custGeom>
            <a:blipFill>
              <a:blip r:embed="rId8"/>
              <a:stretch>
                <a:fillRect t="-3389" b="-6714"/>
              </a:stretch>
            </a:blipFill>
          </p:spPr>
        </p:sp>
      </p:grpSp>
      <p:sp>
        <p:nvSpPr>
          <p:cNvPr id="15" name="Freeform 15"/>
          <p:cNvSpPr/>
          <p:nvPr/>
        </p:nvSpPr>
        <p:spPr>
          <a:xfrm rot="-7692680">
            <a:off x="15860563" y="-889663"/>
            <a:ext cx="1600638" cy="2380130"/>
          </a:xfrm>
          <a:custGeom>
            <a:avLst/>
            <a:gdLst/>
            <a:ahLst/>
            <a:cxnLst/>
            <a:rect l="l" t="t" r="r" b="b"/>
            <a:pathLst>
              <a:path w="1600638" h="2380130">
                <a:moveTo>
                  <a:pt x="0" y="0"/>
                </a:moveTo>
                <a:lnTo>
                  <a:pt x="1600637" y="0"/>
                </a:lnTo>
                <a:lnTo>
                  <a:pt x="1600637" y="2380131"/>
                </a:lnTo>
                <a:lnTo>
                  <a:pt x="0" y="23801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rot="-8868565" flipH="1">
            <a:off x="16992781" y="-322359"/>
            <a:ext cx="1722666" cy="2561584"/>
          </a:xfrm>
          <a:custGeom>
            <a:avLst/>
            <a:gdLst/>
            <a:ahLst/>
            <a:cxnLst/>
            <a:rect l="l" t="t" r="r" b="b"/>
            <a:pathLst>
              <a:path w="1722666" h="2561584">
                <a:moveTo>
                  <a:pt x="1722665" y="0"/>
                </a:moveTo>
                <a:lnTo>
                  <a:pt x="0" y="0"/>
                </a:lnTo>
                <a:lnTo>
                  <a:pt x="0" y="2561584"/>
                </a:lnTo>
                <a:lnTo>
                  <a:pt x="1722665" y="2561584"/>
                </a:lnTo>
                <a:lnTo>
                  <a:pt x="172266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rot="-379151">
            <a:off x="-1759795" y="-246941"/>
            <a:ext cx="1513794" cy="1519492"/>
          </a:xfrm>
          <a:custGeom>
            <a:avLst/>
            <a:gdLst/>
            <a:ahLst/>
            <a:cxnLst/>
            <a:rect l="l" t="t" r="r" b="b"/>
            <a:pathLst>
              <a:path w="1513794" h="1519492">
                <a:moveTo>
                  <a:pt x="0" y="0"/>
                </a:moveTo>
                <a:lnTo>
                  <a:pt x="1513795" y="0"/>
                </a:lnTo>
                <a:lnTo>
                  <a:pt x="1513795" y="1519492"/>
                </a:lnTo>
                <a:lnTo>
                  <a:pt x="0" y="15194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8" name="Freeform 18"/>
          <p:cNvSpPr/>
          <p:nvPr/>
        </p:nvSpPr>
        <p:spPr>
          <a:xfrm rot="-2259640">
            <a:off x="16380213" y="7237623"/>
            <a:ext cx="1257481" cy="3163473"/>
          </a:xfrm>
          <a:custGeom>
            <a:avLst/>
            <a:gdLst/>
            <a:ahLst/>
            <a:cxnLst/>
            <a:rect l="l" t="t" r="r" b="b"/>
            <a:pathLst>
              <a:path w="1257481" h="3163473">
                <a:moveTo>
                  <a:pt x="0" y="0"/>
                </a:moveTo>
                <a:lnTo>
                  <a:pt x="1257480" y="0"/>
                </a:lnTo>
                <a:lnTo>
                  <a:pt x="1257480" y="3163473"/>
                </a:lnTo>
                <a:lnTo>
                  <a:pt x="0" y="31634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9" name="Freeform 19"/>
          <p:cNvSpPr/>
          <p:nvPr/>
        </p:nvSpPr>
        <p:spPr>
          <a:xfrm rot="-2274297">
            <a:off x="3735506" y="264947"/>
            <a:ext cx="644883" cy="892571"/>
          </a:xfrm>
          <a:custGeom>
            <a:avLst/>
            <a:gdLst/>
            <a:ahLst/>
            <a:cxnLst/>
            <a:rect l="l" t="t" r="r" b="b"/>
            <a:pathLst>
              <a:path w="644883" h="892571">
                <a:moveTo>
                  <a:pt x="0" y="0"/>
                </a:moveTo>
                <a:lnTo>
                  <a:pt x="644883" y="0"/>
                </a:lnTo>
                <a:lnTo>
                  <a:pt x="644883" y="892571"/>
                </a:lnTo>
                <a:lnTo>
                  <a:pt x="0" y="8925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0" name="Freeform 20"/>
          <p:cNvSpPr/>
          <p:nvPr/>
        </p:nvSpPr>
        <p:spPr>
          <a:xfrm rot="5400000">
            <a:off x="681920" y="10041210"/>
            <a:ext cx="2153097" cy="828942"/>
          </a:xfrm>
          <a:custGeom>
            <a:avLst/>
            <a:gdLst/>
            <a:ahLst/>
            <a:cxnLst/>
            <a:rect l="l" t="t" r="r" b="b"/>
            <a:pathLst>
              <a:path w="2153097" h="828942">
                <a:moveTo>
                  <a:pt x="0" y="0"/>
                </a:moveTo>
                <a:lnTo>
                  <a:pt x="2153097" y="0"/>
                </a:lnTo>
                <a:lnTo>
                  <a:pt x="2153097" y="828943"/>
                </a:lnTo>
                <a:lnTo>
                  <a:pt x="0" y="8289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a:off x="5379462" y="412692"/>
            <a:ext cx="535544" cy="535544"/>
          </a:xfrm>
          <a:custGeom>
            <a:avLst/>
            <a:gdLst/>
            <a:ahLst/>
            <a:cxnLst/>
            <a:rect l="l" t="t" r="r" b="b"/>
            <a:pathLst>
              <a:path w="535544" h="535544">
                <a:moveTo>
                  <a:pt x="0" y="0"/>
                </a:moveTo>
                <a:lnTo>
                  <a:pt x="535544" y="0"/>
                </a:lnTo>
                <a:lnTo>
                  <a:pt x="535544" y="535543"/>
                </a:lnTo>
                <a:lnTo>
                  <a:pt x="0" y="5355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3" name="TextBox 23"/>
          <p:cNvSpPr txBox="1"/>
          <p:nvPr/>
        </p:nvSpPr>
        <p:spPr>
          <a:xfrm>
            <a:off x="6170632" y="346017"/>
            <a:ext cx="7900276" cy="615553"/>
          </a:xfrm>
          <a:prstGeom prst="rect">
            <a:avLst/>
          </a:prstGeom>
        </p:spPr>
        <p:txBody>
          <a:bodyPr wrap="square" lIns="0" tIns="0" rIns="0" bIns="0" rtlCol="0" anchor="t">
            <a:spAutoFit/>
          </a:bodyPr>
          <a:lstStyle/>
          <a:p>
            <a:r>
              <a:rPr lang="vi-VN" sz="4000" b="1">
                <a:latin typeface="Times New Roman" panose="02020603050405020304" pitchFamily="18" charset="0"/>
                <a:cs typeface="Times New Roman" panose="02020603050405020304" pitchFamily="18" charset="0"/>
              </a:rPr>
              <a:t>3. Cách trình bày thông tin văn bản</a:t>
            </a:r>
            <a:endParaRPr lang="en-GB" sz="4000">
              <a:latin typeface="Times New Roman" panose="02020603050405020304" pitchFamily="18" charset="0"/>
              <a:cs typeface="Times New Roman" panose="02020603050405020304" pitchFamily="18" charset="0"/>
            </a:endParaRPr>
          </a:p>
        </p:txBody>
      </p:sp>
      <p:sp>
        <p:nvSpPr>
          <p:cNvPr id="24" name="Freeform 24"/>
          <p:cNvSpPr/>
          <p:nvPr/>
        </p:nvSpPr>
        <p:spPr>
          <a:xfrm>
            <a:off x="5391453" y="5114623"/>
            <a:ext cx="535544" cy="535544"/>
          </a:xfrm>
          <a:custGeom>
            <a:avLst/>
            <a:gdLst/>
            <a:ahLst/>
            <a:cxnLst/>
            <a:rect l="l" t="t" r="r" b="b"/>
            <a:pathLst>
              <a:path w="535544" h="535544">
                <a:moveTo>
                  <a:pt x="0" y="0"/>
                </a:moveTo>
                <a:lnTo>
                  <a:pt x="535544" y="0"/>
                </a:lnTo>
                <a:lnTo>
                  <a:pt x="535544" y="535544"/>
                </a:lnTo>
                <a:lnTo>
                  <a:pt x="0" y="53554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5" name="TextBox 25"/>
          <p:cNvSpPr txBox="1"/>
          <p:nvPr/>
        </p:nvSpPr>
        <p:spPr>
          <a:xfrm>
            <a:off x="6182623" y="5047948"/>
            <a:ext cx="4923194" cy="628377"/>
          </a:xfrm>
          <a:prstGeom prst="rect">
            <a:avLst/>
          </a:prstGeom>
        </p:spPr>
        <p:txBody>
          <a:bodyPr lIns="0" tIns="0" rIns="0" bIns="0" rtlCol="0" anchor="t">
            <a:spAutoFit/>
          </a:bodyPr>
          <a:lstStyle/>
          <a:p>
            <a:pPr>
              <a:lnSpc>
                <a:spcPts val="4949"/>
              </a:lnSpc>
              <a:spcBef>
                <a:spcPct val="0"/>
              </a:spcBef>
            </a:pPr>
            <a:r>
              <a:rPr lang="vi-VN" sz="4000" b="1">
                <a:latin typeface="Times New Roman" panose="02020603050405020304" pitchFamily="18" charset="0"/>
                <a:cs typeface="Times New Roman" panose="02020603050405020304" pitchFamily="18" charset="0"/>
              </a:rPr>
              <a:t>4. Nhan đề văn bản</a:t>
            </a:r>
            <a:endParaRPr lang="en-US" sz="4000">
              <a:solidFill>
                <a:srgbClr val="3E3E44"/>
              </a:solidFill>
              <a:latin typeface="Times New Roman" panose="02020603050405020304" pitchFamily="18" charset="0"/>
              <a:ea typeface="Quicksand Bold"/>
              <a:cs typeface="Times New Roman" panose="02020603050405020304" pitchFamily="18" charset="0"/>
              <a:sym typeface="Quicksand Bold"/>
            </a:endParaRPr>
          </a:p>
        </p:txBody>
      </p:sp>
      <p:sp>
        <p:nvSpPr>
          <p:cNvPr id="28" name="TextBox 28"/>
          <p:cNvSpPr txBox="1"/>
          <p:nvPr/>
        </p:nvSpPr>
        <p:spPr>
          <a:xfrm>
            <a:off x="5236684" y="1261459"/>
            <a:ext cx="10765316" cy="3693319"/>
          </a:xfrm>
          <a:prstGeom prst="rect">
            <a:avLst/>
          </a:prstGeom>
        </p:spPr>
        <p:txBody>
          <a:bodyPr wrap="square" lIns="0" tIns="0" rIns="0" bIns="0" rtlCol="0" anchor="t">
            <a:spAutoFit/>
          </a:bodyPr>
          <a:lstStyle/>
          <a:p>
            <a:r>
              <a:rPr lang="vi-VN" sz="4000">
                <a:latin typeface="Times New Roman" panose="02020603050405020304" pitchFamily="18" charset="0"/>
                <a:cs typeface="Times New Roman" panose="02020603050405020304" pitchFamily="18" charset="0"/>
              </a:rPr>
              <a:t>- Cách thức trình bày thông tin:</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a:t>
            </a:r>
            <a:r>
              <a:rPr lang="en-US" sz="4000" smtClean="0">
                <a:latin typeface="Times New Roman" panose="02020603050405020304" pitchFamily="18" charset="0"/>
                <a:cs typeface="Times New Roman" panose="02020603050405020304" pitchFamily="18" charset="0"/>
              </a:rPr>
              <a:t>rật </a:t>
            </a:r>
            <a:r>
              <a:rPr lang="en-US" sz="4000">
                <a:latin typeface="Times New Roman" panose="02020603050405020304" pitchFamily="18" charset="0"/>
                <a:cs typeface="Times New Roman" panose="02020603050405020304" pitchFamily="18" charset="0"/>
              </a:rPr>
              <a:t>tự thời gian, không gian</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Q</a:t>
            </a:r>
            <a:r>
              <a:rPr lang="en-US" sz="4000" smtClean="0">
                <a:latin typeface="Times New Roman" panose="02020603050405020304" pitchFamily="18" charset="0"/>
                <a:cs typeface="Times New Roman" panose="02020603050405020304" pitchFamily="18" charset="0"/>
              </a:rPr>
              <a:t>uan </a:t>
            </a:r>
            <a:r>
              <a:rPr lang="en-US" sz="4000">
                <a:latin typeface="Times New Roman" panose="02020603050405020304" pitchFamily="18" charset="0"/>
                <a:cs typeface="Times New Roman" panose="02020603050405020304" pitchFamily="18" charset="0"/>
              </a:rPr>
              <a:t>hệ </a:t>
            </a:r>
            <a:r>
              <a:rPr lang="vi-VN" sz="4000">
                <a:latin typeface="Times New Roman" panose="02020603050405020304" pitchFamily="18" charset="0"/>
                <a:cs typeface="Times New Roman" panose="02020603050405020304" pitchFamily="18" charset="0"/>
              </a:rPr>
              <a:t>nguyên </a:t>
            </a:r>
            <a:r>
              <a:rPr lang="en-US" sz="4000">
                <a:latin typeface="Times New Roman" panose="02020603050405020304" pitchFamily="18" charset="0"/>
                <a:cs typeface="Times New Roman" panose="02020603050405020304" pitchFamily="18" charset="0"/>
              </a:rPr>
              <a:t>nhân</a:t>
            </a:r>
            <a:r>
              <a:rPr lang="vi-VN" sz="4000">
                <a:latin typeface="Times New Roman" panose="02020603050405020304" pitchFamily="18" charset="0"/>
                <a:cs typeface="Times New Roman" panose="02020603050405020304" pitchFamily="18" charset="0"/>
              </a:rPr>
              <a:t> – kết</a:t>
            </a:r>
            <a:r>
              <a:rPr lang="en-US" sz="4000">
                <a:latin typeface="Times New Roman" panose="02020603050405020304" pitchFamily="18" charset="0"/>
                <a:cs typeface="Times New Roman" panose="02020603050405020304" pitchFamily="18" charset="0"/>
              </a:rPr>
              <a:t> quả.</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P</a:t>
            </a:r>
            <a:r>
              <a:rPr lang="en-US" sz="4000" smtClean="0">
                <a:latin typeface="Times New Roman" panose="02020603050405020304" pitchFamily="18" charset="0"/>
                <a:cs typeface="Times New Roman" panose="02020603050405020304" pitchFamily="18" charset="0"/>
              </a:rPr>
              <a:t>hân </a:t>
            </a:r>
            <a:r>
              <a:rPr lang="en-US" sz="4000">
                <a:latin typeface="Times New Roman" panose="02020603050405020304" pitchFamily="18" charset="0"/>
                <a:cs typeface="Times New Roman" panose="02020603050405020304" pitchFamily="18" charset="0"/>
              </a:rPr>
              <a:t>loại các đối tượng</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S</a:t>
            </a:r>
            <a:r>
              <a:rPr lang="en-US" sz="4000" smtClean="0">
                <a:latin typeface="Times New Roman" panose="02020603050405020304" pitchFamily="18" charset="0"/>
                <a:cs typeface="Times New Roman" panose="02020603050405020304" pitchFamily="18" charset="0"/>
              </a:rPr>
              <a:t>o </a:t>
            </a:r>
            <a:r>
              <a:rPr lang="en-US" sz="4000">
                <a:latin typeface="Times New Roman" panose="02020603050405020304" pitchFamily="18" charset="0"/>
                <a:cs typeface="Times New Roman" panose="02020603050405020304" pitchFamily="18" charset="0"/>
              </a:rPr>
              <a:t>sánh và đối chiếu</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29" name="TextBox 29"/>
          <p:cNvSpPr txBox="1"/>
          <p:nvPr/>
        </p:nvSpPr>
        <p:spPr>
          <a:xfrm>
            <a:off x="5305322" y="6055963"/>
            <a:ext cx="10257177" cy="1231106"/>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N</a:t>
            </a:r>
            <a:r>
              <a:rPr lang="en-US" sz="4000">
                <a:latin typeface="Times New Roman" panose="02020603050405020304" pitchFamily="18" charset="0"/>
                <a:cs typeface="Times New Roman" panose="02020603050405020304" pitchFamily="18" charset="0"/>
              </a:rPr>
              <a:t>êu tên các địa danh như: </a:t>
            </a:r>
            <a:r>
              <a:rPr lang="en-US" sz="4000" i="1">
                <a:latin typeface="Times New Roman" panose="02020603050405020304" pitchFamily="18" charset="0"/>
                <a:cs typeface="Times New Roman" panose="02020603050405020304" pitchFamily="18" charset="0"/>
              </a:rPr>
              <a:t>Vườn quốc gia Tràm Chim – Tam Nông, Cao nguyên đá Đồng Văn…</a:t>
            </a:r>
            <a:endParaRPr lang="en-GB" sz="4000">
              <a:latin typeface="Times New Roman" panose="02020603050405020304" pitchFamily="18" charset="0"/>
              <a:cs typeface="Times New Roman" panose="02020603050405020304" pitchFamily="18" charset="0"/>
            </a:endParaRPr>
          </a:p>
        </p:txBody>
      </p:sp>
      <p:sp>
        <p:nvSpPr>
          <p:cNvPr id="31" name="Rectangle 30"/>
          <p:cNvSpPr/>
          <p:nvPr/>
        </p:nvSpPr>
        <p:spPr>
          <a:xfrm>
            <a:off x="5236684" y="7538801"/>
            <a:ext cx="10308116" cy="2554545"/>
          </a:xfrm>
          <a:prstGeom prst="rect">
            <a:avLst/>
          </a:prstGeom>
        </p:spPr>
        <p:txBody>
          <a:bodyPr wrap="square">
            <a:spAutoFit/>
          </a:bodyPr>
          <a:lstStyle/>
          <a:p>
            <a:pPr algn="just"/>
            <a:r>
              <a:rPr lang="vi-VN" sz="4000" i="1">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N</a:t>
            </a:r>
            <a:r>
              <a:rPr lang="en-US" sz="4000">
                <a:latin typeface="Times New Roman" panose="02020603050405020304" pitchFamily="18" charset="0"/>
                <a:ea typeface="Times New Roman" panose="02020603050405020304" pitchFamily="18" charset="0"/>
                <a:cs typeface="Times New Roman" panose="02020603050405020304" pitchFamily="18" charset="0"/>
              </a:rPr>
              <a:t>êu giá trị nổi bật của danh lam thắng cảnh được giới thiệu</a:t>
            </a:r>
            <a:r>
              <a:rPr lang="vi-VN" sz="4000">
                <a:latin typeface="Times New Roman" panose="02020603050405020304" pitchFamily="18" charset="0"/>
                <a:ea typeface="Times New Roman" panose="02020603050405020304" pitchFamily="18" charset="0"/>
                <a:cs typeface="Times New Roman" panose="02020603050405020304" pitchFamily="18" charset="0"/>
              </a:rPr>
              <a:t> như:</a:t>
            </a:r>
            <a:r>
              <a:rPr lang="en-US" sz="4000">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latin typeface="Times New Roman" panose="02020603050405020304" pitchFamily="18" charset="0"/>
                <a:ea typeface="Times New Roman" panose="02020603050405020304" pitchFamily="18" charset="0"/>
                <a:cs typeface="Times New Roman" panose="02020603050405020304" pitchFamily="18" charset="0"/>
              </a:rPr>
              <a:t>Vịnh Hạ Long: một kì quan thiên nhiên độc đáo và tuyệt mĩ</a:t>
            </a:r>
            <a:r>
              <a:rPr lang="en-US"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a:t>
            </a:r>
            <a:r>
              <a:rPr lang="en-US" sz="4000">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latin typeface="Times New Roman" panose="02020603050405020304" pitchFamily="18" charset="0"/>
                <a:ea typeface="Times New Roman" panose="02020603050405020304" pitchFamily="18" charset="0"/>
                <a:cs typeface="Times New Roman" panose="02020603050405020304" pitchFamily="18" charset="0"/>
              </a:rPr>
              <a:t>Khám phá kì quan thế giới: thác I-goa-du…</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6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14374821" y="2566156"/>
            <a:ext cx="3823107" cy="5481157"/>
          </a:xfrm>
          <a:custGeom>
            <a:avLst/>
            <a:gdLst/>
            <a:ahLst/>
            <a:cxnLst/>
            <a:rect l="l" t="t" r="r" b="b"/>
            <a:pathLst>
              <a:path w="3823107" h="5481157">
                <a:moveTo>
                  <a:pt x="3823107" y="0"/>
                </a:moveTo>
                <a:lnTo>
                  <a:pt x="0" y="0"/>
                </a:lnTo>
                <a:lnTo>
                  <a:pt x="0" y="5481157"/>
                </a:lnTo>
                <a:lnTo>
                  <a:pt x="3823107" y="5481157"/>
                </a:lnTo>
                <a:lnTo>
                  <a:pt x="382310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867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061424"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5" name="Freeform 5"/>
          <p:cNvSpPr/>
          <p:nvPr/>
        </p:nvSpPr>
        <p:spPr>
          <a:xfrm>
            <a:off x="121304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6" name="Freeform 6"/>
          <p:cNvSpPr/>
          <p:nvPr/>
        </p:nvSpPr>
        <p:spPr>
          <a:xfrm flipH="1">
            <a:off x="9089529" y="7086980"/>
            <a:ext cx="14585144" cy="4484932"/>
          </a:xfrm>
          <a:custGeom>
            <a:avLst/>
            <a:gdLst/>
            <a:ahLst/>
            <a:cxnLst/>
            <a:rect l="l" t="t" r="r" b="b"/>
            <a:pathLst>
              <a:path w="14585144" h="4484932">
                <a:moveTo>
                  <a:pt x="14585144" y="0"/>
                </a:moveTo>
                <a:lnTo>
                  <a:pt x="0" y="0"/>
                </a:lnTo>
                <a:lnTo>
                  <a:pt x="0" y="4484932"/>
                </a:lnTo>
                <a:lnTo>
                  <a:pt x="14585144" y="4484932"/>
                </a:lnTo>
                <a:lnTo>
                  <a:pt x="14585144"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1030760" y="3021549"/>
            <a:ext cx="416882" cy="41688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9" name="TextBox 9"/>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grpSp>
        <p:nvGrpSpPr>
          <p:cNvPr id="10" name="Group 10"/>
          <p:cNvGrpSpPr/>
          <p:nvPr/>
        </p:nvGrpSpPr>
        <p:grpSpPr>
          <a:xfrm>
            <a:off x="1028700" y="7158637"/>
            <a:ext cx="416882" cy="41688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12" name="TextBox 12"/>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grpSp>
        <p:nvGrpSpPr>
          <p:cNvPr id="13" name="Group 13"/>
          <p:cNvGrpSpPr/>
          <p:nvPr/>
        </p:nvGrpSpPr>
        <p:grpSpPr>
          <a:xfrm>
            <a:off x="7767033" y="3728886"/>
            <a:ext cx="416882" cy="41688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15" name="TextBox 15"/>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grpSp>
        <p:nvGrpSpPr>
          <p:cNvPr id="16" name="Group 16"/>
          <p:cNvGrpSpPr/>
          <p:nvPr/>
        </p:nvGrpSpPr>
        <p:grpSpPr>
          <a:xfrm>
            <a:off x="7717511" y="5138536"/>
            <a:ext cx="416882" cy="41688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18" name="TextBox 18"/>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grpSp>
        <p:nvGrpSpPr>
          <p:cNvPr id="19" name="Group 19"/>
          <p:cNvGrpSpPr/>
          <p:nvPr/>
        </p:nvGrpSpPr>
        <p:grpSpPr>
          <a:xfrm>
            <a:off x="1028700" y="4655590"/>
            <a:ext cx="416882" cy="41688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21" name="TextBox 21"/>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sp>
        <p:nvSpPr>
          <p:cNvPr id="22" name="TextBox 22"/>
          <p:cNvSpPr txBox="1"/>
          <p:nvPr/>
        </p:nvSpPr>
        <p:spPr>
          <a:xfrm>
            <a:off x="3769472" y="477933"/>
            <a:ext cx="16649700" cy="923330"/>
          </a:xfrm>
          <a:prstGeom prst="rect">
            <a:avLst/>
          </a:prstGeom>
        </p:spPr>
        <p:txBody>
          <a:bodyPr wrap="square" lIns="0" tIns="0" rIns="0" bIns="0" rtlCol="0" anchor="t">
            <a:spAutoFit/>
          </a:bodyPr>
          <a:lstStyle/>
          <a:p>
            <a:r>
              <a:rPr lang="vi-VN" sz="6000" b="1">
                <a:latin typeface="Times New Roman" panose="02020603050405020304" pitchFamily="18" charset="0"/>
                <a:cs typeface="Times New Roman" panose="02020603050405020304" pitchFamily="18" charset="0"/>
              </a:rPr>
              <a:t>II. ĐỌC- TÌM HIỂU CHUNG</a:t>
            </a:r>
            <a:endParaRPr lang="en-GB" sz="6000">
              <a:latin typeface="Times New Roman" panose="02020603050405020304" pitchFamily="18" charset="0"/>
              <a:cs typeface="Times New Roman" panose="02020603050405020304" pitchFamily="18" charset="0"/>
            </a:endParaRPr>
          </a:p>
        </p:txBody>
      </p:sp>
      <p:sp>
        <p:nvSpPr>
          <p:cNvPr id="23" name="TextBox 23"/>
          <p:cNvSpPr txBox="1"/>
          <p:nvPr/>
        </p:nvSpPr>
        <p:spPr>
          <a:xfrm>
            <a:off x="4581549" y="1675984"/>
            <a:ext cx="14065308" cy="923330"/>
          </a:xfrm>
          <a:prstGeom prst="rect">
            <a:avLst/>
          </a:prstGeom>
        </p:spPr>
        <p:txBody>
          <a:bodyPr lIns="0" tIns="0" rIns="0" bIns="0" rtlCol="0" anchor="t">
            <a:spAutoFit/>
          </a:bodyPr>
          <a:lstStyle/>
          <a:p>
            <a:r>
              <a:rPr lang="vi-VN" sz="6000" b="1">
                <a:latin typeface="Times New Roman" panose="02020603050405020304" pitchFamily="18" charset="0"/>
                <a:cs typeface="Times New Roman" panose="02020603050405020304" pitchFamily="18" charset="0"/>
              </a:rPr>
              <a:t>1. Đọc, tìm hiểu từ khó</a:t>
            </a:r>
            <a:endParaRPr lang="en-GB" sz="6000">
              <a:latin typeface="Times New Roman" panose="02020603050405020304" pitchFamily="18" charset="0"/>
              <a:cs typeface="Times New Roman" panose="02020603050405020304" pitchFamily="18" charset="0"/>
            </a:endParaRPr>
          </a:p>
        </p:txBody>
      </p:sp>
      <p:sp>
        <p:nvSpPr>
          <p:cNvPr id="24" name="TextBox 24"/>
          <p:cNvSpPr txBox="1"/>
          <p:nvPr/>
        </p:nvSpPr>
        <p:spPr>
          <a:xfrm>
            <a:off x="8505868" y="4952642"/>
            <a:ext cx="5937820" cy="2269852"/>
          </a:xfrm>
          <a:prstGeom prst="rect">
            <a:avLst/>
          </a:prstGeom>
        </p:spPr>
        <p:txBody>
          <a:bodyPr wrap="square" lIns="0" tIns="0" rIns="0" bIns="0" rtlCol="0" anchor="t">
            <a:spAutoFit/>
          </a:bodyPr>
          <a:lstStyle/>
          <a:p>
            <a:pPr algn="just">
              <a:lnSpc>
                <a:spcPts val="5880"/>
              </a:lnSpc>
              <a:spcBef>
                <a:spcPct val="0"/>
              </a:spcBef>
            </a:pPr>
            <a:r>
              <a:rPr lang="vi-VN" sz="4400" b="1" i="1">
                <a:latin typeface="Times New Roman" panose="02020603050405020304" pitchFamily="18" charset="0"/>
                <a:cs typeface="Times New Roman" panose="02020603050405020304" pitchFamily="18" charset="0"/>
              </a:rPr>
              <a:t>Đàn thất </a:t>
            </a:r>
            <a:r>
              <a:rPr lang="vi-VN" sz="4400" b="1" i="1" smtClean="0">
                <a:latin typeface="Times New Roman" panose="02020603050405020304" pitchFamily="18" charset="0"/>
                <a:cs typeface="Times New Roman" panose="02020603050405020304" pitchFamily="18" charset="0"/>
              </a:rPr>
              <a:t>huyền</a:t>
            </a:r>
            <a:r>
              <a:rPr lang="vi-VN" sz="4400" i="1" smtClean="0">
                <a:latin typeface="Times New Roman" panose="02020603050405020304" pitchFamily="18" charset="0"/>
                <a:cs typeface="Times New Roman" panose="02020603050405020304" pitchFamily="18" charset="0"/>
              </a:rPr>
              <a:t>: một </a:t>
            </a:r>
            <a:r>
              <a:rPr lang="vi-VN" sz="4400" i="1">
                <a:latin typeface="Times New Roman" panose="02020603050405020304" pitchFamily="18" charset="0"/>
                <a:cs typeface="Times New Roman" panose="02020603050405020304" pitchFamily="18" charset="0"/>
              </a:rPr>
              <a:t>nhạc cụ </a:t>
            </a:r>
            <a:r>
              <a:rPr lang="vi-VN" sz="4400" i="1" smtClean="0">
                <a:latin typeface="Times New Roman" panose="02020603050405020304" pitchFamily="18" charset="0"/>
                <a:cs typeface="Times New Roman" panose="02020603050405020304" pitchFamily="18" charset="0"/>
              </a:rPr>
              <a:t>có </a:t>
            </a:r>
            <a:r>
              <a:rPr lang="vi-VN" sz="4400" i="1">
                <a:latin typeface="Times New Roman" panose="02020603050405020304" pitchFamily="18" charset="0"/>
                <a:cs typeface="Times New Roman" panose="02020603050405020304" pitchFamily="18" charset="0"/>
              </a:rPr>
              <a:t>bảy dây, thuộc họ đàn tam thập lục</a:t>
            </a:r>
            <a:endParaRPr lang="en-US" sz="42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25" name="Freeform 25"/>
          <p:cNvSpPr/>
          <p:nvPr/>
        </p:nvSpPr>
        <p:spPr>
          <a:xfrm flipH="1">
            <a:off x="12312942" y="1432822"/>
            <a:ext cx="1450360" cy="959051"/>
          </a:xfrm>
          <a:custGeom>
            <a:avLst/>
            <a:gdLst/>
            <a:ahLst/>
            <a:cxnLst/>
            <a:rect l="l" t="t" r="r" b="b"/>
            <a:pathLst>
              <a:path w="1450360" h="959051">
                <a:moveTo>
                  <a:pt x="1450360" y="0"/>
                </a:moveTo>
                <a:lnTo>
                  <a:pt x="0" y="0"/>
                </a:lnTo>
                <a:lnTo>
                  <a:pt x="0" y="959051"/>
                </a:lnTo>
                <a:lnTo>
                  <a:pt x="1450360" y="959051"/>
                </a:lnTo>
                <a:lnTo>
                  <a:pt x="145036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5537085" y="478603"/>
            <a:ext cx="3444430" cy="1433744"/>
          </a:xfrm>
          <a:custGeom>
            <a:avLst/>
            <a:gdLst/>
            <a:ahLst/>
            <a:cxnLst/>
            <a:rect l="l" t="t" r="r" b="b"/>
            <a:pathLst>
              <a:path w="3444430" h="1433744">
                <a:moveTo>
                  <a:pt x="0" y="0"/>
                </a:moveTo>
                <a:lnTo>
                  <a:pt x="3444430" y="0"/>
                </a:lnTo>
                <a:lnTo>
                  <a:pt x="3444430" y="1433744"/>
                </a:lnTo>
                <a:lnTo>
                  <a:pt x="0" y="1433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27"/>
          <p:cNvSpPr/>
          <p:nvPr/>
        </p:nvSpPr>
        <p:spPr>
          <a:xfrm>
            <a:off x="-1350223" y="3798554"/>
            <a:ext cx="2587364" cy="1076990"/>
          </a:xfrm>
          <a:custGeom>
            <a:avLst/>
            <a:gdLst/>
            <a:ahLst/>
            <a:cxnLst/>
            <a:rect l="l" t="t" r="r" b="b"/>
            <a:pathLst>
              <a:path w="2587364" h="1076990">
                <a:moveTo>
                  <a:pt x="0" y="0"/>
                </a:moveTo>
                <a:lnTo>
                  <a:pt x="2587364" y="0"/>
                </a:lnTo>
                <a:lnTo>
                  <a:pt x="2587364" y="1076990"/>
                </a:lnTo>
                <a:lnTo>
                  <a:pt x="0" y="10769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8" name="Freeform 28"/>
          <p:cNvSpPr/>
          <p:nvPr/>
        </p:nvSpPr>
        <p:spPr>
          <a:xfrm>
            <a:off x="13256849" y="6414787"/>
            <a:ext cx="3674320" cy="3265552"/>
          </a:xfrm>
          <a:custGeom>
            <a:avLst/>
            <a:gdLst/>
            <a:ahLst/>
            <a:cxnLst/>
            <a:rect l="l" t="t" r="r" b="b"/>
            <a:pathLst>
              <a:path w="3674320" h="3265552">
                <a:moveTo>
                  <a:pt x="0" y="0"/>
                </a:moveTo>
                <a:lnTo>
                  <a:pt x="3674319" y="0"/>
                </a:lnTo>
                <a:lnTo>
                  <a:pt x="3674319" y="3265552"/>
                </a:lnTo>
                <a:lnTo>
                  <a:pt x="0" y="3265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2361851" y="8409575"/>
            <a:ext cx="1625992" cy="1073155"/>
          </a:xfrm>
          <a:custGeom>
            <a:avLst/>
            <a:gdLst/>
            <a:ahLst/>
            <a:cxnLst/>
            <a:rect l="l" t="t" r="r" b="b"/>
            <a:pathLst>
              <a:path w="1625992" h="1073155">
                <a:moveTo>
                  <a:pt x="1625992" y="0"/>
                </a:moveTo>
                <a:lnTo>
                  <a:pt x="0" y="0"/>
                </a:lnTo>
                <a:lnTo>
                  <a:pt x="0" y="1073155"/>
                </a:lnTo>
                <a:lnTo>
                  <a:pt x="1625992" y="1073155"/>
                </a:lnTo>
                <a:lnTo>
                  <a:pt x="162599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1987886">
            <a:off x="6635511" y="8131152"/>
            <a:ext cx="1792136" cy="1715971"/>
          </a:xfrm>
          <a:custGeom>
            <a:avLst/>
            <a:gdLst/>
            <a:ahLst/>
            <a:cxnLst/>
            <a:rect l="l" t="t" r="r" b="b"/>
            <a:pathLst>
              <a:path w="1792136" h="1715971">
                <a:moveTo>
                  <a:pt x="0" y="0"/>
                </a:moveTo>
                <a:lnTo>
                  <a:pt x="1792136" y="0"/>
                </a:lnTo>
                <a:lnTo>
                  <a:pt x="1792136" y="1715971"/>
                </a:lnTo>
                <a:lnTo>
                  <a:pt x="0" y="17159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1868457" y="9029168"/>
            <a:ext cx="888970" cy="651171"/>
          </a:xfrm>
          <a:custGeom>
            <a:avLst/>
            <a:gdLst/>
            <a:ahLst/>
            <a:cxnLst/>
            <a:rect l="l" t="t" r="r" b="b"/>
            <a:pathLst>
              <a:path w="888970" h="651171">
                <a:moveTo>
                  <a:pt x="0" y="0"/>
                </a:moveTo>
                <a:lnTo>
                  <a:pt x="888970" y="0"/>
                </a:lnTo>
                <a:lnTo>
                  <a:pt x="888970" y="651171"/>
                </a:lnTo>
                <a:lnTo>
                  <a:pt x="0" y="6511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1868457" y="9503479"/>
            <a:ext cx="1150305" cy="353719"/>
          </a:xfrm>
          <a:custGeom>
            <a:avLst/>
            <a:gdLst/>
            <a:ahLst/>
            <a:cxnLst/>
            <a:rect l="l" t="t" r="r" b="b"/>
            <a:pathLst>
              <a:path w="1150305" h="353719">
                <a:moveTo>
                  <a:pt x="0" y="0"/>
                </a:moveTo>
                <a:lnTo>
                  <a:pt x="1150305" y="0"/>
                </a:lnTo>
                <a:lnTo>
                  <a:pt x="1150305" y="353719"/>
                </a:lnTo>
                <a:lnTo>
                  <a:pt x="0" y="35371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33" name="TextBox 33"/>
          <p:cNvSpPr txBox="1"/>
          <p:nvPr/>
        </p:nvSpPr>
        <p:spPr>
          <a:xfrm>
            <a:off x="1815132" y="2842476"/>
            <a:ext cx="4996351" cy="1354217"/>
          </a:xfrm>
          <a:prstGeom prst="rect">
            <a:avLst/>
          </a:prstGeom>
        </p:spPr>
        <p:txBody>
          <a:bodyPr wrap="square" lIns="0" tIns="0" rIns="0" bIns="0" rtlCol="0" anchor="t">
            <a:spAutoFit/>
          </a:bodyPr>
          <a:lstStyle/>
          <a:p>
            <a:pPr algn="just">
              <a:spcBef>
                <a:spcPct val="0"/>
              </a:spcBef>
            </a:pPr>
            <a:r>
              <a:rPr lang="vi-VN" sz="4400" b="1" i="1">
                <a:latin typeface="Times New Roman" panose="02020603050405020304" pitchFamily="18" charset="0"/>
                <a:cs typeface="Times New Roman" panose="02020603050405020304" pitchFamily="18" charset="0"/>
              </a:rPr>
              <a:t>Kíp lê</a:t>
            </a:r>
            <a:r>
              <a:rPr lang="vi-VN" sz="4400" i="1">
                <a:latin typeface="Times New Roman" panose="02020603050405020304" pitchFamily="18" charset="0"/>
                <a:cs typeface="Times New Roman" panose="02020603050405020304" pitchFamily="18" charset="0"/>
              </a:rPr>
              <a:t>: than đã qua sàng lọc</a:t>
            </a:r>
            <a:endParaRPr lang="en-US" sz="42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34" name="TextBox 34"/>
          <p:cNvSpPr txBox="1"/>
          <p:nvPr/>
        </p:nvSpPr>
        <p:spPr>
          <a:xfrm>
            <a:off x="1771697" y="4469696"/>
            <a:ext cx="5209145" cy="2031325"/>
          </a:xfrm>
          <a:prstGeom prst="rect">
            <a:avLst/>
          </a:prstGeom>
        </p:spPr>
        <p:txBody>
          <a:bodyPr wrap="square" lIns="0" tIns="0" rIns="0" bIns="0" rtlCol="0" anchor="t">
            <a:spAutoFit/>
          </a:bodyPr>
          <a:lstStyle/>
          <a:p>
            <a:pPr algn="just">
              <a:spcBef>
                <a:spcPct val="0"/>
              </a:spcBef>
            </a:pPr>
            <a:r>
              <a:rPr lang="vi-VN" sz="4400" b="1" i="1">
                <a:latin typeface="Times New Roman" panose="02020603050405020304" pitchFamily="18" charset="0"/>
                <a:cs typeface="Times New Roman" panose="02020603050405020304" pitchFamily="18" charset="0"/>
              </a:rPr>
              <a:t>Đèo Nai</a:t>
            </a:r>
            <a:r>
              <a:rPr lang="vi-VN" sz="4400" i="1">
                <a:latin typeface="Times New Roman" panose="02020603050405020304" pitchFamily="18" charset="0"/>
                <a:cs typeface="Times New Roman" panose="02020603050405020304" pitchFamily="18" charset="0"/>
              </a:rPr>
              <a:t>: tên một ngọn núi chứa mỏ than lớn ở Quảng Ninh</a:t>
            </a:r>
            <a:endParaRPr lang="en-US" sz="42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35" name="TextBox 35"/>
          <p:cNvSpPr txBox="1"/>
          <p:nvPr/>
        </p:nvSpPr>
        <p:spPr>
          <a:xfrm>
            <a:off x="1771697" y="6961563"/>
            <a:ext cx="5085885" cy="756617"/>
          </a:xfrm>
          <a:prstGeom prst="rect">
            <a:avLst/>
          </a:prstGeom>
        </p:spPr>
        <p:txBody>
          <a:bodyPr wrap="square" lIns="0" tIns="0" rIns="0" bIns="0" rtlCol="0" anchor="t">
            <a:spAutoFit/>
          </a:bodyPr>
          <a:lstStyle/>
          <a:p>
            <a:pPr algn="just">
              <a:lnSpc>
                <a:spcPts val="5880"/>
              </a:lnSpc>
              <a:spcBef>
                <a:spcPct val="0"/>
              </a:spcBef>
            </a:pPr>
            <a:r>
              <a:rPr lang="vi-VN" sz="4400" b="1" i="1">
                <a:latin typeface="Times New Roman" panose="02020603050405020304" pitchFamily="18" charset="0"/>
                <a:cs typeface="Times New Roman" panose="02020603050405020304" pitchFamily="18" charset="0"/>
              </a:rPr>
              <a:t>Khơi</a:t>
            </a:r>
            <a:r>
              <a:rPr lang="vi-VN" sz="4400" i="1">
                <a:latin typeface="Times New Roman" panose="02020603050405020304" pitchFamily="18" charset="0"/>
                <a:cs typeface="Times New Roman" panose="02020603050405020304" pitchFamily="18" charset="0"/>
              </a:rPr>
              <a:t>: vùng biển xa bờ</a:t>
            </a:r>
            <a:endParaRPr lang="en-US" sz="42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36" name="TextBox 36"/>
          <p:cNvSpPr txBox="1"/>
          <p:nvPr/>
        </p:nvSpPr>
        <p:spPr>
          <a:xfrm>
            <a:off x="8555390" y="3542992"/>
            <a:ext cx="7075612" cy="756617"/>
          </a:xfrm>
          <a:prstGeom prst="rect">
            <a:avLst/>
          </a:prstGeom>
        </p:spPr>
        <p:txBody>
          <a:bodyPr wrap="square" lIns="0" tIns="0" rIns="0" bIns="0" rtlCol="0" anchor="t">
            <a:spAutoFit/>
          </a:bodyPr>
          <a:lstStyle/>
          <a:p>
            <a:pPr algn="just">
              <a:lnSpc>
                <a:spcPts val="5880"/>
              </a:lnSpc>
              <a:spcBef>
                <a:spcPct val="0"/>
              </a:spcBef>
            </a:pPr>
            <a:r>
              <a:rPr lang="vi-VN" sz="4400" b="1" i="1">
                <a:latin typeface="Times New Roman" panose="02020603050405020304" pitchFamily="18" charset="0"/>
                <a:cs typeface="Times New Roman" panose="02020603050405020304" pitchFamily="18" charset="0"/>
              </a:rPr>
              <a:t>Lộng</a:t>
            </a:r>
            <a:r>
              <a:rPr lang="vi-VN" sz="4400" i="1">
                <a:latin typeface="Times New Roman" panose="02020603050405020304" pitchFamily="18" charset="0"/>
                <a:cs typeface="Times New Roman" panose="02020603050405020304" pitchFamily="18" charset="0"/>
              </a:rPr>
              <a:t>: vùng biển gần bờ</a:t>
            </a:r>
            <a:endParaRPr lang="en-US" sz="42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Tree>
    <p:extLst>
      <p:ext uri="{BB962C8B-B14F-4D97-AF65-F5344CB8AC3E}">
        <p14:creationId xmlns:p14="http://schemas.microsoft.com/office/powerpoint/2010/main" val="29772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511112" y="-79136"/>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0" y="-116470"/>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445612" y="8547852"/>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44" name="TextBox 44"/>
          <p:cNvSpPr txBox="1"/>
          <p:nvPr/>
        </p:nvSpPr>
        <p:spPr>
          <a:xfrm>
            <a:off x="4456812" y="280298"/>
            <a:ext cx="11006693" cy="13542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r>
              <a:rPr lang="vi-VN" sz="8800" b="1">
                <a:solidFill>
                  <a:schemeClr val="bg1"/>
                </a:solidFill>
                <a:latin typeface="Times New Roman" panose="02020603050405020304" pitchFamily="18" charset="0"/>
                <a:cs typeface="Times New Roman" panose="02020603050405020304" pitchFamily="18" charset="0"/>
              </a:rPr>
              <a:t>2. Tìm hiểu chung</a:t>
            </a:r>
            <a:endParaRPr lang="en-GB" sz="8800">
              <a:solidFill>
                <a:schemeClr val="bg1"/>
              </a:solidFill>
              <a:latin typeface="Times New Roman" panose="02020603050405020304" pitchFamily="18" charset="0"/>
              <a:cs typeface="Times New Roman" panose="02020603050405020304" pitchFamily="18" charset="0"/>
            </a:endParaRPr>
          </a:p>
        </p:txBody>
      </p:sp>
      <p:graphicFrame>
        <p:nvGraphicFramePr>
          <p:cNvPr id="46" name="Table 45"/>
          <p:cNvGraphicFramePr>
            <a:graphicFrameLocks noGrp="1"/>
          </p:cNvGraphicFramePr>
          <p:nvPr>
            <p:extLst>
              <p:ext uri="{D42A27DB-BD31-4B8C-83A1-F6EECF244321}">
                <p14:modId xmlns:p14="http://schemas.microsoft.com/office/powerpoint/2010/main" val="697161240"/>
              </p:ext>
            </p:extLst>
          </p:nvPr>
        </p:nvGraphicFramePr>
        <p:xfrm>
          <a:off x="2209800" y="2818725"/>
          <a:ext cx="14145219" cy="5821299"/>
        </p:xfrm>
        <a:graphic>
          <a:graphicData uri="http://schemas.openxmlformats.org/drawingml/2006/table">
            <a:tbl>
              <a:tblPr firstRow="1" firstCol="1" bandRow="1">
                <a:effectLst>
                  <a:outerShdw blurRad="50800" dist="38100" algn="l" rotWithShape="0">
                    <a:prstClr val="black">
                      <a:alpha val="40000"/>
                    </a:prstClr>
                  </a:outerShdw>
                </a:effectLst>
              </a:tblPr>
              <a:tblGrid>
                <a:gridCol w="11213121"/>
                <a:gridCol w="2932098"/>
              </a:tblGrid>
              <a:tr h="0">
                <a:tc gridSpan="2">
                  <a:txBody>
                    <a:bodyPr/>
                    <a:lstStyle/>
                    <a:p>
                      <a:pPr algn="ctr">
                        <a:lnSpc>
                          <a:spcPct val="115000"/>
                        </a:lnSpc>
                        <a:spcAft>
                          <a:spcPts val="0"/>
                        </a:spcAft>
                        <a:tabLst>
                          <a:tab pos="1386840" algn="l"/>
                        </a:tabLst>
                      </a:pPr>
                      <a:r>
                        <a:rPr lang="vi-VN" sz="4800" b="1">
                          <a:solidFill>
                            <a:srgbClr val="FF0000"/>
                          </a:solidFill>
                          <a:effectLst/>
                          <a:latin typeface="Times New Roman" panose="02020603050405020304" pitchFamily="18" charset="0"/>
                          <a:ea typeface="MS Mincho"/>
                          <a:cs typeface="Times New Roman" panose="02020603050405020304" pitchFamily="18" charset="0"/>
                        </a:rPr>
                        <a:t>PHIẾU HT SỐ 02</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ctr">
                        <a:lnSpc>
                          <a:spcPct val="115000"/>
                        </a:lnSpc>
                        <a:spcAft>
                          <a:spcPts val="0"/>
                        </a:spcAft>
                        <a:tabLst>
                          <a:tab pos="1386840" algn="l"/>
                        </a:tabLst>
                      </a:pPr>
                      <a:r>
                        <a:rPr lang="vi-VN" sz="4800" b="1">
                          <a:effectLst/>
                          <a:latin typeface="Times New Roman" panose="02020603050405020304" pitchFamily="18" charset="0"/>
                          <a:ea typeface="MS Mincho"/>
                          <a:cs typeface="Times New Roman" panose="02020603050405020304" pitchFamily="18" charset="0"/>
                        </a:rPr>
                        <a:t>Yêu cầu</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4800" b="1">
                          <a:effectLst/>
                          <a:latin typeface="Times New Roman" panose="02020603050405020304" pitchFamily="18" charset="0"/>
                          <a:ea typeface="MS Mincho"/>
                          <a:cs typeface="Times New Roman" panose="02020603050405020304" pitchFamily="18" charset="0"/>
                        </a:rPr>
                        <a:t>Trả lời</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1386840" algn="l"/>
                        </a:tabLst>
                      </a:pPr>
                      <a:r>
                        <a:rPr lang="vi-VN" sz="4800" i="1">
                          <a:effectLst/>
                          <a:latin typeface="Times New Roman" panose="02020603050405020304" pitchFamily="18" charset="0"/>
                          <a:ea typeface="MS Mincho"/>
                          <a:cs typeface="Times New Roman" panose="02020603050405020304" pitchFamily="18" charset="0"/>
                        </a:rPr>
                        <a:t>Nêu xuất xứ văn bản?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800" smtClean="0">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1386840" algn="l"/>
                        </a:tabLst>
                      </a:pPr>
                      <a:r>
                        <a:rPr lang="vi-VN" sz="4800" i="1">
                          <a:effectLst/>
                          <a:latin typeface="Times New Roman" panose="02020603050405020304" pitchFamily="18" charset="0"/>
                          <a:ea typeface="MS Mincho"/>
                          <a:cs typeface="Times New Roman" panose="02020603050405020304" pitchFamily="18" charset="0"/>
                        </a:rPr>
                        <a:t>VB thuộc thể loại nào?</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800" smtClean="0">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1386840" algn="l"/>
                        </a:tabLst>
                      </a:pPr>
                      <a:r>
                        <a:rPr lang="vi-VN" sz="4800" i="1">
                          <a:effectLst/>
                          <a:latin typeface="Times New Roman" panose="02020603050405020304" pitchFamily="18" charset="0"/>
                          <a:ea typeface="MS Mincho"/>
                          <a:cs typeface="Times New Roman" panose="02020603050405020304" pitchFamily="18" charset="0"/>
                        </a:rPr>
                        <a:t>VB có dùng PHTĐ chính nào?</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800" smtClean="0">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29">
                <a:tc>
                  <a:txBody>
                    <a:bodyPr/>
                    <a:lstStyle/>
                    <a:p>
                      <a:pPr>
                        <a:lnSpc>
                          <a:spcPct val="115000"/>
                        </a:lnSpc>
                        <a:spcAft>
                          <a:spcPts val="0"/>
                        </a:spcAft>
                        <a:tabLst>
                          <a:tab pos="1386840" algn="l"/>
                        </a:tabLst>
                      </a:pPr>
                      <a:r>
                        <a:rPr lang="vi-VN" sz="4800" i="1">
                          <a:effectLst/>
                          <a:latin typeface="Times New Roman" panose="02020603050405020304" pitchFamily="18" charset="0"/>
                          <a:ea typeface="MS Mincho"/>
                          <a:cs typeface="Times New Roman" panose="02020603050405020304" pitchFamily="18" charset="0"/>
                        </a:rPr>
                        <a:t>PTBĐ được sử dụng kết hợp trong VB là gì?</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800" smtClean="0">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1386840" algn="l"/>
                        </a:tabLst>
                      </a:pPr>
                      <a:r>
                        <a:rPr lang="vi-VN" sz="4800" i="1">
                          <a:effectLst/>
                          <a:latin typeface="Times New Roman" panose="02020603050405020304" pitchFamily="18" charset="0"/>
                          <a:ea typeface="MS Mincho"/>
                          <a:cs typeface="Times New Roman" panose="02020603050405020304" pitchFamily="18" charset="0"/>
                        </a:rPr>
                        <a:t>Đối tượng VB tập trung làm nổi bật là gì?</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800" smtClean="0">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915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500507" y="243359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247813" y="24268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grpSp>
        <p:nvGrpSpPr>
          <p:cNvPr id="4" name="Group 4"/>
          <p:cNvGrpSpPr/>
          <p:nvPr/>
        </p:nvGrpSpPr>
        <p:grpSpPr>
          <a:xfrm>
            <a:off x="-247813" y="-221529"/>
            <a:ext cx="18783626" cy="3189144"/>
            <a:chOff x="0" y="0"/>
            <a:chExt cx="4816593" cy="817776"/>
          </a:xfrm>
        </p:grpSpPr>
        <p:sp>
          <p:nvSpPr>
            <p:cNvPr id="5" name="Freeform 5"/>
            <p:cNvSpPr/>
            <p:nvPr/>
          </p:nvSpPr>
          <p:spPr>
            <a:xfrm>
              <a:off x="0" y="0"/>
              <a:ext cx="4816592" cy="817776"/>
            </a:xfrm>
            <a:custGeom>
              <a:avLst/>
              <a:gdLst/>
              <a:ahLst/>
              <a:cxnLst/>
              <a:rect l="l" t="t" r="r" b="b"/>
              <a:pathLst>
                <a:path w="4816592" h="817776">
                  <a:moveTo>
                    <a:pt x="0" y="0"/>
                  </a:moveTo>
                  <a:lnTo>
                    <a:pt x="4816592" y="0"/>
                  </a:lnTo>
                  <a:lnTo>
                    <a:pt x="4816592" y="817776"/>
                  </a:lnTo>
                  <a:lnTo>
                    <a:pt x="0" y="817776"/>
                  </a:lnTo>
                  <a:close/>
                </a:path>
              </a:pathLst>
            </a:custGeom>
            <a:solidFill>
              <a:srgbClr val="59A8E2"/>
            </a:solidFill>
          </p:spPr>
        </p:sp>
        <p:sp>
          <p:nvSpPr>
            <p:cNvPr id="6" name="TextBox 6"/>
            <p:cNvSpPr txBox="1"/>
            <p:nvPr/>
          </p:nvSpPr>
          <p:spPr>
            <a:xfrm>
              <a:off x="0" y="-38100"/>
              <a:ext cx="4816593" cy="855876"/>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7" name="Group 7"/>
          <p:cNvGrpSpPr/>
          <p:nvPr/>
        </p:nvGrpSpPr>
        <p:grpSpPr>
          <a:xfrm>
            <a:off x="1028700" y="749759"/>
            <a:ext cx="3469436" cy="5120018"/>
            <a:chOff x="0" y="0"/>
            <a:chExt cx="865067" cy="1276623"/>
          </a:xfrm>
        </p:grpSpPr>
        <p:sp>
          <p:nvSpPr>
            <p:cNvPr id="8" name="Freeform 8"/>
            <p:cNvSpPr/>
            <p:nvPr/>
          </p:nvSpPr>
          <p:spPr>
            <a:xfrm>
              <a:off x="0" y="0"/>
              <a:ext cx="865067" cy="1276623"/>
            </a:xfrm>
            <a:custGeom>
              <a:avLst/>
              <a:gdLst/>
              <a:ahLst/>
              <a:cxnLst/>
              <a:rect l="l" t="t" r="r" b="b"/>
              <a:pathLst>
                <a:path w="865067" h="1276623">
                  <a:moveTo>
                    <a:pt x="89259" y="0"/>
                  </a:moveTo>
                  <a:lnTo>
                    <a:pt x="775809" y="0"/>
                  </a:lnTo>
                  <a:cubicBezTo>
                    <a:pt x="799482" y="0"/>
                    <a:pt x="822185" y="9404"/>
                    <a:pt x="838924" y="26143"/>
                  </a:cubicBezTo>
                  <a:cubicBezTo>
                    <a:pt x="855663" y="42882"/>
                    <a:pt x="865067" y="65586"/>
                    <a:pt x="865067" y="89259"/>
                  </a:cubicBezTo>
                  <a:lnTo>
                    <a:pt x="865067" y="1187364"/>
                  </a:lnTo>
                  <a:cubicBezTo>
                    <a:pt x="865067" y="1211037"/>
                    <a:pt x="855663" y="1233740"/>
                    <a:pt x="838924" y="1250479"/>
                  </a:cubicBezTo>
                  <a:cubicBezTo>
                    <a:pt x="822185" y="1267219"/>
                    <a:pt x="799482" y="1276623"/>
                    <a:pt x="775809" y="1276623"/>
                  </a:cubicBezTo>
                  <a:lnTo>
                    <a:pt x="89259" y="1276623"/>
                  </a:lnTo>
                  <a:cubicBezTo>
                    <a:pt x="65586" y="1276623"/>
                    <a:pt x="42882" y="1267219"/>
                    <a:pt x="26143" y="1250479"/>
                  </a:cubicBezTo>
                  <a:cubicBezTo>
                    <a:pt x="9404" y="1233740"/>
                    <a:pt x="0" y="1211037"/>
                    <a:pt x="0" y="1187364"/>
                  </a:cubicBezTo>
                  <a:lnTo>
                    <a:pt x="0" y="89259"/>
                  </a:lnTo>
                  <a:cubicBezTo>
                    <a:pt x="0" y="65586"/>
                    <a:pt x="9404" y="42882"/>
                    <a:pt x="26143" y="26143"/>
                  </a:cubicBezTo>
                  <a:cubicBezTo>
                    <a:pt x="42882" y="9404"/>
                    <a:pt x="65586" y="0"/>
                    <a:pt x="89259" y="0"/>
                  </a:cubicBezTo>
                  <a:close/>
                </a:path>
              </a:pathLst>
            </a:custGeom>
            <a:solidFill>
              <a:srgbClr val="FFFCF4"/>
            </a:solidFill>
          </p:spPr>
        </p:sp>
        <p:sp>
          <p:nvSpPr>
            <p:cNvPr id="9" name="TextBox 9"/>
            <p:cNvSpPr txBox="1"/>
            <p:nvPr/>
          </p:nvSpPr>
          <p:spPr>
            <a:xfrm>
              <a:off x="0" y="-38100"/>
              <a:ext cx="865067" cy="1314723"/>
            </a:xfrm>
            <a:prstGeom prst="rect">
              <a:avLst/>
            </a:prstGeom>
          </p:spPr>
          <p:txBody>
            <a:bodyPr lIns="50800" tIns="50800" rIns="50800" bIns="50800" rtlCol="0" anchor="ctr"/>
            <a:lstStyle/>
            <a:p>
              <a:pPr algn="ctr">
                <a:lnSpc>
                  <a:spcPts val="2799"/>
                </a:lnSpc>
              </a:pPr>
              <a:endParaRPr>
                <a:solidFill>
                  <a:prstClr val="black"/>
                </a:solidFill>
              </a:endParaRPr>
            </a:p>
          </p:txBody>
        </p:sp>
      </p:gr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1" name="Group 11"/>
          <p:cNvGrpSpPr/>
          <p:nvPr/>
        </p:nvGrpSpPr>
        <p:grpSpPr>
          <a:xfrm>
            <a:off x="4691892" y="749758"/>
            <a:ext cx="6509508" cy="8782111"/>
            <a:chOff x="0" y="0"/>
            <a:chExt cx="809947" cy="812661"/>
          </a:xfrm>
        </p:grpSpPr>
        <p:sp>
          <p:nvSpPr>
            <p:cNvPr id="12" name="Freeform 12"/>
            <p:cNvSpPr/>
            <p:nvPr/>
          </p:nvSpPr>
          <p:spPr>
            <a:xfrm>
              <a:off x="0" y="0"/>
              <a:ext cx="809947" cy="812661"/>
            </a:xfrm>
            <a:custGeom>
              <a:avLst/>
              <a:gdLst/>
              <a:ahLst/>
              <a:cxnLst/>
              <a:rect l="l" t="t" r="r" b="b"/>
              <a:pathLst>
                <a:path w="809947" h="812661">
                  <a:moveTo>
                    <a:pt x="94387" y="0"/>
                  </a:moveTo>
                  <a:lnTo>
                    <a:pt x="715560" y="0"/>
                  </a:lnTo>
                  <a:cubicBezTo>
                    <a:pt x="740593" y="0"/>
                    <a:pt x="764601" y="9944"/>
                    <a:pt x="782302" y="27645"/>
                  </a:cubicBezTo>
                  <a:cubicBezTo>
                    <a:pt x="800003" y="45346"/>
                    <a:pt x="809947" y="69354"/>
                    <a:pt x="809947" y="94387"/>
                  </a:cubicBezTo>
                  <a:lnTo>
                    <a:pt x="809947" y="718274"/>
                  </a:lnTo>
                  <a:cubicBezTo>
                    <a:pt x="809947" y="743307"/>
                    <a:pt x="800003" y="767315"/>
                    <a:pt x="782302" y="785016"/>
                  </a:cubicBezTo>
                  <a:cubicBezTo>
                    <a:pt x="764601" y="802717"/>
                    <a:pt x="740593" y="812661"/>
                    <a:pt x="715560" y="812661"/>
                  </a:cubicBezTo>
                  <a:lnTo>
                    <a:pt x="94387" y="812661"/>
                  </a:lnTo>
                  <a:cubicBezTo>
                    <a:pt x="69354" y="812661"/>
                    <a:pt x="45346" y="802717"/>
                    <a:pt x="27645" y="785016"/>
                  </a:cubicBezTo>
                  <a:cubicBezTo>
                    <a:pt x="9944" y="767315"/>
                    <a:pt x="0" y="743307"/>
                    <a:pt x="0" y="718274"/>
                  </a:cubicBezTo>
                  <a:lnTo>
                    <a:pt x="0" y="94387"/>
                  </a:lnTo>
                  <a:cubicBezTo>
                    <a:pt x="0" y="69354"/>
                    <a:pt x="9944" y="45346"/>
                    <a:pt x="27645" y="27645"/>
                  </a:cubicBezTo>
                  <a:cubicBezTo>
                    <a:pt x="45346" y="9944"/>
                    <a:pt x="69354" y="0"/>
                    <a:pt x="94387" y="0"/>
                  </a:cubicBezTo>
                  <a:close/>
                </a:path>
              </a:pathLst>
            </a:custGeom>
            <a:solidFill>
              <a:srgbClr val="FFFCF4"/>
            </a:solidFill>
          </p:spPr>
        </p:sp>
        <p:sp>
          <p:nvSpPr>
            <p:cNvPr id="13" name="TextBox 13"/>
            <p:cNvSpPr txBox="1"/>
            <p:nvPr/>
          </p:nvSpPr>
          <p:spPr>
            <a:xfrm>
              <a:off x="0" y="-38100"/>
              <a:ext cx="809947" cy="850761"/>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26" name="Group 26"/>
          <p:cNvGrpSpPr/>
          <p:nvPr/>
        </p:nvGrpSpPr>
        <p:grpSpPr>
          <a:xfrm>
            <a:off x="1028700" y="6062434"/>
            <a:ext cx="3469436" cy="3469436"/>
            <a:chOff x="0" y="0"/>
            <a:chExt cx="865067" cy="865067"/>
          </a:xfrm>
        </p:grpSpPr>
        <p:sp>
          <p:nvSpPr>
            <p:cNvPr id="27" name="Freeform 27"/>
            <p:cNvSpPr/>
            <p:nvPr/>
          </p:nvSpPr>
          <p:spPr>
            <a:xfrm>
              <a:off x="0" y="0"/>
              <a:ext cx="865067" cy="865067"/>
            </a:xfrm>
            <a:custGeom>
              <a:avLst/>
              <a:gdLst/>
              <a:ahLst/>
              <a:cxnLst/>
              <a:rect l="l" t="t" r="r" b="b"/>
              <a:pathLst>
                <a:path w="865067" h="865067">
                  <a:moveTo>
                    <a:pt x="89259" y="0"/>
                  </a:moveTo>
                  <a:lnTo>
                    <a:pt x="775809" y="0"/>
                  </a:lnTo>
                  <a:cubicBezTo>
                    <a:pt x="799482" y="0"/>
                    <a:pt x="822185" y="9404"/>
                    <a:pt x="838924" y="26143"/>
                  </a:cubicBezTo>
                  <a:cubicBezTo>
                    <a:pt x="855663" y="42882"/>
                    <a:pt x="865067" y="65586"/>
                    <a:pt x="865067" y="89259"/>
                  </a:cubicBezTo>
                  <a:lnTo>
                    <a:pt x="865067" y="775809"/>
                  </a:lnTo>
                  <a:cubicBezTo>
                    <a:pt x="865067" y="799482"/>
                    <a:pt x="855663" y="822185"/>
                    <a:pt x="838924" y="838924"/>
                  </a:cubicBezTo>
                  <a:cubicBezTo>
                    <a:pt x="822185" y="855663"/>
                    <a:pt x="799482" y="865067"/>
                    <a:pt x="775809" y="865067"/>
                  </a:cubicBezTo>
                  <a:lnTo>
                    <a:pt x="89259" y="865067"/>
                  </a:lnTo>
                  <a:cubicBezTo>
                    <a:pt x="65586" y="865067"/>
                    <a:pt x="42882" y="855663"/>
                    <a:pt x="26143" y="838924"/>
                  </a:cubicBezTo>
                  <a:cubicBezTo>
                    <a:pt x="9404" y="822185"/>
                    <a:pt x="0" y="799482"/>
                    <a:pt x="0" y="775809"/>
                  </a:cubicBezTo>
                  <a:lnTo>
                    <a:pt x="0" y="89259"/>
                  </a:lnTo>
                  <a:cubicBezTo>
                    <a:pt x="0" y="65586"/>
                    <a:pt x="9404" y="42882"/>
                    <a:pt x="26143" y="26143"/>
                  </a:cubicBezTo>
                  <a:cubicBezTo>
                    <a:pt x="42882" y="9404"/>
                    <a:pt x="65586" y="0"/>
                    <a:pt x="89259" y="0"/>
                  </a:cubicBezTo>
                  <a:close/>
                </a:path>
              </a:pathLst>
            </a:custGeom>
            <a:solidFill>
              <a:srgbClr val="FFFCF4"/>
            </a:solidFill>
          </p:spPr>
        </p:sp>
        <p:sp>
          <p:nvSpPr>
            <p:cNvPr id="28" name="TextBox 28"/>
            <p:cNvSpPr txBox="1"/>
            <p:nvPr/>
          </p:nvSpPr>
          <p:spPr>
            <a:xfrm>
              <a:off x="0" y="-38100"/>
              <a:ext cx="865067" cy="903167"/>
            </a:xfrm>
            <a:prstGeom prst="rect">
              <a:avLst/>
            </a:prstGeom>
          </p:spPr>
          <p:txBody>
            <a:bodyPr lIns="50800" tIns="50800" rIns="50800" bIns="50800" rtlCol="0" anchor="ctr"/>
            <a:lstStyle/>
            <a:p>
              <a:pPr algn="ctr">
                <a:lnSpc>
                  <a:spcPts val="2799"/>
                </a:lnSpc>
              </a:pPr>
              <a:endParaRPr>
                <a:solidFill>
                  <a:prstClr val="black"/>
                </a:solidFill>
              </a:endParaRPr>
            </a:p>
          </p:txBody>
        </p:sp>
      </p:grpSp>
      <p:sp>
        <p:nvSpPr>
          <p:cNvPr id="38" name="Freeform 38"/>
          <p:cNvSpPr/>
          <p:nvPr/>
        </p:nvSpPr>
        <p:spPr>
          <a:xfrm rot="-8529527" flipV="1">
            <a:off x="10887915" y="8567715"/>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16251901" y="398738"/>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100718" y="305305"/>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4046214" y="2666114"/>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4" name="Rectangle 13"/>
          <p:cNvSpPr/>
          <p:nvPr/>
        </p:nvSpPr>
        <p:spPr>
          <a:xfrm>
            <a:off x="1306783" y="1210502"/>
            <a:ext cx="2797962" cy="3914918"/>
          </a:xfrm>
          <a:prstGeom prst="rect">
            <a:avLst/>
          </a:prstGeom>
        </p:spPr>
        <p:txBody>
          <a:bodyPr wrap="square">
            <a:spAutoFit/>
          </a:bodyPr>
          <a:lstStyle/>
          <a:p>
            <a:pPr algn="just">
              <a:lnSpc>
                <a:spcPct val="115000"/>
              </a:lnSpc>
              <a:spcAft>
                <a:spcPts val="0"/>
              </a:spcAft>
            </a:pPr>
            <a:r>
              <a:rPr lang="vi-VN" sz="3600" b="1">
                <a:latin typeface="Times New Roman" panose="02020603050405020304" pitchFamily="18" charset="0"/>
                <a:ea typeface="MS Mincho"/>
                <a:cs typeface="Times New Roman" panose="02020603050405020304" pitchFamily="18" charset="0"/>
              </a:rPr>
              <a:t>a. Xuất xứ:</a:t>
            </a:r>
            <a:r>
              <a:rPr lang="vi-VN" sz="3600" i="1">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a:solidFill>
                  <a:srgbClr val="000000"/>
                </a:solidFill>
                <a:latin typeface="Times New Roman" panose="02020603050405020304" pitchFamily="18" charset="0"/>
                <a:ea typeface="Arial" panose="020B0604020202020204" pitchFamily="34" charset="0"/>
                <a:cs typeface="Times New Roman" panose="02020603050405020304" pitchFamily="18" charset="0"/>
              </a:rPr>
              <a:t>theo Thi Sảnh, Tạp chí </a:t>
            </a:r>
            <a:r>
              <a:rPr lang="vi-VN" sz="3600" i="1">
                <a:solidFill>
                  <a:srgbClr val="000000"/>
                </a:solidFill>
                <a:latin typeface="Times New Roman" panose="02020603050405020304" pitchFamily="18" charset="0"/>
                <a:ea typeface="Arial" panose="020B0604020202020204" pitchFamily="34" charset="0"/>
                <a:cs typeface="Times New Roman" panose="02020603050405020304" pitchFamily="18" charset="0"/>
              </a:rPr>
              <a:t>Di sản văn hóa</a:t>
            </a:r>
            <a:r>
              <a:rPr lang="vi-VN" sz="3600">
                <a:solidFill>
                  <a:srgbClr val="000000"/>
                </a:solidFill>
                <a:latin typeface="Times New Roman" panose="02020603050405020304" pitchFamily="18" charset="0"/>
                <a:ea typeface="Arial" panose="020B0604020202020204" pitchFamily="34" charset="0"/>
                <a:cs typeface="Times New Roman" panose="02020603050405020304" pitchFamily="18" charset="0"/>
              </a:rPr>
              <a:t>, số 8, năm 2014</a:t>
            </a:r>
            <a:endParaRPr lang="en-GB" sz="36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5084542" y="921222"/>
            <a:ext cx="5583458" cy="1366528"/>
          </a:xfrm>
          <a:prstGeom prst="rect">
            <a:avLst/>
          </a:prstGeom>
        </p:spPr>
        <p:txBody>
          <a:bodyPr wrap="square">
            <a:spAutoFit/>
          </a:bodyPr>
          <a:lstStyle/>
          <a:p>
            <a:pPr algn="just">
              <a:lnSpc>
                <a:spcPct val="115000"/>
              </a:lnSpc>
              <a:spcAft>
                <a:spcPts val="0"/>
              </a:spcAft>
            </a:pPr>
            <a:r>
              <a:rPr lang="en-GB" sz="3600" b="1">
                <a:latin typeface="Times New Roman" panose="02020603050405020304" pitchFamily="18" charset="0"/>
                <a:ea typeface="Calibri" panose="020F0502020204030204" pitchFamily="34" charset="0"/>
                <a:cs typeface="Times New Roman" panose="02020603050405020304" pitchFamily="18" charset="0"/>
              </a:rPr>
              <a:t>b. Thể loại và phương thức biểu đạt chính </a:t>
            </a:r>
            <a:endParaRPr lang="en-GB" sz="360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4980290" y="2559033"/>
            <a:ext cx="5932712" cy="6463308"/>
          </a:xfrm>
          <a:prstGeom prst="rect">
            <a:avLst/>
          </a:prstGeom>
        </p:spPr>
        <p:txBody>
          <a:bodyPr wrap="square">
            <a:spAutoFit/>
          </a:bodyPr>
          <a:lstStyle/>
          <a:p>
            <a:pPr algn="just">
              <a:lnSpc>
                <a:spcPct val="115000"/>
              </a:lnSpc>
              <a:spcAft>
                <a:spcPts val="0"/>
              </a:spcAft>
            </a:pPr>
            <a:r>
              <a:rPr lang="en-GB" sz="3600" b="1">
                <a:latin typeface="Times New Roman" panose="02020603050405020304" pitchFamily="18" charset="0"/>
                <a:ea typeface="Calibri" panose="020F0502020204030204" pitchFamily="34" charset="0"/>
                <a:cs typeface="Times New Roman" panose="02020603050405020304" pitchFamily="18" charset="0"/>
              </a:rPr>
              <a:t>- Thể loại:</a:t>
            </a:r>
            <a:r>
              <a:rPr lang="en-GB" sz="3600">
                <a:latin typeface="Times New Roman" panose="02020603050405020304" pitchFamily="18" charset="0"/>
                <a:ea typeface="Calibri" panose="020F0502020204030204" pitchFamily="34" charset="0"/>
                <a:cs typeface="Times New Roman" panose="02020603050405020304" pitchFamily="18" charset="0"/>
              </a:rPr>
              <a:t> văn bản thông tin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 minh về một danh lam thắng cảnh </a:t>
            </a:r>
            <a:r>
              <a:rPr lang="en-GB"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 văn bản</a:t>
            </a:r>
            <a:r>
              <a:rPr lang="en-GB" sz="3600">
                <a:latin typeface="Times New Roman" panose="02020603050405020304" pitchFamily="18" charset="0"/>
                <a:ea typeface="Times New Roman" panose="02020603050405020304" pitchFamily="18" charset="0"/>
                <a:cs typeface="Times New Roman" panose="02020603050405020304" pitchFamily="18" charset="0"/>
              </a:rPr>
              <a:t> </a:t>
            </a:r>
            <a:r>
              <a:rPr lang="vi-VN" sz="3600">
                <a:latin typeface="Times New Roman" panose="02020603050405020304" pitchFamily="18" charset="0"/>
                <a:ea typeface="Times New Roman" panose="02020603050405020304" pitchFamily="18" charset="0"/>
                <a:cs typeface="Times New Roman" panose="02020603050405020304" pitchFamily="18" charset="0"/>
              </a:rPr>
              <a:t>tập trung </a:t>
            </a:r>
            <a:r>
              <a:rPr lang="en-GB"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lên vẻ đẹp và giá trị của một cảnh đẹp thiên nhiên nổi tiếng).</a:t>
            </a:r>
            <a:endParaRPr lang="en-GB" sz="3600">
              <a:latin typeface="Times New Roman" panose="02020603050405020304" pitchFamily="18" charset="0"/>
              <a:ea typeface="Times New Roman" panose="02020603050405020304" pitchFamily="18" charset="0"/>
            </a:endParaRPr>
          </a:p>
          <a:p>
            <a:pPr marL="28575" marR="28575" algn="just">
              <a:lnSpc>
                <a:spcPct val="115000"/>
              </a:lnSpc>
              <a:spcAft>
                <a:spcPts val="0"/>
              </a:spcAft>
            </a:pPr>
            <a:r>
              <a:rPr lang="en-GB"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600" b="1">
                <a:latin typeface="Times New Roman" panose="02020603050405020304" pitchFamily="18" charset="0"/>
                <a:ea typeface="Calibri" panose="020F0502020204030204" pitchFamily="34" charset="0"/>
                <a:cs typeface="Times New Roman" panose="02020603050405020304" pitchFamily="18" charset="0"/>
              </a:rPr>
              <a:t>Phương thức biểu đạt chính: </a:t>
            </a:r>
            <a:r>
              <a:rPr lang="en-GB" sz="3600">
                <a:latin typeface="Times New Roman" panose="02020603050405020304" pitchFamily="18" charset="0"/>
                <a:ea typeface="Calibri" panose="020F0502020204030204" pitchFamily="34" charset="0"/>
                <a:cs typeface="Times New Roman" panose="02020603050405020304" pitchFamily="18" charset="0"/>
              </a:rPr>
              <a:t>thuyết minh</a:t>
            </a:r>
            <a:endParaRPr lang="en-GB" sz="3600">
              <a:latin typeface="Times New Roman" panose="02020603050405020304" pitchFamily="18" charset="0"/>
              <a:ea typeface="Times New Roman" panose="02020603050405020304" pitchFamily="18" charset="0"/>
            </a:endParaRPr>
          </a:p>
          <a:p>
            <a:pPr marL="28575" marR="28575" algn="just">
              <a:lnSpc>
                <a:spcPct val="115000"/>
              </a:lnSpc>
              <a:spcAft>
                <a:spcPts val="0"/>
              </a:spcAft>
            </a:pPr>
            <a:r>
              <a:rPr lang="vi-VN" sz="3600" b="1">
                <a:latin typeface="Times New Roman" panose="02020603050405020304" pitchFamily="18" charset="0"/>
                <a:ea typeface="Calibri" panose="020F0502020204030204" pitchFamily="34" charset="0"/>
                <a:cs typeface="Times New Roman" panose="02020603050405020304" pitchFamily="18" charset="0"/>
              </a:rPr>
              <a:t>- Phương thức biểu đạt kết hợp: </a:t>
            </a:r>
            <a:r>
              <a:rPr lang="vi-VN" sz="3600">
                <a:latin typeface="Times New Roman" panose="02020603050405020304" pitchFamily="18" charset="0"/>
                <a:ea typeface="Calibri" panose="020F0502020204030204" pitchFamily="34" charset="0"/>
                <a:cs typeface="Times New Roman" panose="02020603050405020304" pitchFamily="18" charset="0"/>
              </a:rPr>
              <a:t>miêu tả, biểu cảm</a:t>
            </a:r>
            <a:endParaRPr lang="en-GB" sz="360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1355024" y="6577893"/>
            <a:ext cx="2749721" cy="2308324"/>
          </a:xfrm>
          <a:prstGeom prst="rect">
            <a:avLst/>
          </a:prstGeom>
        </p:spPr>
        <p:txBody>
          <a:bodyPr wrap="square">
            <a:spAutoFit/>
          </a:bodyPr>
          <a:lstStyle/>
          <a:p>
            <a:pPr algn="just"/>
            <a:r>
              <a:rPr lang="en-US" sz="3600" b="1">
                <a:latin typeface="Times New Roman" panose="02020603050405020304" pitchFamily="18" charset="0"/>
                <a:ea typeface="Calibri" panose="020F0502020204030204" pitchFamily="34" charset="0"/>
              </a:rPr>
              <a:t>c. Đối tượng thuyết minh: </a:t>
            </a:r>
            <a:r>
              <a:rPr lang="en-US" sz="3600">
                <a:solidFill>
                  <a:srgbClr val="000000"/>
                </a:solidFill>
                <a:latin typeface="Times New Roman" panose="02020603050405020304" pitchFamily="18" charset="0"/>
                <a:ea typeface="Times New Roman" panose="02020603050405020304" pitchFamily="18" charset="0"/>
              </a:rPr>
              <a:t>Vịnh Hạ Long</a:t>
            </a:r>
            <a:endParaRPr lang="en-GB" sz="3600"/>
          </a:p>
        </p:txBody>
      </p:sp>
    </p:spTree>
    <p:extLst>
      <p:ext uri="{BB962C8B-B14F-4D97-AF65-F5344CB8AC3E}">
        <p14:creationId xmlns:p14="http://schemas.microsoft.com/office/powerpoint/2010/main" val="166209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999968" y="141205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TextBox 14"/>
          <p:cNvSpPr txBox="1"/>
          <p:nvPr/>
        </p:nvSpPr>
        <p:spPr>
          <a:xfrm>
            <a:off x="4344992" y="2462936"/>
            <a:ext cx="12849962" cy="1107996"/>
          </a:xfrm>
          <a:prstGeom prst="rect">
            <a:avLst/>
          </a:prstGeom>
        </p:spPr>
        <p:txBody>
          <a:bodyPr lIns="0" tIns="0" rIns="0" bIns="0" rtlCol="0" anchor="t">
            <a:spAutoFit/>
          </a:bodyPr>
          <a:lstStyle/>
          <a:p>
            <a:r>
              <a:rPr lang="en-GB"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III. ĐỌC- HIỂU VĂN BẢN</a:t>
            </a:r>
          </a:p>
        </p:txBody>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Rectangle 17"/>
          <p:cNvSpPr/>
          <p:nvPr/>
        </p:nvSpPr>
        <p:spPr>
          <a:xfrm>
            <a:off x="4846637" y="4028114"/>
            <a:ext cx="9529612" cy="2308324"/>
          </a:xfrm>
          <a:prstGeom prst="rect">
            <a:avLst/>
          </a:prstGeom>
        </p:spPr>
        <p:txBody>
          <a:bodyPr wrap="square">
            <a:spAutoFit/>
          </a:bodyPr>
          <a:lstStyle/>
          <a:p>
            <a:pPr algn="ctr"/>
            <a:r>
              <a:rPr lang="vi-V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cs typeface="Times New Roman" panose="02020603050405020304" pitchFamily="18" charset="0"/>
              </a:rPr>
              <a:t>1. T</a:t>
            </a:r>
            <a:r>
              <a:rPr lang="en-GB"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cs typeface="Times New Roman" panose="02020603050405020304" pitchFamily="18" charset="0"/>
              </a:rPr>
              <a:t>hông tin cơ bản và nhan đề của văn bản</a:t>
            </a:r>
          </a:p>
        </p:txBody>
      </p:sp>
    </p:spTree>
    <p:extLst>
      <p:ext uri="{BB962C8B-B14F-4D97-AF65-F5344CB8AC3E}">
        <p14:creationId xmlns:p14="http://schemas.microsoft.com/office/powerpoint/2010/main" val="424670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686800" y="-157128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36286" y="-14774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1080986" y="7860133"/>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4" name="Rectangle 3"/>
          <p:cNvSpPr/>
          <p:nvPr/>
        </p:nvSpPr>
        <p:spPr>
          <a:xfrm>
            <a:off x="2779334" y="1430847"/>
            <a:ext cx="14594265" cy="4985980"/>
          </a:xfrm>
          <a:prstGeom prst="rect">
            <a:avLst/>
          </a:prstGeom>
        </p:spPr>
        <p:txBody>
          <a:bodyPr wrap="square">
            <a:spAutoFit/>
          </a:bodyPr>
          <a:lstStyle/>
          <a:p>
            <a:pPr algn="ctr">
              <a:spcBef>
                <a:spcPts val="300"/>
              </a:spcBef>
              <a:spcAft>
                <a:spcPts val="300"/>
              </a:spcAft>
            </a:pPr>
            <a:r>
              <a:rPr lang="vi-VN"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HT số 03</a:t>
            </a:r>
            <a:endParaRPr lang="en-GB" sz="3600">
              <a:latin typeface="Times New Roman" panose="02020603050405020304" pitchFamily="18" charset="0"/>
              <a:ea typeface="Times New Roman" panose="02020603050405020304" pitchFamily="18" charset="0"/>
            </a:endParaRPr>
          </a:p>
          <a:p>
            <a:pPr algn="ctr">
              <a:spcBef>
                <a:spcPts val="300"/>
              </a:spcBef>
              <a:spcAft>
                <a:spcPts val="300"/>
              </a:spcAft>
            </a:pPr>
            <a:r>
              <a:rPr lang="vi-VN" sz="3600" b="1">
                <a:latin typeface="Times New Roman" panose="02020603050405020304" pitchFamily="18" charset="0"/>
                <a:ea typeface="Calibri" panose="020F0502020204030204" pitchFamily="34" charset="0"/>
                <a:cs typeface="Times New Roman" panose="02020603050405020304" pitchFamily="18" charset="0"/>
              </a:rPr>
              <a:t>TÌM HIỂU THÔNG TIN CƠ BẢN VÀ NHAN ĐỀ VĂN BẢN</a:t>
            </a:r>
            <a:endParaRPr lang="en-GB" sz="3600">
              <a:latin typeface="Times New Roman" panose="02020603050405020304" pitchFamily="18" charset="0"/>
              <a:ea typeface="Times New Roman" panose="02020603050405020304" pitchFamily="18" charset="0"/>
            </a:endParaRPr>
          </a:p>
          <a:p>
            <a:pPr>
              <a:spcBef>
                <a:spcPts val="300"/>
              </a:spcBef>
              <a:spcAft>
                <a:spcPts val="300"/>
              </a:spcAft>
            </a:pPr>
            <a:r>
              <a:rPr lang="vi-VN" sz="3600">
                <a:latin typeface="Times New Roman" panose="02020603050405020304" pitchFamily="18" charset="0"/>
                <a:ea typeface="Calibri" panose="020F0502020204030204" pitchFamily="34" charset="0"/>
                <a:cs typeface="Times New Roman" panose="02020603050405020304" pitchFamily="18" charset="0"/>
              </a:rPr>
              <a:t>1. YÊU CẦU: </a:t>
            </a:r>
            <a:endParaRPr lang="en-GB" sz="3600">
              <a:latin typeface="Times New Roman" panose="02020603050405020304" pitchFamily="18" charset="0"/>
              <a:ea typeface="Times New Roman" panose="02020603050405020304" pitchFamily="18" charset="0"/>
            </a:endParaRPr>
          </a:p>
          <a:p>
            <a:pPr>
              <a:spcBef>
                <a:spcPts val="300"/>
              </a:spcBef>
              <a:spcAft>
                <a:spcPts val="300"/>
              </a:spcAft>
              <a:tabLst>
                <a:tab pos="5688330" algn="r"/>
              </a:tabLst>
            </a:pPr>
            <a:r>
              <a:rPr lang="vi-VN" sz="3600" i="1">
                <a:latin typeface="Times New Roman" panose="02020603050405020304" pitchFamily="18" charset="0"/>
                <a:ea typeface="Calibri" panose="020F0502020204030204" pitchFamily="34" charset="0"/>
                <a:cs typeface="Times New Roman" panose="02020603050405020304" pitchFamily="18" charset="0"/>
              </a:rPr>
              <a:t>a. </a:t>
            </a:r>
            <a:r>
              <a:rPr lang="vi-VN" sz="36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VB đã trình bày (những) thông tin cơ bản nào?</a:t>
            </a:r>
            <a:endParaRPr lang="en-GB" sz="3600">
              <a:latin typeface="Times New Roman" panose="02020603050405020304" pitchFamily="18" charset="0"/>
              <a:ea typeface="Times New Roman" panose="02020603050405020304" pitchFamily="18" charset="0"/>
            </a:endParaRPr>
          </a:p>
          <a:p>
            <a:pPr>
              <a:spcBef>
                <a:spcPts val="300"/>
              </a:spcBef>
              <a:spcAft>
                <a:spcPts val="300"/>
              </a:spcAft>
              <a:tabLst>
                <a:tab pos="5688330" algn="r"/>
              </a:tabLst>
            </a:pPr>
            <a:r>
              <a:rPr lang="vi-VN" sz="36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vi-VN" sz="36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Nhan đề của văn bản đã thể hiện sự đánh giá như thế nào về kì quan Vịnh Hạ Long? Vì sao em nhận xét như thế?</a:t>
            </a:r>
            <a:endParaRPr lang="en-GB" sz="3600">
              <a:latin typeface="Times New Roman" panose="02020603050405020304" pitchFamily="18" charset="0"/>
              <a:ea typeface="Times New Roman" panose="02020603050405020304" pitchFamily="18" charset="0"/>
            </a:endParaRPr>
          </a:p>
          <a:p>
            <a:pPr>
              <a:spcBef>
                <a:spcPts val="300"/>
              </a:spcBef>
              <a:spcAft>
                <a:spcPts val="300"/>
              </a:spcAft>
              <a:tabLst>
                <a:tab pos="5688330" algn="r"/>
              </a:tabLst>
            </a:pPr>
            <a:r>
              <a:rPr lang="vi-VN" sz="36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vi-VN" sz="36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 đó, em rút ra được những lưu ý gì khi tiếp xúc với nhan đề của một VB?</a:t>
            </a:r>
            <a:endParaRPr lang="en-GB" sz="3600">
              <a:latin typeface="Times New Roman" panose="02020603050405020304" pitchFamily="18" charset="0"/>
              <a:ea typeface="Times New Roman" panose="02020603050405020304" pitchFamily="18" charset="0"/>
            </a:endParaRPr>
          </a:p>
          <a:p>
            <a:pPr>
              <a:spcBef>
                <a:spcPts val="300"/>
              </a:spcBef>
              <a:spcAft>
                <a:spcPts val="300"/>
              </a:spcAft>
            </a:pP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TRẢ LỜI:</a:t>
            </a:r>
            <a:endParaRPr lang="en-GB" sz="36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78297913"/>
              </p:ext>
            </p:extLst>
          </p:nvPr>
        </p:nvGraphicFramePr>
        <p:xfrm>
          <a:off x="3181194" y="6819900"/>
          <a:ext cx="13389144" cy="2683653"/>
        </p:xfrm>
        <a:graphic>
          <a:graphicData uri="http://schemas.openxmlformats.org/drawingml/2006/table">
            <a:tbl>
              <a:tblPr firstRow="1" firstCol="1" bandRow="1"/>
              <a:tblGrid>
                <a:gridCol w="13389144"/>
              </a:tblGrid>
              <a:tr h="894551">
                <a:tc>
                  <a:txBody>
                    <a:bodyPr/>
                    <a:lstStyle/>
                    <a:p>
                      <a:pPr>
                        <a:lnSpc>
                          <a:spcPct val="115000"/>
                        </a:lnSpc>
                        <a:spcBef>
                          <a:spcPts val="300"/>
                        </a:spcBef>
                        <a:spcAft>
                          <a:spcPts val="300"/>
                        </a:spcAft>
                      </a:pPr>
                      <a:r>
                        <a:rPr lang="vi-VN" sz="3600" b="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thông tin cơ bản của văn bản</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551">
                <a:tc>
                  <a:txBody>
                    <a:bodyPr/>
                    <a:lstStyle/>
                    <a:p>
                      <a:pPr>
                        <a:lnSpc>
                          <a:spcPct val="115000"/>
                        </a:lnSpc>
                        <a:spcBef>
                          <a:spcPts val="300"/>
                        </a:spcBef>
                        <a:spcAft>
                          <a:spcPts val="300"/>
                        </a:spcAft>
                      </a:pPr>
                      <a:r>
                        <a:rPr lang="vi-VN"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nhan đề VB</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551">
                <a:tc>
                  <a:txBody>
                    <a:bodyPr/>
                    <a:lstStyle/>
                    <a:p>
                      <a:pPr>
                        <a:lnSpc>
                          <a:spcPct val="115000"/>
                        </a:lnSpc>
                        <a:spcBef>
                          <a:spcPts val="300"/>
                        </a:spcBef>
                        <a:spcAft>
                          <a:spcPts val="300"/>
                        </a:spcAft>
                      </a:pPr>
                      <a:r>
                        <a:rPr lang="vi-VN"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ý khi tiếp xúc với nhan đề một VB</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672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681119" flipV="1">
            <a:off x="4212077" y="369081"/>
            <a:ext cx="15971017" cy="4192392"/>
          </a:xfrm>
          <a:custGeom>
            <a:avLst/>
            <a:gdLst/>
            <a:ahLst/>
            <a:cxnLst/>
            <a:rect l="l" t="t" r="r" b="b"/>
            <a:pathLst>
              <a:path w="15971017" h="4192392">
                <a:moveTo>
                  <a:pt x="0" y="4192393"/>
                </a:moveTo>
                <a:lnTo>
                  <a:pt x="15971017" y="4192393"/>
                </a:lnTo>
                <a:lnTo>
                  <a:pt x="15971017" y="0"/>
                </a:lnTo>
                <a:lnTo>
                  <a:pt x="0" y="0"/>
                </a:lnTo>
                <a:lnTo>
                  <a:pt x="0" y="4192393"/>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rot="1808351">
            <a:off x="11408211" y="-1603706"/>
            <a:ext cx="9141352" cy="3870524"/>
            <a:chOff x="0" y="0"/>
            <a:chExt cx="2407599" cy="1019397"/>
          </a:xfrm>
        </p:grpSpPr>
        <p:sp>
          <p:nvSpPr>
            <p:cNvPr id="4" name="Freeform 4"/>
            <p:cNvSpPr/>
            <p:nvPr/>
          </p:nvSpPr>
          <p:spPr>
            <a:xfrm>
              <a:off x="0" y="0"/>
              <a:ext cx="2407599" cy="1019397"/>
            </a:xfrm>
            <a:custGeom>
              <a:avLst/>
              <a:gdLst/>
              <a:ahLst/>
              <a:cxnLst/>
              <a:rect l="l" t="t" r="r" b="b"/>
              <a:pathLst>
                <a:path w="2407599" h="1019397">
                  <a:moveTo>
                    <a:pt x="43193" y="0"/>
                  </a:moveTo>
                  <a:lnTo>
                    <a:pt x="2364406" y="0"/>
                  </a:lnTo>
                  <a:cubicBezTo>
                    <a:pt x="2375862" y="0"/>
                    <a:pt x="2386848" y="4551"/>
                    <a:pt x="2394948" y="12651"/>
                  </a:cubicBezTo>
                  <a:cubicBezTo>
                    <a:pt x="2403048" y="20751"/>
                    <a:pt x="2407599" y="31737"/>
                    <a:pt x="2407599" y="43193"/>
                  </a:cubicBezTo>
                  <a:lnTo>
                    <a:pt x="2407599" y="976205"/>
                  </a:lnTo>
                  <a:cubicBezTo>
                    <a:pt x="2407599" y="987660"/>
                    <a:pt x="2403048" y="998646"/>
                    <a:pt x="2394948" y="1006747"/>
                  </a:cubicBezTo>
                  <a:cubicBezTo>
                    <a:pt x="2386848" y="1014847"/>
                    <a:pt x="2375862" y="1019397"/>
                    <a:pt x="2364406" y="1019397"/>
                  </a:cubicBezTo>
                  <a:lnTo>
                    <a:pt x="43193" y="1019397"/>
                  </a:lnTo>
                  <a:cubicBezTo>
                    <a:pt x="31737" y="1019397"/>
                    <a:pt x="20751" y="1014847"/>
                    <a:pt x="12651" y="1006747"/>
                  </a:cubicBezTo>
                  <a:cubicBezTo>
                    <a:pt x="4551" y="998646"/>
                    <a:pt x="0" y="987660"/>
                    <a:pt x="0" y="976205"/>
                  </a:cubicBezTo>
                  <a:lnTo>
                    <a:pt x="0" y="43193"/>
                  </a:lnTo>
                  <a:cubicBezTo>
                    <a:pt x="0" y="31737"/>
                    <a:pt x="4551" y="20751"/>
                    <a:pt x="12651" y="12651"/>
                  </a:cubicBezTo>
                  <a:cubicBezTo>
                    <a:pt x="20751" y="4551"/>
                    <a:pt x="31737" y="0"/>
                    <a:pt x="43193" y="0"/>
                  </a:cubicBezTo>
                  <a:close/>
                </a:path>
              </a:pathLst>
            </a:custGeom>
            <a:solidFill>
              <a:srgbClr val="66B7FB"/>
            </a:solidFill>
          </p:spPr>
        </p:sp>
        <p:sp>
          <p:nvSpPr>
            <p:cNvPr id="5" name="TextBox 5"/>
            <p:cNvSpPr txBox="1"/>
            <p:nvPr/>
          </p:nvSpPr>
          <p:spPr>
            <a:xfrm>
              <a:off x="0" y="-38100"/>
              <a:ext cx="2407599" cy="105749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6" name="Freeform 6"/>
          <p:cNvSpPr/>
          <p:nvPr/>
        </p:nvSpPr>
        <p:spPr>
          <a:xfrm rot="2372305">
            <a:off x="12191442" y="829036"/>
            <a:ext cx="1809661" cy="631119"/>
          </a:xfrm>
          <a:custGeom>
            <a:avLst/>
            <a:gdLst/>
            <a:ahLst/>
            <a:cxnLst/>
            <a:rect l="l" t="t" r="r" b="b"/>
            <a:pathLst>
              <a:path w="1809661" h="631119">
                <a:moveTo>
                  <a:pt x="0" y="0"/>
                </a:moveTo>
                <a:lnTo>
                  <a:pt x="1809661" y="0"/>
                </a:lnTo>
                <a:lnTo>
                  <a:pt x="1809661" y="631120"/>
                </a:lnTo>
                <a:lnTo>
                  <a:pt x="0" y="631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971232">
            <a:off x="16354470" y="3393155"/>
            <a:ext cx="1809661" cy="631119"/>
          </a:xfrm>
          <a:custGeom>
            <a:avLst/>
            <a:gdLst/>
            <a:ahLst/>
            <a:cxnLst/>
            <a:rect l="l" t="t" r="r" b="b"/>
            <a:pathLst>
              <a:path w="1809661" h="631119">
                <a:moveTo>
                  <a:pt x="0" y="0"/>
                </a:moveTo>
                <a:lnTo>
                  <a:pt x="1809660" y="0"/>
                </a:lnTo>
                <a:lnTo>
                  <a:pt x="1809660" y="631119"/>
                </a:lnTo>
                <a:lnTo>
                  <a:pt x="0" y="631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Group 11"/>
          <p:cNvGrpSpPr/>
          <p:nvPr/>
        </p:nvGrpSpPr>
        <p:grpSpPr>
          <a:xfrm>
            <a:off x="11057120" y="1572958"/>
            <a:ext cx="6202180" cy="9820961"/>
            <a:chOff x="0" y="0"/>
            <a:chExt cx="1588371" cy="2515136"/>
          </a:xfrm>
        </p:grpSpPr>
        <p:sp>
          <p:nvSpPr>
            <p:cNvPr id="12" name="Freeform 12"/>
            <p:cNvSpPr/>
            <p:nvPr/>
          </p:nvSpPr>
          <p:spPr>
            <a:xfrm>
              <a:off x="0" y="0"/>
              <a:ext cx="1588371" cy="2515136"/>
            </a:xfrm>
            <a:custGeom>
              <a:avLst/>
              <a:gdLst/>
              <a:ahLst/>
              <a:cxnLst/>
              <a:rect l="l" t="t" r="r" b="b"/>
              <a:pathLst>
                <a:path w="1588371" h="2515136">
                  <a:moveTo>
                    <a:pt x="64909" y="0"/>
                  </a:moveTo>
                  <a:lnTo>
                    <a:pt x="1523461" y="0"/>
                  </a:lnTo>
                  <a:cubicBezTo>
                    <a:pt x="1540677" y="0"/>
                    <a:pt x="1557186" y="6839"/>
                    <a:pt x="1569359" y="19012"/>
                  </a:cubicBezTo>
                  <a:cubicBezTo>
                    <a:pt x="1581532" y="31184"/>
                    <a:pt x="1588371" y="47694"/>
                    <a:pt x="1588371" y="64909"/>
                  </a:cubicBezTo>
                  <a:lnTo>
                    <a:pt x="1588371" y="2450227"/>
                  </a:lnTo>
                  <a:cubicBezTo>
                    <a:pt x="1588371" y="2467442"/>
                    <a:pt x="1581532" y="2483952"/>
                    <a:pt x="1569359" y="2496125"/>
                  </a:cubicBezTo>
                  <a:cubicBezTo>
                    <a:pt x="1557186" y="2508298"/>
                    <a:pt x="1540677" y="2515136"/>
                    <a:pt x="1523461" y="2515136"/>
                  </a:cubicBezTo>
                  <a:lnTo>
                    <a:pt x="64909" y="2515136"/>
                  </a:lnTo>
                  <a:cubicBezTo>
                    <a:pt x="47694" y="2515136"/>
                    <a:pt x="31184" y="2508298"/>
                    <a:pt x="19012" y="2496125"/>
                  </a:cubicBezTo>
                  <a:cubicBezTo>
                    <a:pt x="6839" y="2483952"/>
                    <a:pt x="0" y="2467442"/>
                    <a:pt x="0" y="2450227"/>
                  </a:cubicBezTo>
                  <a:lnTo>
                    <a:pt x="0" y="64909"/>
                  </a:lnTo>
                  <a:cubicBezTo>
                    <a:pt x="0" y="47694"/>
                    <a:pt x="6839" y="31184"/>
                    <a:pt x="19012" y="19012"/>
                  </a:cubicBezTo>
                  <a:cubicBezTo>
                    <a:pt x="31184" y="6839"/>
                    <a:pt x="47694" y="0"/>
                    <a:pt x="64909" y="0"/>
                  </a:cubicBezTo>
                  <a:close/>
                </a:path>
              </a:pathLst>
            </a:custGeom>
            <a:solidFill>
              <a:srgbClr val="FFFFFF"/>
            </a:solidFill>
          </p:spPr>
        </p:sp>
        <p:sp>
          <p:nvSpPr>
            <p:cNvPr id="13" name="TextBox 13"/>
            <p:cNvSpPr txBox="1"/>
            <p:nvPr/>
          </p:nvSpPr>
          <p:spPr>
            <a:xfrm>
              <a:off x="0" y="-38100"/>
              <a:ext cx="1588371" cy="255323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1761241">
            <a:off x="16728720" y="6707"/>
            <a:ext cx="1652493" cy="1658713"/>
          </a:xfrm>
          <a:custGeom>
            <a:avLst/>
            <a:gdLst/>
            <a:ahLst/>
            <a:cxnLst/>
            <a:rect l="l" t="t" r="r" b="b"/>
            <a:pathLst>
              <a:path w="1652493" h="1658713">
                <a:moveTo>
                  <a:pt x="0" y="0"/>
                </a:moveTo>
                <a:lnTo>
                  <a:pt x="1652493" y="0"/>
                </a:lnTo>
                <a:lnTo>
                  <a:pt x="1652493" y="1658714"/>
                </a:lnTo>
                <a:lnTo>
                  <a:pt x="0" y="16587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7" name="Freeform 17"/>
          <p:cNvSpPr/>
          <p:nvPr/>
        </p:nvSpPr>
        <p:spPr>
          <a:xfrm rot="-2700000">
            <a:off x="9078198" y="1385099"/>
            <a:ext cx="1194602" cy="1122926"/>
          </a:xfrm>
          <a:custGeom>
            <a:avLst/>
            <a:gdLst/>
            <a:ahLst/>
            <a:cxnLst/>
            <a:rect l="l" t="t" r="r" b="b"/>
            <a:pathLst>
              <a:path w="1194602" h="1122926">
                <a:moveTo>
                  <a:pt x="0" y="0"/>
                </a:moveTo>
                <a:lnTo>
                  <a:pt x="1194602" y="0"/>
                </a:lnTo>
                <a:lnTo>
                  <a:pt x="1194602" y="1122926"/>
                </a:lnTo>
                <a:lnTo>
                  <a:pt x="0" y="1122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rot="-1634868">
            <a:off x="9173818" y="8624574"/>
            <a:ext cx="1017130" cy="1267452"/>
          </a:xfrm>
          <a:custGeom>
            <a:avLst/>
            <a:gdLst/>
            <a:ahLst/>
            <a:cxnLst/>
            <a:rect l="l" t="t" r="r" b="b"/>
            <a:pathLst>
              <a:path w="1017130" h="1267452">
                <a:moveTo>
                  <a:pt x="0" y="0"/>
                </a:moveTo>
                <a:lnTo>
                  <a:pt x="1017130" y="0"/>
                </a:lnTo>
                <a:lnTo>
                  <a:pt x="1017130" y="1267452"/>
                </a:lnTo>
                <a:lnTo>
                  <a:pt x="0" y="12674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rot="-3844121">
            <a:off x="1529568" y="120843"/>
            <a:ext cx="571312" cy="1661998"/>
          </a:xfrm>
          <a:custGeom>
            <a:avLst/>
            <a:gdLst/>
            <a:ahLst/>
            <a:cxnLst/>
            <a:rect l="l" t="t" r="r" b="b"/>
            <a:pathLst>
              <a:path w="571312" h="1661998">
                <a:moveTo>
                  <a:pt x="0" y="0"/>
                </a:moveTo>
                <a:lnTo>
                  <a:pt x="571311" y="0"/>
                </a:lnTo>
                <a:lnTo>
                  <a:pt x="571311" y="1661998"/>
                </a:lnTo>
                <a:lnTo>
                  <a:pt x="0" y="16619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377794" y="1794677"/>
            <a:ext cx="8478333" cy="8125301"/>
          </a:xfrm>
          <a:prstGeom prst="rect">
            <a:avLst/>
          </a:prstGeom>
        </p:spPr>
        <p:txBody>
          <a:bodyPr wrap="square" lIns="0" tIns="0" rIns="0" bIns="0" rtlCol="0" anchor="t">
            <a:spAutoFit/>
          </a:bodyPr>
          <a:lstStyle/>
          <a:p>
            <a:pPr algn="just"/>
            <a:r>
              <a:rPr lang="vi-VN" sz="4400" b="1">
                <a:latin typeface="Times New Roman" panose="02020603050405020304" pitchFamily="18" charset="0"/>
                <a:cs typeface="Times New Roman" panose="02020603050405020304" pitchFamily="18" charset="0"/>
              </a:rPr>
              <a:t>- </a:t>
            </a:r>
            <a:r>
              <a:rPr lang="en-GB" sz="4400" b="1">
                <a:latin typeface="Times New Roman" panose="02020603050405020304" pitchFamily="18" charset="0"/>
                <a:cs typeface="Times New Roman" panose="02020603050405020304" pitchFamily="18" charset="0"/>
              </a:rPr>
              <a:t>Những thông tin cơ bản của VB</a:t>
            </a:r>
            <a:r>
              <a:rPr lang="en-GB" sz="4400">
                <a:latin typeface="Times New Roman" panose="02020603050405020304" pitchFamily="18" charset="0"/>
                <a:cs typeface="Times New Roman" panose="02020603050405020304" pitchFamily="18" charset="0"/>
              </a:rPr>
              <a:t>: VB đã giới thiệu những đặc điểm quan trọng</a:t>
            </a:r>
            <a:r>
              <a:rPr lang="vi-VN" sz="4400">
                <a:latin typeface="Times New Roman" panose="02020603050405020304" pitchFamily="18" charset="0"/>
                <a:cs typeface="Times New Roman" panose="02020603050405020304" pitchFamily="18" charset="0"/>
              </a:rPr>
              <a:t>, nổi bật</a:t>
            </a:r>
            <a:r>
              <a:rPr lang="en-GB" sz="4400">
                <a:latin typeface="Times New Roman" panose="02020603050405020304" pitchFamily="18" charset="0"/>
                <a:cs typeface="Times New Roman" panose="02020603050405020304" pitchFamily="18" charset="0"/>
              </a:rPr>
              <a:t> của </a:t>
            </a:r>
            <a:r>
              <a:rPr lang="vi-VN" sz="4400">
                <a:latin typeface="Times New Roman" panose="02020603050405020304" pitchFamily="18" charset="0"/>
                <a:cs typeface="Times New Roman" panose="02020603050405020304" pitchFamily="18" charset="0"/>
              </a:rPr>
              <a:t>kì quan Vịnh Hạ Long</a:t>
            </a:r>
            <a:r>
              <a:rPr lang="en-GB" sz="4400">
                <a:latin typeface="Times New Roman" panose="02020603050405020304" pitchFamily="18" charset="0"/>
                <a:cs typeface="Times New Roman" panose="02020603050405020304" pitchFamily="18" charset="0"/>
              </a:rPr>
              <a:t> khiến nơi đây trở thành điểm đến nổi tiếng, hấp dẫn với những người ai say mê khám phá và du lịch:</a:t>
            </a:r>
          </a:p>
          <a:p>
            <a:pPr algn="just"/>
            <a:r>
              <a:rPr lang="vi-VN" sz="4400">
                <a:latin typeface="Times New Roman" panose="02020603050405020304" pitchFamily="18" charset="0"/>
                <a:cs typeface="Times New Roman" panose="02020603050405020304" pitchFamily="18" charset="0"/>
              </a:rPr>
              <a:t>+</a:t>
            </a:r>
            <a:r>
              <a:rPr lang="en-GB" sz="4400">
                <a:latin typeface="Times New Roman" panose="02020603050405020304" pitchFamily="18" charset="0"/>
                <a:cs typeface="Times New Roman" panose="02020603050405020304" pitchFamily="18" charset="0"/>
              </a:rPr>
              <a:t> Điểm độc đáo</a:t>
            </a:r>
            <a:r>
              <a:rPr lang="vi-VN" sz="4400">
                <a:latin typeface="Times New Roman" panose="02020603050405020304" pitchFamily="18" charset="0"/>
                <a:cs typeface="Times New Roman" panose="02020603050405020304" pitchFamily="18" charset="0"/>
              </a:rPr>
              <a:t>, tuyệt mĩ</a:t>
            </a:r>
            <a:r>
              <a:rPr lang="en-GB" sz="4400">
                <a:latin typeface="Times New Roman" panose="02020603050405020304" pitchFamily="18" charset="0"/>
                <a:cs typeface="Times New Roman" panose="02020603050405020304" pitchFamily="18" charset="0"/>
              </a:rPr>
              <a:t> về quần thể </a:t>
            </a:r>
            <a:r>
              <a:rPr lang="vi-VN" sz="4400">
                <a:latin typeface="Times New Roman" panose="02020603050405020304" pitchFamily="18" charset="0"/>
                <a:cs typeface="Times New Roman" panose="02020603050405020304" pitchFamily="18" charset="0"/>
              </a:rPr>
              <a:t>đảo đá trên biển cùng cảnh quan thiên nhiên tuyệt mĩ</a:t>
            </a:r>
            <a:r>
              <a:rPr lang="en-GB" sz="4400">
                <a:latin typeface="Times New Roman" panose="02020603050405020304" pitchFamily="18" charset="0"/>
                <a:cs typeface="Times New Roman" panose="02020603050405020304" pitchFamily="18" charset="0"/>
              </a:rPr>
              <a:t>.</a:t>
            </a:r>
          </a:p>
          <a:p>
            <a:pPr algn="just"/>
            <a:r>
              <a:rPr lang="vi-VN" sz="4400">
                <a:latin typeface="Times New Roman" panose="02020603050405020304" pitchFamily="18" charset="0"/>
                <a:cs typeface="Times New Roman" panose="02020603050405020304" pitchFamily="18" charset="0"/>
              </a:rPr>
              <a:t>+</a:t>
            </a:r>
            <a:r>
              <a:rPr lang="en-GB" sz="4400">
                <a:latin typeface="Times New Roman" panose="02020603050405020304" pitchFamily="18" charset="0"/>
                <a:cs typeface="Times New Roman" panose="02020603050405020304" pitchFamily="18" charset="0"/>
              </a:rPr>
              <a:t> Đặc sắc về </a:t>
            </a:r>
            <a:r>
              <a:rPr lang="vi-VN" sz="4400">
                <a:latin typeface="Times New Roman" panose="02020603050405020304" pitchFamily="18" charset="0"/>
                <a:cs typeface="Times New Roman" panose="02020603050405020304" pitchFamily="18" charset="0"/>
              </a:rPr>
              <a:t>hệ thống hang động </a:t>
            </a:r>
            <a:r>
              <a:rPr lang="en-GB" sz="4400">
                <a:latin typeface="Times New Roman" panose="02020603050405020304" pitchFamily="18" charset="0"/>
                <a:cs typeface="Times New Roman" panose="02020603050405020304" pitchFamily="18" charset="0"/>
              </a:rPr>
              <a:t>và giá trị văn hoá</a:t>
            </a:r>
            <a:r>
              <a:rPr lang="vi-VN" sz="4400">
                <a:latin typeface="Times New Roman" panose="02020603050405020304" pitchFamily="18" charset="0"/>
                <a:cs typeface="Times New Roman" panose="02020603050405020304" pitchFamily="18" charset="0"/>
              </a:rPr>
              <a:t> độc đáo</a:t>
            </a:r>
            <a:r>
              <a:rPr lang="en-GB" sz="4400">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78460" y="1789234"/>
            <a:ext cx="5614139" cy="8265312"/>
          </a:xfrm>
          <a:prstGeom prst="rect">
            <a:avLst/>
          </a:prstGeom>
        </p:spPr>
      </p:pic>
    </p:spTree>
    <p:extLst>
      <p:ext uri="{BB962C8B-B14F-4D97-AF65-F5344CB8AC3E}">
        <p14:creationId xmlns:p14="http://schemas.microsoft.com/office/powerpoint/2010/main" val="3605887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500507" y="243359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247813" y="24268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grpSp>
        <p:nvGrpSpPr>
          <p:cNvPr id="4" name="Group 4"/>
          <p:cNvGrpSpPr/>
          <p:nvPr/>
        </p:nvGrpSpPr>
        <p:grpSpPr>
          <a:xfrm>
            <a:off x="-247813" y="-221529"/>
            <a:ext cx="18783626" cy="3189144"/>
            <a:chOff x="0" y="0"/>
            <a:chExt cx="4816593" cy="817776"/>
          </a:xfrm>
        </p:grpSpPr>
        <p:sp>
          <p:nvSpPr>
            <p:cNvPr id="5" name="Freeform 5"/>
            <p:cNvSpPr/>
            <p:nvPr/>
          </p:nvSpPr>
          <p:spPr>
            <a:xfrm>
              <a:off x="0" y="0"/>
              <a:ext cx="4816592" cy="817776"/>
            </a:xfrm>
            <a:custGeom>
              <a:avLst/>
              <a:gdLst/>
              <a:ahLst/>
              <a:cxnLst/>
              <a:rect l="l" t="t" r="r" b="b"/>
              <a:pathLst>
                <a:path w="4816592" h="817776">
                  <a:moveTo>
                    <a:pt x="0" y="0"/>
                  </a:moveTo>
                  <a:lnTo>
                    <a:pt x="4816592" y="0"/>
                  </a:lnTo>
                  <a:lnTo>
                    <a:pt x="4816592" y="817776"/>
                  </a:lnTo>
                  <a:lnTo>
                    <a:pt x="0" y="817776"/>
                  </a:lnTo>
                  <a:close/>
                </a:path>
              </a:pathLst>
            </a:custGeom>
            <a:solidFill>
              <a:srgbClr val="59A8E2"/>
            </a:solidFill>
          </p:spPr>
        </p:sp>
        <p:sp>
          <p:nvSpPr>
            <p:cNvPr id="6" name="TextBox 6"/>
            <p:cNvSpPr txBox="1"/>
            <p:nvPr/>
          </p:nvSpPr>
          <p:spPr>
            <a:xfrm>
              <a:off x="0" y="-38100"/>
              <a:ext cx="4816593" cy="855876"/>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7" name="Group 7"/>
          <p:cNvGrpSpPr/>
          <p:nvPr/>
        </p:nvGrpSpPr>
        <p:grpSpPr>
          <a:xfrm>
            <a:off x="1028700" y="749759"/>
            <a:ext cx="3469436" cy="5120018"/>
            <a:chOff x="0" y="0"/>
            <a:chExt cx="865067" cy="1276623"/>
          </a:xfrm>
        </p:grpSpPr>
        <p:sp>
          <p:nvSpPr>
            <p:cNvPr id="8" name="Freeform 8"/>
            <p:cNvSpPr/>
            <p:nvPr/>
          </p:nvSpPr>
          <p:spPr>
            <a:xfrm>
              <a:off x="0" y="0"/>
              <a:ext cx="865067" cy="1276623"/>
            </a:xfrm>
            <a:custGeom>
              <a:avLst/>
              <a:gdLst/>
              <a:ahLst/>
              <a:cxnLst/>
              <a:rect l="l" t="t" r="r" b="b"/>
              <a:pathLst>
                <a:path w="865067" h="1276623">
                  <a:moveTo>
                    <a:pt x="89259" y="0"/>
                  </a:moveTo>
                  <a:lnTo>
                    <a:pt x="775809" y="0"/>
                  </a:lnTo>
                  <a:cubicBezTo>
                    <a:pt x="799482" y="0"/>
                    <a:pt x="822185" y="9404"/>
                    <a:pt x="838924" y="26143"/>
                  </a:cubicBezTo>
                  <a:cubicBezTo>
                    <a:pt x="855663" y="42882"/>
                    <a:pt x="865067" y="65586"/>
                    <a:pt x="865067" y="89259"/>
                  </a:cubicBezTo>
                  <a:lnTo>
                    <a:pt x="865067" y="1187364"/>
                  </a:lnTo>
                  <a:cubicBezTo>
                    <a:pt x="865067" y="1211037"/>
                    <a:pt x="855663" y="1233740"/>
                    <a:pt x="838924" y="1250479"/>
                  </a:cubicBezTo>
                  <a:cubicBezTo>
                    <a:pt x="822185" y="1267219"/>
                    <a:pt x="799482" y="1276623"/>
                    <a:pt x="775809" y="1276623"/>
                  </a:cubicBezTo>
                  <a:lnTo>
                    <a:pt x="89259" y="1276623"/>
                  </a:lnTo>
                  <a:cubicBezTo>
                    <a:pt x="65586" y="1276623"/>
                    <a:pt x="42882" y="1267219"/>
                    <a:pt x="26143" y="1250479"/>
                  </a:cubicBezTo>
                  <a:cubicBezTo>
                    <a:pt x="9404" y="1233740"/>
                    <a:pt x="0" y="1211037"/>
                    <a:pt x="0" y="1187364"/>
                  </a:cubicBezTo>
                  <a:lnTo>
                    <a:pt x="0" y="89259"/>
                  </a:lnTo>
                  <a:cubicBezTo>
                    <a:pt x="0" y="65586"/>
                    <a:pt x="9404" y="42882"/>
                    <a:pt x="26143" y="26143"/>
                  </a:cubicBezTo>
                  <a:cubicBezTo>
                    <a:pt x="42882" y="9404"/>
                    <a:pt x="65586" y="0"/>
                    <a:pt x="89259" y="0"/>
                  </a:cubicBezTo>
                  <a:close/>
                </a:path>
              </a:pathLst>
            </a:custGeom>
            <a:solidFill>
              <a:srgbClr val="FFFCF4"/>
            </a:solidFill>
          </p:spPr>
        </p:sp>
        <p:sp>
          <p:nvSpPr>
            <p:cNvPr id="9" name="TextBox 9"/>
            <p:cNvSpPr txBox="1"/>
            <p:nvPr/>
          </p:nvSpPr>
          <p:spPr>
            <a:xfrm>
              <a:off x="0" y="-38100"/>
              <a:ext cx="865067" cy="1314723"/>
            </a:xfrm>
            <a:prstGeom prst="rect">
              <a:avLst/>
            </a:prstGeom>
          </p:spPr>
          <p:txBody>
            <a:bodyPr lIns="50800" tIns="50800" rIns="50800" bIns="50800" rtlCol="0" anchor="ctr"/>
            <a:lstStyle/>
            <a:p>
              <a:pPr algn="ctr">
                <a:lnSpc>
                  <a:spcPts val="2799"/>
                </a:lnSpc>
              </a:pPr>
              <a:endParaRPr>
                <a:solidFill>
                  <a:prstClr val="black"/>
                </a:solidFill>
              </a:endParaRPr>
            </a:p>
          </p:txBody>
        </p:sp>
      </p:gr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1" name="Group 11"/>
          <p:cNvGrpSpPr/>
          <p:nvPr/>
        </p:nvGrpSpPr>
        <p:grpSpPr>
          <a:xfrm>
            <a:off x="4691892" y="749759"/>
            <a:ext cx="3280942" cy="3291936"/>
            <a:chOff x="0" y="0"/>
            <a:chExt cx="809947" cy="812661"/>
          </a:xfrm>
        </p:grpSpPr>
        <p:sp>
          <p:nvSpPr>
            <p:cNvPr id="12" name="Freeform 12"/>
            <p:cNvSpPr/>
            <p:nvPr/>
          </p:nvSpPr>
          <p:spPr>
            <a:xfrm>
              <a:off x="0" y="0"/>
              <a:ext cx="809947" cy="812661"/>
            </a:xfrm>
            <a:custGeom>
              <a:avLst/>
              <a:gdLst/>
              <a:ahLst/>
              <a:cxnLst/>
              <a:rect l="l" t="t" r="r" b="b"/>
              <a:pathLst>
                <a:path w="809947" h="812661">
                  <a:moveTo>
                    <a:pt x="94387" y="0"/>
                  </a:moveTo>
                  <a:lnTo>
                    <a:pt x="715560" y="0"/>
                  </a:lnTo>
                  <a:cubicBezTo>
                    <a:pt x="740593" y="0"/>
                    <a:pt x="764601" y="9944"/>
                    <a:pt x="782302" y="27645"/>
                  </a:cubicBezTo>
                  <a:cubicBezTo>
                    <a:pt x="800003" y="45346"/>
                    <a:pt x="809947" y="69354"/>
                    <a:pt x="809947" y="94387"/>
                  </a:cubicBezTo>
                  <a:lnTo>
                    <a:pt x="809947" y="718274"/>
                  </a:lnTo>
                  <a:cubicBezTo>
                    <a:pt x="809947" y="743307"/>
                    <a:pt x="800003" y="767315"/>
                    <a:pt x="782302" y="785016"/>
                  </a:cubicBezTo>
                  <a:cubicBezTo>
                    <a:pt x="764601" y="802717"/>
                    <a:pt x="740593" y="812661"/>
                    <a:pt x="715560" y="812661"/>
                  </a:cubicBezTo>
                  <a:lnTo>
                    <a:pt x="94387" y="812661"/>
                  </a:lnTo>
                  <a:cubicBezTo>
                    <a:pt x="69354" y="812661"/>
                    <a:pt x="45346" y="802717"/>
                    <a:pt x="27645" y="785016"/>
                  </a:cubicBezTo>
                  <a:cubicBezTo>
                    <a:pt x="9944" y="767315"/>
                    <a:pt x="0" y="743307"/>
                    <a:pt x="0" y="718274"/>
                  </a:cubicBezTo>
                  <a:lnTo>
                    <a:pt x="0" y="94387"/>
                  </a:lnTo>
                  <a:cubicBezTo>
                    <a:pt x="0" y="69354"/>
                    <a:pt x="9944" y="45346"/>
                    <a:pt x="27645" y="27645"/>
                  </a:cubicBezTo>
                  <a:cubicBezTo>
                    <a:pt x="45346" y="9944"/>
                    <a:pt x="69354" y="0"/>
                    <a:pt x="94387" y="0"/>
                  </a:cubicBezTo>
                  <a:close/>
                </a:path>
              </a:pathLst>
            </a:custGeom>
            <a:solidFill>
              <a:srgbClr val="FFFCF4"/>
            </a:solidFill>
          </p:spPr>
        </p:sp>
        <p:sp>
          <p:nvSpPr>
            <p:cNvPr id="13" name="TextBox 13"/>
            <p:cNvSpPr txBox="1"/>
            <p:nvPr/>
          </p:nvSpPr>
          <p:spPr>
            <a:xfrm>
              <a:off x="0" y="-38100"/>
              <a:ext cx="809947" cy="850761"/>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16" name="Group 16"/>
          <p:cNvGrpSpPr/>
          <p:nvPr/>
        </p:nvGrpSpPr>
        <p:grpSpPr>
          <a:xfrm rot="5400000">
            <a:off x="4693915" y="7219448"/>
            <a:ext cx="2309433" cy="2315411"/>
            <a:chOff x="0" y="0"/>
            <a:chExt cx="580583" cy="582086"/>
          </a:xfrm>
        </p:grpSpPr>
        <p:sp>
          <p:nvSpPr>
            <p:cNvPr id="17" name="Freeform 17"/>
            <p:cNvSpPr/>
            <p:nvPr/>
          </p:nvSpPr>
          <p:spPr>
            <a:xfrm>
              <a:off x="0" y="0"/>
              <a:ext cx="580583" cy="582086"/>
            </a:xfrm>
            <a:custGeom>
              <a:avLst/>
              <a:gdLst/>
              <a:ahLst/>
              <a:cxnLst/>
              <a:rect l="l" t="t" r="r" b="b"/>
              <a:pathLst>
                <a:path w="580583" h="582086">
                  <a:moveTo>
                    <a:pt x="100569" y="0"/>
                  </a:moveTo>
                  <a:lnTo>
                    <a:pt x="480014" y="0"/>
                  </a:lnTo>
                  <a:cubicBezTo>
                    <a:pt x="535556" y="0"/>
                    <a:pt x="580583" y="45026"/>
                    <a:pt x="580583" y="100569"/>
                  </a:cubicBezTo>
                  <a:lnTo>
                    <a:pt x="580583" y="481517"/>
                  </a:lnTo>
                  <a:cubicBezTo>
                    <a:pt x="580583" y="537059"/>
                    <a:pt x="535556" y="582086"/>
                    <a:pt x="480014" y="582086"/>
                  </a:cubicBezTo>
                  <a:lnTo>
                    <a:pt x="100569" y="582086"/>
                  </a:lnTo>
                  <a:cubicBezTo>
                    <a:pt x="45026" y="582086"/>
                    <a:pt x="0" y="537059"/>
                    <a:pt x="0" y="481517"/>
                  </a:cubicBezTo>
                  <a:lnTo>
                    <a:pt x="0" y="100569"/>
                  </a:lnTo>
                  <a:cubicBezTo>
                    <a:pt x="0" y="45026"/>
                    <a:pt x="45026" y="0"/>
                    <a:pt x="100569" y="0"/>
                  </a:cubicBezTo>
                  <a:close/>
                </a:path>
              </a:pathLst>
            </a:custGeom>
            <a:solidFill>
              <a:srgbClr val="FFFCF4"/>
            </a:solidFill>
          </p:spPr>
        </p:sp>
        <p:sp>
          <p:nvSpPr>
            <p:cNvPr id="18" name="TextBox 18"/>
            <p:cNvSpPr txBox="1"/>
            <p:nvPr/>
          </p:nvSpPr>
          <p:spPr>
            <a:xfrm>
              <a:off x="0" y="-38100"/>
              <a:ext cx="580583" cy="620186"/>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21" name="Group 21"/>
          <p:cNvGrpSpPr/>
          <p:nvPr/>
        </p:nvGrpSpPr>
        <p:grpSpPr>
          <a:xfrm rot="5400000">
            <a:off x="7198268" y="7219448"/>
            <a:ext cx="2309433" cy="2315411"/>
            <a:chOff x="0" y="0"/>
            <a:chExt cx="580583" cy="582086"/>
          </a:xfrm>
        </p:grpSpPr>
        <p:sp>
          <p:nvSpPr>
            <p:cNvPr id="22" name="Freeform 22"/>
            <p:cNvSpPr/>
            <p:nvPr/>
          </p:nvSpPr>
          <p:spPr>
            <a:xfrm>
              <a:off x="0" y="0"/>
              <a:ext cx="580583" cy="582086"/>
            </a:xfrm>
            <a:custGeom>
              <a:avLst/>
              <a:gdLst/>
              <a:ahLst/>
              <a:cxnLst/>
              <a:rect l="l" t="t" r="r" b="b"/>
              <a:pathLst>
                <a:path w="580583" h="582086">
                  <a:moveTo>
                    <a:pt x="100569" y="0"/>
                  </a:moveTo>
                  <a:lnTo>
                    <a:pt x="480014" y="0"/>
                  </a:lnTo>
                  <a:cubicBezTo>
                    <a:pt x="535556" y="0"/>
                    <a:pt x="580583" y="45026"/>
                    <a:pt x="580583" y="100569"/>
                  </a:cubicBezTo>
                  <a:lnTo>
                    <a:pt x="580583" y="481517"/>
                  </a:lnTo>
                  <a:cubicBezTo>
                    <a:pt x="580583" y="537059"/>
                    <a:pt x="535556" y="582086"/>
                    <a:pt x="480014" y="582086"/>
                  </a:cubicBezTo>
                  <a:lnTo>
                    <a:pt x="100569" y="582086"/>
                  </a:lnTo>
                  <a:cubicBezTo>
                    <a:pt x="45026" y="582086"/>
                    <a:pt x="0" y="537059"/>
                    <a:pt x="0" y="481517"/>
                  </a:cubicBezTo>
                  <a:lnTo>
                    <a:pt x="0" y="100569"/>
                  </a:lnTo>
                  <a:cubicBezTo>
                    <a:pt x="0" y="45026"/>
                    <a:pt x="45026" y="0"/>
                    <a:pt x="100569" y="0"/>
                  </a:cubicBezTo>
                  <a:close/>
                </a:path>
              </a:pathLst>
            </a:custGeom>
            <a:solidFill>
              <a:srgbClr val="FFFCF4"/>
            </a:solidFill>
          </p:spPr>
        </p:sp>
        <p:sp>
          <p:nvSpPr>
            <p:cNvPr id="23" name="TextBox 23"/>
            <p:cNvSpPr txBox="1"/>
            <p:nvPr/>
          </p:nvSpPr>
          <p:spPr>
            <a:xfrm>
              <a:off x="0" y="-38100"/>
              <a:ext cx="580583" cy="620186"/>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26" name="Group 26"/>
          <p:cNvGrpSpPr/>
          <p:nvPr/>
        </p:nvGrpSpPr>
        <p:grpSpPr>
          <a:xfrm>
            <a:off x="1028700" y="6062434"/>
            <a:ext cx="3469436" cy="3469436"/>
            <a:chOff x="0" y="0"/>
            <a:chExt cx="865067" cy="865067"/>
          </a:xfrm>
        </p:grpSpPr>
        <p:sp>
          <p:nvSpPr>
            <p:cNvPr id="27" name="Freeform 27"/>
            <p:cNvSpPr/>
            <p:nvPr/>
          </p:nvSpPr>
          <p:spPr>
            <a:xfrm>
              <a:off x="0" y="0"/>
              <a:ext cx="865067" cy="865067"/>
            </a:xfrm>
            <a:custGeom>
              <a:avLst/>
              <a:gdLst/>
              <a:ahLst/>
              <a:cxnLst/>
              <a:rect l="l" t="t" r="r" b="b"/>
              <a:pathLst>
                <a:path w="865067" h="865067">
                  <a:moveTo>
                    <a:pt x="89259" y="0"/>
                  </a:moveTo>
                  <a:lnTo>
                    <a:pt x="775809" y="0"/>
                  </a:lnTo>
                  <a:cubicBezTo>
                    <a:pt x="799482" y="0"/>
                    <a:pt x="822185" y="9404"/>
                    <a:pt x="838924" y="26143"/>
                  </a:cubicBezTo>
                  <a:cubicBezTo>
                    <a:pt x="855663" y="42882"/>
                    <a:pt x="865067" y="65586"/>
                    <a:pt x="865067" y="89259"/>
                  </a:cubicBezTo>
                  <a:lnTo>
                    <a:pt x="865067" y="775809"/>
                  </a:lnTo>
                  <a:cubicBezTo>
                    <a:pt x="865067" y="799482"/>
                    <a:pt x="855663" y="822185"/>
                    <a:pt x="838924" y="838924"/>
                  </a:cubicBezTo>
                  <a:cubicBezTo>
                    <a:pt x="822185" y="855663"/>
                    <a:pt x="799482" y="865067"/>
                    <a:pt x="775809" y="865067"/>
                  </a:cubicBezTo>
                  <a:lnTo>
                    <a:pt x="89259" y="865067"/>
                  </a:lnTo>
                  <a:cubicBezTo>
                    <a:pt x="65586" y="865067"/>
                    <a:pt x="42882" y="855663"/>
                    <a:pt x="26143" y="838924"/>
                  </a:cubicBezTo>
                  <a:cubicBezTo>
                    <a:pt x="9404" y="822185"/>
                    <a:pt x="0" y="799482"/>
                    <a:pt x="0" y="775809"/>
                  </a:cubicBezTo>
                  <a:lnTo>
                    <a:pt x="0" y="89259"/>
                  </a:lnTo>
                  <a:cubicBezTo>
                    <a:pt x="0" y="65586"/>
                    <a:pt x="9404" y="42882"/>
                    <a:pt x="26143" y="26143"/>
                  </a:cubicBezTo>
                  <a:cubicBezTo>
                    <a:pt x="42882" y="9404"/>
                    <a:pt x="65586" y="0"/>
                    <a:pt x="89259" y="0"/>
                  </a:cubicBezTo>
                  <a:close/>
                </a:path>
              </a:pathLst>
            </a:custGeom>
            <a:solidFill>
              <a:srgbClr val="FFFCF4"/>
            </a:solidFill>
          </p:spPr>
        </p:sp>
        <p:sp>
          <p:nvSpPr>
            <p:cNvPr id="28" name="TextBox 28"/>
            <p:cNvSpPr txBox="1"/>
            <p:nvPr/>
          </p:nvSpPr>
          <p:spPr>
            <a:xfrm>
              <a:off x="0" y="-38100"/>
              <a:ext cx="865067" cy="903167"/>
            </a:xfrm>
            <a:prstGeom prst="rect">
              <a:avLst/>
            </a:prstGeom>
          </p:spPr>
          <p:txBody>
            <a:bodyPr lIns="50800" tIns="50800" rIns="50800" bIns="50800" rtlCol="0" anchor="ctr"/>
            <a:lstStyle/>
            <a:p>
              <a:pPr algn="ctr">
                <a:lnSpc>
                  <a:spcPts val="2799"/>
                </a:lnSpc>
              </a:pPr>
              <a:endParaRPr>
                <a:solidFill>
                  <a:prstClr val="black"/>
                </a:solidFill>
              </a:endParaRPr>
            </a:p>
          </p:txBody>
        </p:sp>
      </p:grpSp>
      <p:grpSp>
        <p:nvGrpSpPr>
          <p:cNvPr id="33" name="Group 33"/>
          <p:cNvGrpSpPr/>
          <p:nvPr/>
        </p:nvGrpSpPr>
        <p:grpSpPr>
          <a:xfrm rot="5400000">
            <a:off x="5701420" y="3222667"/>
            <a:ext cx="2799742" cy="4818798"/>
            <a:chOff x="0" y="0"/>
            <a:chExt cx="705681" cy="1214589"/>
          </a:xfrm>
        </p:grpSpPr>
        <p:sp>
          <p:nvSpPr>
            <p:cNvPr id="34" name="Freeform 34"/>
            <p:cNvSpPr/>
            <p:nvPr/>
          </p:nvSpPr>
          <p:spPr>
            <a:xfrm>
              <a:off x="0" y="0"/>
              <a:ext cx="705681" cy="1214589"/>
            </a:xfrm>
            <a:custGeom>
              <a:avLst/>
              <a:gdLst/>
              <a:ahLst/>
              <a:cxnLst/>
              <a:rect l="l" t="t" r="r" b="b"/>
              <a:pathLst>
                <a:path w="705681" h="1214589">
                  <a:moveTo>
                    <a:pt x="82957" y="0"/>
                  </a:moveTo>
                  <a:lnTo>
                    <a:pt x="622725" y="0"/>
                  </a:lnTo>
                  <a:cubicBezTo>
                    <a:pt x="668540" y="0"/>
                    <a:pt x="705681" y="37141"/>
                    <a:pt x="705681" y="82957"/>
                  </a:cubicBezTo>
                  <a:lnTo>
                    <a:pt x="705681" y="1131632"/>
                  </a:lnTo>
                  <a:cubicBezTo>
                    <a:pt x="705681" y="1177448"/>
                    <a:pt x="668540" y="1214589"/>
                    <a:pt x="622725" y="1214589"/>
                  </a:cubicBezTo>
                  <a:lnTo>
                    <a:pt x="82957" y="1214589"/>
                  </a:lnTo>
                  <a:cubicBezTo>
                    <a:pt x="37141" y="1214589"/>
                    <a:pt x="0" y="1177448"/>
                    <a:pt x="0" y="1131632"/>
                  </a:cubicBezTo>
                  <a:lnTo>
                    <a:pt x="0" y="82957"/>
                  </a:lnTo>
                  <a:cubicBezTo>
                    <a:pt x="0" y="37141"/>
                    <a:pt x="37141" y="0"/>
                    <a:pt x="82957" y="0"/>
                  </a:cubicBezTo>
                  <a:close/>
                </a:path>
              </a:pathLst>
            </a:custGeom>
            <a:solidFill>
              <a:srgbClr val="FFFCF4"/>
            </a:solidFill>
          </p:spPr>
        </p:sp>
        <p:sp>
          <p:nvSpPr>
            <p:cNvPr id="35" name="TextBox 35"/>
            <p:cNvSpPr txBox="1"/>
            <p:nvPr/>
          </p:nvSpPr>
          <p:spPr>
            <a:xfrm>
              <a:off x="0" y="-38100"/>
              <a:ext cx="705681" cy="1252689"/>
            </a:xfrm>
            <a:prstGeom prst="rect">
              <a:avLst/>
            </a:prstGeom>
          </p:spPr>
          <p:txBody>
            <a:bodyPr lIns="50800" tIns="50800" rIns="50800" bIns="50800" rtlCol="0" anchor="ctr"/>
            <a:lstStyle/>
            <a:p>
              <a:pPr algn="ctr">
                <a:lnSpc>
                  <a:spcPts val="2799"/>
                </a:lnSpc>
              </a:pPr>
              <a:endParaRPr>
                <a:solidFill>
                  <a:prstClr val="black"/>
                </a:solidFill>
              </a:endParaRPr>
            </a:p>
          </p:txBody>
        </p:sp>
      </p:grpSp>
      <p:sp>
        <p:nvSpPr>
          <p:cNvPr id="38" name="Freeform 38"/>
          <p:cNvSpPr/>
          <p:nvPr/>
        </p:nvSpPr>
        <p:spPr>
          <a:xfrm rot="-8529527" flipV="1">
            <a:off x="9982102" y="8781865"/>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5" name="TextBox 45"/>
          <p:cNvSpPr txBox="1"/>
          <p:nvPr/>
        </p:nvSpPr>
        <p:spPr>
          <a:xfrm>
            <a:off x="10581072" y="5281261"/>
            <a:ext cx="7021127" cy="3693319"/>
          </a:xfrm>
          <a:prstGeom prst="rect">
            <a:avLst/>
          </a:prstGeom>
        </p:spPr>
        <p:txBody>
          <a:bodyPr wrap="square" lIns="0" tIns="0" rIns="0" bIns="0" rtlCol="0" anchor="t">
            <a:spAutoFit/>
          </a:bodyPr>
          <a:lstStyle/>
          <a:p>
            <a:pPr algn="ctr">
              <a:spcBef>
                <a:spcPct val="0"/>
              </a:spcBef>
            </a:pPr>
            <a:r>
              <a:rPr lang="en-GB" sz="4800" b="1" smtClean="0">
                <a:latin typeface="Times New Roman" panose="02020603050405020304" pitchFamily="18" charset="0"/>
                <a:cs typeface="Times New Roman" panose="02020603050405020304" pitchFamily="18" charset="0"/>
              </a:rPr>
              <a:t>Nhan </a:t>
            </a:r>
            <a:r>
              <a:rPr lang="vi-VN" sz="4800" b="1" smtClean="0">
                <a:latin typeface="Times New Roman" panose="02020603050405020304" pitchFamily="18" charset="0"/>
                <a:cs typeface="Times New Roman" panose="02020603050405020304" pitchFamily="18" charset="0"/>
              </a:rPr>
              <a:t>đề</a:t>
            </a:r>
          </a:p>
          <a:p>
            <a:pPr algn="just">
              <a:spcBef>
                <a:spcPct val="0"/>
              </a:spcBef>
            </a:pPr>
            <a:r>
              <a:rPr lang="vi-VN" sz="4800" smtClean="0">
                <a:latin typeface="Times New Roman" panose="02020603050405020304" pitchFamily="18" charset="0"/>
                <a:cs typeface="Times New Roman" panose="02020603050405020304" pitchFamily="18" charset="0"/>
              </a:rPr>
              <a:t>Đ</a:t>
            </a:r>
            <a:r>
              <a:rPr lang="en-GB" sz="4800" smtClean="0">
                <a:latin typeface="Times New Roman" panose="02020603050405020304" pitchFamily="18" charset="0"/>
                <a:cs typeface="Times New Roman" panose="02020603050405020304" pitchFamily="18" charset="0"/>
              </a:rPr>
              <a:t>ã </a:t>
            </a:r>
            <a:r>
              <a:rPr lang="vi-VN" sz="4800">
                <a:latin typeface="Times New Roman" panose="02020603050405020304" pitchFamily="18" charset="0"/>
                <a:cs typeface="Times New Roman" panose="02020603050405020304" pitchFamily="18" charset="0"/>
              </a:rPr>
              <a:t>thể hiện sự đánh giá </a:t>
            </a:r>
            <a:r>
              <a:rPr lang="en-GB" sz="4800">
                <a:latin typeface="Times New Roman" panose="02020603050405020304" pitchFamily="18" charset="0"/>
                <a:cs typeface="Times New Roman" panose="02020603050405020304" pitchFamily="18" charset="0"/>
              </a:rPr>
              <a:t>khái quát, làm nổi bật </a:t>
            </a:r>
            <a:r>
              <a:rPr lang="vi-VN" sz="4800">
                <a:latin typeface="Times New Roman" panose="02020603050405020304" pitchFamily="18" charset="0"/>
                <a:cs typeface="Times New Roman" panose="02020603050405020304" pitchFamily="18" charset="0"/>
              </a:rPr>
              <a:t>giá trị và sức cuốn hấp dẫn danh lam thắng cảnh vịnh Hạ Long</a:t>
            </a:r>
            <a:endParaRPr lang="en-US" sz="4400">
              <a:solidFill>
                <a:srgbClr val="8F3C00"/>
              </a:solidFill>
              <a:latin typeface="Times New Roman" panose="02020603050405020304" pitchFamily="18" charset="0"/>
              <a:ea typeface="Quicksand"/>
              <a:cs typeface="Times New Roman" panose="02020603050405020304" pitchFamily="18" charset="0"/>
              <a:sym typeface="Quicksand"/>
            </a:endParaRPr>
          </a:p>
        </p:txBody>
      </p:sp>
      <p:pic>
        <p:nvPicPr>
          <p:cNvPr id="46" name="Picture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56248" y="887876"/>
            <a:ext cx="3010951" cy="4789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Freeform 42"/>
          <p:cNvSpPr/>
          <p:nvPr/>
        </p:nvSpPr>
        <p:spPr>
          <a:xfrm rot="-2167765">
            <a:off x="605389" y="16710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7">
              <a:extLst>
                <a:ext uri="{96DAC541-7B7A-43D3-8B79-37D633B846F1}">
                  <asvg:svgBlip xmlns:asvg="http://schemas.microsoft.com/office/drawing/2016/SVG/main" xmlns="" r:embed="rId19"/>
                </a:ext>
              </a:extLst>
            </a:blip>
            <a:stretch>
              <a:fillRect/>
            </a:stretch>
          </a:blipFill>
        </p:spPr>
      </p:sp>
      <p:pic>
        <p:nvPicPr>
          <p:cNvPr id="49" name="Picture 4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62251" y="889688"/>
            <a:ext cx="2951717" cy="2961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4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83591" y="4310822"/>
            <a:ext cx="4488521" cy="2623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 name="Freeform 43"/>
          <p:cNvSpPr/>
          <p:nvPr/>
        </p:nvSpPr>
        <p:spPr>
          <a:xfrm rot="1138816">
            <a:off x="9141495" y="3455694"/>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a:ln cap="sq">
            <a:noFill/>
            <a:prstDash val="solid"/>
            <a:miter/>
          </a:ln>
        </p:spPr>
      </p:sp>
      <p:pic>
        <p:nvPicPr>
          <p:cNvPr id="52" name="Picture 5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08594" y="6220305"/>
            <a:ext cx="3146323" cy="3186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830127" y="7389122"/>
            <a:ext cx="2094804" cy="2017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Picture 5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363230" y="7389122"/>
            <a:ext cx="2008882" cy="2017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1" name="Freeform 41"/>
          <p:cNvSpPr/>
          <p:nvPr/>
        </p:nvSpPr>
        <p:spPr>
          <a:xfrm rot="-744973" flipH="1">
            <a:off x="3915821" y="5456669"/>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29">
              <a:extLst>
                <a:ext uri="{96DAC541-7B7A-43D3-8B79-37D633B846F1}">
                  <asvg:svgBlip xmlns:asvg="http://schemas.microsoft.com/office/drawing/2016/SVG/main" xmlns="" r:embed="rId30"/>
                </a:ext>
              </a:extLst>
            </a:blip>
            <a:stretch>
              <a:fillRect/>
            </a:stretch>
          </a:blipFill>
        </p:spPr>
      </p:sp>
    </p:spTree>
    <p:extLst>
      <p:ext uri="{BB962C8B-B14F-4D97-AF65-F5344CB8AC3E}">
        <p14:creationId xmlns:p14="http://schemas.microsoft.com/office/powerpoint/2010/main" val="27263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34" name="Freeform 34"/>
          <p:cNvSpPr/>
          <p:nvPr/>
        </p:nvSpPr>
        <p:spPr>
          <a:xfrm>
            <a:off x="16154400" y="-72222"/>
            <a:ext cx="1581796" cy="1589745"/>
          </a:xfrm>
          <a:custGeom>
            <a:avLst/>
            <a:gdLst/>
            <a:ahLst/>
            <a:cxnLst/>
            <a:rect l="l" t="t" r="r" b="b"/>
            <a:pathLst>
              <a:path w="1581796" h="1589745">
                <a:moveTo>
                  <a:pt x="0" y="0"/>
                </a:moveTo>
                <a:lnTo>
                  <a:pt x="1581796" y="0"/>
                </a:lnTo>
                <a:lnTo>
                  <a:pt x="1581796" y="1589744"/>
                </a:lnTo>
                <a:lnTo>
                  <a:pt x="0" y="1589744"/>
                </a:lnTo>
                <a:lnTo>
                  <a:pt x="0" y="0"/>
                </a:lnTo>
                <a:close/>
              </a:path>
            </a:pathLst>
          </a:custGeom>
          <a:blipFill>
            <a:blip r:embed="rId2">
              <a:extLst>
                <a:ext uri="{96DAC541-7B7A-43D3-8B79-37D633B846F1}">
                  <asvg:svgBlip xmlns:asvg="http://schemas.microsoft.com/office/drawing/2016/SVG/main" xmlns="" r:embed="rId22"/>
                </a:ext>
              </a:extLst>
            </a:blip>
            <a:stretch>
              <a:fillRect/>
            </a:stretch>
          </a:blipFill>
        </p:spPr>
      </p:sp>
      <p:graphicFrame>
        <p:nvGraphicFramePr>
          <p:cNvPr id="42" name="Table 41"/>
          <p:cNvGraphicFramePr>
            <a:graphicFrameLocks noGrp="1"/>
          </p:cNvGraphicFramePr>
          <p:nvPr>
            <p:extLst>
              <p:ext uri="{D42A27DB-BD31-4B8C-83A1-F6EECF244321}">
                <p14:modId xmlns:p14="http://schemas.microsoft.com/office/powerpoint/2010/main" val="2747264326"/>
              </p:ext>
            </p:extLst>
          </p:nvPr>
        </p:nvGraphicFramePr>
        <p:xfrm>
          <a:off x="381000" y="1651656"/>
          <a:ext cx="17696804" cy="8444844"/>
        </p:xfrm>
        <a:graphic>
          <a:graphicData uri="http://schemas.openxmlformats.org/drawingml/2006/table">
            <a:tbl>
              <a:tblPr firstRow="1" firstCol="1" bandRow="1">
                <a:effectLst>
                  <a:outerShdw blurRad="50800" dist="38100" algn="l" rotWithShape="0">
                    <a:prstClr val="black">
                      <a:alpha val="40000"/>
                    </a:prstClr>
                  </a:outerShdw>
                </a:effectLst>
              </a:tblPr>
              <a:tblGrid>
                <a:gridCol w="1237604"/>
                <a:gridCol w="5867400"/>
                <a:gridCol w="10591800"/>
              </a:tblGrid>
              <a:tr h="707378">
                <a:tc gridSpan="3">
                  <a:txBody>
                    <a:bodyPr/>
                    <a:lstStyle/>
                    <a:p>
                      <a:pPr algn="ctr">
                        <a:lnSpc>
                          <a:spcPct val="100000"/>
                        </a:lnSpc>
                        <a:spcAft>
                          <a:spcPts val="0"/>
                        </a:spcAft>
                      </a:pP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PHÂN CÔNG NHIỆM VỤ THẢO LUẬN NHÓM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Nhiệm vụ: Tìm hiểu các đặc điểm của kiểu VB giới thiệu một danh lam thắng cảnh được thể hiện trong VB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Vịnh Hạ Long: một kì quan thiên nhiên độc đáo và tuyệt mĩ</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Thời gian: 7 phút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76845">
                <a:tc>
                  <a:txBody>
                    <a:bodyPr/>
                    <a:lstStyle/>
                    <a:p>
                      <a:pPr>
                        <a:lnSpc>
                          <a:spcPct val="100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Nhiệm vụ tìm hiểu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Phiếu học tập cần hoàn thành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2645">
                <a:tc>
                  <a:txBody>
                    <a:bodyPr/>
                    <a:lstStyle/>
                    <a:p>
                      <a:pPr algn="ctr">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TÌM HIỂU ĐẶC ĐIỂM BỐ CỤC CỦA VĂN BẢN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Văn bản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Vịnh Hạ Long: một kì quan thiên nhiên độc đáo và tuyệt mĩ</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có bố cục mấy phần? Nêu rõ chức năng của từng phần. Trình bày bố cục bằng một sơ đồ. </a:t>
                      </a: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số 04.1)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389">
                <a:tc>
                  <a:txBody>
                    <a:bodyPr/>
                    <a:lstStyle/>
                    <a:p>
                      <a:pPr algn="ctr">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TÌM HIỂU VỀ HÌNH THỨC VĂN BẢN (đề mục, từ ngữ)</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Các đề mục nhỏ có vai trò như thế nào trong việc thể hiện nội dung thông tin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Văn bản sử dụng từ ngữ chuyên ngành nào? Lấy ví dụ cụ </a:t>
                      </a:r>
                      <a:r>
                        <a:rPr lang="vi-VN" sz="32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 </a:t>
                      </a:r>
                      <a:r>
                        <a:rPr lang="vi-VN" sz="32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HT số 04.2)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5344">
                <a:tc>
                  <a:txBody>
                    <a:bodyPr/>
                    <a:lstStyle/>
                    <a:p>
                      <a:pPr algn="ctr">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TÌM HIỂU VỀ CÁCH TRÌNH BÀY THÔNG TIN VĂN </a:t>
                      </a:r>
                      <a:r>
                        <a:rPr lang="vi-VN" sz="3200" b="1" smtClean="0">
                          <a:effectLst/>
                          <a:latin typeface="Times New Roman" panose="02020603050405020304" pitchFamily="18" charset="0"/>
                          <a:ea typeface="Calibri" panose="020F0502020204030204" pitchFamily="34" charset="0"/>
                          <a:cs typeface="Times New Roman" panose="02020603050405020304" pitchFamily="18" charset="0"/>
                        </a:rPr>
                        <a:t>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tabLst>
                          <a:tab pos="5688330" algn="r"/>
                        </a:tabLs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đã trình bày vấn đề được nêu ở nhan đề văn bản như thế nào</a:t>
                      </a:r>
                      <a:r>
                        <a:rPr lang="vi-VN" sz="32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aseline="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số 04.3)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378">
                <a:tc>
                  <a:txBody>
                    <a:bodyPr/>
                    <a:lstStyle/>
                    <a:p>
                      <a:pPr algn="ctr">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TÌM HIỂU VỀ SỰ KẾT HỢP PHƯƠNG THỨC BIỂU ĐẠT TRONG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tabLst>
                          <a:tab pos="5688330" algn="r"/>
                        </a:tabLs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 văn bản này có sự kết hợp các phương thức biểu đạt nào? Chỉ ra tác dụng của sự kết hợp ấy.</a:t>
                      </a: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HT số 04.4)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55" marR="31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3" name="Rectangle 42"/>
          <p:cNvSpPr/>
          <p:nvPr/>
        </p:nvSpPr>
        <p:spPr>
          <a:xfrm>
            <a:off x="4114800" y="0"/>
            <a:ext cx="9753933" cy="1569660"/>
          </a:xfrm>
          <a:prstGeom prst="rect">
            <a:avLst/>
          </a:prstGeom>
        </p:spPr>
        <p:txBody>
          <a:bodyPr wrap="square">
            <a:spAutoFit/>
          </a:bodyPr>
          <a:lstStyle/>
          <a:p>
            <a:pPr algn="ctr"/>
            <a:r>
              <a:rPr lang="pt-BR" sz="4800" b="1">
                <a:latin typeface="Times New Roman" panose="02020603050405020304" pitchFamily="18" charset="0"/>
                <a:ea typeface="Times New Roman" panose="02020603050405020304" pitchFamily="18" charset="0"/>
                <a:cs typeface="Times New Roman" panose="02020603050405020304" pitchFamily="18" charset="0"/>
              </a:rPr>
              <a:t>2</a:t>
            </a:r>
            <a:r>
              <a:rPr lang="vi-VN" sz="4800" b="1">
                <a:latin typeface="Times New Roman" panose="02020603050405020304" pitchFamily="18" charset="0"/>
                <a:ea typeface="Times New Roman" panose="02020603050405020304" pitchFamily="18" charset="0"/>
                <a:cs typeface="Times New Roman" panose="02020603050405020304" pitchFamily="18" charset="0"/>
              </a:rPr>
              <a:t>.</a:t>
            </a:r>
            <a:r>
              <a:rPr lang="vi-VN" sz="4800">
                <a:latin typeface="Times New Roman" panose="02020603050405020304" pitchFamily="18" charset="0"/>
                <a:ea typeface="Calibri" panose="020F0502020204030204" pitchFamily="34" charset="0"/>
                <a:cs typeface="Times New Roman" panose="02020603050405020304" pitchFamily="18" charset="0"/>
              </a:rPr>
              <a:t> </a:t>
            </a:r>
            <a:r>
              <a:rPr lang="vi-VN" sz="4800" b="1">
                <a:latin typeface="Times New Roman" panose="02020603050405020304" pitchFamily="18" charset="0"/>
                <a:ea typeface="Times New Roman" panose="02020603050405020304" pitchFamily="18" charset="0"/>
                <a:cs typeface="Times New Roman" panose="02020603050405020304" pitchFamily="18" charset="0"/>
              </a:rPr>
              <a:t>Các đặc điểm của kiểu VB giới thiệu một danh lam thắng cảnh </a:t>
            </a:r>
            <a:endParaRPr lang="en-GB" sz="48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686800" y="-157128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36286" y="-14774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1080986" y="7860133"/>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6" name="Rectangle 5"/>
          <p:cNvSpPr/>
          <p:nvPr/>
        </p:nvSpPr>
        <p:spPr>
          <a:xfrm>
            <a:off x="2597271" y="1277282"/>
            <a:ext cx="13776236" cy="4145750"/>
          </a:xfrm>
          <a:prstGeom prst="rect">
            <a:avLst/>
          </a:prstGeom>
        </p:spPr>
        <p:txBody>
          <a:bodyPr wrap="square">
            <a:spAutoFit/>
          </a:bodyPr>
          <a:lstStyle/>
          <a:p>
            <a:pPr algn="ctr">
              <a:lnSpc>
                <a:spcPct val="115000"/>
              </a:lnSpc>
              <a:spcBef>
                <a:spcPts val="300"/>
              </a:spcBef>
              <a:spcAft>
                <a:spcPts val="300"/>
              </a:spcAft>
            </a:pP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04.1</a:t>
            </a:r>
            <a:r>
              <a:rPr lang="vi-VN"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Nhóm 1</a:t>
            </a:r>
            <a:endParaRPr lang="en-GB" sz="3600">
              <a:latin typeface="Times New Roman" panose="02020603050405020304" pitchFamily="18" charset="0"/>
              <a:ea typeface="Times New Roman" panose="02020603050405020304" pitchFamily="18" charset="0"/>
            </a:endParaRPr>
          </a:p>
          <a:p>
            <a:pPr algn="ctr">
              <a:lnSpc>
                <a:spcPct val="115000"/>
              </a:lnSpc>
              <a:spcBef>
                <a:spcPts val="300"/>
              </a:spcBef>
              <a:spcAft>
                <a:spcPts val="30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TÌM HIỂU ĐẶC ĐIỂM BỐ CỤC CỦA VĂN BẢN </a:t>
            </a:r>
            <a:endParaRPr lang="en-GB" sz="36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1. YÊU CẦU</a:t>
            </a:r>
            <a:r>
              <a:rPr lang="vi-VN" sz="3600">
                <a:latin typeface="Times New Roman" panose="02020603050405020304" pitchFamily="18" charset="0"/>
                <a:ea typeface="Times New Roman" panose="02020603050405020304" pitchFamily="18" charset="0"/>
                <a:cs typeface="Times New Roman" panose="02020603050405020304" pitchFamily="18" charset="0"/>
              </a:rPr>
              <a:t>: Văn bản </a:t>
            </a:r>
            <a:r>
              <a:rPr lang="vi-VN" sz="3600" i="1">
                <a:latin typeface="Times New Roman" panose="02020603050405020304" pitchFamily="18" charset="0"/>
                <a:ea typeface="Times New Roman" panose="02020603050405020304" pitchFamily="18" charset="0"/>
                <a:cs typeface="Times New Roman" panose="02020603050405020304" pitchFamily="18" charset="0"/>
              </a:rPr>
              <a:t>Vịnh Hạ Long: một kì quan thiên nhiên độc đáo và tuyệt mĩ</a:t>
            </a:r>
            <a:r>
              <a:rPr lang="vi-VN" sz="3600">
                <a:latin typeface="Times New Roman" panose="02020603050405020304" pitchFamily="18" charset="0"/>
                <a:ea typeface="Times New Roman" panose="02020603050405020304" pitchFamily="18" charset="0"/>
                <a:cs typeface="Times New Roman" panose="02020603050405020304" pitchFamily="18" charset="0"/>
              </a:rPr>
              <a:t>  có bố cục mấy phần? Nêu rõ chức năng của từng phần. Trình bày bố cục bằng một sơ đồ.</a:t>
            </a:r>
            <a:endParaRPr lang="en-GB" sz="36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2. TRẢ LỜI:</a:t>
            </a:r>
            <a:endParaRPr lang="en-GB" sz="3600" b="1">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07416981"/>
              </p:ext>
            </p:extLst>
          </p:nvPr>
        </p:nvGraphicFramePr>
        <p:xfrm>
          <a:off x="2815621" y="5897601"/>
          <a:ext cx="13557885" cy="252374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391519"/>
                <a:gridCol w="6166366"/>
              </a:tblGrid>
              <a:tr h="0">
                <a:tc>
                  <a:txBody>
                    <a:bodyPr/>
                    <a:lstStyle/>
                    <a:p>
                      <a:pPr algn="ctr">
                        <a:lnSpc>
                          <a:spcPct val="115000"/>
                        </a:lnSpc>
                        <a:spcBef>
                          <a:spcPts val="300"/>
                        </a:spcBef>
                        <a:spcAft>
                          <a:spcPts val="300"/>
                        </a:spcAft>
                      </a:pPr>
                      <a:r>
                        <a:rPr lang="vi-VN"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 văn bản </a:t>
                      </a:r>
                      <a:endParaRPr lang="en-GB"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đồ bố cục VB</a:t>
                      </a:r>
                      <a:endParaRPr lang="en-GB"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Bef>
                          <a:spcPts val="300"/>
                        </a:spcBef>
                        <a:spcAft>
                          <a:spcPts val="30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5000"/>
                        </a:lnSpc>
                        <a:spcBef>
                          <a:spcPts val="300"/>
                        </a:spcBef>
                        <a:spcAft>
                          <a:spcPts val="30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Bef>
                          <a:spcPts val="300"/>
                        </a:spcBef>
                        <a:spcAft>
                          <a:spcPts val="30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0">
                <a:tc>
                  <a:txBody>
                    <a:bodyPr/>
                    <a:lstStyle/>
                    <a:p>
                      <a:pPr>
                        <a:lnSpc>
                          <a:spcPct val="115000"/>
                        </a:lnSpc>
                        <a:spcBef>
                          <a:spcPts val="300"/>
                        </a:spcBef>
                        <a:spcAft>
                          <a:spcPts val="30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Tree>
    <p:extLst>
      <p:ext uri="{BB962C8B-B14F-4D97-AF65-F5344CB8AC3E}">
        <p14:creationId xmlns:p14="http://schemas.microsoft.com/office/powerpoint/2010/main" val="37254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9333" b="-9333"/>
            </a:stretch>
          </a:blipFill>
        </p:spPr>
      </p:sp>
      <p:sp>
        <p:nvSpPr>
          <p:cNvPr id="7" name="Rectangle 6"/>
          <p:cNvSpPr/>
          <p:nvPr/>
        </p:nvSpPr>
        <p:spPr>
          <a:xfrm>
            <a:off x="457200" y="952500"/>
            <a:ext cx="11017760" cy="21236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6600" b="1">
                <a:solidFill>
                  <a:srgbClr val="FFFF00"/>
                </a:solidFill>
                <a:latin typeface="#9Slide07 SVNNexa Rust Slab Bla" panose="020B0606040200020203" pitchFamily="34" charset="0"/>
                <a:ea typeface="Times New Roman" panose="02020603050405020304" pitchFamily="18" charset="0"/>
              </a:rPr>
              <a:t>HOẠT ĐỘNG </a:t>
            </a:r>
            <a:r>
              <a:rPr lang="en-US" sz="6600" b="1" smtClean="0">
                <a:solidFill>
                  <a:srgbClr val="FFFF00"/>
                </a:solidFill>
                <a:latin typeface="#9Slide07 SVNNexa Rust Slab Bla" panose="020B0606040200020203" pitchFamily="34" charset="0"/>
                <a:ea typeface="Times New Roman" panose="02020603050405020304" pitchFamily="18" charset="0"/>
              </a:rPr>
              <a:t>1</a:t>
            </a:r>
            <a:endParaRPr lang="vi-VN" sz="6600" b="1" smtClean="0">
              <a:solidFill>
                <a:srgbClr val="FFFF00"/>
              </a:solidFill>
              <a:latin typeface="Times New Roman" panose="02020603050405020304" pitchFamily="18" charset="0"/>
              <a:ea typeface="Times New Roman" panose="02020603050405020304" pitchFamily="18" charset="0"/>
            </a:endParaRPr>
          </a:p>
          <a:p>
            <a:pPr algn="ctr"/>
            <a:r>
              <a:rPr lang="en-US" sz="6600" b="1" smtClean="0">
                <a:solidFill>
                  <a:srgbClr val="FFFF00"/>
                </a:solidFill>
                <a:latin typeface="#9Slide07 SVNNexa Rust Slab Bla" panose="020B0606040200020203" pitchFamily="34" charset="0"/>
                <a:ea typeface="Times New Roman" panose="02020603050405020304" pitchFamily="18" charset="0"/>
              </a:rPr>
              <a:t>HOẠT </a:t>
            </a:r>
            <a:r>
              <a:rPr lang="en-US" sz="6600" b="1">
                <a:solidFill>
                  <a:srgbClr val="FFFF00"/>
                </a:solidFill>
                <a:latin typeface="#9Slide07 SVNNexa Rust Slab Bla" panose="020B0606040200020203" pitchFamily="34" charset="0"/>
                <a:ea typeface="Times New Roman" panose="02020603050405020304" pitchFamily="18" charset="0"/>
              </a:rPr>
              <a:t>ĐỘNG MỞ ĐẦU</a:t>
            </a:r>
            <a:endParaRPr lang="en-GB" sz="6600" b="1">
              <a:solidFill>
                <a:srgbClr val="FFFF00"/>
              </a:solidFill>
              <a:latin typeface="#9Slide07 SVNNexa Rust Slab Bla" panose="020B0606040200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9" y="266700"/>
            <a:ext cx="12543971" cy="4267200"/>
          </a:xfrm>
          <a:prstGeom prst="rect">
            <a:avLst/>
          </a:prstGeom>
        </p:spPr>
      </p:pic>
    </p:spTree>
    <p:extLst>
      <p:ext uri="{BB962C8B-B14F-4D97-AF65-F5344CB8AC3E}">
        <p14:creationId xmlns:p14="http://schemas.microsoft.com/office/powerpoint/2010/main" val="1717276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686800" y="-157128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36286" y="-14774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1080986" y="7860133"/>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graphicFrame>
        <p:nvGraphicFramePr>
          <p:cNvPr id="5" name="Table 4"/>
          <p:cNvGraphicFramePr>
            <a:graphicFrameLocks noGrp="1"/>
          </p:cNvGraphicFramePr>
          <p:nvPr>
            <p:extLst>
              <p:ext uri="{D42A27DB-BD31-4B8C-83A1-F6EECF244321}">
                <p14:modId xmlns:p14="http://schemas.microsoft.com/office/powerpoint/2010/main" val="3099931953"/>
              </p:ext>
            </p:extLst>
          </p:nvPr>
        </p:nvGraphicFramePr>
        <p:xfrm>
          <a:off x="2657797" y="2127353"/>
          <a:ext cx="14282183" cy="6513767"/>
        </p:xfrm>
        <a:graphic>
          <a:graphicData uri="http://schemas.openxmlformats.org/drawingml/2006/table">
            <a:tbl>
              <a:tblPr firstRow="1" firstCol="1" bandRow="1">
                <a:effectLst>
                  <a:outerShdw blurRad="50800" dist="38100" algn="l" rotWithShape="0">
                    <a:prstClr val="black">
                      <a:alpha val="40000"/>
                    </a:prstClr>
                  </a:outerShdw>
                </a:effectLst>
              </a:tblPr>
              <a:tblGrid>
                <a:gridCol w="14282183"/>
              </a:tblGrid>
              <a:tr h="0">
                <a:tc>
                  <a:txBody>
                    <a:bodyPr/>
                    <a:lstStyle/>
                    <a:p>
                      <a:pPr algn="ctr">
                        <a:lnSpc>
                          <a:spcPct val="115000"/>
                        </a:lnSpc>
                        <a:spcBef>
                          <a:spcPts val="300"/>
                        </a:spcBef>
                        <a:spcAft>
                          <a:spcPts val="30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a:t>
                      </a:r>
                      <a:r>
                        <a:rPr lang="vi-VN"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HT số 04.2- Nhóm 2</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effectLst/>
                          <a:latin typeface="Times New Roman" panose="02020603050405020304" pitchFamily="18" charset="0"/>
                          <a:ea typeface="Calibri" panose="020F0502020204030204" pitchFamily="34" charset="0"/>
                          <a:cs typeface="Times New Roman" panose="02020603050405020304" pitchFamily="18" charset="0"/>
                        </a:rPr>
                        <a:t>VỀ HÌNH THỨC VĂN BẢN  (các đề mục, từ ngữ)</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1. YÊU CẦU: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Các đề mục nhỏ có vai trò như thế nào trong việc thể hiện nội dung thông tin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Văn bản sử dụng từ ngữ chuyên ngành nào? Lấy ví dụ cụ thể?</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spc="-30">
                          <a:effectLst/>
                          <a:latin typeface="Times New Roman" panose="02020603050405020304" pitchFamily="18" charset="0"/>
                          <a:ea typeface="Times New Roman" panose="02020603050405020304" pitchFamily="18" charset="0"/>
                          <a:cs typeface="Times New Roman" panose="02020603050405020304" pitchFamily="18" charset="0"/>
                        </a:rPr>
                        <a:t>2. TRẢ LỜI: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en-US"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en-US"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469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686800" y="-157128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36286" y="-14774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1080986" y="7860133"/>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graphicFrame>
        <p:nvGraphicFramePr>
          <p:cNvPr id="5" name="Table 4"/>
          <p:cNvGraphicFramePr>
            <a:graphicFrameLocks noGrp="1"/>
          </p:cNvGraphicFramePr>
          <p:nvPr>
            <p:extLst>
              <p:ext uri="{D42A27DB-BD31-4B8C-83A1-F6EECF244321}">
                <p14:modId xmlns:p14="http://schemas.microsoft.com/office/powerpoint/2010/main" val="489893136"/>
              </p:ext>
            </p:extLst>
          </p:nvPr>
        </p:nvGraphicFramePr>
        <p:xfrm>
          <a:off x="2564136" y="1493755"/>
          <a:ext cx="14395450" cy="8167307"/>
        </p:xfrm>
        <a:graphic>
          <a:graphicData uri="http://schemas.openxmlformats.org/drawingml/2006/table">
            <a:tbl>
              <a:tblPr firstRow="1" firstCol="1" bandRow="1"/>
              <a:tblGrid>
                <a:gridCol w="14395450"/>
              </a:tblGrid>
              <a:tr h="0">
                <a:tc>
                  <a:txBody>
                    <a:bodyPr/>
                    <a:lstStyle/>
                    <a:p>
                      <a:pPr algn="ctr">
                        <a:lnSpc>
                          <a:spcPct val="115000"/>
                        </a:lnSpc>
                        <a:spcBef>
                          <a:spcPts val="300"/>
                        </a:spcBef>
                        <a:spcAft>
                          <a:spcPts val="3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a:t>
                      </a:r>
                      <a:r>
                        <a:rPr lang="vi-VN"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HT số 04.3- Nhóm 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TÌM HIỂU </a:t>
                      </a:r>
                      <a:r>
                        <a:rPr lang="vi-VN" sz="4000" b="1">
                          <a:effectLst/>
                          <a:latin typeface="Times New Roman" panose="02020603050405020304" pitchFamily="18" charset="0"/>
                          <a:ea typeface="Calibri" panose="020F0502020204030204" pitchFamily="34" charset="0"/>
                          <a:cs typeface="Times New Roman" panose="02020603050405020304" pitchFamily="18" charset="0"/>
                        </a:rPr>
                        <a:t>VỀ CÁCH TRÌNH BÀY THÔNG TIN VĂN BẢN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1. YÊU CẦU: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tabLst>
                          <a:tab pos="5688330" algn="r"/>
                        </a:tabLst>
                      </a:pPr>
                      <a:r>
                        <a:rPr lang="vi-VN"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đã trình bày vấn đề được nêu ở nhan đề văn bản như thế nào?</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4000" i="1" u="sng" spc="-30">
                          <a:effectLst/>
                          <a:latin typeface="Times New Roman" panose="02020603050405020304" pitchFamily="18" charset="0"/>
                          <a:ea typeface="Times New Roman" panose="02020603050405020304" pitchFamily="18" charset="0"/>
                          <a:cs typeface="Times New Roman" panose="02020603050405020304" pitchFamily="18" charset="0"/>
                        </a:rPr>
                        <a:t>Gợi ý:</a:t>
                      </a:r>
                      <a:r>
                        <a:rPr lang="vi-VN" sz="4000" i="1" spc="-3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4000" i="1" spc="-30">
                          <a:effectLst/>
                          <a:latin typeface="Times New Roman" panose="02020603050405020304" pitchFamily="18" charset="0"/>
                          <a:ea typeface="Times New Roman" panose="02020603050405020304" pitchFamily="18" charset="0"/>
                          <a:cs typeface="Times New Roman" panose="02020603050405020304" pitchFamily="18" charset="0"/>
                        </a:rPr>
                        <a:t>-  VB</a:t>
                      </a:r>
                      <a:r>
                        <a:rPr lang="vi-VN" sz="4000" i="1" spc="-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những cách trình bày thông tin nào?</a:t>
                      </a:r>
                      <a:r>
                        <a:rPr lang="vi-VN" sz="4000" i="1" spc="-30">
                          <a:effectLst/>
                          <a:latin typeface="Times New Roman" panose="02020603050405020304" pitchFamily="18" charset="0"/>
                          <a:ea typeface="Times New Roman" panose="02020603050405020304" pitchFamily="18" charset="0"/>
                          <a:cs typeface="Times New Roman" panose="02020603050405020304" pitchFamily="18" charset="0"/>
                        </a:rPr>
                        <a:t> Xác định dấu hiệu nhận biết của các cách trình bày ấy trong VB và tác dụng của nó.</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4000" spc="-30">
                          <a:effectLst/>
                          <a:latin typeface="Times New Roman" panose="02020603050405020304" pitchFamily="18" charset="0"/>
                          <a:ea typeface="Times New Roman" panose="02020603050405020304" pitchFamily="18" charset="0"/>
                          <a:cs typeface="Times New Roman" panose="02020603050405020304" pitchFamily="18" charset="0"/>
                        </a:rPr>
                        <a:t>2. TRẢ LỜI: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en-US" sz="4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0572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686800" y="-157128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36286" y="-14774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1080986" y="7860133"/>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graphicFrame>
        <p:nvGraphicFramePr>
          <p:cNvPr id="5" name="Table 4"/>
          <p:cNvGraphicFramePr>
            <a:graphicFrameLocks noGrp="1"/>
          </p:cNvGraphicFramePr>
          <p:nvPr>
            <p:extLst>
              <p:ext uri="{D42A27DB-BD31-4B8C-83A1-F6EECF244321}">
                <p14:modId xmlns:p14="http://schemas.microsoft.com/office/powerpoint/2010/main" val="370805232"/>
              </p:ext>
            </p:extLst>
          </p:nvPr>
        </p:nvGraphicFramePr>
        <p:xfrm>
          <a:off x="2739988" y="1941051"/>
          <a:ext cx="14100212" cy="80406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4100212"/>
              </a:tblGrid>
              <a:tr h="0">
                <a:tc>
                  <a:txBody>
                    <a:bodyPr/>
                    <a:lstStyle/>
                    <a:p>
                      <a:pPr algn="ctr">
                        <a:lnSpc>
                          <a:spcPct val="115000"/>
                        </a:lnSpc>
                        <a:spcBef>
                          <a:spcPts val="300"/>
                        </a:spcBef>
                        <a:spcAft>
                          <a:spcPts val="30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a:t>
                      </a:r>
                      <a:r>
                        <a:rPr lang="vi-VN"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HT số 04.4- Nhóm 4</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effectLst/>
                          <a:latin typeface="Times New Roman" panose="02020603050405020304" pitchFamily="18" charset="0"/>
                          <a:ea typeface="Calibri" panose="020F0502020204030204" pitchFamily="34" charset="0"/>
                          <a:cs typeface="Times New Roman" panose="02020603050405020304" pitchFamily="18" charset="0"/>
                        </a:rPr>
                        <a:t>VỀ SỰ KẾT HỢP PHƯƠNG THỨC BIỂU ĐẠT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1. YÊU CẦU: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tabLst>
                          <a:tab pos="5688330" algn="r"/>
                        </a:tabLst>
                      </a:pPr>
                      <a:r>
                        <a:rPr lang="vi-VN"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 văn bản này có sự kết hợp các phương thức biểu đạt nào? Chỉ ra tác dụng của sự kết hợp ấy.</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i="1" u="sng" spc="-30">
                          <a:effectLst/>
                          <a:latin typeface="Times New Roman" panose="02020603050405020304" pitchFamily="18" charset="0"/>
                          <a:ea typeface="Times New Roman" panose="02020603050405020304" pitchFamily="18" charset="0"/>
                          <a:cs typeface="Times New Roman" panose="02020603050405020304" pitchFamily="18" charset="0"/>
                        </a:rPr>
                        <a:t>(Gợi ý:</a:t>
                      </a:r>
                      <a:r>
                        <a:rPr lang="vi-VN" sz="3600" i="1" spc="-3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Tìm một số yếu tố miêu tả trong văn bản? Việc sử dụng yếu tố miêu tả có làm ảnh hưởng đến mục đích cung cấp thông tin ở văn bản thuyết minh không? Vì sao?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spc="-30">
                          <a:effectLst/>
                          <a:latin typeface="Times New Roman" panose="02020603050405020304" pitchFamily="18" charset="0"/>
                          <a:ea typeface="Times New Roman" panose="02020603050405020304" pitchFamily="18" charset="0"/>
                          <a:cs typeface="Times New Roman" panose="02020603050405020304" pitchFamily="18" charset="0"/>
                        </a:rPr>
                        <a:t>2. TRẢ LỜI: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51247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a:off x="13713981" y="6771385"/>
            <a:ext cx="2000337" cy="832640"/>
          </a:xfrm>
          <a:custGeom>
            <a:avLst/>
            <a:gdLst/>
            <a:ahLst/>
            <a:cxnLst/>
            <a:rect l="l" t="t" r="r" b="b"/>
            <a:pathLst>
              <a:path w="2000337" h="832640">
                <a:moveTo>
                  <a:pt x="0" y="0"/>
                </a:moveTo>
                <a:lnTo>
                  <a:pt x="2000338" y="0"/>
                </a:lnTo>
                <a:lnTo>
                  <a:pt x="2000338" y="832640"/>
                </a:lnTo>
                <a:lnTo>
                  <a:pt x="0" y="8326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rot="-726946" flipH="1">
            <a:off x="15132996" y="5377439"/>
            <a:ext cx="2728685" cy="3912093"/>
          </a:xfrm>
          <a:custGeom>
            <a:avLst/>
            <a:gdLst/>
            <a:ahLst/>
            <a:cxnLst/>
            <a:rect l="l" t="t" r="r" b="b"/>
            <a:pathLst>
              <a:path w="2728685" h="3912093">
                <a:moveTo>
                  <a:pt x="2728685" y="0"/>
                </a:moveTo>
                <a:lnTo>
                  <a:pt x="0" y="0"/>
                </a:lnTo>
                <a:lnTo>
                  <a:pt x="0" y="3912093"/>
                </a:lnTo>
                <a:lnTo>
                  <a:pt x="2728685" y="3912093"/>
                </a:lnTo>
                <a:lnTo>
                  <a:pt x="272868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752836" y="7852717"/>
            <a:ext cx="7008398" cy="2155082"/>
          </a:xfrm>
          <a:custGeom>
            <a:avLst/>
            <a:gdLst/>
            <a:ahLst/>
            <a:cxnLst/>
            <a:rect l="l" t="t" r="r" b="b"/>
            <a:pathLst>
              <a:path w="7008398" h="2155082">
                <a:moveTo>
                  <a:pt x="0" y="0"/>
                </a:moveTo>
                <a:lnTo>
                  <a:pt x="7008398" y="0"/>
                </a:lnTo>
                <a:lnTo>
                  <a:pt x="7008398" y="2155082"/>
                </a:lnTo>
                <a:lnTo>
                  <a:pt x="0" y="21550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412984" y="8855760"/>
            <a:ext cx="7848217" cy="2187059"/>
          </a:xfrm>
          <a:custGeom>
            <a:avLst/>
            <a:gdLst/>
            <a:ahLst/>
            <a:cxnLst/>
            <a:rect l="l" t="t" r="r" b="b"/>
            <a:pathLst>
              <a:path w="7848217" h="2187059">
                <a:moveTo>
                  <a:pt x="0" y="0"/>
                </a:moveTo>
                <a:lnTo>
                  <a:pt x="7848217" y="0"/>
                </a:lnTo>
                <a:lnTo>
                  <a:pt x="7848217" y="2187059"/>
                </a:lnTo>
                <a:lnTo>
                  <a:pt x="0" y="2187059"/>
                </a:lnTo>
                <a:lnTo>
                  <a:pt x="0" y="0"/>
                </a:lnTo>
                <a:close/>
              </a:path>
            </a:pathLst>
          </a:custGeom>
          <a:blipFill>
            <a:blip r:embed="rId8">
              <a:extLst>
                <a:ext uri="{96DAC541-7B7A-43D3-8B79-37D633B846F1}">
                  <asvg:svgBlip xmlns:asvg="http://schemas.microsoft.com/office/drawing/2016/SVG/main" xmlns="" r:embed="rId9"/>
                </a:ext>
              </a:extLst>
            </a:blip>
            <a:stretch>
              <a:fillRect l="-6159"/>
            </a:stretch>
          </a:blipFill>
        </p:spPr>
      </p:sp>
      <p:sp>
        <p:nvSpPr>
          <p:cNvPr id="6" name="Freeform 6"/>
          <p:cNvSpPr/>
          <p:nvPr/>
        </p:nvSpPr>
        <p:spPr>
          <a:xfrm>
            <a:off x="14254700" y="8861075"/>
            <a:ext cx="7848217" cy="2187059"/>
          </a:xfrm>
          <a:custGeom>
            <a:avLst/>
            <a:gdLst/>
            <a:ahLst/>
            <a:cxnLst/>
            <a:rect l="l" t="t" r="r" b="b"/>
            <a:pathLst>
              <a:path w="7848217" h="2187059">
                <a:moveTo>
                  <a:pt x="0" y="0"/>
                </a:moveTo>
                <a:lnTo>
                  <a:pt x="7848217" y="0"/>
                </a:lnTo>
                <a:lnTo>
                  <a:pt x="7848217" y="2187059"/>
                </a:lnTo>
                <a:lnTo>
                  <a:pt x="0" y="2187059"/>
                </a:lnTo>
                <a:lnTo>
                  <a:pt x="0" y="0"/>
                </a:lnTo>
                <a:close/>
              </a:path>
            </a:pathLst>
          </a:custGeom>
          <a:blipFill>
            <a:blip r:embed="rId8">
              <a:extLst>
                <a:ext uri="{96DAC541-7B7A-43D3-8B79-37D633B846F1}">
                  <asvg:svgBlip xmlns:asvg="http://schemas.microsoft.com/office/drawing/2016/SVG/main" xmlns="" r:embed="rId9"/>
                </a:ext>
              </a:extLst>
            </a:blip>
            <a:stretch>
              <a:fillRect l="-6159"/>
            </a:stretch>
          </a:blipFill>
        </p:spPr>
      </p:sp>
      <p:sp>
        <p:nvSpPr>
          <p:cNvPr id="7" name="Freeform 7"/>
          <p:cNvSpPr/>
          <p:nvPr/>
        </p:nvSpPr>
        <p:spPr>
          <a:xfrm rot="-177544">
            <a:off x="-6572565" y="7497757"/>
            <a:ext cx="16325479" cy="5020085"/>
          </a:xfrm>
          <a:custGeom>
            <a:avLst/>
            <a:gdLst/>
            <a:ahLst/>
            <a:cxnLst/>
            <a:rect l="l" t="t" r="r" b="b"/>
            <a:pathLst>
              <a:path w="16325479" h="5020085">
                <a:moveTo>
                  <a:pt x="0" y="0"/>
                </a:moveTo>
                <a:lnTo>
                  <a:pt x="16325479" y="0"/>
                </a:lnTo>
                <a:lnTo>
                  <a:pt x="16325479" y="5020084"/>
                </a:lnTo>
                <a:lnTo>
                  <a:pt x="0" y="50200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404674" y="6683319"/>
            <a:ext cx="3518890" cy="3127414"/>
          </a:xfrm>
          <a:custGeom>
            <a:avLst/>
            <a:gdLst/>
            <a:ahLst/>
            <a:cxnLst/>
            <a:rect l="l" t="t" r="r" b="b"/>
            <a:pathLst>
              <a:path w="3518890" h="3127414">
                <a:moveTo>
                  <a:pt x="3518890" y="0"/>
                </a:moveTo>
                <a:lnTo>
                  <a:pt x="0" y="0"/>
                </a:lnTo>
                <a:lnTo>
                  <a:pt x="0" y="3127414"/>
                </a:lnTo>
                <a:lnTo>
                  <a:pt x="3518890" y="3127414"/>
                </a:lnTo>
                <a:lnTo>
                  <a:pt x="351889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0" name="Group 10"/>
          <p:cNvGrpSpPr/>
          <p:nvPr/>
        </p:nvGrpSpPr>
        <p:grpSpPr>
          <a:xfrm>
            <a:off x="10421240" y="1436768"/>
            <a:ext cx="1435779" cy="143577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A8E2"/>
            </a:solidFill>
          </p:spPr>
        </p:sp>
        <p:sp>
          <p:nvSpPr>
            <p:cNvPr id="12" name="TextBox 12"/>
            <p:cNvSpPr txBox="1"/>
            <p:nvPr/>
          </p:nvSpPr>
          <p:spPr>
            <a:xfrm>
              <a:off x="76200" y="38100"/>
              <a:ext cx="660400" cy="698500"/>
            </a:xfrm>
            <a:prstGeom prst="rect">
              <a:avLst/>
            </a:prstGeom>
          </p:spPr>
          <p:txBody>
            <a:bodyPr lIns="50901" tIns="50901" rIns="50901" bIns="50901" rtlCol="0" anchor="ctr"/>
            <a:lstStyle/>
            <a:p>
              <a:pPr algn="ctr">
                <a:lnSpc>
                  <a:spcPts val="2660"/>
                </a:lnSpc>
              </a:pPr>
              <a:endParaRPr>
                <a:solidFill>
                  <a:prstClr val="black"/>
                </a:solidFill>
              </a:endParaRPr>
            </a:p>
          </p:txBody>
        </p:sp>
      </p:grpSp>
      <p:sp>
        <p:nvSpPr>
          <p:cNvPr id="13" name="TextBox 13"/>
          <p:cNvSpPr txBox="1"/>
          <p:nvPr/>
        </p:nvSpPr>
        <p:spPr>
          <a:xfrm>
            <a:off x="10584740" y="1393908"/>
            <a:ext cx="1063026" cy="1346522"/>
          </a:xfrm>
          <a:prstGeom prst="rect">
            <a:avLst/>
          </a:prstGeom>
        </p:spPr>
        <p:txBody>
          <a:bodyPr lIns="0" tIns="0" rIns="0" bIns="0" rtlCol="0" anchor="t">
            <a:spAutoFit/>
          </a:bodyPr>
          <a:lstStyle/>
          <a:p>
            <a:pPr algn="ctr">
              <a:lnSpc>
                <a:spcPts val="10500"/>
              </a:lnSpc>
              <a:spcBef>
                <a:spcPct val="0"/>
              </a:spcBef>
            </a:pPr>
            <a:r>
              <a:rPr lang="vi-VN" sz="7500" b="1">
                <a:solidFill>
                  <a:srgbClr val="FFFFFF"/>
                </a:solidFill>
                <a:latin typeface="Times New Roman" panose="02020603050405020304" pitchFamily="18" charset="0"/>
                <a:ea typeface="Genty Sans"/>
                <a:cs typeface="Times New Roman" panose="02020603050405020304" pitchFamily="18" charset="0"/>
                <a:sym typeface="Genty Sans"/>
              </a:rPr>
              <a:t>b</a:t>
            </a:r>
            <a:endParaRPr lang="en-US" sz="7500" b="1">
              <a:solidFill>
                <a:srgbClr val="FFFFFF"/>
              </a:solidFill>
              <a:latin typeface="Times New Roman" panose="02020603050405020304" pitchFamily="18" charset="0"/>
              <a:ea typeface="Genty Sans"/>
              <a:cs typeface="Times New Roman" panose="02020603050405020304" pitchFamily="18" charset="0"/>
              <a:sym typeface="Genty Sans"/>
            </a:endParaRPr>
          </a:p>
        </p:txBody>
      </p:sp>
      <p:sp>
        <p:nvSpPr>
          <p:cNvPr id="15" name="TextBox 15"/>
          <p:cNvSpPr txBox="1"/>
          <p:nvPr/>
        </p:nvSpPr>
        <p:spPr>
          <a:xfrm>
            <a:off x="12187707" y="2019575"/>
            <a:ext cx="5130257" cy="677108"/>
          </a:xfrm>
          <a:prstGeom prst="rect">
            <a:avLst/>
          </a:prstGeom>
        </p:spPr>
        <p:txBody>
          <a:bodyPr lIns="0" tIns="0" rIns="0" bIns="0" rtlCol="0" anchor="t">
            <a:spAutoFit/>
          </a:bodyPr>
          <a:lstStyle/>
          <a:p>
            <a:r>
              <a:rPr lang="vi-VN" sz="4400" b="1" smtClean="0">
                <a:latin typeface="Times New Roman" panose="02020603050405020304" pitchFamily="18" charset="0"/>
                <a:cs typeface="Times New Roman" panose="02020603050405020304" pitchFamily="18" charset="0"/>
              </a:rPr>
              <a:t>Đặc </a:t>
            </a:r>
            <a:r>
              <a:rPr lang="vi-VN" sz="4400" b="1">
                <a:latin typeface="Times New Roman" panose="02020603050405020304" pitchFamily="18" charset="0"/>
                <a:cs typeface="Times New Roman" panose="02020603050405020304" pitchFamily="18" charset="0"/>
              </a:rPr>
              <a:t>điểm hình thức</a:t>
            </a:r>
            <a:endParaRPr lang="en-GB" sz="4400" b="1">
              <a:latin typeface="Times New Roman" panose="02020603050405020304" pitchFamily="18" charset="0"/>
              <a:cs typeface="Times New Roman" panose="02020603050405020304" pitchFamily="18" charset="0"/>
            </a:endParaRPr>
          </a:p>
        </p:txBody>
      </p:sp>
      <p:grpSp>
        <p:nvGrpSpPr>
          <p:cNvPr id="16" name="Group 16"/>
          <p:cNvGrpSpPr/>
          <p:nvPr/>
        </p:nvGrpSpPr>
        <p:grpSpPr>
          <a:xfrm>
            <a:off x="1371234" y="921899"/>
            <a:ext cx="1435779" cy="143577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A8E2"/>
            </a:solidFill>
          </p:spPr>
        </p:sp>
        <p:sp>
          <p:nvSpPr>
            <p:cNvPr id="18" name="TextBox 18"/>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sp>
        <p:nvSpPr>
          <p:cNvPr id="19" name="TextBox 19"/>
          <p:cNvSpPr txBox="1"/>
          <p:nvPr/>
        </p:nvSpPr>
        <p:spPr>
          <a:xfrm>
            <a:off x="1720293" y="895402"/>
            <a:ext cx="691907" cy="1346522"/>
          </a:xfrm>
          <a:prstGeom prst="rect">
            <a:avLst/>
          </a:prstGeom>
        </p:spPr>
        <p:txBody>
          <a:bodyPr lIns="0" tIns="0" rIns="0" bIns="0" rtlCol="0" anchor="t">
            <a:spAutoFit/>
          </a:bodyPr>
          <a:lstStyle/>
          <a:p>
            <a:pPr algn="ctr">
              <a:lnSpc>
                <a:spcPts val="10500"/>
              </a:lnSpc>
              <a:spcBef>
                <a:spcPct val="0"/>
              </a:spcBef>
            </a:pPr>
            <a:r>
              <a:rPr lang="vi-VN" sz="7500" b="1">
                <a:solidFill>
                  <a:srgbClr val="FFFFFF"/>
                </a:solidFill>
                <a:latin typeface="Times New Roman" panose="02020603050405020304" pitchFamily="18" charset="0"/>
                <a:ea typeface="Genty Sans"/>
                <a:cs typeface="Times New Roman" panose="02020603050405020304" pitchFamily="18" charset="0"/>
                <a:sym typeface="Genty Sans"/>
              </a:rPr>
              <a:t>a</a:t>
            </a:r>
            <a:endParaRPr lang="en-US" sz="7500" b="1">
              <a:solidFill>
                <a:srgbClr val="FFFFFF"/>
              </a:solidFill>
              <a:latin typeface="Times New Roman" panose="02020603050405020304" pitchFamily="18" charset="0"/>
              <a:ea typeface="Genty Sans"/>
              <a:cs typeface="Times New Roman" panose="02020603050405020304" pitchFamily="18" charset="0"/>
              <a:sym typeface="Genty Sans"/>
            </a:endParaRPr>
          </a:p>
        </p:txBody>
      </p:sp>
      <p:sp>
        <p:nvSpPr>
          <p:cNvPr id="21" name="TextBox 21"/>
          <p:cNvSpPr txBox="1"/>
          <p:nvPr/>
        </p:nvSpPr>
        <p:spPr>
          <a:xfrm>
            <a:off x="3143118" y="1509599"/>
            <a:ext cx="5494878" cy="1354217"/>
          </a:xfrm>
          <a:prstGeom prst="rect">
            <a:avLst/>
          </a:prstGeom>
        </p:spPr>
        <p:txBody>
          <a:bodyPr lIns="0" tIns="0" rIns="0" bIns="0" rtlCol="0" anchor="t">
            <a:spAutoFit/>
          </a:bodyPr>
          <a:lstStyle/>
          <a:p>
            <a:pPr>
              <a:spcBef>
                <a:spcPct val="0"/>
              </a:spcBef>
            </a:pPr>
            <a:r>
              <a:rPr lang="en-US" sz="4400" b="1" smtClean="0">
                <a:latin typeface="Times New Roman" panose="02020603050405020304" pitchFamily="18" charset="0"/>
                <a:cs typeface="Times New Roman" panose="02020603050405020304" pitchFamily="18" charset="0"/>
              </a:rPr>
              <a:t>Về </a:t>
            </a:r>
            <a:r>
              <a:rPr lang="en-US" sz="4400" b="1">
                <a:latin typeface="Times New Roman" panose="02020603050405020304" pitchFamily="18" charset="0"/>
                <a:cs typeface="Times New Roman" panose="02020603050405020304" pitchFamily="18" charset="0"/>
              </a:rPr>
              <a:t>bố cục VB: </a:t>
            </a:r>
            <a:r>
              <a:rPr lang="en-US" sz="4400">
                <a:latin typeface="Times New Roman" panose="02020603050405020304" pitchFamily="18" charset="0"/>
                <a:cs typeface="Times New Roman" panose="02020603050405020304" pitchFamily="18" charset="0"/>
              </a:rPr>
              <a:t>VB có ba phần</a:t>
            </a:r>
            <a:endParaRPr lang="en-US" sz="4400">
              <a:solidFill>
                <a:srgbClr val="545454"/>
              </a:solidFill>
              <a:latin typeface="Times New Roman" panose="02020603050405020304" pitchFamily="18" charset="0"/>
              <a:ea typeface="Quicksand"/>
              <a:cs typeface="Times New Roman" panose="02020603050405020304" pitchFamily="18" charset="0"/>
              <a:sym typeface="Quicksand"/>
            </a:endParaRPr>
          </a:p>
        </p:txBody>
      </p:sp>
      <p:grpSp>
        <p:nvGrpSpPr>
          <p:cNvPr id="22" name="Group 22"/>
          <p:cNvGrpSpPr/>
          <p:nvPr/>
        </p:nvGrpSpPr>
        <p:grpSpPr>
          <a:xfrm>
            <a:off x="5646580" y="3353028"/>
            <a:ext cx="1435779" cy="143577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A8E2"/>
            </a:solidFill>
          </p:spPr>
        </p:sp>
        <p:sp>
          <p:nvSpPr>
            <p:cNvPr id="24" name="TextBox 24"/>
            <p:cNvSpPr txBox="1"/>
            <p:nvPr/>
          </p:nvSpPr>
          <p:spPr>
            <a:xfrm>
              <a:off x="76200" y="38100"/>
              <a:ext cx="660400" cy="698500"/>
            </a:xfrm>
            <a:prstGeom prst="rect">
              <a:avLst/>
            </a:prstGeom>
          </p:spPr>
          <p:txBody>
            <a:bodyPr lIns="50901" tIns="50901" rIns="50901" bIns="50901" rtlCol="0" anchor="ctr"/>
            <a:lstStyle/>
            <a:p>
              <a:pPr algn="ctr">
                <a:lnSpc>
                  <a:spcPts val="2660"/>
                </a:lnSpc>
              </a:pPr>
              <a:endParaRPr>
                <a:solidFill>
                  <a:prstClr val="black"/>
                </a:solidFill>
              </a:endParaRPr>
            </a:p>
          </p:txBody>
        </p:sp>
      </p:grpSp>
      <p:sp>
        <p:nvSpPr>
          <p:cNvPr id="25" name="TextBox 25"/>
          <p:cNvSpPr txBox="1"/>
          <p:nvPr/>
        </p:nvSpPr>
        <p:spPr>
          <a:xfrm>
            <a:off x="5810080" y="3310168"/>
            <a:ext cx="1063026" cy="1346522"/>
          </a:xfrm>
          <a:prstGeom prst="rect">
            <a:avLst/>
          </a:prstGeom>
        </p:spPr>
        <p:txBody>
          <a:bodyPr lIns="0" tIns="0" rIns="0" bIns="0" rtlCol="0" anchor="t">
            <a:spAutoFit/>
          </a:bodyPr>
          <a:lstStyle/>
          <a:p>
            <a:pPr algn="ctr">
              <a:lnSpc>
                <a:spcPts val="10500"/>
              </a:lnSpc>
              <a:spcBef>
                <a:spcPct val="0"/>
              </a:spcBef>
            </a:pPr>
            <a:r>
              <a:rPr lang="vi-VN" sz="7500" b="1">
                <a:solidFill>
                  <a:srgbClr val="FFFFFF"/>
                </a:solidFill>
                <a:latin typeface="Times New Roman" panose="02020603050405020304" pitchFamily="18" charset="0"/>
                <a:ea typeface="Genty Sans"/>
                <a:cs typeface="Times New Roman" panose="02020603050405020304" pitchFamily="18" charset="0"/>
                <a:sym typeface="Genty Sans"/>
              </a:rPr>
              <a:t>c</a:t>
            </a:r>
            <a:endParaRPr lang="en-US" sz="7500" b="1">
              <a:solidFill>
                <a:srgbClr val="FFFFFF"/>
              </a:solidFill>
              <a:latin typeface="Times New Roman" panose="02020603050405020304" pitchFamily="18" charset="0"/>
              <a:ea typeface="Genty Sans"/>
              <a:cs typeface="Times New Roman" panose="02020603050405020304" pitchFamily="18" charset="0"/>
              <a:sym typeface="Genty Sans"/>
            </a:endParaRPr>
          </a:p>
        </p:txBody>
      </p:sp>
      <p:sp>
        <p:nvSpPr>
          <p:cNvPr id="27" name="TextBox 27"/>
          <p:cNvSpPr txBox="1"/>
          <p:nvPr/>
        </p:nvSpPr>
        <p:spPr>
          <a:xfrm>
            <a:off x="7245859" y="3477865"/>
            <a:ext cx="7598416" cy="2031325"/>
          </a:xfrm>
          <a:prstGeom prst="rect">
            <a:avLst/>
          </a:prstGeom>
        </p:spPr>
        <p:txBody>
          <a:bodyPr wrap="square" lIns="0" tIns="0" rIns="0" bIns="0" rtlCol="0" anchor="t">
            <a:spAutoFit/>
          </a:bodyPr>
          <a:lstStyle/>
          <a:p>
            <a:pPr algn="just">
              <a:spcBef>
                <a:spcPct val="0"/>
              </a:spcBef>
            </a:pPr>
            <a:r>
              <a:rPr lang="vi-VN" sz="4400" b="1" smtClean="0">
                <a:latin typeface="Times New Roman" panose="02020603050405020304" pitchFamily="18" charset="0"/>
                <a:cs typeface="Times New Roman" panose="02020603050405020304" pitchFamily="18" charset="0"/>
              </a:rPr>
              <a:t>Về </a:t>
            </a:r>
            <a:r>
              <a:rPr lang="vi-VN" sz="4400" b="1">
                <a:latin typeface="Times New Roman" panose="02020603050405020304" pitchFamily="18" charset="0"/>
                <a:cs typeface="Times New Roman" panose="02020603050405020304" pitchFamily="18" charset="0"/>
              </a:rPr>
              <a:t>cách trình bày thông tin của VB: </a:t>
            </a:r>
            <a:r>
              <a:rPr lang="vi-VN" sz="4400">
                <a:latin typeface="Times New Roman" panose="02020603050405020304" pitchFamily="18" charset="0"/>
                <a:cs typeface="Times New Roman" panose="02020603050405020304" pitchFamily="18" charset="0"/>
              </a:rPr>
              <a:t>VB sử dụng phối hợp nhiều cách trình bày </a:t>
            </a:r>
            <a:r>
              <a:rPr lang="vi-VN" sz="4400" smtClean="0">
                <a:latin typeface="Times New Roman" panose="02020603050405020304" pitchFamily="18" charset="0"/>
                <a:cs typeface="Times New Roman" panose="02020603050405020304" pitchFamily="18" charset="0"/>
              </a:rPr>
              <a:t>thông </a:t>
            </a:r>
            <a:r>
              <a:rPr lang="vi-VN" sz="4400">
                <a:latin typeface="Times New Roman" panose="02020603050405020304" pitchFamily="18" charset="0"/>
                <a:cs typeface="Times New Roman" panose="02020603050405020304" pitchFamily="18" charset="0"/>
              </a:rPr>
              <a:t>tin</a:t>
            </a:r>
            <a:endParaRPr lang="en-US" sz="4400">
              <a:solidFill>
                <a:srgbClr val="545454"/>
              </a:solidFill>
              <a:latin typeface="Times New Roman" panose="02020603050405020304" pitchFamily="18" charset="0"/>
              <a:ea typeface="Quicksand"/>
              <a:cs typeface="Times New Roman" panose="02020603050405020304" pitchFamily="18" charset="0"/>
              <a:sym typeface="Quicksand"/>
            </a:endParaRPr>
          </a:p>
        </p:txBody>
      </p:sp>
      <p:sp>
        <p:nvSpPr>
          <p:cNvPr id="28" name="Freeform 28"/>
          <p:cNvSpPr/>
          <p:nvPr/>
        </p:nvSpPr>
        <p:spPr>
          <a:xfrm>
            <a:off x="15814107" y="8247026"/>
            <a:ext cx="683232" cy="683232"/>
          </a:xfrm>
          <a:custGeom>
            <a:avLst/>
            <a:gdLst/>
            <a:ahLst/>
            <a:cxnLst/>
            <a:rect l="l" t="t" r="r" b="b"/>
            <a:pathLst>
              <a:path w="683232" h="683232">
                <a:moveTo>
                  <a:pt x="0" y="0"/>
                </a:moveTo>
                <a:lnTo>
                  <a:pt x="683232" y="0"/>
                </a:lnTo>
                <a:lnTo>
                  <a:pt x="683232" y="683232"/>
                </a:lnTo>
                <a:lnTo>
                  <a:pt x="0" y="6832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591299" y="1349319"/>
            <a:ext cx="2745894" cy="1142978"/>
          </a:xfrm>
          <a:custGeom>
            <a:avLst/>
            <a:gdLst/>
            <a:ahLst/>
            <a:cxnLst/>
            <a:rect l="l" t="t" r="r" b="b"/>
            <a:pathLst>
              <a:path w="2745894" h="1142978">
                <a:moveTo>
                  <a:pt x="2745893" y="0"/>
                </a:moveTo>
                <a:lnTo>
                  <a:pt x="0" y="0"/>
                </a:lnTo>
                <a:lnTo>
                  <a:pt x="0" y="1142978"/>
                </a:lnTo>
                <a:lnTo>
                  <a:pt x="2745893" y="1142978"/>
                </a:lnTo>
                <a:lnTo>
                  <a:pt x="2745893"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0" name="Freeform 30"/>
          <p:cNvSpPr/>
          <p:nvPr/>
        </p:nvSpPr>
        <p:spPr>
          <a:xfrm rot="-528869" flipH="1">
            <a:off x="2184196" y="8026411"/>
            <a:ext cx="1917843" cy="858235"/>
          </a:xfrm>
          <a:custGeom>
            <a:avLst/>
            <a:gdLst/>
            <a:ahLst/>
            <a:cxnLst/>
            <a:rect l="l" t="t" r="r" b="b"/>
            <a:pathLst>
              <a:path w="1917843" h="858235">
                <a:moveTo>
                  <a:pt x="1917844" y="0"/>
                </a:moveTo>
                <a:lnTo>
                  <a:pt x="0" y="0"/>
                </a:lnTo>
                <a:lnTo>
                  <a:pt x="0" y="858235"/>
                </a:lnTo>
                <a:lnTo>
                  <a:pt x="1917844" y="858235"/>
                </a:lnTo>
                <a:lnTo>
                  <a:pt x="1917844"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1432051">
            <a:off x="6281293" y="8206027"/>
            <a:ext cx="450304" cy="1200812"/>
          </a:xfrm>
          <a:custGeom>
            <a:avLst/>
            <a:gdLst/>
            <a:ahLst/>
            <a:cxnLst/>
            <a:rect l="l" t="t" r="r" b="b"/>
            <a:pathLst>
              <a:path w="450304" h="1200812">
                <a:moveTo>
                  <a:pt x="0" y="0"/>
                </a:moveTo>
                <a:lnTo>
                  <a:pt x="450305" y="0"/>
                </a:lnTo>
                <a:lnTo>
                  <a:pt x="450305" y="1200812"/>
                </a:lnTo>
                <a:lnTo>
                  <a:pt x="0" y="120081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32"/>
          <p:cNvSpPr/>
          <p:nvPr/>
        </p:nvSpPr>
        <p:spPr>
          <a:xfrm rot="4373280">
            <a:off x="5011859" y="8718958"/>
            <a:ext cx="1286641" cy="1143502"/>
          </a:xfrm>
          <a:custGeom>
            <a:avLst/>
            <a:gdLst/>
            <a:ahLst/>
            <a:cxnLst/>
            <a:rect l="l" t="t" r="r" b="b"/>
            <a:pathLst>
              <a:path w="1286641" h="1143502">
                <a:moveTo>
                  <a:pt x="0" y="0"/>
                </a:moveTo>
                <a:lnTo>
                  <a:pt x="1286641" y="0"/>
                </a:lnTo>
                <a:lnTo>
                  <a:pt x="1286641" y="1143502"/>
                </a:lnTo>
                <a:lnTo>
                  <a:pt x="0" y="11435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3" name="Freeform 33"/>
          <p:cNvSpPr/>
          <p:nvPr/>
        </p:nvSpPr>
        <p:spPr>
          <a:xfrm>
            <a:off x="3143118" y="6034785"/>
            <a:ext cx="1041928" cy="688975"/>
          </a:xfrm>
          <a:custGeom>
            <a:avLst/>
            <a:gdLst/>
            <a:ahLst/>
            <a:cxnLst/>
            <a:rect l="l" t="t" r="r" b="b"/>
            <a:pathLst>
              <a:path w="1041928" h="688975">
                <a:moveTo>
                  <a:pt x="0" y="0"/>
                </a:moveTo>
                <a:lnTo>
                  <a:pt x="1041928" y="0"/>
                </a:lnTo>
                <a:lnTo>
                  <a:pt x="1041928" y="688975"/>
                </a:lnTo>
                <a:lnTo>
                  <a:pt x="0" y="68897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4" name="Freeform 34"/>
          <p:cNvSpPr/>
          <p:nvPr/>
        </p:nvSpPr>
        <p:spPr>
          <a:xfrm>
            <a:off x="15714318" y="365265"/>
            <a:ext cx="1217618" cy="805150"/>
          </a:xfrm>
          <a:custGeom>
            <a:avLst/>
            <a:gdLst/>
            <a:ahLst/>
            <a:cxnLst/>
            <a:rect l="l" t="t" r="r" b="b"/>
            <a:pathLst>
              <a:path w="1217618" h="805150">
                <a:moveTo>
                  <a:pt x="0" y="0"/>
                </a:moveTo>
                <a:lnTo>
                  <a:pt x="1217618" y="0"/>
                </a:lnTo>
                <a:lnTo>
                  <a:pt x="1217618" y="805150"/>
                </a:lnTo>
                <a:lnTo>
                  <a:pt x="0" y="80515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5" name="Group 22"/>
          <p:cNvGrpSpPr/>
          <p:nvPr/>
        </p:nvGrpSpPr>
        <p:grpSpPr>
          <a:xfrm>
            <a:off x="4725178" y="6019456"/>
            <a:ext cx="1435779" cy="1435779"/>
            <a:chOff x="0" y="0"/>
            <a:chExt cx="812800" cy="812800"/>
          </a:xfrm>
        </p:grpSpPr>
        <p:sp>
          <p:nvSpPr>
            <p:cNvPr id="36"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A8E2"/>
            </a:solidFill>
          </p:spPr>
        </p:sp>
        <p:sp>
          <p:nvSpPr>
            <p:cNvPr id="37" name="TextBox 24"/>
            <p:cNvSpPr txBox="1"/>
            <p:nvPr/>
          </p:nvSpPr>
          <p:spPr>
            <a:xfrm>
              <a:off x="76200" y="38100"/>
              <a:ext cx="660400" cy="698500"/>
            </a:xfrm>
            <a:prstGeom prst="rect">
              <a:avLst/>
            </a:prstGeom>
          </p:spPr>
          <p:txBody>
            <a:bodyPr lIns="50901" tIns="50901" rIns="50901" bIns="50901" rtlCol="0" anchor="ctr"/>
            <a:lstStyle/>
            <a:p>
              <a:pPr algn="ctr">
                <a:lnSpc>
                  <a:spcPts val="2660"/>
                </a:lnSpc>
              </a:pPr>
              <a:endParaRPr>
                <a:solidFill>
                  <a:prstClr val="black"/>
                </a:solidFill>
              </a:endParaRPr>
            </a:p>
          </p:txBody>
        </p:sp>
      </p:grpSp>
      <p:sp>
        <p:nvSpPr>
          <p:cNvPr id="38" name="TextBox 25"/>
          <p:cNvSpPr txBox="1"/>
          <p:nvPr/>
        </p:nvSpPr>
        <p:spPr>
          <a:xfrm>
            <a:off x="4888678" y="5976596"/>
            <a:ext cx="1063026" cy="1346522"/>
          </a:xfrm>
          <a:prstGeom prst="rect">
            <a:avLst/>
          </a:prstGeom>
        </p:spPr>
        <p:txBody>
          <a:bodyPr lIns="0" tIns="0" rIns="0" bIns="0" rtlCol="0" anchor="t">
            <a:spAutoFit/>
          </a:bodyPr>
          <a:lstStyle/>
          <a:p>
            <a:pPr algn="ctr">
              <a:lnSpc>
                <a:spcPts val="10500"/>
              </a:lnSpc>
              <a:spcBef>
                <a:spcPct val="0"/>
              </a:spcBef>
            </a:pPr>
            <a:r>
              <a:rPr lang="vi-VN" sz="7500" b="1">
                <a:solidFill>
                  <a:srgbClr val="FFFFFF"/>
                </a:solidFill>
                <a:latin typeface="Times New Roman" panose="02020603050405020304" pitchFamily="18" charset="0"/>
                <a:ea typeface="Genty Sans"/>
                <a:cs typeface="Times New Roman" panose="02020603050405020304" pitchFamily="18" charset="0"/>
                <a:sym typeface="Genty Sans"/>
              </a:rPr>
              <a:t>d</a:t>
            </a:r>
            <a:endParaRPr lang="en-US" sz="7500" b="1">
              <a:solidFill>
                <a:srgbClr val="FFFFFF"/>
              </a:solidFill>
              <a:latin typeface="Times New Roman" panose="02020603050405020304" pitchFamily="18" charset="0"/>
              <a:ea typeface="Genty Sans"/>
              <a:cs typeface="Times New Roman" panose="02020603050405020304" pitchFamily="18" charset="0"/>
              <a:sym typeface="Genty Sans"/>
            </a:endParaRPr>
          </a:p>
        </p:txBody>
      </p:sp>
      <p:sp>
        <p:nvSpPr>
          <p:cNvPr id="39" name="Rectangle 38"/>
          <p:cNvSpPr/>
          <p:nvPr/>
        </p:nvSpPr>
        <p:spPr>
          <a:xfrm>
            <a:off x="6136554" y="6352624"/>
            <a:ext cx="7227684" cy="769441"/>
          </a:xfrm>
          <a:prstGeom prst="rect">
            <a:avLst/>
          </a:prstGeom>
        </p:spPr>
        <p:txBody>
          <a:bodyPr wrap="none">
            <a:spAutoFit/>
          </a:bodyPr>
          <a:lstStyle/>
          <a:p>
            <a:r>
              <a:rPr lang="vi-VN" sz="4400" b="1" smtClean="0">
                <a:latin typeface="Times New Roman" panose="02020603050405020304" pitchFamily="18" charset="0"/>
                <a:ea typeface="Liberation Serif"/>
                <a:cs typeface="Times New Roman" panose="02020603050405020304" pitchFamily="18" charset="0"/>
              </a:rPr>
              <a:t>Yếu </a:t>
            </a:r>
            <a:r>
              <a:rPr lang="vi-VN" sz="4400" b="1">
                <a:latin typeface="Times New Roman" panose="02020603050405020304" pitchFamily="18" charset="0"/>
                <a:ea typeface="Liberation Serif"/>
                <a:cs typeface="Times New Roman" panose="02020603050405020304" pitchFamily="18" charset="0"/>
              </a:rPr>
              <a:t>tố miêu tả trong văn bản</a:t>
            </a:r>
            <a:endParaRPr lang="en-GB" sz="4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7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000"/>
                                        <p:tgtEl>
                                          <p:spTgt spid="35"/>
                                        </p:tgtEl>
                                      </p:cBhvr>
                                    </p:animEffect>
                                    <p:anim calcmode="lin" valueType="num">
                                      <p:cBhvr>
                                        <p:cTn id="58" dur="1000" fill="hold"/>
                                        <p:tgtEl>
                                          <p:spTgt spid="35"/>
                                        </p:tgtEl>
                                        <p:attrNameLst>
                                          <p:attrName>ppt_x</p:attrName>
                                        </p:attrNameLst>
                                      </p:cBhvr>
                                      <p:tavLst>
                                        <p:tav tm="0">
                                          <p:val>
                                            <p:strVal val="#ppt_x"/>
                                          </p:val>
                                        </p:tav>
                                        <p:tav tm="100000">
                                          <p:val>
                                            <p:strVal val="#ppt_x"/>
                                          </p:val>
                                        </p:tav>
                                      </p:tavLst>
                                    </p:anim>
                                    <p:anim calcmode="lin" valueType="num">
                                      <p:cBhvr>
                                        <p:cTn id="59" dur="1000" fill="hold"/>
                                        <p:tgtEl>
                                          <p:spTgt spid="3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21" grpId="0"/>
      <p:bldP spid="25" grpId="0"/>
      <p:bldP spid="2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999968" y="141205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TextBox 14"/>
          <p:cNvSpPr txBox="1"/>
          <p:nvPr/>
        </p:nvSpPr>
        <p:spPr>
          <a:xfrm>
            <a:off x="2719019" y="2852083"/>
            <a:ext cx="12849962"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spcBef>
                <a:spcPct val="0"/>
              </a:spcBef>
            </a:pP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hiếu học tập</a:t>
            </a:r>
          </a:p>
          <a:p>
            <a:pPr algn="ctr">
              <a:spcBef>
                <a:spcPct val="0"/>
              </a:spcBef>
            </a:pP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 04.1</a:t>
            </a:r>
            <a:endPar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Genty Sans"/>
              <a:cs typeface="Times New Roman" panose="02020603050405020304" pitchFamily="18" charset="0"/>
              <a:sym typeface="Genty Sans"/>
            </a:endParaRPr>
          </a:p>
        </p:txBody>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extLst>
      <p:ext uri="{BB962C8B-B14F-4D97-AF65-F5344CB8AC3E}">
        <p14:creationId xmlns:p14="http://schemas.microsoft.com/office/powerpoint/2010/main" val="2607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829919129"/>
              </p:ext>
            </p:extLst>
          </p:nvPr>
        </p:nvGraphicFramePr>
        <p:xfrm>
          <a:off x="457200" y="495300"/>
          <a:ext cx="17297400" cy="91592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07469"/>
                <a:gridCol w="12471945"/>
                <a:gridCol w="3117986"/>
              </a:tblGrid>
              <a:tr h="486869">
                <a:tc gridSpan="3">
                  <a:txBody>
                    <a:bodyPr/>
                    <a:lstStyle/>
                    <a:p>
                      <a:pPr marL="342900" lvl="0" indent="-342900" algn="ctr">
                        <a:lnSpc>
                          <a:spcPct val="100000"/>
                        </a:lnSpc>
                        <a:buFont typeface="+mj-lt"/>
                        <a:buAutoNum type="alphaLcPeriod"/>
                      </a:pP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973737">
                <a:tc>
                  <a:txBody>
                    <a:bodyPr/>
                    <a:lstStyle/>
                    <a:p>
                      <a:pPr algn="ctr">
                        <a:lnSpc>
                          <a:spcPct val="100000"/>
                        </a:lnSpc>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Biểu hiện cụ thể trong VB</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Tác dụng/ vai trò</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83394">
                <a:tc>
                  <a:txBody>
                    <a:bodyPr/>
                    <a:lstStyle/>
                    <a:p>
                      <a:pPr algn="ctr">
                        <a:lnSpc>
                          <a:spcPct val="100000"/>
                        </a:lnSpc>
                      </a:pPr>
                      <a:endParaRPr lang="vi-VN"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pPr>
                      <a:endParaRPr lang="vi-VN"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pPr>
                      <a:endParaRPr lang="vi-VN"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pPr>
                      <a:endParaRPr lang="vi-VN"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pPr>
                      <a:endParaRPr lang="vi-VN"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pPr>
                      <a:r>
                        <a:rPr lang="vi-VN" sz="32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a:t>
                      </a: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 VB có ba </a:t>
                      </a:r>
                      <a:r>
                        <a:rPr lang="vi-VN" sz="32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pP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mở đầu</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 lúc 17 giờ 17 phút …</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 như Hội đồng Di sản thế giới đánh giá</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Giới thiệu khái quát về vẻ đẹp độc đáo, tuyệt mĩ của Di sản thế giới vịnh Hạ Long.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nội dung</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Mục 1:</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Giới thiệu về toàn cảnh đảo đá ở Hạ Long là một tác phẩm nghệ thuật thiên nhiên hoành tráng với sự đa dạng về kiểu dáng, hình thù tạo nên vẻ đẹp kì là sống động, đầy sức hấp dẫn.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Mục 2:</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Giới thiệu về cảnh quan tuyệt mĩ của vịnh Hạ Long biến đổi theo nhiều góc nhìn và thời gian khi du khách khám phá Hạ Long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Mục 3:</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Giới thiệu về hệ thống hang động nổi tiếng của vịnh Hạ Long như động Thiên Cung, hồ Ba Hầm,..</a:t>
                      </a:r>
                      <a:r>
                        <a:rPr lang="vi-VN" sz="3200">
                          <a:effectLst/>
                          <a:latin typeface="Times New Roman" panose="02020603050405020304" pitchFamily="18" charset="0"/>
                          <a:ea typeface="Calibri" panose="020F0502020204030204" pitchFamily="34" charset="0"/>
                          <a:cs typeface="Times New Roman" panose="02020603050405020304" pitchFamily="18" charset="0"/>
                        </a:rPr>
                        <a:t> tất cả đều là kiệt tác tuyệt mĩ của thiên nhiên làm say đắm lòng người.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kết thúc</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“Xưa nay vẻ đẹp của Hạ Long</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 ... là điều hạnh phúc đối với người viết</a:t>
                      </a: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effectLst/>
                          <a:latin typeface="Times New Roman" panose="02020603050405020304" pitchFamily="18" charset="0"/>
                          <a:ea typeface="Calibri" panose="020F0502020204030204" pitchFamily="34" charset="0"/>
                          <a:cs typeface="Times New Roman" panose="02020603050405020304" pitchFamily="18" charset="0"/>
                        </a:rPr>
                        <a:t>Nhận xét khái quát về vẻ đẹp và sức hấp dẫn của vịnh Hạ Long; tình cảm, thái độ của người viết dành cho Di sản vịnh Hạ Long</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Nhằm làm nổi bật đặc điểm cơ bản của vịnh Hạ Long, giúp thông tin được trình bày một cách có hệ thống trên các phương diện khác nhau. Từ đó, giúp người đọc dễ nắm bắt thông tin.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pPr>
                      <a:r>
                        <a:rPr lang="pt-BR"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77" marR="4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637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999968" y="141205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TextBox 14"/>
          <p:cNvSpPr txBox="1"/>
          <p:nvPr/>
        </p:nvSpPr>
        <p:spPr>
          <a:xfrm>
            <a:off x="2719019" y="2852083"/>
            <a:ext cx="12849962"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spcBef>
                <a:spcPct val="0"/>
              </a:spcBef>
            </a:pP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hiếu học tập</a:t>
            </a:r>
          </a:p>
          <a:p>
            <a:pPr algn="ctr">
              <a:spcBef>
                <a:spcPct val="0"/>
              </a:spcBef>
            </a:pP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 </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04.2</a:t>
            </a:r>
            <a:endPar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Genty Sans"/>
              <a:cs typeface="Times New Roman" panose="02020603050405020304" pitchFamily="18" charset="0"/>
              <a:sym typeface="Genty Sans"/>
            </a:endParaRPr>
          </a:p>
        </p:txBody>
      </p:sp>
    </p:spTree>
    <p:extLst>
      <p:ext uri="{BB962C8B-B14F-4D97-AF65-F5344CB8AC3E}">
        <p14:creationId xmlns:p14="http://schemas.microsoft.com/office/powerpoint/2010/main" val="375180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78590523"/>
              </p:ext>
            </p:extLst>
          </p:nvPr>
        </p:nvGraphicFramePr>
        <p:xfrm>
          <a:off x="304800" y="495300"/>
          <a:ext cx="17678400" cy="92659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815193"/>
                <a:gridCol w="13729607"/>
                <a:gridCol w="2133600"/>
              </a:tblGrid>
              <a:tr h="141658">
                <a:tc gridSpan="3">
                  <a:txBody>
                    <a:bodyPr/>
                    <a:lstStyle/>
                    <a:p>
                      <a:pPr marL="228600" algn="ctr">
                        <a:lnSpc>
                          <a:spcPct val="100000"/>
                        </a:lnSpc>
                      </a:pPr>
                      <a:r>
                        <a:rPr lang="vi-VN" sz="3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 Đặc điểm hình thức</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283315">
                <a:tc>
                  <a:txBody>
                    <a:bodyPr/>
                    <a:lstStyle/>
                    <a:p>
                      <a:pPr algn="ctr">
                        <a:lnSpc>
                          <a:spcPct val="100000"/>
                        </a:lnSpc>
                      </a:pPr>
                      <a:r>
                        <a:rPr lang="vi-VN" sz="3400" b="1">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3400" b="1">
                          <a:effectLst/>
                          <a:latin typeface="Times New Roman" panose="02020603050405020304" pitchFamily="18" charset="0"/>
                          <a:ea typeface="Times New Roman" panose="02020603050405020304" pitchFamily="18" charset="0"/>
                          <a:cs typeface="Times New Roman" panose="02020603050405020304" pitchFamily="18" charset="0"/>
                        </a:rPr>
                        <a:t>Biểu hiện cụ thể trong VB</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3400" b="1">
                          <a:effectLst/>
                          <a:latin typeface="Times New Roman" panose="02020603050405020304" pitchFamily="18" charset="0"/>
                          <a:ea typeface="Calibri" panose="020F0502020204030204" pitchFamily="34" charset="0"/>
                          <a:cs typeface="Times New Roman" panose="02020603050405020304" pitchFamily="18" charset="0"/>
                        </a:rPr>
                        <a:t>Tác dụng/ vai trò</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960">
                <a:tc>
                  <a:txBody>
                    <a:bodyPr/>
                    <a:lstStyle/>
                    <a:p>
                      <a:pPr>
                        <a:lnSpc>
                          <a:spcPct val="100000"/>
                        </a:lnSpc>
                      </a:pPr>
                      <a:endPar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a:t>
                      </a: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endParaRPr lang="en-GB" sz="3400" b="1">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b="1">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Hệ thống ba đề mục</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400" i="1">
                          <a:effectLst/>
                          <a:latin typeface="Times New Roman" panose="02020603050405020304" pitchFamily="18" charset="0"/>
                          <a:ea typeface="Calibri" panose="020F0502020204030204" pitchFamily="34" charset="0"/>
                          <a:cs typeface="Times New Roman" panose="02020603050405020304" pitchFamily="18" charset="0"/>
                        </a:rPr>
                        <a:t>Vịnh Hạ Long là tác phẩm nghệ thuật thiên nhiên hoành tráng; Cảnh quan Hạ Long biến đổi theo góc nhìn và thời gian; Hệ thống hang động như những lâu đài bí ẩn</a:t>
                      </a:r>
                      <a:r>
                        <a:rPr lang="vi-VN" sz="3400">
                          <a:effectLst/>
                          <a:latin typeface="Times New Roman" panose="02020603050405020304" pitchFamily="18" charset="0"/>
                          <a:ea typeface="Calibri" panose="020F0502020204030204" pitchFamily="34" charset="0"/>
                          <a:cs typeface="Times New Roman" panose="02020603050405020304" pitchFamily="18" charset="0"/>
                        </a:rPr>
                        <a:t>) </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 làm nổi bật thông tin chính của VB: nhằm nêu lên vẻ đẹp và giá trị của kì quan thiên nhiên vịnh Hạ Long;</a:t>
                      </a: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00000"/>
                        </a:lnSpc>
                      </a:pP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4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 </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nổi bật thông tin quan trọng của VB: nhằm giới thiệu vẻ đẹp và giá trị của kì quan thiên nhiên vịnh Hạ Long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645">
                <a:tc>
                  <a:txBody>
                    <a:bodyPr/>
                    <a:lstStyle/>
                    <a:p>
                      <a:pPr>
                        <a:lnSpc>
                          <a:spcPct val="100000"/>
                        </a:lnSpc>
                      </a:pPr>
                      <a:endPar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34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 </a:t>
                      </a: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endParaRPr lang="en-GB" sz="3400" b="1">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 ngữ chuyên địa lí, lịch sử, kiến trúc, khảo cổ,...</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Kiến trúc (ví dụ: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phẩm nghệ thuật, điêu khắc, trạm khắc, phác thảo, kiến trúc, kiến trúc sư,…),</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Khảo cổ (ví dụ: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sản</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triệu năm, hóa đá,…).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Địa lí: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 kíp lê, tầng Đèo Nai, lộng, khơi, đảo, ngôi sao Nữ Thần, thạch nhũ, hang trần..</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Lịch sử: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sản, khảo cổ</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 binh, giáo mã, đao kiếm,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Sinh học: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tán dây leo, tiếng chim, cá, tôm,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Từ ngữ giàu giá trị miêu tả, biểu cảm:</a:t>
                      </a:r>
                      <a:r>
                        <a:rPr lang="vi-VN"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lô nhô, rực rỡ, tua tủa, sáng loáng, lạc vào chốn thiên cung thần bí,lung linh, bát ngát, đằm thắm, trẻ trung</a:t>
                      </a:r>
                      <a:r>
                        <a:rPr lang="vi-VN" sz="3400"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Tree>
    <p:extLst>
      <p:ext uri="{BB962C8B-B14F-4D97-AF65-F5344CB8AC3E}">
        <p14:creationId xmlns:p14="http://schemas.microsoft.com/office/powerpoint/2010/main" val="134273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999968" y="141205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TextBox 14"/>
          <p:cNvSpPr txBox="1"/>
          <p:nvPr/>
        </p:nvSpPr>
        <p:spPr>
          <a:xfrm>
            <a:off x="2719019" y="2852083"/>
            <a:ext cx="12849962"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spcBef>
                <a:spcPct val="0"/>
              </a:spcBef>
            </a:pP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hiếu học tập</a:t>
            </a:r>
          </a:p>
          <a:p>
            <a:pPr algn="ctr">
              <a:spcBef>
                <a:spcPct val="0"/>
              </a:spcBef>
            </a:pP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 </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04.3</a:t>
            </a:r>
            <a:endPar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Genty Sans"/>
              <a:cs typeface="Times New Roman" panose="02020603050405020304" pitchFamily="18" charset="0"/>
              <a:sym typeface="Genty Sans"/>
            </a:endParaRPr>
          </a:p>
        </p:txBody>
      </p:sp>
    </p:spTree>
    <p:extLst>
      <p:ext uri="{BB962C8B-B14F-4D97-AF65-F5344CB8AC3E}">
        <p14:creationId xmlns:p14="http://schemas.microsoft.com/office/powerpoint/2010/main" val="9058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3591586"/>
              </p:ext>
            </p:extLst>
          </p:nvPr>
        </p:nvGraphicFramePr>
        <p:xfrm>
          <a:off x="152400" y="190500"/>
          <a:ext cx="17754600" cy="952881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818576"/>
                <a:gridCol w="12192824"/>
                <a:gridCol w="2743200"/>
              </a:tblGrid>
              <a:tr h="133744">
                <a:tc gridSpan="3">
                  <a:txBody>
                    <a:bodyPr/>
                    <a:lstStyle/>
                    <a:p>
                      <a:pPr marL="342900" lvl="0" indent="-342900" algn="ctr">
                        <a:lnSpc>
                          <a:spcPct val="115000"/>
                        </a:lnSpc>
                        <a:spcAft>
                          <a:spcPts val="0"/>
                        </a:spcAft>
                        <a:buFont typeface="+mj-lt"/>
                        <a:buAutoNum type="alphaLcPeriod" startAt="3"/>
                        <a:tabLst>
                          <a:tab pos="90170" algn="l"/>
                          <a:tab pos="180340" algn="l"/>
                        </a:tabLst>
                      </a:pPr>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cách trình bày thông tin của VB:</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401231">
                <a:tc>
                  <a:txBody>
                    <a:bodyPr/>
                    <a:lstStyle/>
                    <a:p>
                      <a:pPr algn="ctr">
                        <a:lnSpc>
                          <a:spcPct val="115000"/>
                        </a:lnSpc>
                        <a:spcAft>
                          <a:spcPts val="0"/>
                        </a:spcAft>
                        <a:tabLst>
                          <a:tab pos="90170" algn="l"/>
                          <a:tab pos="180340"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Các cách trình bày thông tin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90170" algn="l"/>
                          <a:tab pos="1803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cụ thể trong VB</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90170" algn="l"/>
                          <a:tab pos="180340" algn="l"/>
                        </a:tabLs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 vai trò</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6814">
                <a:tc>
                  <a:txBody>
                    <a:bodyPr/>
                    <a:lstStyle/>
                    <a:p>
                      <a:pPr algn="ctr">
                        <a:lnSpc>
                          <a:spcPct val="115000"/>
                        </a:lnSpc>
                        <a:spcAft>
                          <a:spcPts val="0"/>
                        </a:spcAft>
                        <a:tabLst>
                          <a:tab pos="90170" algn="l"/>
                          <a:tab pos="180340"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Q</a:t>
                      </a:r>
                      <a:r>
                        <a:rPr lang="en-US" sz="2800" b="1" smtClean="0">
                          <a:effectLst/>
                          <a:latin typeface="Times New Roman" panose="02020603050405020304" pitchFamily="18" charset="0"/>
                          <a:ea typeface="Calibri" panose="020F0502020204030204" pitchFamily="34" charset="0"/>
                          <a:cs typeface="Times New Roman" panose="02020603050405020304" pitchFamily="18" charset="0"/>
                        </a:rPr>
                        <a:t>uan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hệ nhân </a:t>
                      </a:r>
                      <a:r>
                        <a:rPr lang="en-US" sz="2800" b="1" smtClean="0">
                          <a:effectLst/>
                          <a:latin typeface="Times New Roman" panose="02020603050405020304" pitchFamily="18" charset="0"/>
                          <a:ea typeface="Calibri" panose="020F0502020204030204" pitchFamily="34" charset="0"/>
                          <a:cs typeface="Times New Roman" panose="02020603050405020304" pitchFamily="18" charset="0"/>
                        </a:rPr>
                        <a:t>quả</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a:effectLst/>
                          <a:latin typeface="Times New Roman" panose="02020603050405020304" pitchFamily="18" charset="0"/>
                          <a:ea typeface="Calibri" panose="020F0502020204030204" pitchFamily="34" charset="0"/>
                          <a:cs typeface="Times New Roman" panose="02020603050405020304" pitchFamily="18" charset="0"/>
                        </a:rPr>
                        <a:t>Phần mở đầu</a:t>
                      </a:r>
                      <a:r>
                        <a:rPr lang="vi-VN" sz="2800">
                          <a:effectLst/>
                          <a:latin typeface="Times New Roman" panose="02020603050405020304" pitchFamily="18" charset="0"/>
                          <a:ea typeface="Calibri" panose="020F0502020204030204" pitchFamily="34" charset="0"/>
                          <a:cs typeface="Times New Roman" panose="02020603050405020304" pitchFamily="18" charset="0"/>
                        </a:rPr>
                        <a:t>, người viết khẳng định giá trị và vẻ đẹp của vịnh Hạ Long đã được Hội đồng Di sản thế giới ghi nhận là Di sản thiên nhiên thế giới. Nơi đây xứng đáng là một kì quan đã làm sau đắm lòng người từ 550 năm trước.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Tiếp theo, ở </a:t>
                      </a:r>
                      <a:r>
                        <a:rPr lang="vi-VN" sz="2800" i="1">
                          <a:effectLst/>
                          <a:latin typeface="Times New Roman" panose="02020603050405020304" pitchFamily="18" charset="0"/>
                          <a:ea typeface="Calibri" panose="020F0502020204030204" pitchFamily="34" charset="0"/>
                          <a:cs typeface="Times New Roman" panose="02020603050405020304" pitchFamily="18" charset="0"/>
                        </a:rPr>
                        <a:t>phần nội dung</a:t>
                      </a:r>
                      <a:r>
                        <a:rPr lang="vi-VN" sz="2800">
                          <a:effectLst/>
                          <a:latin typeface="Times New Roman" panose="02020603050405020304" pitchFamily="18" charset="0"/>
                          <a:ea typeface="Calibri" panose="020F0502020204030204" pitchFamily="34" charset="0"/>
                          <a:cs typeface="Times New Roman" panose="02020603050405020304" pitchFamily="18" charset="0"/>
                        </a:rPr>
                        <a:t>, người viết triển khai lí giải cụ thể về sức hấp dẫn của vịnh Hạ Long bằng việc giới thiệu những giá trị của vịnh như: đa dạng, kì vĩ với quần thể muôn vàn đảo đá; những đặc sắc, quyến rũ về cảnh quan thiên nhiên biến đổi theo góc nhìn và thời gian, hệ thống hang động kì vĩ, quyến rũ của tạo hóa.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Ở </a:t>
                      </a:r>
                      <a:r>
                        <a:rPr lang="vi-VN" sz="2800" i="1">
                          <a:effectLst/>
                          <a:latin typeface="Times New Roman" panose="02020603050405020304" pitchFamily="18" charset="0"/>
                          <a:ea typeface="Calibri" panose="020F0502020204030204" pitchFamily="34" charset="0"/>
                          <a:cs typeface="Times New Roman" panose="02020603050405020304" pitchFamily="18" charset="0"/>
                        </a:rPr>
                        <a:t>phần kết thúc</a:t>
                      </a:r>
                      <a:r>
                        <a:rPr lang="vi-VN" sz="2800">
                          <a:effectLst/>
                          <a:latin typeface="Times New Roman" panose="02020603050405020304" pitchFamily="18" charset="0"/>
                          <a:ea typeface="Calibri" panose="020F0502020204030204" pitchFamily="34" charset="0"/>
                          <a:cs typeface="Times New Roman" panose="02020603050405020304" pitchFamily="18" charset="0"/>
                        </a:rPr>
                        <a:t>, tác giả khẳng định vẻ kì ảo, thơ mộng, hoành tráng của kì quan vịnh Hạ Long, luôn là điểm đến thu hút du khách, là nguồn cảm hứng vô tận cho nghệ thuật.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a:lnSpc>
                          <a:spcPct val="115000"/>
                        </a:lnSpc>
                        <a:spcAft>
                          <a:spcPts val="0"/>
                        </a:spcAft>
                        <a:tabLst>
                          <a:tab pos="90170" algn="l"/>
                          <a:tab pos="180340" algn="l"/>
                        </a:tabLs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giúp người đọc có thêm thông tin cụ thể về qui mô hoành tránh của danh lam thắng cảnh, nắm được sự biến đổi của vẻ đẹp kì quan, và cảm nhận được sự lung linh huyền bí của hệ thống hang động. Từ đó, hiểu rõ hơn về giá trị của di sản thiên nhiên vịnh Hạ Long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53">
                <a:tc>
                  <a:txBody>
                    <a:bodyPr/>
                    <a:lstStyle/>
                    <a:p>
                      <a:pPr algn="ctr">
                        <a:lnSpc>
                          <a:spcPct val="115000"/>
                        </a:lnSpc>
                        <a:spcAft>
                          <a:spcPts val="0"/>
                        </a:spcAft>
                        <a:tabLst>
                          <a:tab pos="90170" algn="l"/>
                          <a:tab pos="180340"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P</a:t>
                      </a:r>
                      <a:r>
                        <a:rPr lang="en-US" sz="2800" b="1" smtClean="0">
                          <a:effectLst/>
                          <a:latin typeface="Times New Roman" panose="02020603050405020304" pitchFamily="18" charset="0"/>
                          <a:ea typeface="Calibri" panose="020F0502020204030204" pitchFamily="34" charset="0"/>
                          <a:cs typeface="Times New Roman" panose="02020603050405020304" pitchFamily="18" charset="0"/>
                        </a:rPr>
                        <a:t>hân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loại đối tượng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vi-VN" sz="2800">
                          <a:effectLst/>
                          <a:latin typeface="Times New Roman" panose="02020603050405020304" pitchFamily="18" charset="0"/>
                          <a:ea typeface="Calibri" panose="020F0502020204030204" pitchFamily="34" charset="0"/>
                          <a:cs typeface="Times New Roman" panose="02020603050405020304" pitchFamily="18" charset="0"/>
                        </a:rPr>
                        <a:t>giới thiệu tổng quan, khái quát về vịnh hạ Long</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đảo đá, không gian cảnh quan chung của vịnh)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 giới thiệu cụ thể, chi tiết ừng đối tượng cụ thể</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(hệ thống hang động Thiên Cung, hồ Ba Đầm</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0">
                <a:tc>
                  <a:txBody>
                    <a:bodyPr/>
                    <a:lstStyle/>
                    <a:p>
                      <a:pPr algn="ctr">
                        <a:lnSpc>
                          <a:spcPct val="115000"/>
                        </a:lnSpc>
                        <a:spcAft>
                          <a:spcPts val="0"/>
                        </a:spcAft>
                        <a:tabLst>
                          <a:tab pos="90170" algn="l"/>
                          <a:tab pos="180340" algn="l"/>
                        </a:tabLst>
                      </a:pP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8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rật </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 không </a:t>
                      </a:r>
                      <a:r>
                        <a:rPr lang="en-US" sz="28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90170" algn="l"/>
                          <a:tab pos="18034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Việt Nam đến Bra-xin, từ thành phố Xao Pao-lô hoa lệ đến vùng biên giới Bra-xin hoang vu, xuyên rừng núi để ngắm thác nước từ xa rồi tiến vào trung tâm thác.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407046">
                <a:tc>
                  <a:txBody>
                    <a:bodyPr/>
                    <a:lstStyle/>
                    <a:p>
                      <a:pPr algn="ctr">
                        <a:lnSpc>
                          <a:spcPct val="115000"/>
                        </a:lnSpc>
                        <a:spcAft>
                          <a:spcPts val="0"/>
                        </a:spcAft>
                        <a:tabLst>
                          <a:tab pos="90170" algn="l"/>
                          <a:tab pos="180340" algn="l"/>
                        </a:tabLst>
                      </a:pP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8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rật </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 thời gian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mô tả cảnh vịnh ở xa,</a:t>
                      </a:r>
                      <a:r>
                        <a:rPr lang="vi-VN" sz="2800">
                          <a:effectLst/>
                          <a:latin typeface="Times New Roman" panose="02020603050405020304" pitchFamily="18" charset="0"/>
                          <a:ea typeface="Calibri" panose="020F0502020204030204" pitchFamily="34" charset="0"/>
                          <a:cs typeface="Times New Roman" panose="02020603050405020304" pitchFamily="18" charset="0"/>
                        </a:rPr>
                        <a:t> trời nước, vùng đảo núi, vòm trời, mảng khơi;</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lúc miêu tả cảnh vịnh rất gần, cụ thể có tâm hồn)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612" marR="43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Tree>
    <p:extLst>
      <p:ext uri="{BB962C8B-B14F-4D97-AF65-F5344CB8AC3E}">
        <p14:creationId xmlns:p14="http://schemas.microsoft.com/office/powerpoint/2010/main" val="18271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23269">
            <a:off x="-1325803" y="2074738"/>
            <a:ext cx="5224870" cy="7490853"/>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606867">
            <a:off x="381573" y="5374510"/>
            <a:ext cx="3013159" cy="431994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rot="-318150" flipH="1">
            <a:off x="14809024" y="3855689"/>
            <a:ext cx="3417522" cy="4899673"/>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794533" flipH="1">
            <a:off x="14545737" y="6506171"/>
            <a:ext cx="2107012" cy="3020805"/>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346786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flipH="1">
            <a:off x="14260530" y="7874345"/>
            <a:ext cx="6839534" cy="2103157"/>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11779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8">
              <a:extLst>
                <a:ext uri="{96DAC541-7B7A-43D3-8B79-37D633B846F1}">
                  <asvg:svgBlip xmlns:asvg="http://schemas.microsoft.com/office/drawing/2016/SVG/main" xmlns="" r:embed="rId9"/>
                </a:ext>
              </a:extLst>
            </a:blip>
            <a:stretch>
              <a:fillRect l="-6159"/>
            </a:stretch>
          </a:blipFill>
        </p:spPr>
      </p:sp>
      <p:sp>
        <p:nvSpPr>
          <p:cNvPr id="9" name="Freeform 9"/>
          <p:cNvSpPr/>
          <p:nvPr/>
        </p:nvSpPr>
        <p:spPr>
          <a:xfrm rot="-236085">
            <a:off x="-5049773" y="8366071"/>
            <a:ext cx="14256600" cy="4383904"/>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rot="1945796">
            <a:off x="2715066" y="7934422"/>
            <a:ext cx="575248" cy="1673450"/>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902203" y="9072782"/>
            <a:ext cx="2580460" cy="793492"/>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flipH="1">
            <a:off x="-912488" y="697525"/>
            <a:ext cx="2745894" cy="1142978"/>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a:off x="16256556" y="1840503"/>
            <a:ext cx="2847481" cy="1185264"/>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21" name="Freeform 21"/>
          <p:cNvSpPr/>
          <p:nvPr/>
        </p:nvSpPr>
        <p:spPr>
          <a:xfrm>
            <a:off x="710719" y="9038451"/>
            <a:ext cx="998042" cy="88701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a:off x="14258514" y="1028700"/>
            <a:ext cx="1610211" cy="1064752"/>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0760085" y="8471108"/>
            <a:ext cx="1625992" cy="1073155"/>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pic>
        <p:nvPicPr>
          <p:cNvPr id="24" name="Video bài 3.1. Vịnh hạ l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3921286" y="1028700"/>
            <a:ext cx="10814010" cy="60781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999968" y="141205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TextBox 14"/>
          <p:cNvSpPr txBox="1"/>
          <p:nvPr/>
        </p:nvSpPr>
        <p:spPr>
          <a:xfrm>
            <a:off x="2719019" y="2852083"/>
            <a:ext cx="12849962"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spcBef>
                <a:spcPct val="0"/>
              </a:spcBef>
            </a:pP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hiếu học tập</a:t>
            </a:r>
          </a:p>
          <a:p>
            <a:pPr algn="ctr">
              <a:spcBef>
                <a:spcPct val="0"/>
              </a:spcBef>
            </a:pP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 </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04.4</a:t>
            </a:r>
            <a:endPar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Genty Sans"/>
              <a:cs typeface="Times New Roman" panose="02020603050405020304" pitchFamily="18" charset="0"/>
              <a:sym typeface="Genty Sans"/>
            </a:endParaRPr>
          </a:p>
        </p:txBody>
      </p:sp>
    </p:spTree>
    <p:extLst>
      <p:ext uri="{BB962C8B-B14F-4D97-AF65-F5344CB8AC3E}">
        <p14:creationId xmlns:p14="http://schemas.microsoft.com/office/powerpoint/2010/main" val="192533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26541773"/>
              </p:ext>
            </p:extLst>
          </p:nvPr>
        </p:nvGraphicFramePr>
        <p:xfrm>
          <a:off x="457199" y="686670"/>
          <a:ext cx="17373601" cy="91592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415323"/>
                <a:gridCol w="2672862"/>
                <a:gridCol w="6682154"/>
                <a:gridCol w="4603262"/>
              </a:tblGrid>
              <a:tr h="171072">
                <a:tc gridSpan="4">
                  <a:txBody>
                    <a:bodyPr/>
                    <a:lstStyle/>
                    <a:p>
                      <a:pPr algn="ctr">
                        <a:lnSpc>
                          <a:spcPct val="100000"/>
                        </a:lnSpc>
                        <a:spcBef>
                          <a:spcPts val="300"/>
                        </a:spcBef>
                        <a:spcAft>
                          <a:spcPts val="300"/>
                        </a:spcAft>
                      </a:pPr>
                      <a:r>
                        <a:rPr lang="vi-VN" sz="3600" b="1">
                          <a:solidFill>
                            <a:srgbClr val="FF0000"/>
                          </a:solidFill>
                          <a:effectLst/>
                          <a:latin typeface="Times New Roman" panose="02020603050405020304" pitchFamily="18" charset="0"/>
                          <a:ea typeface="Liberation Serif"/>
                          <a:cs typeface="Times New Roman" panose="02020603050405020304" pitchFamily="18" charset="0"/>
                        </a:rPr>
                        <a:t>d. Yếu tố miêu tả trong văn </a:t>
                      </a:r>
                      <a:r>
                        <a:rPr lang="vi-VN" sz="3600" b="1" smtClean="0">
                          <a:solidFill>
                            <a:srgbClr val="FF0000"/>
                          </a:solidFill>
                          <a:effectLst/>
                          <a:latin typeface="Times New Roman" panose="02020603050405020304" pitchFamily="18" charset="0"/>
                          <a:ea typeface="Liberation Serif"/>
                          <a:cs typeface="Times New Roman" panose="02020603050405020304" pitchFamily="18" charset="0"/>
                        </a:rPr>
                        <a:t>bản</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390751">
                <a:tc>
                  <a:txBody>
                    <a:bodyPr/>
                    <a:lstStyle/>
                    <a:p>
                      <a:pPr algn="ctr">
                        <a:lnSpc>
                          <a:spcPct val="100000"/>
                        </a:lnSpc>
                        <a:spcBef>
                          <a:spcPts val="300"/>
                        </a:spcBef>
                        <a:spcAft>
                          <a:spcPts val="300"/>
                        </a:spcAft>
                      </a:pPr>
                      <a:r>
                        <a:rPr lang="pt-BR"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số đoạn </a:t>
                      </a:r>
                      <a:r>
                        <a:rPr lang="vi-VN"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VB </a:t>
                      </a:r>
                      <a:r>
                        <a:rPr lang="pt-BR"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yếu tố miêu tả</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pt-BR"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đoạn trích</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qua từ ngữ</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 trò </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9607">
                <a:tc>
                  <a:txBody>
                    <a:bodyPr/>
                    <a:lstStyle/>
                    <a:p>
                      <a:pPr algn="just">
                        <a:lnSpc>
                          <a:spcPct val="100000"/>
                        </a:lnSpc>
                        <a:spcBef>
                          <a:spcPts val="300"/>
                        </a:spcBef>
                        <a:spcAft>
                          <a:spcPts val="3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Đảo có chỗ quần tụ lại xúm xít..., gãy khúc nhấp nhô</a:t>
                      </a: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Đảo Hạ Long không phải...trên mỏm đá rình mồi (hòn Đại Bàng)</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nghệ thuật đá vừa kì lạ và muôn vẻ mà thiên nhiên phác thảo giữa Hạ Long</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 Đảo có chỗ quần tụ lại, xúm xít,  ...chống chất lên nhau, ...tưởng lầ những tảng than kíp lê khổng lồ từ tầng Đèo Nai lăn xuống vịnh....Có chỗ đảo đứng dọc ngang, ...như bức tường thành vững chãi...</a:t>
                      </a: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 Đảo này thì giống ông già ngồi câu cá (hòn Lã Vọng), đảo kia tựa như nhà sư đứng chắp tay niệm Phật (hòn Ông Sư), đảo nọ y như đôi gà chọi nhau trên sóng nước (hòn Gà Chọi</a:t>
                      </a:r>
                      <a:r>
                        <a:rPr lang="vi-VN" sz="3600"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người đọc hình dung rõ hơn về cảnh tượng kì thú, muôn hình muôn vẻ của các đảo đá. Đây đúng là kiệt tác thiên nhiên trên biển</a:t>
                      </a:r>
                      <a:endParaRPr lang="en-GB" sz="36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tình cảm của người viết (thích thú, kinh ngạc, ngỡ ngàng…) đối với bức tranh thiên nhiên hoành tráng của vịnh Hạ Long</a:t>
                      </a:r>
                      <a:endParaRPr lang="en-GB" sz="36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106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07739245"/>
              </p:ext>
            </p:extLst>
          </p:nvPr>
        </p:nvGraphicFramePr>
        <p:xfrm>
          <a:off x="228600" y="495300"/>
          <a:ext cx="17830800" cy="92964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581400"/>
                <a:gridCol w="2743200"/>
                <a:gridCol w="5638800"/>
                <a:gridCol w="5867400"/>
              </a:tblGrid>
              <a:tr h="171072">
                <a:tc gridSpan="4">
                  <a:txBody>
                    <a:bodyPr/>
                    <a:lstStyle/>
                    <a:p>
                      <a:pPr algn="ctr">
                        <a:lnSpc>
                          <a:spcPct val="100000"/>
                        </a:lnSpc>
                        <a:spcBef>
                          <a:spcPts val="300"/>
                        </a:spcBef>
                        <a:spcAft>
                          <a:spcPts val="300"/>
                        </a:spcAft>
                      </a:pPr>
                      <a:r>
                        <a:rPr lang="vi-VN" sz="4000" b="1">
                          <a:solidFill>
                            <a:srgbClr val="FF0000"/>
                          </a:solidFill>
                          <a:effectLst/>
                          <a:latin typeface="Times New Roman" panose="02020603050405020304" pitchFamily="18" charset="0"/>
                          <a:ea typeface="Liberation Serif"/>
                          <a:cs typeface="Times New Roman" panose="02020603050405020304" pitchFamily="18" charset="0"/>
                        </a:rPr>
                        <a:t>d. Yếu tố miêu tả trong văn bản:</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390751">
                <a:tc>
                  <a:txBody>
                    <a:bodyPr/>
                    <a:lstStyle/>
                    <a:p>
                      <a:pPr algn="ctr">
                        <a:lnSpc>
                          <a:spcPct val="100000"/>
                        </a:lnSpc>
                        <a:spcBef>
                          <a:spcPts val="300"/>
                        </a:spcBef>
                        <a:spcAft>
                          <a:spcPts val="300"/>
                        </a:spcAft>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số đoạn </a:t>
                      </a:r>
                      <a:r>
                        <a:rPr lang="vi-VN"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VB </a:t>
                      </a: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yếu tố miêu tả</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đoạn trích</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qua từ ngữ</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 trò </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4533">
                <a:tc>
                  <a:txBody>
                    <a:bodyPr/>
                    <a:lstStyle/>
                    <a:p>
                      <a:pPr algn="just">
                        <a:lnSpc>
                          <a:spcPct val="100000"/>
                        </a:lnSpc>
                        <a:spcBef>
                          <a:spcPts val="300"/>
                        </a:spcBef>
                        <a:spcAft>
                          <a:spcPts val="300"/>
                        </a:spcAft>
                      </a:pPr>
                      <a:r>
                        <a:rPr lang="vi-VN" sz="4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 Long vào buổi sáng mùa xuân thật huyền ảo... bằng những nét bút lông chấm phá</a:t>
                      </a:r>
                      <a:endParaRPr lang="en-GB" sz="40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4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vầng thái dương nhô lên...dạt dào của sóng</a:t>
                      </a:r>
                      <a:endParaRPr lang="en-GB" sz="40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Vẻ đẹp của quan cảnh Hạ Long luôn biến đổi theo góc nhìn và thời gian</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...bình minh như ngọn đuốc vọt lên sáng rực...bầu trời còn rực rỡ đủ màu sắc hồng, da cam và vàng óng</a:t>
                      </a:r>
                      <a:endParaRPr lang="en-GB" sz="40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giữa mặt vịnh mênh mông xanh ngắt và tim tím nhô lên những tảng đá vôi kì dị dường như được bút sơn của một họa sĩ quét lên vô số màu sắc</a:t>
                      </a:r>
                      <a:r>
                        <a:rPr lang="vi-VN" sz="4000"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người đọc hình dung rõ hơn về vẻ đẹp mê hoặc của cảnh quan Hạ Long ở nhiều thời gian khác nhau. Một vẻ đẹp huyền ảo, biến đổi</a:t>
                      </a:r>
                      <a:endParaRPr lang="en-GB" sz="4000">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4000" spc="-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tình cảm của người viết (thích thú, ngỡ ngàng, yêu mến,…) đối với bức tranh thiên nhiên kì thú của vịnh Hạ Long</a:t>
                      </a:r>
                      <a:endParaRPr lang="en-GB" sz="4000">
                        <a:effectLst/>
                        <a:latin typeface="Times New Roman" panose="02020603050405020304" pitchFamily="18" charset="0"/>
                        <a:ea typeface="Times New Roman" panose="02020603050405020304" pitchFamily="18" charset="0"/>
                      </a:endParaRPr>
                    </a:p>
                  </a:txBody>
                  <a:tcPr marL="42473" marR="42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029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0800000">
            <a:off x="8686800" y="-1571289"/>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rot="-10800000">
            <a:off x="-36286" y="-1477403"/>
            <a:ext cx="10035306" cy="2796534"/>
          </a:xfrm>
          <a:custGeom>
            <a:avLst/>
            <a:gdLst/>
            <a:ahLst/>
            <a:cxnLst/>
            <a:rect l="l" t="t" r="r" b="b"/>
            <a:pathLst>
              <a:path w="10035306" h="2796534">
                <a:moveTo>
                  <a:pt x="0" y="0"/>
                </a:moveTo>
                <a:lnTo>
                  <a:pt x="10035306" y="0"/>
                </a:lnTo>
                <a:lnTo>
                  <a:pt x="10035306" y="2796534"/>
                </a:lnTo>
                <a:lnTo>
                  <a:pt x="0" y="2796534"/>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10" name="Freeform 10"/>
          <p:cNvSpPr/>
          <p:nvPr/>
        </p:nvSpPr>
        <p:spPr>
          <a:xfrm>
            <a:off x="12283721" y="-221529"/>
            <a:ext cx="2330665" cy="812819"/>
          </a:xfrm>
          <a:custGeom>
            <a:avLst/>
            <a:gdLst/>
            <a:ahLst/>
            <a:cxnLst/>
            <a:rect l="l" t="t" r="r" b="b"/>
            <a:pathLst>
              <a:path w="2330665" h="812819">
                <a:moveTo>
                  <a:pt x="0" y="0"/>
                </a:moveTo>
                <a:lnTo>
                  <a:pt x="2330665" y="0"/>
                </a:lnTo>
                <a:lnTo>
                  <a:pt x="2330665" y="812819"/>
                </a:lnTo>
                <a:lnTo>
                  <a:pt x="0" y="8128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8529527" flipV="1">
            <a:off x="444686" y="8210344"/>
            <a:ext cx="1329864" cy="1657152"/>
          </a:xfrm>
          <a:custGeom>
            <a:avLst/>
            <a:gdLst/>
            <a:ahLst/>
            <a:cxnLst/>
            <a:rect l="l" t="t" r="r" b="b"/>
            <a:pathLst>
              <a:path w="1329864" h="1657152">
                <a:moveTo>
                  <a:pt x="0" y="1657152"/>
                </a:moveTo>
                <a:lnTo>
                  <a:pt x="1329864" y="1657152"/>
                </a:lnTo>
                <a:lnTo>
                  <a:pt x="1329864" y="0"/>
                </a:lnTo>
                <a:lnTo>
                  <a:pt x="0" y="0"/>
                </a:lnTo>
                <a:lnTo>
                  <a:pt x="0" y="1657152"/>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9" name="Freeform 39"/>
          <p:cNvSpPr/>
          <p:nvPr/>
        </p:nvSpPr>
        <p:spPr>
          <a:xfrm rot="-949531">
            <a:off x="17006646" y="8514003"/>
            <a:ext cx="1663716" cy="2473927"/>
          </a:xfrm>
          <a:custGeom>
            <a:avLst/>
            <a:gdLst/>
            <a:ahLst/>
            <a:cxnLst/>
            <a:rect l="l" t="t" r="r" b="b"/>
            <a:pathLst>
              <a:path w="1663716" h="2473927">
                <a:moveTo>
                  <a:pt x="0" y="0"/>
                </a:moveTo>
                <a:lnTo>
                  <a:pt x="1663716" y="0"/>
                </a:lnTo>
                <a:lnTo>
                  <a:pt x="1663716" y="2473927"/>
                </a:lnTo>
                <a:lnTo>
                  <a:pt x="0" y="24739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40"/>
          <p:cNvSpPr/>
          <p:nvPr/>
        </p:nvSpPr>
        <p:spPr>
          <a:xfrm rot="-2125416" flipH="1">
            <a:off x="16037447" y="8781142"/>
            <a:ext cx="1790552" cy="2662531"/>
          </a:xfrm>
          <a:custGeom>
            <a:avLst/>
            <a:gdLst/>
            <a:ahLst/>
            <a:cxnLst/>
            <a:rect l="l" t="t" r="r" b="b"/>
            <a:pathLst>
              <a:path w="1790552" h="2662531">
                <a:moveTo>
                  <a:pt x="1790553" y="0"/>
                </a:moveTo>
                <a:lnTo>
                  <a:pt x="0" y="0"/>
                </a:lnTo>
                <a:lnTo>
                  <a:pt x="0" y="2662531"/>
                </a:lnTo>
                <a:lnTo>
                  <a:pt x="1790553" y="2662531"/>
                </a:lnTo>
                <a:lnTo>
                  <a:pt x="179055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744973" flipH="1">
            <a:off x="2420544" y="783562"/>
            <a:ext cx="1361643" cy="883366"/>
          </a:xfrm>
          <a:custGeom>
            <a:avLst/>
            <a:gdLst/>
            <a:ahLst/>
            <a:cxnLst/>
            <a:rect l="l" t="t" r="r" b="b"/>
            <a:pathLst>
              <a:path w="1361643" h="883366">
                <a:moveTo>
                  <a:pt x="1361643" y="0"/>
                </a:moveTo>
                <a:lnTo>
                  <a:pt x="0" y="0"/>
                </a:lnTo>
                <a:lnTo>
                  <a:pt x="0" y="883366"/>
                </a:lnTo>
                <a:lnTo>
                  <a:pt x="1361643" y="883366"/>
                </a:lnTo>
                <a:lnTo>
                  <a:pt x="136164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rot="-2167765">
            <a:off x="491614" y="1252929"/>
            <a:ext cx="1074172" cy="961384"/>
          </a:xfrm>
          <a:custGeom>
            <a:avLst/>
            <a:gdLst/>
            <a:ahLst/>
            <a:cxnLst/>
            <a:rect l="l" t="t" r="r" b="b"/>
            <a:pathLst>
              <a:path w="1074172" h="961384">
                <a:moveTo>
                  <a:pt x="0" y="0"/>
                </a:moveTo>
                <a:lnTo>
                  <a:pt x="1074172" y="0"/>
                </a:lnTo>
                <a:lnTo>
                  <a:pt x="1074172" y="961384"/>
                </a:lnTo>
                <a:lnTo>
                  <a:pt x="0" y="96138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43"/>
          <p:cNvSpPr/>
          <p:nvPr/>
        </p:nvSpPr>
        <p:spPr>
          <a:xfrm rot="1138816">
            <a:off x="186182" y="2611118"/>
            <a:ext cx="1136343" cy="2858724"/>
          </a:xfrm>
          <a:custGeom>
            <a:avLst/>
            <a:gdLst/>
            <a:ahLst/>
            <a:cxnLst/>
            <a:rect l="l" t="t" r="r" b="b"/>
            <a:pathLst>
              <a:path w="1136343" h="2858724">
                <a:moveTo>
                  <a:pt x="0" y="0"/>
                </a:moveTo>
                <a:lnTo>
                  <a:pt x="1136343" y="0"/>
                </a:lnTo>
                <a:lnTo>
                  <a:pt x="1136343" y="2858724"/>
                </a:lnTo>
                <a:lnTo>
                  <a:pt x="0" y="28587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graphicFrame>
        <p:nvGraphicFramePr>
          <p:cNvPr id="4" name="Table 3"/>
          <p:cNvGraphicFramePr>
            <a:graphicFrameLocks noGrp="1"/>
          </p:cNvGraphicFramePr>
          <p:nvPr>
            <p:extLst>
              <p:ext uri="{D42A27DB-BD31-4B8C-83A1-F6EECF244321}">
                <p14:modId xmlns:p14="http://schemas.microsoft.com/office/powerpoint/2010/main" val="2336931454"/>
              </p:ext>
            </p:extLst>
          </p:nvPr>
        </p:nvGraphicFramePr>
        <p:xfrm>
          <a:off x="2363271" y="2569693"/>
          <a:ext cx="15108299" cy="72847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9155061"/>
                <a:gridCol w="2976619"/>
                <a:gridCol w="2976619"/>
              </a:tblGrid>
              <a:tr h="0">
                <a:tc>
                  <a:txBody>
                    <a:bodyPr/>
                    <a:lstStyle/>
                    <a:p>
                      <a:pPr algn="ctr">
                        <a:lnSpc>
                          <a:spcPct val="100000"/>
                        </a:lnSpc>
                        <a:spcBef>
                          <a:spcPts val="300"/>
                        </a:spcBef>
                        <a:spcAft>
                          <a:spcPts val="300"/>
                        </a:spcAft>
                      </a:pPr>
                      <a:r>
                        <a:rPr lang="vi-VN"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HT số 05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TÌM HIỂU VỀ THÔNG TIN CHI TIẾT TRONG VB</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300"/>
                        </a:spcBef>
                        <a:spcAft>
                          <a:spcPts val="3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1. YÊU CẦU: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Khi giới thiệu về vịnh Hạ Long, các tác giả đề cập các thông tin chi tiết nào?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Chỉ ra thông tin chi tiết ấy và vai trò của nó trong việc biểu đạt thông tin chính.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Nhận xét về vai trò của chi tiết ấy trong toàn VB.</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300"/>
                        </a:spcBef>
                        <a:spcAft>
                          <a:spcPts val="300"/>
                        </a:spcAft>
                      </a:pPr>
                      <a:r>
                        <a:rPr lang="vi-VN" sz="3200" spc="-30">
                          <a:effectLst/>
                          <a:latin typeface="Times New Roman" panose="02020603050405020304" pitchFamily="18" charset="0"/>
                          <a:ea typeface="Times New Roman" panose="02020603050405020304" pitchFamily="18" charset="0"/>
                          <a:cs typeface="Times New Roman" panose="02020603050405020304" pitchFamily="18" charset="0"/>
                        </a:rPr>
                        <a:t>2. TRẢ LỜI: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2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pPr>
                        <a:lnSpc>
                          <a:spcPct val="100000"/>
                        </a:lnSpc>
                      </a:pPr>
                      <a:endParaRPr lang="en-GB" sz="3200">
                        <a:latin typeface="Times New Roman" panose="02020603050405020304" pitchFamily="18" charset="0"/>
                        <a:cs typeface="Times New Roman" panose="02020603050405020304" pitchFamily="18" charset="0"/>
                      </a:endParaRPr>
                    </a:p>
                  </a:txBody>
                  <a:tcPr>
                    <a:lnB w="12700" cap="flat" cmpd="sng" algn="ctr">
                      <a:solidFill>
                        <a:srgbClr val="000000"/>
                      </a:solidFill>
                      <a:prstDash val="solid"/>
                      <a:round/>
                      <a:headEnd type="none" w="med" len="med"/>
                      <a:tailEnd type="none" w="med" len="med"/>
                    </a:lnB>
                  </a:tcPr>
                </a:tc>
              </a:tr>
              <a:tr h="0">
                <a:tc>
                  <a:txBody>
                    <a:bodyPr/>
                    <a:lstStyle/>
                    <a:p>
                      <a:pPr algn="ct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 trò giá trị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4648200" y="1136993"/>
            <a:ext cx="10916899" cy="873701"/>
          </a:xfrm>
          <a:prstGeom prst="rect">
            <a:avLst/>
          </a:prstGeom>
        </p:spPr>
        <p:txBody>
          <a:bodyPr wrap="none">
            <a:spAutoFit/>
          </a:bodyPr>
          <a:lstStyle/>
          <a:p>
            <a:pPr algn="just">
              <a:lnSpc>
                <a:spcPct val="115000"/>
              </a:lnSpc>
              <a:spcAft>
                <a:spcPts val="1200"/>
              </a:spcAft>
            </a:pPr>
            <a:r>
              <a:rPr lang="en-GB" sz="4800" b="1">
                <a:latin typeface="Times New Roman" panose="02020603050405020304" pitchFamily="18" charset="0"/>
                <a:ea typeface="Times New Roman" panose="02020603050405020304" pitchFamily="18" charset="0"/>
                <a:cs typeface="Times New Roman" panose="02020603050405020304" pitchFamily="18" charset="0"/>
              </a:rPr>
              <a:t>3. </a:t>
            </a:r>
            <a:r>
              <a:rPr lang="en-US" sz="4800" b="1">
                <a:latin typeface="Times New Roman" panose="02020603050405020304" pitchFamily="18" charset="0"/>
                <a:ea typeface="Times New Roman" panose="02020603050405020304" pitchFamily="18" charset="0"/>
                <a:cs typeface="Times New Roman" panose="02020603050405020304" pitchFamily="18" charset="0"/>
              </a:rPr>
              <a:t>Một số </a:t>
            </a:r>
            <a:r>
              <a:rPr lang="vi-VN" sz="4800" b="1">
                <a:latin typeface="Times New Roman" panose="02020603050405020304" pitchFamily="18" charset="0"/>
                <a:ea typeface="Times New Roman" panose="02020603050405020304" pitchFamily="18" charset="0"/>
                <a:cs typeface="Times New Roman" panose="02020603050405020304" pitchFamily="18" charset="0"/>
              </a:rPr>
              <a:t>thông tin </a:t>
            </a:r>
            <a:r>
              <a:rPr lang="en-US" sz="4800" b="1">
                <a:latin typeface="Times New Roman" panose="02020603050405020304" pitchFamily="18" charset="0"/>
                <a:ea typeface="Times New Roman" panose="02020603050405020304" pitchFamily="18" charset="0"/>
                <a:cs typeface="Times New Roman" panose="02020603050405020304" pitchFamily="18" charset="0"/>
              </a:rPr>
              <a:t>chi tiết trong văn bản</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24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999968" y="141205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TextBox 14"/>
          <p:cNvSpPr txBox="1"/>
          <p:nvPr/>
        </p:nvSpPr>
        <p:spPr>
          <a:xfrm>
            <a:off x="2719019" y="2852083"/>
            <a:ext cx="12849962"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spcBef>
                <a:spcPct val="0"/>
              </a:spcBef>
            </a:pP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hiếu học tập</a:t>
            </a:r>
          </a:p>
          <a:p>
            <a:pPr algn="ctr">
              <a:spcBef>
                <a:spcPct val="0"/>
              </a:spcBef>
            </a:pP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 </a:t>
            </a: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05</a:t>
            </a:r>
            <a:endPar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Genty Sans"/>
              <a:cs typeface="Times New Roman" panose="02020603050405020304" pitchFamily="18" charset="0"/>
              <a:sym typeface="Genty Sans"/>
            </a:endParaRPr>
          </a:p>
        </p:txBody>
      </p:sp>
    </p:spTree>
    <p:extLst>
      <p:ext uri="{BB962C8B-B14F-4D97-AF65-F5344CB8AC3E}">
        <p14:creationId xmlns:p14="http://schemas.microsoft.com/office/powerpoint/2010/main" val="30008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6438750"/>
              </p:ext>
            </p:extLst>
          </p:nvPr>
        </p:nvGraphicFramePr>
        <p:xfrm>
          <a:off x="228600" y="190500"/>
          <a:ext cx="17678400" cy="9845421"/>
        </p:xfrm>
        <a:graphic>
          <a:graphicData uri="http://schemas.openxmlformats.org/drawingml/2006/table">
            <a:tbl>
              <a:tblPr firstRow="1" firstCol="1" bandRow="1"/>
              <a:tblGrid>
                <a:gridCol w="5006272"/>
                <a:gridCol w="9700328"/>
                <a:gridCol w="2971800"/>
              </a:tblGrid>
              <a:tr h="52354">
                <a:tc gridSpan="3">
                  <a:txBody>
                    <a:bodyPr/>
                    <a:lstStyle/>
                    <a:p>
                      <a:pPr algn="ctr">
                        <a:lnSpc>
                          <a:spcPct val="115000"/>
                        </a:lnSpc>
                        <a:spcBef>
                          <a:spcPts val="300"/>
                        </a:spcBef>
                        <a:spcAft>
                          <a:spcPts val="300"/>
                        </a:spcAft>
                        <a:tabLst>
                          <a:tab pos="5688330" algn="r"/>
                        </a:tabLst>
                      </a:pPr>
                      <a:r>
                        <a:rPr lang="en-US" sz="33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số </a:t>
                      </a:r>
                      <a:r>
                        <a:rPr lang="vi-VN" sz="33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a:t>
                      </a:r>
                      <a:r>
                        <a:rPr lang="en-US" sz="33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trong văn bản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04708">
                <a:tc>
                  <a:txBody>
                    <a:bodyPr/>
                    <a:lstStyle/>
                    <a:p>
                      <a:pPr algn="ctr">
                        <a:lnSpc>
                          <a:spcPct val="115000"/>
                        </a:lnSpc>
                        <a:spcBef>
                          <a:spcPts val="300"/>
                        </a:spcBef>
                        <a:spcAft>
                          <a:spcPts val="300"/>
                        </a:spcAft>
                        <a:tabLst>
                          <a:tab pos="5688330" algn="r"/>
                        </a:tabLst>
                      </a:pPr>
                      <a:r>
                        <a:rPr lang="vi-VN" sz="33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a:t>
                      </a:r>
                      <a:endParaRPr lang="en-GB" sz="3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 trò /giá trị</a:t>
                      </a:r>
                      <a:endParaRPr lang="en-GB" sz="33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5773">
                <a:tc>
                  <a:txBody>
                    <a:bodyPr/>
                    <a:lstStyle/>
                    <a:p>
                      <a:pPr>
                        <a:lnSpc>
                          <a:spcPct val="115000"/>
                        </a:lnSpc>
                        <a:spcBef>
                          <a:spcPts val="300"/>
                        </a:spcBef>
                        <a:spcAft>
                          <a:spcPts val="300"/>
                        </a:spcAft>
                        <a:tabLst>
                          <a:tab pos="5688330" algn="r"/>
                        </a:tabLst>
                      </a:pPr>
                      <a:r>
                        <a:rPr lang="vi-VN" sz="3300" b="1">
                          <a:solidFill>
                            <a:srgbClr val="000000"/>
                          </a:solidFill>
                          <a:effectLst/>
                          <a:latin typeface="Times New Roman" panose="02020603050405020304" pitchFamily="18" charset="0"/>
                          <a:ea typeface="TimesNewRomanPSMT"/>
                          <a:cs typeface="Times New Roman" panose="02020603050405020304" pitchFamily="18" charset="0"/>
                        </a:rPr>
                        <a:t>Vẻ đẹp của hàng nghìn đảo Hạ Long </a:t>
                      </a:r>
                      <a:r>
                        <a:rPr lang="en-US" sz="3300" b="1">
                          <a:solidFill>
                            <a:srgbClr val="000000"/>
                          </a:solidFill>
                          <a:effectLst/>
                          <a:latin typeface="Times New Roman" panose="02020603050405020304" pitchFamily="18" charset="0"/>
                          <a:ea typeface="TimesNewRomanPSMT"/>
                          <a:cs typeface="Times New Roman" panose="02020603050405020304" pitchFamily="18" charset="0"/>
                        </a:rPr>
                        <a:t>được trình bày trong VB</a:t>
                      </a:r>
                      <a:r>
                        <a:rPr lang="vi-VN" sz="3300" b="1">
                          <a:solidFill>
                            <a:srgbClr val="000000"/>
                          </a:solidFill>
                          <a:effectLst/>
                          <a:latin typeface="Times New Roman" panose="02020603050405020304" pitchFamily="18" charset="0"/>
                          <a:ea typeface="TimesNewRomanPSMT"/>
                          <a:cs typeface="Times New Roman" panose="02020603050405020304" pitchFamily="18" charset="0"/>
                        </a:rPr>
                        <a:t>: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rgbClr val="000000"/>
                          </a:solidFill>
                          <a:effectLst/>
                          <a:latin typeface="Times New Roman" panose="02020603050405020304" pitchFamily="18" charset="0"/>
                          <a:ea typeface="TimesNewRomanPSMT"/>
                          <a:cs typeface="Times New Roman" panose="02020603050405020304" pitchFamily="18" charset="0"/>
                        </a:rPr>
                        <a:t>- Chi tiết miêu tả vẻ đẹp khái quát, từ xa:</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rgbClr val="000000"/>
                          </a:solidFill>
                          <a:effectLst/>
                          <a:latin typeface="Times New Roman" panose="02020603050405020304" pitchFamily="18" charset="0"/>
                          <a:ea typeface="TimesNewRomanPSMT"/>
                          <a:cs typeface="Times New Roman" panose="02020603050405020304" pitchFamily="18" charset="0"/>
                        </a:rPr>
                        <a:t>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rgbClr val="000000"/>
                          </a:solidFill>
                          <a:effectLst/>
                          <a:latin typeface="Times New Roman" panose="02020603050405020304" pitchFamily="18" charset="0"/>
                          <a:ea typeface="TimesNewRomanPSMT"/>
                          <a:cs typeface="Times New Roman" panose="02020603050405020304" pitchFamily="18" charset="0"/>
                        </a:rPr>
                        <a:t>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rgbClr val="000000"/>
                          </a:solidFill>
                          <a:effectLst/>
                          <a:latin typeface="Times New Roman" panose="02020603050405020304" pitchFamily="18" charset="0"/>
                          <a:ea typeface="TimesNewRomanPSMT"/>
                          <a:cs typeface="Times New Roman" panose="02020603050405020304" pitchFamily="18" charset="0"/>
                        </a:rPr>
                        <a:t>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effectLst/>
                          <a:latin typeface="Times New Roman" panose="02020603050405020304" pitchFamily="18" charset="0"/>
                          <a:ea typeface="Calibri" panose="020F0502020204030204" pitchFamily="34" charset="0"/>
                          <a:cs typeface="Times New Roman" panose="02020603050405020304" pitchFamily="18" charset="0"/>
                        </a:rPr>
                        <a:t>- Chi tiết miêu tả thế giới sống động bí ẩn bằng đá của vịnh Hạ Long:</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effectLst/>
                          <a:latin typeface="Times New Roman" panose="02020603050405020304" pitchFamily="18" charset="0"/>
                          <a:ea typeface="Calibri" panose="020F0502020204030204" pitchFamily="34" charset="0"/>
                          <a:cs typeface="Times New Roman" panose="02020603050405020304" pitchFamily="18" charset="0"/>
                        </a:rPr>
                        <a:t>-Chi tiết hình ảnh minh hoạ</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5750" algn="just">
                        <a:lnSpc>
                          <a:spcPct val="115000"/>
                        </a:lnSpc>
                        <a:spcBef>
                          <a:spcPts val="300"/>
                        </a:spcBef>
                        <a:spcAft>
                          <a:spcPts val="300"/>
                        </a:spcAft>
                      </a:pPr>
                      <a:r>
                        <a:rPr lang="vi-VN" sz="3300">
                          <a:solidFill>
                            <a:srgbClr val="000000"/>
                          </a:solidFill>
                          <a:effectLst/>
                          <a:latin typeface="Times New Roman" panose="02020603050405020304" pitchFamily="18" charset="0"/>
                          <a:ea typeface="TimesNewRomanPSMT"/>
                          <a:cs typeface="Times New Roman" panose="02020603050405020304" pitchFamily="18" charset="0"/>
                        </a:rPr>
                        <a:t> “</a:t>
                      </a:r>
                      <a:r>
                        <a:rPr lang="vi-VN" sz="3300" i="1">
                          <a:solidFill>
                            <a:srgbClr val="000000"/>
                          </a:solidFill>
                          <a:effectLst/>
                          <a:latin typeface="Times New Roman" panose="02020603050405020304" pitchFamily="18" charset="0"/>
                          <a:ea typeface="TimesNewRomanPSMT"/>
                          <a:cs typeface="Times New Roman" panose="02020603050405020304" pitchFamily="18" charset="0"/>
                        </a:rPr>
                        <a:t>mọc hàng nghìn đảo đá với muôn hình, muôn vẻ, tựa tấm thảm xanh lộng lẫy, lấp lánh vô số châu ngọc. Đảo chỗ quần tụ lại xúm xít, trông xa ngỡ chồng chất lên nhau, thoạt nhìn, tưởng là những tảng than kíp lê khổng lồ...lăn xuống vịnh </a:t>
                      </a:r>
                      <a:r>
                        <a:rPr lang="vi-VN" sz="3300" i="1">
                          <a:effectLst/>
                          <a:latin typeface="Times New Roman" panose="02020603050405020304" pitchFamily="18" charset="0"/>
                          <a:ea typeface="Calibri" panose="020F0502020204030204" pitchFamily="34" charset="0"/>
                          <a:cs typeface="Times New Roman" panose="02020603050405020304" pitchFamily="18" charset="0"/>
                        </a:rPr>
                        <a:t>…tạo nên tuyến chạy hàng chục ki-lô- mét, như bức tường thành</a:t>
                      </a:r>
                      <a:r>
                        <a:rPr lang="vi-VN" sz="3300">
                          <a:effectLst/>
                          <a:latin typeface="Times New Roman" panose="02020603050405020304" pitchFamily="18" charset="0"/>
                          <a:ea typeface="Calibri" panose="020F0502020204030204" pitchFamily="34" charset="0"/>
                          <a:cs typeface="Times New Roman" panose="02020603050405020304" pitchFamily="18" charset="0"/>
                        </a:rPr>
                        <a:t> ”: Thông tin chi tiết về chất liệu, quy mô rộng lớn, hoành tráng, bề thế của vịnh Hạ Long. </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85750" algn="just">
                        <a:lnSpc>
                          <a:spcPct val="115000"/>
                        </a:lnSpc>
                        <a:spcBef>
                          <a:spcPts val="300"/>
                        </a:spcBef>
                        <a:spcAft>
                          <a:spcPts val="300"/>
                        </a:spcAft>
                      </a:pPr>
                      <a:r>
                        <a:rPr lang="vi-VN" sz="3300">
                          <a:effectLst/>
                          <a:latin typeface="Times New Roman" panose="02020603050405020304" pitchFamily="18" charset="0"/>
                          <a:ea typeface="Calibri" panose="020F0502020204030204" pitchFamily="34" charset="0"/>
                          <a:cs typeface="Times New Roman" panose="02020603050405020304" pitchFamily="18" charset="0"/>
                        </a:rPr>
                        <a:t> </a:t>
                      </a:r>
                      <a:r>
                        <a:rPr lang="vi-VN" sz="3300" i="1">
                          <a:effectLst/>
                          <a:latin typeface="Times New Roman" panose="02020603050405020304" pitchFamily="18" charset="0"/>
                          <a:ea typeface="Calibri" panose="020F0502020204030204" pitchFamily="34" charset="0"/>
                          <a:cs typeface="Times New Roman" panose="02020603050405020304" pitchFamily="18" charset="0"/>
                        </a:rPr>
                        <a:t>“...đảo đá...giống như những sinh linh bí ẩn với biết bao hình hài: hòn Lã Vọng, hòn ông Sư, hòn Gà Chọi, hòn Đại Bàng.</a:t>
                      </a:r>
                      <a:r>
                        <a:rPr lang="vi-VN" sz="3300">
                          <a:effectLst/>
                          <a:latin typeface="Times New Roman" panose="02020603050405020304" pitchFamily="18" charset="0"/>
                          <a:ea typeface="Calibri" panose="020F0502020204030204" pitchFamily="34" charset="0"/>
                          <a:cs typeface="Times New Roman" panose="02020603050405020304" pitchFamily="18" charset="0"/>
                        </a:rPr>
                        <a:t> Thông tin chi tiết về  kích thước, hình dạng, cấu trúc kì lạ, chứa chất linh hồn-&gt; tác phẩm nghệ thuật thiên nhiên được quan sát tỉ mỉ, chi tiết.</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85750" algn="just">
                        <a:lnSpc>
                          <a:spcPct val="115000"/>
                        </a:lnSpc>
                        <a:spcBef>
                          <a:spcPts val="300"/>
                        </a:spcBef>
                        <a:spcAft>
                          <a:spcPts val="300"/>
                        </a:spcAft>
                      </a:pPr>
                      <a:r>
                        <a:rPr lang="vi-VN" sz="3300">
                          <a:effectLst/>
                          <a:latin typeface="Times New Roman" panose="02020603050405020304" pitchFamily="18" charset="0"/>
                          <a:ea typeface="Calibri" panose="020F0502020204030204" pitchFamily="34" charset="0"/>
                          <a:cs typeface="Times New Roman" panose="02020603050405020304" pitchFamily="18" charset="0"/>
                        </a:rPr>
                        <a:t>+ Cảnh vịnh Hạ Long-&gt; cung cấp thông tin trực quan sinh động về vẻ đẹp của vịnh Hạ Long</a:t>
                      </a:r>
                      <a:r>
                        <a:rPr lang="vi-VN" sz="33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tabLst>
                          <a:tab pos="5688330" algn="r"/>
                        </a:tabLst>
                      </a:pPr>
                      <a:r>
                        <a:rPr lang="vi-VN" sz="3300" smtClean="0">
                          <a:effectLst/>
                          <a:latin typeface="Times New Roman" panose="02020603050405020304" pitchFamily="18" charset="0"/>
                          <a:ea typeface="Calibri" panose="020F0502020204030204" pitchFamily="34" charset="0"/>
                          <a:cs typeface="Times New Roman" panose="02020603050405020304" pitchFamily="18" charset="0"/>
                        </a:rPr>
                        <a:t>Cung </a:t>
                      </a:r>
                      <a:r>
                        <a:rPr lang="vi-VN" sz="3300">
                          <a:effectLst/>
                          <a:latin typeface="Times New Roman" panose="02020603050405020304" pitchFamily="18" charset="0"/>
                          <a:ea typeface="Calibri" panose="020F0502020204030204" pitchFamily="34" charset="0"/>
                          <a:cs typeface="Times New Roman" panose="02020603050405020304" pitchFamily="18" charset="0"/>
                        </a:rPr>
                        <a:t>cấp thông tin cụ thể về cấu trúc toàn cảnh vịnh Hạ Long vô cùng hoành tráng, sống động, kì bí, hấp dẫn từ triệu năm và trở thành một tác phẩm nghệ thuật là tạo hóa ban tặng</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66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86148913"/>
              </p:ext>
            </p:extLst>
          </p:nvPr>
        </p:nvGraphicFramePr>
        <p:xfrm>
          <a:off x="228600" y="190500"/>
          <a:ext cx="17602200" cy="98298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895600"/>
                <a:gridCol w="8839200"/>
                <a:gridCol w="5867400"/>
              </a:tblGrid>
              <a:tr h="52354">
                <a:tc gridSpan="3">
                  <a:txBody>
                    <a:bodyPr/>
                    <a:lstStyle/>
                    <a:p>
                      <a:pPr algn="ctr">
                        <a:lnSpc>
                          <a:spcPct val="100000"/>
                        </a:lnSpc>
                        <a:spcBef>
                          <a:spcPts val="300"/>
                        </a:spcBef>
                        <a:spcAft>
                          <a:spcPts val="300"/>
                        </a:spcAft>
                        <a:tabLst>
                          <a:tab pos="5688330" algn="r"/>
                        </a:tabLs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số </a:t>
                      </a:r>
                      <a:r>
                        <a:rPr lang="vi-VN"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a:t>
                      </a: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trong văn bản </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04708">
                <a:tc>
                  <a:txBody>
                    <a:bodyPr/>
                    <a:lstStyle/>
                    <a:p>
                      <a:pPr algn="ctr">
                        <a:lnSpc>
                          <a:spcPct val="100000"/>
                        </a:lnSpc>
                        <a:spcBef>
                          <a:spcPts val="300"/>
                        </a:spcBef>
                        <a:spcAft>
                          <a:spcPts val="300"/>
                        </a:spcAft>
                        <a:tabLst>
                          <a:tab pos="5688330" algn="r"/>
                        </a:tabLst>
                      </a:pPr>
                      <a:r>
                        <a:rPr lang="vi-VN"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tabLst>
                          <a:tab pos="5688330" algn="r"/>
                        </a:tabLst>
                      </a:pPr>
                      <a:r>
                        <a:rPr lang="vi-VN"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tabLst>
                          <a:tab pos="5688330" algn="r"/>
                        </a:tabLst>
                      </a:pPr>
                      <a:r>
                        <a:rPr lang="vi-VN"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 trò /giá trị</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8849">
                <a:tc>
                  <a:txBody>
                    <a:bodyPr/>
                    <a:lstStyle/>
                    <a:p>
                      <a:pPr algn="ctr">
                        <a:lnSpc>
                          <a:spcPct val="100000"/>
                        </a:lnSpc>
                        <a:spcBef>
                          <a:spcPts val="300"/>
                        </a:spcBef>
                        <a:spcAft>
                          <a:spcPts val="300"/>
                        </a:spcAft>
                        <a:tabLst>
                          <a:tab pos="5688330" algn="r"/>
                        </a:tabLst>
                      </a:pPr>
                      <a:endParaRPr lang="vi-VN"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tabLst>
                          <a:tab pos="5688330" algn="r"/>
                        </a:tabLst>
                      </a:pPr>
                      <a:endParaRPr lang="vi-VN"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tabLst>
                          <a:tab pos="5688330" algn="r"/>
                        </a:tabLst>
                      </a:pPr>
                      <a:r>
                        <a:rPr lang="vi-VN"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a:t>
                      </a: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 quan Hạ Long biến đổi theo góc nhìn và thời gian: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 trên con thuyền buồm len lỏi giữa rừng đảo huyền bí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 </a:t>
                      </a: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 sớm mùa xuân, giữa màn sương bạc, núi đá trở nên mềm mại, thanh tú...</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 </a:t>
                      </a: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 sáng mùa hè, chiêm ngưỡng cảnh mặt Trời mọc. Hạ Long không chỉ đẹp bởi muôn ngàn màu sắc mà hấp dẫn bởi những âm thanh của gió, sóng...Và cả những ngày hè với những biến đổi ca màu sắc và âm thanh khiến Hạ Long vô cùng hấp dẫn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 </a:t>
                      </a: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 trăng thu với vẻ đẹp huyền bí, xa lạ</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5750" algn="just">
                        <a:lnSpc>
                          <a:spcPct val="100000"/>
                        </a:lnSpc>
                        <a:spcBef>
                          <a:spcPts val="300"/>
                        </a:spcBef>
                        <a:spcAft>
                          <a:spcPts val="3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ung </a:t>
                      </a:r>
                      <a:r>
                        <a:rPr lang="vi-VN" sz="3200">
                          <a:effectLst/>
                          <a:latin typeface="Times New Roman" panose="02020603050405020304" pitchFamily="18" charset="0"/>
                          <a:ea typeface="Calibri" panose="020F0502020204030204" pitchFamily="34" charset="0"/>
                          <a:cs typeface="Times New Roman" panose="02020603050405020304" pitchFamily="18" charset="0"/>
                        </a:rPr>
                        <a:t>cấp thông tin cụ thể về những góc nhìn và cảm nhận vô cùng đa dạng, phong phú về vẻ đẹp của vịnh. Vẻ đẹp ấy luôn biến đổi, tạo nên những góc nhìn đa chiều khích lệ mong muốn khám phá của du khách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300"/>
                        </a:spcBef>
                        <a:spcAft>
                          <a:spcPts val="300"/>
                        </a:spcAft>
                        <a:tabLst>
                          <a:tab pos="5688330" algn="r"/>
                        </a:tabLst>
                      </a:pP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4278">
                <a:tc>
                  <a:txBody>
                    <a:bodyPr/>
                    <a:lstStyle/>
                    <a:p>
                      <a:pPr algn="ctr">
                        <a:lnSpc>
                          <a:spcPct val="100000"/>
                        </a:lnSpc>
                        <a:spcBef>
                          <a:spcPts val="300"/>
                        </a:spcBef>
                        <a:spcAft>
                          <a:spcPts val="300"/>
                        </a:spcAft>
                        <a:tabLst>
                          <a:tab pos="5688330" algn="r"/>
                        </a:tabLst>
                      </a:pPr>
                      <a:endParaRPr lang="vi-VN"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tabLst>
                          <a:tab pos="5688330" algn="r"/>
                        </a:tabLst>
                      </a:pPr>
                      <a:r>
                        <a:rPr lang="vi-VN"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a:t>
                      </a: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hang động Hạ Long: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Động Thiên Cung về kích thước, hình thái và vẻ đẹp của hang động với muôn ngàn bức điêu khắc của tạo hóa trên các vách động: hình tượng thượng giới như Ngọc Hoàng, Thiên Lôi, Nam Tào, Bắc Đẩu, tiên nữ...</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300"/>
                        </a:spcBef>
                        <a:spcAft>
                          <a:spcPts val="300"/>
                        </a:spcAft>
                        <a:tabLst>
                          <a:tab pos="5688330" algn="r"/>
                        </a:tabLs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Hồ Ba Đầm: bình yên với cuộc sống sôi động của nhiều loài sinh vật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tabLst>
                          <a:tab pos="5688330" algn="r"/>
                        </a:tabLst>
                      </a:pPr>
                      <a:r>
                        <a:rPr lang="vi-VN" sz="320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ung </a:t>
                      </a:r>
                      <a:r>
                        <a:rPr lang="vi-VN" sz="3200">
                          <a:effectLst/>
                          <a:latin typeface="Times New Roman" panose="02020603050405020304" pitchFamily="18" charset="0"/>
                          <a:ea typeface="Calibri" panose="020F0502020204030204" pitchFamily="34" charset="0"/>
                          <a:cs typeface="Times New Roman" panose="02020603050405020304" pitchFamily="18" charset="0"/>
                        </a:rPr>
                        <a:t>cấp thông tin cụ thể về vẻ đẹp huyền bí, hấp dẫn, hoang sơ, thơ mộng của hệ thống hang động ở đây. Từ đó, đánh thức tình yêu thiên nhiên và khát vọng khám phá vẻ đẹp của thiên nhiên Hạ Long.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992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7667842"/>
              </p:ext>
            </p:extLst>
          </p:nvPr>
        </p:nvGraphicFramePr>
        <p:xfrm>
          <a:off x="457200" y="495300"/>
          <a:ext cx="17221200" cy="902112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419599"/>
                <a:gridCol w="6608209"/>
                <a:gridCol w="6193392"/>
              </a:tblGrid>
              <a:tr h="52354">
                <a:tc gridSpan="3">
                  <a:txBody>
                    <a:bodyPr/>
                    <a:lstStyle/>
                    <a:p>
                      <a:pPr algn="ctr">
                        <a:lnSpc>
                          <a:spcPct val="115000"/>
                        </a:lnSpc>
                        <a:spcBef>
                          <a:spcPts val="300"/>
                        </a:spcBef>
                        <a:spcAft>
                          <a:spcPts val="300"/>
                        </a:spcAft>
                        <a:tabLst>
                          <a:tab pos="5688330" algn="r"/>
                        </a:tabLst>
                      </a:pPr>
                      <a:r>
                        <a:rPr lang="en-US" sz="4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số </a:t>
                      </a:r>
                      <a:r>
                        <a:rPr lang="vi-VN" sz="4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a:t>
                      </a:r>
                      <a:r>
                        <a:rPr lang="en-US" sz="4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trong văn bản </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04708">
                <a:tc>
                  <a:txBody>
                    <a:bodyPr/>
                    <a:lstStyle/>
                    <a:p>
                      <a:pPr algn="ctr">
                        <a:lnSpc>
                          <a:spcPct val="115000"/>
                        </a:lnSpc>
                        <a:spcBef>
                          <a:spcPts val="300"/>
                        </a:spcBef>
                        <a:spcAft>
                          <a:spcPts val="300"/>
                        </a:spcAft>
                        <a:tabLst>
                          <a:tab pos="5688330" algn="r"/>
                        </a:tabLst>
                      </a:pPr>
                      <a:r>
                        <a:rPr lang="vi-VN" sz="4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4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4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 trò /giá trị</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4278">
                <a:tc>
                  <a:txBody>
                    <a:bodyPr/>
                    <a:lstStyle/>
                    <a:p>
                      <a:pPr algn="just">
                        <a:lnSpc>
                          <a:spcPct val="115000"/>
                        </a:lnSpc>
                        <a:spcBef>
                          <a:spcPts val="300"/>
                        </a:spcBef>
                        <a:spcAft>
                          <a:spcPts val="300"/>
                        </a:spcAft>
                        <a:tabLst>
                          <a:tab pos="5688330" algn="r"/>
                        </a:tabLst>
                      </a:pPr>
                      <a:endParaRPr lang="vi-VN" sz="4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tabLst>
                          <a:tab pos="5688330" algn="r"/>
                        </a:tabLst>
                      </a:pPr>
                      <a:endParaRPr lang="vi-VN" sz="4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tabLst>
                          <a:tab pos="5688330" algn="r"/>
                        </a:tabLst>
                      </a:pPr>
                      <a:endParaRPr lang="vi-VN" sz="4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tabLst>
                          <a:tab pos="5688330" algn="r"/>
                        </a:tabLst>
                      </a:pPr>
                      <a:r>
                        <a:rPr lang="vi-VN" sz="4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a:t>
                      </a:r>
                      <a:r>
                        <a:rPr lang="vi-VN"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hang động Hạ Long: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tabLst>
                          <a:tab pos="5688330" algn="r"/>
                        </a:tabLs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Động Thiên Cung về kích thước, hình thái và vẻ đẹp của hang động với muôn ngàn bức điêu khắc của tạo hóa trên các vách động: hình tượng thượng giới như Ngọc Hoàng, Thiên Lôi, Nam Tào, Bắc Đẩu, tiên nữ...</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tabLst>
                          <a:tab pos="5688330" algn="r"/>
                        </a:tabLs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Hồ Ba Đầm: bình yên với cuộc sống sôi động của nhiều loài sinh vật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tabLst>
                          <a:tab pos="5688330" algn="r"/>
                        </a:tabLst>
                      </a:pPr>
                      <a:r>
                        <a:rPr lang="vi-VN" sz="4000">
                          <a:effectLst/>
                          <a:latin typeface="Times New Roman" panose="02020603050405020304" pitchFamily="18" charset="0"/>
                          <a:ea typeface="Calibri" panose="020F0502020204030204" pitchFamily="34" charset="0"/>
                          <a:cs typeface="Times New Roman" panose="02020603050405020304" pitchFamily="18" charset="0"/>
                        </a:rPr>
                        <a:t>cung cấp thông tin cụ thể về vẻ đẹp huyền bí, hấp dẫn, hoang sơ, thơ mộng của hệ thống hang động ở đây. Từ đó, đánh thức tình yêu thiên nhiên và khát vọng khám phá vẻ đẹp của thiên nhiên Hạ Long.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72" marR="17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726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5849600" y="753098"/>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TextBox 14"/>
          <p:cNvSpPr txBox="1"/>
          <p:nvPr/>
        </p:nvSpPr>
        <p:spPr>
          <a:xfrm>
            <a:off x="3371675" y="271459"/>
            <a:ext cx="12179803" cy="2031325"/>
          </a:xfrm>
          <a:prstGeom prst="rect">
            <a:avLst/>
          </a:prstGeom>
        </p:spPr>
        <p:txBody>
          <a:bodyPr wrap="square" lIns="0" tIns="0" rIns="0" bIns="0" rtlCol="0" anchor="t">
            <a:spAutoFit/>
          </a:bodyPr>
          <a:lstStyle/>
          <a:p>
            <a:pPr algn="ctr">
              <a:spcBef>
                <a:spcPct val="0"/>
              </a:spcBef>
            </a:pPr>
            <a:r>
              <a:rPr lang="vi-VN" sz="6600" b="1">
                <a:latin typeface="Times New Roman" panose="02020603050405020304" pitchFamily="18" charset="0"/>
                <a:cs typeface="Times New Roman" panose="02020603050405020304" pitchFamily="18" charset="0"/>
              </a:rPr>
              <a:t>* Cách đánh giá vai trò của một chi tiết quan trọng trong VB</a:t>
            </a:r>
            <a:endParaRPr lang="en-US" sz="6600">
              <a:solidFill>
                <a:srgbClr val="F67703"/>
              </a:solidFill>
              <a:latin typeface="Times New Roman" panose="02020603050405020304" pitchFamily="18" charset="0"/>
              <a:ea typeface="Genty Sans"/>
              <a:cs typeface="Times New Roman" panose="02020603050405020304" pitchFamily="18" charset="0"/>
              <a:sym typeface="Genty Sans"/>
            </a:endParaRPr>
          </a:p>
        </p:txBody>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1014276" y="249932"/>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Rectangle 17"/>
          <p:cNvSpPr/>
          <p:nvPr/>
        </p:nvSpPr>
        <p:spPr>
          <a:xfrm>
            <a:off x="3941631" y="2936669"/>
            <a:ext cx="10963430" cy="4416594"/>
          </a:xfrm>
          <a:prstGeom prst="rect">
            <a:avLst/>
          </a:prstGeom>
        </p:spPr>
        <p:txBody>
          <a:bodyPr wrap="square">
            <a:spAutoFit/>
          </a:bodyPr>
          <a:lstStyle/>
          <a:p>
            <a:pPr algn="just">
              <a:lnSpc>
                <a:spcPct val="115000"/>
              </a:lnSpc>
              <a:spcBef>
                <a:spcPts val="300"/>
              </a:spcBef>
              <a:spcAft>
                <a:spcPts val="300"/>
              </a:spcAft>
            </a:pPr>
            <a:r>
              <a:rPr lang="vi-VN" sz="4000">
                <a:latin typeface="Times New Roman" panose="02020603050405020304" pitchFamily="18" charset="0"/>
                <a:ea typeface="Calibri" panose="020F0502020204030204" pitchFamily="34" charset="0"/>
                <a:cs typeface="Times New Roman" panose="02020603050405020304" pitchFamily="18" charset="0"/>
              </a:rPr>
              <a:t>- Xác định chi tiết quan trọng trong VB: thường đó sẽ là những chi tiết góp phần biểu đạt rõ nội dung chính/ thông tin cơ bản của VB.</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4000">
                <a:latin typeface="Times New Roman" panose="02020603050405020304" pitchFamily="18" charset="0"/>
                <a:ea typeface="Calibri" panose="020F0502020204030204" pitchFamily="34" charset="0"/>
                <a:cs typeface="Times New Roman" panose="02020603050405020304" pitchFamily="18" charset="0"/>
              </a:rPr>
              <a:t>- Nhận xét về vai trò của các chi tiết ấy trong việc biểu đạt nội dung chính/ thông tin cơ bản của VB. </a:t>
            </a:r>
            <a:r>
              <a:rPr lang="en-US" sz="4000">
                <a:latin typeface="Times New Roman" panose="02020603050405020304" pitchFamily="18" charset="0"/>
                <a:ea typeface="Calibri" panose="020F0502020204030204" pitchFamily="34" charset="0"/>
                <a:cs typeface="Times New Roman" panose="02020603050405020304" pitchFamily="18" charset="0"/>
              </a:rPr>
              <a:t>Người đọc hiểu được mục đích viết của VB.</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73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18262600" cy="10276748"/>
          </a:xfrm>
          <a:prstGeom prst="rect">
            <a:avLst/>
          </a:prstGeom>
        </p:spPr>
      </p:pic>
      <p:sp>
        <p:nvSpPr>
          <p:cNvPr id="3" name="Rectangle 2"/>
          <p:cNvSpPr/>
          <p:nvPr/>
        </p:nvSpPr>
        <p:spPr>
          <a:xfrm>
            <a:off x="9906000" y="723900"/>
            <a:ext cx="7828618" cy="1524841"/>
          </a:xfrm>
          <a:prstGeom prst="rect">
            <a:avLst/>
          </a:prstGeom>
        </p:spPr>
        <p:txBody>
          <a:bodyPr wrap="none">
            <a:spAutoFit/>
          </a:bodyPr>
          <a:lstStyle/>
          <a:p>
            <a:pPr>
              <a:lnSpc>
                <a:spcPct val="115000"/>
              </a:lnSpc>
              <a:spcAft>
                <a:spcPts val="0"/>
              </a:spcAft>
            </a:pPr>
            <a:r>
              <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IV. TỔNG KẾT</a:t>
            </a:r>
            <a:endParaRPr lang="en-GB"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434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6B0"/>
        </a:solidFill>
        <a:effectLst/>
      </p:bgPr>
    </p:bg>
    <p:spTree>
      <p:nvGrpSpPr>
        <p:cNvPr id="1" name=""/>
        <p:cNvGrpSpPr/>
        <p:nvPr/>
      </p:nvGrpSpPr>
      <p:grpSpPr>
        <a:xfrm>
          <a:off x="0" y="0"/>
          <a:ext cx="0" cy="0"/>
          <a:chOff x="0" y="0"/>
          <a:chExt cx="0" cy="0"/>
        </a:xfrm>
      </p:grpSpPr>
      <p:sp>
        <p:nvSpPr>
          <p:cNvPr id="2" name="Freeform 2"/>
          <p:cNvSpPr/>
          <p:nvPr/>
        </p:nvSpPr>
        <p:spPr>
          <a:xfrm rot="1681119" flipV="1">
            <a:off x="4212077" y="369081"/>
            <a:ext cx="15971017" cy="4192392"/>
          </a:xfrm>
          <a:custGeom>
            <a:avLst/>
            <a:gdLst/>
            <a:ahLst/>
            <a:cxnLst/>
            <a:rect l="l" t="t" r="r" b="b"/>
            <a:pathLst>
              <a:path w="15971017" h="4192392">
                <a:moveTo>
                  <a:pt x="0" y="4192393"/>
                </a:moveTo>
                <a:lnTo>
                  <a:pt x="15971017" y="4192393"/>
                </a:lnTo>
                <a:lnTo>
                  <a:pt x="15971017" y="0"/>
                </a:lnTo>
                <a:lnTo>
                  <a:pt x="0" y="0"/>
                </a:lnTo>
                <a:lnTo>
                  <a:pt x="0" y="4192393"/>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rot="1808351">
            <a:off x="11408211" y="-1603706"/>
            <a:ext cx="9141352" cy="3870524"/>
            <a:chOff x="0" y="0"/>
            <a:chExt cx="2407599" cy="1019397"/>
          </a:xfrm>
        </p:grpSpPr>
        <p:sp>
          <p:nvSpPr>
            <p:cNvPr id="4" name="Freeform 4"/>
            <p:cNvSpPr/>
            <p:nvPr/>
          </p:nvSpPr>
          <p:spPr>
            <a:xfrm>
              <a:off x="0" y="0"/>
              <a:ext cx="2407599" cy="1019397"/>
            </a:xfrm>
            <a:custGeom>
              <a:avLst/>
              <a:gdLst/>
              <a:ahLst/>
              <a:cxnLst/>
              <a:rect l="l" t="t" r="r" b="b"/>
              <a:pathLst>
                <a:path w="2407599" h="1019397">
                  <a:moveTo>
                    <a:pt x="43193" y="0"/>
                  </a:moveTo>
                  <a:lnTo>
                    <a:pt x="2364406" y="0"/>
                  </a:lnTo>
                  <a:cubicBezTo>
                    <a:pt x="2375862" y="0"/>
                    <a:pt x="2386848" y="4551"/>
                    <a:pt x="2394948" y="12651"/>
                  </a:cubicBezTo>
                  <a:cubicBezTo>
                    <a:pt x="2403048" y="20751"/>
                    <a:pt x="2407599" y="31737"/>
                    <a:pt x="2407599" y="43193"/>
                  </a:cubicBezTo>
                  <a:lnTo>
                    <a:pt x="2407599" y="976205"/>
                  </a:lnTo>
                  <a:cubicBezTo>
                    <a:pt x="2407599" y="987660"/>
                    <a:pt x="2403048" y="998646"/>
                    <a:pt x="2394948" y="1006747"/>
                  </a:cubicBezTo>
                  <a:cubicBezTo>
                    <a:pt x="2386848" y="1014847"/>
                    <a:pt x="2375862" y="1019397"/>
                    <a:pt x="2364406" y="1019397"/>
                  </a:cubicBezTo>
                  <a:lnTo>
                    <a:pt x="43193" y="1019397"/>
                  </a:lnTo>
                  <a:cubicBezTo>
                    <a:pt x="31737" y="1019397"/>
                    <a:pt x="20751" y="1014847"/>
                    <a:pt x="12651" y="1006747"/>
                  </a:cubicBezTo>
                  <a:cubicBezTo>
                    <a:pt x="4551" y="998646"/>
                    <a:pt x="0" y="987660"/>
                    <a:pt x="0" y="976205"/>
                  </a:cubicBezTo>
                  <a:lnTo>
                    <a:pt x="0" y="43193"/>
                  </a:lnTo>
                  <a:cubicBezTo>
                    <a:pt x="0" y="31737"/>
                    <a:pt x="4551" y="20751"/>
                    <a:pt x="12651" y="12651"/>
                  </a:cubicBezTo>
                  <a:cubicBezTo>
                    <a:pt x="20751" y="4551"/>
                    <a:pt x="31737" y="0"/>
                    <a:pt x="43193" y="0"/>
                  </a:cubicBezTo>
                  <a:close/>
                </a:path>
              </a:pathLst>
            </a:custGeom>
            <a:solidFill>
              <a:srgbClr val="66B7FB"/>
            </a:solidFill>
          </p:spPr>
        </p:sp>
        <p:sp>
          <p:nvSpPr>
            <p:cNvPr id="5" name="TextBox 5"/>
            <p:cNvSpPr txBox="1"/>
            <p:nvPr/>
          </p:nvSpPr>
          <p:spPr>
            <a:xfrm>
              <a:off x="0" y="-38100"/>
              <a:ext cx="2407599" cy="105749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6" name="Freeform 6"/>
          <p:cNvSpPr/>
          <p:nvPr/>
        </p:nvSpPr>
        <p:spPr>
          <a:xfrm rot="2372305">
            <a:off x="12191442" y="829036"/>
            <a:ext cx="1809661" cy="631119"/>
          </a:xfrm>
          <a:custGeom>
            <a:avLst/>
            <a:gdLst/>
            <a:ahLst/>
            <a:cxnLst/>
            <a:rect l="l" t="t" r="r" b="b"/>
            <a:pathLst>
              <a:path w="1809661" h="631119">
                <a:moveTo>
                  <a:pt x="0" y="0"/>
                </a:moveTo>
                <a:lnTo>
                  <a:pt x="1809661" y="0"/>
                </a:lnTo>
                <a:lnTo>
                  <a:pt x="1809661" y="631120"/>
                </a:lnTo>
                <a:lnTo>
                  <a:pt x="0" y="631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971232">
            <a:off x="16354470" y="3393155"/>
            <a:ext cx="1809661" cy="631119"/>
          </a:xfrm>
          <a:custGeom>
            <a:avLst/>
            <a:gdLst/>
            <a:ahLst/>
            <a:cxnLst/>
            <a:rect l="l" t="t" r="r" b="b"/>
            <a:pathLst>
              <a:path w="1809661" h="631119">
                <a:moveTo>
                  <a:pt x="0" y="0"/>
                </a:moveTo>
                <a:lnTo>
                  <a:pt x="1809660" y="0"/>
                </a:lnTo>
                <a:lnTo>
                  <a:pt x="1809660" y="631119"/>
                </a:lnTo>
                <a:lnTo>
                  <a:pt x="0" y="6311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1" name="Group 11"/>
          <p:cNvGrpSpPr/>
          <p:nvPr/>
        </p:nvGrpSpPr>
        <p:grpSpPr>
          <a:xfrm>
            <a:off x="11057120" y="1572958"/>
            <a:ext cx="6202180" cy="9820961"/>
            <a:chOff x="0" y="0"/>
            <a:chExt cx="1588371" cy="2515136"/>
          </a:xfrm>
        </p:grpSpPr>
        <p:sp>
          <p:nvSpPr>
            <p:cNvPr id="12" name="Freeform 12"/>
            <p:cNvSpPr/>
            <p:nvPr/>
          </p:nvSpPr>
          <p:spPr>
            <a:xfrm>
              <a:off x="0" y="0"/>
              <a:ext cx="1588371" cy="2515136"/>
            </a:xfrm>
            <a:custGeom>
              <a:avLst/>
              <a:gdLst/>
              <a:ahLst/>
              <a:cxnLst/>
              <a:rect l="l" t="t" r="r" b="b"/>
              <a:pathLst>
                <a:path w="1588371" h="2515136">
                  <a:moveTo>
                    <a:pt x="64909" y="0"/>
                  </a:moveTo>
                  <a:lnTo>
                    <a:pt x="1523461" y="0"/>
                  </a:lnTo>
                  <a:cubicBezTo>
                    <a:pt x="1540677" y="0"/>
                    <a:pt x="1557186" y="6839"/>
                    <a:pt x="1569359" y="19012"/>
                  </a:cubicBezTo>
                  <a:cubicBezTo>
                    <a:pt x="1581532" y="31184"/>
                    <a:pt x="1588371" y="47694"/>
                    <a:pt x="1588371" y="64909"/>
                  </a:cubicBezTo>
                  <a:lnTo>
                    <a:pt x="1588371" y="2450227"/>
                  </a:lnTo>
                  <a:cubicBezTo>
                    <a:pt x="1588371" y="2467442"/>
                    <a:pt x="1581532" y="2483952"/>
                    <a:pt x="1569359" y="2496125"/>
                  </a:cubicBezTo>
                  <a:cubicBezTo>
                    <a:pt x="1557186" y="2508298"/>
                    <a:pt x="1540677" y="2515136"/>
                    <a:pt x="1523461" y="2515136"/>
                  </a:cubicBezTo>
                  <a:lnTo>
                    <a:pt x="64909" y="2515136"/>
                  </a:lnTo>
                  <a:cubicBezTo>
                    <a:pt x="47694" y="2515136"/>
                    <a:pt x="31184" y="2508298"/>
                    <a:pt x="19012" y="2496125"/>
                  </a:cubicBezTo>
                  <a:cubicBezTo>
                    <a:pt x="6839" y="2483952"/>
                    <a:pt x="0" y="2467442"/>
                    <a:pt x="0" y="2450227"/>
                  </a:cubicBezTo>
                  <a:lnTo>
                    <a:pt x="0" y="64909"/>
                  </a:lnTo>
                  <a:cubicBezTo>
                    <a:pt x="0" y="47694"/>
                    <a:pt x="6839" y="31184"/>
                    <a:pt x="19012" y="19012"/>
                  </a:cubicBezTo>
                  <a:cubicBezTo>
                    <a:pt x="31184" y="6839"/>
                    <a:pt x="47694" y="0"/>
                    <a:pt x="64909" y="0"/>
                  </a:cubicBezTo>
                  <a:close/>
                </a:path>
              </a:pathLst>
            </a:custGeom>
            <a:solidFill>
              <a:srgbClr val="FFFFFF"/>
            </a:solidFill>
          </p:spPr>
        </p:sp>
        <p:sp>
          <p:nvSpPr>
            <p:cNvPr id="13" name="TextBox 13"/>
            <p:cNvSpPr txBox="1"/>
            <p:nvPr/>
          </p:nvSpPr>
          <p:spPr>
            <a:xfrm>
              <a:off x="0" y="-38100"/>
              <a:ext cx="1588371" cy="255323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Freeform 17"/>
          <p:cNvSpPr/>
          <p:nvPr/>
        </p:nvSpPr>
        <p:spPr>
          <a:xfrm rot="-2700000">
            <a:off x="8366760" y="818547"/>
            <a:ext cx="1194602" cy="1122926"/>
          </a:xfrm>
          <a:custGeom>
            <a:avLst/>
            <a:gdLst/>
            <a:ahLst/>
            <a:cxnLst/>
            <a:rect l="l" t="t" r="r" b="b"/>
            <a:pathLst>
              <a:path w="1194602" h="1122926">
                <a:moveTo>
                  <a:pt x="0" y="0"/>
                </a:moveTo>
                <a:lnTo>
                  <a:pt x="1194602" y="0"/>
                </a:lnTo>
                <a:lnTo>
                  <a:pt x="1194602" y="1122926"/>
                </a:lnTo>
                <a:lnTo>
                  <a:pt x="0" y="1122926"/>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18" name="Freeform 18"/>
          <p:cNvSpPr/>
          <p:nvPr/>
        </p:nvSpPr>
        <p:spPr>
          <a:xfrm rot="-1634868">
            <a:off x="9173818" y="8624574"/>
            <a:ext cx="1017130" cy="1267452"/>
          </a:xfrm>
          <a:custGeom>
            <a:avLst/>
            <a:gdLst/>
            <a:ahLst/>
            <a:cxnLst/>
            <a:rect l="l" t="t" r="r" b="b"/>
            <a:pathLst>
              <a:path w="1017130" h="1267452">
                <a:moveTo>
                  <a:pt x="0" y="0"/>
                </a:moveTo>
                <a:lnTo>
                  <a:pt x="1017130" y="0"/>
                </a:lnTo>
                <a:lnTo>
                  <a:pt x="1017130" y="1267452"/>
                </a:lnTo>
                <a:lnTo>
                  <a:pt x="0" y="12674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rot="-3844121">
            <a:off x="1529568" y="120843"/>
            <a:ext cx="571312" cy="1661998"/>
          </a:xfrm>
          <a:custGeom>
            <a:avLst/>
            <a:gdLst/>
            <a:ahLst/>
            <a:cxnLst/>
            <a:rect l="l" t="t" r="r" b="b"/>
            <a:pathLst>
              <a:path w="571312" h="1661998">
                <a:moveTo>
                  <a:pt x="0" y="0"/>
                </a:moveTo>
                <a:lnTo>
                  <a:pt x="571311" y="0"/>
                </a:lnTo>
                <a:lnTo>
                  <a:pt x="571311" y="1661998"/>
                </a:lnTo>
                <a:lnTo>
                  <a:pt x="0" y="16619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322088" y="5984245"/>
            <a:ext cx="9050511" cy="2708434"/>
          </a:xfrm>
          <a:prstGeom prst="rect">
            <a:avLst/>
          </a:prstGeom>
        </p:spPr>
        <p:txBody>
          <a:bodyPr wrap="square"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 Cảm </a:t>
            </a:r>
            <a:r>
              <a:rPr lang="vi-VN" sz="4400">
                <a:latin typeface="Times New Roman" panose="02020603050405020304" pitchFamily="18" charset="0"/>
                <a:cs typeface="Times New Roman" panose="02020603050405020304" pitchFamily="18" charset="0"/>
              </a:rPr>
              <a:t>xúc của em khi xem video trên. Vậy, chúng ta nên ứng xử như thế nào đối với các danh lam thắng cảnh? Vì sao?</a:t>
            </a:r>
            <a:endParaRPr lang="en-GB" sz="440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40721" y="1717300"/>
            <a:ext cx="5728079" cy="8912599"/>
          </a:xfrm>
          <a:prstGeom prst="rect">
            <a:avLst/>
          </a:prstGeom>
        </p:spPr>
      </p:pic>
      <p:sp>
        <p:nvSpPr>
          <p:cNvPr id="25" name="Freeform 16"/>
          <p:cNvSpPr/>
          <p:nvPr/>
        </p:nvSpPr>
        <p:spPr>
          <a:xfrm rot="1761241">
            <a:off x="15982955" y="1134609"/>
            <a:ext cx="1652493" cy="1658713"/>
          </a:xfrm>
          <a:custGeom>
            <a:avLst/>
            <a:gdLst/>
            <a:ahLst/>
            <a:cxnLst/>
            <a:rect l="l" t="t" r="r" b="b"/>
            <a:pathLst>
              <a:path w="1652493" h="1658713">
                <a:moveTo>
                  <a:pt x="0" y="0"/>
                </a:moveTo>
                <a:lnTo>
                  <a:pt x="1652493" y="0"/>
                </a:lnTo>
                <a:lnTo>
                  <a:pt x="1652493" y="1658714"/>
                </a:lnTo>
                <a:lnTo>
                  <a:pt x="0" y="1658714"/>
                </a:lnTo>
                <a:lnTo>
                  <a:pt x="0" y="0"/>
                </a:lnTo>
                <a:close/>
              </a:path>
            </a:pathLst>
          </a:custGeom>
          <a:blipFill>
            <a:blip r:embed="rId16">
              <a:extLst>
                <a:ext uri="{96DAC541-7B7A-43D3-8B79-37D633B846F1}">
                  <asvg:svgBlip xmlns:asvg="http://schemas.microsoft.com/office/drawing/2016/SVG/main" xmlns="" r:embed="rId8"/>
                </a:ext>
              </a:extLst>
            </a:blip>
            <a:stretch>
              <a:fillRect/>
            </a:stretch>
          </a:blipFill>
          <a:ln cap="sq">
            <a:noFill/>
            <a:prstDash val="solid"/>
            <a:miter/>
          </a:ln>
        </p:spPr>
      </p:sp>
      <p:sp>
        <p:nvSpPr>
          <p:cNvPr id="26" name="Rectangle 25"/>
          <p:cNvSpPr/>
          <p:nvPr/>
        </p:nvSpPr>
        <p:spPr>
          <a:xfrm>
            <a:off x="347105" y="1717300"/>
            <a:ext cx="9144000" cy="3985706"/>
          </a:xfrm>
          <a:prstGeom prst="rect">
            <a:avLst/>
          </a:prstGeom>
        </p:spPr>
        <p:txBody>
          <a:bodyPr>
            <a:spAutoFit/>
          </a:bodyPr>
          <a:lstStyle/>
          <a:p>
            <a:pPr algn="just">
              <a:lnSpc>
                <a:spcPct val="115000"/>
              </a:lnSpc>
              <a:spcBef>
                <a:spcPts val="200"/>
              </a:spcBef>
              <a:spcAft>
                <a:spcPts val="0"/>
              </a:spcAft>
            </a:pPr>
            <a:r>
              <a:rPr lang="vi-VN" sz="4400" smtClean="0">
                <a:solidFill>
                  <a:srgbClr val="000000"/>
                </a:solidFill>
                <a:latin typeface="Times New Roman" panose="02020603050405020304" pitchFamily="18" charset="0"/>
                <a:ea typeface="TimesNewRomanPSMT"/>
                <a:cs typeface="Times New Roman" panose="02020603050405020304" pitchFamily="18" charset="0"/>
              </a:rPr>
              <a:t>- Video </a:t>
            </a:r>
            <a:r>
              <a:rPr lang="vi-VN" sz="4400">
                <a:solidFill>
                  <a:srgbClr val="000000"/>
                </a:solidFill>
                <a:latin typeface="Times New Roman" panose="02020603050405020304" pitchFamily="18" charset="0"/>
                <a:ea typeface="TimesNewRomanPSMT"/>
                <a:cs typeface="Times New Roman" panose="02020603050405020304" pitchFamily="18" charset="0"/>
              </a:rPr>
              <a:t>trên </a:t>
            </a:r>
            <a:r>
              <a:rPr lang="en-US" sz="4400">
                <a:solidFill>
                  <a:srgbClr val="000000"/>
                </a:solidFill>
                <a:latin typeface="Times New Roman" panose="02020603050405020304" pitchFamily="18" charset="0"/>
                <a:ea typeface="TimesNewRomanPSMT"/>
                <a:cs typeface="Times New Roman" panose="02020603050405020304" pitchFamily="18" charset="0"/>
              </a:rPr>
              <a:t>gợi liên tưởng đến danh lam thắng cảnh quen thuộc của đất nước hoặc quê hương và đoán tên của những địa danh ấy. </a:t>
            </a:r>
            <a:r>
              <a:rPr lang="vi-VN" sz="4400">
                <a:solidFill>
                  <a:srgbClr val="000000"/>
                </a:solidFill>
                <a:latin typeface="Times New Roman" panose="02020603050405020304" pitchFamily="18" charset="0"/>
                <a:ea typeface="TimesNewRomanPSMT"/>
                <a:cs typeface="Times New Roman" panose="02020603050405020304" pitchFamily="18" charset="0"/>
              </a:rPr>
              <a:t>Kể tên các danh lam thắng cảnh khác mà em biết.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83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14374821" y="2566156"/>
            <a:ext cx="3823107" cy="5481157"/>
          </a:xfrm>
          <a:custGeom>
            <a:avLst/>
            <a:gdLst/>
            <a:ahLst/>
            <a:cxnLst/>
            <a:rect l="l" t="t" r="r" b="b"/>
            <a:pathLst>
              <a:path w="3823107" h="5481157">
                <a:moveTo>
                  <a:pt x="3823107" y="0"/>
                </a:moveTo>
                <a:lnTo>
                  <a:pt x="0" y="0"/>
                </a:lnTo>
                <a:lnTo>
                  <a:pt x="0" y="5481157"/>
                </a:lnTo>
                <a:lnTo>
                  <a:pt x="3823107" y="5481157"/>
                </a:lnTo>
                <a:lnTo>
                  <a:pt x="382310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867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061424"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5" name="Freeform 5"/>
          <p:cNvSpPr/>
          <p:nvPr/>
        </p:nvSpPr>
        <p:spPr>
          <a:xfrm>
            <a:off x="121304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6" name="Freeform 6"/>
          <p:cNvSpPr/>
          <p:nvPr/>
        </p:nvSpPr>
        <p:spPr>
          <a:xfrm flipH="1">
            <a:off x="9089529" y="7086980"/>
            <a:ext cx="14585144" cy="4484932"/>
          </a:xfrm>
          <a:custGeom>
            <a:avLst/>
            <a:gdLst/>
            <a:ahLst/>
            <a:cxnLst/>
            <a:rect l="l" t="t" r="r" b="b"/>
            <a:pathLst>
              <a:path w="14585144" h="4484932">
                <a:moveTo>
                  <a:pt x="14585144" y="0"/>
                </a:moveTo>
                <a:lnTo>
                  <a:pt x="0" y="0"/>
                </a:lnTo>
                <a:lnTo>
                  <a:pt x="0" y="4484932"/>
                </a:lnTo>
                <a:lnTo>
                  <a:pt x="14585144" y="4484932"/>
                </a:lnTo>
                <a:lnTo>
                  <a:pt x="1458514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TextBox 22"/>
          <p:cNvSpPr txBox="1"/>
          <p:nvPr/>
        </p:nvSpPr>
        <p:spPr>
          <a:xfrm>
            <a:off x="4191000" y="506700"/>
            <a:ext cx="14604055" cy="1107996"/>
          </a:xfrm>
          <a:prstGeom prst="rect">
            <a:avLst/>
          </a:prstGeom>
        </p:spPr>
        <p:txBody>
          <a:bodyPr lIns="0" tIns="0" rIns="0" bIns="0" rtlCol="0" anchor="t">
            <a:spAutoFit/>
          </a:bodyPr>
          <a:lstStyle/>
          <a:p>
            <a:pPr algn="just"/>
            <a:r>
              <a:rPr lang="vi-VN" sz="7200" b="1">
                <a:latin typeface="Times New Roman" panose="02020603050405020304" pitchFamily="18" charset="0"/>
                <a:cs typeface="Times New Roman" panose="02020603050405020304" pitchFamily="18" charset="0"/>
              </a:rPr>
              <a:t>1. Hình thức</a:t>
            </a:r>
            <a:endParaRPr lang="en-GB" sz="7200">
              <a:latin typeface="Times New Roman" panose="02020603050405020304" pitchFamily="18" charset="0"/>
              <a:cs typeface="Times New Roman" panose="02020603050405020304" pitchFamily="18" charset="0"/>
            </a:endParaRPr>
          </a:p>
        </p:txBody>
      </p:sp>
      <p:sp>
        <p:nvSpPr>
          <p:cNvPr id="25" name="Freeform 25"/>
          <p:cNvSpPr/>
          <p:nvPr/>
        </p:nvSpPr>
        <p:spPr>
          <a:xfrm flipH="1">
            <a:off x="12390948" y="722682"/>
            <a:ext cx="1450360" cy="959051"/>
          </a:xfrm>
          <a:custGeom>
            <a:avLst/>
            <a:gdLst/>
            <a:ahLst/>
            <a:cxnLst/>
            <a:rect l="l" t="t" r="r" b="b"/>
            <a:pathLst>
              <a:path w="1450360" h="959051">
                <a:moveTo>
                  <a:pt x="1450360" y="0"/>
                </a:moveTo>
                <a:lnTo>
                  <a:pt x="0" y="0"/>
                </a:lnTo>
                <a:lnTo>
                  <a:pt x="0" y="959051"/>
                </a:lnTo>
                <a:lnTo>
                  <a:pt x="1450360" y="959051"/>
                </a:lnTo>
                <a:lnTo>
                  <a:pt x="145036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5537085" y="478603"/>
            <a:ext cx="3444430" cy="1433744"/>
          </a:xfrm>
          <a:custGeom>
            <a:avLst/>
            <a:gdLst/>
            <a:ahLst/>
            <a:cxnLst/>
            <a:rect l="l" t="t" r="r" b="b"/>
            <a:pathLst>
              <a:path w="3444430" h="1433744">
                <a:moveTo>
                  <a:pt x="0" y="0"/>
                </a:moveTo>
                <a:lnTo>
                  <a:pt x="3444430" y="0"/>
                </a:lnTo>
                <a:lnTo>
                  <a:pt x="3444430" y="1433744"/>
                </a:lnTo>
                <a:lnTo>
                  <a:pt x="0" y="1433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27"/>
          <p:cNvSpPr/>
          <p:nvPr/>
        </p:nvSpPr>
        <p:spPr>
          <a:xfrm>
            <a:off x="-1350223" y="3798554"/>
            <a:ext cx="2587364" cy="1076990"/>
          </a:xfrm>
          <a:custGeom>
            <a:avLst/>
            <a:gdLst/>
            <a:ahLst/>
            <a:cxnLst/>
            <a:rect l="l" t="t" r="r" b="b"/>
            <a:pathLst>
              <a:path w="2587364" h="1076990">
                <a:moveTo>
                  <a:pt x="0" y="0"/>
                </a:moveTo>
                <a:lnTo>
                  <a:pt x="2587364" y="0"/>
                </a:lnTo>
                <a:lnTo>
                  <a:pt x="2587364" y="1076990"/>
                </a:lnTo>
                <a:lnTo>
                  <a:pt x="0" y="10769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8" name="Freeform 28"/>
          <p:cNvSpPr/>
          <p:nvPr/>
        </p:nvSpPr>
        <p:spPr>
          <a:xfrm>
            <a:off x="13256849" y="6414787"/>
            <a:ext cx="3674320" cy="3265552"/>
          </a:xfrm>
          <a:custGeom>
            <a:avLst/>
            <a:gdLst/>
            <a:ahLst/>
            <a:cxnLst/>
            <a:rect l="l" t="t" r="r" b="b"/>
            <a:pathLst>
              <a:path w="3674320" h="3265552">
                <a:moveTo>
                  <a:pt x="0" y="0"/>
                </a:moveTo>
                <a:lnTo>
                  <a:pt x="3674319" y="0"/>
                </a:lnTo>
                <a:lnTo>
                  <a:pt x="3674319" y="3265552"/>
                </a:lnTo>
                <a:lnTo>
                  <a:pt x="0" y="3265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2361851" y="8409575"/>
            <a:ext cx="1625992" cy="1073155"/>
          </a:xfrm>
          <a:custGeom>
            <a:avLst/>
            <a:gdLst/>
            <a:ahLst/>
            <a:cxnLst/>
            <a:rect l="l" t="t" r="r" b="b"/>
            <a:pathLst>
              <a:path w="1625992" h="1073155">
                <a:moveTo>
                  <a:pt x="1625992" y="0"/>
                </a:moveTo>
                <a:lnTo>
                  <a:pt x="0" y="0"/>
                </a:lnTo>
                <a:lnTo>
                  <a:pt x="0" y="1073155"/>
                </a:lnTo>
                <a:lnTo>
                  <a:pt x="1625992" y="1073155"/>
                </a:lnTo>
                <a:lnTo>
                  <a:pt x="162599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1987886">
            <a:off x="7675930" y="8585960"/>
            <a:ext cx="1792136" cy="1715971"/>
          </a:xfrm>
          <a:custGeom>
            <a:avLst/>
            <a:gdLst/>
            <a:ahLst/>
            <a:cxnLst/>
            <a:rect l="l" t="t" r="r" b="b"/>
            <a:pathLst>
              <a:path w="1792136" h="1715971">
                <a:moveTo>
                  <a:pt x="0" y="0"/>
                </a:moveTo>
                <a:lnTo>
                  <a:pt x="1792136" y="0"/>
                </a:lnTo>
                <a:lnTo>
                  <a:pt x="1792136" y="1715971"/>
                </a:lnTo>
                <a:lnTo>
                  <a:pt x="0" y="17159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1868457" y="9029168"/>
            <a:ext cx="888970" cy="651171"/>
          </a:xfrm>
          <a:custGeom>
            <a:avLst/>
            <a:gdLst/>
            <a:ahLst/>
            <a:cxnLst/>
            <a:rect l="l" t="t" r="r" b="b"/>
            <a:pathLst>
              <a:path w="888970" h="651171">
                <a:moveTo>
                  <a:pt x="0" y="0"/>
                </a:moveTo>
                <a:lnTo>
                  <a:pt x="888970" y="0"/>
                </a:lnTo>
                <a:lnTo>
                  <a:pt x="888970" y="651171"/>
                </a:lnTo>
                <a:lnTo>
                  <a:pt x="0" y="6511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1868457" y="9503479"/>
            <a:ext cx="1150305" cy="353719"/>
          </a:xfrm>
          <a:custGeom>
            <a:avLst/>
            <a:gdLst/>
            <a:ahLst/>
            <a:cxnLst/>
            <a:rect l="l" t="t" r="r" b="b"/>
            <a:pathLst>
              <a:path w="1150305" h="353719">
                <a:moveTo>
                  <a:pt x="0" y="0"/>
                </a:moveTo>
                <a:lnTo>
                  <a:pt x="1150305" y="0"/>
                </a:lnTo>
                <a:lnTo>
                  <a:pt x="1150305" y="353719"/>
                </a:lnTo>
                <a:lnTo>
                  <a:pt x="0" y="35371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36" name="TextBox 36"/>
          <p:cNvSpPr txBox="1"/>
          <p:nvPr/>
        </p:nvSpPr>
        <p:spPr>
          <a:xfrm>
            <a:off x="936582" y="2015219"/>
            <a:ext cx="13074108" cy="6093976"/>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Tri thức được chọn lọc tiêu biểu, chính xác, khoa học, rõ ràng, rành mạch.</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Cách triển khai ý tưởng và thông tin văn bản phù hợp, đa dạng, dễ hiểu, dễ tiếp nhận.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Kết hợp yếu tố miêu tả tinh tế, hiệu quả</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Nhan đề và đề mục cụ thể, cung cấp thông tin cơ bản, định hướng thông tin chính của văn bản. Thông tin chi tiết chọn lọc, giá trị.</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Từ ngữ chọn lọc, phù hợp giàu sức hấp dẫn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18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14374821" y="2566156"/>
            <a:ext cx="3823107" cy="5481157"/>
          </a:xfrm>
          <a:custGeom>
            <a:avLst/>
            <a:gdLst/>
            <a:ahLst/>
            <a:cxnLst/>
            <a:rect l="l" t="t" r="r" b="b"/>
            <a:pathLst>
              <a:path w="3823107" h="5481157">
                <a:moveTo>
                  <a:pt x="3823107" y="0"/>
                </a:moveTo>
                <a:lnTo>
                  <a:pt x="0" y="0"/>
                </a:lnTo>
                <a:lnTo>
                  <a:pt x="0" y="5481157"/>
                </a:lnTo>
                <a:lnTo>
                  <a:pt x="3823107" y="5481157"/>
                </a:lnTo>
                <a:lnTo>
                  <a:pt x="382310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867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061424"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5" name="Freeform 5"/>
          <p:cNvSpPr/>
          <p:nvPr/>
        </p:nvSpPr>
        <p:spPr>
          <a:xfrm>
            <a:off x="121304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6" name="Freeform 6"/>
          <p:cNvSpPr/>
          <p:nvPr/>
        </p:nvSpPr>
        <p:spPr>
          <a:xfrm flipH="1">
            <a:off x="9089529" y="7086980"/>
            <a:ext cx="14585144" cy="4484932"/>
          </a:xfrm>
          <a:custGeom>
            <a:avLst/>
            <a:gdLst/>
            <a:ahLst/>
            <a:cxnLst/>
            <a:rect l="l" t="t" r="r" b="b"/>
            <a:pathLst>
              <a:path w="14585144" h="4484932">
                <a:moveTo>
                  <a:pt x="14585144" y="0"/>
                </a:moveTo>
                <a:lnTo>
                  <a:pt x="0" y="0"/>
                </a:lnTo>
                <a:lnTo>
                  <a:pt x="0" y="4484932"/>
                </a:lnTo>
                <a:lnTo>
                  <a:pt x="14585144" y="4484932"/>
                </a:lnTo>
                <a:lnTo>
                  <a:pt x="1458514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TextBox 22"/>
          <p:cNvSpPr txBox="1"/>
          <p:nvPr/>
        </p:nvSpPr>
        <p:spPr>
          <a:xfrm>
            <a:off x="4377460" y="397804"/>
            <a:ext cx="14604055"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2. Nội dung</a:t>
            </a:r>
            <a:endParaRPr lang="en-GB" sz="8000">
              <a:latin typeface="Times New Roman" panose="02020603050405020304" pitchFamily="18" charset="0"/>
              <a:cs typeface="Times New Roman" panose="02020603050405020304" pitchFamily="18" charset="0"/>
            </a:endParaRPr>
          </a:p>
        </p:txBody>
      </p:sp>
      <p:sp>
        <p:nvSpPr>
          <p:cNvPr id="25" name="Freeform 25"/>
          <p:cNvSpPr/>
          <p:nvPr/>
        </p:nvSpPr>
        <p:spPr>
          <a:xfrm flipH="1">
            <a:off x="12312942" y="1432822"/>
            <a:ext cx="1450360" cy="959051"/>
          </a:xfrm>
          <a:custGeom>
            <a:avLst/>
            <a:gdLst/>
            <a:ahLst/>
            <a:cxnLst/>
            <a:rect l="l" t="t" r="r" b="b"/>
            <a:pathLst>
              <a:path w="1450360" h="959051">
                <a:moveTo>
                  <a:pt x="1450360" y="0"/>
                </a:moveTo>
                <a:lnTo>
                  <a:pt x="0" y="0"/>
                </a:lnTo>
                <a:lnTo>
                  <a:pt x="0" y="959051"/>
                </a:lnTo>
                <a:lnTo>
                  <a:pt x="1450360" y="959051"/>
                </a:lnTo>
                <a:lnTo>
                  <a:pt x="145036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5537085" y="478603"/>
            <a:ext cx="3444430" cy="1433744"/>
          </a:xfrm>
          <a:custGeom>
            <a:avLst/>
            <a:gdLst/>
            <a:ahLst/>
            <a:cxnLst/>
            <a:rect l="l" t="t" r="r" b="b"/>
            <a:pathLst>
              <a:path w="3444430" h="1433744">
                <a:moveTo>
                  <a:pt x="0" y="0"/>
                </a:moveTo>
                <a:lnTo>
                  <a:pt x="3444430" y="0"/>
                </a:lnTo>
                <a:lnTo>
                  <a:pt x="3444430" y="1433744"/>
                </a:lnTo>
                <a:lnTo>
                  <a:pt x="0" y="1433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27"/>
          <p:cNvSpPr/>
          <p:nvPr/>
        </p:nvSpPr>
        <p:spPr>
          <a:xfrm>
            <a:off x="-1350223" y="3798554"/>
            <a:ext cx="2587364" cy="1076990"/>
          </a:xfrm>
          <a:custGeom>
            <a:avLst/>
            <a:gdLst/>
            <a:ahLst/>
            <a:cxnLst/>
            <a:rect l="l" t="t" r="r" b="b"/>
            <a:pathLst>
              <a:path w="2587364" h="1076990">
                <a:moveTo>
                  <a:pt x="0" y="0"/>
                </a:moveTo>
                <a:lnTo>
                  <a:pt x="2587364" y="0"/>
                </a:lnTo>
                <a:lnTo>
                  <a:pt x="2587364" y="1076990"/>
                </a:lnTo>
                <a:lnTo>
                  <a:pt x="0" y="10769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8" name="Freeform 28"/>
          <p:cNvSpPr/>
          <p:nvPr/>
        </p:nvSpPr>
        <p:spPr>
          <a:xfrm>
            <a:off x="13256849" y="6414787"/>
            <a:ext cx="3674320" cy="3265552"/>
          </a:xfrm>
          <a:custGeom>
            <a:avLst/>
            <a:gdLst/>
            <a:ahLst/>
            <a:cxnLst/>
            <a:rect l="l" t="t" r="r" b="b"/>
            <a:pathLst>
              <a:path w="3674320" h="3265552">
                <a:moveTo>
                  <a:pt x="0" y="0"/>
                </a:moveTo>
                <a:lnTo>
                  <a:pt x="3674319" y="0"/>
                </a:lnTo>
                <a:lnTo>
                  <a:pt x="3674319" y="3265552"/>
                </a:lnTo>
                <a:lnTo>
                  <a:pt x="0" y="3265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2361851" y="8409575"/>
            <a:ext cx="1625992" cy="1073155"/>
          </a:xfrm>
          <a:custGeom>
            <a:avLst/>
            <a:gdLst/>
            <a:ahLst/>
            <a:cxnLst/>
            <a:rect l="l" t="t" r="r" b="b"/>
            <a:pathLst>
              <a:path w="1625992" h="1073155">
                <a:moveTo>
                  <a:pt x="1625992" y="0"/>
                </a:moveTo>
                <a:lnTo>
                  <a:pt x="0" y="0"/>
                </a:lnTo>
                <a:lnTo>
                  <a:pt x="0" y="1073155"/>
                </a:lnTo>
                <a:lnTo>
                  <a:pt x="1625992" y="1073155"/>
                </a:lnTo>
                <a:lnTo>
                  <a:pt x="162599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1987886">
            <a:off x="7893979" y="7354254"/>
            <a:ext cx="1792136" cy="1715971"/>
          </a:xfrm>
          <a:custGeom>
            <a:avLst/>
            <a:gdLst/>
            <a:ahLst/>
            <a:cxnLst/>
            <a:rect l="l" t="t" r="r" b="b"/>
            <a:pathLst>
              <a:path w="1792136" h="1715971">
                <a:moveTo>
                  <a:pt x="0" y="0"/>
                </a:moveTo>
                <a:lnTo>
                  <a:pt x="1792136" y="0"/>
                </a:lnTo>
                <a:lnTo>
                  <a:pt x="1792136" y="1715971"/>
                </a:lnTo>
                <a:lnTo>
                  <a:pt x="0" y="17159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1868457" y="9029168"/>
            <a:ext cx="888970" cy="651171"/>
          </a:xfrm>
          <a:custGeom>
            <a:avLst/>
            <a:gdLst/>
            <a:ahLst/>
            <a:cxnLst/>
            <a:rect l="l" t="t" r="r" b="b"/>
            <a:pathLst>
              <a:path w="888970" h="651171">
                <a:moveTo>
                  <a:pt x="0" y="0"/>
                </a:moveTo>
                <a:lnTo>
                  <a:pt x="888970" y="0"/>
                </a:lnTo>
                <a:lnTo>
                  <a:pt x="888970" y="651171"/>
                </a:lnTo>
                <a:lnTo>
                  <a:pt x="0" y="6511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1868457" y="9503479"/>
            <a:ext cx="1150305" cy="353719"/>
          </a:xfrm>
          <a:custGeom>
            <a:avLst/>
            <a:gdLst/>
            <a:ahLst/>
            <a:cxnLst/>
            <a:rect l="l" t="t" r="r" b="b"/>
            <a:pathLst>
              <a:path w="1150305" h="353719">
                <a:moveTo>
                  <a:pt x="0" y="0"/>
                </a:moveTo>
                <a:lnTo>
                  <a:pt x="1150305" y="0"/>
                </a:lnTo>
                <a:lnTo>
                  <a:pt x="1150305" y="353719"/>
                </a:lnTo>
                <a:lnTo>
                  <a:pt x="0" y="35371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36" name="TextBox 36"/>
          <p:cNvSpPr txBox="1"/>
          <p:nvPr/>
        </p:nvSpPr>
        <p:spPr>
          <a:xfrm>
            <a:off x="1079862" y="2375335"/>
            <a:ext cx="12176987" cy="4539704"/>
          </a:xfrm>
          <a:prstGeom prst="rect">
            <a:avLst/>
          </a:prstGeom>
        </p:spPr>
        <p:txBody>
          <a:bodyPr wrap="square" lIns="0" tIns="0" rIns="0" bIns="0" rtlCol="0" anchor="t">
            <a:spAutoFit/>
          </a:bodyPr>
          <a:lstStyle/>
          <a:p>
            <a:pPr algn="just">
              <a:lnSpc>
                <a:spcPts val="5880"/>
              </a:lnSpc>
              <a:spcBef>
                <a:spcPct val="0"/>
              </a:spcBef>
            </a:pPr>
            <a:r>
              <a:rPr lang="vi-VN" sz="4400">
                <a:latin typeface="Times New Roman" panose="02020603050405020304" pitchFamily="18" charset="0"/>
                <a:cs typeface="Times New Roman" panose="02020603050405020304" pitchFamily="18" charset="0"/>
              </a:rPr>
              <a:t>Văn bản đã giới thiệu về vịnh Hạ Long- một kì quan thiên nhiên với vẻ đẹp hoành tránh, kì vĩ của các đảo đá; cảnh quan vô cùng hấp dẫn luôn biến đổi theo thời gian; hệ thống hang động tuyệt mĩ, độc đáo. Hạ Long là Di sản thiên nhiên vô giá cần được bảo tồn và là điểm tham quan du lịch hấp dẫn.</a:t>
            </a:r>
            <a:endParaRPr lang="en-US" sz="42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Tree>
    <p:extLst>
      <p:ext uri="{BB962C8B-B14F-4D97-AF65-F5344CB8AC3E}">
        <p14:creationId xmlns:p14="http://schemas.microsoft.com/office/powerpoint/2010/main" val="6090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14799288" y="2579558"/>
            <a:ext cx="3823107" cy="5481157"/>
          </a:xfrm>
          <a:custGeom>
            <a:avLst/>
            <a:gdLst/>
            <a:ahLst/>
            <a:cxnLst/>
            <a:rect l="l" t="t" r="r" b="b"/>
            <a:pathLst>
              <a:path w="3823107" h="5481157">
                <a:moveTo>
                  <a:pt x="3823107" y="0"/>
                </a:moveTo>
                <a:lnTo>
                  <a:pt x="0" y="0"/>
                </a:lnTo>
                <a:lnTo>
                  <a:pt x="0" y="5481157"/>
                </a:lnTo>
                <a:lnTo>
                  <a:pt x="3823107" y="5481157"/>
                </a:lnTo>
                <a:lnTo>
                  <a:pt x="382310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867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061424"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5" name="Freeform 5"/>
          <p:cNvSpPr/>
          <p:nvPr/>
        </p:nvSpPr>
        <p:spPr>
          <a:xfrm>
            <a:off x="121304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6" name="Freeform 6"/>
          <p:cNvSpPr/>
          <p:nvPr/>
        </p:nvSpPr>
        <p:spPr>
          <a:xfrm flipH="1">
            <a:off x="9089529" y="7086980"/>
            <a:ext cx="14585144" cy="4484932"/>
          </a:xfrm>
          <a:custGeom>
            <a:avLst/>
            <a:gdLst/>
            <a:ahLst/>
            <a:cxnLst/>
            <a:rect l="l" t="t" r="r" b="b"/>
            <a:pathLst>
              <a:path w="14585144" h="4484932">
                <a:moveTo>
                  <a:pt x="14585144" y="0"/>
                </a:moveTo>
                <a:lnTo>
                  <a:pt x="0" y="0"/>
                </a:lnTo>
                <a:lnTo>
                  <a:pt x="0" y="4484932"/>
                </a:lnTo>
                <a:lnTo>
                  <a:pt x="14585144" y="4484932"/>
                </a:lnTo>
                <a:lnTo>
                  <a:pt x="1458514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TextBox 22"/>
          <p:cNvSpPr txBox="1"/>
          <p:nvPr/>
        </p:nvSpPr>
        <p:spPr>
          <a:xfrm>
            <a:off x="1304034" y="424966"/>
            <a:ext cx="11008908" cy="1477328"/>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3. Cách đọc văn bản thông tin giải thích một hiện tượng tự nhiên</a:t>
            </a:r>
            <a:endParaRPr lang="en-GB" sz="4800">
              <a:latin typeface="Times New Roman" panose="02020603050405020304" pitchFamily="18" charset="0"/>
              <a:cs typeface="Times New Roman" panose="02020603050405020304" pitchFamily="18" charset="0"/>
            </a:endParaRPr>
          </a:p>
        </p:txBody>
      </p:sp>
      <p:sp>
        <p:nvSpPr>
          <p:cNvPr id="25" name="Freeform 25"/>
          <p:cNvSpPr/>
          <p:nvPr/>
        </p:nvSpPr>
        <p:spPr>
          <a:xfrm flipH="1">
            <a:off x="12749737" y="776436"/>
            <a:ext cx="1450360" cy="959051"/>
          </a:xfrm>
          <a:custGeom>
            <a:avLst/>
            <a:gdLst/>
            <a:ahLst/>
            <a:cxnLst/>
            <a:rect l="l" t="t" r="r" b="b"/>
            <a:pathLst>
              <a:path w="1450360" h="959051">
                <a:moveTo>
                  <a:pt x="1450360" y="0"/>
                </a:moveTo>
                <a:lnTo>
                  <a:pt x="0" y="0"/>
                </a:lnTo>
                <a:lnTo>
                  <a:pt x="0" y="959051"/>
                </a:lnTo>
                <a:lnTo>
                  <a:pt x="1450360" y="959051"/>
                </a:lnTo>
                <a:lnTo>
                  <a:pt x="145036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5537085" y="478603"/>
            <a:ext cx="3444430" cy="1433744"/>
          </a:xfrm>
          <a:custGeom>
            <a:avLst/>
            <a:gdLst/>
            <a:ahLst/>
            <a:cxnLst/>
            <a:rect l="l" t="t" r="r" b="b"/>
            <a:pathLst>
              <a:path w="3444430" h="1433744">
                <a:moveTo>
                  <a:pt x="0" y="0"/>
                </a:moveTo>
                <a:lnTo>
                  <a:pt x="3444430" y="0"/>
                </a:lnTo>
                <a:lnTo>
                  <a:pt x="3444430" y="1433744"/>
                </a:lnTo>
                <a:lnTo>
                  <a:pt x="0" y="1433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27"/>
          <p:cNvSpPr/>
          <p:nvPr/>
        </p:nvSpPr>
        <p:spPr>
          <a:xfrm>
            <a:off x="-1024989" y="812247"/>
            <a:ext cx="2587364" cy="1076990"/>
          </a:xfrm>
          <a:custGeom>
            <a:avLst/>
            <a:gdLst/>
            <a:ahLst/>
            <a:cxnLst/>
            <a:rect l="l" t="t" r="r" b="b"/>
            <a:pathLst>
              <a:path w="2587364" h="1076990">
                <a:moveTo>
                  <a:pt x="0" y="0"/>
                </a:moveTo>
                <a:lnTo>
                  <a:pt x="2587364" y="0"/>
                </a:lnTo>
                <a:lnTo>
                  <a:pt x="2587364" y="1076990"/>
                </a:lnTo>
                <a:lnTo>
                  <a:pt x="0" y="10769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8" name="Freeform 28"/>
          <p:cNvSpPr/>
          <p:nvPr/>
        </p:nvSpPr>
        <p:spPr>
          <a:xfrm>
            <a:off x="13256849" y="6414787"/>
            <a:ext cx="3674320" cy="3265552"/>
          </a:xfrm>
          <a:custGeom>
            <a:avLst/>
            <a:gdLst/>
            <a:ahLst/>
            <a:cxnLst/>
            <a:rect l="l" t="t" r="r" b="b"/>
            <a:pathLst>
              <a:path w="3674320" h="3265552">
                <a:moveTo>
                  <a:pt x="0" y="0"/>
                </a:moveTo>
                <a:lnTo>
                  <a:pt x="3674319" y="0"/>
                </a:lnTo>
                <a:lnTo>
                  <a:pt x="3674319" y="3265552"/>
                </a:lnTo>
                <a:lnTo>
                  <a:pt x="0" y="3265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645726" y="9081246"/>
            <a:ext cx="1625992" cy="1073155"/>
          </a:xfrm>
          <a:custGeom>
            <a:avLst/>
            <a:gdLst/>
            <a:ahLst/>
            <a:cxnLst/>
            <a:rect l="l" t="t" r="r" b="b"/>
            <a:pathLst>
              <a:path w="1625992" h="1073155">
                <a:moveTo>
                  <a:pt x="1625992" y="0"/>
                </a:moveTo>
                <a:lnTo>
                  <a:pt x="0" y="0"/>
                </a:lnTo>
                <a:lnTo>
                  <a:pt x="0" y="1073155"/>
                </a:lnTo>
                <a:lnTo>
                  <a:pt x="1625992" y="1073155"/>
                </a:lnTo>
                <a:lnTo>
                  <a:pt x="162599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1987886">
            <a:off x="6803997" y="9235833"/>
            <a:ext cx="1792136" cy="1715971"/>
          </a:xfrm>
          <a:custGeom>
            <a:avLst/>
            <a:gdLst/>
            <a:ahLst/>
            <a:cxnLst/>
            <a:rect l="l" t="t" r="r" b="b"/>
            <a:pathLst>
              <a:path w="1792136" h="1715971">
                <a:moveTo>
                  <a:pt x="0" y="0"/>
                </a:moveTo>
                <a:lnTo>
                  <a:pt x="1792136" y="0"/>
                </a:lnTo>
                <a:lnTo>
                  <a:pt x="1792136" y="1715971"/>
                </a:lnTo>
                <a:lnTo>
                  <a:pt x="0" y="17159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1868457" y="9029168"/>
            <a:ext cx="888970" cy="651171"/>
          </a:xfrm>
          <a:custGeom>
            <a:avLst/>
            <a:gdLst/>
            <a:ahLst/>
            <a:cxnLst/>
            <a:rect l="l" t="t" r="r" b="b"/>
            <a:pathLst>
              <a:path w="888970" h="651171">
                <a:moveTo>
                  <a:pt x="0" y="0"/>
                </a:moveTo>
                <a:lnTo>
                  <a:pt x="888970" y="0"/>
                </a:lnTo>
                <a:lnTo>
                  <a:pt x="888970" y="651171"/>
                </a:lnTo>
                <a:lnTo>
                  <a:pt x="0" y="6511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1868457" y="9503479"/>
            <a:ext cx="1150305" cy="353719"/>
          </a:xfrm>
          <a:custGeom>
            <a:avLst/>
            <a:gdLst/>
            <a:ahLst/>
            <a:cxnLst/>
            <a:rect l="l" t="t" r="r" b="b"/>
            <a:pathLst>
              <a:path w="1150305" h="353719">
                <a:moveTo>
                  <a:pt x="0" y="0"/>
                </a:moveTo>
                <a:lnTo>
                  <a:pt x="1150305" y="0"/>
                </a:lnTo>
                <a:lnTo>
                  <a:pt x="1150305" y="353719"/>
                </a:lnTo>
                <a:lnTo>
                  <a:pt x="0" y="35371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36" name="TextBox 36"/>
          <p:cNvSpPr txBox="1"/>
          <p:nvPr/>
        </p:nvSpPr>
        <p:spPr>
          <a:xfrm>
            <a:off x="373731" y="2184652"/>
            <a:ext cx="13935538" cy="6771084"/>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Xác định đặc điểm của loại VB: mục đích viết, cấu trúc, đặc điểm hình thức cách trình bày thông tin trong VB.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và chỉ ra được tác dụng của cách trình bày thông tin trong VB.</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Xác định được thông tin cơ bản và chi tiết của VB, vai trò của các chi tiết trong VB.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và chỉ ra quan hệ giữa phương tiện ngôn ngữ và phương tiện phi ngôn ngữ trong VB.</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Chú ý đến mối quan hệ giữa thông tin cơ bản với nhan đề của VB.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Rút ra được thông điệp, bài học.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Liên hệ với bản thân và cuộc sống thực tại.</a:t>
            </a:r>
            <a:endParaRPr lang="en-US" sz="40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Tree>
    <p:extLst>
      <p:ext uri="{BB962C8B-B14F-4D97-AF65-F5344CB8AC3E}">
        <p14:creationId xmlns:p14="http://schemas.microsoft.com/office/powerpoint/2010/main" val="23046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 y="0"/>
            <a:ext cx="18284371" cy="10287000"/>
          </a:xfrm>
          <a:prstGeom prst="rect">
            <a:avLst/>
          </a:prstGeom>
        </p:spPr>
      </p:pic>
      <p:sp>
        <p:nvSpPr>
          <p:cNvPr id="3" name="Rectangle 2"/>
          <p:cNvSpPr/>
          <p:nvPr/>
        </p:nvSpPr>
        <p:spPr>
          <a:xfrm>
            <a:off x="8991600" y="5600700"/>
            <a:ext cx="8711231" cy="3046988"/>
          </a:xfrm>
          <a:prstGeom prst="rect">
            <a:avLst/>
          </a:prstGeom>
        </p:spPr>
        <p:txBody>
          <a:bodyPr wrap="none">
            <a:spAutoFit/>
          </a:bodyPr>
          <a:lstStyle/>
          <a:p>
            <a:pPr algn="ctr"/>
            <a:r>
              <a:rPr lang="pt-BR"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rPr>
              <a:t>HOẠT ĐỘNG </a:t>
            </a:r>
            <a:r>
              <a:rPr lang="pt-BR"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rPr>
              <a:t>3</a:t>
            </a:r>
            <a:endPar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endParaRPr>
          </a:p>
          <a:p>
            <a:pPr algn="ctr"/>
            <a:r>
              <a:rPr lang="pt-BR"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rPr>
              <a:t> </a:t>
            </a:r>
            <a:r>
              <a:rPr lang="pt-BR"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rPr>
              <a:t>LUYỆN TẬP</a:t>
            </a:r>
            <a:endParaRPr lang="en-GB" sz="9600"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18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TextBox 2"/>
          <p:cNvSpPr txBox="1"/>
          <p:nvPr/>
        </p:nvSpPr>
        <p:spPr>
          <a:xfrm>
            <a:off x="2301568" y="315682"/>
            <a:ext cx="13633020" cy="1370568"/>
          </a:xfrm>
          <a:prstGeom prst="rect">
            <a:avLst/>
          </a:prstGeom>
        </p:spPr>
        <p:txBody>
          <a:bodyPr lIns="0" tIns="0" rIns="0" bIns="0" rtlCol="0" anchor="t">
            <a:spAutoFit/>
          </a:bodyPr>
          <a:lstStyle/>
          <a:p>
            <a:pPr algn="ctr">
              <a:lnSpc>
                <a:spcPts val="11959"/>
              </a:lnSpc>
              <a:spcBef>
                <a:spcPct val="0"/>
              </a:spcBef>
            </a:pPr>
            <a:r>
              <a:rPr lang="en-US" sz="7200" b="1">
                <a:latin typeface="Times New Roman" panose="02020603050405020304" pitchFamily="18" charset="0"/>
                <a:cs typeface="Times New Roman" panose="02020603050405020304" pitchFamily="18" charset="0"/>
              </a:rPr>
              <a:t>1. Bài tập 1</a:t>
            </a:r>
            <a:endParaRPr lang="en-US" sz="7200">
              <a:solidFill>
                <a:srgbClr val="F67703"/>
              </a:solidFill>
              <a:latin typeface="Times New Roman" panose="02020603050405020304" pitchFamily="18" charset="0"/>
              <a:ea typeface="Genty Sans"/>
              <a:cs typeface="Times New Roman" panose="02020603050405020304" pitchFamily="18" charset="0"/>
              <a:sym typeface="Genty Sans"/>
            </a:endParaRPr>
          </a:p>
        </p:txBody>
      </p:sp>
      <p:sp>
        <p:nvSpPr>
          <p:cNvPr id="4" name="AutoShape 4"/>
          <p:cNvSpPr/>
          <p:nvPr/>
        </p:nvSpPr>
        <p:spPr>
          <a:xfrm>
            <a:off x="5342414" y="4846277"/>
            <a:ext cx="9311084" cy="0"/>
          </a:xfrm>
          <a:prstGeom prst="line">
            <a:avLst/>
          </a:prstGeom>
          <a:ln w="76200" cap="flat">
            <a:solidFill>
              <a:srgbClr val="59A8E2"/>
            </a:solidFill>
            <a:prstDash val="solid"/>
            <a:headEnd type="none" w="sm" len="sm"/>
            <a:tailEnd type="none" w="sm" len="sm"/>
          </a:ln>
        </p:spPr>
      </p:sp>
      <p:sp>
        <p:nvSpPr>
          <p:cNvPr id="5" name="AutoShape 5"/>
          <p:cNvSpPr/>
          <p:nvPr/>
        </p:nvSpPr>
        <p:spPr>
          <a:xfrm flipV="1">
            <a:off x="3881254" y="6926443"/>
            <a:ext cx="10810744" cy="0"/>
          </a:xfrm>
          <a:prstGeom prst="line">
            <a:avLst/>
          </a:prstGeom>
          <a:ln w="76200" cap="flat">
            <a:solidFill>
              <a:srgbClr val="59A8E2"/>
            </a:solidFill>
            <a:prstDash val="solid"/>
            <a:headEnd type="none" w="sm" len="sm"/>
            <a:tailEnd type="none" w="sm" len="sm"/>
          </a:ln>
        </p:spPr>
      </p:sp>
      <p:sp>
        <p:nvSpPr>
          <p:cNvPr id="6" name="Freeform 6"/>
          <p:cNvSpPr/>
          <p:nvPr/>
        </p:nvSpPr>
        <p:spPr>
          <a:xfrm rot="5400000">
            <a:off x="14104833" y="5347316"/>
            <a:ext cx="2156559" cy="1078280"/>
          </a:xfrm>
          <a:custGeom>
            <a:avLst/>
            <a:gdLst/>
            <a:ahLst/>
            <a:cxnLst/>
            <a:rect l="l" t="t" r="r" b="b"/>
            <a:pathLst>
              <a:path w="2156559" h="1078280">
                <a:moveTo>
                  <a:pt x="0" y="0"/>
                </a:moveTo>
                <a:lnTo>
                  <a:pt x="2156559" y="0"/>
                </a:lnTo>
                <a:lnTo>
                  <a:pt x="2156559" y="1078280"/>
                </a:lnTo>
                <a:lnTo>
                  <a:pt x="0" y="1078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557643" y="2374434"/>
            <a:ext cx="2311401" cy="962121"/>
          </a:xfrm>
          <a:custGeom>
            <a:avLst/>
            <a:gdLst/>
            <a:ahLst/>
            <a:cxnLst/>
            <a:rect l="l" t="t" r="r" b="b"/>
            <a:pathLst>
              <a:path w="2311401" h="962121">
                <a:moveTo>
                  <a:pt x="0" y="0"/>
                </a:moveTo>
                <a:lnTo>
                  <a:pt x="2311401" y="0"/>
                </a:lnTo>
                <a:lnTo>
                  <a:pt x="2311401" y="962121"/>
                </a:lnTo>
                <a:lnTo>
                  <a:pt x="0" y="9621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Freeform 8"/>
          <p:cNvSpPr/>
          <p:nvPr/>
        </p:nvSpPr>
        <p:spPr>
          <a:xfrm flipH="1">
            <a:off x="-590860" y="495825"/>
            <a:ext cx="2548786" cy="1060932"/>
          </a:xfrm>
          <a:custGeom>
            <a:avLst/>
            <a:gdLst/>
            <a:ahLst/>
            <a:cxnLst/>
            <a:rect l="l" t="t" r="r" b="b"/>
            <a:pathLst>
              <a:path w="2548786" h="1060932">
                <a:moveTo>
                  <a:pt x="2548786" y="0"/>
                </a:moveTo>
                <a:lnTo>
                  <a:pt x="0" y="0"/>
                </a:lnTo>
                <a:lnTo>
                  <a:pt x="0" y="1060932"/>
                </a:lnTo>
                <a:lnTo>
                  <a:pt x="2548786" y="1060932"/>
                </a:lnTo>
                <a:lnTo>
                  <a:pt x="2548786"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a:off x="4426087" y="4358845"/>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0052063" y="4358845"/>
            <a:ext cx="980697" cy="984388"/>
          </a:xfrm>
          <a:custGeom>
            <a:avLst/>
            <a:gdLst/>
            <a:ahLst/>
            <a:cxnLst/>
            <a:rect l="l" t="t" r="r" b="b"/>
            <a:pathLst>
              <a:path w="980697" h="984388">
                <a:moveTo>
                  <a:pt x="0" y="0"/>
                </a:moveTo>
                <a:lnTo>
                  <a:pt x="980696" y="0"/>
                </a:lnTo>
                <a:lnTo>
                  <a:pt x="980696"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4253706" y="6396149"/>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814742" y="6396149"/>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8627730" y="6396149"/>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3001754" y="6396149"/>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7239075" y="4358845"/>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2865051" y="4358845"/>
            <a:ext cx="980697" cy="984388"/>
          </a:xfrm>
          <a:custGeom>
            <a:avLst/>
            <a:gdLst/>
            <a:ahLst/>
            <a:cxnLst/>
            <a:rect l="l" t="t" r="r" b="b"/>
            <a:pathLst>
              <a:path w="980697" h="984388">
                <a:moveTo>
                  <a:pt x="0" y="0"/>
                </a:moveTo>
                <a:lnTo>
                  <a:pt x="980696" y="0"/>
                </a:lnTo>
                <a:lnTo>
                  <a:pt x="980696"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11440718" y="6396149"/>
            <a:ext cx="980697" cy="984388"/>
          </a:xfrm>
          <a:custGeom>
            <a:avLst/>
            <a:gdLst/>
            <a:ahLst/>
            <a:cxnLst/>
            <a:rect l="l" t="t" r="r" b="b"/>
            <a:pathLst>
              <a:path w="980697" h="984388">
                <a:moveTo>
                  <a:pt x="0" y="0"/>
                </a:moveTo>
                <a:lnTo>
                  <a:pt x="980697" y="0"/>
                </a:lnTo>
                <a:lnTo>
                  <a:pt x="980697" y="984388"/>
                </a:lnTo>
                <a:lnTo>
                  <a:pt x="0" y="9843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496510" y="2374434"/>
            <a:ext cx="1270412" cy="840060"/>
          </a:xfrm>
          <a:custGeom>
            <a:avLst/>
            <a:gdLst/>
            <a:ahLst/>
            <a:cxnLst/>
            <a:rect l="l" t="t" r="r" b="b"/>
            <a:pathLst>
              <a:path w="1270412" h="840060">
                <a:moveTo>
                  <a:pt x="0" y="0"/>
                </a:moveTo>
                <a:lnTo>
                  <a:pt x="1270413" y="0"/>
                </a:lnTo>
                <a:lnTo>
                  <a:pt x="1270413" y="840061"/>
                </a:lnTo>
                <a:lnTo>
                  <a:pt x="0" y="8400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TextBox 19"/>
          <p:cNvSpPr txBox="1"/>
          <p:nvPr/>
        </p:nvSpPr>
        <p:spPr>
          <a:xfrm>
            <a:off x="4113844" y="1954448"/>
            <a:ext cx="11120559" cy="2031325"/>
          </a:xfrm>
          <a:prstGeom prst="rect">
            <a:avLst/>
          </a:prstGeom>
        </p:spPr>
        <p:txBody>
          <a:bodyPr wrap="square" lIns="0" tIns="0" rIns="0" bIns="0" rtlCol="0" anchor="t">
            <a:spAutoFit/>
          </a:bodyPr>
          <a:lstStyle/>
          <a:p>
            <a:pPr algn="just"/>
            <a:r>
              <a:rPr lang="vi-VN" sz="4400" b="1">
                <a:latin typeface="Times New Roman" panose="02020603050405020304" pitchFamily="18" charset="0"/>
                <a:cs typeface="Times New Roman" panose="02020603050405020304" pitchFamily="18" charset="0"/>
              </a:rPr>
              <a:t>Câu hỏi</a:t>
            </a: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Nếu được giới thiệu một số nét về danh lam thắng cảnh nổi tiếng của quê hương, em sẽ nêu các thông tin nào?</a:t>
            </a:r>
            <a:endParaRPr lang="en-GB" sz="4400">
              <a:latin typeface="Times New Roman" panose="02020603050405020304" pitchFamily="18" charset="0"/>
              <a:cs typeface="Times New Roman" panose="02020603050405020304" pitchFamily="18" charset="0"/>
            </a:endParaRPr>
          </a:p>
        </p:txBody>
      </p:sp>
      <p:sp>
        <p:nvSpPr>
          <p:cNvPr id="28" name="Freeform 28"/>
          <p:cNvSpPr/>
          <p:nvPr/>
        </p:nvSpPr>
        <p:spPr>
          <a:xfrm>
            <a:off x="3009616" y="8879243"/>
            <a:ext cx="10441990" cy="2741022"/>
          </a:xfrm>
          <a:custGeom>
            <a:avLst/>
            <a:gdLst/>
            <a:ahLst/>
            <a:cxnLst/>
            <a:rect l="l" t="t" r="r" b="b"/>
            <a:pathLst>
              <a:path w="10441990" h="2741022">
                <a:moveTo>
                  <a:pt x="0" y="0"/>
                </a:moveTo>
                <a:lnTo>
                  <a:pt x="10441991" y="0"/>
                </a:lnTo>
                <a:lnTo>
                  <a:pt x="10441991" y="2741022"/>
                </a:lnTo>
                <a:lnTo>
                  <a:pt x="0" y="27410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flipH="1">
            <a:off x="12340777" y="8882769"/>
            <a:ext cx="7301812" cy="2034792"/>
          </a:xfrm>
          <a:custGeom>
            <a:avLst/>
            <a:gdLst/>
            <a:ahLst/>
            <a:cxnLst/>
            <a:rect l="l" t="t" r="r" b="b"/>
            <a:pathLst>
              <a:path w="7301812" h="2034792">
                <a:moveTo>
                  <a:pt x="7301812" y="0"/>
                </a:moveTo>
                <a:lnTo>
                  <a:pt x="0" y="0"/>
                </a:lnTo>
                <a:lnTo>
                  <a:pt x="0" y="2034793"/>
                </a:lnTo>
                <a:lnTo>
                  <a:pt x="7301812" y="2034793"/>
                </a:lnTo>
                <a:lnTo>
                  <a:pt x="7301812" y="0"/>
                </a:lnTo>
                <a:close/>
              </a:path>
            </a:pathLst>
          </a:custGeom>
          <a:blipFill>
            <a:blip r:embed="rId10">
              <a:extLst>
                <a:ext uri="{96DAC541-7B7A-43D3-8B79-37D633B846F1}">
                  <asvg:svgBlip xmlns:asvg="http://schemas.microsoft.com/office/drawing/2016/SVG/main" xmlns="" r:embed="rId11"/>
                </a:ext>
              </a:extLst>
            </a:blip>
            <a:stretch>
              <a:fillRect l="-6159"/>
            </a:stretch>
          </a:blipFill>
        </p:spPr>
      </p:sp>
      <p:sp>
        <p:nvSpPr>
          <p:cNvPr id="30" name="Freeform 30"/>
          <p:cNvSpPr/>
          <p:nvPr/>
        </p:nvSpPr>
        <p:spPr>
          <a:xfrm rot="-318150" flipH="1">
            <a:off x="16192283" y="5505790"/>
            <a:ext cx="2249555" cy="3225169"/>
          </a:xfrm>
          <a:custGeom>
            <a:avLst/>
            <a:gdLst/>
            <a:ahLst/>
            <a:cxnLst/>
            <a:rect l="l" t="t" r="r" b="b"/>
            <a:pathLst>
              <a:path w="2249555" h="3225169">
                <a:moveTo>
                  <a:pt x="2249556" y="0"/>
                </a:moveTo>
                <a:lnTo>
                  <a:pt x="0" y="0"/>
                </a:lnTo>
                <a:lnTo>
                  <a:pt x="0" y="3225169"/>
                </a:lnTo>
                <a:lnTo>
                  <a:pt x="2249556" y="3225169"/>
                </a:lnTo>
                <a:lnTo>
                  <a:pt x="2249556"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1" name="Freeform 31"/>
          <p:cNvSpPr/>
          <p:nvPr/>
        </p:nvSpPr>
        <p:spPr>
          <a:xfrm>
            <a:off x="13845747" y="8157306"/>
            <a:ext cx="10629949" cy="3268709"/>
          </a:xfrm>
          <a:custGeom>
            <a:avLst/>
            <a:gdLst/>
            <a:ahLst/>
            <a:cxnLst/>
            <a:rect l="l" t="t" r="r" b="b"/>
            <a:pathLst>
              <a:path w="10629949" h="3268709">
                <a:moveTo>
                  <a:pt x="0" y="0"/>
                </a:moveTo>
                <a:lnTo>
                  <a:pt x="10629949" y="0"/>
                </a:lnTo>
                <a:lnTo>
                  <a:pt x="10629949" y="3268710"/>
                </a:lnTo>
                <a:lnTo>
                  <a:pt x="0" y="326871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2" name="Freeform 32"/>
          <p:cNvSpPr/>
          <p:nvPr/>
        </p:nvSpPr>
        <p:spPr>
          <a:xfrm rot="312202">
            <a:off x="-403121" y="4627650"/>
            <a:ext cx="2982304" cy="4275705"/>
          </a:xfrm>
          <a:custGeom>
            <a:avLst/>
            <a:gdLst/>
            <a:ahLst/>
            <a:cxnLst/>
            <a:rect l="l" t="t" r="r" b="b"/>
            <a:pathLst>
              <a:path w="2982304" h="4275705">
                <a:moveTo>
                  <a:pt x="0" y="0"/>
                </a:moveTo>
                <a:lnTo>
                  <a:pt x="2982304" y="0"/>
                </a:lnTo>
                <a:lnTo>
                  <a:pt x="2982304" y="4275705"/>
                </a:lnTo>
                <a:lnTo>
                  <a:pt x="0" y="427570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3" name="Freeform 33"/>
          <p:cNvSpPr/>
          <p:nvPr/>
        </p:nvSpPr>
        <p:spPr>
          <a:xfrm rot="-236085">
            <a:off x="-5792363" y="8294790"/>
            <a:ext cx="11499336" cy="3536046"/>
          </a:xfrm>
          <a:custGeom>
            <a:avLst/>
            <a:gdLst/>
            <a:ahLst/>
            <a:cxnLst/>
            <a:rect l="l" t="t" r="r" b="b"/>
            <a:pathLst>
              <a:path w="11499336" h="3536046">
                <a:moveTo>
                  <a:pt x="0" y="0"/>
                </a:moveTo>
                <a:lnTo>
                  <a:pt x="11499335" y="0"/>
                </a:lnTo>
                <a:lnTo>
                  <a:pt x="11499335" y="3536046"/>
                </a:lnTo>
                <a:lnTo>
                  <a:pt x="0" y="35360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34"/>
          <p:cNvSpPr/>
          <p:nvPr/>
        </p:nvSpPr>
        <p:spPr>
          <a:xfrm rot="-2700000">
            <a:off x="15324108" y="9653862"/>
            <a:ext cx="576934" cy="542318"/>
          </a:xfrm>
          <a:custGeom>
            <a:avLst/>
            <a:gdLst/>
            <a:ahLst/>
            <a:cxnLst/>
            <a:rect l="l" t="t" r="r" b="b"/>
            <a:pathLst>
              <a:path w="576934" h="542318">
                <a:moveTo>
                  <a:pt x="0" y="0"/>
                </a:moveTo>
                <a:lnTo>
                  <a:pt x="576934" y="0"/>
                </a:lnTo>
                <a:lnTo>
                  <a:pt x="576934" y="542318"/>
                </a:lnTo>
                <a:lnTo>
                  <a:pt x="0" y="54231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5" name="Freeform 35"/>
          <p:cNvSpPr/>
          <p:nvPr/>
        </p:nvSpPr>
        <p:spPr>
          <a:xfrm rot="382517">
            <a:off x="16575399" y="8981809"/>
            <a:ext cx="2001069" cy="895478"/>
          </a:xfrm>
          <a:custGeom>
            <a:avLst/>
            <a:gdLst/>
            <a:ahLst/>
            <a:cxnLst/>
            <a:rect l="l" t="t" r="r" b="b"/>
            <a:pathLst>
              <a:path w="2001069" h="895478">
                <a:moveTo>
                  <a:pt x="0" y="0"/>
                </a:moveTo>
                <a:lnTo>
                  <a:pt x="2001069" y="0"/>
                </a:lnTo>
                <a:lnTo>
                  <a:pt x="2001069" y="895478"/>
                </a:lnTo>
                <a:lnTo>
                  <a:pt x="0" y="89547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6" name="Freeform 36"/>
          <p:cNvSpPr/>
          <p:nvPr/>
        </p:nvSpPr>
        <p:spPr>
          <a:xfrm flipH="1">
            <a:off x="297816" y="7809804"/>
            <a:ext cx="2745373" cy="2439950"/>
          </a:xfrm>
          <a:custGeom>
            <a:avLst/>
            <a:gdLst/>
            <a:ahLst/>
            <a:cxnLst/>
            <a:rect l="l" t="t" r="r" b="b"/>
            <a:pathLst>
              <a:path w="2745373" h="2439950">
                <a:moveTo>
                  <a:pt x="2745373" y="0"/>
                </a:moveTo>
                <a:lnTo>
                  <a:pt x="0" y="0"/>
                </a:lnTo>
                <a:lnTo>
                  <a:pt x="0" y="2439950"/>
                </a:lnTo>
                <a:lnTo>
                  <a:pt x="2745373" y="2439950"/>
                </a:lnTo>
                <a:lnTo>
                  <a:pt x="2745373"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7" name="Freeform 37"/>
          <p:cNvSpPr/>
          <p:nvPr/>
        </p:nvSpPr>
        <p:spPr>
          <a:xfrm rot="-2018235">
            <a:off x="2251677" y="9630148"/>
            <a:ext cx="592045" cy="529880"/>
          </a:xfrm>
          <a:custGeom>
            <a:avLst/>
            <a:gdLst/>
            <a:ahLst/>
            <a:cxnLst/>
            <a:rect l="l" t="t" r="r" b="b"/>
            <a:pathLst>
              <a:path w="592045" h="529880">
                <a:moveTo>
                  <a:pt x="0" y="0"/>
                </a:moveTo>
                <a:lnTo>
                  <a:pt x="592045" y="0"/>
                </a:lnTo>
                <a:lnTo>
                  <a:pt x="592045" y="529881"/>
                </a:lnTo>
                <a:lnTo>
                  <a:pt x="0" y="52988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8" name="Freeform 38"/>
          <p:cNvSpPr/>
          <p:nvPr/>
        </p:nvSpPr>
        <p:spPr>
          <a:xfrm>
            <a:off x="15294033" y="859798"/>
            <a:ext cx="1237836" cy="1244056"/>
          </a:xfrm>
          <a:custGeom>
            <a:avLst/>
            <a:gdLst/>
            <a:ahLst/>
            <a:cxnLst/>
            <a:rect l="l" t="t" r="r" b="b"/>
            <a:pathLst>
              <a:path w="1237836" h="1244056">
                <a:moveTo>
                  <a:pt x="0" y="0"/>
                </a:moveTo>
                <a:lnTo>
                  <a:pt x="1237836" y="0"/>
                </a:lnTo>
                <a:lnTo>
                  <a:pt x="1237836" y="1244056"/>
                </a:lnTo>
                <a:lnTo>
                  <a:pt x="0" y="1244056"/>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14374821" y="2566156"/>
            <a:ext cx="3823107" cy="5481157"/>
          </a:xfrm>
          <a:custGeom>
            <a:avLst/>
            <a:gdLst/>
            <a:ahLst/>
            <a:cxnLst/>
            <a:rect l="l" t="t" r="r" b="b"/>
            <a:pathLst>
              <a:path w="3823107" h="5481157">
                <a:moveTo>
                  <a:pt x="3823107" y="0"/>
                </a:moveTo>
                <a:lnTo>
                  <a:pt x="0" y="0"/>
                </a:lnTo>
                <a:lnTo>
                  <a:pt x="0" y="5481157"/>
                </a:lnTo>
                <a:lnTo>
                  <a:pt x="3823107" y="5481157"/>
                </a:lnTo>
                <a:lnTo>
                  <a:pt x="382310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867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061424"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5" name="Freeform 5"/>
          <p:cNvSpPr/>
          <p:nvPr/>
        </p:nvSpPr>
        <p:spPr>
          <a:xfrm>
            <a:off x="121304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6" name="Freeform 6"/>
          <p:cNvSpPr/>
          <p:nvPr/>
        </p:nvSpPr>
        <p:spPr>
          <a:xfrm flipH="1">
            <a:off x="9089529" y="7086980"/>
            <a:ext cx="14585144" cy="4484932"/>
          </a:xfrm>
          <a:custGeom>
            <a:avLst/>
            <a:gdLst/>
            <a:ahLst/>
            <a:cxnLst/>
            <a:rect l="l" t="t" r="r" b="b"/>
            <a:pathLst>
              <a:path w="14585144" h="4484932">
                <a:moveTo>
                  <a:pt x="14585144" y="0"/>
                </a:moveTo>
                <a:lnTo>
                  <a:pt x="0" y="0"/>
                </a:lnTo>
                <a:lnTo>
                  <a:pt x="0" y="4484932"/>
                </a:lnTo>
                <a:lnTo>
                  <a:pt x="14585144" y="4484932"/>
                </a:lnTo>
                <a:lnTo>
                  <a:pt x="1458514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flipH="1">
            <a:off x="13792200" y="788463"/>
            <a:ext cx="1450360" cy="959051"/>
          </a:xfrm>
          <a:custGeom>
            <a:avLst/>
            <a:gdLst/>
            <a:ahLst/>
            <a:cxnLst/>
            <a:rect l="l" t="t" r="r" b="b"/>
            <a:pathLst>
              <a:path w="1450360" h="959051">
                <a:moveTo>
                  <a:pt x="1450360" y="0"/>
                </a:moveTo>
                <a:lnTo>
                  <a:pt x="0" y="0"/>
                </a:lnTo>
                <a:lnTo>
                  <a:pt x="0" y="959051"/>
                </a:lnTo>
                <a:lnTo>
                  <a:pt x="1450360" y="959051"/>
                </a:lnTo>
                <a:lnTo>
                  <a:pt x="145036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5537085" y="478603"/>
            <a:ext cx="3444430" cy="1433744"/>
          </a:xfrm>
          <a:custGeom>
            <a:avLst/>
            <a:gdLst/>
            <a:ahLst/>
            <a:cxnLst/>
            <a:rect l="l" t="t" r="r" b="b"/>
            <a:pathLst>
              <a:path w="3444430" h="1433744">
                <a:moveTo>
                  <a:pt x="0" y="0"/>
                </a:moveTo>
                <a:lnTo>
                  <a:pt x="3444430" y="0"/>
                </a:lnTo>
                <a:lnTo>
                  <a:pt x="3444430" y="1433744"/>
                </a:lnTo>
                <a:lnTo>
                  <a:pt x="0" y="1433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27"/>
          <p:cNvSpPr/>
          <p:nvPr/>
        </p:nvSpPr>
        <p:spPr>
          <a:xfrm>
            <a:off x="-1350223" y="3798554"/>
            <a:ext cx="2587364" cy="1076990"/>
          </a:xfrm>
          <a:custGeom>
            <a:avLst/>
            <a:gdLst/>
            <a:ahLst/>
            <a:cxnLst/>
            <a:rect l="l" t="t" r="r" b="b"/>
            <a:pathLst>
              <a:path w="2587364" h="1076990">
                <a:moveTo>
                  <a:pt x="0" y="0"/>
                </a:moveTo>
                <a:lnTo>
                  <a:pt x="2587364" y="0"/>
                </a:lnTo>
                <a:lnTo>
                  <a:pt x="2587364" y="1076990"/>
                </a:lnTo>
                <a:lnTo>
                  <a:pt x="0" y="10769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8" name="Freeform 28"/>
          <p:cNvSpPr/>
          <p:nvPr/>
        </p:nvSpPr>
        <p:spPr>
          <a:xfrm>
            <a:off x="13256849" y="6414787"/>
            <a:ext cx="3674320" cy="3265552"/>
          </a:xfrm>
          <a:custGeom>
            <a:avLst/>
            <a:gdLst/>
            <a:ahLst/>
            <a:cxnLst/>
            <a:rect l="l" t="t" r="r" b="b"/>
            <a:pathLst>
              <a:path w="3674320" h="3265552">
                <a:moveTo>
                  <a:pt x="0" y="0"/>
                </a:moveTo>
                <a:lnTo>
                  <a:pt x="3674319" y="0"/>
                </a:lnTo>
                <a:lnTo>
                  <a:pt x="3674319" y="3265552"/>
                </a:lnTo>
                <a:lnTo>
                  <a:pt x="0" y="3265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2361851" y="8409575"/>
            <a:ext cx="1625992" cy="1073155"/>
          </a:xfrm>
          <a:custGeom>
            <a:avLst/>
            <a:gdLst/>
            <a:ahLst/>
            <a:cxnLst/>
            <a:rect l="l" t="t" r="r" b="b"/>
            <a:pathLst>
              <a:path w="1625992" h="1073155">
                <a:moveTo>
                  <a:pt x="1625992" y="0"/>
                </a:moveTo>
                <a:lnTo>
                  <a:pt x="0" y="0"/>
                </a:lnTo>
                <a:lnTo>
                  <a:pt x="0" y="1073155"/>
                </a:lnTo>
                <a:lnTo>
                  <a:pt x="1625992" y="1073155"/>
                </a:lnTo>
                <a:lnTo>
                  <a:pt x="162599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1987886">
            <a:off x="7893979" y="7354254"/>
            <a:ext cx="1792136" cy="1715971"/>
          </a:xfrm>
          <a:custGeom>
            <a:avLst/>
            <a:gdLst/>
            <a:ahLst/>
            <a:cxnLst/>
            <a:rect l="l" t="t" r="r" b="b"/>
            <a:pathLst>
              <a:path w="1792136" h="1715971">
                <a:moveTo>
                  <a:pt x="0" y="0"/>
                </a:moveTo>
                <a:lnTo>
                  <a:pt x="1792136" y="0"/>
                </a:lnTo>
                <a:lnTo>
                  <a:pt x="1792136" y="1715971"/>
                </a:lnTo>
                <a:lnTo>
                  <a:pt x="0" y="17159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1868457" y="9029168"/>
            <a:ext cx="888970" cy="651171"/>
          </a:xfrm>
          <a:custGeom>
            <a:avLst/>
            <a:gdLst/>
            <a:ahLst/>
            <a:cxnLst/>
            <a:rect l="l" t="t" r="r" b="b"/>
            <a:pathLst>
              <a:path w="888970" h="651171">
                <a:moveTo>
                  <a:pt x="0" y="0"/>
                </a:moveTo>
                <a:lnTo>
                  <a:pt x="888970" y="0"/>
                </a:lnTo>
                <a:lnTo>
                  <a:pt x="888970" y="651171"/>
                </a:lnTo>
                <a:lnTo>
                  <a:pt x="0" y="6511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1868457" y="9503479"/>
            <a:ext cx="1150305" cy="353719"/>
          </a:xfrm>
          <a:custGeom>
            <a:avLst/>
            <a:gdLst/>
            <a:ahLst/>
            <a:cxnLst/>
            <a:rect l="l" t="t" r="r" b="b"/>
            <a:pathLst>
              <a:path w="1150305" h="353719">
                <a:moveTo>
                  <a:pt x="0" y="0"/>
                </a:moveTo>
                <a:lnTo>
                  <a:pt x="1150305" y="0"/>
                </a:lnTo>
                <a:lnTo>
                  <a:pt x="1150305" y="353719"/>
                </a:lnTo>
                <a:lnTo>
                  <a:pt x="0" y="35371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37" name="Rectangle 36"/>
          <p:cNvSpPr/>
          <p:nvPr/>
        </p:nvSpPr>
        <p:spPr>
          <a:xfrm>
            <a:off x="1366550" y="660805"/>
            <a:ext cx="11453857" cy="6478697"/>
          </a:xfrm>
          <a:prstGeom prst="rect">
            <a:avLst/>
          </a:prstGeom>
        </p:spPr>
        <p:txBody>
          <a:bodyPr wrap="square">
            <a:spAutoFit/>
          </a:bodyPr>
          <a:lstStyle/>
          <a:p>
            <a:pPr indent="270510" algn="just">
              <a:spcBef>
                <a:spcPts val="300"/>
              </a:spcBef>
              <a:spcAft>
                <a:spcPts val="300"/>
              </a:spcAft>
            </a:pPr>
            <a:r>
              <a:rPr lang="vi-VN" sz="400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Xác định danh lam thắng cảnh sẽ giới thiệu.</a:t>
            </a:r>
            <a:endParaRPr lang="en-GB" sz="4000">
              <a:latin typeface="Times New Roman" panose="02020603050405020304" pitchFamily="18" charset="0"/>
              <a:ea typeface="Times New Roman" panose="02020603050405020304" pitchFamily="18" charset="0"/>
            </a:endParaRPr>
          </a:p>
          <a:p>
            <a:pPr indent="270510" algn="just">
              <a:spcBef>
                <a:spcPts val="300"/>
              </a:spcBef>
              <a:spcAft>
                <a:spcPts val="300"/>
              </a:spcAft>
            </a:pPr>
            <a:r>
              <a:rPr lang="vi-VN" sz="400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Tìm hiểu và ghi chép các thông tin quan trọng cần giới thiệu về danh lam thắng cảnh đó.</a:t>
            </a:r>
            <a:endParaRPr lang="en-GB" sz="4000">
              <a:latin typeface="Times New Roman" panose="02020603050405020304" pitchFamily="18" charset="0"/>
              <a:ea typeface="Times New Roman" panose="02020603050405020304" pitchFamily="18" charset="0"/>
            </a:endParaRPr>
          </a:p>
          <a:p>
            <a:pPr indent="270510" algn="just">
              <a:spcBef>
                <a:spcPts val="300"/>
              </a:spcBef>
              <a:spcAft>
                <a:spcPts val="300"/>
              </a:spcAft>
            </a:pPr>
            <a:r>
              <a:rPr lang="vi-VN" sz="400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Triển khai bài văn thuyết minh về một danh lam thắng cảnh theo bố cục ba phần, nội dung cụ thể của mỗi phần kết hợp thuyết minh với các phương pháp biểu đạt, phương tiện ngôn ngữ, hình ảnh.</a:t>
            </a:r>
            <a:endParaRPr lang="en-GB" sz="4000">
              <a:latin typeface="Times New Roman" panose="02020603050405020304" pitchFamily="18" charset="0"/>
              <a:ea typeface="Times New Roman" panose="02020603050405020304" pitchFamily="18" charset="0"/>
            </a:endParaRPr>
          </a:p>
          <a:p>
            <a:pPr indent="270510" algn="just">
              <a:spcBef>
                <a:spcPts val="300"/>
              </a:spcBef>
              <a:spcAft>
                <a:spcPts val="300"/>
              </a:spcAft>
            </a:pPr>
            <a:r>
              <a:rPr lang="vi-VN" sz="400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Liên hệ và kết nối với những hiểu biết, trải nghiệm của cá nhân về danh lam thắng cảnh trong nước và thế giới để viết bài văn sinh động, giàu sức thuyết phục.</a:t>
            </a:r>
            <a:endParaRPr lang="en-GB" sz="4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9071"/>
            <a:ext cx="18273486" cy="10288006"/>
          </a:xfrm>
          <a:prstGeom prst="rect">
            <a:avLst/>
          </a:prstGeom>
        </p:spPr>
      </p:pic>
      <p:sp>
        <p:nvSpPr>
          <p:cNvPr id="3" name="Rectangle 2"/>
          <p:cNvSpPr/>
          <p:nvPr/>
        </p:nvSpPr>
        <p:spPr>
          <a:xfrm>
            <a:off x="304800" y="5753100"/>
            <a:ext cx="8711231" cy="30469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9600" b="1">
                <a:solidFill>
                  <a:srgbClr val="FFFF00"/>
                </a:solidFill>
                <a:latin typeface="Times New Roman" panose="02020603050405020304" pitchFamily="18" charset="0"/>
                <a:ea typeface="Calibri" panose="020F0502020204030204" pitchFamily="34" charset="0"/>
              </a:rPr>
              <a:t>HOẠT ĐỘNG </a:t>
            </a:r>
            <a:r>
              <a:rPr lang="vi-VN" sz="9600" b="1" smtClean="0">
                <a:solidFill>
                  <a:srgbClr val="FFFF00"/>
                </a:solidFill>
                <a:latin typeface="Times New Roman" panose="02020603050405020304" pitchFamily="18" charset="0"/>
                <a:ea typeface="Calibri" panose="020F0502020204030204" pitchFamily="34" charset="0"/>
              </a:rPr>
              <a:t>4</a:t>
            </a:r>
          </a:p>
          <a:p>
            <a:pPr algn="ctr"/>
            <a:r>
              <a:rPr lang="vi-VN" sz="9600" b="1" smtClean="0">
                <a:solidFill>
                  <a:srgbClr val="FFFF00"/>
                </a:solidFill>
                <a:latin typeface="Times New Roman" panose="02020603050405020304" pitchFamily="18" charset="0"/>
                <a:ea typeface="Calibri" panose="020F0502020204030204" pitchFamily="34" charset="0"/>
              </a:rPr>
              <a:t> </a:t>
            </a:r>
            <a:r>
              <a:rPr lang="vi-VN" sz="9600" b="1">
                <a:solidFill>
                  <a:srgbClr val="FFFF00"/>
                </a:solidFill>
                <a:latin typeface="Times New Roman" panose="02020603050405020304" pitchFamily="18" charset="0"/>
                <a:ea typeface="Calibri" panose="020F0502020204030204" pitchFamily="34" charset="0"/>
              </a:rPr>
              <a:t>VẬN DỤNG</a:t>
            </a:r>
            <a:endParaRPr lang="en-GB" sz="9600">
              <a:solidFill>
                <a:srgbClr val="FFFF00"/>
              </a:solidFill>
            </a:endParaRPr>
          </a:p>
        </p:txBody>
      </p:sp>
    </p:spTree>
    <p:extLst>
      <p:ext uri="{BB962C8B-B14F-4D97-AF65-F5344CB8AC3E}">
        <p14:creationId xmlns:p14="http://schemas.microsoft.com/office/powerpoint/2010/main" val="36975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8428"/>
          </a:xfrm>
          <a:prstGeom prst="rect">
            <a:avLst/>
          </a:prstGeom>
        </p:spPr>
      </p:pic>
      <p:sp>
        <p:nvSpPr>
          <p:cNvPr id="3" name="Rectangle 2"/>
          <p:cNvSpPr/>
          <p:nvPr/>
        </p:nvSpPr>
        <p:spPr>
          <a:xfrm>
            <a:off x="2781300" y="6134100"/>
            <a:ext cx="12725400" cy="2862322"/>
          </a:xfrm>
          <a:prstGeom prst="rect">
            <a:avLst/>
          </a:prstGeom>
        </p:spPr>
        <p:txBody>
          <a:bodyPr wrap="square">
            <a:spAutoFit/>
          </a:bodyPr>
          <a:lstStyle/>
          <a:p>
            <a:pPr algn="ctr"/>
            <a:r>
              <a:rPr lang="en-US" sz="6000" b="1">
                <a:solidFill>
                  <a:schemeClr val="bg1"/>
                </a:solidFill>
                <a:latin typeface="Times New Roman" panose="02020603050405020304" pitchFamily="18" charset="0"/>
                <a:ea typeface="Calibri" panose="020F0502020204030204" pitchFamily="34" charset="0"/>
              </a:rPr>
              <a:t>Yêu </a:t>
            </a:r>
            <a:r>
              <a:rPr lang="en-US" sz="6000" b="1" smtClean="0">
                <a:solidFill>
                  <a:schemeClr val="bg1"/>
                </a:solidFill>
                <a:latin typeface="Times New Roman" panose="02020603050405020304" pitchFamily="18" charset="0"/>
                <a:ea typeface="Calibri" panose="020F0502020204030204" pitchFamily="34" charset="0"/>
              </a:rPr>
              <a:t>cầu</a:t>
            </a:r>
            <a:endParaRPr lang="vi-VN" sz="6000" b="1" smtClean="0">
              <a:solidFill>
                <a:schemeClr val="bg1"/>
              </a:solidFill>
              <a:latin typeface="Times New Roman" panose="02020603050405020304" pitchFamily="18" charset="0"/>
              <a:ea typeface="Calibri" panose="020F0502020204030204" pitchFamily="34" charset="0"/>
            </a:endParaRPr>
          </a:p>
          <a:p>
            <a:r>
              <a:rPr lang="en-US" sz="6000" b="1" smtClean="0">
                <a:solidFill>
                  <a:schemeClr val="bg1"/>
                </a:solidFill>
                <a:latin typeface="Times New Roman" panose="02020603050405020304" pitchFamily="18" charset="0"/>
                <a:ea typeface="Calibri" panose="020F0502020204030204" pitchFamily="34" charset="0"/>
              </a:rPr>
              <a:t> </a:t>
            </a:r>
            <a:r>
              <a:rPr lang="en-US" sz="6000">
                <a:solidFill>
                  <a:schemeClr val="bg1"/>
                </a:solidFill>
                <a:latin typeface="Times New Roman" panose="02020603050405020304" pitchFamily="18" charset="0"/>
                <a:ea typeface="Calibri" panose="020F0502020204030204" pitchFamily="34" charset="0"/>
              </a:rPr>
              <a:t>HS chụp một bức ảnh, hoặc vẽ tranh minh hoạ một cảnh </a:t>
            </a:r>
            <a:r>
              <a:rPr lang="vi-VN" sz="6000">
                <a:solidFill>
                  <a:schemeClr val="bg1"/>
                </a:solidFill>
                <a:latin typeface="Times New Roman" panose="02020603050405020304" pitchFamily="18" charset="0"/>
                <a:ea typeface="Calibri" panose="020F0502020204030204" pitchFamily="34" charset="0"/>
              </a:rPr>
              <a:t>ở vịnh Hạ Long</a:t>
            </a:r>
            <a:r>
              <a:rPr lang="en-US" sz="6000">
                <a:solidFill>
                  <a:schemeClr val="bg1"/>
                </a:solidFill>
                <a:latin typeface="Times New Roman" panose="02020603050405020304" pitchFamily="18" charset="0"/>
                <a:ea typeface="Calibri" panose="020F0502020204030204" pitchFamily="34" charset="0"/>
              </a:rPr>
              <a:t>,…</a:t>
            </a:r>
            <a:endParaRPr lang="en-GB" sz="6000">
              <a:solidFill>
                <a:schemeClr val="bg1"/>
              </a:solidFill>
            </a:endParaRPr>
          </a:p>
        </p:txBody>
      </p:sp>
    </p:spTree>
    <p:extLst>
      <p:ext uri="{BB962C8B-B14F-4D97-AF65-F5344CB8AC3E}">
        <p14:creationId xmlns:p14="http://schemas.microsoft.com/office/powerpoint/2010/main" val="20135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6113968" y="4959853"/>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5864978" y="731814"/>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8957">
            <a:off x="1368677" y="6405960"/>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404676" y="44269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Rectangle 17"/>
          <p:cNvSpPr/>
          <p:nvPr/>
        </p:nvSpPr>
        <p:spPr>
          <a:xfrm>
            <a:off x="3243590" y="740812"/>
            <a:ext cx="11888191" cy="707886"/>
          </a:xfrm>
          <a:prstGeom prst="rect">
            <a:avLst/>
          </a:prstGeom>
        </p:spPr>
        <p:txBody>
          <a:bodyPr wrap="none">
            <a:spAutoFit/>
          </a:bodyPr>
          <a:lstStyle/>
          <a:p>
            <a:r>
              <a:rPr lang="de-DE" sz="4000" b="1" i="1">
                <a:latin typeface="Times New Roman" panose="02020603050405020304" pitchFamily="18" charset="0"/>
                <a:ea typeface="Calibri" panose="020F0502020204030204" pitchFamily="34" charset="0"/>
              </a:rPr>
              <a:t>Rubric đánh giá sản phẩm hoạt động vận dụng, liên hệ</a:t>
            </a:r>
            <a:endParaRPr lang="en-GB" sz="4800"/>
          </a:p>
        </p:txBody>
      </p:sp>
      <p:graphicFrame>
        <p:nvGraphicFramePr>
          <p:cNvPr id="19" name="Table 18"/>
          <p:cNvGraphicFramePr>
            <a:graphicFrameLocks noGrp="1"/>
          </p:cNvGraphicFramePr>
          <p:nvPr>
            <p:extLst>
              <p:ext uri="{D42A27DB-BD31-4B8C-83A1-F6EECF244321}">
                <p14:modId xmlns:p14="http://schemas.microsoft.com/office/powerpoint/2010/main" val="891406428"/>
              </p:ext>
            </p:extLst>
          </p:nvPr>
        </p:nvGraphicFramePr>
        <p:xfrm>
          <a:off x="2326025" y="2055486"/>
          <a:ext cx="13723322" cy="5047488"/>
        </p:xfrm>
        <a:graphic>
          <a:graphicData uri="http://schemas.openxmlformats.org/drawingml/2006/table">
            <a:tbl>
              <a:tblPr firstRow="1" firstCol="1" bandRow="1" bandCol="1">
                <a:effectLst>
                  <a:outerShdw blurRad="50800" dist="38100" dir="2700000" algn="tl" rotWithShape="0">
                    <a:prstClr val="black">
                      <a:alpha val="40000"/>
                    </a:prstClr>
                  </a:outerShdw>
                </a:effectLst>
              </a:tblPr>
              <a:tblGrid>
                <a:gridCol w="3262810"/>
                <a:gridCol w="3519627"/>
                <a:gridCol w="3581864"/>
                <a:gridCol w="3359021"/>
              </a:tblGrid>
              <a:tr h="0">
                <a:tc>
                  <a:txBody>
                    <a:bodyPr/>
                    <a:lstStyle/>
                    <a:p>
                      <a:pPr>
                        <a:lnSpc>
                          <a:spcPct val="115000"/>
                        </a:lnSpc>
                        <a:spcAft>
                          <a:spcPts val="0"/>
                        </a:spcAft>
                        <a:tabLst>
                          <a:tab pos="602615" algn="l"/>
                        </a:tabLst>
                      </a:pPr>
                      <a:r>
                        <a:rPr lang="en-GB"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a:t>
                      </a:r>
                      <a:r>
                        <a:rPr lang="en-US" sz="3600" b="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4529">
                <a:tc>
                  <a:txBody>
                    <a:bodyPr/>
                    <a:lstStyle/>
                    <a:p>
                      <a:pPr algn="ctr">
                        <a:lnSpc>
                          <a:spcPct val="115000"/>
                        </a:lnSpc>
                        <a:spcAft>
                          <a:spcPts val="0"/>
                        </a:spcAft>
                        <a:tabLst>
                          <a:tab pos="602615" algn="l"/>
                        </a:tabLs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Chụp một bức ảnh, hoặc vẽ tranh minh hoạ một cảnh tượng </a:t>
                      </a: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vịnh Hạ Long</a:t>
                      </a: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chụp (vẽ) không đẹp và các bức tranh còn đơn điệu về hình ảnh, màu sắc</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a:t>
                      </a: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5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chụp (vẽ) đẹp nhưng các bức tranh chưa thật phong phú.</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bức ảnh (tranh) với nhiều đường nét đẹp, phong phú, hấp dẫn</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8 -10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pSp>
        <p:nvGrpSpPr>
          <p:cNvPr id="2" name="Group 2"/>
          <p:cNvGrpSpPr/>
          <p:nvPr/>
        </p:nvGrpSpPr>
        <p:grpSpPr>
          <a:xfrm>
            <a:off x="-1978186" y="7511899"/>
            <a:ext cx="22244371" cy="4994922"/>
            <a:chOff x="0" y="0"/>
            <a:chExt cx="5858600" cy="1315535"/>
          </a:xfrm>
        </p:grpSpPr>
        <p:sp>
          <p:nvSpPr>
            <p:cNvPr id="3" name="Freeform 3"/>
            <p:cNvSpPr/>
            <p:nvPr/>
          </p:nvSpPr>
          <p:spPr>
            <a:xfrm>
              <a:off x="0" y="0"/>
              <a:ext cx="5858600" cy="1315535"/>
            </a:xfrm>
            <a:custGeom>
              <a:avLst/>
              <a:gdLst/>
              <a:ahLst/>
              <a:cxnLst/>
              <a:rect l="l" t="t" r="r" b="b"/>
              <a:pathLst>
                <a:path w="5858600" h="1315535">
                  <a:moveTo>
                    <a:pt x="2929300" y="0"/>
                  </a:moveTo>
                  <a:cubicBezTo>
                    <a:pt x="1311492" y="0"/>
                    <a:pt x="0" y="294493"/>
                    <a:pt x="0" y="657767"/>
                  </a:cubicBezTo>
                  <a:cubicBezTo>
                    <a:pt x="0" y="1021042"/>
                    <a:pt x="1311492" y="1315535"/>
                    <a:pt x="2929300" y="1315535"/>
                  </a:cubicBezTo>
                  <a:cubicBezTo>
                    <a:pt x="4547107" y="1315535"/>
                    <a:pt x="5858600" y="1021042"/>
                    <a:pt x="5858600" y="657767"/>
                  </a:cubicBezTo>
                  <a:cubicBezTo>
                    <a:pt x="5858600" y="294493"/>
                    <a:pt x="4547107" y="0"/>
                    <a:pt x="2929300" y="0"/>
                  </a:cubicBezTo>
                  <a:close/>
                </a:path>
              </a:pathLst>
            </a:custGeom>
            <a:solidFill>
              <a:srgbClr val="FFC45D"/>
            </a:solidFill>
          </p:spPr>
        </p:sp>
        <p:sp>
          <p:nvSpPr>
            <p:cNvPr id="4" name="TextBox 4"/>
            <p:cNvSpPr txBox="1"/>
            <p:nvPr/>
          </p:nvSpPr>
          <p:spPr>
            <a:xfrm>
              <a:off x="549244" y="85231"/>
              <a:ext cx="4760112" cy="11069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6577123" y="3516865"/>
            <a:ext cx="2572701" cy="1070887"/>
          </a:xfrm>
          <a:custGeom>
            <a:avLst/>
            <a:gdLst/>
            <a:ahLst/>
            <a:cxnLst/>
            <a:rect l="l" t="t" r="r" b="b"/>
            <a:pathLst>
              <a:path w="2572701" h="1070887">
                <a:moveTo>
                  <a:pt x="2572701" y="0"/>
                </a:moveTo>
                <a:lnTo>
                  <a:pt x="0" y="0"/>
                </a:lnTo>
                <a:lnTo>
                  <a:pt x="0" y="1070887"/>
                </a:lnTo>
                <a:lnTo>
                  <a:pt x="2572701" y="1070887"/>
                </a:lnTo>
                <a:lnTo>
                  <a:pt x="2572701"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flipH="1">
            <a:off x="-404302" y="5389292"/>
            <a:ext cx="2529618" cy="1052954"/>
          </a:xfrm>
          <a:custGeom>
            <a:avLst/>
            <a:gdLst/>
            <a:ahLst/>
            <a:cxnLst/>
            <a:rect l="l" t="t" r="r" b="b"/>
            <a:pathLst>
              <a:path w="2529618" h="1052954">
                <a:moveTo>
                  <a:pt x="2529618" y="0"/>
                </a:moveTo>
                <a:lnTo>
                  <a:pt x="0" y="0"/>
                </a:lnTo>
                <a:lnTo>
                  <a:pt x="0" y="1052954"/>
                </a:lnTo>
                <a:lnTo>
                  <a:pt x="2529618" y="1052954"/>
                </a:lnTo>
                <a:lnTo>
                  <a:pt x="2529618"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25" name="Group 25"/>
          <p:cNvGrpSpPr/>
          <p:nvPr/>
        </p:nvGrpSpPr>
        <p:grpSpPr>
          <a:xfrm>
            <a:off x="11728124" y="3860241"/>
            <a:ext cx="2593257" cy="1530488"/>
            <a:chOff x="0" y="0"/>
            <a:chExt cx="3151616" cy="1860021"/>
          </a:xfrm>
        </p:grpSpPr>
        <p:sp>
          <p:nvSpPr>
            <p:cNvPr id="26" name="Freeform 26"/>
            <p:cNvSpPr/>
            <p:nvPr/>
          </p:nvSpPr>
          <p:spPr>
            <a:xfrm>
              <a:off x="0" y="0"/>
              <a:ext cx="3151616" cy="1860021"/>
            </a:xfrm>
            <a:custGeom>
              <a:avLst/>
              <a:gdLst/>
              <a:ahLst/>
              <a:cxnLst/>
              <a:rect l="l" t="t" r="r" b="b"/>
              <a:pathLst>
                <a:path w="3151616" h="1860021">
                  <a:moveTo>
                    <a:pt x="0" y="0"/>
                  </a:moveTo>
                  <a:lnTo>
                    <a:pt x="3151616" y="0"/>
                  </a:lnTo>
                  <a:lnTo>
                    <a:pt x="3151616" y="1860021"/>
                  </a:lnTo>
                  <a:lnTo>
                    <a:pt x="0" y="1860021"/>
                  </a:lnTo>
                  <a:close/>
                </a:path>
              </a:pathLst>
            </a:custGeom>
            <a:solidFill>
              <a:srgbClr val="FFFCF4"/>
            </a:solidFill>
          </p:spPr>
        </p:sp>
        <p:sp>
          <p:nvSpPr>
            <p:cNvPr id="27" name="TextBox 27"/>
            <p:cNvSpPr txBox="1"/>
            <p:nvPr/>
          </p:nvSpPr>
          <p:spPr>
            <a:xfrm>
              <a:off x="0" y="-38100"/>
              <a:ext cx="3151616" cy="1898121"/>
            </a:xfrm>
            <a:prstGeom prst="rect">
              <a:avLst/>
            </a:prstGeom>
          </p:spPr>
          <p:txBody>
            <a:bodyPr lIns="48754" tIns="48754" rIns="48754" bIns="48754" rtlCol="0" anchor="ctr"/>
            <a:lstStyle/>
            <a:p>
              <a:pPr algn="ctr">
                <a:lnSpc>
                  <a:spcPts val="2659"/>
                </a:lnSpc>
              </a:pPr>
              <a:endParaRPr/>
            </a:p>
          </p:txBody>
        </p:sp>
      </p:grpSp>
      <p:sp>
        <p:nvSpPr>
          <p:cNvPr id="93" name="TextBox 93"/>
          <p:cNvSpPr txBox="1"/>
          <p:nvPr/>
        </p:nvSpPr>
        <p:spPr>
          <a:xfrm>
            <a:off x="7183692" y="3269469"/>
            <a:ext cx="1353596" cy="418718"/>
          </a:xfrm>
          <a:prstGeom prst="rect">
            <a:avLst/>
          </a:prstGeom>
        </p:spPr>
        <p:txBody>
          <a:bodyPr lIns="0" tIns="0" rIns="0" bIns="0" rtlCol="0" anchor="t">
            <a:spAutoFit/>
          </a:bodyPr>
          <a:lstStyle/>
          <a:p>
            <a:pPr marL="0" lvl="0" indent="0" algn="ctr">
              <a:lnSpc>
                <a:spcPts val="3452"/>
              </a:lnSpc>
              <a:spcBef>
                <a:spcPct val="0"/>
              </a:spcBef>
            </a:pPr>
            <a:r>
              <a:rPr lang="en-US" sz="2466">
                <a:solidFill>
                  <a:srgbClr val="FFFFFF"/>
                </a:solidFill>
                <a:latin typeface="Quicksand Bold"/>
                <a:ea typeface="Quicksand Bold"/>
                <a:cs typeface="Quicksand Bold"/>
                <a:sym typeface="Quicksand Bold"/>
              </a:rPr>
              <a:t>DAY 2</a:t>
            </a:r>
          </a:p>
        </p:txBody>
      </p:sp>
      <p:sp>
        <p:nvSpPr>
          <p:cNvPr id="101" name="TextBox 101"/>
          <p:cNvSpPr txBox="1"/>
          <p:nvPr/>
        </p:nvSpPr>
        <p:spPr>
          <a:xfrm>
            <a:off x="2094889" y="5938082"/>
            <a:ext cx="1113675" cy="388159"/>
          </a:xfrm>
          <a:prstGeom prst="rect">
            <a:avLst/>
          </a:prstGeom>
        </p:spPr>
        <p:txBody>
          <a:bodyPr lIns="0" tIns="0" rIns="0" bIns="0" rtlCol="0" anchor="t">
            <a:spAutoFit/>
          </a:bodyPr>
          <a:lstStyle/>
          <a:p>
            <a:pPr marL="0" lvl="0" indent="0" algn="ctr">
              <a:lnSpc>
                <a:spcPts val="3168"/>
              </a:lnSpc>
              <a:spcBef>
                <a:spcPct val="0"/>
              </a:spcBef>
            </a:pPr>
            <a:r>
              <a:rPr lang="en-US" sz="2263">
                <a:solidFill>
                  <a:srgbClr val="FFFFFF"/>
                </a:solidFill>
                <a:latin typeface="Quicksand Bold"/>
                <a:ea typeface="Quicksand Bold"/>
                <a:cs typeface="Quicksand Bold"/>
                <a:sym typeface="Quicksand Bold"/>
              </a:rPr>
              <a:t>-</a:t>
            </a:r>
          </a:p>
        </p:txBody>
      </p:sp>
      <p:sp>
        <p:nvSpPr>
          <p:cNvPr id="102" name="TextBox 102"/>
          <p:cNvSpPr txBox="1"/>
          <p:nvPr/>
        </p:nvSpPr>
        <p:spPr>
          <a:xfrm>
            <a:off x="2094889" y="7468570"/>
            <a:ext cx="1113675" cy="388159"/>
          </a:xfrm>
          <a:prstGeom prst="rect">
            <a:avLst/>
          </a:prstGeom>
        </p:spPr>
        <p:txBody>
          <a:bodyPr lIns="0" tIns="0" rIns="0" bIns="0" rtlCol="0" anchor="t">
            <a:spAutoFit/>
          </a:bodyPr>
          <a:lstStyle/>
          <a:p>
            <a:pPr marL="0" lvl="0" indent="0" algn="ctr">
              <a:lnSpc>
                <a:spcPts val="3168"/>
              </a:lnSpc>
              <a:spcBef>
                <a:spcPct val="0"/>
              </a:spcBef>
            </a:pPr>
            <a:r>
              <a:rPr lang="en-US" sz="2263">
                <a:solidFill>
                  <a:srgbClr val="FFFFFF"/>
                </a:solidFill>
                <a:latin typeface="Quicksand Bold"/>
                <a:ea typeface="Quicksand Bold"/>
                <a:cs typeface="Quicksand Bold"/>
                <a:sym typeface="Quicksand Bold"/>
              </a:rPr>
              <a:t>-</a:t>
            </a:r>
          </a:p>
        </p:txBody>
      </p:sp>
      <p:sp>
        <p:nvSpPr>
          <p:cNvPr id="115" name="Freeform 115"/>
          <p:cNvSpPr/>
          <p:nvPr/>
        </p:nvSpPr>
        <p:spPr>
          <a:xfrm rot="1235242">
            <a:off x="16677224" y="7099129"/>
            <a:ext cx="896629" cy="2255671"/>
          </a:xfrm>
          <a:custGeom>
            <a:avLst/>
            <a:gdLst/>
            <a:ahLst/>
            <a:cxnLst/>
            <a:rect l="l" t="t" r="r" b="b"/>
            <a:pathLst>
              <a:path w="896629" h="2255671">
                <a:moveTo>
                  <a:pt x="0" y="0"/>
                </a:moveTo>
                <a:lnTo>
                  <a:pt x="896629" y="0"/>
                </a:lnTo>
                <a:lnTo>
                  <a:pt x="896629" y="2255671"/>
                </a:lnTo>
                <a:lnTo>
                  <a:pt x="0" y="2255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6" name="Freeform 116"/>
          <p:cNvSpPr/>
          <p:nvPr/>
        </p:nvSpPr>
        <p:spPr>
          <a:xfrm>
            <a:off x="15966343" y="8983801"/>
            <a:ext cx="1484927" cy="456615"/>
          </a:xfrm>
          <a:custGeom>
            <a:avLst/>
            <a:gdLst/>
            <a:ahLst/>
            <a:cxnLst/>
            <a:rect l="l" t="t" r="r" b="b"/>
            <a:pathLst>
              <a:path w="1484927" h="456615">
                <a:moveTo>
                  <a:pt x="0" y="0"/>
                </a:moveTo>
                <a:lnTo>
                  <a:pt x="1484927" y="0"/>
                </a:lnTo>
                <a:lnTo>
                  <a:pt x="1484927" y="456615"/>
                </a:lnTo>
                <a:lnTo>
                  <a:pt x="0" y="4566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17" name="Freeform 117"/>
          <p:cNvSpPr/>
          <p:nvPr/>
        </p:nvSpPr>
        <p:spPr>
          <a:xfrm rot="2243834">
            <a:off x="7238922" y="8926543"/>
            <a:ext cx="833462" cy="610511"/>
          </a:xfrm>
          <a:custGeom>
            <a:avLst/>
            <a:gdLst/>
            <a:ahLst/>
            <a:cxnLst/>
            <a:rect l="l" t="t" r="r" b="b"/>
            <a:pathLst>
              <a:path w="833462" h="610511">
                <a:moveTo>
                  <a:pt x="0" y="0"/>
                </a:moveTo>
                <a:lnTo>
                  <a:pt x="833463" y="0"/>
                </a:lnTo>
                <a:lnTo>
                  <a:pt x="833463" y="610511"/>
                </a:lnTo>
                <a:lnTo>
                  <a:pt x="0" y="6105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8" name="Freeform 118"/>
          <p:cNvSpPr/>
          <p:nvPr/>
        </p:nvSpPr>
        <p:spPr>
          <a:xfrm>
            <a:off x="7143096" y="9440416"/>
            <a:ext cx="1216786" cy="374162"/>
          </a:xfrm>
          <a:custGeom>
            <a:avLst/>
            <a:gdLst/>
            <a:ahLst/>
            <a:cxnLst/>
            <a:rect l="l" t="t" r="r" b="b"/>
            <a:pathLst>
              <a:path w="1216786" h="374162">
                <a:moveTo>
                  <a:pt x="0" y="0"/>
                </a:moveTo>
                <a:lnTo>
                  <a:pt x="1216786" y="0"/>
                </a:lnTo>
                <a:lnTo>
                  <a:pt x="1216786" y="374162"/>
                </a:lnTo>
                <a:lnTo>
                  <a:pt x="0" y="3741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20" name="Freeform 120"/>
          <p:cNvSpPr/>
          <p:nvPr/>
        </p:nvSpPr>
        <p:spPr>
          <a:xfrm rot="1514928">
            <a:off x="1858037" y="8846413"/>
            <a:ext cx="691451" cy="649964"/>
          </a:xfrm>
          <a:custGeom>
            <a:avLst/>
            <a:gdLst/>
            <a:ahLst/>
            <a:cxnLst/>
            <a:rect l="l" t="t" r="r" b="b"/>
            <a:pathLst>
              <a:path w="691451" h="649964">
                <a:moveTo>
                  <a:pt x="0" y="0"/>
                </a:moveTo>
                <a:lnTo>
                  <a:pt x="691451" y="0"/>
                </a:lnTo>
                <a:lnTo>
                  <a:pt x="691451" y="649964"/>
                </a:lnTo>
                <a:lnTo>
                  <a:pt x="0" y="64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1" name="Freeform 121"/>
          <p:cNvSpPr/>
          <p:nvPr/>
        </p:nvSpPr>
        <p:spPr>
          <a:xfrm rot="-634503">
            <a:off x="904503" y="861202"/>
            <a:ext cx="1426144" cy="943038"/>
          </a:xfrm>
          <a:custGeom>
            <a:avLst/>
            <a:gdLst/>
            <a:ahLst/>
            <a:cxnLst/>
            <a:rect l="l" t="t" r="r" b="b"/>
            <a:pathLst>
              <a:path w="1426144" h="943038">
                <a:moveTo>
                  <a:pt x="0" y="0"/>
                </a:moveTo>
                <a:lnTo>
                  <a:pt x="1426144" y="0"/>
                </a:lnTo>
                <a:lnTo>
                  <a:pt x="1426144" y="943037"/>
                </a:lnTo>
                <a:lnTo>
                  <a:pt x="0" y="943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2" name="Freeform 122"/>
          <p:cNvSpPr/>
          <p:nvPr/>
        </p:nvSpPr>
        <p:spPr>
          <a:xfrm rot="-2012883">
            <a:off x="16006658" y="563110"/>
            <a:ext cx="1297602" cy="1304122"/>
          </a:xfrm>
          <a:custGeom>
            <a:avLst/>
            <a:gdLst/>
            <a:ahLst/>
            <a:cxnLst/>
            <a:rect l="l" t="t" r="r" b="b"/>
            <a:pathLst>
              <a:path w="1297602" h="1304122">
                <a:moveTo>
                  <a:pt x="0" y="0"/>
                </a:moveTo>
                <a:lnTo>
                  <a:pt x="1297601" y="0"/>
                </a:lnTo>
                <a:lnTo>
                  <a:pt x="1297601" y="1304122"/>
                </a:lnTo>
                <a:lnTo>
                  <a:pt x="0" y="13041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3" name="Freeform 123"/>
          <p:cNvSpPr/>
          <p:nvPr/>
        </p:nvSpPr>
        <p:spPr>
          <a:xfrm rot="-1205017">
            <a:off x="12806462" y="9028519"/>
            <a:ext cx="804784" cy="633767"/>
          </a:xfrm>
          <a:custGeom>
            <a:avLst/>
            <a:gdLst/>
            <a:ahLst/>
            <a:cxnLst/>
            <a:rect l="l" t="t" r="r" b="b"/>
            <a:pathLst>
              <a:path w="804784" h="633767">
                <a:moveTo>
                  <a:pt x="0" y="0"/>
                </a:moveTo>
                <a:lnTo>
                  <a:pt x="804784" y="0"/>
                </a:lnTo>
                <a:lnTo>
                  <a:pt x="804784" y="633768"/>
                </a:lnTo>
                <a:lnTo>
                  <a:pt x="0" y="63376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4" name="Rectangle 123"/>
          <p:cNvSpPr/>
          <p:nvPr/>
        </p:nvSpPr>
        <p:spPr>
          <a:xfrm>
            <a:off x="3251798" y="1389837"/>
            <a:ext cx="11374712" cy="5189113"/>
          </a:xfrm>
          <a:prstGeom prst="rect">
            <a:avLst/>
          </a:prstGeom>
        </p:spPr>
        <p:txBody>
          <a:bodyPr wrap="square">
            <a:spAutoFit/>
          </a:bodyPr>
          <a:lstStyle/>
          <a:p>
            <a:pPr algn="ctr">
              <a:lnSpc>
                <a:spcPct val="115000"/>
              </a:lnSpc>
              <a:spcAft>
                <a:spcPts val="0"/>
              </a:spcAft>
            </a:pPr>
            <a:r>
              <a:rPr lang="vi-VN" sz="4800" b="1" smtClean="0">
                <a:latin typeface="Times New Roman" panose="02020603050405020304" pitchFamily="18" charset="0"/>
                <a:ea typeface="Times New Roman" panose="02020603050405020304" pitchFamily="18" charset="0"/>
                <a:cs typeface="Times New Roman" panose="02020603050405020304" pitchFamily="18" charset="0"/>
              </a:rPr>
              <a:t>B</a:t>
            </a:r>
            <a:r>
              <a:rPr lang="pt-BR" sz="4800" b="1" smtClean="0">
                <a:latin typeface="Times New Roman" panose="02020603050405020304" pitchFamily="18" charset="0"/>
                <a:ea typeface="Times New Roman" panose="02020603050405020304" pitchFamily="18" charset="0"/>
                <a:cs typeface="Times New Roman" panose="02020603050405020304" pitchFamily="18" charset="0"/>
              </a:rPr>
              <a:t>ài </a:t>
            </a:r>
            <a:r>
              <a:rPr lang="pt-BR" sz="4800" b="1">
                <a:latin typeface="Times New Roman" panose="02020603050405020304" pitchFamily="18" charset="0"/>
                <a:ea typeface="Times New Roman" panose="02020603050405020304" pitchFamily="18" charset="0"/>
                <a:cs typeface="Times New Roman" panose="02020603050405020304" pitchFamily="18" charset="0"/>
              </a:rPr>
              <a:t>tập cho HS thực hiện ở </a:t>
            </a:r>
            <a:r>
              <a:rPr lang="pt-BR" sz="4800" b="1" smtClean="0">
                <a:latin typeface="Times New Roman" panose="02020603050405020304" pitchFamily="18" charset="0"/>
                <a:ea typeface="Times New Roman" panose="02020603050405020304" pitchFamily="18" charset="0"/>
                <a:cs typeface="Times New Roman" panose="02020603050405020304" pitchFamily="18" charset="0"/>
              </a:rPr>
              <a:t>nhà</a:t>
            </a:r>
            <a:endParaRPr lang="en-GB" sz="4800" b="1">
              <a:latin typeface="Times New Roman" panose="02020603050405020304" pitchFamily="18" charset="0"/>
              <a:ea typeface="Times New Roman" panose="02020603050405020304" pitchFamily="18" charset="0"/>
            </a:endParaRPr>
          </a:p>
          <a:p>
            <a:pPr algn="just">
              <a:lnSpc>
                <a:spcPct val="115000"/>
              </a:lnSpc>
              <a:spcAft>
                <a:spcPts val="0"/>
              </a:spcAft>
            </a:pPr>
            <a:r>
              <a:rPr lang="pt-BR" sz="4800" b="1">
                <a:latin typeface="Times New Roman" panose="02020603050405020304" pitchFamily="18" charset="0"/>
                <a:ea typeface="Times New Roman" panose="02020603050405020304" pitchFamily="18" charset="0"/>
                <a:cs typeface="Times New Roman" panose="02020603050405020304" pitchFamily="18" charset="0"/>
              </a:rPr>
              <a:t>- </a:t>
            </a:r>
            <a:r>
              <a:rPr lang="pt-BR" sz="4800">
                <a:latin typeface="Times New Roman" panose="02020603050405020304" pitchFamily="18" charset="0"/>
                <a:ea typeface="Times New Roman" panose="02020603050405020304" pitchFamily="18" charset="0"/>
                <a:cs typeface="Times New Roman" panose="02020603050405020304" pitchFamily="18" charset="0"/>
              </a:rPr>
              <a:t>Tìm đọc các văn bản thông tin </a:t>
            </a:r>
            <a:r>
              <a:rPr lang="vi-VN" sz="4800">
                <a:latin typeface="Times New Roman" panose="02020603050405020304" pitchFamily="18" charset="0"/>
                <a:ea typeface="Times New Roman" panose="02020603050405020304" pitchFamily="18" charset="0"/>
                <a:cs typeface="Times New Roman" panose="02020603050405020304" pitchFamily="18" charset="0"/>
              </a:rPr>
              <a:t>thuyết minh về một danh lam thắng cảnh ở quê hương.</a:t>
            </a:r>
            <a:endParaRPr lang="en-GB" sz="4800">
              <a:latin typeface="Times New Roman" panose="02020603050405020304" pitchFamily="18" charset="0"/>
              <a:ea typeface="Times New Roman" panose="02020603050405020304" pitchFamily="18" charset="0"/>
            </a:endParaRPr>
          </a:p>
          <a:p>
            <a:pPr algn="just">
              <a:lnSpc>
                <a:spcPct val="115000"/>
              </a:lnSpc>
              <a:spcAft>
                <a:spcPts val="0"/>
              </a:spcAft>
              <a:tabLst>
                <a:tab pos="4594860" algn="l"/>
              </a:tabLst>
            </a:pPr>
            <a:r>
              <a:rPr lang="vi-VN" sz="4800">
                <a:latin typeface="Times New Roman" panose="02020603050405020304" pitchFamily="18" charset="0"/>
                <a:ea typeface="Times New Roman" panose="02020603050405020304" pitchFamily="18" charset="0"/>
                <a:cs typeface="Times New Roman" panose="02020603050405020304" pitchFamily="18" charset="0"/>
              </a:rPr>
              <a:t>- Soạn văn bản: </a:t>
            </a:r>
            <a:r>
              <a:rPr lang="vi-VN" sz="4800" i="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Khám phá kì quan thế giới: thác I-goa-du </a:t>
            </a:r>
            <a:r>
              <a:rPr lang="vi-VN" sz="4800">
                <a:solidFill>
                  <a:srgbClr val="000000"/>
                </a:solidFill>
                <a:latin typeface="Times New Roman" panose="02020603050405020304" pitchFamily="18" charset="0"/>
                <a:ea typeface="Arial" panose="020B0604020202020204" pitchFamily="34" charset="0"/>
                <a:cs typeface="Times New Roman" panose="02020603050405020304" pitchFamily="18" charset="0"/>
              </a:rPr>
              <a:t>(theo Đỗ Doãn Hoàng, laodong.vn, 23-11-2019)</a:t>
            </a:r>
            <a:endParaRPr lang="en-GB" sz="48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3"/>
          <p:cNvSpPr/>
          <p:nvPr/>
        </p:nvSpPr>
        <p:spPr>
          <a:xfrm>
            <a:off x="6629400" y="647700"/>
            <a:ext cx="7239000" cy="28623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6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HOẠT ĐỘNG </a:t>
            </a:r>
            <a:r>
              <a:rPr lang="vi-VN" sz="6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2</a:t>
            </a:r>
          </a:p>
          <a:p>
            <a:pPr algn="ctr"/>
            <a:r>
              <a:rPr lang="vi-VN" sz="6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HÌNH </a:t>
            </a:r>
            <a:r>
              <a:rPr lang="vi-VN" sz="6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THÀNH KIẾN THỨC MỚI</a:t>
            </a:r>
            <a:endParaRPr lang="en-GB" sz="6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0170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10649">
            <a:off x="-1658115" y="1676971"/>
            <a:ext cx="7732087" cy="2377617"/>
          </a:xfrm>
          <a:custGeom>
            <a:avLst/>
            <a:gdLst/>
            <a:ahLst/>
            <a:cxnLst/>
            <a:rect l="l" t="t" r="r" b="b"/>
            <a:pathLst>
              <a:path w="7732087" h="2377617">
                <a:moveTo>
                  <a:pt x="0" y="0"/>
                </a:moveTo>
                <a:lnTo>
                  <a:pt x="7732087" y="0"/>
                </a:lnTo>
                <a:lnTo>
                  <a:pt x="7732087" y="2377617"/>
                </a:lnTo>
                <a:lnTo>
                  <a:pt x="0" y="23776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96068" y="2772232"/>
            <a:ext cx="8749435" cy="2438201"/>
          </a:xfrm>
          <a:custGeom>
            <a:avLst/>
            <a:gdLst/>
            <a:ahLst/>
            <a:cxnLst/>
            <a:rect l="l" t="t" r="r" b="b"/>
            <a:pathLst>
              <a:path w="8749435" h="2438201">
                <a:moveTo>
                  <a:pt x="0" y="0"/>
                </a:moveTo>
                <a:lnTo>
                  <a:pt x="8749435" y="0"/>
                </a:lnTo>
                <a:lnTo>
                  <a:pt x="8749435" y="2438200"/>
                </a:lnTo>
                <a:lnTo>
                  <a:pt x="0" y="2438200"/>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4" name="Freeform 4"/>
          <p:cNvSpPr/>
          <p:nvPr/>
        </p:nvSpPr>
        <p:spPr>
          <a:xfrm>
            <a:off x="12475131" y="1302867"/>
            <a:ext cx="1638315" cy="681949"/>
          </a:xfrm>
          <a:custGeom>
            <a:avLst/>
            <a:gdLst/>
            <a:ahLst/>
            <a:cxnLst/>
            <a:rect l="l" t="t" r="r" b="b"/>
            <a:pathLst>
              <a:path w="1638315" h="681949">
                <a:moveTo>
                  <a:pt x="0" y="0"/>
                </a:moveTo>
                <a:lnTo>
                  <a:pt x="1638315" y="0"/>
                </a:lnTo>
                <a:lnTo>
                  <a:pt x="1638315" y="681948"/>
                </a:lnTo>
                <a:lnTo>
                  <a:pt x="0" y="6819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flipH="1">
            <a:off x="3284406" y="687726"/>
            <a:ext cx="1638315" cy="681949"/>
          </a:xfrm>
          <a:custGeom>
            <a:avLst/>
            <a:gdLst/>
            <a:ahLst/>
            <a:cxnLst/>
            <a:rect l="l" t="t" r="r" b="b"/>
            <a:pathLst>
              <a:path w="1638315" h="681949">
                <a:moveTo>
                  <a:pt x="1638315" y="0"/>
                </a:moveTo>
                <a:lnTo>
                  <a:pt x="0" y="0"/>
                </a:lnTo>
                <a:lnTo>
                  <a:pt x="0" y="681948"/>
                </a:lnTo>
                <a:lnTo>
                  <a:pt x="1638315" y="681948"/>
                </a:lnTo>
                <a:lnTo>
                  <a:pt x="1638315"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6" name="Freeform 6"/>
          <p:cNvSpPr/>
          <p:nvPr/>
        </p:nvSpPr>
        <p:spPr>
          <a:xfrm rot="-726946" flipH="1">
            <a:off x="14527738" y="378484"/>
            <a:ext cx="1933090" cy="2771456"/>
          </a:xfrm>
          <a:custGeom>
            <a:avLst/>
            <a:gdLst/>
            <a:ahLst/>
            <a:cxnLst/>
            <a:rect l="l" t="t" r="r" b="b"/>
            <a:pathLst>
              <a:path w="1933090" h="2771456">
                <a:moveTo>
                  <a:pt x="1933090" y="0"/>
                </a:moveTo>
                <a:lnTo>
                  <a:pt x="0" y="0"/>
                </a:lnTo>
                <a:lnTo>
                  <a:pt x="0" y="2771456"/>
                </a:lnTo>
                <a:lnTo>
                  <a:pt x="1933090" y="2771456"/>
                </a:lnTo>
                <a:lnTo>
                  <a:pt x="193309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277845" flipH="1">
            <a:off x="13743118" y="2028040"/>
            <a:ext cx="6618038" cy="2035047"/>
          </a:xfrm>
          <a:custGeom>
            <a:avLst/>
            <a:gdLst/>
            <a:ahLst/>
            <a:cxnLst/>
            <a:rect l="l" t="t" r="r" b="b"/>
            <a:pathLst>
              <a:path w="6618038" h="2035047">
                <a:moveTo>
                  <a:pt x="6618038" y="0"/>
                </a:moveTo>
                <a:lnTo>
                  <a:pt x="0" y="0"/>
                </a:lnTo>
                <a:lnTo>
                  <a:pt x="0" y="2035047"/>
                </a:lnTo>
                <a:lnTo>
                  <a:pt x="6618038" y="2035047"/>
                </a:lnTo>
                <a:lnTo>
                  <a:pt x="661803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431288" y="2778157"/>
            <a:ext cx="8749435" cy="2438201"/>
          </a:xfrm>
          <a:custGeom>
            <a:avLst/>
            <a:gdLst/>
            <a:ahLst/>
            <a:cxnLst/>
            <a:rect l="l" t="t" r="r" b="b"/>
            <a:pathLst>
              <a:path w="8749435" h="2438201">
                <a:moveTo>
                  <a:pt x="0" y="0"/>
                </a:moveTo>
                <a:lnTo>
                  <a:pt x="8749435" y="0"/>
                </a:lnTo>
                <a:lnTo>
                  <a:pt x="8749435" y="2438201"/>
                </a:lnTo>
                <a:lnTo>
                  <a:pt x="0" y="2438201"/>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9" name="Freeform 9"/>
          <p:cNvSpPr/>
          <p:nvPr/>
        </p:nvSpPr>
        <p:spPr>
          <a:xfrm>
            <a:off x="11441556" y="2883086"/>
            <a:ext cx="8749435" cy="2438201"/>
          </a:xfrm>
          <a:custGeom>
            <a:avLst/>
            <a:gdLst/>
            <a:ahLst/>
            <a:cxnLst/>
            <a:rect l="l" t="t" r="r" b="b"/>
            <a:pathLst>
              <a:path w="8749435" h="2438201">
                <a:moveTo>
                  <a:pt x="0" y="0"/>
                </a:moveTo>
                <a:lnTo>
                  <a:pt x="8749435" y="0"/>
                </a:lnTo>
                <a:lnTo>
                  <a:pt x="8749435" y="2438201"/>
                </a:lnTo>
                <a:lnTo>
                  <a:pt x="0" y="2438201"/>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grpSp>
        <p:nvGrpSpPr>
          <p:cNvPr id="10" name="Group 10"/>
          <p:cNvGrpSpPr/>
          <p:nvPr/>
        </p:nvGrpSpPr>
        <p:grpSpPr>
          <a:xfrm>
            <a:off x="-196068" y="5124450"/>
            <a:ext cx="18783626" cy="5338942"/>
            <a:chOff x="0" y="0"/>
            <a:chExt cx="4947128" cy="1406141"/>
          </a:xfrm>
        </p:grpSpPr>
        <p:sp>
          <p:nvSpPr>
            <p:cNvPr id="11" name="Freeform 11"/>
            <p:cNvSpPr/>
            <p:nvPr/>
          </p:nvSpPr>
          <p:spPr>
            <a:xfrm>
              <a:off x="0" y="0"/>
              <a:ext cx="4947128" cy="1406141"/>
            </a:xfrm>
            <a:custGeom>
              <a:avLst/>
              <a:gdLst/>
              <a:ahLst/>
              <a:cxnLst/>
              <a:rect l="l" t="t" r="r" b="b"/>
              <a:pathLst>
                <a:path w="4947128" h="1406141">
                  <a:moveTo>
                    <a:pt x="0" y="0"/>
                  </a:moveTo>
                  <a:lnTo>
                    <a:pt x="4947128" y="0"/>
                  </a:lnTo>
                  <a:lnTo>
                    <a:pt x="4947128" y="1406141"/>
                  </a:lnTo>
                  <a:lnTo>
                    <a:pt x="0" y="1406141"/>
                  </a:lnTo>
                  <a:close/>
                </a:path>
              </a:pathLst>
            </a:custGeom>
            <a:solidFill>
              <a:srgbClr val="59A8E2"/>
            </a:solidFill>
          </p:spPr>
        </p:sp>
        <p:sp>
          <p:nvSpPr>
            <p:cNvPr id="12" name="TextBox 12"/>
            <p:cNvSpPr txBox="1"/>
            <p:nvPr/>
          </p:nvSpPr>
          <p:spPr>
            <a:xfrm>
              <a:off x="0" y="-38100"/>
              <a:ext cx="4947128" cy="1444241"/>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84754" y="5404938"/>
            <a:ext cx="1926077" cy="671719"/>
          </a:xfrm>
          <a:custGeom>
            <a:avLst/>
            <a:gdLst/>
            <a:ahLst/>
            <a:cxnLst/>
            <a:rect l="l" t="t" r="r" b="b"/>
            <a:pathLst>
              <a:path w="1926077" h="671719">
                <a:moveTo>
                  <a:pt x="0" y="0"/>
                </a:moveTo>
                <a:lnTo>
                  <a:pt x="1926077" y="0"/>
                </a:lnTo>
                <a:lnTo>
                  <a:pt x="1926077" y="671719"/>
                </a:lnTo>
                <a:lnTo>
                  <a:pt x="0" y="6717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3955551" y="8322128"/>
            <a:ext cx="1926077" cy="671719"/>
          </a:xfrm>
          <a:custGeom>
            <a:avLst/>
            <a:gdLst/>
            <a:ahLst/>
            <a:cxnLst/>
            <a:rect l="l" t="t" r="r" b="b"/>
            <a:pathLst>
              <a:path w="1926077" h="671719">
                <a:moveTo>
                  <a:pt x="0" y="0"/>
                </a:moveTo>
                <a:lnTo>
                  <a:pt x="1926077" y="0"/>
                </a:lnTo>
                <a:lnTo>
                  <a:pt x="1926077" y="671719"/>
                </a:lnTo>
                <a:lnTo>
                  <a:pt x="0" y="6717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544732" flipH="1">
            <a:off x="-390186" y="460817"/>
            <a:ext cx="2136940" cy="2108448"/>
          </a:xfrm>
          <a:custGeom>
            <a:avLst/>
            <a:gdLst/>
            <a:ahLst/>
            <a:cxnLst/>
            <a:rect l="l" t="t" r="r" b="b"/>
            <a:pathLst>
              <a:path w="2136940" h="2108448">
                <a:moveTo>
                  <a:pt x="2136941" y="0"/>
                </a:moveTo>
                <a:lnTo>
                  <a:pt x="0" y="0"/>
                </a:lnTo>
                <a:lnTo>
                  <a:pt x="0" y="2108448"/>
                </a:lnTo>
                <a:lnTo>
                  <a:pt x="2136941" y="2108448"/>
                </a:lnTo>
                <a:lnTo>
                  <a:pt x="213694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405726" y="2533091"/>
            <a:ext cx="1245948" cy="383129"/>
          </a:xfrm>
          <a:custGeom>
            <a:avLst/>
            <a:gdLst/>
            <a:ahLst/>
            <a:cxnLst/>
            <a:rect l="l" t="t" r="r" b="b"/>
            <a:pathLst>
              <a:path w="1245948" h="383129">
                <a:moveTo>
                  <a:pt x="0" y="0"/>
                </a:moveTo>
                <a:lnTo>
                  <a:pt x="1245948" y="0"/>
                </a:lnTo>
                <a:lnTo>
                  <a:pt x="1245948" y="383129"/>
                </a:lnTo>
                <a:lnTo>
                  <a:pt x="0" y="3831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7" name="Freeform 17"/>
          <p:cNvSpPr/>
          <p:nvPr/>
        </p:nvSpPr>
        <p:spPr>
          <a:xfrm flipH="1">
            <a:off x="1431442" y="1419389"/>
            <a:ext cx="1552974" cy="1380205"/>
          </a:xfrm>
          <a:custGeom>
            <a:avLst/>
            <a:gdLst/>
            <a:ahLst/>
            <a:cxnLst/>
            <a:rect l="l" t="t" r="r" b="b"/>
            <a:pathLst>
              <a:path w="1552974" h="1380205">
                <a:moveTo>
                  <a:pt x="1552973" y="0"/>
                </a:moveTo>
                <a:lnTo>
                  <a:pt x="0" y="0"/>
                </a:lnTo>
                <a:lnTo>
                  <a:pt x="0" y="1380205"/>
                </a:lnTo>
                <a:lnTo>
                  <a:pt x="1552973" y="1380205"/>
                </a:lnTo>
                <a:lnTo>
                  <a:pt x="1552973"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8" name="Freeform 18"/>
          <p:cNvSpPr/>
          <p:nvPr/>
        </p:nvSpPr>
        <p:spPr>
          <a:xfrm>
            <a:off x="13955551" y="4633850"/>
            <a:ext cx="697021" cy="687437"/>
          </a:xfrm>
          <a:custGeom>
            <a:avLst/>
            <a:gdLst/>
            <a:ahLst/>
            <a:cxnLst/>
            <a:rect l="l" t="t" r="r" b="b"/>
            <a:pathLst>
              <a:path w="697021" h="687437">
                <a:moveTo>
                  <a:pt x="0" y="0"/>
                </a:moveTo>
                <a:lnTo>
                  <a:pt x="697021" y="0"/>
                </a:lnTo>
                <a:lnTo>
                  <a:pt x="697021" y="687437"/>
                </a:lnTo>
                <a:lnTo>
                  <a:pt x="0" y="68743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9" name="Freeform 19"/>
          <p:cNvSpPr/>
          <p:nvPr/>
        </p:nvSpPr>
        <p:spPr>
          <a:xfrm rot="1433407">
            <a:off x="3090805" y="7482009"/>
            <a:ext cx="678203" cy="668878"/>
          </a:xfrm>
          <a:custGeom>
            <a:avLst/>
            <a:gdLst/>
            <a:ahLst/>
            <a:cxnLst/>
            <a:rect l="l" t="t" r="r" b="b"/>
            <a:pathLst>
              <a:path w="678203" h="668878">
                <a:moveTo>
                  <a:pt x="0" y="0"/>
                </a:moveTo>
                <a:lnTo>
                  <a:pt x="678203" y="0"/>
                </a:lnTo>
                <a:lnTo>
                  <a:pt x="678203" y="668877"/>
                </a:lnTo>
                <a:lnTo>
                  <a:pt x="0" y="66887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20" name="Freeform 20"/>
          <p:cNvSpPr/>
          <p:nvPr/>
        </p:nvSpPr>
        <p:spPr>
          <a:xfrm rot="-689023">
            <a:off x="9470963" y="1199664"/>
            <a:ext cx="1900424" cy="1819656"/>
          </a:xfrm>
          <a:custGeom>
            <a:avLst/>
            <a:gdLst/>
            <a:ahLst/>
            <a:cxnLst/>
            <a:rect l="l" t="t" r="r" b="b"/>
            <a:pathLst>
              <a:path w="1900424" h="1819656">
                <a:moveTo>
                  <a:pt x="0" y="0"/>
                </a:moveTo>
                <a:lnTo>
                  <a:pt x="1900424" y="0"/>
                </a:lnTo>
                <a:lnTo>
                  <a:pt x="1900424" y="1819656"/>
                </a:lnTo>
                <a:lnTo>
                  <a:pt x="0" y="181965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15352801" y="5536840"/>
            <a:ext cx="2478763" cy="1270366"/>
          </a:xfrm>
          <a:custGeom>
            <a:avLst/>
            <a:gdLst/>
            <a:ahLst/>
            <a:cxnLst/>
            <a:rect l="l" t="t" r="r" b="b"/>
            <a:pathLst>
              <a:path w="2478763" h="1270366">
                <a:moveTo>
                  <a:pt x="0" y="0"/>
                </a:moveTo>
                <a:lnTo>
                  <a:pt x="2478763" y="0"/>
                </a:lnTo>
                <a:lnTo>
                  <a:pt x="2478763" y="1270366"/>
                </a:lnTo>
                <a:lnTo>
                  <a:pt x="0" y="12703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Freeform 22"/>
          <p:cNvSpPr/>
          <p:nvPr/>
        </p:nvSpPr>
        <p:spPr>
          <a:xfrm rot="3320220">
            <a:off x="3731081" y="2667493"/>
            <a:ext cx="744965" cy="700267"/>
          </a:xfrm>
          <a:custGeom>
            <a:avLst/>
            <a:gdLst/>
            <a:ahLst/>
            <a:cxnLst/>
            <a:rect l="l" t="t" r="r" b="b"/>
            <a:pathLst>
              <a:path w="744965" h="700267">
                <a:moveTo>
                  <a:pt x="0" y="0"/>
                </a:moveTo>
                <a:lnTo>
                  <a:pt x="744965" y="0"/>
                </a:lnTo>
                <a:lnTo>
                  <a:pt x="744965" y="700267"/>
                </a:lnTo>
                <a:lnTo>
                  <a:pt x="0" y="70026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6594768" y="1302867"/>
            <a:ext cx="836520" cy="553149"/>
          </a:xfrm>
          <a:custGeom>
            <a:avLst/>
            <a:gdLst/>
            <a:ahLst/>
            <a:cxnLst/>
            <a:rect l="l" t="t" r="r" b="b"/>
            <a:pathLst>
              <a:path w="836520" h="553149">
                <a:moveTo>
                  <a:pt x="0" y="0"/>
                </a:moveTo>
                <a:lnTo>
                  <a:pt x="836520" y="0"/>
                </a:lnTo>
                <a:lnTo>
                  <a:pt x="836520" y="553148"/>
                </a:lnTo>
                <a:lnTo>
                  <a:pt x="0" y="55314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grpSp>
        <p:nvGrpSpPr>
          <p:cNvPr id="24" name="Group 24"/>
          <p:cNvGrpSpPr/>
          <p:nvPr/>
        </p:nvGrpSpPr>
        <p:grpSpPr>
          <a:xfrm>
            <a:off x="5023737" y="7373331"/>
            <a:ext cx="8240527" cy="1085042"/>
            <a:chOff x="0" y="0"/>
            <a:chExt cx="2281427" cy="300399"/>
          </a:xfrm>
        </p:grpSpPr>
        <p:sp>
          <p:nvSpPr>
            <p:cNvPr id="25" name="Freeform 25"/>
            <p:cNvSpPr/>
            <p:nvPr/>
          </p:nvSpPr>
          <p:spPr>
            <a:xfrm>
              <a:off x="0" y="0"/>
              <a:ext cx="2281427" cy="300399"/>
            </a:xfrm>
            <a:custGeom>
              <a:avLst/>
              <a:gdLst/>
              <a:ahLst/>
              <a:cxnLst/>
              <a:rect l="l" t="t" r="r" b="b"/>
              <a:pathLst>
                <a:path w="2281427" h="300399">
                  <a:moveTo>
                    <a:pt x="93949" y="0"/>
                  </a:moveTo>
                  <a:lnTo>
                    <a:pt x="2187478" y="0"/>
                  </a:lnTo>
                  <a:cubicBezTo>
                    <a:pt x="2239364" y="0"/>
                    <a:pt x="2281427" y="42063"/>
                    <a:pt x="2281427" y="93949"/>
                  </a:cubicBezTo>
                  <a:lnTo>
                    <a:pt x="2281427" y="206449"/>
                  </a:lnTo>
                  <a:cubicBezTo>
                    <a:pt x="2281427" y="258336"/>
                    <a:pt x="2239364" y="300399"/>
                    <a:pt x="2187478" y="300399"/>
                  </a:cubicBezTo>
                  <a:lnTo>
                    <a:pt x="93949" y="300399"/>
                  </a:lnTo>
                  <a:cubicBezTo>
                    <a:pt x="42063" y="300399"/>
                    <a:pt x="0" y="258336"/>
                    <a:pt x="0" y="206449"/>
                  </a:cubicBezTo>
                  <a:lnTo>
                    <a:pt x="0" y="93949"/>
                  </a:lnTo>
                  <a:cubicBezTo>
                    <a:pt x="0" y="42063"/>
                    <a:pt x="42063" y="0"/>
                    <a:pt x="93949" y="0"/>
                  </a:cubicBezTo>
                  <a:close/>
                </a:path>
              </a:pathLst>
            </a:custGeom>
            <a:solidFill>
              <a:srgbClr val="F67703"/>
            </a:solidFill>
          </p:spPr>
        </p:sp>
        <p:sp>
          <p:nvSpPr>
            <p:cNvPr id="26" name="TextBox 26"/>
            <p:cNvSpPr txBox="1"/>
            <p:nvPr/>
          </p:nvSpPr>
          <p:spPr>
            <a:xfrm>
              <a:off x="0" y="-38100"/>
              <a:ext cx="2281427" cy="338499"/>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1173741">
            <a:off x="16938636" y="1089504"/>
            <a:ext cx="641328" cy="1613403"/>
          </a:xfrm>
          <a:custGeom>
            <a:avLst/>
            <a:gdLst/>
            <a:ahLst/>
            <a:cxnLst/>
            <a:rect l="l" t="t" r="r" b="b"/>
            <a:pathLst>
              <a:path w="641328" h="1613403">
                <a:moveTo>
                  <a:pt x="0" y="0"/>
                </a:moveTo>
                <a:lnTo>
                  <a:pt x="641328" y="0"/>
                </a:lnTo>
                <a:lnTo>
                  <a:pt x="641328" y="1613403"/>
                </a:lnTo>
                <a:lnTo>
                  <a:pt x="0" y="161340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6429163" y="2512117"/>
            <a:ext cx="1245948" cy="383129"/>
          </a:xfrm>
          <a:custGeom>
            <a:avLst/>
            <a:gdLst/>
            <a:ahLst/>
            <a:cxnLst/>
            <a:rect l="l" t="t" r="r" b="b"/>
            <a:pathLst>
              <a:path w="1245948" h="383129">
                <a:moveTo>
                  <a:pt x="0" y="0"/>
                </a:moveTo>
                <a:lnTo>
                  <a:pt x="1245948" y="0"/>
                </a:lnTo>
                <a:lnTo>
                  <a:pt x="1245948" y="383129"/>
                </a:lnTo>
                <a:lnTo>
                  <a:pt x="0" y="3831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29" name="Freeform 29"/>
          <p:cNvSpPr/>
          <p:nvPr/>
        </p:nvSpPr>
        <p:spPr>
          <a:xfrm rot="-1410118" flipH="1">
            <a:off x="344552" y="7821030"/>
            <a:ext cx="2593542" cy="1673915"/>
          </a:xfrm>
          <a:custGeom>
            <a:avLst/>
            <a:gdLst/>
            <a:ahLst/>
            <a:cxnLst/>
            <a:rect l="l" t="t" r="r" b="b"/>
            <a:pathLst>
              <a:path w="2593542" h="1673915">
                <a:moveTo>
                  <a:pt x="2593542" y="0"/>
                </a:moveTo>
                <a:lnTo>
                  <a:pt x="0" y="0"/>
                </a:lnTo>
                <a:lnTo>
                  <a:pt x="0" y="1673915"/>
                </a:lnTo>
                <a:lnTo>
                  <a:pt x="2593542" y="1673915"/>
                </a:lnTo>
                <a:lnTo>
                  <a:pt x="2593542"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TextBox 31"/>
          <p:cNvSpPr txBox="1"/>
          <p:nvPr/>
        </p:nvSpPr>
        <p:spPr>
          <a:xfrm>
            <a:off x="2722726" y="4838700"/>
            <a:ext cx="12771557" cy="2562254"/>
          </a:xfrm>
          <a:prstGeom prst="rect">
            <a:avLst/>
          </a:prstGeom>
        </p:spPr>
        <p:txBody>
          <a:bodyPr lIns="0" tIns="0" rIns="0" bIns="0" rtlCol="0" anchor="t">
            <a:spAutoFit/>
          </a:bodyPr>
          <a:lstStyle/>
          <a:p>
            <a:pPr marL="0" lvl="0" indent="0" algn="ctr">
              <a:lnSpc>
                <a:spcPts val="20998"/>
              </a:lnSpc>
              <a:spcBef>
                <a:spcPct val="0"/>
              </a:spcBef>
            </a:pPr>
            <a:r>
              <a:rPr lang="en-US" sz="14998" b="1" u="none" strike="noStrike">
                <a:solidFill>
                  <a:srgbClr val="FFFFFF"/>
                </a:solidFill>
                <a:latin typeface="Times New Roman" panose="02020603050405020304" pitchFamily="18" charset="0"/>
                <a:ea typeface="Genty Sans"/>
                <a:cs typeface="Times New Roman" panose="02020603050405020304" pitchFamily="18" charset="0"/>
                <a:sym typeface="Genty Sans"/>
              </a:rPr>
              <a:t>THANKYOU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14374821" y="2566156"/>
            <a:ext cx="3823107" cy="5481157"/>
          </a:xfrm>
          <a:custGeom>
            <a:avLst/>
            <a:gdLst/>
            <a:ahLst/>
            <a:cxnLst/>
            <a:rect l="l" t="t" r="r" b="b"/>
            <a:pathLst>
              <a:path w="3823107" h="5481157">
                <a:moveTo>
                  <a:pt x="3823107" y="0"/>
                </a:moveTo>
                <a:lnTo>
                  <a:pt x="0" y="0"/>
                </a:lnTo>
                <a:lnTo>
                  <a:pt x="0" y="5481157"/>
                </a:lnTo>
                <a:lnTo>
                  <a:pt x="3823107" y="5481157"/>
                </a:lnTo>
                <a:lnTo>
                  <a:pt x="382310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8677" y="8767336"/>
            <a:ext cx="8823806" cy="2316249"/>
          </a:xfrm>
          <a:custGeom>
            <a:avLst/>
            <a:gdLst/>
            <a:ahLst/>
            <a:cxnLst/>
            <a:rect l="l" t="t" r="r" b="b"/>
            <a:pathLst>
              <a:path w="8823806" h="2316249">
                <a:moveTo>
                  <a:pt x="0" y="0"/>
                </a:moveTo>
                <a:lnTo>
                  <a:pt x="8823806" y="0"/>
                </a:lnTo>
                <a:lnTo>
                  <a:pt x="8823806"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061424"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5" name="Freeform 5"/>
          <p:cNvSpPr/>
          <p:nvPr/>
        </p:nvSpPr>
        <p:spPr>
          <a:xfrm>
            <a:off x="12130468" y="8776167"/>
            <a:ext cx="8311813" cy="2316249"/>
          </a:xfrm>
          <a:custGeom>
            <a:avLst/>
            <a:gdLst/>
            <a:ahLst/>
            <a:cxnLst/>
            <a:rect l="l" t="t" r="r" b="b"/>
            <a:pathLst>
              <a:path w="8311813" h="2316249">
                <a:moveTo>
                  <a:pt x="0" y="0"/>
                </a:moveTo>
                <a:lnTo>
                  <a:pt x="8311813" y="0"/>
                </a:lnTo>
                <a:lnTo>
                  <a:pt x="8311813" y="2316249"/>
                </a:lnTo>
                <a:lnTo>
                  <a:pt x="0" y="2316249"/>
                </a:lnTo>
                <a:lnTo>
                  <a:pt x="0" y="0"/>
                </a:lnTo>
                <a:close/>
              </a:path>
            </a:pathLst>
          </a:custGeom>
          <a:blipFill>
            <a:blip r:embed="rId4">
              <a:extLst>
                <a:ext uri="{96DAC541-7B7A-43D3-8B79-37D633B846F1}">
                  <asvg:svgBlip xmlns:asvg="http://schemas.microsoft.com/office/drawing/2016/SVG/main" xmlns="" r:embed="rId5"/>
                </a:ext>
              </a:extLst>
            </a:blip>
            <a:stretch>
              <a:fillRect l="-6159"/>
            </a:stretch>
          </a:blipFill>
        </p:spPr>
      </p:sp>
      <p:sp>
        <p:nvSpPr>
          <p:cNvPr id="6" name="Freeform 6"/>
          <p:cNvSpPr/>
          <p:nvPr/>
        </p:nvSpPr>
        <p:spPr>
          <a:xfrm flipH="1">
            <a:off x="9089529" y="7086980"/>
            <a:ext cx="14585144" cy="4484932"/>
          </a:xfrm>
          <a:custGeom>
            <a:avLst/>
            <a:gdLst/>
            <a:ahLst/>
            <a:cxnLst/>
            <a:rect l="l" t="t" r="r" b="b"/>
            <a:pathLst>
              <a:path w="14585144" h="4484932">
                <a:moveTo>
                  <a:pt x="14585144" y="0"/>
                </a:moveTo>
                <a:lnTo>
                  <a:pt x="0" y="0"/>
                </a:lnTo>
                <a:lnTo>
                  <a:pt x="0" y="4484932"/>
                </a:lnTo>
                <a:lnTo>
                  <a:pt x="14585144" y="4484932"/>
                </a:lnTo>
                <a:lnTo>
                  <a:pt x="14585144"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1063284" y="2723718"/>
            <a:ext cx="416882" cy="41688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9" name="TextBox 9"/>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grpSp>
        <p:nvGrpSpPr>
          <p:cNvPr id="10" name="Group 10"/>
          <p:cNvGrpSpPr/>
          <p:nvPr/>
        </p:nvGrpSpPr>
        <p:grpSpPr>
          <a:xfrm>
            <a:off x="1081724" y="5689999"/>
            <a:ext cx="416882" cy="41688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12" name="TextBox 12"/>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grpSp>
        <p:nvGrpSpPr>
          <p:cNvPr id="19" name="Group 19"/>
          <p:cNvGrpSpPr/>
          <p:nvPr/>
        </p:nvGrpSpPr>
        <p:grpSpPr>
          <a:xfrm>
            <a:off x="1085974" y="4265410"/>
            <a:ext cx="416882" cy="41688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703"/>
            </a:solidFill>
          </p:spPr>
        </p:sp>
        <p:sp>
          <p:nvSpPr>
            <p:cNvPr id="21" name="TextBox 21"/>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sp>
        <p:nvSpPr>
          <p:cNvPr id="22" name="TextBox 22"/>
          <p:cNvSpPr txBox="1"/>
          <p:nvPr/>
        </p:nvSpPr>
        <p:spPr>
          <a:xfrm>
            <a:off x="3987843" y="-583848"/>
            <a:ext cx="14604055" cy="2257028"/>
          </a:xfrm>
          <a:prstGeom prst="rect">
            <a:avLst/>
          </a:prstGeom>
        </p:spPr>
        <p:txBody>
          <a:bodyPr lIns="0" tIns="0" rIns="0" bIns="0" rtlCol="0" anchor="t">
            <a:spAutoFit/>
          </a:bodyPr>
          <a:lstStyle/>
          <a:p>
            <a:pPr>
              <a:lnSpc>
                <a:spcPts val="17578"/>
              </a:lnSpc>
              <a:spcBef>
                <a:spcPct val="0"/>
              </a:spcBef>
            </a:pPr>
            <a:r>
              <a:rPr lang="pt-BR" sz="4400" b="1">
                <a:latin typeface="Times New Roman" panose="02020603050405020304" pitchFamily="18" charset="0"/>
                <a:cs typeface="Times New Roman" panose="02020603050405020304" pitchFamily="18" charset="0"/>
              </a:rPr>
              <a:t> </a:t>
            </a:r>
            <a:r>
              <a:rPr lang="pt-BR" sz="6600" b="1">
                <a:latin typeface="Times New Roman" panose="02020603050405020304" pitchFamily="18" charset="0"/>
                <a:cs typeface="Times New Roman" panose="02020603050405020304" pitchFamily="18" charset="0"/>
              </a:rPr>
              <a:t>Giới thiệu bài học</a:t>
            </a:r>
            <a:endParaRPr lang="en-US" sz="4400">
              <a:solidFill>
                <a:srgbClr val="F67703"/>
              </a:solidFill>
              <a:latin typeface="Times New Roman" panose="02020603050405020304" pitchFamily="18" charset="0"/>
              <a:ea typeface="Genty Sans"/>
              <a:cs typeface="Times New Roman" panose="02020603050405020304" pitchFamily="18" charset="0"/>
              <a:sym typeface="Genty Sans"/>
            </a:endParaRPr>
          </a:p>
        </p:txBody>
      </p:sp>
      <p:sp>
        <p:nvSpPr>
          <p:cNvPr id="25" name="Freeform 25"/>
          <p:cNvSpPr/>
          <p:nvPr/>
        </p:nvSpPr>
        <p:spPr>
          <a:xfrm flipH="1">
            <a:off x="12312942" y="1432822"/>
            <a:ext cx="1450360" cy="959051"/>
          </a:xfrm>
          <a:custGeom>
            <a:avLst/>
            <a:gdLst/>
            <a:ahLst/>
            <a:cxnLst/>
            <a:rect l="l" t="t" r="r" b="b"/>
            <a:pathLst>
              <a:path w="1450360" h="959051">
                <a:moveTo>
                  <a:pt x="1450360" y="0"/>
                </a:moveTo>
                <a:lnTo>
                  <a:pt x="0" y="0"/>
                </a:lnTo>
                <a:lnTo>
                  <a:pt x="0" y="959051"/>
                </a:lnTo>
                <a:lnTo>
                  <a:pt x="1450360" y="959051"/>
                </a:lnTo>
                <a:lnTo>
                  <a:pt x="145036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5537085" y="478603"/>
            <a:ext cx="3444430" cy="1433744"/>
          </a:xfrm>
          <a:custGeom>
            <a:avLst/>
            <a:gdLst/>
            <a:ahLst/>
            <a:cxnLst/>
            <a:rect l="l" t="t" r="r" b="b"/>
            <a:pathLst>
              <a:path w="3444430" h="1433744">
                <a:moveTo>
                  <a:pt x="0" y="0"/>
                </a:moveTo>
                <a:lnTo>
                  <a:pt x="3444430" y="0"/>
                </a:lnTo>
                <a:lnTo>
                  <a:pt x="3444430" y="1433744"/>
                </a:lnTo>
                <a:lnTo>
                  <a:pt x="0" y="1433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27"/>
          <p:cNvSpPr/>
          <p:nvPr/>
        </p:nvSpPr>
        <p:spPr>
          <a:xfrm>
            <a:off x="-533400" y="136010"/>
            <a:ext cx="2587364" cy="1076990"/>
          </a:xfrm>
          <a:custGeom>
            <a:avLst/>
            <a:gdLst/>
            <a:ahLst/>
            <a:cxnLst/>
            <a:rect l="l" t="t" r="r" b="b"/>
            <a:pathLst>
              <a:path w="2587364" h="1076990">
                <a:moveTo>
                  <a:pt x="0" y="0"/>
                </a:moveTo>
                <a:lnTo>
                  <a:pt x="2587364" y="0"/>
                </a:lnTo>
                <a:lnTo>
                  <a:pt x="2587364" y="1076990"/>
                </a:lnTo>
                <a:lnTo>
                  <a:pt x="0" y="10769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8" name="Freeform 28"/>
          <p:cNvSpPr/>
          <p:nvPr/>
        </p:nvSpPr>
        <p:spPr>
          <a:xfrm>
            <a:off x="13256849" y="6414787"/>
            <a:ext cx="3674320" cy="3265552"/>
          </a:xfrm>
          <a:custGeom>
            <a:avLst/>
            <a:gdLst/>
            <a:ahLst/>
            <a:cxnLst/>
            <a:rect l="l" t="t" r="r" b="b"/>
            <a:pathLst>
              <a:path w="3674320" h="3265552">
                <a:moveTo>
                  <a:pt x="0" y="0"/>
                </a:moveTo>
                <a:lnTo>
                  <a:pt x="3674319" y="0"/>
                </a:lnTo>
                <a:lnTo>
                  <a:pt x="3674319" y="3265552"/>
                </a:lnTo>
                <a:lnTo>
                  <a:pt x="0" y="3265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2361851" y="8409575"/>
            <a:ext cx="1625992" cy="1073155"/>
          </a:xfrm>
          <a:custGeom>
            <a:avLst/>
            <a:gdLst/>
            <a:ahLst/>
            <a:cxnLst/>
            <a:rect l="l" t="t" r="r" b="b"/>
            <a:pathLst>
              <a:path w="1625992" h="1073155">
                <a:moveTo>
                  <a:pt x="1625992" y="0"/>
                </a:moveTo>
                <a:lnTo>
                  <a:pt x="0" y="0"/>
                </a:lnTo>
                <a:lnTo>
                  <a:pt x="0" y="1073155"/>
                </a:lnTo>
                <a:lnTo>
                  <a:pt x="1625992" y="1073155"/>
                </a:lnTo>
                <a:lnTo>
                  <a:pt x="162599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1987886">
            <a:off x="7919878" y="8301844"/>
            <a:ext cx="1792136" cy="1715971"/>
          </a:xfrm>
          <a:custGeom>
            <a:avLst/>
            <a:gdLst/>
            <a:ahLst/>
            <a:cxnLst/>
            <a:rect l="l" t="t" r="r" b="b"/>
            <a:pathLst>
              <a:path w="1792136" h="1715971">
                <a:moveTo>
                  <a:pt x="0" y="0"/>
                </a:moveTo>
                <a:lnTo>
                  <a:pt x="1792136" y="0"/>
                </a:lnTo>
                <a:lnTo>
                  <a:pt x="1792136" y="1715971"/>
                </a:lnTo>
                <a:lnTo>
                  <a:pt x="0" y="17159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1868457" y="9029168"/>
            <a:ext cx="888970" cy="651171"/>
          </a:xfrm>
          <a:custGeom>
            <a:avLst/>
            <a:gdLst/>
            <a:ahLst/>
            <a:cxnLst/>
            <a:rect l="l" t="t" r="r" b="b"/>
            <a:pathLst>
              <a:path w="888970" h="651171">
                <a:moveTo>
                  <a:pt x="0" y="0"/>
                </a:moveTo>
                <a:lnTo>
                  <a:pt x="888970" y="0"/>
                </a:lnTo>
                <a:lnTo>
                  <a:pt x="888970" y="651171"/>
                </a:lnTo>
                <a:lnTo>
                  <a:pt x="0" y="6511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1868457" y="9503479"/>
            <a:ext cx="1150305" cy="353719"/>
          </a:xfrm>
          <a:custGeom>
            <a:avLst/>
            <a:gdLst/>
            <a:ahLst/>
            <a:cxnLst/>
            <a:rect l="l" t="t" r="r" b="b"/>
            <a:pathLst>
              <a:path w="1150305" h="353719">
                <a:moveTo>
                  <a:pt x="0" y="0"/>
                </a:moveTo>
                <a:lnTo>
                  <a:pt x="1150305" y="0"/>
                </a:lnTo>
                <a:lnTo>
                  <a:pt x="1150305" y="353719"/>
                </a:lnTo>
                <a:lnTo>
                  <a:pt x="0" y="35371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33" name="TextBox 33"/>
          <p:cNvSpPr txBox="1"/>
          <p:nvPr/>
        </p:nvSpPr>
        <p:spPr>
          <a:xfrm>
            <a:off x="1806281" y="2537824"/>
            <a:ext cx="11450568" cy="1107996"/>
          </a:xfrm>
          <a:prstGeom prst="rect">
            <a:avLst/>
          </a:prstGeom>
        </p:spPr>
        <p:txBody>
          <a:bodyPr wrap="square" lIns="0" tIns="0" rIns="0" bIns="0" rtlCol="0" anchor="t">
            <a:spAutoFit/>
          </a:bodyPr>
          <a:lstStyle/>
          <a:p>
            <a:pPr algn="just">
              <a:spcBef>
                <a:spcPct val="0"/>
              </a:spcBef>
            </a:pPr>
            <a:r>
              <a:rPr lang="pt-BR" sz="3600" b="1">
                <a:latin typeface="Times New Roman" panose="02020603050405020304" pitchFamily="18" charset="0"/>
                <a:cs typeface="Times New Roman" panose="02020603050405020304" pitchFamily="18" charset="0"/>
              </a:rPr>
              <a:t>VB1</a:t>
            </a:r>
            <a:r>
              <a:rPr lang="pt-BR" sz="3600">
                <a:latin typeface="Times New Roman" panose="02020603050405020304" pitchFamily="18" charset="0"/>
                <a:cs typeface="Times New Roman" panose="02020603050405020304" pitchFamily="18" charset="0"/>
              </a:rPr>
              <a:t>: </a:t>
            </a:r>
            <a:r>
              <a:rPr lang="vi-VN" sz="3600" i="1">
                <a:latin typeface="Times New Roman" panose="02020603050405020304" pitchFamily="18" charset="0"/>
                <a:cs typeface="Times New Roman" panose="02020603050405020304" pitchFamily="18" charset="0"/>
              </a:rPr>
              <a:t>Vịnh Hạ Long: một kì quan thiên nhiên độc đáo và tuyệt mĩ (</a:t>
            </a:r>
            <a:r>
              <a:rPr lang="vi-VN" sz="3600">
                <a:latin typeface="Times New Roman" panose="02020603050405020304" pitchFamily="18" charset="0"/>
                <a:cs typeface="Times New Roman" panose="02020603050405020304" pitchFamily="18" charset="0"/>
              </a:rPr>
              <a:t>theo Thi Sảnh, Tạp chí </a:t>
            </a:r>
            <a:r>
              <a:rPr lang="vi-VN" sz="3600" i="1">
                <a:latin typeface="Times New Roman" panose="02020603050405020304" pitchFamily="18" charset="0"/>
                <a:cs typeface="Times New Roman" panose="02020603050405020304" pitchFamily="18" charset="0"/>
              </a:rPr>
              <a:t>Di sản văn hóa</a:t>
            </a:r>
            <a:r>
              <a:rPr lang="vi-VN" sz="3600">
                <a:latin typeface="Times New Roman" panose="02020603050405020304" pitchFamily="18" charset="0"/>
                <a:cs typeface="Times New Roman" panose="02020603050405020304" pitchFamily="18" charset="0"/>
              </a:rPr>
              <a:t>, số 8, năm 2014</a:t>
            </a:r>
            <a:r>
              <a:rPr lang="vi-VN" sz="3600" i="1">
                <a:latin typeface="Times New Roman" panose="02020603050405020304" pitchFamily="18" charset="0"/>
                <a:cs typeface="Times New Roman" panose="02020603050405020304" pitchFamily="18" charset="0"/>
              </a:rPr>
              <a:t>)</a:t>
            </a:r>
            <a:endParaRPr lang="en-US" sz="36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34" name="TextBox 34"/>
          <p:cNvSpPr txBox="1"/>
          <p:nvPr/>
        </p:nvSpPr>
        <p:spPr>
          <a:xfrm>
            <a:off x="1806281" y="4098413"/>
            <a:ext cx="11791902" cy="1107996"/>
          </a:xfrm>
          <a:prstGeom prst="rect">
            <a:avLst/>
          </a:prstGeom>
        </p:spPr>
        <p:txBody>
          <a:bodyPr wrap="square" lIns="0" tIns="0" rIns="0" bIns="0" rtlCol="0" anchor="t">
            <a:spAutoFit/>
          </a:bodyPr>
          <a:lstStyle/>
          <a:p>
            <a:r>
              <a:rPr lang="vi-VN" sz="3600" b="1">
                <a:latin typeface="Times New Roman" panose="02020603050405020304" pitchFamily="18" charset="0"/>
                <a:cs typeface="Times New Roman" panose="02020603050405020304" pitchFamily="18" charset="0"/>
              </a:rPr>
              <a:t>VB2</a:t>
            </a:r>
            <a:r>
              <a:rPr lang="vi-VN" sz="3600">
                <a:latin typeface="Times New Roman" panose="02020603050405020304" pitchFamily="18" charset="0"/>
                <a:cs typeface="Times New Roman" panose="02020603050405020304" pitchFamily="18" charset="0"/>
              </a:rPr>
              <a:t>: </a:t>
            </a:r>
            <a:r>
              <a:rPr lang="vi-VN" sz="3600" i="1">
                <a:latin typeface="Times New Roman" panose="02020603050405020304" pitchFamily="18" charset="0"/>
                <a:cs typeface="Times New Roman" panose="02020603050405020304" pitchFamily="18" charset="0"/>
              </a:rPr>
              <a:t>Khám phá kì quan thế giới: thác I-goa-du </a:t>
            </a:r>
            <a:r>
              <a:rPr lang="vi-VN" sz="3600">
                <a:latin typeface="Times New Roman" panose="02020603050405020304" pitchFamily="18" charset="0"/>
                <a:cs typeface="Times New Roman" panose="02020603050405020304" pitchFamily="18" charset="0"/>
              </a:rPr>
              <a:t>(theo Đỗ Doãn Hoàng, laodong.vn, 23-11-2019)</a:t>
            </a:r>
            <a:endParaRPr lang="en-GB" sz="3600">
              <a:latin typeface="Times New Roman" panose="02020603050405020304" pitchFamily="18" charset="0"/>
              <a:cs typeface="Times New Roman" panose="02020603050405020304" pitchFamily="18" charset="0"/>
            </a:endParaRPr>
          </a:p>
        </p:txBody>
      </p:sp>
      <p:sp>
        <p:nvSpPr>
          <p:cNvPr id="35" name="TextBox 35"/>
          <p:cNvSpPr txBox="1"/>
          <p:nvPr/>
        </p:nvSpPr>
        <p:spPr>
          <a:xfrm>
            <a:off x="1716621" y="5579993"/>
            <a:ext cx="11791902" cy="1107996"/>
          </a:xfrm>
          <a:prstGeom prst="rect">
            <a:avLst/>
          </a:prstGeom>
        </p:spPr>
        <p:txBody>
          <a:bodyPr wrap="square" lIns="0" tIns="0" rIns="0" bIns="0" rtlCol="0" anchor="t">
            <a:spAutoFit/>
          </a:bodyPr>
          <a:lstStyle/>
          <a:p>
            <a:r>
              <a:rPr lang="vi-VN" sz="3600" b="1">
                <a:latin typeface="Times New Roman" panose="02020603050405020304" pitchFamily="18" charset="0"/>
                <a:cs typeface="Times New Roman" panose="02020603050405020304" pitchFamily="18" charset="0"/>
              </a:rPr>
              <a:t>VB thực hành đọc</a:t>
            </a:r>
            <a:r>
              <a:rPr lang="vi-VN" sz="3600">
                <a:latin typeface="Times New Roman" panose="02020603050405020304" pitchFamily="18" charset="0"/>
                <a:cs typeface="Times New Roman" panose="02020603050405020304" pitchFamily="18" charset="0"/>
              </a:rPr>
              <a:t>: </a:t>
            </a:r>
            <a:r>
              <a:rPr lang="vi-VN" sz="3600" i="1">
                <a:latin typeface="Times New Roman" panose="02020603050405020304" pitchFamily="18" charset="0"/>
                <a:cs typeface="Times New Roman" panose="02020603050405020304" pitchFamily="18" charset="0"/>
              </a:rPr>
              <a:t>Vườn quốc gia Tràm Chim- Tam Nông</a:t>
            </a:r>
            <a:r>
              <a:rPr lang="vi-VN" sz="3600">
                <a:latin typeface="Times New Roman" panose="02020603050405020304" pitchFamily="18" charset="0"/>
                <a:cs typeface="Times New Roman" panose="02020603050405020304" pitchFamily="18" charset="0"/>
              </a:rPr>
              <a:t> (theo Dulichviet.net.vn, 09-12-2018)</a:t>
            </a:r>
            <a:endParaRPr lang="en-GB" sz="3600">
              <a:latin typeface="Times New Roman" panose="02020603050405020304" pitchFamily="18" charset="0"/>
              <a:cs typeface="Times New Roman" panose="02020603050405020304" pitchFamily="18" charset="0"/>
            </a:endParaRPr>
          </a:p>
        </p:txBody>
      </p:sp>
      <p:sp>
        <p:nvSpPr>
          <p:cNvPr id="37" name="Rectangle 36"/>
          <p:cNvSpPr/>
          <p:nvPr/>
        </p:nvSpPr>
        <p:spPr>
          <a:xfrm>
            <a:off x="5146113" y="1435393"/>
            <a:ext cx="3446777" cy="769441"/>
          </a:xfrm>
          <a:prstGeom prst="rect">
            <a:avLst/>
          </a:prstGeom>
        </p:spPr>
        <p:txBody>
          <a:bodyPr wrap="none">
            <a:spAutoFit/>
          </a:bodyPr>
          <a:lstStyle/>
          <a:p>
            <a:r>
              <a:rPr lang="pt-BR" sz="4400" b="1" smtClean="0">
                <a:latin typeface="Times New Roman" panose="02020603050405020304" pitchFamily="18" charset="0"/>
                <a:ea typeface="Times New Roman" panose="02020603050405020304" pitchFamily="18" charset="0"/>
                <a:cs typeface="Times New Roman" panose="02020603050405020304" pitchFamily="18" charset="0"/>
              </a:rPr>
              <a:t>VB </a:t>
            </a:r>
            <a:r>
              <a:rPr lang="pt-BR" sz="4400" b="1">
                <a:latin typeface="Times New Roman" panose="02020603050405020304" pitchFamily="18" charset="0"/>
                <a:ea typeface="Times New Roman" panose="02020603050405020304" pitchFamily="18" charset="0"/>
                <a:cs typeface="Times New Roman" panose="02020603050405020304" pitchFamily="18" charset="0"/>
              </a:rPr>
              <a:t>đọc chính</a:t>
            </a:r>
            <a:endParaRPr lang="en-GB" sz="4400">
              <a:latin typeface="Times New Roman" panose="02020603050405020304" pitchFamily="18" charset="0"/>
              <a:cs typeface="Times New Roman" panose="02020603050405020304" pitchFamily="18" charset="0"/>
            </a:endParaRPr>
          </a:p>
        </p:txBody>
      </p:sp>
      <p:sp>
        <p:nvSpPr>
          <p:cNvPr id="38" name="Rectangle 37"/>
          <p:cNvSpPr/>
          <p:nvPr/>
        </p:nvSpPr>
        <p:spPr>
          <a:xfrm>
            <a:off x="3987843" y="7007171"/>
            <a:ext cx="5378395" cy="729430"/>
          </a:xfrm>
          <a:prstGeom prst="rect">
            <a:avLst/>
          </a:prstGeom>
        </p:spPr>
        <p:txBody>
          <a:bodyPr wrap="none">
            <a:spAutoFit/>
          </a:bodyPr>
          <a:lstStyle/>
          <a:p>
            <a:pPr algn="just">
              <a:lnSpc>
                <a:spcPct val="115000"/>
              </a:lnSpc>
              <a:spcAft>
                <a:spcPts val="0"/>
              </a:spcAft>
            </a:pPr>
            <a:r>
              <a:rPr lang="pt-BR" sz="3600" b="1" smtClean="0">
                <a:latin typeface="Times New Roman" panose="02020603050405020304" pitchFamily="18" charset="0"/>
                <a:ea typeface="Times New Roman" panose="02020603050405020304" pitchFamily="18" charset="0"/>
                <a:cs typeface="Times New Roman" panose="02020603050405020304" pitchFamily="18" charset="0"/>
              </a:rPr>
              <a:t>Thể </a:t>
            </a:r>
            <a:r>
              <a:rPr lang="pt-BR" sz="3600" b="1">
                <a:latin typeface="Times New Roman" panose="02020603050405020304" pitchFamily="18" charset="0"/>
                <a:ea typeface="Times New Roman" panose="02020603050405020304" pitchFamily="18" charset="0"/>
                <a:cs typeface="Times New Roman" panose="02020603050405020304" pitchFamily="18" charset="0"/>
              </a:rPr>
              <a:t>loại: </a:t>
            </a:r>
            <a:r>
              <a:rPr lang="pt-BR" sz="3600">
                <a:latin typeface="Times New Roman" panose="02020603050405020304" pitchFamily="18" charset="0"/>
                <a:ea typeface="Times New Roman" panose="02020603050405020304" pitchFamily="18" charset="0"/>
                <a:cs typeface="Times New Roman" panose="02020603050405020304" pitchFamily="18" charset="0"/>
              </a:rPr>
              <a:t>Văn bản thông tin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4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4" grpId="0"/>
      <p:bldP spid="35"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139481">
            <a:off x="-263592" y="9003994"/>
            <a:ext cx="6775647" cy="1888166"/>
          </a:xfrm>
          <a:custGeom>
            <a:avLst/>
            <a:gdLst/>
            <a:ahLst/>
            <a:cxnLst/>
            <a:rect l="l" t="t" r="r" b="b"/>
            <a:pathLst>
              <a:path w="6775647" h="1888166">
                <a:moveTo>
                  <a:pt x="0" y="0"/>
                </a:moveTo>
                <a:lnTo>
                  <a:pt x="6775647" y="0"/>
                </a:lnTo>
                <a:lnTo>
                  <a:pt x="6775647" y="1888167"/>
                </a:lnTo>
                <a:lnTo>
                  <a:pt x="0" y="1888167"/>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3" name="Freeform 3"/>
          <p:cNvSpPr/>
          <p:nvPr/>
        </p:nvSpPr>
        <p:spPr>
          <a:xfrm>
            <a:off x="14438099" y="7767125"/>
            <a:ext cx="7263685" cy="1715702"/>
          </a:xfrm>
          <a:custGeom>
            <a:avLst/>
            <a:gdLst/>
            <a:ahLst/>
            <a:cxnLst/>
            <a:rect l="l" t="t" r="r" b="b"/>
            <a:pathLst>
              <a:path w="7263685" h="1715702">
                <a:moveTo>
                  <a:pt x="0" y="0"/>
                </a:moveTo>
                <a:lnTo>
                  <a:pt x="7263685" y="0"/>
                </a:lnTo>
                <a:lnTo>
                  <a:pt x="7263685" y="1715702"/>
                </a:lnTo>
                <a:lnTo>
                  <a:pt x="0" y="1715702"/>
                </a:lnTo>
                <a:lnTo>
                  <a:pt x="0" y="0"/>
                </a:lnTo>
                <a:close/>
              </a:path>
            </a:pathLst>
          </a:custGeom>
          <a:blipFill>
            <a:blip r:embed="rId4">
              <a:extLst>
                <a:ext uri="{96DAC541-7B7A-43D3-8B79-37D633B846F1}">
                  <asvg:svgBlip xmlns:asvg="http://schemas.microsoft.com/office/drawing/2016/SVG/main" xmlns="" r:embed="rId5"/>
                </a:ext>
              </a:extLst>
            </a:blip>
            <a:stretch>
              <a:fillRect b="-30184"/>
            </a:stretch>
          </a:blipFill>
        </p:spPr>
      </p:sp>
      <p:sp>
        <p:nvSpPr>
          <p:cNvPr id="4" name="Freeform 4"/>
          <p:cNvSpPr/>
          <p:nvPr/>
        </p:nvSpPr>
        <p:spPr>
          <a:xfrm rot="-331523">
            <a:off x="10640122" y="8915052"/>
            <a:ext cx="8311813" cy="2316249"/>
          </a:xfrm>
          <a:custGeom>
            <a:avLst/>
            <a:gdLst/>
            <a:ahLst/>
            <a:cxnLst/>
            <a:rect l="l" t="t" r="r" b="b"/>
            <a:pathLst>
              <a:path w="8311813" h="2316249">
                <a:moveTo>
                  <a:pt x="0" y="0"/>
                </a:moveTo>
                <a:lnTo>
                  <a:pt x="8311813" y="0"/>
                </a:lnTo>
                <a:lnTo>
                  <a:pt x="8311813" y="2316250"/>
                </a:lnTo>
                <a:lnTo>
                  <a:pt x="0" y="2316250"/>
                </a:lnTo>
                <a:lnTo>
                  <a:pt x="0" y="0"/>
                </a:lnTo>
                <a:close/>
              </a:path>
            </a:pathLst>
          </a:custGeom>
          <a:blipFill>
            <a:blip r:embed="rId2">
              <a:extLst>
                <a:ext uri="{96DAC541-7B7A-43D3-8B79-37D633B846F1}">
                  <asvg:svgBlip xmlns:asvg="http://schemas.microsoft.com/office/drawing/2016/SVG/main" xmlns="" r:embed="rId3"/>
                </a:ext>
              </a:extLst>
            </a:blip>
            <a:stretch>
              <a:fillRect l="-6159"/>
            </a:stretch>
          </a:blipFill>
        </p:spPr>
      </p:sp>
      <p:sp>
        <p:nvSpPr>
          <p:cNvPr id="5" name="Freeform 5"/>
          <p:cNvSpPr/>
          <p:nvPr/>
        </p:nvSpPr>
        <p:spPr>
          <a:xfrm rot="-72314">
            <a:off x="630635" y="8018180"/>
            <a:ext cx="11833853" cy="3638910"/>
          </a:xfrm>
          <a:custGeom>
            <a:avLst/>
            <a:gdLst/>
            <a:ahLst/>
            <a:cxnLst/>
            <a:rect l="l" t="t" r="r" b="b"/>
            <a:pathLst>
              <a:path w="11833853" h="3638910">
                <a:moveTo>
                  <a:pt x="0" y="0"/>
                </a:moveTo>
                <a:lnTo>
                  <a:pt x="11833853" y="0"/>
                </a:lnTo>
                <a:lnTo>
                  <a:pt x="11833853" y="3638909"/>
                </a:lnTo>
                <a:lnTo>
                  <a:pt x="0" y="36389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26000" flipH="1">
            <a:off x="15246405" y="4375504"/>
            <a:ext cx="2927577" cy="4197243"/>
          </a:xfrm>
          <a:custGeom>
            <a:avLst/>
            <a:gdLst/>
            <a:ahLst/>
            <a:cxnLst/>
            <a:rect l="l" t="t" r="r" b="b"/>
            <a:pathLst>
              <a:path w="2927577" h="4197243">
                <a:moveTo>
                  <a:pt x="2927577" y="0"/>
                </a:moveTo>
                <a:lnTo>
                  <a:pt x="0" y="0"/>
                </a:lnTo>
                <a:lnTo>
                  <a:pt x="0" y="4197243"/>
                </a:lnTo>
                <a:lnTo>
                  <a:pt x="2927577" y="4197243"/>
                </a:lnTo>
                <a:lnTo>
                  <a:pt x="292757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841711" y="8398487"/>
            <a:ext cx="1228230" cy="377681"/>
          </a:xfrm>
          <a:custGeom>
            <a:avLst/>
            <a:gdLst/>
            <a:ahLst/>
            <a:cxnLst/>
            <a:rect l="l" t="t" r="r" b="b"/>
            <a:pathLst>
              <a:path w="1228230" h="377681">
                <a:moveTo>
                  <a:pt x="0" y="0"/>
                </a:moveTo>
                <a:lnTo>
                  <a:pt x="1228230" y="0"/>
                </a:lnTo>
                <a:lnTo>
                  <a:pt x="1228230" y="377680"/>
                </a:lnTo>
                <a:lnTo>
                  <a:pt x="0" y="377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a:off x="7454311" y="7922702"/>
            <a:ext cx="1946291" cy="1875738"/>
          </a:xfrm>
          <a:custGeom>
            <a:avLst/>
            <a:gdLst/>
            <a:ahLst/>
            <a:cxnLst/>
            <a:rect l="l" t="t" r="r" b="b"/>
            <a:pathLst>
              <a:path w="1946291" h="1875738">
                <a:moveTo>
                  <a:pt x="0" y="0"/>
                </a:moveTo>
                <a:lnTo>
                  <a:pt x="1946291" y="0"/>
                </a:lnTo>
                <a:lnTo>
                  <a:pt x="1946291" y="1875737"/>
                </a:lnTo>
                <a:lnTo>
                  <a:pt x="0" y="18757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7085499" y="9660535"/>
            <a:ext cx="896937" cy="275808"/>
          </a:xfrm>
          <a:custGeom>
            <a:avLst/>
            <a:gdLst/>
            <a:ahLst/>
            <a:cxnLst/>
            <a:rect l="l" t="t" r="r" b="b"/>
            <a:pathLst>
              <a:path w="896937" h="275808">
                <a:moveTo>
                  <a:pt x="0" y="0"/>
                </a:moveTo>
                <a:lnTo>
                  <a:pt x="896936" y="0"/>
                </a:lnTo>
                <a:lnTo>
                  <a:pt x="896936"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0" name="Freeform 10"/>
          <p:cNvSpPr/>
          <p:nvPr/>
        </p:nvSpPr>
        <p:spPr>
          <a:xfrm>
            <a:off x="8786908" y="9660535"/>
            <a:ext cx="896937" cy="275808"/>
          </a:xfrm>
          <a:custGeom>
            <a:avLst/>
            <a:gdLst/>
            <a:ahLst/>
            <a:cxnLst/>
            <a:rect l="l" t="t" r="r" b="b"/>
            <a:pathLst>
              <a:path w="896937" h="275808">
                <a:moveTo>
                  <a:pt x="0" y="0"/>
                </a:moveTo>
                <a:lnTo>
                  <a:pt x="896937" y="0"/>
                </a:lnTo>
                <a:lnTo>
                  <a:pt x="896937" y="275808"/>
                </a:lnTo>
                <a:lnTo>
                  <a:pt x="0" y="27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a:off x="16075128" y="1590569"/>
            <a:ext cx="3166174" cy="1317920"/>
          </a:xfrm>
          <a:custGeom>
            <a:avLst/>
            <a:gdLst/>
            <a:ahLst/>
            <a:cxnLst/>
            <a:rect l="l" t="t" r="r" b="b"/>
            <a:pathLst>
              <a:path w="3166174" h="1317920">
                <a:moveTo>
                  <a:pt x="0" y="0"/>
                </a:moveTo>
                <a:lnTo>
                  <a:pt x="3166174" y="0"/>
                </a:lnTo>
                <a:lnTo>
                  <a:pt x="3166174" y="1317920"/>
                </a:lnTo>
                <a:lnTo>
                  <a:pt x="0" y="13179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a:off x="-956136" y="3033058"/>
            <a:ext cx="3099620" cy="1290217"/>
          </a:xfrm>
          <a:custGeom>
            <a:avLst/>
            <a:gdLst/>
            <a:ahLst/>
            <a:cxnLst/>
            <a:rect l="l" t="t" r="r" b="b"/>
            <a:pathLst>
              <a:path w="3099620" h="1290217">
                <a:moveTo>
                  <a:pt x="0" y="0"/>
                </a:moveTo>
                <a:lnTo>
                  <a:pt x="3099619" y="0"/>
                </a:lnTo>
                <a:lnTo>
                  <a:pt x="3099619" y="1290216"/>
                </a:lnTo>
                <a:lnTo>
                  <a:pt x="0" y="1290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11506200" y="628470"/>
            <a:ext cx="1266496" cy="837471"/>
          </a:xfrm>
          <a:custGeom>
            <a:avLst/>
            <a:gdLst/>
            <a:ahLst/>
            <a:cxnLst/>
            <a:rect l="l" t="t" r="r" b="b"/>
            <a:pathLst>
              <a:path w="1266496" h="837471">
                <a:moveTo>
                  <a:pt x="1266497" y="0"/>
                </a:moveTo>
                <a:lnTo>
                  <a:pt x="0" y="0"/>
                </a:lnTo>
                <a:lnTo>
                  <a:pt x="0" y="837471"/>
                </a:lnTo>
                <a:lnTo>
                  <a:pt x="1266497" y="837471"/>
                </a:lnTo>
                <a:lnTo>
                  <a:pt x="126649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TextBox 14"/>
          <p:cNvSpPr txBox="1"/>
          <p:nvPr/>
        </p:nvSpPr>
        <p:spPr>
          <a:xfrm>
            <a:off x="3434387" y="2694365"/>
            <a:ext cx="11172585" cy="3693319"/>
          </a:xfrm>
          <a:prstGeom prst="rect">
            <a:avLst/>
          </a:prstGeom>
        </p:spPr>
        <p:txBody>
          <a:bodyPr wrap="square" lIns="0" tIns="0" rIns="0" bIns="0" rtlCol="0" anchor="t">
            <a:spAutoFit/>
          </a:bodyPr>
          <a:lstStyle/>
          <a:p>
            <a:pPr marL="1143000" indent="-1143000" algn="ctr">
              <a:buAutoNum type="romanUcPeriod"/>
            </a:pPr>
            <a:r>
              <a:rPr lang="de-DE" sz="6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KIẾN </a:t>
            </a:r>
            <a:r>
              <a:rPr lang="de-DE" sz="6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THỨC NGỮ </a:t>
            </a:r>
            <a:r>
              <a:rPr lang="de-DE" sz="6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VĂN</a:t>
            </a:r>
            <a:endParaRPr lang="vi-VN" sz="6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6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VĂN </a:t>
            </a:r>
            <a:r>
              <a:rPr lang="vi-VN" sz="6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BẢN THÔNG TIN THUYẾT MINH VỀ MỘT DANH LAM THẮNG CẢNH </a:t>
            </a:r>
            <a:endParaRPr lang="en-GB" sz="6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5" name="Freeform 15"/>
          <p:cNvSpPr/>
          <p:nvPr/>
        </p:nvSpPr>
        <p:spPr>
          <a:xfrm rot="-1338957">
            <a:off x="2507698" y="6160995"/>
            <a:ext cx="1486208" cy="3738887"/>
          </a:xfrm>
          <a:custGeom>
            <a:avLst/>
            <a:gdLst/>
            <a:ahLst/>
            <a:cxnLst/>
            <a:rect l="l" t="t" r="r" b="b"/>
            <a:pathLst>
              <a:path w="1486208" h="3738887">
                <a:moveTo>
                  <a:pt x="0" y="0"/>
                </a:moveTo>
                <a:lnTo>
                  <a:pt x="1486207" y="0"/>
                </a:lnTo>
                <a:lnTo>
                  <a:pt x="1486207" y="3738888"/>
                </a:lnTo>
                <a:lnTo>
                  <a:pt x="0" y="37388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3419873" y="9645955"/>
            <a:ext cx="1228230" cy="377681"/>
          </a:xfrm>
          <a:custGeom>
            <a:avLst/>
            <a:gdLst/>
            <a:ahLst/>
            <a:cxnLst/>
            <a:rect l="l" t="t" r="r" b="b"/>
            <a:pathLst>
              <a:path w="1228230" h="377681">
                <a:moveTo>
                  <a:pt x="0" y="0"/>
                </a:moveTo>
                <a:lnTo>
                  <a:pt x="1228230" y="0"/>
                </a:lnTo>
                <a:lnTo>
                  <a:pt x="1228230" y="377681"/>
                </a:lnTo>
                <a:lnTo>
                  <a:pt x="0" y="3776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7" name="Freeform 17"/>
          <p:cNvSpPr/>
          <p:nvPr/>
        </p:nvSpPr>
        <p:spPr>
          <a:xfrm rot="-2012883">
            <a:off x="5898760" y="795374"/>
            <a:ext cx="1297602" cy="1304122"/>
          </a:xfrm>
          <a:custGeom>
            <a:avLst/>
            <a:gdLst/>
            <a:ahLst/>
            <a:cxnLst/>
            <a:rect l="l" t="t" r="r" b="b"/>
            <a:pathLst>
              <a:path w="1297602" h="1304122">
                <a:moveTo>
                  <a:pt x="0" y="0"/>
                </a:moveTo>
                <a:lnTo>
                  <a:pt x="1297602" y="0"/>
                </a:lnTo>
                <a:lnTo>
                  <a:pt x="1297602" y="1304122"/>
                </a:lnTo>
                <a:lnTo>
                  <a:pt x="0" y="13041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extLst>
      <p:ext uri="{BB962C8B-B14F-4D97-AF65-F5344CB8AC3E}">
        <p14:creationId xmlns:p14="http://schemas.microsoft.com/office/powerpoint/2010/main" val="254754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grpSp>
        <p:nvGrpSpPr>
          <p:cNvPr id="2" name="Group 2"/>
          <p:cNvGrpSpPr/>
          <p:nvPr/>
        </p:nvGrpSpPr>
        <p:grpSpPr>
          <a:xfrm>
            <a:off x="-2209800" y="9254023"/>
            <a:ext cx="22244371" cy="4994922"/>
            <a:chOff x="0" y="0"/>
            <a:chExt cx="5858600" cy="1315535"/>
          </a:xfrm>
        </p:grpSpPr>
        <p:sp>
          <p:nvSpPr>
            <p:cNvPr id="3" name="Freeform 3"/>
            <p:cNvSpPr/>
            <p:nvPr/>
          </p:nvSpPr>
          <p:spPr>
            <a:xfrm>
              <a:off x="0" y="0"/>
              <a:ext cx="5858600" cy="1315535"/>
            </a:xfrm>
            <a:custGeom>
              <a:avLst/>
              <a:gdLst/>
              <a:ahLst/>
              <a:cxnLst/>
              <a:rect l="l" t="t" r="r" b="b"/>
              <a:pathLst>
                <a:path w="5858600" h="1315535">
                  <a:moveTo>
                    <a:pt x="2929300" y="0"/>
                  </a:moveTo>
                  <a:cubicBezTo>
                    <a:pt x="1311492" y="0"/>
                    <a:pt x="0" y="294493"/>
                    <a:pt x="0" y="657767"/>
                  </a:cubicBezTo>
                  <a:cubicBezTo>
                    <a:pt x="0" y="1021042"/>
                    <a:pt x="1311492" y="1315535"/>
                    <a:pt x="2929300" y="1315535"/>
                  </a:cubicBezTo>
                  <a:cubicBezTo>
                    <a:pt x="4547107" y="1315535"/>
                    <a:pt x="5858600" y="1021042"/>
                    <a:pt x="5858600" y="657767"/>
                  </a:cubicBezTo>
                  <a:cubicBezTo>
                    <a:pt x="5858600" y="294493"/>
                    <a:pt x="4547107" y="0"/>
                    <a:pt x="2929300" y="0"/>
                  </a:cubicBezTo>
                  <a:close/>
                </a:path>
              </a:pathLst>
            </a:custGeom>
            <a:solidFill>
              <a:srgbClr val="FFC45D"/>
            </a:solidFill>
          </p:spPr>
        </p:sp>
        <p:sp>
          <p:nvSpPr>
            <p:cNvPr id="4" name="TextBox 4"/>
            <p:cNvSpPr txBox="1"/>
            <p:nvPr/>
          </p:nvSpPr>
          <p:spPr>
            <a:xfrm>
              <a:off x="549244" y="85231"/>
              <a:ext cx="4760112" cy="110697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flipH="1">
            <a:off x="16577123" y="3516865"/>
            <a:ext cx="2572701" cy="1070887"/>
          </a:xfrm>
          <a:custGeom>
            <a:avLst/>
            <a:gdLst/>
            <a:ahLst/>
            <a:cxnLst/>
            <a:rect l="l" t="t" r="r" b="b"/>
            <a:pathLst>
              <a:path w="2572701" h="1070887">
                <a:moveTo>
                  <a:pt x="2572701" y="0"/>
                </a:moveTo>
                <a:lnTo>
                  <a:pt x="0" y="0"/>
                </a:lnTo>
                <a:lnTo>
                  <a:pt x="0" y="1070887"/>
                </a:lnTo>
                <a:lnTo>
                  <a:pt x="2572701" y="1070887"/>
                </a:lnTo>
                <a:lnTo>
                  <a:pt x="2572701"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flipH="1">
            <a:off x="-404302" y="5389292"/>
            <a:ext cx="2529618" cy="1052954"/>
          </a:xfrm>
          <a:custGeom>
            <a:avLst/>
            <a:gdLst/>
            <a:ahLst/>
            <a:cxnLst/>
            <a:rect l="l" t="t" r="r" b="b"/>
            <a:pathLst>
              <a:path w="2529618" h="1052954">
                <a:moveTo>
                  <a:pt x="2529618" y="0"/>
                </a:moveTo>
                <a:lnTo>
                  <a:pt x="0" y="0"/>
                </a:lnTo>
                <a:lnTo>
                  <a:pt x="0" y="1052954"/>
                </a:lnTo>
                <a:lnTo>
                  <a:pt x="2529618" y="1052954"/>
                </a:lnTo>
                <a:lnTo>
                  <a:pt x="2529618"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1" name="TextBox 91"/>
          <p:cNvSpPr txBox="1"/>
          <p:nvPr/>
        </p:nvSpPr>
        <p:spPr>
          <a:xfrm>
            <a:off x="2128870" y="3269469"/>
            <a:ext cx="1045713" cy="418718"/>
          </a:xfrm>
          <a:prstGeom prst="rect">
            <a:avLst/>
          </a:prstGeom>
        </p:spPr>
        <p:txBody>
          <a:bodyPr lIns="0" tIns="0" rIns="0" bIns="0" rtlCol="0" anchor="t">
            <a:spAutoFit/>
          </a:bodyPr>
          <a:lstStyle/>
          <a:p>
            <a:pPr algn="ctr">
              <a:lnSpc>
                <a:spcPts val="3452"/>
              </a:lnSpc>
              <a:spcBef>
                <a:spcPct val="0"/>
              </a:spcBef>
            </a:pPr>
            <a:r>
              <a:rPr lang="en-US" sz="2466">
                <a:solidFill>
                  <a:srgbClr val="FFFFFF"/>
                </a:solidFill>
                <a:latin typeface="Quicksand Bold"/>
                <a:ea typeface="Quicksand Bold"/>
                <a:cs typeface="Quicksand Bold"/>
                <a:sym typeface="Quicksand Bold"/>
              </a:rPr>
              <a:t>TIME</a:t>
            </a:r>
          </a:p>
        </p:txBody>
      </p:sp>
      <p:sp>
        <p:nvSpPr>
          <p:cNvPr id="92" name="TextBox 92"/>
          <p:cNvSpPr txBox="1"/>
          <p:nvPr/>
        </p:nvSpPr>
        <p:spPr>
          <a:xfrm>
            <a:off x="4622205" y="3269469"/>
            <a:ext cx="1245555" cy="418718"/>
          </a:xfrm>
          <a:prstGeom prst="rect">
            <a:avLst/>
          </a:prstGeom>
        </p:spPr>
        <p:txBody>
          <a:bodyPr lIns="0" tIns="0" rIns="0" bIns="0" rtlCol="0" anchor="t">
            <a:spAutoFit/>
          </a:bodyPr>
          <a:lstStyle/>
          <a:p>
            <a:pPr algn="ctr">
              <a:lnSpc>
                <a:spcPts val="3452"/>
              </a:lnSpc>
              <a:spcBef>
                <a:spcPct val="0"/>
              </a:spcBef>
            </a:pPr>
            <a:r>
              <a:rPr lang="en-US" sz="2466">
                <a:solidFill>
                  <a:srgbClr val="FFFFFF"/>
                </a:solidFill>
                <a:latin typeface="Quicksand Bold"/>
                <a:ea typeface="Quicksand Bold"/>
                <a:cs typeface="Quicksand Bold"/>
                <a:sym typeface="Quicksand Bold"/>
              </a:rPr>
              <a:t>DAY 1</a:t>
            </a:r>
          </a:p>
        </p:txBody>
      </p:sp>
      <p:sp>
        <p:nvSpPr>
          <p:cNvPr id="93" name="TextBox 93"/>
          <p:cNvSpPr txBox="1"/>
          <p:nvPr/>
        </p:nvSpPr>
        <p:spPr>
          <a:xfrm>
            <a:off x="7183692" y="3269469"/>
            <a:ext cx="1353596" cy="418718"/>
          </a:xfrm>
          <a:prstGeom prst="rect">
            <a:avLst/>
          </a:prstGeom>
        </p:spPr>
        <p:txBody>
          <a:bodyPr lIns="0" tIns="0" rIns="0" bIns="0" rtlCol="0" anchor="t">
            <a:spAutoFit/>
          </a:bodyPr>
          <a:lstStyle/>
          <a:p>
            <a:pPr algn="ctr">
              <a:lnSpc>
                <a:spcPts val="3452"/>
              </a:lnSpc>
              <a:spcBef>
                <a:spcPct val="0"/>
              </a:spcBef>
            </a:pPr>
            <a:r>
              <a:rPr lang="en-US" sz="2466">
                <a:solidFill>
                  <a:srgbClr val="FFFFFF"/>
                </a:solidFill>
                <a:latin typeface="Quicksand Bold"/>
                <a:ea typeface="Quicksand Bold"/>
                <a:cs typeface="Quicksand Bold"/>
                <a:sym typeface="Quicksand Bold"/>
              </a:rPr>
              <a:t>DAY 2</a:t>
            </a:r>
          </a:p>
        </p:txBody>
      </p:sp>
      <p:sp>
        <p:nvSpPr>
          <p:cNvPr id="97" name="TextBox 97"/>
          <p:cNvSpPr txBox="1"/>
          <p:nvPr/>
        </p:nvSpPr>
        <p:spPr>
          <a:xfrm>
            <a:off x="2094889" y="4067060"/>
            <a:ext cx="1113675" cy="388159"/>
          </a:xfrm>
          <a:prstGeom prst="rect">
            <a:avLst/>
          </a:prstGeom>
        </p:spPr>
        <p:txBody>
          <a:bodyPr lIns="0" tIns="0" rIns="0" bIns="0" rtlCol="0" anchor="t">
            <a:spAutoFit/>
          </a:bodyPr>
          <a:lstStyle/>
          <a:p>
            <a:pPr algn="ctr">
              <a:lnSpc>
                <a:spcPts val="3168"/>
              </a:lnSpc>
              <a:spcBef>
                <a:spcPct val="0"/>
              </a:spcBef>
            </a:pPr>
            <a:r>
              <a:rPr lang="en-US" sz="2263">
                <a:solidFill>
                  <a:srgbClr val="FFFFFF"/>
                </a:solidFill>
                <a:latin typeface="Quicksand Bold"/>
                <a:ea typeface="Quicksand Bold"/>
                <a:cs typeface="Quicksand Bold"/>
                <a:sym typeface="Quicksand Bold"/>
              </a:rPr>
              <a:t>9.00 AM</a:t>
            </a:r>
          </a:p>
        </p:txBody>
      </p:sp>
      <p:sp>
        <p:nvSpPr>
          <p:cNvPr id="99" name="TextBox 99"/>
          <p:cNvSpPr txBox="1"/>
          <p:nvPr/>
        </p:nvSpPr>
        <p:spPr>
          <a:xfrm>
            <a:off x="2094889" y="7128037"/>
            <a:ext cx="1113675" cy="388159"/>
          </a:xfrm>
          <a:prstGeom prst="rect">
            <a:avLst/>
          </a:prstGeom>
        </p:spPr>
        <p:txBody>
          <a:bodyPr lIns="0" tIns="0" rIns="0" bIns="0" rtlCol="0" anchor="t">
            <a:spAutoFit/>
          </a:bodyPr>
          <a:lstStyle/>
          <a:p>
            <a:pPr algn="ctr">
              <a:lnSpc>
                <a:spcPts val="3168"/>
              </a:lnSpc>
              <a:spcBef>
                <a:spcPct val="0"/>
              </a:spcBef>
            </a:pPr>
            <a:r>
              <a:rPr lang="en-US" sz="2263">
                <a:solidFill>
                  <a:srgbClr val="FFFFFF"/>
                </a:solidFill>
                <a:latin typeface="Quicksand Bold"/>
                <a:ea typeface="Quicksand Bold"/>
                <a:cs typeface="Quicksand Bold"/>
                <a:sym typeface="Quicksand Bold"/>
              </a:rPr>
              <a:t>7.00 PM</a:t>
            </a:r>
          </a:p>
        </p:txBody>
      </p:sp>
      <p:sp>
        <p:nvSpPr>
          <p:cNvPr id="100" name="TextBox 100"/>
          <p:cNvSpPr txBox="1"/>
          <p:nvPr/>
        </p:nvSpPr>
        <p:spPr>
          <a:xfrm>
            <a:off x="2094889" y="4407594"/>
            <a:ext cx="1113675" cy="388159"/>
          </a:xfrm>
          <a:prstGeom prst="rect">
            <a:avLst/>
          </a:prstGeom>
        </p:spPr>
        <p:txBody>
          <a:bodyPr lIns="0" tIns="0" rIns="0" bIns="0" rtlCol="0" anchor="t">
            <a:spAutoFit/>
          </a:bodyPr>
          <a:lstStyle/>
          <a:p>
            <a:pPr algn="ctr">
              <a:lnSpc>
                <a:spcPts val="3168"/>
              </a:lnSpc>
              <a:spcBef>
                <a:spcPct val="0"/>
              </a:spcBef>
            </a:pPr>
            <a:r>
              <a:rPr lang="en-US" sz="2263">
                <a:solidFill>
                  <a:srgbClr val="FFFFFF"/>
                </a:solidFill>
                <a:latin typeface="Quicksand Bold"/>
                <a:ea typeface="Quicksand Bold"/>
                <a:cs typeface="Quicksand Bold"/>
                <a:sym typeface="Quicksand Bold"/>
              </a:rPr>
              <a:t>-</a:t>
            </a:r>
          </a:p>
        </p:txBody>
      </p:sp>
      <p:sp>
        <p:nvSpPr>
          <p:cNvPr id="101" name="TextBox 101"/>
          <p:cNvSpPr txBox="1"/>
          <p:nvPr/>
        </p:nvSpPr>
        <p:spPr>
          <a:xfrm>
            <a:off x="2094889" y="5938082"/>
            <a:ext cx="1113675" cy="388159"/>
          </a:xfrm>
          <a:prstGeom prst="rect">
            <a:avLst/>
          </a:prstGeom>
        </p:spPr>
        <p:txBody>
          <a:bodyPr lIns="0" tIns="0" rIns="0" bIns="0" rtlCol="0" anchor="t">
            <a:spAutoFit/>
          </a:bodyPr>
          <a:lstStyle/>
          <a:p>
            <a:pPr algn="ctr">
              <a:lnSpc>
                <a:spcPts val="3168"/>
              </a:lnSpc>
              <a:spcBef>
                <a:spcPct val="0"/>
              </a:spcBef>
            </a:pPr>
            <a:r>
              <a:rPr lang="en-US" sz="2263">
                <a:solidFill>
                  <a:srgbClr val="FFFFFF"/>
                </a:solidFill>
                <a:latin typeface="Quicksand Bold"/>
                <a:ea typeface="Quicksand Bold"/>
                <a:cs typeface="Quicksand Bold"/>
                <a:sym typeface="Quicksand Bold"/>
              </a:rPr>
              <a:t>-</a:t>
            </a:r>
          </a:p>
        </p:txBody>
      </p:sp>
      <p:sp>
        <p:nvSpPr>
          <p:cNvPr id="102" name="TextBox 102"/>
          <p:cNvSpPr txBox="1"/>
          <p:nvPr/>
        </p:nvSpPr>
        <p:spPr>
          <a:xfrm>
            <a:off x="2094889" y="7468570"/>
            <a:ext cx="1113675" cy="388159"/>
          </a:xfrm>
          <a:prstGeom prst="rect">
            <a:avLst/>
          </a:prstGeom>
        </p:spPr>
        <p:txBody>
          <a:bodyPr lIns="0" tIns="0" rIns="0" bIns="0" rtlCol="0" anchor="t">
            <a:spAutoFit/>
          </a:bodyPr>
          <a:lstStyle/>
          <a:p>
            <a:pPr algn="ctr">
              <a:lnSpc>
                <a:spcPts val="3168"/>
              </a:lnSpc>
              <a:spcBef>
                <a:spcPct val="0"/>
              </a:spcBef>
            </a:pPr>
            <a:r>
              <a:rPr lang="en-US" sz="2263">
                <a:solidFill>
                  <a:srgbClr val="FFFFFF"/>
                </a:solidFill>
                <a:latin typeface="Quicksand Bold"/>
                <a:ea typeface="Quicksand Bold"/>
                <a:cs typeface="Quicksand Bold"/>
                <a:sym typeface="Quicksand Bold"/>
              </a:rPr>
              <a:t>-</a:t>
            </a:r>
          </a:p>
        </p:txBody>
      </p:sp>
      <p:sp>
        <p:nvSpPr>
          <p:cNvPr id="104" name="TextBox 104"/>
          <p:cNvSpPr txBox="1"/>
          <p:nvPr/>
        </p:nvSpPr>
        <p:spPr>
          <a:xfrm>
            <a:off x="2051937" y="6278615"/>
            <a:ext cx="1199578" cy="388159"/>
          </a:xfrm>
          <a:prstGeom prst="rect">
            <a:avLst/>
          </a:prstGeom>
        </p:spPr>
        <p:txBody>
          <a:bodyPr lIns="0" tIns="0" rIns="0" bIns="0" rtlCol="0" anchor="t">
            <a:spAutoFit/>
          </a:bodyPr>
          <a:lstStyle/>
          <a:p>
            <a:pPr algn="ctr">
              <a:lnSpc>
                <a:spcPts val="3168"/>
              </a:lnSpc>
              <a:spcBef>
                <a:spcPct val="0"/>
              </a:spcBef>
            </a:pPr>
            <a:r>
              <a:rPr lang="en-US" sz="2263">
                <a:solidFill>
                  <a:srgbClr val="FFFFFF"/>
                </a:solidFill>
                <a:latin typeface="Quicksand Bold"/>
                <a:ea typeface="Quicksand Bold"/>
                <a:cs typeface="Quicksand Bold"/>
                <a:sym typeface="Quicksand Bold"/>
              </a:rPr>
              <a:t>5.00 PM</a:t>
            </a:r>
          </a:p>
        </p:txBody>
      </p:sp>
      <p:sp>
        <p:nvSpPr>
          <p:cNvPr id="115" name="Freeform 115"/>
          <p:cNvSpPr/>
          <p:nvPr/>
        </p:nvSpPr>
        <p:spPr>
          <a:xfrm rot="1235242">
            <a:off x="16778459" y="8381189"/>
            <a:ext cx="896629" cy="2255671"/>
          </a:xfrm>
          <a:custGeom>
            <a:avLst/>
            <a:gdLst/>
            <a:ahLst/>
            <a:cxnLst/>
            <a:rect l="l" t="t" r="r" b="b"/>
            <a:pathLst>
              <a:path w="896629" h="2255671">
                <a:moveTo>
                  <a:pt x="0" y="0"/>
                </a:moveTo>
                <a:lnTo>
                  <a:pt x="896629" y="0"/>
                </a:lnTo>
                <a:lnTo>
                  <a:pt x="896629" y="2255671"/>
                </a:lnTo>
                <a:lnTo>
                  <a:pt x="0" y="2255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6" name="Freeform 116"/>
          <p:cNvSpPr/>
          <p:nvPr/>
        </p:nvSpPr>
        <p:spPr>
          <a:xfrm>
            <a:off x="15966343" y="8983801"/>
            <a:ext cx="1484927" cy="456615"/>
          </a:xfrm>
          <a:custGeom>
            <a:avLst/>
            <a:gdLst/>
            <a:ahLst/>
            <a:cxnLst/>
            <a:rect l="l" t="t" r="r" b="b"/>
            <a:pathLst>
              <a:path w="1484927" h="456615">
                <a:moveTo>
                  <a:pt x="0" y="0"/>
                </a:moveTo>
                <a:lnTo>
                  <a:pt x="1484927" y="0"/>
                </a:lnTo>
                <a:lnTo>
                  <a:pt x="1484927" y="456615"/>
                </a:lnTo>
                <a:lnTo>
                  <a:pt x="0" y="4566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17" name="Freeform 117"/>
          <p:cNvSpPr/>
          <p:nvPr/>
        </p:nvSpPr>
        <p:spPr>
          <a:xfrm rot="2243834">
            <a:off x="7238922" y="8926543"/>
            <a:ext cx="833462" cy="610511"/>
          </a:xfrm>
          <a:custGeom>
            <a:avLst/>
            <a:gdLst/>
            <a:ahLst/>
            <a:cxnLst/>
            <a:rect l="l" t="t" r="r" b="b"/>
            <a:pathLst>
              <a:path w="833462" h="610511">
                <a:moveTo>
                  <a:pt x="0" y="0"/>
                </a:moveTo>
                <a:lnTo>
                  <a:pt x="833463" y="0"/>
                </a:lnTo>
                <a:lnTo>
                  <a:pt x="833463" y="610511"/>
                </a:lnTo>
                <a:lnTo>
                  <a:pt x="0" y="6105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8" name="Freeform 118"/>
          <p:cNvSpPr/>
          <p:nvPr/>
        </p:nvSpPr>
        <p:spPr>
          <a:xfrm>
            <a:off x="7143096" y="9440416"/>
            <a:ext cx="1216786" cy="374162"/>
          </a:xfrm>
          <a:custGeom>
            <a:avLst/>
            <a:gdLst/>
            <a:ahLst/>
            <a:cxnLst/>
            <a:rect l="l" t="t" r="r" b="b"/>
            <a:pathLst>
              <a:path w="1216786" h="374162">
                <a:moveTo>
                  <a:pt x="0" y="0"/>
                </a:moveTo>
                <a:lnTo>
                  <a:pt x="1216786" y="0"/>
                </a:lnTo>
                <a:lnTo>
                  <a:pt x="1216786" y="374162"/>
                </a:lnTo>
                <a:lnTo>
                  <a:pt x="0" y="3741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20" name="Freeform 120"/>
          <p:cNvSpPr/>
          <p:nvPr/>
        </p:nvSpPr>
        <p:spPr>
          <a:xfrm rot="1514928">
            <a:off x="1858037" y="8846413"/>
            <a:ext cx="691451" cy="649964"/>
          </a:xfrm>
          <a:custGeom>
            <a:avLst/>
            <a:gdLst/>
            <a:ahLst/>
            <a:cxnLst/>
            <a:rect l="l" t="t" r="r" b="b"/>
            <a:pathLst>
              <a:path w="691451" h="649964">
                <a:moveTo>
                  <a:pt x="0" y="0"/>
                </a:moveTo>
                <a:lnTo>
                  <a:pt x="691451" y="0"/>
                </a:lnTo>
                <a:lnTo>
                  <a:pt x="691451" y="649964"/>
                </a:lnTo>
                <a:lnTo>
                  <a:pt x="0" y="64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1" name="Freeform 121"/>
          <p:cNvSpPr/>
          <p:nvPr/>
        </p:nvSpPr>
        <p:spPr>
          <a:xfrm rot="-634503">
            <a:off x="904503" y="861202"/>
            <a:ext cx="1426144" cy="943038"/>
          </a:xfrm>
          <a:custGeom>
            <a:avLst/>
            <a:gdLst/>
            <a:ahLst/>
            <a:cxnLst/>
            <a:rect l="l" t="t" r="r" b="b"/>
            <a:pathLst>
              <a:path w="1426144" h="943038">
                <a:moveTo>
                  <a:pt x="0" y="0"/>
                </a:moveTo>
                <a:lnTo>
                  <a:pt x="1426144" y="0"/>
                </a:lnTo>
                <a:lnTo>
                  <a:pt x="1426144" y="943037"/>
                </a:lnTo>
                <a:lnTo>
                  <a:pt x="0" y="943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2" name="Freeform 122"/>
          <p:cNvSpPr/>
          <p:nvPr/>
        </p:nvSpPr>
        <p:spPr>
          <a:xfrm rot="-2012883">
            <a:off x="16006658" y="563110"/>
            <a:ext cx="1297602" cy="1304122"/>
          </a:xfrm>
          <a:custGeom>
            <a:avLst/>
            <a:gdLst/>
            <a:ahLst/>
            <a:cxnLst/>
            <a:rect l="l" t="t" r="r" b="b"/>
            <a:pathLst>
              <a:path w="1297602" h="1304122">
                <a:moveTo>
                  <a:pt x="0" y="0"/>
                </a:moveTo>
                <a:lnTo>
                  <a:pt x="1297601" y="0"/>
                </a:lnTo>
                <a:lnTo>
                  <a:pt x="1297601" y="1304122"/>
                </a:lnTo>
                <a:lnTo>
                  <a:pt x="0" y="13041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3" name="Freeform 123"/>
          <p:cNvSpPr/>
          <p:nvPr/>
        </p:nvSpPr>
        <p:spPr>
          <a:xfrm rot="-1205017">
            <a:off x="12806462" y="9028519"/>
            <a:ext cx="804784" cy="633767"/>
          </a:xfrm>
          <a:custGeom>
            <a:avLst/>
            <a:gdLst/>
            <a:ahLst/>
            <a:cxnLst/>
            <a:rect l="l" t="t" r="r" b="b"/>
            <a:pathLst>
              <a:path w="804784" h="633767">
                <a:moveTo>
                  <a:pt x="0" y="0"/>
                </a:moveTo>
                <a:lnTo>
                  <a:pt x="804784" y="0"/>
                </a:lnTo>
                <a:lnTo>
                  <a:pt x="804784" y="633768"/>
                </a:lnTo>
                <a:lnTo>
                  <a:pt x="0" y="63376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4" name="Rectangle 123"/>
          <p:cNvSpPr/>
          <p:nvPr/>
        </p:nvSpPr>
        <p:spPr>
          <a:xfrm>
            <a:off x="1943773" y="107691"/>
            <a:ext cx="14744028" cy="6158609"/>
          </a:xfrm>
          <a:prstGeom prst="rect">
            <a:avLst/>
          </a:prstGeom>
        </p:spPr>
        <p:txBody>
          <a:bodyPr wrap="square">
            <a:spAutoFit/>
          </a:bodyPr>
          <a:lstStyle/>
          <a:p>
            <a:pPr algn="ctr">
              <a:lnSpc>
                <a:spcPct val="115000"/>
              </a:lnSpc>
              <a:spcBef>
                <a:spcPts val="300"/>
              </a:spcBef>
              <a:spcAft>
                <a:spcPts val="300"/>
              </a:spcAft>
            </a:pPr>
            <a:r>
              <a:rPr lang="pt-B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HT số 01</a:t>
            </a:r>
            <a:endParaRPr lang="en-GB" sz="2800">
              <a:latin typeface="Times New Roman" panose="02020603050405020304" pitchFamily="18" charset="0"/>
              <a:ea typeface="Times New Roman" panose="02020603050405020304" pitchFamily="18" charset="0"/>
            </a:endParaRPr>
          </a:p>
          <a:p>
            <a:pPr algn="ctr">
              <a:lnSpc>
                <a:spcPct val="115000"/>
              </a:lnSpc>
              <a:spcBef>
                <a:spcPts val="300"/>
              </a:spcBef>
              <a:spcAft>
                <a:spcPts val="300"/>
              </a:spcAft>
            </a:pPr>
            <a:r>
              <a:rPr lang="pt-BR" sz="2800" b="1">
                <a:latin typeface="Times New Roman" panose="02020603050405020304" pitchFamily="18" charset="0"/>
                <a:ea typeface="Calibri" panose="020F0502020204030204" pitchFamily="34" charset="0"/>
                <a:cs typeface="Times New Roman" panose="02020603050405020304" pitchFamily="18" charset="0"/>
              </a:rPr>
              <a:t>TÌM HIỂU TRI THỨC NGỮ VĂN</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pt-BR" sz="2800">
                <a:latin typeface="Times New Roman" panose="02020603050405020304" pitchFamily="18" charset="0"/>
                <a:ea typeface="Calibri" panose="020F0502020204030204" pitchFamily="34" charset="0"/>
                <a:cs typeface="Times New Roman" panose="02020603050405020304" pitchFamily="18" charset="0"/>
              </a:rPr>
              <a:t>1. </a:t>
            </a:r>
            <a:r>
              <a:rPr lang="vi-VN" sz="2800">
                <a:latin typeface="Times New Roman" panose="02020603050405020304" pitchFamily="18" charset="0"/>
                <a:ea typeface="Calibri" panose="020F0502020204030204" pitchFamily="34" charset="0"/>
                <a:cs typeface="Times New Roman" panose="02020603050405020304" pitchFamily="18" charset="0"/>
              </a:rPr>
              <a:t>YÊU CẦU</a:t>
            </a:r>
            <a:r>
              <a:rPr lang="pt-BR" sz="2800">
                <a:latin typeface="Times New Roman" panose="02020603050405020304" pitchFamily="18" charset="0"/>
                <a:ea typeface="Calibri" panose="020F0502020204030204" pitchFamily="34" charset="0"/>
                <a:cs typeface="Times New Roman" panose="02020603050405020304" pitchFamily="18" charset="0"/>
              </a:rPr>
              <a:t>: </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tabLst>
                <a:tab pos="5688330" algn="r"/>
              </a:tabLst>
            </a:pPr>
            <a:r>
              <a:rPr lang="pt-BR" sz="2800">
                <a:latin typeface="Times New Roman" panose="02020603050405020304" pitchFamily="18" charset="0"/>
                <a:ea typeface="Calibri" panose="020F0502020204030204" pitchFamily="34" charset="0"/>
                <a:cs typeface="Times New Roman" panose="02020603050405020304" pitchFamily="18" charset="0"/>
              </a:rPr>
              <a:t>a. </a:t>
            </a:r>
            <a:r>
              <a:rPr lang="pt-BR" sz="2800" i="1">
                <a:latin typeface="Times New Roman" panose="02020603050405020304" pitchFamily="18" charset="0"/>
                <a:ea typeface="Calibri" panose="020F0502020204030204" pitchFamily="34" charset="0"/>
                <a:cs typeface="Times New Roman" panose="02020603050405020304" pitchFamily="18" charset="0"/>
              </a:rPr>
              <a:t>Theo em, VB thông tin khác với VB văn học ở những điểm gì? </a:t>
            </a:r>
            <a:r>
              <a:rPr lang="pt-BR"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 tên một số VB thông tin đã học. Em cần chú ý điều gì khi đọc hiểu VB thông tin?</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tabLst>
                <a:tab pos="5688330" algn="r"/>
              </a:tabLst>
            </a:pPr>
            <a:r>
              <a:rPr lang="pt-BR"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hiểu thế nào là danh lam thắng cảnh? Kể tên một số danh lam thắng cảnh mà em biết?</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tabLst>
                <a:tab pos="5688330" algn="r"/>
              </a:tabLst>
            </a:pP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Văn bản thuyết minh về một danh lam thắng cảnh viết nhằm mục đích gì?</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tabLst>
                <a:tab pos="5688330" algn="r"/>
              </a:tabLst>
            </a:pP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Ở các lớp dưới, em đã học về những cách trình bày thông tin nào trong VB thông tin? Đối với VB thuyết minh về danh lam thắng cảnh, thông tin thường được trình bày theo những cách nào?</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tabLst>
                <a:tab pos="5688330" algn="r"/>
              </a:tabLst>
            </a:pP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Em đã gặp những cách đặt nhan đề VB thông tin thuyết minh về danh lam thắng cảnh như thế nào?</a:t>
            </a:r>
            <a:endParaRPr lang="en-GB" sz="280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TRẢ LỜI:</a:t>
            </a:r>
            <a:endParaRPr lang="en-GB" sz="2800">
              <a:effectLst/>
              <a:latin typeface="Times New Roman" panose="02020603050405020304" pitchFamily="18" charset="0"/>
              <a:ea typeface="Times New Roman" panose="02020603050405020304" pitchFamily="18" charset="0"/>
            </a:endParaRPr>
          </a:p>
        </p:txBody>
      </p:sp>
      <p:graphicFrame>
        <p:nvGraphicFramePr>
          <p:cNvPr id="125" name="Table 124"/>
          <p:cNvGraphicFramePr>
            <a:graphicFrameLocks noGrp="1"/>
          </p:cNvGraphicFramePr>
          <p:nvPr>
            <p:extLst>
              <p:ext uri="{D42A27DB-BD31-4B8C-83A1-F6EECF244321}">
                <p14:modId xmlns:p14="http://schemas.microsoft.com/office/powerpoint/2010/main" val="361315070"/>
              </p:ext>
            </p:extLst>
          </p:nvPr>
        </p:nvGraphicFramePr>
        <p:xfrm>
          <a:off x="2819400" y="6501995"/>
          <a:ext cx="12673858" cy="2321308"/>
        </p:xfrm>
        <a:graphic>
          <a:graphicData uri="http://schemas.openxmlformats.org/drawingml/2006/table">
            <a:tbl>
              <a:tblPr firstRow="1" firstCol="1" bandRow="1"/>
              <a:tblGrid>
                <a:gridCol w="12673858"/>
              </a:tblGrid>
              <a:tr h="0">
                <a:tc>
                  <a:txBody>
                    <a:bodyPr/>
                    <a:lstStyle/>
                    <a:p>
                      <a:pPr>
                        <a:lnSpc>
                          <a:spcPct val="115000"/>
                        </a:lnSpc>
                        <a:spcBef>
                          <a:spcPts val="300"/>
                        </a:spcBef>
                        <a:spcAft>
                          <a:spcPts val="300"/>
                        </a:spcAft>
                      </a:pPr>
                      <a:r>
                        <a:rPr lang="vi-VN"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 lam thắng cảnh là</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Bef>
                          <a:spcPts val="300"/>
                        </a:spcBef>
                        <a:spcAft>
                          <a:spcPts val="300"/>
                        </a:spcAft>
                      </a:pPr>
                      <a:r>
                        <a:rPr lang="en-US"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a:t>
                      </a:r>
                      <a:r>
                        <a:rPr lang="vi-VN"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iết</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Bef>
                          <a:spcPts val="300"/>
                        </a:spcBef>
                        <a:spcAft>
                          <a:spcPts val="300"/>
                        </a:spcAft>
                      </a:pPr>
                      <a:r>
                        <a:rPr lang="vi-VN"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cách trình bày thông tin</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Bef>
                          <a:spcPts val="300"/>
                        </a:spcBef>
                        <a:spcAft>
                          <a:spcPts val="300"/>
                        </a:spcAft>
                      </a:pPr>
                      <a:r>
                        <a:rPr lang="vi-VN" sz="3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về nhan đề văn bản</a:t>
                      </a:r>
                      <a:r>
                        <a:rPr lang="vi-VN" sz="36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26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par>
                                <p:cTn id="8" presetID="16" presetClass="entr" presetSubtype="21"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barn(inVertical)">
                                      <p:cBhvr>
                                        <p:cTn id="10"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a:off x="13713981" y="6771385"/>
            <a:ext cx="2000337" cy="832640"/>
          </a:xfrm>
          <a:custGeom>
            <a:avLst/>
            <a:gdLst/>
            <a:ahLst/>
            <a:cxnLst/>
            <a:rect l="l" t="t" r="r" b="b"/>
            <a:pathLst>
              <a:path w="2000337" h="832640">
                <a:moveTo>
                  <a:pt x="0" y="0"/>
                </a:moveTo>
                <a:lnTo>
                  <a:pt x="2000338" y="0"/>
                </a:lnTo>
                <a:lnTo>
                  <a:pt x="2000338" y="832640"/>
                </a:lnTo>
                <a:lnTo>
                  <a:pt x="0" y="8326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rot="-726946" flipH="1">
            <a:off x="15972049" y="5285487"/>
            <a:ext cx="2728685" cy="3912093"/>
          </a:xfrm>
          <a:custGeom>
            <a:avLst/>
            <a:gdLst/>
            <a:ahLst/>
            <a:cxnLst/>
            <a:rect l="l" t="t" r="r" b="b"/>
            <a:pathLst>
              <a:path w="2728685" h="3912093">
                <a:moveTo>
                  <a:pt x="2728685" y="0"/>
                </a:moveTo>
                <a:lnTo>
                  <a:pt x="0" y="0"/>
                </a:lnTo>
                <a:lnTo>
                  <a:pt x="0" y="3912093"/>
                </a:lnTo>
                <a:lnTo>
                  <a:pt x="2728685" y="3912093"/>
                </a:lnTo>
                <a:lnTo>
                  <a:pt x="272868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752836" y="7852717"/>
            <a:ext cx="7008398" cy="2155082"/>
          </a:xfrm>
          <a:custGeom>
            <a:avLst/>
            <a:gdLst/>
            <a:ahLst/>
            <a:cxnLst/>
            <a:rect l="l" t="t" r="r" b="b"/>
            <a:pathLst>
              <a:path w="7008398" h="2155082">
                <a:moveTo>
                  <a:pt x="0" y="0"/>
                </a:moveTo>
                <a:lnTo>
                  <a:pt x="7008398" y="0"/>
                </a:lnTo>
                <a:lnTo>
                  <a:pt x="7008398" y="2155082"/>
                </a:lnTo>
                <a:lnTo>
                  <a:pt x="0" y="21550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412984" y="8855760"/>
            <a:ext cx="7848217" cy="2187059"/>
          </a:xfrm>
          <a:custGeom>
            <a:avLst/>
            <a:gdLst/>
            <a:ahLst/>
            <a:cxnLst/>
            <a:rect l="l" t="t" r="r" b="b"/>
            <a:pathLst>
              <a:path w="7848217" h="2187059">
                <a:moveTo>
                  <a:pt x="0" y="0"/>
                </a:moveTo>
                <a:lnTo>
                  <a:pt x="7848217" y="0"/>
                </a:lnTo>
                <a:lnTo>
                  <a:pt x="7848217" y="2187059"/>
                </a:lnTo>
                <a:lnTo>
                  <a:pt x="0" y="2187059"/>
                </a:lnTo>
                <a:lnTo>
                  <a:pt x="0" y="0"/>
                </a:lnTo>
                <a:close/>
              </a:path>
            </a:pathLst>
          </a:custGeom>
          <a:blipFill>
            <a:blip r:embed="rId8">
              <a:extLst>
                <a:ext uri="{96DAC541-7B7A-43D3-8B79-37D633B846F1}">
                  <asvg:svgBlip xmlns:asvg="http://schemas.microsoft.com/office/drawing/2016/SVG/main" xmlns="" r:embed="rId9"/>
                </a:ext>
              </a:extLst>
            </a:blip>
            <a:stretch>
              <a:fillRect l="-6159"/>
            </a:stretch>
          </a:blipFill>
        </p:spPr>
      </p:sp>
      <p:sp>
        <p:nvSpPr>
          <p:cNvPr id="6" name="Freeform 6"/>
          <p:cNvSpPr/>
          <p:nvPr/>
        </p:nvSpPr>
        <p:spPr>
          <a:xfrm>
            <a:off x="14254700" y="8861075"/>
            <a:ext cx="7848217" cy="2187059"/>
          </a:xfrm>
          <a:custGeom>
            <a:avLst/>
            <a:gdLst/>
            <a:ahLst/>
            <a:cxnLst/>
            <a:rect l="l" t="t" r="r" b="b"/>
            <a:pathLst>
              <a:path w="7848217" h="2187059">
                <a:moveTo>
                  <a:pt x="0" y="0"/>
                </a:moveTo>
                <a:lnTo>
                  <a:pt x="7848217" y="0"/>
                </a:lnTo>
                <a:lnTo>
                  <a:pt x="7848217" y="2187059"/>
                </a:lnTo>
                <a:lnTo>
                  <a:pt x="0" y="2187059"/>
                </a:lnTo>
                <a:lnTo>
                  <a:pt x="0" y="0"/>
                </a:lnTo>
                <a:close/>
              </a:path>
            </a:pathLst>
          </a:custGeom>
          <a:blipFill>
            <a:blip r:embed="rId8">
              <a:extLst>
                <a:ext uri="{96DAC541-7B7A-43D3-8B79-37D633B846F1}">
                  <asvg:svgBlip xmlns:asvg="http://schemas.microsoft.com/office/drawing/2016/SVG/main" xmlns="" r:embed="rId9"/>
                </a:ext>
              </a:extLst>
            </a:blip>
            <a:stretch>
              <a:fillRect l="-6159"/>
            </a:stretch>
          </a:blipFill>
        </p:spPr>
      </p:sp>
      <p:sp>
        <p:nvSpPr>
          <p:cNvPr id="7" name="Freeform 7"/>
          <p:cNvSpPr/>
          <p:nvPr/>
        </p:nvSpPr>
        <p:spPr>
          <a:xfrm rot="-177544">
            <a:off x="-6572565" y="7497757"/>
            <a:ext cx="16325479" cy="5020085"/>
          </a:xfrm>
          <a:custGeom>
            <a:avLst/>
            <a:gdLst/>
            <a:ahLst/>
            <a:cxnLst/>
            <a:rect l="l" t="t" r="r" b="b"/>
            <a:pathLst>
              <a:path w="16325479" h="5020085">
                <a:moveTo>
                  <a:pt x="0" y="0"/>
                </a:moveTo>
                <a:lnTo>
                  <a:pt x="16325479" y="0"/>
                </a:lnTo>
                <a:lnTo>
                  <a:pt x="16325479" y="5020084"/>
                </a:lnTo>
                <a:lnTo>
                  <a:pt x="0" y="50200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404674" y="6683319"/>
            <a:ext cx="3518890" cy="3127414"/>
          </a:xfrm>
          <a:custGeom>
            <a:avLst/>
            <a:gdLst/>
            <a:ahLst/>
            <a:cxnLst/>
            <a:rect l="l" t="t" r="r" b="b"/>
            <a:pathLst>
              <a:path w="3518890" h="3127414">
                <a:moveTo>
                  <a:pt x="3518890" y="0"/>
                </a:moveTo>
                <a:lnTo>
                  <a:pt x="0" y="0"/>
                </a:lnTo>
                <a:lnTo>
                  <a:pt x="0" y="3127414"/>
                </a:lnTo>
                <a:lnTo>
                  <a:pt x="3518890" y="3127414"/>
                </a:lnTo>
                <a:lnTo>
                  <a:pt x="351889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0" name="Group 10"/>
          <p:cNvGrpSpPr/>
          <p:nvPr/>
        </p:nvGrpSpPr>
        <p:grpSpPr>
          <a:xfrm>
            <a:off x="10185256" y="3420647"/>
            <a:ext cx="1435779" cy="143577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A8E2"/>
            </a:solidFill>
          </p:spPr>
        </p:sp>
        <p:sp>
          <p:nvSpPr>
            <p:cNvPr id="12" name="TextBox 12"/>
            <p:cNvSpPr txBox="1"/>
            <p:nvPr/>
          </p:nvSpPr>
          <p:spPr>
            <a:xfrm>
              <a:off x="76200" y="38100"/>
              <a:ext cx="660400" cy="698500"/>
            </a:xfrm>
            <a:prstGeom prst="rect">
              <a:avLst/>
            </a:prstGeom>
          </p:spPr>
          <p:txBody>
            <a:bodyPr lIns="50901" tIns="50901" rIns="50901" bIns="50901" rtlCol="0" anchor="ctr"/>
            <a:lstStyle/>
            <a:p>
              <a:pPr algn="ctr">
                <a:lnSpc>
                  <a:spcPts val="2660"/>
                </a:lnSpc>
              </a:pPr>
              <a:endParaRPr>
                <a:solidFill>
                  <a:prstClr val="black"/>
                </a:solidFill>
              </a:endParaRPr>
            </a:p>
          </p:txBody>
        </p:sp>
      </p:grpSp>
      <p:sp>
        <p:nvSpPr>
          <p:cNvPr id="13" name="TextBox 13"/>
          <p:cNvSpPr txBox="1"/>
          <p:nvPr/>
        </p:nvSpPr>
        <p:spPr>
          <a:xfrm>
            <a:off x="10348756" y="3377787"/>
            <a:ext cx="1063026" cy="1346522"/>
          </a:xfrm>
          <a:prstGeom prst="rect">
            <a:avLst/>
          </a:prstGeom>
        </p:spPr>
        <p:txBody>
          <a:bodyPr lIns="0" tIns="0" rIns="0" bIns="0" rtlCol="0" anchor="t">
            <a:spAutoFit/>
          </a:bodyPr>
          <a:lstStyle/>
          <a:p>
            <a:pPr algn="ctr">
              <a:lnSpc>
                <a:spcPts val="10500"/>
              </a:lnSpc>
              <a:spcBef>
                <a:spcPct val="0"/>
              </a:spcBef>
            </a:pPr>
            <a:r>
              <a:rPr lang="en-US" sz="7200" b="1">
                <a:solidFill>
                  <a:srgbClr val="FFFFFF"/>
                </a:solidFill>
                <a:latin typeface="Times New Roman" panose="02020603050405020304" pitchFamily="18" charset="0"/>
                <a:ea typeface="Genty Sans"/>
                <a:cs typeface="Times New Roman" panose="02020603050405020304" pitchFamily="18" charset="0"/>
                <a:sym typeface="Genty Sans"/>
              </a:rPr>
              <a:t>2</a:t>
            </a:r>
          </a:p>
        </p:txBody>
      </p:sp>
      <p:sp>
        <p:nvSpPr>
          <p:cNvPr id="14" name="TextBox 14"/>
          <p:cNvSpPr txBox="1"/>
          <p:nvPr/>
        </p:nvSpPr>
        <p:spPr>
          <a:xfrm>
            <a:off x="11951723" y="3346518"/>
            <a:ext cx="5130257" cy="628377"/>
          </a:xfrm>
          <a:prstGeom prst="rect">
            <a:avLst/>
          </a:prstGeom>
        </p:spPr>
        <p:txBody>
          <a:bodyPr lIns="0" tIns="0" rIns="0" bIns="0" rtlCol="0" anchor="t">
            <a:spAutoFit/>
          </a:bodyPr>
          <a:lstStyle/>
          <a:p>
            <a:pPr algn="just">
              <a:lnSpc>
                <a:spcPts val="4900"/>
              </a:lnSpc>
              <a:spcBef>
                <a:spcPct val="0"/>
              </a:spcBef>
            </a:pPr>
            <a:r>
              <a:rPr lang="vi-VN" sz="4400" b="1" smtClean="0">
                <a:latin typeface="Times New Roman" panose="02020603050405020304" pitchFamily="18" charset="0"/>
                <a:cs typeface="Times New Roman" panose="02020603050405020304" pitchFamily="18" charset="0"/>
              </a:rPr>
              <a:t>Mục </a:t>
            </a:r>
            <a:r>
              <a:rPr lang="vi-VN" sz="4400" b="1">
                <a:latin typeface="Times New Roman" panose="02020603050405020304" pitchFamily="18" charset="0"/>
                <a:cs typeface="Times New Roman" panose="02020603050405020304" pitchFamily="18" charset="0"/>
              </a:rPr>
              <a:t>đích</a:t>
            </a:r>
            <a:endParaRPr lang="en-US" sz="40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15" name="TextBox 15"/>
          <p:cNvSpPr txBox="1"/>
          <p:nvPr/>
        </p:nvSpPr>
        <p:spPr>
          <a:xfrm>
            <a:off x="11951724" y="4003454"/>
            <a:ext cx="3511686" cy="332398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L</a:t>
            </a:r>
            <a:r>
              <a:rPr lang="vi-VN" sz="3600" smtClean="0">
                <a:latin typeface="Times New Roman" panose="02020603050405020304" pitchFamily="18" charset="0"/>
                <a:cs typeface="Times New Roman" panose="02020603050405020304" pitchFamily="18" charset="0"/>
              </a:rPr>
              <a:t>oại </a:t>
            </a:r>
            <a:r>
              <a:rPr lang="vi-VN" sz="3600">
                <a:latin typeface="Times New Roman" panose="02020603050405020304" pitchFamily="18" charset="0"/>
                <a:cs typeface="Times New Roman" panose="02020603050405020304" pitchFamily="18" charset="0"/>
              </a:rPr>
              <a:t>văn bản thông tin tập trung nêu lên vẻ đẹp và giá trị của một cảnh đẹp thiên nhiên nổi tiếng. </a:t>
            </a:r>
            <a:endParaRPr lang="en-GB" sz="3600">
              <a:latin typeface="Times New Roman" panose="02020603050405020304" pitchFamily="18" charset="0"/>
              <a:cs typeface="Times New Roman" panose="02020603050405020304" pitchFamily="18" charset="0"/>
            </a:endParaRPr>
          </a:p>
        </p:txBody>
      </p:sp>
      <p:grpSp>
        <p:nvGrpSpPr>
          <p:cNvPr id="16" name="Group 16"/>
          <p:cNvGrpSpPr/>
          <p:nvPr/>
        </p:nvGrpSpPr>
        <p:grpSpPr>
          <a:xfrm>
            <a:off x="1371234" y="506131"/>
            <a:ext cx="1435779" cy="143577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A8E2"/>
            </a:solidFill>
          </p:spPr>
        </p:sp>
        <p:sp>
          <p:nvSpPr>
            <p:cNvPr id="18" name="TextBox 18"/>
            <p:cNvSpPr txBox="1"/>
            <p:nvPr/>
          </p:nvSpPr>
          <p:spPr>
            <a:xfrm>
              <a:off x="76200" y="38100"/>
              <a:ext cx="660400" cy="698500"/>
            </a:xfrm>
            <a:prstGeom prst="rect">
              <a:avLst/>
            </a:prstGeom>
          </p:spPr>
          <p:txBody>
            <a:bodyPr lIns="54227" tIns="54227" rIns="54227" bIns="54227" rtlCol="0" anchor="ctr"/>
            <a:lstStyle/>
            <a:p>
              <a:pPr algn="ctr">
                <a:lnSpc>
                  <a:spcPts val="2659"/>
                </a:lnSpc>
              </a:pPr>
              <a:endParaRPr>
                <a:solidFill>
                  <a:prstClr val="black"/>
                </a:solidFill>
              </a:endParaRPr>
            </a:p>
          </p:txBody>
        </p:sp>
      </p:grpSp>
      <p:sp>
        <p:nvSpPr>
          <p:cNvPr id="19" name="TextBox 19"/>
          <p:cNvSpPr txBox="1"/>
          <p:nvPr/>
        </p:nvSpPr>
        <p:spPr>
          <a:xfrm>
            <a:off x="1721594" y="503418"/>
            <a:ext cx="691907" cy="1346522"/>
          </a:xfrm>
          <a:prstGeom prst="rect">
            <a:avLst/>
          </a:prstGeom>
        </p:spPr>
        <p:txBody>
          <a:bodyPr lIns="0" tIns="0" rIns="0" bIns="0" rtlCol="0" anchor="t">
            <a:spAutoFit/>
          </a:bodyPr>
          <a:lstStyle/>
          <a:p>
            <a:pPr algn="ctr">
              <a:lnSpc>
                <a:spcPts val="10500"/>
              </a:lnSpc>
              <a:spcBef>
                <a:spcPct val="0"/>
              </a:spcBef>
            </a:pPr>
            <a:r>
              <a:rPr lang="en-US" sz="7200" b="1">
                <a:solidFill>
                  <a:srgbClr val="FFFFFF"/>
                </a:solidFill>
                <a:latin typeface="Times New Roman" panose="02020603050405020304" pitchFamily="18" charset="0"/>
                <a:ea typeface="Genty Sans"/>
                <a:cs typeface="Times New Roman" panose="02020603050405020304" pitchFamily="18" charset="0"/>
                <a:sym typeface="Genty Sans"/>
              </a:rPr>
              <a:t>1</a:t>
            </a:r>
          </a:p>
        </p:txBody>
      </p:sp>
      <p:sp>
        <p:nvSpPr>
          <p:cNvPr id="20" name="TextBox 20"/>
          <p:cNvSpPr txBox="1"/>
          <p:nvPr/>
        </p:nvSpPr>
        <p:spPr>
          <a:xfrm>
            <a:off x="3143118" y="427110"/>
            <a:ext cx="5494878" cy="628377"/>
          </a:xfrm>
          <a:prstGeom prst="rect">
            <a:avLst/>
          </a:prstGeom>
        </p:spPr>
        <p:txBody>
          <a:bodyPr lIns="0" tIns="0" rIns="0" bIns="0" rtlCol="0" anchor="t">
            <a:spAutoFit/>
          </a:bodyPr>
          <a:lstStyle/>
          <a:p>
            <a:pPr algn="just">
              <a:lnSpc>
                <a:spcPts val="4900"/>
              </a:lnSpc>
              <a:spcBef>
                <a:spcPct val="0"/>
              </a:spcBef>
            </a:pPr>
            <a:r>
              <a:rPr lang="de-DE" sz="4400" b="1" smtClean="0">
                <a:latin typeface="Times New Roman" panose="02020603050405020304" pitchFamily="18" charset="0"/>
                <a:cs typeface="Times New Roman" panose="02020603050405020304" pitchFamily="18" charset="0"/>
              </a:rPr>
              <a:t>Khái </a:t>
            </a:r>
            <a:r>
              <a:rPr lang="de-DE" sz="4400" b="1">
                <a:latin typeface="Times New Roman" panose="02020603050405020304" pitchFamily="18" charset="0"/>
                <a:cs typeface="Times New Roman" panose="02020603050405020304" pitchFamily="18" charset="0"/>
              </a:rPr>
              <a:t>niệm</a:t>
            </a:r>
            <a:endParaRPr lang="en-US" sz="4000">
              <a:solidFill>
                <a:srgbClr val="8F3C00"/>
              </a:solidFill>
              <a:latin typeface="Times New Roman" panose="02020603050405020304" pitchFamily="18" charset="0"/>
              <a:ea typeface="Quicksand Bold"/>
              <a:cs typeface="Times New Roman" panose="02020603050405020304" pitchFamily="18" charset="0"/>
              <a:sym typeface="Quicksand Bold"/>
            </a:endParaRPr>
          </a:p>
        </p:txBody>
      </p:sp>
      <p:sp>
        <p:nvSpPr>
          <p:cNvPr id="21" name="TextBox 21"/>
          <p:cNvSpPr txBox="1"/>
          <p:nvPr/>
        </p:nvSpPr>
        <p:spPr>
          <a:xfrm>
            <a:off x="3143118" y="1093831"/>
            <a:ext cx="5494878" cy="4985980"/>
          </a:xfrm>
          <a:prstGeom prst="rect">
            <a:avLst/>
          </a:prstGeom>
        </p:spPr>
        <p:txBody>
          <a:bodyPr lIns="0" tIns="0" rIns="0" bIns="0" rtlCol="0" anchor="t">
            <a:spAutoFit/>
          </a:bodyPr>
          <a:lstStyle/>
          <a:p>
            <a:pPr algn="just">
              <a:spcBef>
                <a:spcPct val="0"/>
              </a:spcBef>
            </a:pPr>
            <a:r>
              <a:rPr lang="vi-VN" sz="3600">
                <a:latin typeface="Times New Roman" panose="02020603050405020304" pitchFamily="18" charset="0"/>
                <a:cs typeface="Times New Roman" panose="02020603050405020304" pitchFamily="18" charset="0"/>
              </a:rPr>
              <a:t>D</a:t>
            </a:r>
            <a:r>
              <a:rPr lang="de-DE" sz="3600" smtClean="0">
                <a:latin typeface="Times New Roman" panose="02020603050405020304" pitchFamily="18" charset="0"/>
                <a:cs typeface="Times New Roman" panose="02020603050405020304" pitchFamily="18" charset="0"/>
              </a:rPr>
              <a:t>anh </a:t>
            </a:r>
            <a:r>
              <a:rPr lang="de-DE" sz="3600">
                <a:latin typeface="Times New Roman" panose="02020603050405020304" pitchFamily="18" charset="0"/>
                <a:cs typeface="Times New Roman" panose="02020603050405020304" pitchFamily="18" charset="0"/>
              </a:rPr>
              <a:t>lam thắng cảnh là những cảnh quan th</a:t>
            </a:r>
            <a:r>
              <a:rPr lang="vi-VN" sz="3600">
                <a:latin typeface="Times New Roman" panose="02020603050405020304" pitchFamily="18" charset="0"/>
                <a:cs typeface="Times New Roman" panose="02020603050405020304" pitchFamily="18" charset="0"/>
              </a:rPr>
              <a:t>i</a:t>
            </a:r>
            <a:r>
              <a:rPr lang="de-DE" sz="3600">
                <a:latin typeface="Times New Roman" panose="02020603050405020304" pitchFamily="18" charset="0"/>
                <a:cs typeface="Times New Roman" panose="02020603050405020304" pitchFamily="18" charset="0"/>
              </a:rPr>
              <a:t>ên nhiên đẹp hoặc là địa điểm có sự kết hợp giữa cảnh quan thiên nhiên với công trình kiến trúc có giá trị lịch sử, thẩm mĩ, khoa học. Nước Việt Nam có rất nhiều danh lam thắng cảnh nổi tiếng.</a:t>
            </a:r>
            <a:endParaRPr lang="en-US" sz="3200">
              <a:solidFill>
                <a:srgbClr val="545454"/>
              </a:solidFill>
              <a:latin typeface="Times New Roman" panose="02020603050405020304" pitchFamily="18" charset="0"/>
              <a:ea typeface="Quicksand"/>
              <a:cs typeface="Times New Roman" panose="02020603050405020304" pitchFamily="18" charset="0"/>
              <a:sym typeface="Quicksand"/>
            </a:endParaRPr>
          </a:p>
        </p:txBody>
      </p:sp>
      <p:sp>
        <p:nvSpPr>
          <p:cNvPr id="28" name="Freeform 28"/>
          <p:cNvSpPr/>
          <p:nvPr/>
        </p:nvSpPr>
        <p:spPr>
          <a:xfrm>
            <a:off x="15814107" y="8247026"/>
            <a:ext cx="683232" cy="683232"/>
          </a:xfrm>
          <a:custGeom>
            <a:avLst/>
            <a:gdLst/>
            <a:ahLst/>
            <a:cxnLst/>
            <a:rect l="l" t="t" r="r" b="b"/>
            <a:pathLst>
              <a:path w="683232" h="683232">
                <a:moveTo>
                  <a:pt x="0" y="0"/>
                </a:moveTo>
                <a:lnTo>
                  <a:pt x="683232" y="0"/>
                </a:lnTo>
                <a:lnTo>
                  <a:pt x="683232" y="683232"/>
                </a:lnTo>
                <a:lnTo>
                  <a:pt x="0" y="6832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flipH="1">
            <a:off x="-591299" y="1349319"/>
            <a:ext cx="2745894" cy="1142978"/>
          </a:xfrm>
          <a:custGeom>
            <a:avLst/>
            <a:gdLst/>
            <a:ahLst/>
            <a:cxnLst/>
            <a:rect l="l" t="t" r="r" b="b"/>
            <a:pathLst>
              <a:path w="2745894" h="1142978">
                <a:moveTo>
                  <a:pt x="2745893" y="0"/>
                </a:moveTo>
                <a:lnTo>
                  <a:pt x="0" y="0"/>
                </a:lnTo>
                <a:lnTo>
                  <a:pt x="0" y="1142978"/>
                </a:lnTo>
                <a:lnTo>
                  <a:pt x="2745893" y="1142978"/>
                </a:lnTo>
                <a:lnTo>
                  <a:pt x="2745893"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0" name="Freeform 30"/>
          <p:cNvSpPr/>
          <p:nvPr/>
        </p:nvSpPr>
        <p:spPr>
          <a:xfrm rot="-528869" flipH="1">
            <a:off x="2184196" y="8026411"/>
            <a:ext cx="1917843" cy="858235"/>
          </a:xfrm>
          <a:custGeom>
            <a:avLst/>
            <a:gdLst/>
            <a:ahLst/>
            <a:cxnLst/>
            <a:rect l="l" t="t" r="r" b="b"/>
            <a:pathLst>
              <a:path w="1917843" h="858235">
                <a:moveTo>
                  <a:pt x="1917844" y="0"/>
                </a:moveTo>
                <a:lnTo>
                  <a:pt x="0" y="0"/>
                </a:lnTo>
                <a:lnTo>
                  <a:pt x="0" y="858235"/>
                </a:lnTo>
                <a:lnTo>
                  <a:pt x="1917844" y="858235"/>
                </a:lnTo>
                <a:lnTo>
                  <a:pt x="1917844"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1432051">
            <a:off x="6281293" y="8206027"/>
            <a:ext cx="450304" cy="1200812"/>
          </a:xfrm>
          <a:custGeom>
            <a:avLst/>
            <a:gdLst/>
            <a:ahLst/>
            <a:cxnLst/>
            <a:rect l="l" t="t" r="r" b="b"/>
            <a:pathLst>
              <a:path w="450304" h="1200812">
                <a:moveTo>
                  <a:pt x="0" y="0"/>
                </a:moveTo>
                <a:lnTo>
                  <a:pt x="450305" y="0"/>
                </a:lnTo>
                <a:lnTo>
                  <a:pt x="450305" y="1200812"/>
                </a:lnTo>
                <a:lnTo>
                  <a:pt x="0" y="120081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32"/>
          <p:cNvSpPr/>
          <p:nvPr/>
        </p:nvSpPr>
        <p:spPr>
          <a:xfrm rot="4373280">
            <a:off x="5011859" y="8718958"/>
            <a:ext cx="1286641" cy="1143502"/>
          </a:xfrm>
          <a:custGeom>
            <a:avLst/>
            <a:gdLst/>
            <a:ahLst/>
            <a:cxnLst/>
            <a:rect l="l" t="t" r="r" b="b"/>
            <a:pathLst>
              <a:path w="1286641" h="1143502">
                <a:moveTo>
                  <a:pt x="0" y="0"/>
                </a:moveTo>
                <a:lnTo>
                  <a:pt x="1286641" y="0"/>
                </a:lnTo>
                <a:lnTo>
                  <a:pt x="1286641" y="1143502"/>
                </a:lnTo>
                <a:lnTo>
                  <a:pt x="0" y="11435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3" name="Freeform 33"/>
          <p:cNvSpPr/>
          <p:nvPr/>
        </p:nvSpPr>
        <p:spPr>
          <a:xfrm>
            <a:off x="3143118" y="6034785"/>
            <a:ext cx="1041928" cy="688975"/>
          </a:xfrm>
          <a:custGeom>
            <a:avLst/>
            <a:gdLst/>
            <a:ahLst/>
            <a:cxnLst/>
            <a:rect l="l" t="t" r="r" b="b"/>
            <a:pathLst>
              <a:path w="1041928" h="688975">
                <a:moveTo>
                  <a:pt x="0" y="0"/>
                </a:moveTo>
                <a:lnTo>
                  <a:pt x="1041928" y="0"/>
                </a:lnTo>
                <a:lnTo>
                  <a:pt x="1041928" y="688975"/>
                </a:lnTo>
                <a:lnTo>
                  <a:pt x="0" y="68897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4" name="Freeform 34"/>
          <p:cNvSpPr/>
          <p:nvPr/>
        </p:nvSpPr>
        <p:spPr>
          <a:xfrm>
            <a:off x="15279721" y="1635058"/>
            <a:ext cx="1217618" cy="805150"/>
          </a:xfrm>
          <a:custGeom>
            <a:avLst/>
            <a:gdLst/>
            <a:ahLst/>
            <a:cxnLst/>
            <a:rect l="l" t="t" r="r" b="b"/>
            <a:pathLst>
              <a:path w="1217618" h="805150">
                <a:moveTo>
                  <a:pt x="0" y="0"/>
                </a:moveTo>
                <a:lnTo>
                  <a:pt x="1217618" y="0"/>
                </a:lnTo>
                <a:lnTo>
                  <a:pt x="1217618" y="805150"/>
                </a:lnTo>
                <a:lnTo>
                  <a:pt x="0" y="80515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239558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220</TotalTime>
  <Words>4786</Words>
  <Application>Microsoft Office PowerPoint</Application>
  <PresentationFormat>Custom</PresentationFormat>
  <Paragraphs>375</Paragraphs>
  <Slides>50</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#9Slide07 SVNNexa Rust Slab Bla</vt:lpstr>
      <vt:lpstr>Arial</vt:lpstr>
      <vt:lpstr>Calibri</vt:lpstr>
      <vt:lpstr>Dancing Script Bold</vt:lpstr>
      <vt:lpstr>Genty Sans</vt:lpstr>
      <vt:lpstr>iCielPr Outfitter Script</vt:lpstr>
      <vt:lpstr>Liberation Serif</vt:lpstr>
      <vt:lpstr>MS Mincho</vt:lpstr>
      <vt:lpstr>Quicksand</vt:lpstr>
      <vt:lpstr>Quicksand Bold</vt:lpstr>
      <vt:lpstr>Times New Roman</vt:lpstr>
      <vt:lpstr>TimesNewRomanPSMT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Beige English Ocean Animals Trivia Quiz Game Presentation</dc:title>
  <cp:lastModifiedBy>asus PC</cp:lastModifiedBy>
  <cp:revision>120</cp:revision>
  <dcterms:created xsi:type="dcterms:W3CDTF">2006-08-16T00:00:00Z</dcterms:created>
  <dcterms:modified xsi:type="dcterms:W3CDTF">2024-07-19T14:28:02Z</dcterms:modified>
  <dc:identifier>DAGKjL7eXJs</dc:identifier>
</cp:coreProperties>
</file>