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59"/>
  </p:notesMasterIdLst>
  <p:sldIdLst>
    <p:sldId id="256" r:id="rId3"/>
    <p:sldId id="257" r:id="rId4"/>
    <p:sldId id="280" r:id="rId5"/>
    <p:sldId id="281" r:id="rId6"/>
    <p:sldId id="283" r:id="rId7"/>
    <p:sldId id="282" r:id="rId8"/>
    <p:sldId id="258" r:id="rId9"/>
    <p:sldId id="262" r:id="rId10"/>
    <p:sldId id="284" r:id="rId11"/>
    <p:sldId id="285" r:id="rId12"/>
    <p:sldId id="286" r:id="rId13"/>
    <p:sldId id="287" r:id="rId14"/>
    <p:sldId id="288" r:id="rId15"/>
    <p:sldId id="312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63" r:id="rId24"/>
    <p:sldId id="296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297" r:id="rId36"/>
    <p:sldId id="308" r:id="rId37"/>
    <p:sldId id="309" r:id="rId38"/>
    <p:sldId id="310" r:id="rId39"/>
    <p:sldId id="264" r:id="rId40"/>
    <p:sldId id="270" r:id="rId41"/>
    <p:sldId id="311" r:id="rId42"/>
    <p:sldId id="269" r:id="rId43"/>
    <p:sldId id="271" r:id="rId44"/>
    <p:sldId id="259" r:id="rId45"/>
    <p:sldId id="272" r:id="rId46"/>
    <p:sldId id="273" r:id="rId47"/>
    <p:sldId id="274" r:id="rId48"/>
    <p:sldId id="275" r:id="rId49"/>
    <p:sldId id="276" r:id="rId50"/>
    <p:sldId id="277" r:id="rId51"/>
    <p:sldId id="278" r:id="rId52"/>
    <p:sldId id="279" r:id="rId53"/>
    <p:sldId id="260" r:id="rId54"/>
    <p:sldId id="267" r:id="rId55"/>
    <p:sldId id="266" r:id="rId56"/>
    <p:sldId id="265" r:id="rId57"/>
    <p:sldId id="261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43CAF-CA67-4DC5-AE30-986348ECFF22}" type="datetimeFigureOut">
              <a:rPr lang="en-US" smtClean="0"/>
              <a:t>11/09/2024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E0D76-9F38-4D22-9813-CE2D42E2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7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/>
              <a:t> 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69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4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52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98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37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405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752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119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204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200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76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5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33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05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9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24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4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67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8B23-3111-49B0-96D6-DAE6AECAD7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11/09/2024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9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11/09/2024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11/09/2024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37610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5325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170" y="281518"/>
            <a:ext cx="11190556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l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6816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809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180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607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670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92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11/09/2024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88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101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745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704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054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0FB930-1080-425B-8CDE-C5A775527A24}"/>
              </a:ext>
            </a:extLst>
          </p:cNvPr>
          <p:cNvSpPr/>
          <p:nvPr userDrawn="1"/>
        </p:nvSpPr>
        <p:spPr>
          <a:xfrm>
            <a:off x="0" y="1960266"/>
            <a:ext cx="12192000" cy="1950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E4E4DA0-CD84-4506-90B1-BAF7A0E288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A7E43EA-C434-4089-AF36-4004A4D9804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9DC951A-06C4-434B-82FD-031F37DA386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A6C2B5D-AE75-4D63-8D1A-342A7FBE8F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36005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막힌 원호 14">
            <a:extLst>
              <a:ext uri="{FF2B5EF4-FFF2-40B4-BE49-F238E27FC236}">
                <a16:creationId xmlns:a16="http://schemas.microsoft.com/office/drawing/2014/main" id="{D7BCB0A8-8618-4E66-8CB8-4FC21BE6DC67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59A60798-7811-4104-B561-927E95919118}"/>
              </a:ext>
            </a:extLst>
          </p:cNvPr>
          <p:cNvGrpSpPr/>
          <p:nvPr userDrawn="1"/>
        </p:nvGrpSpPr>
        <p:grpSpPr>
          <a:xfrm>
            <a:off x="684657" y="2405971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9863B60-A55D-45D6-ABC1-346BF39F68F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00723A6-C393-4286-971F-DFD663DC24B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8852ECA-C78A-407A-94D9-0A2BA3644DD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0D5455-E00C-4EAA-9896-92DA2CEFCC4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060EBF1-2C15-47D9-BAE4-C2BAA0CAC54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D957FE0-0F09-4B4F-872F-D5687C14F17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EA1570-3DC4-4244-8BAB-4AC99A9D4F2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033291-30B7-4367-879C-D98055C9E68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4D613F9-CEA3-40E0-9080-53B142B7C4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581C2816-FF94-43C0-A598-DBC9D9CDD4B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28038" y="2533650"/>
            <a:ext cx="4410712" cy="2564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4146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A6ABDF-B783-4370-B519-F4A9A24924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0567" y="466344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C12723-4012-4D36-BE4E-D59695E46D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65352" y="233172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F1D70DE-B78A-41EC-BA18-B6E2A6D311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82504" y="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0987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26178-2CDE-4ED5-8289-5B3E76CED36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2E5F7-1ED3-4AF4-B371-D2F72CA1339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560730"/>
      </p:ext>
    </p:extLst>
  </p:cSld>
  <p:clrMapOvr>
    <a:masterClrMapping/>
  </p:clrMapOvr>
  <p:transition spd="med" advClick="0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50D90E-9AF6-4488-B272-A37344934D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60353" y="228601"/>
            <a:ext cx="11118849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891E3-4D46-409E-8A78-3F66C4E0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E372E-2735-456C-BD38-7F1399D5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82CE9-CB0F-47B1-8C63-D664A9E8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B24E6-3162-4BB9-9062-1F339E399A70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537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D274-3E73-44E3-AF01-0A64E120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53" y="228600"/>
            <a:ext cx="10687049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050A1-7C90-46AC-A633-EAD607C34BB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12800" y="1600202"/>
            <a:ext cx="5181600" cy="4419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7CC7E-AE43-45E0-A698-8CD631836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181600" cy="4419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B8998-CAAC-4B4F-83BB-38A54151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C62B-802C-4469-95B7-48459543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CDB54-B753-4EDE-AAD2-9260C113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51BE0-B8DE-4F56-8F25-3535EB7D8B83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81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11/09/2024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8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718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38C0B-8B9D-473C-A89E-107039C1129D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11/09/2024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6CB4-6EF4-421B-B409-5A74441AE945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71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11/09/2024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6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11/09/2024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5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11/09/2024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9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11/09/2024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6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11/09/2024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4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F79-0D15-4EC9-A38E-1E2D123A2C6D}" type="datetimeFigureOut">
              <a:rPr lang="en-US" smtClean="0"/>
              <a:t>11/09/2024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19F79-0D15-4EC9-A38E-1E2D123A2C6D}" type="datetimeFigureOut">
              <a:rPr lang="en-US" smtClean="0"/>
              <a:t>11/09/2024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80085-6301-45DD-B64A-41D74D9A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0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05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1" r:id="rId15"/>
    <p:sldLayoutId id="2147483702" r:id="rId16"/>
    <p:sldLayoutId id="2147483703" r:id="rId17"/>
    <p:sldLayoutId id="2147483704" r:id="rId18"/>
    <p:sldLayoutId id="214748370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734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52073" y="975257"/>
            <a:ext cx="96335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KHÓC DƯƠNG KHUÊ</a:t>
            </a:r>
          </a:p>
          <a:p>
            <a:r>
              <a:rPr lang="vi-VN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</a:p>
          <a:p>
            <a:endParaRPr lang="en-US" sz="4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</a:t>
            </a:r>
            <a:r>
              <a:rPr lang="vi-VN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Khuyến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27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55" y="135757"/>
            <a:ext cx="2930082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2297745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Tác giả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1292" y="10948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Cuộc 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576" r="23031"/>
          <a:stretch/>
        </p:blipFill>
        <p:spPr>
          <a:xfrm rot="365796">
            <a:off x="646860" y="1326093"/>
            <a:ext cx="2964883" cy="42152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61734" y="5336830"/>
            <a:ext cx="7610764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endParaRPr lang="en-US" sz="28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33" y="1893463"/>
            <a:ext cx="865601" cy="89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03" y="5513817"/>
            <a:ext cx="865601" cy="89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81236" y="1867659"/>
            <a:ext cx="7435273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1835,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469" y="1094854"/>
            <a:ext cx="68281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55" y="135757"/>
            <a:ext cx="2930082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2297745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Tác giả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1292" y="10948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576" r="23031"/>
          <a:stretch/>
        </p:blipFill>
        <p:spPr>
          <a:xfrm rot="365796">
            <a:off x="646860" y="1326093"/>
            <a:ext cx="2964883" cy="4215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33" y="1893463"/>
            <a:ext cx="865601" cy="89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81236" y="1867659"/>
            <a:ext cx="7435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phẩm chính: 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điếu, Thu vịnh, Thu ẩm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đến chơi nhà, Khóc Dương Khuê,...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469" y="1094854"/>
            <a:ext cx="682811" cy="646232"/>
          </a:xfrm>
          <a:prstGeom prst="rect">
            <a:avLst/>
          </a:prstGeom>
        </p:spPr>
      </p:pic>
      <p:pic>
        <p:nvPicPr>
          <p:cNvPr id="13" name="Picture 12" descr="C:\Users\Admin\AppData\Local\Microsoft\Windows\INetCache\Content.MSO\AE20B212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387722"/>
            <a:ext cx="2858756" cy="3154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24130" t="9606" r="22100" b="11769"/>
          <a:stretch/>
        </p:blipFill>
        <p:spPr>
          <a:xfrm>
            <a:off x="8381715" y="3429000"/>
            <a:ext cx="2762535" cy="3105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15439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55" y="135757"/>
            <a:ext cx="2930082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2297745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Tác giả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1292" y="109485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576" r="23031"/>
          <a:stretch/>
        </p:blipFill>
        <p:spPr>
          <a:xfrm rot="365796">
            <a:off x="646860" y="1326093"/>
            <a:ext cx="2964883" cy="4215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528" y="2762909"/>
            <a:ext cx="1515119" cy="160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95900" y="2505670"/>
            <a:ext cx="66103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551" y="1094854"/>
            <a:ext cx="74573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58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07" y="136620"/>
            <a:ext cx="2946400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255582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1373017"/>
            <a:ext cx="6096000" cy="5564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a. Đọc, từ khó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5828">
            <a:off x="628597" y="1443701"/>
            <a:ext cx="2943667" cy="4225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00650" y="2267913"/>
            <a:ext cx="688547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Giải nghĩa các cụm từ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(chú ý phần chân trang sách)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386840" algn="l"/>
              </a:tabLst>
            </a:pP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Đăng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khoa</a:t>
            </a:r>
            <a:endParaRPr lang="en-US" sz="2800" dirty="0">
              <a:ea typeface="MS Mincho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386840" algn="l"/>
              </a:tabLst>
            </a:pP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Duyên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trời</a:t>
            </a:r>
            <a:endParaRPr lang="en-US" sz="2800" dirty="0">
              <a:ea typeface="MS Mincho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386840" algn="l"/>
              </a:tabLst>
            </a:pP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Đông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bích</a:t>
            </a:r>
            <a:endParaRPr lang="en-US" sz="2800" dirty="0">
              <a:ea typeface="MS Mincho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386840" algn="l"/>
              </a:tabLst>
            </a:pP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Giường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kia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đàn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kia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,…</a:t>
            </a:r>
            <a:endParaRPr lang="en-US" sz="2800" dirty="0">
              <a:effectLst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029773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338569"/>
              </p:ext>
            </p:extLst>
          </p:nvPr>
        </p:nvGraphicFramePr>
        <p:xfrm>
          <a:off x="691832" y="1323974"/>
          <a:ext cx="11128693" cy="51665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6288594">
                  <a:extLst>
                    <a:ext uri="{9D8B030D-6E8A-4147-A177-3AD203B41FA5}">
                      <a16:colId xmlns:a16="http://schemas.microsoft.com/office/drawing/2014/main" val="3164421707"/>
                    </a:ext>
                  </a:extLst>
                </a:gridCol>
                <a:gridCol w="4840099">
                  <a:extLst>
                    <a:ext uri="{9D8B030D-6E8A-4147-A177-3AD203B41FA5}">
                      <a16:colId xmlns:a16="http://schemas.microsoft.com/office/drawing/2014/main" val="2913856685"/>
                    </a:ext>
                  </a:extLst>
                </a:gridCol>
              </a:tblGrid>
              <a:tr h="49506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HIỂU CHUNG VỀ TÁC PHẨM</a:t>
                      </a:r>
                      <a:endParaRPr lang="en-US" sz="2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26016"/>
                  </a:ext>
                </a:extLst>
              </a:tr>
              <a:tr h="1571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Khuê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?)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4601110"/>
                  </a:ext>
                </a:extLst>
              </a:tr>
              <a:tr h="103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xuất xứ bài thơ</a:t>
                      </a:r>
                      <a:endParaRPr lang="en-US" sz="2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3371187"/>
                  </a:ext>
                </a:extLst>
              </a:tr>
              <a:tr h="1033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 thể loại và nêu đặc điểm nhận diện thể loại đó trong bài thơ.</a:t>
                      </a:r>
                      <a:endParaRPr lang="en-US" sz="2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7813399"/>
                  </a:ext>
                </a:extLst>
              </a:tr>
              <a:tr h="1033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 bố cục của bài thơ.</a:t>
                      </a:r>
                      <a:endParaRPr lang="en-US" sz="2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349466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52" y="333375"/>
            <a:ext cx="5747045" cy="7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2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07" y="136620"/>
            <a:ext cx="2946400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3367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5828">
            <a:off x="628597" y="1443701"/>
            <a:ext cx="2943667" cy="4225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5086" y="1032380"/>
            <a:ext cx="7756005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3B3BB-82D8-42F0-861B-088090F7CD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7333" r="8000" b="14001"/>
          <a:stretch/>
        </p:blipFill>
        <p:spPr>
          <a:xfrm>
            <a:off x="3824034" y="1083082"/>
            <a:ext cx="529641" cy="570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05086" y="2844594"/>
            <a:ext cx="775600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43B3BB-82D8-42F0-861B-088090F7CD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7333" r="8000" b="14001"/>
          <a:stretch/>
        </p:blipFill>
        <p:spPr>
          <a:xfrm>
            <a:off x="3731524" y="2888508"/>
            <a:ext cx="529641" cy="5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04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07" y="136620"/>
            <a:ext cx="2946400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3367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5828">
            <a:off x="628597" y="1443701"/>
            <a:ext cx="2943667" cy="4225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5959" y="978661"/>
            <a:ext cx="7756005" cy="453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 vần: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khổ thơ có một vần trắc và ba vần bằng; câu sáu chỉ có vần chân, ba câu kia vừa có vần chân vừa có vần lưng.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3B3BB-82D8-42F0-861B-088090F7CD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7333" r="8000" b="14001"/>
          <a:stretch/>
        </p:blipFill>
        <p:spPr>
          <a:xfrm>
            <a:off x="3916674" y="1047750"/>
            <a:ext cx="686108" cy="6631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56884" y="4880367"/>
            <a:ext cx="7444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Ngắt nhịp: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câu bảy có thể ngắt nhịp 3/4 hoặc 3/2/2, hai câu sáu – tám ngắt theo thể lục bát.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11">
            <a:extLst>
              <a:ext uri="{FF2B5EF4-FFF2-40B4-BE49-F238E27FC236}">
                <a16:creationId xmlns:a16="http://schemas.microsoft.com/office/drawing/2014/main" id="{AB890978-5F59-4572-9044-D966F3D5FF28}"/>
              </a:ext>
            </a:extLst>
          </p:cNvPr>
          <p:cNvGrpSpPr/>
          <p:nvPr/>
        </p:nvGrpSpPr>
        <p:grpSpPr>
          <a:xfrm>
            <a:off x="531066" y="356617"/>
            <a:ext cx="10932623" cy="6015608"/>
            <a:chOff x="-7257" y="100066"/>
            <a:chExt cx="8122967" cy="6949497"/>
          </a:xfrm>
        </p:grpSpPr>
        <p:sp>
          <p:nvSpPr>
            <p:cNvPr id="5" name="Hình chữ nhật 12">
              <a:extLst>
                <a:ext uri="{FF2B5EF4-FFF2-40B4-BE49-F238E27FC236}">
                  <a16:creationId xmlns:a16="http://schemas.microsoft.com/office/drawing/2014/main" id="{D2BA9D9C-3290-43BB-90A6-64B5FA49759D}"/>
                </a:ext>
              </a:extLst>
            </p:cNvPr>
            <p:cNvSpPr/>
            <p:nvPr/>
          </p:nvSpPr>
          <p:spPr>
            <a:xfrm>
              <a:off x="609601" y="533400"/>
              <a:ext cx="7506109" cy="651616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endPara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Ảnh 13">
              <a:extLst>
                <a:ext uri="{FF2B5EF4-FFF2-40B4-BE49-F238E27FC236}">
                  <a16:creationId xmlns:a16="http://schemas.microsoft.com/office/drawing/2014/main" id="{596EAADB-78D9-45DD-8AF4-3A34D1831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703672" y="1106819"/>
            <a:ext cx="97600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 đây là ví dụ về cách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 vần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(tiếng bắt v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được in đậm; T: vần trắc; B: vẫn bằng) và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 nhịp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(chỗ ngắt nhịp đánh dấu (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chẳng 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chán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Vội vàng 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đã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Rượu ngon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có bạn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Không mua không 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tiền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thơ nghĩ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đắn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2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07" y="136620"/>
            <a:ext cx="2946400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3367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5828">
            <a:off x="628597" y="1443701"/>
            <a:ext cx="2943667" cy="4225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1283" y="1734890"/>
            <a:ext cx="7756005" cy="409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2-4-6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3-5-7.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3-5-7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T-B-T.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3-5-7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B-T-B</a:t>
            </a:r>
          </a:p>
          <a:p>
            <a:pPr algn="just">
              <a:lnSpc>
                <a:spcPct val="13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3B3BB-82D8-42F0-861B-088090F7CD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7333" r="8000" b="14001"/>
          <a:stretch/>
        </p:blipFill>
        <p:spPr>
          <a:xfrm>
            <a:off x="3821998" y="1803979"/>
            <a:ext cx="686108" cy="6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1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11">
            <a:extLst>
              <a:ext uri="{FF2B5EF4-FFF2-40B4-BE49-F238E27FC236}">
                <a16:creationId xmlns:a16="http://schemas.microsoft.com/office/drawing/2014/main" id="{AB890978-5F59-4572-9044-D966F3D5FF28}"/>
              </a:ext>
            </a:extLst>
          </p:cNvPr>
          <p:cNvGrpSpPr/>
          <p:nvPr/>
        </p:nvGrpSpPr>
        <p:grpSpPr>
          <a:xfrm>
            <a:off x="531066" y="356616"/>
            <a:ext cx="10932623" cy="4634483"/>
            <a:chOff x="-7257" y="100066"/>
            <a:chExt cx="8122967" cy="6949497"/>
          </a:xfrm>
        </p:grpSpPr>
        <p:sp>
          <p:nvSpPr>
            <p:cNvPr id="5" name="Hình chữ nhật 12">
              <a:extLst>
                <a:ext uri="{FF2B5EF4-FFF2-40B4-BE49-F238E27FC236}">
                  <a16:creationId xmlns:a16="http://schemas.microsoft.com/office/drawing/2014/main" id="{D2BA9D9C-3290-43BB-90A6-64B5FA49759D}"/>
                </a:ext>
              </a:extLst>
            </p:cNvPr>
            <p:cNvSpPr/>
            <p:nvPr/>
          </p:nvSpPr>
          <p:spPr>
            <a:xfrm>
              <a:off x="609601" y="533400"/>
              <a:ext cx="7506109" cy="651616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endPara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Ảnh 13">
              <a:extLst>
                <a:ext uri="{FF2B5EF4-FFF2-40B4-BE49-F238E27FC236}">
                  <a16:creationId xmlns:a16="http://schemas.microsoft.com/office/drawing/2014/main" id="{596EAADB-78D9-45DD-8AF4-3A34D1831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703672" y="1106819"/>
            <a:ext cx="97600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              B              T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B         T              B    </a:t>
            </a:r>
          </a:p>
        </p:txBody>
      </p:sp>
    </p:spTree>
    <p:extLst>
      <p:ext uri="{BB962C8B-B14F-4D97-AF65-F5344CB8AC3E}">
        <p14:creationId xmlns:p14="http://schemas.microsoft.com/office/powerpoint/2010/main" val="1859654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2139" cy="6437745"/>
          </a:xfrm>
        </p:spPr>
      </p:pic>
      <p:sp>
        <p:nvSpPr>
          <p:cNvPr id="5" name="Rectangle 4"/>
          <p:cNvSpPr/>
          <p:nvPr/>
        </p:nvSpPr>
        <p:spPr>
          <a:xfrm>
            <a:off x="3112655" y="1717964"/>
            <a:ext cx="5966690" cy="196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7150" algn="l"/>
              </a:tabLst>
            </a:pPr>
            <a:r>
              <a:rPr lang="de-DE" sz="4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HOẠT ĐỘNG 1 </a:t>
            </a:r>
            <a:r>
              <a:rPr lang="de-DE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 ĐỘNG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5236" y="4354084"/>
            <a:ext cx="58741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Trò chơi “Ai nhanh hơn”: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7214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07" y="136620"/>
            <a:ext cx="2946400" cy="6858000"/>
          </a:xfrm>
        </p:spPr>
      </p:pic>
      <p:sp>
        <p:nvSpPr>
          <p:cNvPr id="7" name="Rectangle 6"/>
          <p:cNvSpPr/>
          <p:nvPr/>
        </p:nvSpPr>
        <p:spPr>
          <a:xfrm>
            <a:off x="5417220" y="82329"/>
            <a:ext cx="3367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5828">
            <a:off x="628597" y="1443701"/>
            <a:ext cx="2943667" cy="4225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8106" y="525215"/>
            <a:ext cx="7388619" cy="6844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T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T             B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B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3B3BB-82D8-42F0-861B-088090F7CD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7333" r="8000" b="14001"/>
          <a:stretch/>
        </p:blipFill>
        <p:spPr>
          <a:xfrm>
            <a:off x="3991616" y="525215"/>
            <a:ext cx="686108" cy="6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26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31594"/>
            <a:ext cx="11573197" cy="946413"/>
          </a:xfrm>
          <a:prstGeom prst="rect">
            <a:avLst/>
          </a:prstGeom>
        </p:spPr>
        <p:txBody>
          <a:bodyPr/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FF16DF-AB22-4BC8-826E-2D690AA92A15}"/>
              </a:ext>
            </a:extLst>
          </p:cNvPr>
          <p:cNvGrpSpPr/>
          <p:nvPr/>
        </p:nvGrpSpPr>
        <p:grpSpPr>
          <a:xfrm>
            <a:off x="4508484" y="1734108"/>
            <a:ext cx="3157696" cy="4392488"/>
            <a:chOff x="545790" y="1772816"/>
            <a:chExt cx="2477786" cy="43924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E0A24D4-3520-46EA-B0F7-6587A02BC3AF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C1F5D8F3-C329-431A-9E9D-B896EBB3D839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 Same Side Corner Rectangle 6">
              <a:extLst>
                <a:ext uri="{FF2B5EF4-FFF2-40B4-BE49-F238E27FC236}">
                  <a16:creationId xmlns:a16="http://schemas.microsoft.com/office/drawing/2014/main" id="{FC21845D-3440-4C97-A092-1D093493C1F1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ight Arrow 7">
              <a:extLst>
                <a:ext uri="{FF2B5EF4-FFF2-40B4-BE49-F238E27FC236}">
                  <a16:creationId xmlns:a16="http://schemas.microsoft.com/office/drawing/2014/main" id="{2CE90A29-D897-44B2-B35F-924BA880F7E3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B0C2BE-6469-471D-BF58-591668C95082}"/>
              </a:ext>
            </a:extLst>
          </p:cNvPr>
          <p:cNvGrpSpPr/>
          <p:nvPr/>
        </p:nvGrpSpPr>
        <p:grpSpPr>
          <a:xfrm>
            <a:off x="8264219" y="1734108"/>
            <a:ext cx="3157696" cy="4392488"/>
            <a:chOff x="545790" y="1772816"/>
            <a:chExt cx="2477786" cy="4392488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1407FB5-9A83-44EB-889B-2B8C9621810F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A472A6AD-9DD3-4121-BC50-15A95C8E8A4D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ound Same Side Corner Rectangle 16">
              <a:extLst>
                <a:ext uri="{FF2B5EF4-FFF2-40B4-BE49-F238E27FC236}">
                  <a16:creationId xmlns:a16="http://schemas.microsoft.com/office/drawing/2014/main" id="{8FA0951D-35A6-46EF-8099-D9F609D029F2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ight Arrow 17">
              <a:extLst>
                <a:ext uri="{FF2B5EF4-FFF2-40B4-BE49-F238E27FC236}">
                  <a16:creationId xmlns:a16="http://schemas.microsoft.com/office/drawing/2014/main" id="{C252E826-7838-49C4-A1E7-C27124CAA4BE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437D6AC-C04F-481B-BA11-E6B9DFB37C71}"/>
              </a:ext>
            </a:extLst>
          </p:cNvPr>
          <p:cNvSpPr txBox="1"/>
          <p:nvPr/>
        </p:nvSpPr>
        <p:spPr>
          <a:xfrm>
            <a:off x="4572604" y="2016443"/>
            <a:ext cx="247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ko-KR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81DD5F-2B60-4BB4-A52B-834FD7A2B859}"/>
              </a:ext>
            </a:extLst>
          </p:cNvPr>
          <p:cNvSpPr txBox="1"/>
          <p:nvPr/>
        </p:nvSpPr>
        <p:spPr>
          <a:xfrm>
            <a:off x="8269894" y="2016443"/>
            <a:ext cx="247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ko-KR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690ED4-038B-436A-B079-E558D52FC46D}"/>
              </a:ext>
            </a:extLst>
          </p:cNvPr>
          <p:cNvSpPr txBox="1"/>
          <p:nvPr/>
        </p:nvSpPr>
        <p:spPr>
          <a:xfrm>
            <a:off x="4806553" y="2869242"/>
            <a:ext cx="28132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86B0D7-492B-4FD8-9C12-D06EE9552138}"/>
              </a:ext>
            </a:extLst>
          </p:cNvPr>
          <p:cNvSpPr txBox="1"/>
          <p:nvPr/>
        </p:nvSpPr>
        <p:spPr>
          <a:xfrm>
            <a:off x="8543814" y="3404951"/>
            <a:ext cx="2813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 câu cuối):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3">
            <a:extLst>
              <a:ext uri="{FF2B5EF4-FFF2-40B4-BE49-F238E27FC236}">
                <a16:creationId xmlns:a16="http://schemas.microsoft.com/office/drawing/2014/main" id="{482F5C31-489E-4498-81BB-305EFFC93DD0}"/>
              </a:ext>
            </a:extLst>
          </p:cNvPr>
          <p:cNvGrpSpPr/>
          <p:nvPr/>
        </p:nvGrpSpPr>
        <p:grpSpPr>
          <a:xfrm>
            <a:off x="692363" y="1734108"/>
            <a:ext cx="3157696" cy="4392488"/>
            <a:chOff x="545790" y="1772816"/>
            <a:chExt cx="2477786" cy="4392488"/>
          </a:xfrm>
        </p:grpSpPr>
        <p:sp>
          <p:nvSpPr>
            <p:cNvPr id="49" name="Freeform 4">
              <a:extLst>
                <a:ext uri="{FF2B5EF4-FFF2-40B4-BE49-F238E27FC236}">
                  <a16:creationId xmlns:a16="http://schemas.microsoft.com/office/drawing/2014/main" id="{7A5D492D-903C-4B7B-9210-577A0C36B234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AF9781A5-7520-4E00-B01A-DE7F74D44E05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ound Same Side Corner Rectangle 6">
              <a:extLst>
                <a:ext uri="{FF2B5EF4-FFF2-40B4-BE49-F238E27FC236}">
                  <a16:creationId xmlns:a16="http://schemas.microsoft.com/office/drawing/2014/main" id="{38C4B26D-608B-443D-8C38-B64F21EEEEFB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Right Arrow 7">
              <a:extLst>
                <a:ext uri="{FF2B5EF4-FFF2-40B4-BE49-F238E27FC236}">
                  <a16:creationId xmlns:a16="http://schemas.microsoft.com/office/drawing/2014/main" id="{760DA919-0DE7-484F-B97F-481B8177EA3A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7F83C05-2442-4619-921C-9187B7E3E195}"/>
              </a:ext>
            </a:extLst>
          </p:cNvPr>
          <p:cNvSpPr txBox="1"/>
          <p:nvPr/>
        </p:nvSpPr>
        <p:spPr>
          <a:xfrm>
            <a:off x="756483" y="2016443"/>
            <a:ext cx="247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ko-KR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1B37074-357F-43EE-B416-FCBE9201323E}"/>
              </a:ext>
            </a:extLst>
          </p:cNvPr>
          <p:cNvSpPr txBox="1"/>
          <p:nvPr/>
        </p:nvSpPr>
        <p:spPr>
          <a:xfrm>
            <a:off x="1001373" y="2989341"/>
            <a:ext cx="28207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39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8" grpId="0"/>
      <p:bldP spid="20" grpId="0"/>
      <p:bldP spid="21" grpId="0"/>
      <p:bldP spid="40" grpId="0"/>
      <p:bldP spid="53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3990109"/>
          </a:xfrm>
        </p:spPr>
      </p:pic>
      <p:sp>
        <p:nvSpPr>
          <p:cNvPr id="6" name="Rectangle 5"/>
          <p:cNvSpPr/>
          <p:nvPr/>
        </p:nvSpPr>
        <p:spPr>
          <a:xfrm>
            <a:off x="1473080" y="2814131"/>
            <a:ext cx="856580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 KHÁM PHÁ CHI TIẾT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05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07" y="234652"/>
            <a:ext cx="6963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4886325" y="1302325"/>
            <a:ext cx="7389619" cy="350058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6" y="1603665"/>
            <a:ext cx="3502128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95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07" y="234652"/>
            <a:ext cx="81149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6096000" y="1022093"/>
            <a:ext cx="4733925" cy="240690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Down Arrow 4"/>
          <p:cNvSpPr/>
          <p:nvPr/>
        </p:nvSpPr>
        <p:spPr>
          <a:xfrm>
            <a:off x="7715615" y="3429000"/>
            <a:ext cx="1057275" cy="1127639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096000" y="4581525"/>
            <a:ext cx="4733925" cy="17811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8222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07" y="234652"/>
            <a:ext cx="6963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6096000" y="752475"/>
            <a:ext cx="4733925" cy="15335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96742" y="3390771"/>
            <a:ext cx="3751907" cy="26480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7" name="Straight Arrow Connector 16"/>
          <p:cNvCxnSpPr>
            <a:stCxn id="2" idx="2"/>
          </p:cNvCxnSpPr>
          <p:nvPr/>
        </p:nvCxnSpPr>
        <p:spPr>
          <a:xfrm flipH="1">
            <a:off x="6096001" y="2286000"/>
            <a:ext cx="2366962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462963" y="3408168"/>
            <a:ext cx="3500437" cy="26480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1" name="Straight Arrow Connector 20"/>
          <p:cNvCxnSpPr>
            <a:stCxn id="2" idx="2"/>
            <a:endCxn id="20" idx="0"/>
          </p:cNvCxnSpPr>
          <p:nvPr/>
        </p:nvCxnSpPr>
        <p:spPr>
          <a:xfrm>
            <a:off x="8462963" y="2286000"/>
            <a:ext cx="1750219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42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07" y="234652"/>
            <a:ext cx="6963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6096000" y="752475"/>
            <a:ext cx="4733925" cy="15335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79349" y="3408167"/>
            <a:ext cx="3874076" cy="34498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ngùi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7" name="Straight Arrow Connector 16"/>
          <p:cNvCxnSpPr>
            <a:stCxn id="2" idx="2"/>
          </p:cNvCxnSpPr>
          <p:nvPr/>
        </p:nvCxnSpPr>
        <p:spPr>
          <a:xfrm flipH="1">
            <a:off x="6096001" y="2286000"/>
            <a:ext cx="2366962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694670" y="3408168"/>
            <a:ext cx="3268730" cy="34498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nghẹn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1" name="Straight Arrow Connector 20"/>
          <p:cNvCxnSpPr>
            <a:stCxn id="2" idx="2"/>
            <a:endCxn id="20" idx="0"/>
          </p:cNvCxnSpPr>
          <p:nvPr/>
        </p:nvCxnSpPr>
        <p:spPr>
          <a:xfrm>
            <a:off x="8462963" y="2286000"/>
            <a:ext cx="1750219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962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07" y="234652"/>
            <a:ext cx="6963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6037565" y="1116270"/>
            <a:ext cx="4733925" cy="15335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7761797" y="2680214"/>
            <a:ext cx="1057275" cy="912731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551055" y="3592945"/>
            <a:ext cx="5587999" cy="27697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1358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-273819" y="1422398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489" y="177929"/>
            <a:ext cx="91125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59" y="1723738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4100946" y="1788459"/>
            <a:ext cx="7721599" cy="412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 LUẬN NHÓM KHĂN TRẢI BÀN</a:t>
            </a:r>
            <a:endParaRPr lang="en-US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2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789" y="149800"/>
            <a:ext cx="91125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0" y="1413164"/>
            <a:ext cx="5126182" cy="8728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479349" y="3408167"/>
            <a:ext cx="3438268" cy="28448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 flipH="1">
            <a:off x="6096001" y="2286000"/>
            <a:ext cx="2563090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368145" y="3408168"/>
            <a:ext cx="3595255" cy="2844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4" name="Straight Arrow Connector 23"/>
          <p:cNvCxnSpPr>
            <a:stCxn id="20" idx="2"/>
            <a:endCxn id="23" idx="0"/>
          </p:cNvCxnSpPr>
          <p:nvPr/>
        </p:nvCxnSpPr>
        <p:spPr>
          <a:xfrm>
            <a:off x="8659091" y="2286000"/>
            <a:ext cx="1506682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733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44616" cy="6751782"/>
          </a:xfrm>
        </p:spPr>
      </p:pic>
      <p:sp>
        <p:nvSpPr>
          <p:cNvPr id="5" name="Rectangle 4"/>
          <p:cNvSpPr/>
          <p:nvPr/>
        </p:nvSpPr>
        <p:spPr>
          <a:xfrm>
            <a:off x="1089890" y="549738"/>
            <a:ext cx="8192655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 Ai là người được nhà thơ Xuân Diệu mệnh danh là: “</a:t>
            </a:r>
            <a:r>
              <a:rPr lang="pt-BR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 thơ của quê hương, làng cảnh Việt Nam</a:t>
            </a:r>
            <a:r>
              <a:rPr lang="pt-BR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3599" y="4553702"/>
            <a:ext cx="7906327" cy="1394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án: Nhà thơ Nguyễn Khuyến</a:t>
            </a:r>
            <a:endParaRPr lang="en-US" sz="3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86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789" y="149800"/>
            <a:ext cx="91125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0" y="1413164"/>
            <a:ext cx="5126182" cy="8728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479349" y="3408167"/>
            <a:ext cx="3438268" cy="28448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 flipH="1">
            <a:off x="6096001" y="2286000"/>
            <a:ext cx="2563090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368145" y="3408168"/>
            <a:ext cx="3595255" cy="2844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>
            <a:stCxn id="20" idx="2"/>
            <a:endCxn id="23" idx="0"/>
          </p:cNvCxnSpPr>
          <p:nvPr/>
        </p:nvCxnSpPr>
        <p:spPr>
          <a:xfrm>
            <a:off x="8659091" y="2286000"/>
            <a:ext cx="1506682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859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789" y="149800"/>
            <a:ext cx="91125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0" y="1413164"/>
            <a:ext cx="5126182" cy="8728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479349" y="3408167"/>
            <a:ext cx="3438268" cy="28448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 flipH="1">
            <a:off x="6096001" y="2286000"/>
            <a:ext cx="2563090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368145" y="3408168"/>
            <a:ext cx="3595255" cy="2844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4" name="Straight Arrow Connector 23"/>
          <p:cNvCxnSpPr>
            <a:stCxn id="20" idx="2"/>
            <a:endCxn id="23" idx="0"/>
          </p:cNvCxnSpPr>
          <p:nvPr/>
        </p:nvCxnSpPr>
        <p:spPr>
          <a:xfrm>
            <a:off x="8659091" y="2286000"/>
            <a:ext cx="1506682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862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789" y="149800"/>
            <a:ext cx="91125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0" y="1413164"/>
            <a:ext cx="5126182" cy="8728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479349" y="3408167"/>
            <a:ext cx="3438268" cy="28448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 flipH="1">
            <a:off x="6096001" y="2286000"/>
            <a:ext cx="2563090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368145" y="3408168"/>
            <a:ext cx="3595255" cy="2844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cxnSp>
        <p:nvCxnSpPr>
          <p:cNvPr id="24" name="Straight Arrow Connector 23"/>
          <p:cNvCxnSpPr>
            <a:stCxn id="20" idx="2"/>
            <a:endCxn id="23" idx="0"/>
          </p:cNvCxnSpPr>
          <p:nvPr/>
        </p:nvCxnSpPr>
        <p:spPr>
          <a:xfrm>
            <a:off x="8659091" y="2286000"/>
            <a:ext cx="1506682" cy="11221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45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3665"/>
            <a:ext cx="3549754" cy="3700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9E1D77-F7F4-41EA-BA9A-853F66DA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789" y="149800"/>
            <a:ext cx="91125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0" y="1409700"/>
            <a:ext cx="5126182" cy="15912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05279" y="3910250"/>
            <a:ext cx="7036376" cy="25832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7894829" y="2997520"/>
            <a:ext cx="1057275" cy="912731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80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406168"/>
            <a:ext cx="11573197" cy="590931"/>
          </a:xfrm>
        </p:spPr>
        <p:txBody>
          <a:bodyPr/>
          <a:lstStyle/>
          <a:p>
            <a:r>
              <a:rPr lang="vi-VN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 hẫng hụt, mất mát khi bạn thân qua </a:t>
            </a: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altLang="ko-K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7" y="1568357"/>
            <a:ext cx="3589195" cy="3663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1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Cloud 14"/>
          <p:cNvSpPr/>
          <p:nvPr/>
        </p:nvSpPr>
        <p:spPr>
          <a:xfrm>
            <a:off x="4905375" y="1866900"/>
            <a:ext cx="7458075" cy="391477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25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406168"/>
            <a:ext cx="11573197" cy="590931"/>
          </a:xfrm>
        </p:spPr>
        <p:txBody>
          <a:bodyPr/>
          <a:lstStyle/>
          <a:p>
            <a:r>
              <a:rPr lang="vi-VN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 hẫng hụt, mất mát khi bạn thân qua </a:t>
            </a: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altLang="ko-K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7" y="1568357"/>
            <a:ext cx="3589195" cy="3663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1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881646" y="1287202"/>
            <a:ext cx="503855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trạng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矩形 15"/>
          <p:cNvSpPr/>
          <p:nvPr/>
        </p:nvSpPr>
        <p:spPr>
          <a:xfrm>
            <a:off x="5383217" y="4877425"/>
            <a:ext cx="6437307" cy="1382947"/>
          </a:xfrm>
          <a:prstGeom prst="rect">
            <a:avLst/>
          </a:prstGeom>
        </p:spPr>
        <p:txBody>
          <a:bodyPr wrap="square" lIns="89414" tIns="44706" rIns="89414" bIns="44706" anchor="ctr">
            <a:spAutoFit/>
          </a:bodyPr>
          <a:lstStyle/>
          <a:p>
            <a:pPr algn="just" defTabSz="608767">
              <a:defRPr/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2677" y="2276571"/>
            <a:ext cx="65711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vội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ngay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;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mải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lên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hẫng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117">
            <a:extLst>
              <a:ext uri="{FF2B5EF4-FFF2-40B4-BE49-F238E27FC236}">
                <a16:creationId xmlns:a16="http://schemas.microsoft.com/office/drawing/2014/main" id="{A3F1BF89-6FAF-4E6D-8946-685736DFC5AF}"/>
              </a:ext>
            </a:extLst>
          </p:cNvPr>
          <p:cNvSpPr>
            <a:spLocks/>
          </p:cNvSpPr>
          <p:nvPr/>
        </p:nvSpPr>
        <p:spPr bwMode="auto">
          <a:xfrm>
            <a:off x="4262641" y="4939672"/>
            <a:ext cx="752941" cy="666278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0AD0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25392" tIns="25392" rIns="25392" bIns="25392" anchor="ctr"/>
          <a:lstStyle/>
          <a:p>
            <a:pPr algn="ctr" defTabSz="228526" eaLnBrk="1">
              <a:defRPr/>
            </a:pPr>
            <a:endParaRPr lang="en-US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31" name="AutoShape 117">
            <a:extLst>
              <a:ext uri="{FF2B5EF4-FFF2-40B4-BE49-F238E27FC236}">
                <a16:creationId xmlns:a16="http://schemas.microsoft.com/office/drawing/2014/main" id="{A3F1BF89-6FAF-4E6D-8946-685736DFC5AF}"/>
              </a:ext>
            </a:extLst>
          </p:cNvPr>
          <p:cNvSpPr>
            <a:spLocks/>
          </p:cNvSpPr>
          <p:nvPr/>
        </p:nvSpPr>
        <p:spPr bwMode="auto">
          <a:xfrm>
            <a:off x="4363946" y="2317807"/>
            <a:ext cx="739571" cy="684271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0AD0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25392" tIns="25392" rIns="25392" bIns="25392" anchor="ctr"/>
          <a:lstStyle/>
          <a:p>
            <a:pPr algn="ctr" defTabSz="228526" eaLnBrk="1">
              <a:defRPr/>
            </a:pPr>
            <a:endParaRPr lang="en-US" sz="1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7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29" grpId="0"/>
      <p:bldP spid="30" grpId="0" animBg="1"/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406168"/>
            <a:ext cx="11573197" cy="590931"/>
          </a:xfrm>
        </p:spPr>
        <p:txBody>
          <a:bodyPr/>
          <a:lstStyle/>
          <a:p>
            <a:r>
              <a:rPr lang="vi-VN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 hẫng hụt, mất mát khi bạn thân qua </a:t>
            </a: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altLang="ko-K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7" y="1568357"/>
            <a:ext cx="3589195" cy="3663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1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881646" y="1287202"/>
            <a:ext cx="503855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trạng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矩形 15"/>
          <p:cNvSpPr/>
          <p:nvPr/>
        </p:nvSpPr>
        <p:spPr>
          <a:xfrm>
            <a:off x="5099027" y="4150318"/>
            <a:ext cx="6735900" cy="952060"/>
          </a:xfrm>
          <a:prstGeom prst="rect">
            <a:avLst/>
          </a:prstGeom>
        </p:spPr>
        <p:txBody>
          <a:bodyPr wrap="square" lIns="89414" tIns="44706" rIns="89414" bIns="44706" anchor="ctr">
            <a:spAutoFit/>
          </a:bodyPr>
          <a:lstStyle/>
          <a:p>
            <a:pPr algn="just" defTabSz="608767">
              <a:defRPr/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58357" y="2125404"/>
            <a:ext cx="6617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0" name="AutoShape 117">
            <a:extLst>
              <a:ext uri="{FF2B5EF4-FFF2-40B4-BE49-F238E27FC236}">
                <a16:creationId xmlns:a16="http://schemas.microsoft.com/office/drawing/2014/main" id="{A3F1BF89-6FAF-4E6D-8946-685736DFC5AF}"/>
              </a:ext>
            </a:extLst>
          </p:cNvPr>
          <p:cNvSpPr>
            <a:spLocks/>
          </p:cNvSpPr>
          <p:nvPr/>
        </p:nvSpPr>
        <p:spPr bwMode="auto">
          <a:xfrm>
            <a:off x="4192029" y="4244175"/>
            <a:ext cx="752941" cy="666278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0AD0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25392" tIns="25392" rIns="25392" bIns="25392" anchor="ctr"/>
          <a:lstStyle/>
          <a:p>
            <a:pPr algn="ctr" defTabSz="228526" eaLnBrk="1">
              <a:defRPr/>
            </a:pPr>
            <a:endParaRPr lang="en-US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31" name="AutoShape 117">
            <a:extLst>
              <a:ext uri="{FF2B5EF4-FFF2-40B4-BE49-F238E27FC236}">
                <a16:creationId xmlns:a16="http://schemas.microsoft.com/office/drawing/2014/main" id="{A3F1BF89-6FAF-4E6D-8946-685736DFC5AF}"/>
              </a:ext>
            </a:extLst>
          </p:cNvPr>
          <p:cNvSpPr>
            <a:spLocks/>
          </p:cNvSpPr>
          <p:nvPr/>
        </p:nvSpPr>
        <p:spPr bwMode="auto">
          <a:xfrm>
            <a:off x="4198713" y="2140527"/>
            <a:ext cx="739571" cy="684271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0AD0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25392" tIns="25392" rIns="25392" bIns="25392" anchor="ctr"/>
          <a:lstStyle/>
          <a:p>
            <a:pPr algn="ctr" defTabSz="228526" eaLnBrk="1">
              <a:defRPr/>
            </a:pPr>
            <a:endParaRPr lang="en-US" sz="1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  <a:cs typeface="+mn-cs"/>
              <a:sym typeface="Gill Sans" charset="0"/>
            </a:endParaRPr>
          </a:p>
        </p:txBody>
      </p:sp>
      <p:sp>
        <p:nvSpPr>
          <p:cNvPr id="20" name="矩形 15"/>
          <p:cNvSpPr/>
          <p:nvPr/>
        </p:nvSpPr>
        <p:spPr>
          <a:xfrm>
            <a:off x="5039696" y="5408824"/>
            <a:ext cx="6735900" cy="952060"/>
          </a:xfrm>
          <a:prstGeom prst="rect">
            <a:avLst/>
          </a:prstGeom>
        </p:spPr>
        <p:txBody>
          <a:bodyPr wrap="square" lIns="89414" tIns="44706" rIns="89414" bIns="44706" anchor="ctr">
            <a:spAutoFit/>
          </a:bodyPr>
          <a:lstStyle/>
          <a:p>
            <a:pPr algn="just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So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AutoShape 117">
            <a:extLst>
              <a:ext uri="{FF2B5EF4-FFF2-40B4-BE49-F238E27FC236}">
                <a16:creationId xmlns:a16="http://schemas.microsoft.com/office/drawing/2014/main" id="{A3F1BF89-6FAF-4E6D-8946-685736DFC5AF}"/>
              </a:ext>
            </a:extLst>
          </p:cNvPr>
          <p:cNvSpPr>
            <a:spLocks/>
          </p:cNvSpPr>
          <p:nvPr/>
        </p:nvSpPr>
        <p:spPr bwMode="auto">
          <a:xfrm>
            <a:off x="4185343" y="5408824"/>
            <a:ext cx="752941" cy="666278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0AD0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25392" tIns="25392" rIns="25392" bIns="25392" anchor="ctr"/>
          <a:lstStyle/>
          <a:p>
            <a:pPr algn="ctr" defTabSz="228526" eaLnBrk="1">
              <a:defRPr/>
            </a:pPr>
            <a:endParaRPr lang="en-US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23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29" grpId="0"/>
      <p:bldP spid="30" grpId="0" animBg="1"/>
      <p:bldP spid="31" grpId="0" animBg="1"/>
      <p:bldP spid="20" grpId="0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406168"/>
            <a:ext cx="11573197" cy="590931"/>
          </a:xfrm>
        </p:spPr>
        <p:txBody>
          <a:bodyPr/>
          <a:lstStyle/>
          <a:p>
            <a:r>
              <a:rPr lang="vi-VN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 hẫng hụt, mất mát khi bạn thân qua </a:t>
            </a: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altLang="ko-K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7" y="1568357"/>
            <a:ext cx="3589195" cy="3663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104872" y="1302325"/>
            <a:ext cx="4276628" cy="4253349"/>
            <a:chOff x="57821" y="1441240"/>
            <a:chExt cx="4262520" cy="4262520"/>
          </a:xfrm>
        </p:grpSpPr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1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6096000" y="1409700"/>
            <a:ext cx="5126182" cy="15912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905279" y="3910250"/>
            <a:ext cx="7036376" cy="25832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hẫng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7894829" y="2997520"/>
            <a:ext cx="1057275" cy="912731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86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3990109"/>
          </a:xfrm>
        </p:spPr>
      </p:pic>
      <p:sp>
        <p:nvSpPr>
          <p:cNvPr id="5" name="Rectangle 4"/>
          <p:cNvSpPr/>
          <p:nvPr/>
        </p:nvSpPr>
        <p:spPr>
          <a:xfrm>
            <a:off x="3990190" y="1899730"/>
            <a:ext cx="3753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66473" y="3179618"/>
            <a:ext cx="818341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Nét đặc sắc về nghệ thuật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Em rút ra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 đọc thể loại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1D47ADE-9029-2FB1-11D2-3169EE5D66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6" y="3179618"/>
            <a:ext cx="2280708" cy="315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11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190" y="154058"/>
            <a:ext cx="3753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891" y="725054"/>
            <a:ext cx="11536217" cy="1011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Nghệ thuật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  <a:spcAft>
                <a:spcPts val="8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9755" y="4388299"/>
            <a:ext cx="105354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13080" algn="l"/>
              </a:tabLs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0382" y="1757216"/>
            <a:ext cx="10244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13080" algn="l"/>
              </a:tabLs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oogle Shape;1954;p35"/>
          <p:cNvGrpSpPr/>
          <p:nvPr/>
        </p:nvGrpSpPr>
        <p:grpSpPr>
          <a:xfrm rot="8349722">
            <a:off x="897110" y="1698061"/>
            <a:ext cx="846320" cy="877511"/>
            <a:chOff x="1215813" y="1110402"/>
            <a:chExt cx="2710631" cy="2922675"/>
          </a:xfrm>
        </p:grpSpPr>
        <p:sp>
          <p:nvSpPr>
            <p:cNvPr id="9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6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7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8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9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0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1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2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3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4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5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6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7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8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9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0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1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2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3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4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5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6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7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8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9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0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1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2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3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4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  <p:grpSp>
        <p:nvGrpSpPr>
          <p:cNvPr id="45" name="Google Shape;1954;p35"/>
          <p:cNvGrpSpPr/>
          <p:nvPr/>
        </p:nvGrpSpPr>
        <p:grpSpPr>
          <a:xfrm rot="7761293">
            <a:off x="606437" y="4335570"/>
            <a:ext cx="846320" cy="877511"/>
            <a:chOff x="1215813" y="1110402"/>
            <a:chExt cx="2710631" cy="2922675"/>
          </a:xfrm>
        </p:grpSpPr>
        <p:sp>
          <p:nvSpPr>
            <p:cNvPr id="46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7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8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9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0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1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2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3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4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5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6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7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8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9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0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1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2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3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4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5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6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7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8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9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0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1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2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3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4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5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6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7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8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9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0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1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101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44616" cy="6751782"/>
          </a:xfrm>
        </p:spPr>
      </p:pic>
      <p:sp>
        <p:nvSpPr>
          <p:cNvPr id="5" name="Rectangle 4"/>
          <p:cNvSpPr/>
          <p:nvPr/>
        </p:nvSpPr>
        <p:spPr>
          <a:xfrm>
            <a:off x="1089890" y="549738"/>
            <a:ext cx="79063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Kể tên ba bài thơ trong “chùm thơ thu” nổi tiếng của Nguyễn Khuyến.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3599" y="4553702"/>
            <a:ext cx="9222510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án: </a:t>
            </a:r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điếu, Thu vịnh, Thu ẩm</a:t>
            </a:r>
            <a:endParaRPr lang="en-US" sz="3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1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190" y="154058"/>
            <a:ext cx="3753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891" y="1005561"/>
            <a:ext cx="11536217" cy="927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Nghệ thuật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014" y="1827261"/>
            <a:ext cx="10909593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nức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nở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dứt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3191" y="3856337"/>
            <a:ext cx="10849237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2" name="Google Shape;1954;p35"/>
          <p:cNvGrpSpPr/>
          <p:nvPr/>
        </p:nvGrpSpPr>
        <p:grpSpPr>
          <a:xfrm rot="7800251">
            <a:off x="522632" y="1571762"/>
            <a:ext cx="846320" cy="877511"/>
            <a:chOff x="1215813" y="1110402"/>
            <a:chExt cx="2710631" cy="2922675"/>
          </a:xfrm>
        </p:grpSpPr>
        <p:sp>
          <p:nvSpPr>
            <p:cNvPr id="83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4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5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6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7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8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9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0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1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2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3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4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5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6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7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8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9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0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1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2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3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4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5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6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7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8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9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0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1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2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3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4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5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6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7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8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  <p:grpSp>
        <p:nvGrpSpPr>
          <p:cNvPr id="119" name="Google Shape;1954;p35"/>
          <p:cNvGrpSpPr/>
          <p:nvPr/>
        </p:nvGrpSpPr>
        <p:grpSpPr>
          <a:xfrm rot="8058263">
            <a:off x="535796" y="3583815"/>
            <a:ext cx="846320" cy="877511"/>
            <a:chOff x="1215813" y="1110402"/>
            <a:chExt cx="2710631" cy="2922675"/>
          </a:xfrm>
        </p:grpSpPr>
        <p:sp>
          <p:nvSpPr>
            <p:cNvPr id="120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1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2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3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4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5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6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7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8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9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0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1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2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3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4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5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6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7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8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9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0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1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2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3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4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5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6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7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8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9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0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1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2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3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4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5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784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190" y="154058"/>
            <a:ext cx="3753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5920" y="725054"/>
            <a:ext cx="1021818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8779" y="2797624"/>
            <a:ext cx="10858287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13080" algn="l"/>
              </a:tabLs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6596" y="1699644"/>
            <a:ext cx="10724871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13080" algn="l"/>
              </a:tabLs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oogle Shape;1954;p35"/>
          <p:cNvGrpSpPr/>
          <p:nvPr/>
        </p:nvGrpSpPr>
        <p:grpSpPr>
          <a:xfrm>
            <a:off x="250804" y="1488932"/>
            <a:ext cx="846320" cy="877511"/>
            <a:chOff x="1215813" y="1110402"/>
            <a:chExt cx="2710631" cy="2922675"/>
          </a:xfrm>
        </p:grpSpPr>
        <p:sp>
          <p:nvSpPr>
            <p:cNvPr id="9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6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7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8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9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0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1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2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3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4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5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6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7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8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9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0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1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2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3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4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5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6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7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8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9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0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1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2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3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4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  <p:grpSp>
        <p:nvGrpSpPr>
          <p:cNvPr id="45" name="Google Shape;1954;p35"/>
          <p:cNvGrpSpPr/>
          <p:nvPr/>
        </p:nvGrpSpPr>
        <p:grpSpPr>
          <a:xfrm>
            <a:off x="272459" y="2557821"/>
            <a:ext cx="846320" cy="877511"/>
            <a:chOff x="1215813" y="1110402"/>
            <a:chExt cx="2710631" cy="2922675"/>
          </a:xfrm>
        </p:grpSpPr>
        <p:sp>
          <p:nvSpPr>
            <p:cNvPr id="46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7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8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9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0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1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2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3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4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5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6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7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8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9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0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1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2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3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4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5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6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7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8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9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0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1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2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3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4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5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6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7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8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9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0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1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19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190" y="154058"/>
            <a:ext cx="3753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891" y="725054"/>
            <a:ext cx="11536217" cy="74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2272" y="2557534"/>
            <a:ext cx="10872051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phân tích được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13080" algn="l"/>
              </a:tabLs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8567" y="3787122"/>
            <a:ext cx="10623685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Phân tích được một số yếu tố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đặc sắc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1985" y="5322263"/>
            <a:ext cx="1071684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Rút ra được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học cho bản thân rút ra từ văn bản.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2272" y="1297906"/>
            <a:ext cx="106601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Tạo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đầu: tìm hiểu tác giả, tác phẩm, bối cảnh ra đời của tác phẩm nếu có.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oogle Shape;1954;p35"/>
          <p:cNvGrpSpPr/>
          <p:nvPr/>
        </p:nvGrpSpPr>
        <p:grpSpPr>
          <a:xfrm>
            <a:off x="116398" y="1374393"/>
            <a:ext cx="1269639" cy="877511"/>
            <a:chOff x="1215813" y="1110402"/>
            <a:chExt cx="2710631" cy="2922675"/>
          </a:xfrm>
        </p:grpSpPr>
        <p:sp>
          <p:nvSpPr>
            <p:cNvPr id="9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6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7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8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9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0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1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2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3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4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5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6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7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8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29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0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1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2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3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4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5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6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7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8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39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0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1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2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3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4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  <p:grpSp>
        <p:nvGrpSpPr>
          <p:cNvPr id="45" name="Google Shape;1954;p35"/>
          <p:cNvGrpSpPr/>
          <p:nvPr/>
        </p:nvGrpSpPr>
        <p:grpSpPr>
          <a:xfrm>
            <a:off x="130127" y="2615894"/>
            <a:ext cx="1269639" cy="877511"/>
            <a:chOff x="1215813" y="1110402"/>
            <a:chExt cx="2710631" cy="2922675"/>
          </a:xfrm>
        </p:grpSpPr>
        <p:sp>
          <p:nvSpPr>
            <p:cNvPr id="46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7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8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49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0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1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2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3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4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5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6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7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8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59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0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1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2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3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4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5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6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7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8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69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0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1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2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3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4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5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6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7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8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79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0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1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  <p:grpSp>
        <p:nvGrpSpPr>
          <p:cNvPr id="82" name="Google Shape;1954;p35"/>
          <p:cNvGrpSpPr/>
          <p:nvPr/>
        </p:nvGrpSpPr>
        <p:grpSpPr>
          <a:xfrm>
            <a:off x="36288" y="3889203"/>
            <a:ext cx="1269639" cy="877511"/>
            <a:chOff x="1215813" y="1110402"/>
            <a:chExt cx="2710631" cy="2922675"/>
          </a:xfrm>
        </p:grpSpPr>
        <p:sp>
          <p:nvSpPr>
            <p:cNvPr id="83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4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5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6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7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8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89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0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1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2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3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4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5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6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7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8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99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0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1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2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3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4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5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6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7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8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09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0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1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2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3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4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5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6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7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18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  <p:grpSp>
        <p:nvGrpSpPr>
          <p:cNvPr id="119" name="Google Shape;1954;p35"/>
          <p:cNvGrpSpPr/>
          <p:nvPr/>
        </p:nvGrpSpPr>
        <p:grpSpPr>
          <a:xfrm>
            <a:off x="132708" y="5157375"/>
            <a:ext cx="1269639" cy="877511"/>
            <a:chOff x="1215813" y="1110402"/>
            <a:chExt cx="2710631" cy="2922675"/>
          </a:xfrm>
        </p:grpSpPr>
        <p:sp>
          <p:nvSpPr>
            <p:cNvPr id="120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1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2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3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4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5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6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7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8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29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0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1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2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3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4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5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6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7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8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39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0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1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2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3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4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5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6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7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8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49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0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1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2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3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4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  <p:sp>
          <p:nvSpPr>
            <p:cNvPr id="155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883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2139" cy="6437745"/>
          </a:xfrm>
        </p:spPr>
      </p:pic>
      <p:sp>
        <p:nvSpPr>
          <p:cNvPr id="3" name="Rectangle 2"/>
          <p:cNvSpPr/>
          <p:nvPr/>
        </p:nvSpPr>
        <p:spPr>
          <a:xfrm>
            <a:off x="2569945" y="1717964"/>
            <a:ext cx="650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6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HOẠT ĐỘNG 3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98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1395663" y="965887"/>
            <a:ext cx="9124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Bài thơ Khóc Dương Khuê được Nguyễn Khuyến dịch sang Nôm bằng thể thơ nào?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Thất ngôn trường thiên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Thất ngôn bát cú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Song thất lục bát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Lục bát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7748337" y="3839546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6048" y="4312118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2431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1395663" y="965887"/>
            <a:ext cx="9124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Câu 2: Bài thơ Khóc Dương Khuê thuộc đề tài nào sau đây:</a:t>
            </a:r>
            <a:endParaRPr lang="en-US" sz="3200" b="1" dirty="0">
              <a:latin typeface="+mj-lt"/>
            </a:endParaRPr>
          </a:p>
          <a:p>
            <a:r>
              <a:rPr lang="vi-VN" sz="3200" dirty="0">
                <a:latin typeface="+mj-lt"/>
              </a:rPr>
              <a:t>A. Tình cảm gia đình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B. Tình yêu quê hương, đất nước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C. Tình bằng hữu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D. Tình đồng chí</a:t>
            </a:r>
            <a:endParaRPr lang="en-US" sz="32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7748337" y="3839546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6048" y="4312118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37008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1395663" y="965887"/>
            <a:ext cx="9124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Tên chữ Hán của bài thơ Khóc Dương Khuê là: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Vãn đồng niên Vân Đình tiến sĩ Dương Thượng thư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Kí Khắc Niệm Dương niên 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Hí tặng song hữu Lê Xá tú tài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Lão sơn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7748337" y="3839546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6048" y="4312118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09592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1395663" y="965887"/>
            <a:ext cx="9124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4: Ngôn ngữ trong bài thơ Khóc Dương Khuê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Ngôn ngữ cổ kính, uyên bác.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Ngôn ngữ giản dị, mộc mạc mà chân thành, trân trọng.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Ngôn ngữ sắc sảo, triết lí cao.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Ngôn ngữ khẩu ngữ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7748337" y="3839546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6048" y="4312118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2114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1395663" y="965887"/>
            <a:ext cx="9124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5: Câu thơ “Bác Dương thôi đã thôi rồi” được ngắt nhịp như thế nào?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2/2/2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1/2/3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2/1/3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3/3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7748337" y="3839546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6048" y="4312118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40887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1395663" y="965887"/>
            <a:ext cx="9124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6: Kỉ niệm nào không được Nguyễn Khuyến nhắc đến trong bài thơ khi nhắc về tình bạn với Dương Khuê?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Cùng nhau thi đỗ làm quan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Cùng nhau hưởng vinh hoa phú quý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Cùng nhau rong chơi khắp chốn non 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Cùng nhau uống rượu và bình luận thơ văn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7748337" y="3839546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6048" y="4312118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3130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44616" cy="6751782"/>
          </a:xfrm>
        </p:spPr>
      </p:pic>
      <p:sp>
        <p:nvSpPr>
          <p:cNvPr id="5" name="Rectangle 4"/>
          <p:cNvSpPr/>
          <p:nvPr/>
        </p:nvSpPr>
        <p:spPr>
          <a:xfrm>
            <a:off x="1089890" y="549738"/>
            <a:ext cx="886691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 Em hãy đọc một câu thơ viết về mùa thu trong chùm thơ thu của Nguyễn Khuyến.</a:t>
            </a:r>
            <a:endParaRPr lang="en-US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3599" y="4553702"/>
            <a:ext cx="7906327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án: ...</a:t>
            </a:r>
            <a:endParaRPr lang="en-US" sz="3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71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1395663" y="965887"/>
            <a:ext cx="91247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7: Câu thơ nào dưới đây trong bài Khóc Dương Khuê tác giả sử dụng điển tích của Trung Quốc?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“Câu thơ nghĩ đắn đo không viết / Viết đưa ai, ai biết mà đưa”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“Giường kia treo cũng hững hờ / Đàn kia gẩy cũng ngẩn ngơ tiếng đàn”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“Bác chẳng ở dẫu van chẳng ở / Tôi tuy thương, nhớ lấy làm thương”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“Tuổi già hạt lệ như sương / Hơi đâu ép lấy hai hàng chứa chan!”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8131050" y="4763471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71003" y="5347795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08232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15479" y="587140"/>
            <a:ext cx="9985881" cy="5489904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14">
            <a:extLst>
              <a:ext uri="{FF2B5EF4-FFF2-40B4-BE49-F238E27FC236}">
                <a16:creationId xmlns:a16="http://schemas.microsoft.com/office/drawing/2014/main" id="{4A4A677C-26F2-8A41-9787-3A485968D964}"/>
              </a:ext>
            </a:extLst>
          </p:cNvPr>
          <p:cNvSpPr txBox="1"/>
          <p:nvPr/>
        </p:nvSpPr>
        <p:spPr>
          <a:xfrm>
            <a:off x="2492087" y="857987"/>
            <a:ext cx="91247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“Muốn đi lại tuổi già thêm nhác,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ba năm gặp bác một lần,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Cầm tay hỏi hết xa gần,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Mừng rằng bác vẫn tinh thần chưa can,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98C78-CD6B-CD4A-8371-F3BB61A6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4183" y1="15523" x2="74510" y2="14379"/>
                        <a14:foregroundMark x1="30556" y1="42484" x2="29085" y2="66830"/>
                        <a14:foregroundMark x1="36928" y1="27124" x2="55065" y2="42974"/>
                        <a14:foregroundMark x1="55065" y1="42974" x2="63235" y2="57190"/>
                        <a14:foregroundMark x1="63235" y1="57190" x2="65850" y2="59641"/>
                        <a14:foregroundMark x1="34804" y1="27451" x2="36928" y2="68627"/>
                        <a14:foregroundMark x1="36928" y1="68627" x2="51797" y2="64706"/>
                        <a14:foregroundMark x1="51797" y1="64706" x2="59314" y2="66503"/>
                        <a14:foregroundMark x1="59314" y1="66503" x2="61928" y2="55882"/>
                        <a14:foregroundMark x1="61928" y1="55882" x2="53922" y2="28758"/>
                        <a14:foregroundMark x1="53922" y1="28758" x2="41340" y2="30719"/>
                        <a14:foregroundMark x1="41340" y1="30719" x2="36275" y2="35294"/>
                        <a14:foregroundMark x1="36275" y1="35294" x2="34804" y2="35621"/>
                        <a14:foregroundMark x1="40196" y1="50163" x2="54575" y2="35948"/>
                        <a14:foregroundMark x1="54575" y1="35948" x2="58660" y2="29085"/>
                        <a14:foregroundMark x1="58660" y1="29085" x2="59967" y2="27941"/>
                      </a14:backgroundRemoval>
                    </a14:imgEffect>
                  </a14:imgLayer>
                </a14:imgProps>
              </a:ext>
            </a:extLst>
          </a:blip>
          <a:srcRect l="7950" t="12791" r="12116" b="22963"/>
          <a:stretch/>
        </p:blipFill>
        <p:spPr>
          <a:xfrm>
            <a:off x="7748337" y="3839546"/>
            <a:ext cx="3144551" cy="223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6048" y="4312118"/>
            <a:ext cx="9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03130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2139" cy="6437745"/>
          </a:xfrm>
        </p:spPr>
      </p:pic>
      <p:sp>
        <p:nvSpPr>
          <p:cNvPr id="3" name="Rectangle 2"/>
          <p:cNvSpPr/>
          <p:nvPr/>
        </p:nvSpPr>
        <p:spPr>
          <a:xfrm>
            <a:off x="2893580" y="222539"/>
            <a:ext cx="596669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HOẠT ĐỘNG 4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4651" y="2461666"/>
            <a:ext cx="7222836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đoạn văn (khoảng 10 – 12 dòng) cảm nhận về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0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484909" y="278227"/>
            <a:ext cx="11222182" cy="588776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 Ý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Nội dung đoạn văn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3200" algn="just" fontAlgn="base"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+ Tình bạn thắm thiết, thuỷ chung theo thời gian được thể hiện qua dòng hồi tưởng về những kỉ niệm đẹp bằng biện pháp điệp, liệt kê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 nhau thi đỗ làm quan, </a:t>
            </a:r>
            <a:r>
              <a:rPr lang="vi-VN" sz="2800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 nhau rong chơi khắp chốn non nước</a:t>
            </a:r>
            <a:r>
              <a:rPr lang="vi-VN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cùng nhau uống rượu và bình luận thơ văn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 nhau trải qua những buổi hoạn nạn, vật đổi sao rời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+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tri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hụt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hẫng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đớn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lục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rượu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bù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đắp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33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905164" y="573790"/>
            <a:ext cx="10206181" cy="4918269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 Ý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Nội dung đoạn văn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3200" algn="just" fontAlgn="base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Hình thức đoạn văn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Đảm bảo hình thức đoạn văn, tránh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về chính tả, ngữ pháp.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7430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3375"/>
            <a:ext cx="10772775" cy="6334125"/>
          </a:xfrm>
        </p:spPr>
      </p:pic>
      <p:sp>
        <p:nvSpPr>
          <p:cNvPr id="5" name="Rectangle 4"/>
          <p:cNvSpPr/>
          <p:nvPr/>
        </p:nvSpPr>
        <p:spPr>
          <a:xfrm>
            <a:off x="3048000" y="2745736"/>
            <a:ext cx="6096000" cy="27422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thiện các nội dung đã học trong bài;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soạn bài: Thực hành tiếng Việt: Một số hiểu biết về chữ Nôm và chữ Quốc ngữ.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5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2139" cy="6437745"/>
          </a:xfrm>
        </p:spPr>
      </p:pic>
      <p:sp>
        <p:nvSpPr>
          <p:cNvPr id="2" name="TextBox 1"/>
          <p:cNvSpPr txBox="1"/>
          <p:nvPr/>
        </p:nvSpPr>
        <p:spPr>
          <a:xfrm>
            <a:off x="2495550" y="2428875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2128249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44616" cy="6751782"/>
          </a:xfrm>
        </p:spPr>
      </p:pic>
      <p:sp>
        <p:nvSpPr>
          <p:cNvPr id="5" name="Rectangle 4"/>
          <p:cNvSpPr/>
          <p:nvPr/>
        </p:nvSpPr>
        <p:spPr>
          <a:xfrm>
            <a:off x="1089890" y="549738"/>
            <a:ext cx="79063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4/ Tại sao Nguyễn Khuyến được mệnh danh là “Tam Nguyên Yên Đổ”?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110" y="3429000"/>
            <a:ext cx="10455564" cy="221599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án: </a:t>
            </a:r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quê nội Nguyễn Khuyến ở Yên Đổ- Hà Nam; ông đỗ đầu cả ba kì thi Hương, thi Hội, thi Đình nên có danh hiệu “tam nguyên”</a:t>
            </a:r>
            <a:endParaRPr lang="en-US" sz="3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056582" y="5301673"/>
            <a:ext cx="46182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36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2139" cy="6437745"/>
          </a:xfrm>
        </p:spPr>
      </p:pic>
      <p:sp>
        <p:nvSpPr>
          <p:cNvPr id="6" name="Rectangle 5"/>
          <p:cNvSpPr/>
          <p:nvPr/>
        </p:nvSpPr>
        <p:spPr>
          <a:xfrm>
            <a:off x="2854037" y="1681018"/>
            <a:ext cx="59666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HOẠT ĐỘNG 2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9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3990109"/>
          </a:xfrm>
        </p:spPr>
      </p:pic>
      <p:sp>
        <p:nvSpPr>
          <p:cNvPr id="5" name="Rectangle 4"/>
          <p:cNvSpPr/>
          <p:nvPr/>
        </p:nvSpPr>
        <p:spPr>
          <a:xfrm>
            <a:off x="1249890" y="2823367"/>
            <a:ext cx="92708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ĐỌC – TÌM HIỂU CHUNG 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18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97">
            <a:off x="637309" y="136620"/>
            <a:ext cx="2946400" cy="6858000"/>
          </a:xfrm>
        </p:spPr>
      </p:pic>
      <p:sp>
        <p:nvSpPr>
          <p:cNvPr id="7" name="Rectangle 6"/>
          <p:cNvSpPr/>
          <p:nvPr/>
        </p:nvSpPr>
        <p:spPr>
          <a:xfrm>
            <a:off x="5112420" y="110904"/>
            <a:ext cx="3807774" cy="9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TÁC GIẢ</a:t>
            </a:r>
            <a:endParaRPr lang="en-US" sz="5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4821382" y="3029527"/>
            <a:ext cx="6964219" cy="350058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6582" y="2037647"/>
            <a:ext cx="7675418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 LUẬN 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 ĐÔI.</a:t>
            </a:r>
            <a:endParaRPr lang="en-US" sz="4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8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 COLOR-1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FEE680"/>
      </a:accent5>
      <a:accent6>
        <a:srgbClr val="B2B2B2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436</TotalTime>
  <Words>3432</Words>
  <Application>Microsoft Office PowerPoint</Application>
  <PresentationFormat>Widescreen</PresentationFormat>
  <Paragraphs>299</Paragraphs>
  <Slides>56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微软雅黑</vt:lpstr>
      <vt:lpstr>#9Slide05 FS Blonde Script</vt:lpstr>
      <vt:lpstr>Arial</vt:lpstr>
      <vt:lpstr>Calibri</vt:lpstr>
      <vt:lpstr>Calibri Light</vt:lpstr>
      <vt:lpstr>Times New Roman</vt:lpstr>
      <vt:lpstr>Office Theme</vt:lpstr>
      <vt:lpstr>1-https://www.freeppt7.com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 teasee</cp:lastModifiedBy>
  <cp:revision>44</cp:revision>
  <dcterms:created xsi:type="dcterms:W3CDTF">2024-05-18T07:44:38Z</dcterms:created>
  <dcterms:modified xsi:type="dcterms:W3CDTF">2024-09-11T09:31:11Z</dcterms:modified>
</cp:coreProperties>
</file>