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1" r:id="rId2"/>
    <p:sldId id="256" r:id="rId3"/>
    <p:sldId id="302" r:id="rId4"/>
    <p:sldId id="461" r:id="rId5"/>
    <p:sldId id="489" r:id="rId6"/>
    <p:sldId id="399" r:id="rId7"/>
    <p:sldId id="551" r:id="rId8"/>
    <p:sldId id="540" r:id="rId9"/>
    <p:sldId id="559" r:id="rId10"/>
    <p:sldId id="554" r:id="rId11"/>
    <p:sldId id="556" r:id="rId12"/>
    <p:sldId id="557" r:id="rId13"/>
    <p:sldId id="314" r:id="rId14"/>
    <p:sldId id="33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7">
          <p15:clr>
            <a:srgbClr val="A4A3A4"/>
          </p15:clr>
        </p15:guide>
        <p15:guide id="2" pos="3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DA"/>
    <a:srgbClr val="D0BFFF"/>
    <a:srgbClr val="FFE9BD"/>
    <a:srgbClr val="DFCCFB"/>
    <a:srgbClr val="FF1F1F"/>
    <a:srgbClr val="24FF1F"/>
    <a:srgbClr val="F16649"/>
    <a:srgbClr val="0070C0"/>
    <a:srgbClr val="E8F6F8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4" y="1074"/>
      </p:cViewPr>
      <p:guideLst>
        <p:guide orient="horz" pos="1957"/>
        <p:guide pos="37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1" y="1218210"/>
            <a:ext cx="587409" cy="604353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998220" y="1254770"/>
            <a:ext cx="1074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passage and fill the blanks with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19"/>
          <p:cNvSpPr txBox="1"/>
          <p:nvPr/>
        </p:nvSpPr>
        <p:spPr>
          <a:xfrm>
            <a:off x="10177661" y="3372348"/>
            <a:ext cx="84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32" name="TextBox 17"/>
          <p:cNvSpPr txBox="1"/>
          <p:nvPr/>
        </p:nvSpPr>
        <p:spPr>
          <a:xfrm>
            <a:off x="9997837" y="2269666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some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24BDC1-C657-6078-479B-9DB62B94E24E}"/>
              </a:ext>
            </a:extLst>
          </p:cNvPr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27">
              <a:extLst>
                <a:ext uri="{FF2B5EF4-FFF2-40B4-BE49-F238E27FC236}">
                  <a16:creationId xmlns:a16="http://schemas.microsoft.com/office/drawing/2014/main" id="{2B269E34-6B98-9CE4-A820-7CBE4305D127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8">
              <a:extLst>
                <a:ext uri="{FF2B5EF4-FFF2-40B4-BE49-F238E27FC236}">
                  <a16:creationId xmlns:a16="http://schemas.microsoft.com/office/drawing/2014/main" id="{9BE15DA3-6AB0-3A19-5504-7294D556628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29">
              <a:extLst>
                <a:ext uri="{FF2B5EF4-FFF2-40B4-BE49-F238E27FC236}">
                  <a16:creationId xmlns:a16="http://schemas.microsoft.com/office/drawing/2014/main" id="{021DE42E-D6E5-3C76-A541-DA650F0B7E0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323611A-2809-820F-0706-BF2E75F575CF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884508-42E1-ECD0-A5B3-1387853E989C}"/>
              </a:ext>
            </a:extLst>
          </p:cNvPr>
          <p:cNvSpPr txBox="1"/>
          <p:nvPr/>
        </p:nvSpPr>
        <p:spPr>
          <a:xfrm>
            <a:off x="642149" y="2269666"/>
            <a:ext cx="10922942" cy="397031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242021"/>
                </a:solidFill>
                <a:effectLst/>
              </a:rPr>
              <a:t>My room is ready for Tet. By the window are (1)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balloons. There is a picture I made from (2)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old magazines. It’s </a:t>
            </a:r>
            <a:r>
              <a:rPr lang="en-US" sz="3600" b="0" i="0" dirty="0" err="1">
                <a:solidFill>
                  <a:srgbClr val="242021"/>
                </a:solidFill>
                <a:effectLst/>
              </a:rPr>
              <a:t>colourful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, but I didn’t use (3)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paint or </a:t>
            </a:r>
            <a:r>
              <a:rPr lang="en-US" sz="3600" b="0" i="0" dirty="0" err="1">
                <a:solidFill>
                  <a:srgbClr val="242021"/>
                </a:solidFill>
                <a:effectLst/>
              </a:rPr>
              <a:t>colour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pencils. I love flowers, but I don’t have (4)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yet. Oh, look at this new plant. It needs (5)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water, but it doesn’t need (6)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sunlight. It can live in a room.</a:t>
            </a:r>
            <a:r>
              <a:rPr lang="en-US" sz="36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17F31D-73B5-64FF-2E00-1B07DC456E78}"/>
              </a:ext>
            </a:extLst>
          </p:cNvPr>
          <p:cNvSpPr txBox="1"/>
          <p:nvPr/>
        </p:nvSpPr>
        <p:spPr>
          <a:xfrm>
            <a:off x="9394146" y="2821007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C7699283-1800-3A93-AE87-FCFAA9ECDA48}"/>
              </a:ext>
            </a:extLst>
          </p:cNvPr>
          <p:cNvSpPr txBox="1"/>
          <p:nvPr/>
        </p:nvSpPr>
        <p:spPr>
          <a:xfrm>
            <a:off x="1068907" y="4469628"/>
            <a:ext cx="84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C6A113F2-E92B-3687-2D33-6B406A15E456}"/>
              </a:ext>
            </a:extLst>
          </p:cNvPr>
          <p:cNvSpPr txBox="1"/>
          <p:nvPr/>
        </p:nvSpPr>
        <p:spPr>
          <a:xfrm>
            <a:off x="8546413" y="5034669"/>
            <a:ext cx="84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DD779F-130A-A34B-5B9E-6C81C17F8358}"/>
              </a:ext>
            </a:extLst>
          </p:cNvPr>
          <p:cNvSpPr txBox="1"/>
          <p:nvPr/>
        </p:nvSpPr>
        <p:spPr>
          <a:xfrm>
            <a:off x="998220" y="5040532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some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8" name="Group 7"/>
          <p:cNvGrpSpPr/>
          <p:nvPr/>
        </p:nvGrpSpPr>
        <p:grpSpPr>
          <a:xfrm>
            <a:off x="1905074" y="820046"/>
            <a:ext cx="7790032" cy="4544324"/>
            <a:chOff x="2180" y="1225"/>
            <a:chExt cx="14840" cy="86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" y="1225"/>
              <a:ext cx="14840" cy="865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050" y="4721"/>
              <a:ext cx="1909" cy="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I want to have a brother.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22" y="4590"/>
              <a:ext cx="2135" cy="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27193"/>
                  </a:solidFill>
                  <a:latin typeface="Comic Sans MS" panose="030F0702030302020204" pitchFamily="66" charset="0"/>
                </a:rPr>
                <a:t>I want to visit Singapore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20715461">
              <a:off x="11389" y="7720"/>
              <a:ext cx="1730" cy="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-5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I want to live in a tree house.</a:t>
              </a:r>
            </a:p>
          </p:txBody>
        </p:sp>
      </p:grpSp>
      <p:pic>
        <p:nvPicPr>
          <p:cNvPr id="5" name="Picture 4" descr="solem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100" y="4633595"/>
            <a:ext cx="1943100" cy="194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5" y="-2868295"/>
            <a:ext cx="1553210" cy="1727200"/>
          </a:xfrm>
          <a:prstGeom prst="rect">
            <a:avLst/>
          </a:prstGeom>
        </p:spPr>
      </p:pic>
      <p:sp>
        <p:nvSpPr>
          <p:cNvPr id="16" name="TextBox 6"/>
          <p:cNvSpPr txBox="1"/>
          <p:nvPr/>
        </p:nvSpPr>
        <p:spPr>
          <a:xfrm>
            <a:off x="10493375" y="-2135505"/>
            <a:ext cx="1330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wish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65630" y="2020570"/>
            <a:ext cx="9465310" cy="4809490"/>
            <a:chOff x="897712" y="1635900"/>
            <a:chExt cx="7648575" cy="3886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712" y="1635900"/>
              <a:ext cx="7648575" cy="38862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264864" y="2200275"/>
              <a:ext cx="7102959" cy="778812"/>
              <a:chOff x="363373" y="1262747"/>
              <a:chExt cx="7102959" cy="77881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63373" y="1262747"/>
                <a:ext cx="474830" cy="42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27314" y="1271400"/>
                <a:ext cx="6639018" cy="770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Each student gets a small piece of paper and writes his / her wish on it.</a:t>
                </a:r>
                <a:endParaRPr lang="en-US" sz="2800" i="1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264864" y="2981677"/>
              <a:ext cx="7102959" cy="455521"/>
              <a:chOff x="363373" y="1262747"/>
              <a:chExt cx="7102959" cy="45552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63373" y="1262747"/>
                <a:ext cx="474830" cy="42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27314" y="1296502"/>
                <a:ext cx="6639018" cy="42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He / She hangs it on a tree.</a:t>
                </a:r>
                <a:endParaRPr lang="en-US" sz="2800" i="1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264864" y="3473575"/>
              <a:ext cx="7017899" cy="793692"/>
              <a:chOff x="363373" y="1247867"/>
              <a:chExt cx="7017899" cy="79369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63373" y="1247867"/>
                <a:ext cx="474830" cy="42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27314" y="1271400"/>
                <a:ext cx="6553958" cy="770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Other students take turns to come up, get a piece of paper and read aloud the wish.</a:t>
                </a:r>
                <a:endParaRPr lang="en-US" sz="2800" i="1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264864" y="4328105"/>
              <a:ext cx="7102959" cy="430419"/>
              <a:chOff x="363373" y="1262747"/>
              <a:chExt cx="7102959" cy="430419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63373" y="1262747"/>
                <a:ext cx="474830" cy="42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27314" y="1271400"/>
                <a:ext cx="6639018" cy="42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The class guess whose wish it is.</a:t>
                </a:r>
                <a:endParaRPr lang="en-US" sz="2800" i="1"/>
              </a:p>
            </p:txBody>
          </p:sp>
        </p:grpSp>
      </p:grpSp>
      <p:pic>
        <p:nvPicPr>
          <p:cNvPr id="11" name="Picture 10" descr="solem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973455"/>
            <a:ext cx="1419860" cy="14198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34" y="-104592"/>
            <a:ext cx="2572681" cy="2860998"/>
          </a:xfrm>
          <a:prstGeom prst="rect">
            <a:avLst/>
          </a:prstGeom>
        </p:spPr>
      </p:pic>
      <p:sp>
        <p:nvSpPr>
          <p:cNvPr id="16" name="TextBox 6"/>
          <p:cNvSpPr txBox="1"/>
          <p:nvPr/>
        </p:nvSpPr>
        <p:spPr>
          <a:xfrm>
            <a:off x="7772316" y="1027434"/>
            <a:ext cx="22048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wish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18" y="859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344581"/>
            <a:ext cx="11445622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6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Apply what they have learnt (vocabulary and grammar) into practice through a project.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15" y="1280795"/>
            <a:ext cx="2938145" cy="19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945" y="1946275"/>
            <a:ext cx="112096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/>
              <a:t>- Learn the new words by heart.</a:t>
            </a:r>
          </a:p>
          <a:p>
            <a:pPr algn="just">
              <a:lnSpc>
                <a:spcPct val="150000"/>
              </a:lnSpc>
            </a:pPr>
            <a:r>
              <a:rPr lang="en-US" sz="3600"/>
              <a:t>- Prepare for the next lesson.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65" y="4203700"/>
            <a:ext cx="2216150" cy="221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charset="0"/>
              </a:rPr>
              <a:t>Website: </a:t>
            </a:r>
            <a:r>
              <a:rPr lang="en-GB" sz="2000" b="1" i="1" dirty="0" err="1">
                <a:latin typeface="Calibri" panose="020F050202020403020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charset="0"/>
              </a:rPr>
              <a:t>Fanpage</a:t>
            </a:r>
            <a:r>
              <a:rPr lang="en-GB" sz="2000" b="1" dirty="0">
                <a:latin typeface="Calibri" panose="020F0502020204030204" charset="0"/>
              </a:rPr>
              <a:t>: </a:t>
            </a:r>
            <a:r>
              <a:rPr lang="en-GB" sz="2000" b="1" i="1" dirty="0" err="1">
                <a:latin typeface="Calibri" panose="020F0502020204030204" charset="0"/>
              </a:rPr>
              <a:t>facebook.com</a:t>
            </a:r>
            <a:r>
              <a:rPr lang="en-GB" sz="2000" b="1" i="1" dirty="0">
                <a:latin typeface="Calibri" panose="020F0502020204030204" charset="0"/>
              </a:rPr>
              <a:t>/</a:t>
            </a:r>
            <a:r>
              <a:rPr lang="en-GB" sz="2000" b="1" i="1" dirty="0" err="1">
                <a:latin typeface="Calibri" panose="020F0502020204030204" charset="0"/>
              </a:rPr>
              <a:t>www.tienganhglobalsuccess.vn</a:t>
            </a:r>
            <a:r>
              <a:rPr lang="en-GB" sz="2000" b="1" i="1" dirty="0">
                <a:latin typeface="Calibri" panose="020F0502020204030204" charset="0"/>
              </a:rPr>
              <a:t>/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53365" y="-123825"/>
            <a:ext cx="12698730" cy="71056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flipH="1">
            <a:off x="2169795" y="219710"/>
            <a:ext cx="8368665" cy="2329815"/>
          </a:xfrm>
          <a:prstGeom prst="triangle">
            <a:avLst>
              <a:gd name="adj" fmla="val 502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2185670" y="2578735"/>
            <a:ext cx="8282305" cy="36868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276475" y="2519045"/>
            <a:ext cx="8192135" cy="3746500"/>
            <a:chOff x="2335" y="4054"/>
            <a:chExt cx="13140" cy="5900"/>
          </a:xfrm>
        </p:grpSpPr>
        <p:sp>
          <p:nvSpPr>
            <p:cNvPr id="13" name="Rectangles 12"/>
            <p:cNvSpPr/>
            <p:nvPr/>
          </p:nvSpPr>
          <p:spPr>
            <a:xfrm>
              <a:off x="2335" y="4054"/>
              <a:ext cx="13140" cy="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32" y="7506"/>
              <a:ext cx="1161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</a:rPr>
                <a:t>LESSON 7: LOOKING BACK AND PROJECT</a:t>
              </a:r>
            </a:p>
          </p:txBody>
        </p:sp>
        <p:sp>
          <p:nvSpPr>
            <p:cNvPr id="2" name="TextBox 40"/>
            <p:cNvSpPr txBox="1"/>
            <p:nvPr/>
          </p:nvSpPr>
          <p:spPr>
            <a:xfrm>
              <a:off x="4039" y="6244"/>
              <a:ext cx="1026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Myriad Pro" pitchFamily="34" charset="0"/>
                </a:rPr>
                <a:t>OUR TET HOLIDAY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218" y="4788"/>
              <a:ext cx="3985" cy="1145"/>
              <a:chOff x="6138" y="4348"/>
              <a:chExt cx="3985" cy="1145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9001" y="4348"/>
                <a:ext cx="1122" cy="1117"/>
                <a:chOff x="2180974" y="148629"/>
                <a:chExt cx="712319" cy="709214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180974" y="148629"/>
                  <a:ext cx="712319" cy="709214"/>
                </a:xfrm>
                <a:prstGeom prst="ellipse">
                  <a:avLst/>
                </a:prstGeom>
                <a:solidFill>
                  <a:srgbClr val="F47D5F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Chord 30"/>
                <p:cNvSpPr/>
                <p:nvPr/>
              </p:nvSpPr>
              <p:spPr>
                <a:xfrm rot="4088942">
                  <a:off x="2197459" y="160739"/>
                  <a:ext cx="676824" cy="685834"/>
                </a:xfrm>
                <a:prstGeom prst="chord">
                  <a:avLst>
                    <a:gd name="adj1" fmla="val 2761841"/>
                    <a:gd name="adj2" fmla="val 16200000"/>
                  </a:avLst>
                </a:prstGeom>
                <a:solidFill>
                  <a:srgbClr val="F2664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6138" y="4380"/>
                <a:ext cx="2863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Myriad Pro" pitchFamily="34" charset="0"/>
                  </a:rPr>
                  <a:t>Unit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972" y="4349"/>
                <a:ext cx="1150" cy="1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Myriad Pro" pitchFamily="34" charset="0"/>
                  </a:rPr>
                  <a:t>6</a:t>
                </a:r>
              </a:p>
            </p:txBody>
          </p:sp>
        </p:grpSp>
      </p:grpSp>
      <p:sp>
        <p:nvSpPr>
          <p:cNvPr id="7" name="Isosceles Triangle 6"/>
          <p:cNvSpPr/>
          <p:nvPr/>
        </p:nvSpPr>
        <p:spPr>
          <a:xfrm rot="5400000">
            <a:off x="2460625" y="2305050"/>
            <a:ext cx="3686810" cy="4235450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6200000" flipH="1">
            <a:off x="6537960" y="2311400"/>
            <a:ext cx="3686810" cy="4221480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flipH="1">
            <a:off x="2228850" y="3935730"/>
            <a:ext cx="8263890" cy="2329815"/>
          </a:xfrm>
          <a:prstGeom prst="triangle">
            <a:avLst>
              <a:gd name="adj" fmla="val 50261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flipH="1" flipV="1">
            <a:off x="2228848" y="2564764"/>
            <a:ext cx="8263891" cy="2389505"/>
          </a:xfrm>
          <a:prstGeom prst="triangle">
            <a:avLst>
              <a:gd name="adj" fmla="val 50261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3125 -0.3525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0" grpId="0" bldLvl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041837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29231" y="2626977"/>
            <a:ext cx="1909445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000" b="1" dirty="0">
                <a:solidFill>
                  <a:schemeClr val="bg1"/>
                </a:solidFill>
              </a:rPr>
              <a:t>LOOKING BACK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9427" y="4289425"/>
            <a:ext cx="1835915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000" b="1" dirty="0">
                <a:solidFill>
                  <a:schemeClr val="bg1"/>
                </a:solidFill>
              </a:rPr>
              <a:t>PROJECT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7209" y="1113772"/>
            <a:ext cx="5967095" cy="5314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Mind Map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17209" y="2009879"/>
            <a:ext cx="5967730" cy="204688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verbs on the left with the nouns on the 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Grammar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Write full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Fill in the blanks.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17796" y="4394835"/>
            <a:ext cx="5966508" cy="54991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sym typeface="+mn-ea"/>
              </a:rPr>
              <a:t>I WISH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347940"/>
            <a:ext cx="1178879" cy="127903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97385" y="2935905"/>
            <a:ext cx="1331846" cy="135352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315342" y="4590098"/>
            <a:ext cx="1192716" cy="106379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05075" y="5653889"/>
            <a:ext cx="2005965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CONSOLIDATION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8430" y="5551653"/>
            <a:ext cx="5967095" cy="68516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890" y="251460"/>
            <a:ext cx="7621270" cy="62547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00830" y="302895"/>
            <a:ext cx="7155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7: LOOKING BACK AND PROJECT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Oval 3"/>
          <p:cNvSpPr/>
          <p:nvPr/>
        </p:nvSpPr>
        <p:spPr>
          <a:xfrm flipV="1">
            <a:off x="6084570" y="3057525"/>
            <a:ext cx="387985" cy="3371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b="1">
                <a:solidFill>
                  <a:schemeClr val="tx1"/>
                </a:solidFill>
              </a:rPr>
              <a:t>NEW YEAR’S DAY</a:t>
            </a:r>
          </a:p>
        </p:txBody>
      </p: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612265"/>
            <a:ext cx="1108202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 Map</a:t>
            </a:r>
          </a:p>
        </p:txBody>
      </p:sp>
      <p:pic>
        <p:nvPicPr>
          <p:cNvPr id="7" name="Content Placeholder 6" descr="tải xuố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86455" y="2948305"/>
            <a:ext cx="5784850" cy="3766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0" name="Oval 9"/>
          <p:cNvSpPr/>
          <p:nvPr/>
        </p:nvSpPr>
        <p:spPr>
          <a:xfrm>
            <a:off x="4805045" y="2350770"/>
            <a:ext cx="2171700" cy="21717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TET</a:t>
            </a:r>
          </a:p>
        </p:txBody>
      </p:sp>
      <p:sp>
        <p:nvSpPr>
          <p:cNvPr id="11" name="Oval 10"/>
          <p:cNvSpPr/>
          <p:nvPr/>
        </p:nvSpPr>
        <p:spPr>
          <a:xfrm>
            <a:off x="904875" y="4544060"/>
            <a:ext cx="3164205" cy="21717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Games /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12" name="Oval 11"/>
          <p:cNvSpPr/>
          <p:nvPr/>
        </p:nvSpPr>
        <p:spPr>
          <a:xfrm>
            <a:off x="7916545" y="4418524"/>
            <a:ext cx="3370580" cy="228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Decorations</a:t>
            </a:r>
          </a:p>
        </p:txBody>
      </p:sp>
      <p:sp>
        <p:nvSpPr>
          <p:cNvPr id="13" name="Oval 12"/>
          <p:cNvSpPr/>
          <p:nvPr/>
        </p:nvSpPr>
        <p:spPr>
          <a:xfrm>
            <a:off x="8120380" y="1194147"/>
            <a:ext cx="2578100" cy="15739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Food</a:t>
            </a:r>
          </a:p>
        </p:txBody>
      </p:sp>
      <p:sp>
        <p:nvSpPr>
          <p:cNvPr id="14" name="Oval 13"/>
          <p:cNvSpPr/>
          <p:nvPr/>
        </p:nvSpPr>
        <p:spPr>
          <a:xfrm>
            <a:off x="686598" y="1340644"/>
            <a:ext cx="2858135" cy="193865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Traditions</a:t>
            </a:r>
          </a:p>
        </p:txBody>
      </p:sp>
      <p:cxnSp>
        <p:nvCxnSpPr>
          <p:cNvPr id="16" name="Straight Connector 15"/>
          <p:cNvCxnSpPr>
            <a:cxnSpLocks/>
            <a:stCxn id="10" idx="5"/>
            <a:endCxn id="12" idx="1"/>
          </p:cNvCxnSpPr>
          <p:nvPr/>
        </p:nvCxnSpPr>
        <p:spPr>
          <a:xfrm>
            <a:off x="6658707" y="4204432"/>
            <a:ext cx="1751448" cy="54886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  <a:stCxn id="10" idx="7"/>
            <a:endCxn id="13" idx="2"/>
          </p:cNvCxnSpPr>
          <p:nvPr/>
        </p:nvCxnSpPr>
        <p:spPr>
          <a:xfrm flipV="1">
            <a:off x="6658707" y="1981105"/>
            <a:ext cx="1461673" cy="687703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  <a:stCxn id="14" idx="6"/>
            <a:endCxn id="10" idx="1"/>
          </p:cNvCxnSpPr>
          <p:nvPr/>
        </p:nvCxnSpPr>
        <p:spPr>
          <a:xfrm>
            <a:off x="3544733" y="2309972"/>
            <a:ext cx="1578350" cy="35883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  <a:stCxn id="10" idx="3"/>
            <a:endCxn id="11" idx="7"/>
          </p:cNvCxnSpPr>
          <p:nvPr/>
        </p:nvCxnSpPr>
        <p:spPr>
          <a:xfrm flipH="1">
            <a:off x="3605693" y="4204432"/>
            <a:ext cx="1517390" cy="65766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9" y="1083309"/>
            <a:ext cx="741362" cy="8056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5881" y="1184492"/>
            <a:ext cx="9784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Match the verbs on the left with the nouns on the right.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1416555406"/>
              </p:ext>
            </p:extLst>
          </p:nvPr>
        </p:nvGraphicFramePr>
        <p:xfrm>
          <a:off x="1902460" y="1825643"/>
          <a:ext cx="5104130" cy="4823923"/>
        </p:xfrm>
        <a:graphic>
          <a:graphicData uri="http://schemas.openxmlformats.org/drawingml/2006/table">
            <a:tbl>
              <a:tblPr bandCol="1">
                <a:tableStyleId>{8A107856-5554-42FB-B03E-39F5DBC370BA}</a:tableStyleId>
              </a:tblPr>
              <a:tblGrid>
                <a:gridCol w="1914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6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 dirty="0"/>
                        <a:t>1. give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a. a wish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9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2. cook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 dirty="0"/>
                        <a:t>b. fireworks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9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 dirty="0"/>
                        <a:t>3.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 dirty="0"/>
                        <a:t>c. special food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9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4. 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 dirty="0"/>
                        <a:t>d. lucky money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9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5. watch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 dirty="0"/>
                        <a:t>e. trees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6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6.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 dirty="0"/>
                        <a:t>f. things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1713839391"/>
              </p:ext>
            </p:extLst>
          </p:nvPr>
        </p:nvGraphicFramePr>
        <p:xfrm>
          <a:off x="7881620" y="2010410"/>
          <a:ext cx="1809750" cy="4541520"/>
        </p:xfrm>
        <a:graphic>
          <a:graphicData uri="http://schemas.openxmlformats.org/drawingml/2006/table">
            <a:tbl>
              <a:tblPr bandCol="1">
                <a:tableStyleId>{8A107856-5554-42FB-B03E-39F5DBC370BA}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64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4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6.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8254365" y="2010410"/>
            <a:ext cx="55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</a:rPr>
              <a:t>d</a:t>
            </a:r>
          </a:p>
        </p:txBody>
      </p:sp>
      <p:sp>
        <p:nvSpPr>
          <p:cNvPr id="9" name="TextBox 109"/>
          <p:cNvSpPr txBox="1"/>
          <p:nvPr/>
        </p:nvSpPr>
        <p:spPr>
          <a:xfrm>
            <a:off x="8254365" y="2764790"/>
            <a:ext cx="55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13" name="TextBox 109"/>
          <p:cNvSpPr txBox="1"/>
          <p:nvPr/>
        </p:nvSpPr>
        <p:spPr>
          <a:xfrm>
            <a:off x="8254365" y="3519170"/>
            <a:ext cx="55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</a:rPr>
              <a:t>e</a:t>
            </a:r>
          </a:p>
        </p:txBody>
      </p:sp>
      <p:sp>
        <p:nvSpPr>
          <p:cNvPr id="15" name="TextBox 109"/>
          <p:cNvSpPr txBox="1"/>
          <p:nvPr/>
        </p:nvSpPr>
        <p:spPr>
          <a:xfrm>
            <a:off x="8254365" y="4171315"/>
            <a:ext cx="55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35" name="TextBox 109"/>
          <p:cNvSpPr txBox="1"/>
          <p:nvPr/>
        </p:nvSpPr>
        <p:spPr>
          <a:xfrm>
            <a:off x="8254365" y="4975860"/>
            <a:ext cx="55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36" name="TextBox 109"/>
          <p:cNvSpPr txBox="1"/>
          <p:nvPr/>
        </p:nvSpPr>
        <p:spPr>
          <a:xfrm>
            <a:off x="8254365" y="5737860"/>
            <a:ext cx="55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</a:rPr>
              <a:t>f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BE7690-49B5-5F46-F973-1014AEFFD59D}"/>
              </a:ext>
            </a:extLst>
          </p:cNvPr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EB425A19-4D46-533B-4A96-0B08C6DFF6D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8">
              <a:extLst>
                <a:ext uri="{FF2B5EF4-FFF2-40B4-BE49-F238E27FC236}">
                  <a16:creationId xmlns:a16="http://schemas.microsoft.com/office/drawing/2014/main" id="{15589B42-1307-07AB-8337-82272B3E24E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9">
              <a:extLst>
                <a:ext uri="{FF2B5EF4-FFF2-40B4-BE49-F238E27FC236}">
                  <a16:creationId xmlns:a16="http://schemas.microsoft.com/office/drawing/2014/main" id="{778C9F75-7551-FE54-6A3B-2EA701614183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1B7F96F-58C7-8313-F6CB-4B1E620619A1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5" grpId="0"/>
      <p:bldP spid="15" grpId="1"/>
      <p:bldP spid="35" grpId="0"/>
      <p:bldP spid="35" grpId="1"/>
      <p:bldP spid="36" grpId="0"/>
      <p:bldP spid="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71927" y="1299866"/>
            <a:ext cx="10116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Complete the sentences with the words / phrases in the box.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7" y="1193800"/>
            <a:ext cx="784860" cy="77793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171892" y="2091690"/>
            <a:ext cx="9848215" cy="7886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TextBox 14"/>
          <p:cNvSpPr txBox="1"/>
          <p:nvPr/>
        </p:nvSpPr>
        <p:spPr>
          <a:xfrm>
            <a:off x="1325562" y="2181225"/>
            <a:ext cx="2311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gathering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06762" y="2185035"/>
            <a:ext cx="1711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cleaning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20297" y="2180590"/>
            <a:ext cx="2518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lucky money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7328217" y="2180590"/>
            <a:ext cx="2353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</a:rPr>
              <a:t>banh </a:t>
            </a:r>
            <a:r>
              <a:rPr lang="en-US" sz="3200" i="1" dirty="0" err="1">
                <a:solidFill>
                  <a:srgbClr val="00B050"/>
                </a:solidFill>
              </a:rPr>
              <a:t>chung</a:t>
            </a:r>
            <a:endParaRPr lang="en-US" sz="3200" i="1" dirty="0">
              <a:solidFill>
                <a:srgbClr val="00B050"/>
              </a:solidFill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9605963" y="2164715"/>
            <a:ext cx="126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peach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6822C4-5A81-A0FD-5C64-DE893CFC3776}"/>
              </a:ext>
            </a:extLst>
          </p:cNvPr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27">
              <a:extLst>
                <a:ext uri="{FF2B5EF4-FFF2-40B4-BE49-F238E27FC236}">
                  <a16:creationId xmlns:a16="http://schemas.microsoft.com/office/drawing/2014/main" id="{BB7A4AED-7817-3D04-A670-97FCFB83DFD5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4DFB854C-B4FA-D352-1EF1-30B43C4D4EB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29">
              <a:extLst>
                <a:ext uri="{FF2B5EF4-FFF2-40B4-BE49-F238E27FC236}">
                  <a16:creationId xmlns:a16="http://schemas.microsoft.com/office/drawing/2014/main" id="{A926B3D3-9AE0-AA9E-8A97-60EFA5E54D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78461EA-0A44-5833-5A75-CD05CCDAC921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0F4F84-B138-5D0E-F1D6-73B4F845745D}"/>
              </a:ext>
            </a:extLst>
          </p:cNvPr>
          <p:cNvSpPr txBox="1"/>
          <p:nvPr/>
        </p:nvSpPr>
        <p:spPr>
          <a:xfrm>
            <a:off x="550861" y="3255644"/>
            <a:ext cx="113969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3077B4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At Tet, my mother puts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into red envelopes.</a:t>
            </a:r>
          </a:p>
          <a:p>
            <a:r>
              <a:rPr lang="en-US" sz="3200" b="1" i="0" dirty="0">
                <a:solidFill>
                  <a:srgbClr val="3077B4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– What are you doing?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    – I’m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my bedroom.</a:t>
            </a:r>
          </a:p>
          <a:p>
            <a:r>
              <a:rPr lang="en-US" sz="3200" b="1" i="0" dirty="0">
                <a:solidFill>
                  <a:srgbClr val="3077B4"/>
                </a:solidFill>
                <a:effectLst/>
              </a:rPr>
              <a:t>3. </a:t>
            </a:r>
            <a:r>
              <a:rPr lang="en-US" sz="3200" dirty="0">
                <a:solidFill>
                  <a:srgbClr val="949599"/>
                </a:solidFill>
              </a:rPr>
              <a:t>___________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is special for Tet.</a:t>
            </a:r>
          </a:p>
          <a:p>
            <a:r>
              <a:rPr lang="en-US" sz="3200" b="1" i="0" dirty="0">
                <a:solidFill>
                  <a:srgbClr val="3077B4"/>
                </a:solidFill>
                <a:effectLst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have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flowers only at Tet.</a:t>
            </a:r>
          </a:p>
          <a:p>
            <a:r>
              <a:rPr lang="en-US" sz="3200" b="1" i="0" dirty="0">
                <a:solidFill>
                  <a:srgbClr val="3077B4"/>
                </a:solidFill>
                <a:effectLst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When everybody is at home together, we call it a family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231 L -0.00286 0.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12175 0.29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50625 0.37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6836 0.444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2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73059 0.51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23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FE5EBB19-8476-1F4B-0331-1AD34308C366}"/>
              </a:ext>
            </a:extLst>
          </p:cNvPr>
          <p:cNvSpPr txBox="1"/>
          <p:nvPr/>
        </p:nvSpPr>
        <p:spPr>
          <a:xfrm>
            <a:off x="853623" y="2072514"/>
            <a:ext cx="10302852" cy="444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3077B4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ask for permission before entering a room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He / She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__________________________________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3077B4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run about the house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He / She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__________________________________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3077B4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take things from a shelf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He / She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__________________________________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  <a:r>
              <a:rPr lang="en-US" sz="32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5" y="1276363"/>
            <a:ext cx="587409" cy="621628"/>
          </a:xfrm>
          <a:prstGeom prst="rect">
            <a:avLst/>
          </a:prstGeom>
        </p:spPr>
      </p:pic>
      <p:sp>
        <p:nvSpPr>
          <p:cNvPr id="4" name="TextBox 7"/>
          <p:cNvSpPr txBox="1"/>
          <p:nvPr/>
        </p:nvSpPr>
        <p:spPr>
          <a:xfrm>
            <a:off x="944574" y="1370976"/>
            <a:ext cx="1110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/>
              <a:t>Write full sentences using the cues given, and </a:t>
            </a:r>
            <a:r>
              <a:rPr lang="en-US" sz="2800" i="1" dirty="0"/>
              <a:t>should</a:t>
            </a:r>
            <a:r>
              <a:rPr lang="en-US" sz="2800" dirty="0"/>
              <a:t> or </a:t>
            </a:r>
            <a:r>
              <a:rPr lang="en-US" sz="2800" i="1" dirty="0"/>
              <a:t>shouldn’t</a:t>
            </a:r>
            <a:r>
              <a:rPr lang="en-US" sz="2800" dirty="0"/>
              <a:t>.</a:t>
            </a:r>
          </a:p>
        </p:txBody>
      </p:sp>
      <p:sp>
        <p:nvSpPr>
          <p:cNvPr id="24" name="TextBox 4"/>
          <p:cNvSpPr txBox="1"/>
          <p:nvPr/>
        </p:nvSpPr>
        <p:spPr>
          <a:xfrm>
            <a:off x="2931612" y="2938084"/>
            <a:ext cx="84067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should ask for permission before entering a room.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931612" y="4435347"/>
            <a:ext cx="5572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shouldn’t run about the house.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931612" y="5903340"/>
            <a:ext cx="57651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shouldn’t take things from a shelf.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D44CEAF-5A3F-10D0-D5F7-B73740B2D284}"/>
              </a:ext>
            </a:extLst>
          </p:cNvPr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7" name="Round Single Corner Rectangle 27">
              <a:extLst>
                <a:ext uri="{FF2B5EF4-FFF2-40B4-BE49-F238E27FC236}">
                  <a16:creationId xmlns:a16="http://schemas.microsoft.com/office/drawing/2014/main" id="{B0A7016E-859A-2157-9134-B4E2888018D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8">
              <a:extLst>
                <a:ext uri="{FF2B5EF4-FFF2-40B4-BE49-F238E27FC236}">
                  <a16:creationId xmlns:a16="http://schemas.microsoft.com/office/drawing/2014/main" id="{84E38D57-024A-66C2-B68E-FCCDCC818CD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9">
              <a:extLst>
                <a:ext uri="{FF2B5EF4-FFF2-40B4-BE49-F238E27FC236}">
                  <a16:creationId xmlns:a16="http://schemas.microsoft.com/office/drawing/2014/main" id="{F66C6841-0342-B60B-3941-D1D866CC991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FC0D2B0-1B07-3E12-CE1A-07CCE001590E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7" y="1289999"/>
            <a:ext cx="587409" cy="621628"/>
          </a:xfrm>
          <a:prstGeom prst="rect">
            <a:avLst/>
          </a:prstGeom>
        </p:spPr>
      </p:pic>
      <p:sp>
        <p:nvSpPr>
          <p:cNvPr id="4" name="TextBox 7"/>
          <p:cNvSpPr txBox="1"/>
          <p:nvPr/>
        </p:nvSpPr>
        <p:spPr>
          <a:xfrm>
            <a:off x="906836" y="1339203"/>
            <a:ext cx="1109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/>
              <a:t>Write full sentences using the cues given, and </a:t>
            </a:r>
            <a:r>
              <a:rPr lang="en-US" sz="2800" i="1" dirty="0"/>
              <a:t>should</a:t>
            </a:r>
            <a:r>
              <a:rPr lang="en-US" sz="2800" dirty="0"/>
              <a:t> or </a:t>
            </a:r>
            <a:r>
              <a:rPr lang="en-US" sz="2800" i="1" dirty="0"/>
              <a:t>shouldn’t</a:t>
            </a:r>
            <a:r>
              <a:rPr lang="en-US" sz="2800" dirty="0"/>
              <a:t>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D44CEAF-5A3F-10D0-D5F7-B73740B2D284}"/>
              </a:ext>
            </a:extLst>
          </p:cNvPr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7" name="Round Single Corner Rectangle 27">
              <a:extLst>
                <a:ext uri="{FF2B5EF4-FFF2-40B4-BE49-F238E27FC236}">
                  <a16:creationId xmlns:a16="http://schemas.microsoft.com/office/drawing/2014/main" id="{B0A7016E-859A-2157-9134-B4E2888018D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8">
              <a:extLst>
                <a:ext uri="{FF2B5EF4-FFF2-40B4-BE49-F238E27FC236}">
                  <a16:creationId xmlns:a16="http://schemas.microsoft.com/office/drawing/2014/main" id="{84E38D57-024A-66C2-B68E-FCCDCC818CD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9">
              <a:extLst>
                <a:ext uri="{FF2B5EF4-FFF2-40B4-BE49-F238E27FC236}">
                  <a16:creationId xmlns:a16="http://schemas.microsoft.com/office/drawing/2014/main" id="{F66C6841-0342-B60B-3941-D1D866CC991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FC0D2B0-1B07-3E12-CE1A-07CCE001590E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5EBB19-8476-1F4B-0331-1AD34308C366}"/>
              </a:ext>
            </a:extLst>
          </p:cNvPr>
          <p:cNvSpPr txBox="1"/>
          <p:nvPr/>
        </p:nvSpPr>
        <p:spPr>
          <a:xfrm>
            <a:off x="1250622" y="2574226"/>
            <a:ext cx="10302852" cy="3326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3077B4"/>
                </a:solidFill>
                <a:effectLst/>
              </a:rPr>
              <a:t>4.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make a lot of noise</a:t>
            </a:r>
          </a:p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He / She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______________________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3077B4"/>
                </a:solidFill>
                <a:effectLst/>
              </a:rPr>
              <a:t>5.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ask for some water if he / she feels thirsty</a:t>
            </a:r>
          </a:p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He / She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______________________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</a:t>
            </a:r>
            <a:r>
              <a:rPr lang="en-US" sz="3600" dirty="0"/>
              <a:t> </a:t>
            </a:r>
          </a:p>
        </p:txBody>
      </p:sp>
      <p:sp>
        <p:nvSpPr>
          <p:cNvPr id="2" name="TextBox 75">
            <a:extLst>
              <a:ext uri="{FF2B5EF4-FFF2-40B4-BE49-F238E27FC236}">
                <a16:creationId xmlns:a16="http://schemas.microsoft.com/office/drawing/2014/main" id="{224C04AE-4EA9-A79A-3FEB-131CDEDD0040}"/>
              </a:ext>
            </a:extLst>
          </p:cNvPr>
          <p:cNvSpPr txBox="1"/>
          <p:nvPr/>
        </p:nvSpPr>
        <p:spPr>
          <a:xfrm>
            <a:off x="3478508" y="3529808"/>
            <a:ext cx="6328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shouldn’t make a lot of noise.</a:t>
            </a:r>
          </a:p>
        </p:txBody>
      </p:sp>
      <p:sp>
        <p:nvSpPr>
          <p:cNvPr id="3" name="TextBox 76">
            <a:extLst>
              <a:ext uri="{FF2B5EF4-FFF2-40B4-BE49-F238E27FC236}">
                <a16:creationId xmlns:a16="http://schemas.microsoft.com/office/drawing/2014/main" id="{79DA04B4-62A9-E871-B0D2-FB66B730470B}"/>
              </a:ext>
            </a:extLst>
          </p:cNvPr>
          <p:cNvSpPr txBox="1"/>
          <p:nvPr/>
        </p:nvSpPr>
        <p:spPr>
          <a:xfrm>
            <a:off x="3594576" y="5238996"/>
            <a:ext cx="7042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should ask for some water if he /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00B050"/>
                </a:solidFill>
              </a:rPr>
              <a:t>she feels thirsty.</a:t>
            </a:r>
          </a:p>
        </p:txBody>
      </p:sp>
    </p:spTree>
    <p:extLst>
      <p:ext uri="{BB962C8B-B14F-4D97-AF65-F5344CB8AC3E}">
        <p14:creationId xmlns:p14="http://schemas.microsoft.com/office/powerpoint/2010/main" val="4200878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655</Words>
  <Application>Microsoft Office PowerPoint</Application>
  <PresentationFormat>Widescreen</PresentationFormat>
  <Paragraphs>128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Cambria</vt:lpstr>
      <vt:lpstr>Comic Sans MS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241</cp:revision>
  <dcterms:created xsi:type="dcterms:W3CDTF">2020-12-09T02:04:00Z</dcterms:created>
  <dcterms:modified xsi:type="dcterms:W3CDTF">2024-06-11T10:31:44Z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8C8D81AA4F5546A1B680FD63DB09C33A</vt:lpwstr>
  </property>
  <property fmtid="{D5CDD505-2E9C-101B-9397-08002B2CF9AE}" pid="3" name="KSOProductBuildVer">
    <vt:lpwstr>1033-11.2.0.11537</vt:lpwstr>
  </property>
</Properties>
</file>