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87" r:id="rId9"/>
    <p:sldId id="265" r:id="rId10"/>
    <p:sldId id="266" r:id="rId11"/>
    <p:sldId id="267" r:id="rId12"/>
    <p:sldId id="268" r:id="rId13"/>
    <p:sldId id="288" r:id="rId14"/>
    <p:sldId id="270" r:id="rId15"/>
    <p:sldId id="271" r:id="rId16"/>
    <p:sldId id="272" r:id="rId17"/>
    <p:sldId id="290" r:id="rId18"/>
    <p:sldId id="276" r:id="rId19"/>
    <p:sldId id="277" r:id="rId20"/>
    <p:sldId id="291" r:id="rId21"/>
    <p:sldId id="278" r:id="rId22"/>
    <p:sldId id="279" r:id="rId23"/>
    <p:sldId id="280" r:id="rId24"/>
    <p:sldId id="292" r:id="rId25"/>
    <p:sldId id="281" r:id="rId26"/>
    <p:sldId id="282" r:id="rId27"/>
    <p:sldId id="283" r:id="rId28"/>
    <p:sldId id="285"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1610E-6B89-514A-B215-D2072B1D5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482DE2-28C5-96CB-9381-3E55CCE3B6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12B484-B3C9-E72F-9E88-6A9D6EE43402}"/>
              </a:ext>
            </a:extLst>
          </p:cNvPr>
          <p:cNvSpPr>
            <a:spLocks noGrp="1"/>
          </p:cNvSpPr>
          <p:nvPr>
            <p:ph type="dt" sz="half" idx="10"/>
          </p:nvPr>
        </p:nvSpPr>
        <p:spPr/>
        <p:txBody>
          <a:bodyPr/>
          <a:lstStyle/>
          <a:p>
            <a:fld id="{88AEEC2A-515E-4DEF-8D9B-7EAEE55503B7}" type="datetimeFigureOut">
              <a:rPr lang="en-US" smtClean="0"/>
              <a:t>2/11/2023</a:t>
            </a:fld>
            <a:endParaRPr lang="en-US"/>
          </a:p>
        </p:txBody>
      </p:sp>
      <p:sp>
        <p:nvSpPr>
          <p:cNvPr id="5" name="Footer Placeholder 4">
            <a:extLst>
              <a:ext uri="{FF2B5EF4-FFF2-40B4-BE49-F238E27FC236}">
                <a16:creationId xmlns:a16="http://schemas.microsoft.com/office/drawing/2014/main" id="{20E459D5-5174-05CD-6DC9-1ADCF44C5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8F9E8-BA48-A747-A0F0-CE1758BD53D9}"/>
              </a:ext>
            </a:extLst>
          </p:cNvPr>
          <p:cNvSpPr>
            <a:spLocks noGrp="1"/>
          </p:cNvSpPr>
          <p:nvPr>
            <p:ph type="sldNum" sz="quarter" idx="12"/>
          </p:nvPr>
        </p:nvSpPr>
        <p:spPr/>
        <p:txBody>
          <a:bodyPr/>
          <a:lstStyle/>
          <a:p>
            <a:fld id="{56F25DAD-8295-42F7-858F-327552B410C5}" type="slidenum">
              <a:rPr lang="en-US" smtClean="0"/>
              <a:t>‹#›</a:t>
            </a:fld>
            <a:endParaRPr lang="en-US"/>
          </a:p>
        </p:txBody>
      </p:sp>
    </p:spTree>
    <p:extLst>
      <p:ext uri="{BB962C8B-B14F-4D97-AF65-F5344CB8AC3E}">
        <p14:creationId xmlns:p14="http://schemas.microsoft.com/office/powerpoint/2010/main" val="226110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FD56-D1EC-DC9B-AB32-46950FA67B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EABFDB-4D9C-FC9D-9C4F-4442DF6607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F29F1-28DD-9F20-D5F5-6A6398D497CD}"/>
              </a:ext>
            </a:extLst>
          </p:cNvPr>
          <p:cNvSpPr>
            <a:spLocks noGrp="1"/>
          </p:cNvSpPr>
          <p:nvPr>
            <p:ph type="dt" sz="half" idx="10"/>
          </p:nvPr>
        </p:nvSpPr>
        <p:spPr/>
        <p:txBody>
          <a:bodyPr/>
          <a:lstStyle/>
          <a:p>
            <a:fld id="{88AEEC2A-515E-4DEF-8D9B-7EAEE55503B7}" type="datetimeFigureOut">
              <a:rPr lang="en-US" smtClean="0"/>
              <a:t>2/11/2023</a:t>
            </a:fld>
            <a:endParaRPr lang="en-US"/>
          </a:p>
        </p:txBody>
      </p:sp>
      <p:sp>
        <p:nvSpPr>
          <p:cNvPr id="5" name="Footer Placeholder 4">
            <a:extLst>
              <a:ext uri="{FF2B5EF4-FFF2-40B4-BE49-F238E27FC236}">
                <a16:creationId xmlns:a16="http://schemas.microsoft.com/office/drawing/2014/main" id="{B5973F2A-6F8A-9383-6A8B-9B6F62666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84353-9082-6A8E-B7D0-12D51F29B8F1}"/>
              </a:ext>
            </a:extLst>
          </p:cNvPr>
          <p:cNvSpPr>
            <a:spLocks noGrp="1"/>
          </p:cNvSpPr>
          <p:nvPr>
            <p:ph type="sldNum" sz="quarter" idx="12"/>
          </p:nvPr>
        </p:nvSpPr>
        <p:spPr/>
        <p:txBody>
          <a:bodyPr/>
          <a:lstStyle/>
          <a:p>
            <a:fld id="{56F25DAD-8295-42F7-858F-327552B410C5}" type="slidenum">
              <a:rPr lang="en-US" smtClean="0"/>
              <a:t>‹#›</a:t>
            </a:fld>
            <a:endParaRPr lang="en-US"/>
          </a:p>
        </p:txBody>
      </p:sp>
    </p:spTree>
    <p:extLst>
      <p:ext uri="{BB962C8B-B14F-4D97-AF65-F5344CB8AC3E}">
        <p14:creationId xmlns:p14="http://schemas.microsoft.com/office/powerpoint/2010/main" val="78495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B82FE0-3DDF-36E1-2D20-41A34C9F40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AC2F5A-D6DA-30B5-3F5B-DA7CEEB531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80020-7660-65F8-BE56-1EED64891FA9}"/>
              </a:ext>
            </a:extLst>
          </p:cNvPr>
          <p:cNvSpPr>
            <a:spLocks noGrp="1"/>
          </p:cNvSpPr>
          <p:nvPr>
            <p:ph type="dt" sz="half" idx="10"/>
          </p:nvPr>
        </p:nvSpPr>
        <p:spPr/>
        <p:txBody>
          <a:bodyPr/>
          <a:lstStyle/>
          <a:p>
            <a:fld id="{88AEEC2A-515E-4DEF-8D9B-7EAEE55503B7}" type="datetimeFigureOut">
              <a:rPr lang="en-US" smtClean="0"/>
              <a:t>2/11/2023</a:t>
            </a:fld>
            <a:endParaRPr lang="en-US"/>
          </a:p>
        </p:txBody>
      </p:sp>
      <p:sp>
        <p:nvSpPr>
          <p:cNvPr id="5" name="Footer Placeholder 4">
            <a:extLst>
              <a:ext uri="{FF2B5EF4-FFF2-40B4-BE49-F238E27FC236}">
                <a16:creationId xmlns:a16="http://schemas.microsoft.com/office/drawing/2014/main" id="{E5EF8D8F-8078-051F-2E3D-ED6667DC7D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0DA07-64FB-DBC6-81CF-A86741B56E96}"/>
              </a:ext>
            </a:extLst>
          </p:cNvPr>
          <p:cNvSpPr>
            <a:spLocks noGrp="1"/>
          </p:cNvSpPr>
          <p:nvPr>
            <p:ph type="sldNum" sz="quarter" idx="12"/>
          </p:nvPr>
        </p:nvSpPr>
        <p:spPr/>
        <p:txBody>
          <a:bodyPr/>
          <a:lstStyle/>
          <a:p>
            <a:fld id="{56F25DAD-8295-42F7-858F-327552B410C5}" type="slidenum">
              <a:rPr lang="en-US" smtClean="0"/>
              <a:t>‹#›</a:t>
            </a:fld>
            <a:endParaRPr lang="en-US"/>
          </a:p>
        </p:txBody>
      </p:sp>
    </p:spTree>
    <p:extLst>
      <p:ext uri="{BB962C8B-B14F-4D97-AF65-F5344CB8AC3E}">
        <p14:creationId xmlns:p14="http://schemas.microsoft.com/office/powerpoint/2010/main" val="207171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58810-BE29-4763-865A-9C0B7A906C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CEDA3F-41DC-0D16-E177-55056E7B42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6486D-3AE9-EBA2-44F3-04855E42C841}"/>
              </a:ext>
            </a:extLst>
          </p:cNvPr>
          <p:cNvSpPr>
            <a:spLocks noGrp="1"/>
          </p:cNvSpPr>
          <p:nvPr>
            <p:ph type="dt" sz="half" idx="10"/>
          </p:nvPr>
        </p:nvSpPr>
        <p:spPr/>
        <p:txBody>
          <a:bodyPr/>
          <a:lstStyle/>
          <a:p>
            <a:fld id="{88AEEC2A-515E-4DEF-8D9B-7EAEE55503B7}" type="datetimeFigureOut">
              <a:rPr lang="en-US" smtClean="0"/>
              <a:t>2/11/2023</a:t>
            </a:fld>
            <a:endParaRPr lang="en-US"/>
          </a:p>
        </p:txBody>
      </p:sp>
      <p:sp>
        <p:nvSpPr>
          <p:cNvPr id="5" name="Footer Placeholder 4">
            <a:extLst>
              <a:ext uri="{FF2B5EF4-FFF2-40B4-BE49-F238E27FC236}">
                <a16:creationId xmlns:a16="http://schemas.microsoft.com/office/drawing/2014/main" id="{F5F468A3-C2F4-705B-F404-31769FDA6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EB020-8655-3671-67FF-0F2E11A02DC3}"/>
              </a:ext>
            </a:extLst>
          </p:cNvPr>
          <p:cNvSpPr>
            <a:spLocks noGrp="1"/>
          </p:cNvSpPr>
          <p:nvPr>
            <p:ph type="sldNum" sz="quarter" idx="12"/>
          </p:nvPr>
        </p:nvSpPr>
        <p:spPr/>
        <p:txBody>
          <a:bodyPr/>
          <a:lstStyle/>
          <a:p>
            <a:fld id="{56F25DAD-8295-42F7-858F-327552B410C5}" type="slidenum">
              <a:rPr lang="en-US" smtClean="0"/>
              <a:t>‹#›</a:t>
            </a:fld>
            <a:endParaRPr lang="en-US"/>
          </a:p>
        </p:txBody>
      </p:sp>
    </p:spTree>
    <p:extLst>
      <p:ext uri="{BB962C8B-B14F-4D97-AF65-F5344CB8AC3E}">
        <p14:creationId xmlns:p14="http://schemas.microsoft.com/office/powerpoint/2010/main" val="47235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6B99A-38BF-20E5-949D-ED2459811C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DD06DB-B7F4-ABA1-72AC-0FEFD2F196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21760E-A693-557B-4965-31AE7F7AC39F}"/>
              </a:ext>
            </a:extLst>
          </p:cNvPr>
          <p:cNvSpPr>
            <a:spLocks noGrp="1"/>
          </p:cNvSpPr>
          <p:nvPr>
            <p:ph type="dt" sz="half" idx="10"/>
          </p:nvPr>
        </p:nvSpPr>
        <p:spPr/>
        <p:txBody>
          <a:bodyPr/>
          <a:lstStyle/>
          <a:p>
            <a:fld id="{88AEEC2A-515E-4DEF-8D9B-7EAEE55503B7}" type="datetimeFigureOut">
              <a:rPr lang="en-US" smtClean="0"/>
              <a:t>2/11/2023</a:t>
            </a:fld>
            <a:endParaRPr lang="en-US"/>
          </a:p>
        </p:txBody>
      </p:sp>
      <p:sp>
        <p:nvSpPr>
          <p:cNvPr id="5" name="Footer Placeholder 4">
            <a:extLst>
              <a:ext uri="{FF2B5EF4-FFF2-40B4-BE49-F238E27FC236}">
                <a16:creationId xmlns:a16="http://schemas.microsoft.com/office/drawing/2014/main" id="{2DFBF187-862D-7678-8432-9C7105BD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9A2A2-37DA-A61F-E251-42EBE53F60E7}"/>
              </a:ext>
            </a:extLst>
          </p:cNvPr>
          <p:cNvSpPr>
            <a:spLocks noGrp="1"/>
          </p:cNvSpPr>
          <p:nvPr>
            <p:ph type="sldNum" sz="quarter" idx="12"/>
          </p:nvPr>
        </p:nvSpPr>
        <p:spPr/>
        <p:txBody>
          <a:bodyPr/>
          <a:lstStyle/>
          <a:p>
            <a:fld id="{56F25DAD-8295-42F7-858F-327552B410C5}" type="slidenum">
              <a:rPr lang="en-US" smtClean="0"/>
              <a:t>‹#›</a:t>
            </a:fld>
            <a:endParaRPr lang="en-US"/>
          </a:p>
        </p:txBody>
      </p:sp>
    </p:spTree>
    <p:extLst>
      <p:ext uri="{BB962C8B-B14F-4D97-AF65-F5344CB8AC3E}">
        <p14:creationId xmlns:p14="http://schemas.microsoft.com/office/powerpoint/2010/main" val="255230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B971-0F7E-A25A-A060-15449CA57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518A00-73F1-E3AD-A24E-9A4860F9C2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F66054-3BBC-70CA-6C28-74BB2E11E8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8C4FB9-33D7-41D3-F6EE-FC44C5FB7061}"/>
              </a:ext>
            </a:extLst>
          </p:cNvPr>
          <p:cNvSpPr>
            <a:spLocks noGrp="1"/>
          </p:cNvSpPr>
          <p:nvPr>
            <p:ph type="dt" sz="half" idx="10"/>
          </p:nvPr>
        </p:nvSpPr>
        <p:spPr/>
        <p:txBody>
          <a:bodyPr/>
          <a:lstStyle/>
          <a:p>
            <a:fld id="{88AEEC2A-515E-4DEF-8D9B-7EAEE55503B7}" type="datetimeFigureOut">
              <a:rPr lang="en-US" smtClean="0"/>
              <a:t>2/11/2023</a:t>
            </a:fld>
            <a:endParaRPr lang="en-US"/>
          </a:p>
        </p:txBody>
      </p:sp>
      <p:sp>
        <p:nvSpPr>
          <p:cNvPr id="6" name="Footer Placeholder 5">
            <a:extLst>
              <a:ext uri="{FF2B5EF4-FFF2-40B4-BE49-F238E27FC236}">
                <a16:creationId xmlns:a16="http://schemas.microsoft.com/office/drawing/2014/main" id="{DEAE2097-9485-A02C-DDB9-92951A256C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8569AD-5068-115E-D747-5114B9BA2B2E}"/>
              </a:ext>
            </a:extLst>
          </p:cNvPr>
          <p:cNvSpPr>
            <a:spLocks noGrp="1"/>
          </p:cNvSpPr>
          <p:nvPr>
            <p:ph type="sldNum" sz="quarter" idx="12"/>
          </p:nvPr>
        </p:nvSpPr>
        <p:spPr/>
        <p:txBody>
          <a:bodyPr/>
          <a:lstStyle/>
          <a:p>
            <a:fld id="{56F25DAD-8295-42F7-858F-327552B410C5}" type="slidenum">
              <a:rPr lang="en-US" smtClean="0"/>
              <a:t>‹#›</a:t>
            </a:fld>
            <a:endParaRPr lang="en-US"/>
          </a:p>
        </p:txBody>
      </p:sp>
    </p:spTree>
    <p:extLst>
      <p:ext uri="{BB962C8B-B14F-4D97-AF65-F5344CB8AC3E}">
        <p14:creationId xmlns:p14="http://schemas.microsoft.com/office/powerpoint/2010/main" val="212713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B456E-0994-34FE-9310-DD42385B96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07A72-9E73-8E59-ED88-BD473B013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5DCBBA-7ACF-CA09-884D-90DC3ACF99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DBB5EF-9516-237E-1FDA-A11F13939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F23464-093E-78E0-3747-63A12F87C2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C4F9F4-02F0-BD3B-D5FE-7DB076360D9F}"/>
              </a:ext>
            </a:extLst>
          </p:cNvPr>
          <p:cNvSpPr>
            <a:spLocks noGrp="1"/>
          </p:cNvSpPr>
          <p:nvPr>
            <p:ph type="dt" sz="half" idx="10"/>
          </p:nvPr>
        </p:nvSpPr>
        <p:spPr/>
        <p:txBody>
          <a:bodyPr/>
          <a:lstStyle/>
          <a:p>
            <a:fld id="{88AEEC2A-515E-4DEF-8D9B-7EAEE55503B7}" type="datetimeFigureOut">
              <a:rPr lang="en-US" smtClean="0"/>
              <a:t>2/11/2023</a:t>
            </a:fld>
            <a:endParaRPr lang="en-US"/>
          </a:p>
        </p:txBody>
      </p:sp>
      <p:sp>
        <p:nvSpPr>
          <p:cNvPr id="8" name="Footer Placeholder 7">
            <a:extLst>
              <a:ext uri="{FF2B5EF4-FFF2-40B4-BE49-F238E27FC236}">
                <a16:creationId xmlns:a16="http://schemas.microsoft.com/office/drawing/2014/main" id="{8A3F151C-5A05-ADA2-11D5-0388C1EE0B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5CCCC6-9B83-8048-2D60-C6B951E5C36B}"/>
              </a:ext>
            </a:extLst>
          </p:cNvPr>
          <p:cNvSpPr>
            <a:spLocks noGrp="1"/>
          </p:cNvSpPr>
          <p:nvPr>
            <p:ph type="sldNum" sz="quarter" idx="12"/>
          </p:nvPr>
        </p:nvSpPr>
        <p:spPr/>
        <p:txBody>
          <a:bodyPr/>
          <a:lstStyle/>
          <a:p>
            <a:fld id="{56F25DAD-8295-42F7-858F-327552B410C5}" type="slidenum">
              <a:rPr lang="en-US" smtClean="0"/>
              <a:t>‹#›</a:t>
            </a:fld>
            <a:endParaRPr lang="en-US"/>
          </a:p>
        </p:txBody>
      </p:sp>
    </p:spTree>
    <p:extLst>
      <p:ext uri="{BB962C8B-B14F-4D97-AF65-F5344CB8AC3E}">
        <p14:creationId xmlns:p14="http://schemas.microsoft.com/office/powerpoint/2010/main" val="122528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34DF-046C-CF3C-8373-C91B7E7066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B640FD-1B55-7A8F-1952-CB7294FF8EB1}"/>
              </a:ext>
            </a:extLst>
          </p:cNvPr>
          <p:cNvSpPr>
            <a:spLocks noGrp="1"/>
          </p:cNvSpPr>
          <p:nvPr>
            <p:ph type="dt" sz="half" idx="10"/>
          </p:nvPr>
        </p:nvSpPr>
        <p:spPr/>
        <p:txBody>
          <a:bodyPr/>
          <a:lstStyle/>
          <a:p>
            <a:fld id="{88AEEC2A-515E-4DEF-8D9B-7EAEE55503B7}" type="datetimeFigureOut">
              <a:rPr lang="en-US" smtClean="0"/>
              <a:t>2/11/2023</a:t>
            </a:fld>
            <a:endParaRPr lang="en-US"/>
          </a:p>
        </p:txBody>
      </p:sp>
      <p:sp>
        <p:nvSpPr>
          <p:cNvPr id="4" name="Footer Placeholder 3">
            <a:extLst>
              <a:ext uri="{FF2B5EF4-FFF2-40B4-BE49-F238E27FC236}">
                <a16:creationId xmlns:a16="http://schemas.microsoft.com/office/drawing/2014/main" id="{83E977FA-3742-319F-348E-7554BFDAC2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86A0A0-7881-1D1E-5759-DA652DE495F7}"/>
              </a:ext>
            </a:extLst>
          </p:cNvPr>
          <p:cNvSpPr>
            <a:spLocks noGrp="1"/>
          </p:cNvSpPr>
          <p:nvPr>
            <p:ph type="sldNum" sz="quarter" idx="12"/>
          </p:nvPr>
        </p:nvSpPr>
        <p:spPr/>
        <p:txBody>
          <a:bodyPr/>
          <a:lstStyle/>
          <a:p>
            <a:fld id="{56F25DAD-8295-42F7-858F-327552B410C5}" type="slidenum">
              <a:rPr lang="en-US" smtClean="0"/>
              <a:t>‹#›</a:t>
            </a:fld>
            <a:endParaRPr lang="en-US"/>
          </a:p>
        </p:txBody>
      </p:sp>
    </p:spTree>
    <p:extLst>
      <p:ext uri="{BB962C8B-B14F-4D97-AF65-F5344CB8AC3E}">
        <p14:creationId xmlns:p14="http://schemas.microsoft.com/office/powerpoint/2010/main" val="2738818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8174C4-4E0F-32F8-81F2-0AA860E5E202}"/>
              </a:ext>
            </a:extLst>
          </p:cNvPr>
          <p:cNvSpPr>
            <a:spLocks noGrp="1"/>
          </p:cNvSpPr>
          <p:nvPr>
            <p:ph type="dt" sz="half" idx="10"/>
          </p:nvPr>
        </p:nvSpPr>
        <p:spPr/>
        <p:txBody>
          <a:bodyPr/>
          <a:lstStyle/>
          <a:p>
            <a:fld id="{88AEEC2A-515E-4DEF-8D9B-7EAEE55503B7}" type="datetimeFigureOut">
              <a:rPr lang="en-US" smtClean="0"/>
              <a:t>2/11/2023</a:t>
            </a:fld>
            <a:endParaRPr lang="en-US"/>
          </a:p>
        </p:txBody>
      </p:sp>
      <p:sp>
        <p:nvSpPr>
          <p:cNvPr id="3" name="Footer Placeholder 2">
            <a:extLst>
              <a:ext uri="{FF2B5EF4-FFF2-40B4-BE49-F238E27FC236}">
                <a16:creationId xmlns:a16="http://schemas.microsoft.com/office/drawing/2014/main" id="{5B442CA1-1160-0E63-B102-DDA56EDDE0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819D1A-D015-7A47-39C8-444FFF6F3D88}"/>
              </a:ext>
            </a:extLst>
          </p:cNvPr>
          <p:cNvSpPr>
            <a:spLocks noGrp="1"/>
          </p:cNvSpPr>
          <p:nvPr>
            <p:ph type="sldNum" sz="quarter" idx="12"/>
          </p:nvPr>
        </p:nvSpPr>
        <p:spPr/>
        <p:txBody>
          <a:bodyPr/>
          <a:lstStyle/>
          <a:p>
            <a:fld id="{56F25DAD-8295-42F7-858F-327552B410C5}" type="slidenum">
              <a:rPr lang="en-US" smtClean="0"/>
              <a:t>‹#›</a:t>
            </a:fld>
            <a:endParaRPr lang="en-US"/>
          </a:p>
        </p:txBody>
      </p:sp>
    </p:spTree>
    <p:extLst>
      <p:ext uri="{BB962C8B-B14F-4D97-AF65-F5344CB8AC3E}">
        <p14:creationId xmlns:p14="http://schemas.microsoft.com/office/powerpoint/2010/main" val="2980515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370B4-4EEC-D238-1B1F-F7A70E550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112E15-BEEA-5A58-076B-269147F7FA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7020BD-651D-CD1F-D0C0-16CD6AA8C8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B8E6F6-4C6F-7463-723C-DB5008193044}"/>
              </a:ext>
            </a:extLst>
          </p:cNvPr>
          <p:cNvSpPr>
            <a:spLocks noGrp="1"/>
          </p:cNvSpPr>
          <p:nvPr>
            <p:ph type="dt" sz="half" idx="10"/>
          </p:nvPr>
        </p:nvSpPr>
        <p:spPr/>
        <p:txBody>
          <a:bodyPr/>
          <a:lstStyle/>
          <a:p>
            <a:fld id="{88AEEC2A-515E-4DEF-8D9B-7EAEE55503B7}" type="datetimeFigureOut">
              <a:rPr lang="en-US" smtClean="0"/>
              <a:t>2/11/2023</a:t>
            </a:fld>
            <a:endParaRPr lang="en-US"/>
          </a:p>
        </p:txBody>
      </p:sp>
      <p:sp>
        <p:nvSpPr>
          <p:cNvPr id="6" name="Footer Placeholder 5">
            <a:extLst>
              <a:ext uri="{FF2B5EF4-FFF2-40B4-BE49-F238E27FC236}">
                <a16:creationId xmlns:a16="http://schemas.microsoft.com/office/drawing/2014/main" id="{5540ACAE-ECA2-BE31-1768-2B1C2723D7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95D57F-F1BA-00A4-0648-632086C09BBC}"/>
              </a:ext>
            </a:extLst>
          </p:cNvPr>
          <p:cNvSpPr>
            <a:spLocks noGrp="1"/>
          </p:cNvSpPr>
          <p:nvPr>
            <p:ph type="sldNum" sz="quarter" idx="12"/>
          </p:nvPr>
        </p:nvSpPr>
        <p:spPr/>
        <p:txBody>
          <a:bodyPr/>
          <a:lstStyle/>
          <a:p>
            <a:fld id="{56F25DAD-8295-42F7-858F-327552B410C5}" type="slidenum">
              <a:rPr lang="en-US" smtClean="0"/>
              <a:t>‹#›</a:t>
            </a:fld>
            <a:endParaRPr lang="en-US"/>
          </a:p>
        </p:txBody>
      </p:sp>
    </p:spTree>
    <p:extLst>
      <p:ext uri="{BB962C8B-B14F-4D97-AF65-F5344CB8AC3E}">
        <p14:creationId xmlns:p14="http://schemas.microsoft.com/office/powerpoint/2010/main" val="1725480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7C2B-1AE5-939C-79F8-6C382555E9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1C0747-657F-7DC3-E51D-92DC53B34F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FFBFAF-4ED1-6C02-7F8F-5C49A70D4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43109-0173-83D4-0BC7-B3E613A3F82F}"/>
              </a:ext>
            </a:extLst>
          </p:cNvPr>
          <p:cNvSpPr>
            <a:spLocks noGrp="1"/>
          </p:cNvSpPr>
          <p:nvPr>
            <p:ph type="dt" sz="half" idx="10"/>
          </p:nvPr>
        </p:nvSpPr>
        <p:spPr/>
        <p:txBody>
          <a:bodyPr/>
          <a:lstStyle/>
          <a:p>
            <a:fld id="{88AEEC2A-515E-4DEF-8D9B-7EAEE55503B7}" type="datetimeFigureOut">
              <a:rPr lang="en-US" smtClean="0"/>
              <a:t>2/11/2023</a:t>
            </a:fld>
            <a:endParaRPr lang="en-US"/>
          </a:p>
        </p:txBody>
      </p:sp>
      <p:sp>
        <p:nvSpPr>
          <p:cNvPr id="6" name="Footer Placeholder 5">
            <a:extLst>
              <a:ext uri="{FF2B5EF4-FFF2-40B4-BE49-F238E27FC236}">
                <a16:creationId xmlns:a16="http://schemas.microsoft.com/office/drawing/2014/main" id="{C3DF4F40-A0F5-F5CE-3CC8-35BF4A3072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B53B3A-DB0F-82A3-2073-6B32931BD5E1}"/>
              </a:ext>
            </a:extLst>
          </p:cNvPr>
          <p:cNvSpPr>
            <a:spLocks noGrp="1"/>
          </p:cNvSpPr>
          <p:nvPr>
            <p:ph type="sldNum" sz="quarter" idx="12"/>
          </p:nvPr>
        </p:nvSpPr>
        <p:spPr/>
        <p:txBody>
          <a:bodyPr/>
          <a:lstStyle/>
          <a:p>
            <a:fld id="{56F25DAD-8295-42F7-858F-327552B410C5}" type="slidenum">
              <a:rPr lang="en-US" smtClean="0"/>
              <a:t>‹#›</a:t>
            </a:fld>
            <a:endParaRPr lang="en-US"/>
          </a:p>
        </p:txBody>
      </p:sp>
    </p:spTree>
    <p:extLst>
      <p:ext uri="{BB962C8B-B14F-4D97-AF65-F5344CB8AC3E}">
        <p14:creationId xmlns:p14="http://schemas.microsoft.com/office/powerpoint/2010/main" val="921432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342A68-9A65-2DFD-6D12-9581E60F3B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FEA79C-0CBF-7857-9798-9F425AB3E0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0500D-CE85-9824-B829-22EA5EF667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EEC2A-515E-4DEF-8D9B-7EAEE55503B7}" type="datetimeFigureOut">
              <a:rPr lang="en-US" smtClean="0"/>
              <a:t>2/11/2023</a:t>
            </a:fld>
            <a:endParaRPr lang="en-US"/>
          </a:p>
        </p:txBody>
      </p:sp>
      <p:sp>
        <p:nvSpPr>
          <p:cNvPr id="5" name="Footer Placeholder 4">
            <a:extLst>
              <a:ext uri="{FF2B5EF4-FFF2-40B4-BE49-F238E27FC236}">
                <a16:creationId xmlns:a16="http://schemas.microsoft.com/office/drawing/2014/main" id="{72D874E9-24E8-6C2F-58BB-DB8F736DD7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D28C7C-DAA4-9435-3E80-A526B21D2C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25DAD-8295-42F7-858F-327552B410C5}" type="slidenum">
              <a:rPr lang="en-US" smtClean="0"/>
              <a:t>‹#›</a:t>
            </a:fld>
            <a:endParaRPr lang="en-US"/>
          </a:p>
        </p:txBody>
      </p:sp>
    </p:spTree>
    <p:extLst>
      <p:ext uri="{BB962C8B-B14F-4D97-AF65-F5344CB8AC3E}">
        <p14:creationId xmlns:p14="http://schemas.microsoft.com/office/powerpoint/2010/main" val="475148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tusach.thuvienkhoahoc.com/wiki/C%C3%A1c_k%E1%BB%B9_thu%E1%BA%ADt_d%E1%BA%A1y_h%E1%BB%8Dc_t%C3%ADch_c%E1%BB%B1c/K%E1%BB%B9_thu%E1%BA%ADt_%E2%80%9CVi%E1%BA%BFt_t%C3%ADch_c%E1%BB%B1c%E2%80%9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FA53E-F626-F2A2-2C98-58FC2F420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114299"/>
            <a:ext cx="11801475" cy="6581775"/>
          </a:xfrm>
          <a:prstGeom prst="rect">
            <a:avLst/>
          </a:prstGeom>
        </p:spPr>
      </p:pic>
      <p:sp>
        <p:nvSpPr>
          <p:cNvPr id="6" name="TextBox 5">
            <a:extLst>
              <a:ext uri="{FF2B5EF4-FFF2-40B4-BE49-F238E27FC236}">
                <a16:creationId xmlns:a16="http://schemas.microsoft.com/office/drawing/2014/main" id="{77576D91-6C5E-077F-85EB-8B902BFA71C8}"/>
              </a:ext>
            </a:extLst>
          </p:cNvPr>
          <p:cNvSpPr txBox="1"/>
          <p:nvPr/>
        </p:nvSpPr>
        <p:spPr>
          <a:xfrm>
            <a:off x="3228975" y="600074"/>
            <a:ext cx="7886699" cy="2390775"/>
          </a:xfrm>
          <a:prstGeom prst="rect">
            <a:avLst/>
          </a:prstGeom>
          <a:noFill/>
        </p:spPr>
        <p:txBody>
          <a:bodyPr wrap="square" rtlCol="0">
            <a:prstTxWarp prst="textDoubleWave1">
              <a:avLst/>
            </a:prstTxWarp>
            <a:spAutoFit/>
          </a:bodyPr>
          <a:lstStyle/>
          <a:p>
            <a:pPr marL="0" marR="0" algn="ctr">
              <a:spcBef>
                <a:spcPts val="0"/>
              </a:spcBef>
              <a:spcAft>
                <a:spcPts val="0"/>
              </a:spcAft>
              <a:tabLst>
                <a:tab pos="4594860" algn="l"/>
              </a:tabLst>
            </a:pPr>
            <a:r>
              <a:rPr lang="de-DE" sz="1800" b="1" dirty="0">
                <a:effectLst/>
                <a:latin typeface="Times New Roman" panose="02020603050405020304" pitchFamily="18" charset="0"/>
                <a:ea typeface="Times New Roman" panose="02020603050405020304" pitchFamily="18" charset="0"/>
                <a:cs typeface="Times New Roman" panose="02020603050405020304" pitchFamily="18" charset="0"/>
              </a:rPr>
              <a:t>THỰC HÀNH </a:t>
            </a:r>
          </a:p>
          <a:p>
            <a:pPr marL="0" marR="0" algn="ctr">
              <a:spcBef>
                <a:spcPts val="0"/>
              </a:spcBef>
              <a:spcAft>
                <a:spcPts val="0"/>
              </a:spcAft>
              <a:tabLst>
                <a:tab pos="4594860" algn="l"/>
              </a:tabLst>
            </a:pPr>
            <a:r>
              <a:rPr lang="de-DE" sz="1800" b="1" dirty="0">
                <a:effectLst/>
                <a:latin typeface="Times New Roman" panose="02020603050405020304" pitchFamily="18" charset="0"/>
                <a:ea typeface="Times New Roman" panose="02020603050405020304" pitchFamily="18" charset="0"/>
                <a:cs typeface="Times New Roman" panose="02020603050405020304" pitchFamily="18" charset="0"/>
              </a:rPr>
              <a:t>TIẾNG VIỆT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9819673"/>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3BEC2EE1-B58C-B924-0475-5D485DAAD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89" y="124178"/>
            <a:ext cx="11943644" cy="6733822"/>
          </a:xfrm>
          <a:prstGeom prst="rect">
            <a:avLst/>
          </a:prstGeom>
        </p:spPr>
      </p:pic>
      <p:sp>
        <p:nvSpPr>
          <p:cNvPr id="4" name="Hộp Văn bản 3">
            <a:extLst>
              <a:ext uri="{FF2B5EF4-FFF2-40B4-BE49-F238E27FC236}">
                <a16:creationId xmlns:a16="http://schemas.microsoft.com/office/drawing/2014/main" id="{44C2744A-33BC-A6BD-78E0-F3A40894B0EE}"/>
              </a:ext>
            </a:extLst>
          </p:cNvPr>
          <p:cNvSpPr txBox="1"/>
          <p:nvPr/>
        </p:nvSpPr>
        <p:spPr>
          <a:xfrm>
            <a:off x="2314222" y="425580"/>
            <a:ext cx="5588000" cy="954107"/>
          </a:xfrm>
          <a:prstGeom prst="rect">
            <a:avLst/>
          </a:prstGeom>
          <a:noFill/>
        </p:spPr>
        <p:txBody>
          <a:bodyPr wrap="square" rtlCol="0">
            <a:spAutoFit/>
          </a:bodyPr>
          <a:lstStyle/>
          <a:p>
            <a:r>
              <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6F37AC6E-3FFA-BB29-9121-D5ED503F7882}"/>
              </a:ext>
            </a:extLst>
          </p:cNvPr>
          <p:cNvSpPr txBox="1"/>
          <p:nvPr/>
        </p:nvSpPr>
        <p:spPr>
          <a:xfrm>
            <a:off x="1083733" y="1822395"/>
            <a:ext cx="4504267" cy="1384995"/>
          </a:xfrm>
          <a:prstGeom prst="rect">
            <a:avLst/>
          </a:prstGeom>
          <a:noFill/>
        </p:spPr>
        <p:txBody>
          <a:bodyPr wrap="square" rtlCol="0">
            <a:spAutoFit/>
          </a:bodyPr>
          <a:lstStyle/>
          <a:p>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lỏng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1176F941-A464-DD0C-B98A-AB6173F6949A}"/>
              </a:ext>
            </a:extLst>
          </p:cNvPr>
          <p:cNvSpPr txBox="1"/>
          <p:nvPr/>
        </p:nvSpPr>
        <p:spPr>
          <a:xfrm>
            <a:off x="6558844" y="1763031"/>
            <a:ext cx="4255911" cy="1384995"/>
          </a:xfrm>
          <a:prstGeom prst="rect">
            <a:avLst/>
          </a:prstGeom>
          <a:noFill/>
        </p:spPr>
        <p:txBody>
          <a:bodyPr wrap="square" rtlCol="0">
            <a:spAutoFit/>
          </a:bodyPr>
          <a:lstStyle/>
          <a:p>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hi-</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đrô</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ôxi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H</a:t>
            </a:r>
            <a:r>
              <a:rPr lang="en-US" sz="2800"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89C72B94-CC3B-2B62-E6A8-31A4F148B8F4}"/>
              </a:ext>
            </a:extLst>
          </p:cNvPr>
          <p:cNvSpPr txBox="1"/>
          <p:nvPr/>
        </p:nvSpPr>
        <p:spPr>
          <a:xfrm>
            <a:off x="1704623" y="4263661"/>
            <a:ext cx="9019822" cy="523220"/>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0640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5E7B39B-2929-D6A4-16B4-44E284A67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89" y="124178"/>
            <a:ext cx="11943644" cy="6733822"/>
          </a:xfrm>
          <a:prstGeom prst="rect">
            <a:avLst/>
          </a:prstGeom>
        </p:spPr>
      </p:pic>
      <p:sp>
        <p:nvSpPr>
          <p:cNvPr id="3" name="Hộp Văn bản 2">
            <a:extLst>
              <a:ext uri="{FF2B5EF4-FFF2-40B4-BE49-F238E27FC236}">
                <a16:creationId xmlns:a16="http://schemas.microsoft.com/office/drawing/2014/main" id="{99AEC645-7B6D-C713-06B2-77882462760B}"/>
              </a:ext>
            </a:extLst>
          </p:cNvPr>
          <p:cNvSpPr txBox="1"/>
          <p:nvPr/>
        </p:nvSpPr>
        <p:spPr>
          <a:xfrm>
            <a:off x="112889" y="124178"/>
            <a:ext cx="7811911" cy="2246769"/>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 giải thích thứ nhất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chỉ dừng lại ở những đặc tính bên ngoài của sự vật (Dạng lỏng hay rắn? Màu sắc, mùi vị như thế nào? Có ở đâu hay từ đâu mà có?). Đó là cách giải thích trên cơ sở kinh nghiệm, có tính chất cảm tính.</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79889291-F4BE-0327-FF77-5DD932ACDE32}"/>
              </a:ext>
            </a:extLst>
          </p:cNvPr>
          <p:cNvSpPr txBox="1"/>
          <p:nvPr/>
        </p:nvSpPr>
        <p:spPr>
          <a:xfrm>
            <a:off x="1919111" y="2652889"/>
            <a:ext cx="9110133" cy="3970318"/>
          </a:xfrm>
          <a:prstGeom prst="rect">
            <a:avLst/>
          </a:prstGeom>
          <a:noFill/>
        </p:spPr>
        <p:txBody>
          <a:bodyPr wrap="square" rtlCol="0">
            <a:spAutoFit/>
          </a:bodyPr>
          <a:lstStyle/>
          <a:p>
            <a:pPr algn="just"/>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Cách giải thích thứ hai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thể hiện được đặc tính bên trong của sự vật (Được cấu tạo từ những yếu tố nào? Quan hệ giữa những yêu tố đó như thê nào?). Những đặc tính này không thể nhận biết được qua kinh nghiệm và cảm tính mà phải qua nghiên cứu bằng lí thuyết và phương pháp khoa học, qua việc tác động vào sự vật để sự vật bộc lộ những đặc tính của nó. Do đó, nếu không có kiến thức chuyên môn về lĩnh vực có liên quan (cụ thể trong trường hợp này là hóa học thì người tiếp nhận không thế hiểu được cách giải thích này.</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6426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03560CC0-5B08-3D98-EF40-86DE56279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89" y="124178"/>
            <a:ext cx="11943644" cy="6733822"/>
          </a:xfrm>
          <a:prstGeom prst="rect">
            <a:avLst/>
          </a:prstGeom>
        </p:spPr>
      </p:pic>
      <p:sp>
        <p:nvSpPr>
          <p:cNvPr id="3" name="Hộp Văn bản 2">
            <a:extLst>
              <a:ext uri="{FF2B5EF4-FFF2-40B4-BE49-F238E27FC236}">
                <a16:creationId xmlns:a16="http://schemas.microsoft.com/office/drawing/2014/main" id="{6A77E5A3-C78C-6200-98D7-A2CC3AEDD2F4}"/>
              </a:ext>
            </a:extLst>
          </p:cNvPr>
          <p:cNvSpPr txBox="1"/>
          <p:nvPr/>
        </p:nvSpPr>
        <p:spPr>
          <a:xfrm>
            <a:off x="440267" y="282222"/>
            <a:ext cx="6547555" cy="1815882"/>
          </a:xfrm>
          <a:prstGeom prst="rect">
            <a:avLst/>
          </a:prstGeom>
          <a:noFill/>
        </p:spPr>
        <p:txBody>
          <a:bodyPr wrap="square" rtlCol="0">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Cách giải thích thứ nhất là cách giải thích nghĩa của từ ngữ thông thường, còn cách giải thích thứ hai là cách giải thích của thuật ngữ.</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9E1E2D70-12A0-BFF5-7845-ADDE571824BB}"/>
              </a:ext>
            </a:extLst>
          </p:cNvPr>
          <p:cNvSpPr txBox="1"/>
          <p:nvPr/>
        </p:nvSpPr>
        <p:spPr>
          <a:xfrm>
            <a:off x="4165600" y="2417452"/>
            <a:ext cx="2822222" cy="523220"/>
          </a:xfrm>
          <a:prstGeom prst="rect">
            <a:avLst/>
          </a:prstGeom>
          <a:noFill/>
        </p:spPr>
        <p:txBody>
          <a:bodyPr wrap="square" rtlCol="0">
            <a:spAutoFit/>
          </a:bodyPr>
          <a:lstStyle/>
          <a:p>
            <a:pPr marL="38100"/>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3B73D5BB-EA90-F79E-76A3-E74D8170304C}"/>
              </a:ext>
            </a:extLst>
          </p:cNvPr>
          <p:cNvSpPr txBox="1"/>
          <p:nvPr/>
        </p:nvSpPr>
        <p:spPr>
          <a:xfrm>
            <a:off x="2878667" y="3429000"/>
            <a:ext cx="5610577" cy="1815882"/>
          </a:xfrm>
          <a:prstGeom prst="rect">
            <a:avLst/>
          </a:prstGeom>
          <a:noFill/>
        </p:spPr>
        <p:txBody>
          <a:bodyPr wrap="square" rtlCol="0">
            <a:spAutoFit/>
          </a:bodyPr>
          <a:lstStyle/>
          <a:p>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549793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3C391C7E-CAF3-72C9-CC11-4A7585DD3009}"/>
              </a:ext>
            </a:extLst>
          </p:cNvPr>
          <p:cNvSpPr txBox="1"/>
          <p:nvPr/>
        </p:nvSpPr>
        <p:spPr>
          <a:xfrm>
            <a:off x="3285067" y="124178"/>
            <a:ext cx="4786489" cy="523220"/>
          </a:xfrm>
          <a:prstGeom prst="rect">
            <a:avLst/>
          </a:prstGeom>
          <a:noFill/>
        </p:spPr>
        <p:txBody>
          <a:bodyPr wrap="square" rtlCol="0">
            <a:spAutoFit/>
          </a:bodyPr>
          <a:lstStyle/>
          <a:p>
            <a:pPr algn="ctr"/>
            <a:r>
              <a:rPr lang="en-US" sz="2800" b="1">
                <a:solidFill>
                  <a:srgbClr val="FF0000"/>
                </a:solidFill>
                <a:effectLst/>
                <a:latin typeface="Times New Roman" panose="02020603050405020304" pitchFamily="18" charset="0"/>
                <a:ea typeface="Times New Roman" panose="02020603050405020304" pitchFamily="18" charset="0"/>
              </a:rPr>
              <a:t>PHIẾU HỌC TẬP SỐ 03</a:t>
            </a:r>
            <a:endParaRPr lang="en-US" sz="2800">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2992B880-D8F0-0781-8294-722BAAA8E6EA}"/>
              </a:ext>
            </a:extLst>
          </p:cNvPr>
          <p:cNvGraphicFramePr>
            <a:graphicFrameLocks noGrp="1"/>
          </p:cNvGraphicFramePr>
          <p:nvPr>
            <p:extLst/>
          </p:nvPr>
        </p:nvGraphicFramePr>
        <p:xfrm>
          <a:off x="146756" y="909267"/>
          <a:ext cx="11785600" cy="5222240"/>
        </p:xfrm>
        <a:graphic>
          <a:graphicData uri="http://schemas.openxmlformats.org/drawingml/2006/table">
            <a:tbl>
              <a:tblPr firstRow="1" firstCol="1" bandRow="1">
                <a:tableStyleId>{5C22544A-7EE6-4342-B048-85BDC9FD1C3A}</a:tableStyleId>
              </a:tblPr>
              <a:tblGrid>
                <a:gridCol w="4314728">
                  <a:extLst>
                    <a:ext uri="{9D8B030D-6E8A-4147-A177-3AD203B41FA5}">
                      <a16:colId xmlns:a16="http://schemas.microsoft.com/office/drawing/2014/main" val="2191195697"/>
                    </a:ext>
                  </a:extLst>
                </a:gridCol>
                <a:gridCol w="4314728">
                  <a:extLst>
                    <a:ext uri="{9D8B030D-6E8A-4147-A177-3AD203B41FA5}">
                      <a16:colId xmlns:a16="http://schemas.microsoft.com/office/drawing/2014/main" val="2740496808"/>
                    </a:ext>
                  </a:extLst>
                </a:gridCol>
                <a:gridCol w="3156144">
                  <a:extLst>
                    <a:ext uri="{9D8B030D-6E8A-4147-A177-3AD203B41FA5}">
                      <a16:colId xmlns:a16="http://schemas.microsoft.com/office/drawing/2014/main" val="40478433"/>
                    </a:ext>
                  </a:extLst>
                </a:gridCol>
              </a:tblGrid>
              <a:tr h="0">
                <a:tc gridSpan="3">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Tìm hiểu về đặc điểm của thuật ngữ</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216971"/>
                  </a:ext>
                </a:extLst>
              </a:tr>
              <a:tr h="0">
                <a:tc gridSpan="2">
                  <a:txBody>
                    <a:bodyPr/>
                    <a:lstStyle/>
                    <a:p>
                      <a:pPr algn="ctr"/>
                      <a:r>
                        <a:rPr lang="en-US" sz="2800" dirty="0">
                          <a:solidFill>
                            <a:schemeClr val="tx1"/>
                          </a:solidFill>
                          <a:effectLst/>
                          <a:latin typeface="Times New Roman" panose="02020603050405020304" pitchFamily="18" charset="0"/>
                          <a:cs typeface="Times New Roman" panose="02020603050405020304" pitchFamily="18" charset="0"/>
                        </a:rPr>
                        <a:t>1) So </a:t>
                      </a:r>
                      <a:r>
                        <a:rPr lang="en-US" sz="2800" dirty="0" err="1">
                          <a:solidFill>
                            <a:schemeClr val="tx1"/>
                          </a:solidFill>
                          <a:effectLst/>
                          <a:latin typeface="Times New Roman" panose="02020603050405020304" pitchFamily="18" charset="0"/>
                          <a:cs typeface="Times New Roman" panose="02020603050405020304" pitchFamily="18" charset="0"/>
                        </a:rPr>
                        <a:t>sánh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sắc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biểu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cảm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từ</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muối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được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dùng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trong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hai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trường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hợp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sau</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spcAft>
                          <a:spcPts val="750"/>
                        </a:spcAft>
                      </a:pPr>
                      <a:r>
                        <a:rPr lang="en-US" sz="2800">
                          <a:solidFill>
                            <a:schemeClr val="tx1"/>
                          </a:solidFill>
                          <a:effectLst/>
                          <a:latin typeface="Times New Roman" panose="02020603050405020304" pitchFamily="18" charset="0"/>
                          <a:cs typeface="Times New Roman" panose="02020603050405020304" pitchFamily="18" charset="0"/>
                        </a:rPr>
                        <a:t>2) Em hãy rút ra đặc điểm của thuật ngữ?</a:t>
                      </a:r>
                    </a:p>
                    <a:p>
                      <a:pPr algn="ct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2400253"/>
                  </a:ext>
                </a:extLst>
              </a:tr>
              <a:tr h="0">
                <a:tc>
                  <a:txBody>
                    <a:bodyPr/>
                    <a:lstStyle/>
                    <a:p>
                      <a:r>
                        <a:rPr lang="en-US" sz="2800" b="0" dirty="0">
                          <a:solidFill>
                            <a:schemeClr val="tx1"/>
                          </a:solidFill>
                          <a:effectLst/>
                          <a:latin typeface="Times New Roman" panose="02020603050405020304" pitchFamily="18" charset="0"/>
                          <a:cs typeface="Times New Roman" panose="02020603050405020304" pitchFamily="18" charset="0"/>
                        </a:rPr>
                        <a:t>a. </a:t>
                      </a:r>
                      <a:r>
                        <a:rPr lang="en-US" sz="2800" b="0" dirty="0" err="1">
                          <a:solidFill>
                            <a:schemeClr val="tx1"/>
                          </a:solidFill>
                          <a:effectLst/>
                          <a:latin typeface="Times New Roman" panose="02020603050405020304" pitchFamily="18" charset="0"/>
                          <a:cs typeface="Times New Roman" panose="02020603050405020304" pitchFamily="18" charset="0"/>
                        </a:rPr>
                        <a:t>Muối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hợp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chất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gồm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có</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một</a:t>
                      </a:r>
                      <a:r>
                        <a:rPr lang="en-US" sz="2800" b="0" dirty="0">
                          <a:solidFill>
                            <a:schemeClr val="tx1"/>
                          </a:solidFill>
                          <a:effectLst/>
                          <a:latin typeface="Times New Roman" panose="02020603050405020304" pitchFamily="18" charset="0"/>
                          <a:cs typeface="Times New Roman" panose="02020603050405020304" pitchFamily="18" charset="0"/>
                        </a:rPr>
                        <a:t> hay </a:t>
                      </a:r>
                      <a:r>
                        <a:rPr lang="en-US" sz="2800" b="0" dirty="0" err="1">
                          <a:solidFill>
                            <a:schemeClr val="tx1"/>
                          </a:solidFill>
                          <a:effectLst/>
                          <a:latin typeface="Times New Roman" panose="02020603050405020304" pitchFamily="18" charset="0"/>
                          <a:cs typeface="Times New Roman" panose="02020603050405020304" pitchFamily="18" charset="0"/>
                        </a:rPr>
                        <a:t>nhiều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nguyên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kim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loại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liên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một</a:t>
                      </a:r>
                      <a:r>
                        <a:rPr lang="en-US" sz="2800" b="0" dirty="0">
                          <a:solidFill>
                            <a:schemeClr val="tx1"/>
                          </a:solidFill>
                          <a:effectLst/>
                          <a:latin typeface="Times New Roman" panose="02020603050405020304" pitchFamily="18" charset="0"/>
                          <a:cs typeface="Times New Roman" panose="02020603050405020304" pitchFamily="18" charset="0"/>
                        </a:rPr>
                        <a:t> hay </a:t>
                      </a:r>
                      <a:r>
                        <a:rPr lang="en-US" sz="2800" b="0" dirty="0" err="1">
                          <a:solidFill>
                            <a:schemeClr val="tx1"/>
                          </a:solidFill>
                          <a:effectLst/>
                          <a:latin typeface="Times New Roman" panose="02020603050405020304" pitchFamily="18" charset="0"/>
                          <a:cs typeface="Times New Roman" panose="02020603050405020304" pitchFamily="18" charset="0"/>
                        </a:rPr>
                        <a:t>nhiều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gốc</a:t>
                      </a:r>
                      <a:r>
                        <a:rPr lang="en-US" sz="2800" b="0" dirty="0">
                          <a:solidFill>
                            <a:schemeClr val="tx1"/>
                          </a:solidFill>
                          <a:effectLst/>
                          <a:latin typeface="Times New Roman" panose="02020603050405020304" pitchFamily="18" charset="0"/>
                          <a:cs typeface="Times New Roman" panose="02020603050405020304" pitchFamily="18" charset="0"/>
                        </a:rPr>
                        <a:t> a-</a:t>
                      </a:r>
                      <a:r>
                        <a:rPr lang="en-US" sz="2800" b="0" dirty="0" err="1">
                          <a:solidFill>
                            <a:schemeClr val="tx1"/>
                          </a:solidFill>
                          <a:effectLst/>
                          <a:latin typeface="Times New Roman" panose="02020603050405020304" pitchFamily="18" charset="0"/>
                          <a:cs typeface="Times New Roman" panose="02020603050405020304" pitchFamily="18" charset="0"/>
                        </a:rPr>
                        <a:t>xít</a:t>
                      </a:r>
                      <a:r>
                        <a:rPr lang="en-US" sz="2800" b="0" dirty="0">
                          <a:solidFill>
                            <a:schemeClr val="tx1"/>
                          </a:solidFill>
                          <a:effectLst/>
                          <a:latin typeface="Times New Roman" panose="02020603050405020304" pitchFamily="18" charset="0"/>
                          <a:cs typeface="Times New Roman" panose="02020603050405020304" pitchFamily="18" charset="0"/>
                        </a:rPr>
                        <a:t>.</a:t>
                      </a:r>
                    </a:p>
                    <a:p>
                      <a:pPr algn="ctr"/>
                      <a:r>
                        <a:rPr lang="en-US"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a:solidFill>
                            <a:schemeClr val="tx1"/>
                          </a:solidFill>
                          <a:effectLst/>
                          <a:latin typeface="Times New Roman" panose="02020603050405020304" pitchFamily="18" charset="0"/>
                          <a:cs typeface="Times New Roman" panose="02020603050405020304" pitchFamily="18" charset="0"/>
                        </a:rPr>
                        <a:t>b. Tay nâng chén muối đĩa gừng</a:t>
                      </a:r>
                    </a:p>
                    <a:p>
                      <a:r>
                        <a:rPr lang="en-US" sz="2800" b="0">
                          <a:solidFill>
                            <a:schemeClr val="tx1"/>
                          </a:solidFill>
                          <a:effectLst/>
                          <a:latin typeface="Times New Roman" panose="02020603050405020304" pitchFamily="18" charset="0"/>
                          <a:cs typeface="Times New Roman" panose="02020603050405020304" pitchFamily="18" charset="0"/>
                        </a:rPr>
                        <a:t>Gừng cay muối mặn xin đừng quên nhau.</a:t>
                      </a:r>
                    </a:p>
                    <a:p>
                      <a:pPr algn="ctr"/>
                      <a:r>
                        <a:rPr lang="en-US"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US" sz="2800" dirty="0">
                          <a:solidFill>
                            <a:schemeClr val="tx1"/>
                          </a:solidFill>
                          <a:effectLst/>
                          <a:latin typeface="Times New Roman" panose="02020603050405020304" pitchFamily="18" charset="0"/>
                          <a:cs typeface="Times New Roman" panose="02020603050405020304" pitchFamily="18" charset="0"/>
                        </a:rPr>
                        <a:t>………………………</a:t>
                      </a:r>
                    </a:p>
                    <a:p>
                      <a:pPr algn="ctr"/>
                      <a:r>
                        <a:rPr lang="en-US" sz="2800" dirty="0">
                          <a:solidFill>
                            <a:schemeClr val="tx1"/>
                          </a:solidFill>
                          <a:effectLst/>
                          <a:latin typeface="Times New Roman" panose="02020603050405020304" pitchFamily="18" charset="0"/>
                          <a:cs typeface="Times New Roman" panose="02020603050405020304" pitchFamily="18" charset="0"/>
                        </a:rPr>
                        <a:t>………………………</a:t>
                      </a:r>
                    </a:p>
                    <a:p>
                      <a:r>
                        <a:rPr lang="en-US" sz="2800" dirty="0">
                          <a:solidFill>
                            <a:schemeClr val="tx1"/>
                          </a:solidFill>
                          <a:effectLst/>
                          <a:latin typeface="Times New Roman" panose="02020603050405020304" pitchFamily="18" charset="0"/>
                          <a:cs typeface="Times New Roman" panose="02020603050405020304" pitchFamily="18" charset="0"/>
                        </a:rPr>
                        <a:t>………………………</a:t>
                      </a:r>
                    </a:p>
                    <a:p>
                      <a:pPr algn="ctr"/>
                      <a:r>
                        <a:rPr lang="en-US" sz="28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9804132"/>
                  </a:ext>
                </a:extLst>
              </a:tr>
              <a:tr h="0">
                <a:tc>
                  <a:txBody>
                    <a:bodyPr/>
                    <a:lstStyle/>
                    <a:p>
                      <a:r>
                        <a:rPr lang="en-US" sz="2800" b="0" dirty="0">
                          <a:solidFill>
                            <a:schemeClr val="tx1"/>
                          </a:solidFill>
                          <a:effectLst/>
                          <a:latin typeface="Times New Roman" panose="02020603050405020304" pitchFamily="18" charset="0"/>
                          <a:cs typeface="Times New Roman" panose="02020603050405020304" pitchFamily="18" charset="0"/>
                        </a:rPr>
                        <a:t>…………………………………..</a:t>
                      </a:r>
                    </a:p>
                    <a:p>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dirty="0">
                          <a:solidFill>
                            <a:schemeClr val="tx1"/>
                          </a:solidFill>
                          <a:effectLst/>
                          <a:latin typeface="Times New Roman" panose="02020603050405020304" pitchFamily="18" charset="0"/>
                          <a:cs typeface="Times New Roman" panose="02020603050405020304" pitchFamily="18" charset="0"/>
                        </a:rPr>
                        <a:t>…………………………………..</a:t>
                      </a:r>
                    </a:p>
                    <a:p>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2612185439"/>
                  </a:ext>
                </a:extLst>
              </a:tr>
            </a:tbl>
          </a:graphicData>
        </a:graphic>
      </p:graphicFrame>
    </p:spTree>
    <p:extLst>
      <p:ext uri="{BB962C8B-B14F-4D97-AF65-F5344CB8AC3E}">
        <p14:creationId xmlns:p14="http://schemas.microsoft.com/office/powerpoint/2010/main" val="3959495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4C363634-4C65-AB91-2EBF-262BB4137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311"/>
            <a:ext cx="12192000" cy="6767689"/>
          </a:xfrm>
          <a:prstGeom prst="rect">
            <a:avLst/>
          </a:prstGeom>
        </p:spPr>
      </p:pic>
      <p:sp>
        <p:nvSpPr>
          <p:cNvPr id="3" name="Hộp Văn bản 2">
            <a:extLst>
              <a:ext uri="{FF2B5EF4-FFF2-40B4-BE49-F238E27FC236}">
                <a16:creationId xmlns:a16="http://schemas.microsoft.com/office/drawing/2014/main" id="{1E7CD0EB-E47C-445F-6855-7466623205A9}"/>
              </a:ext>
            </a:extLst>
          </p:cNvPr>
          <p:cNvSpPr txBox="1"/>
          <p:nvPr/>
        </p:nvSpPr>
        <p:spPr>
          <a:xfrm>
            <a:off x="5204178" y="694101"/>
            <a:ext cx="1512711" cy="523220"/>
          </a:xfrm>
          <a:prstGeom prst="rect">
            <a:avLst/>
          </a:prstGeom>
          <a:noFill/>
        </p:spPr>
        <p:txBody>
          <a:bodyPr wrap="square" rtlCol="0">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7D883EF5-7F31-B782-90A7-35EFFF016F00}"/>
              </a:ext>
            </a:extLst>
          </p:cNvPr>
          <p:cNvSpPr txBox="1"/>
          <p:nvPr/>
        </p:nvSpPr>
        <p:spPr>
          <a:xfrm>
            <a:off x="1608666" y="1723270"/>
            <a:ext cx="8974667" cy="523220"/>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9CBEA4CF-FFB0-132A-A527-C2C9F736C6F5}"/>
              </a:ext>
            </a:extLst>
          </p:cNvPr>
          <p:cNvSpPr txBox="1"/>
          <p:nvPr/>
        </p:nvSpPr>
        <p:spPr>
          <a:xfrm>
            <a:off x="1738489" y="2765778"/>
            <a:ext cx="8974667" cy="1815882"/>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0233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6486875-780C-117E-4A03-D36E5058D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311"/>
            <a:ext cx="12192000" cy="6767689"/>
          </a:xfrm>
          <a:prstGeom prst="rect">
            <a:avLst/>
          </a:prstGeom>
        </p:spPr>
      </p:pic>
      <p:sp>
        <p:nvSpPr>
          <p:cNvPr id="3" name="Hộp Văn bản 2">
            <a:extLst>
              <a:ext uri="{FF2B5EF4-FFF2-40B4-BE49-F238E27FC236}">
                <a16:creationId xmlns:a16="http://schemas.microsoft.com/office/drawing/2014/main" id="{FA29C9D3-16B9-E005-00FD-976C7C33737F}"/>
              </a:ext>
            </a:extLst>
          </p:cNvPr>
          <p:cNvSpPr txBox="1"/>
          <p:nvPr/>
        </p:nvSpPr>
        <p:spPr>
          <a:xfrm>
            <a:off x="2698044" y="496711"/>
            <a:ext cx="5892800" cy="523220"/>
          </a:xfrm>
          <a:prstGeom prst="rect">
            <a:avLst/>
          </a:prstGeom>
          <a:noFill/>
        </p:spPr>
        <p:txBody>
          <a:bodyPr wrap="square" rtlCol="0">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9196AC80-B3EF-E3CF-D92A-62C09433CB19}"/>
              </a:ext>
            </a:extLst>
          </p:cNvPr>
          <p:cNvSpPr txBox="1"/>
          <p:nvPr/>
        </p:nvSpPr>
        <p:spPr>
          <a:xfrm>
            <a:off x="2212622" y="1286933"/>
            <a:ext cx="7078134" cy="523220"/>
          </a:xfrm>
          <a:prstGeom prst="rect">
            <a:avLst/>
          </a:prstGeom>
          <a:noFill/>
        </p:spPr>
        <p:txBody>
          <a:bodyPr wrap="square" rtlCol="0">
            <a:spAutoFit/>
          </a:bodyPr>
          <a:lstStyle/>
          <a:p>
            <a:pPr marL="38100"/>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6D05F12F-F338-C262-EA7A-84DF49D0C13F}"/>
              </a:ext>
            </a:extLst>
          </p:cNvPr>
          <p:cNvSpPr txBox="1"/>
          <p:nvPr/>
        </p:nvSpPr>
        <p:spPr>
          <a:xfrm>
            <a:off x="959556" y="2404533"/>
            <a:ext cx="10047111" cy="1384995"/>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91AD0A1A-D3DD-806D-5BA9-A42EAFE6898B}"/>
              </a:ext>
            </a:extLst>
          </p:cNvPr>
          <p:cNvSpPr txBox="1"/>
          <p:nvPr/>
        </p:nvSpPr>
        <p:spPr>
          <a:xfrm>
            <a:off x="869245" y="4278489"/>
            <a:ext cx="6750755" cy="523220"/>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3952744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BCE58B56-970E-AC07-D264-479514DC1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22" y="0"/>
            <a:ext cx="11887200" cy="6858000"/>
          </a:xfrm>
          <a:prstGeom prst="rect">
            <a:avLst/>
          </a:prstGeom>
        </p:spPr>
      </p:pic>
      <p:sp>
        <p:nvSpPr>
          <p:cNvPr id="4" name="Hộp Văn bản 3">
            <a:extLst>
              <a:ext uri="{FF2B5EF4-FFF2-40B4-BE49-F238E27FC236}">
                <a16:creationId xmlns:a16="http://schemas.microsoft.com/office/drawing/2014/main" id="{F006BAF6-C275-8E44-C4CF-3C6861C9C9C8}"/>
              </a:ext>
            </a:extLst>
          </p:cNvPr>
          <p:cNvSpPr txBox="1"/>
          <p:nvPr/>
        </p:nvSpPr>
        <p:spPr>
          <a:xfrm>
            <a:off x="2336800" y="1738489"/>
            <a:ext cx="7349067" cy="3510844"/>
          </a:xfrm>
          <a:prstGeom prst="rect">
            <a:avLst/>
          </a:prstGeom>
          <a:noFill/>
        </p:spPr>
        <p:txBody>
          <a:bodyPr wrap="square" rtlCol="0">
            <a:prstTxWarp prst="textChevron">
              <a:avLst/>
            </a:prstTxWarp>
            <a:spAutoFit/>
          </a:bodyPr>
          <a:lstStyle/>
          <a:p>
            <a:pPr algn="ct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en-US"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60049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B3B3B105-C066-59C9-A663-0B1DFD8D056E}"/>
              </a:ext>
            </a:extLst>
          </p:cNvPr>
          <p:cNvSpPr txBox="1"/>
          <p:nvPr/>
        </p:nvSpPr>
        <p:spPr>
          <a:xfrm>
            <a:off x="3070578" y="158044"/>
            <a:ext cx="4030133" cy="523220"/>
          </a:xfrm>
          <a:prstGeom prst="rect">
            <a:avLst/>
          </a:prstGeom>
          <a:noFill/>
        </p:spPr>
        <p:txBody>
          <a:bodyPr wrap="square" rtlCol="0">
            <a:spAutoFit/>
          </a:bodyPr>
          <a:lstStyle/>
          <a:p>
            <a:pPr algn="ctr">
              <a:tabLst>
                <a:tab pos="1386840" algn="l"/>
              </a:tabLs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04</a:t>
            </a:r>
            <a:endParaRPr lang="en-US" sz="2800">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4B7739CA-C56A-A0D3-CF64-C000596690A3}"/>
              </a:ext>
            </a:extLst>
          </p:cNvPr>
          <p:cNvGraphicFramePr>
            <a:graphicFrameLocks noGrp="1"/>
          </p:cNvGraphicFramePr>
          <p:nvPr>
            <p:extLst/>
          </p:nvPr>
        </p:nvGraphicFramePr>
        <p:xfrm>
          <a:off x="225777" y="870885"/>
          <a:ext cx="11774310" cy="5547360"/>
        </p:xfrm>
        <a:graphic>
          <a:graphicData uri="http://schemas.openxmlformats.org/drawingml/2006/table">
            <a:tbl>
              <a:tblPr firstRow="1" firstCol="1" bandRow="1">
                <a:tableStyleId>{5C22544A-7EE6-4342-B048-85BDC9FD1C3A}</a:tableStyleId>
              </a:tblPr>
              <a:tblGrid>
                <a:gridCol w="4011248">
                  <a:extLst>
                    <a:ext uri="{9D8B030D-6E8A-4147-A177-3AD203B41FA5}">
                      <a16:colId xmlns:a16="http://schemas.microsoft.com/office/drawing/2014/main" val="2248792418"/>
                    </a:ext>
                  </a:extLst>
                </a:gridCol>
                <a:gridCol w="2374819">
                  <a:extLst>
                    <a:ext uri="{9D8B030D-6E8A-4147-A177-3AD203B41FA5}">
                      <a16:colId xmlns:a16="http://schemas.microsoft.com/office/drawing/2014/main" val="2300478809"/>
                    </a:ext>
                  </a:extLst>
                </a:gridCol>
                <a:gridCol w="5388243">
                  <a:extLst>
                    <a:ext uri="{9D8B030D-6E8A-4147-A177-3AD203B41FA5}">
                      <a16:colId xmlns:a16="http://schemas.microsoft.com/office/drawing/2014/main" val="3898557455"/>
                    </a:ext>
                  </a:extLst>
                </a:gridCol>
              </a:tblGrid>
              <a:tr h="0">
                <a:tc gridSpan="3">
                  <a:txBody>
                    <a:bodyPr/>
                    <a:lstStyle/>
                    <a:p>
                      <a:pPr algn="ct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Bài 1. trang 82: nối các thuật ngữ ở cột A với lĩnh vực khoa học phù hợp ở cột B:</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35800358"/>
                  </a:ext>
                </a:extLst>
              </a:tr>
              <a:tr h="0">
                <a:tc>
                  <a:txBody>
                    <a:bodyPr/>
                    <a:lstStyle/>
                    <a:p>
                      <a:pPr algn="ct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A. Thuật ngữ</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pPr algn="ct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tabLst>
                          <a:tab pos="1386840" algn="l"/>
                        </a:tabLst>
                      </a:pPr>
                      <a:r>
                        <a:rPr lang="en-US" sz="2800" b="1" dirty="0">
                          <a:solidFill>
                            <a:schemeClr val="tx1"/>
                          </a:solidFill>
                          <a:effectLst/>
                          <a:latin typeface="Times New Roman" panose="02020603050405020304" pitchFamily="18" charset="0"/>
                          <a:cs typeface="Times New Roman" panose="02020603050405020304" pitchFamily="18" charset="0"/>
                        </a:rPr>
                        <a:t>B. </a:t>
                      </a:r>
                      <a:r>
                        <a:rPr lang="en-US" sz="2800" b="1" dirty="0" err="1">
                          <a:solidFill>
                            <a:schemeClr val="tx1"/>
                          </a:solidFill>
                          <a:effectLst/>
                          <a:latin typeface="Times New Roman" panose="02020603050405020304" pitchFamily="18" charset="0"/>
                          <a:cs typeface="Times New Roman" panose="02020603050405020304" pitchFamily="18" charset="0"/>
                        </a:rPr>
                        <a:t>Lĩnh</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vực</a:t>
                      </a:r>
                      <a:r>
                        <a:rPr lang="en-US" sz="2800" b="1" dirty="0">
                          <a:solidFill>
                            <a:schemeClr val="tx1"/>
                          </a:solidFill>
                          <a:effectLst/>
                          <a:latin typeface="Times New Roman" panose="02020603050405020304" pitchFamily="18" charset="0"/>
                          <a:cs typeface="Times New Roman" panose="02020603050405020304" pitchFamily="18" charset="0"/>
                        </a:rPr>
                        <a:t> khoa </a:t>
                      </a:r>
                      <a:r>
                        <a:rPr lang="en-US" sz="2800" b="1" dirty="0" err="1">
                          <a:solidFill>
                            <a:schemeClr val="tx1"/>
                          </a:solidFill>
                          <a:effectLst/>
                          <a:latin typeface="Times New Roman" panose="02020603050405020304" pitchFamily="18" charset="0"/>
                          <a:cs typeface="Times New Roman" panose="02020603050405020304" pitchFamily="18" charset="0"/>
                        </a:rPr>
                        <a:t>học</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7213629"/>
                  </a:ext>
                </a:extLst>
              </a:tr>
              <a:tr h="0">
                <a:tc>
                  <a:txBody>
                    <a:bodyPr/>
                    <a:lstStyle/>
                    <a:p>
                      <a:r>
                        <a:rPr lang="en-US" sz="2800" b="0" dirty="0">
                          <a:solidFill>
                            <a:schemeClr val="tx1"/>
                          </a:solidFill>
                          <a:effectLst/>
                          <a:latin typeface="Times New Roman" panose="02020603050405020304" pitchFamily="18" charset="0"/>
                          <a:cs typeface="Times New Roman" panose="02020603050405020304" pitchFamily="18" charset="0"/>
                        </a:rPr>
                        <a:t>1) </a:t>
                      </a:r>
                      <a:r>
                        <a:rPr lang="en-US" sz="2800" b="0" dirty="0" err="1">
                          <a:solidFill>
                            <a:schemeClr val="tx1"/>
                          </a:solidFill>
                          <a:effectLst/>
                          <a:latin typeface="Times New Roman" panose="02020603050405020304" pitchFamily="18" charset="0"/>
                          <a:cs typeface="Times New Roman" panose="02020603050405020304" pitchFamily="18" charset="0"/>
                        </a:rPr>
                        <a:t>danh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tính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chủ</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ngữ</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ngữ</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r>
                        <a:rPr lang="en-US" sz="2800">
                          <a:solidFill>
                            <a:schemeClr val="tx1"/>
                          </a:solidFill>
                          <a:effectLst/>
                          <a:latin typeface="Times New Roman" panose="02020603050405020304" pitchFamily="18" charset="0"/>
                          <a:cs typeface="Times New Roman" panose="02020603050405020304" pitchFamily="18" charset="0"/>
                        </a:rPr>
                        <a:t>a) toán học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2420763"/>
                  </a:ext>
                </a:extLst>
              </a:tr>
              <a:tr h="0">
                <a:tc>
                  <a:txBody>
                    <a:bodyPr/>
                    <a:lstStyle/>
                    <a:p>
                      <a:pPr>
                        <a:tabLst>
                          <a:tab pos="1386840" algn="l"/>
                        </a:tabLst>
                      </a:pPr>
                      <a:r>
                        <a:rPr lang="en-US" sz="2800" b="0" dirty="0">
                          <a:solidFill>
                            <a:schemeClr val="tx1"/>
                          </a:solidFill>
                          <a:effectLst/>
                          <a:latin typeface="Times New Roman" panose="02020603050405020304" pitchFamily="18" charset="0"/>
                          <a:cs typeface="Times New Roman" panose="02020603050405020304" pitchFamily="18" charset="0"/>
                        </a:rPr>
                        <a:t>2) </a:t>
                      </a:r>
                      <a:r>
                        <a:rPr lang="en-US" sz="2800" b="0" dirty="0" err="1">
                          <a:solidFill>
                            <a:schemeClr val="tx1"/>
                          </a:solidFill>
                          <a:effectLst/>
                          <a:latin typeface="Times New Roman" panose="02020603050405020304" pitchFamily="18" charset="0"/>
                          <a:cs typeface="Times New Roman" panose="02020603050405020304" pitchFamily="18" charset="0"/>
                        </a:rPr>
                        <a:t>số</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nhiên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hữu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tỉ</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góc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vuông</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b) hóa học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0345637"/>
                  </a:ext>
                </a:extLst>
              </a:tr>
              <a:tr h="0">
                <a:tc>
                  <a:txBody>
                    <a:bodyPr/>
                    <a:lstStyle/>
                    <a:p>
                      <a:pPr>
                        <a:tabLst>
                          <a:tab pos="1386840" algn="l"/>
                        </a:tabLst>
                      </a:pPr>
                      <a:r>
                        <a:rPr lang="en-US" sz="2800" b="0" dirty="0">
                          <a:solidFill>
                            <a:schemeClr val="tx1"/>
                          </a:solidFill>
                          <a:effectLst/>
                          <a:latin typeface="Times New Roman" panose="02020603050405020304" pitchFamily="18" charset="0"/>
                          <a:cs typeface="Times New Roman" panose="02020603050405020304" pitchFamily="18" charset="0"/>
                        </a:rPr>
                        <a:t>3) </a:t>
                      </a:r>
                      <a:r>
                        <a:rPr lang="en-US" sz="2800" b="0" dirty="0" err="1">
                          <a:solidFill>
                            <a:schemeClr val="tx1"/>
                          </a:solidFill>
                          <a:effectLst/>
                          <a:latin typeface="Times New Roman" panose="02020603050405020304" pitchFamily="18" charset="0"/>
                          <a:cs typeface="Times New Roman" panose="02020603050405020304" pitchFamily="18" charset="0"/>
                        </a:rPr>
                        <a:t>hệ</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kinh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lưỡng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cư</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tế</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bào</a:t>
                      </a:r>
                      <a:r>
                        <a:rPr lang="en-US" sz="2800" b="0" dirty="0">
                          <a:solidFill>
                            <a:schemeClr val="tx1"/>
                          </a:solidFill>
                          <a:effectLst/>
                          <a:latin typeface="Times New Roman" panose="02020603050405020304" pitchFamily="18" charset="0"/>
                          <a:cs typeface="Times New Roman" panose="02020603050405020304" pitchFamily="18" charset="0"/>
                        </a:rPr>
                        <a:t>, vi </a:t>
                      </a:r>
                      <a:r>
                        <a:rPr lang="en-US" sz="2800" b="0" dirty="0" err="1">
                          <a:solidFill>
                            <a:schemeClr val="tx1"/>
                          </a:solidFill>
                          <a:effectLst/>
                          <a:latin typeface="Times New Roman" panose="02020603050405020304" pitchFamily="18" charset="0"/>
                          <a:cs typeface="Times New Roman" panose="02020603050405020304" pitchFamily="18" charset="0"/>
                        </a:rPr>
                        <a:t>khuẩn</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c) ngôn ngữ học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9067"/>
                  </a:ext>
                </a:extLst>
              </a:tr>
              <a:tr h="0">
                <a:tc>
                  <a:txBody>
                    <a:bodyPr/>
                    <a:lstStyle/>
                    <a:p>
                      <a:pPr>
                        <a:tabLst>
                          <a:tab pos="1386840" algn="l"/>
                        </a:tabLst>
                      </a:pPr>
                      <a:r>
                        <a:rPr lang="en-US" sz="2800" b="0" dirty="0">
                          <a:solidFill>
                            <a:schemeClr val="tx1"/>
                          </a:solidFill>
                          <a:effectLst/>
                          <a:latin typeface="Times New Roman" panose="02020603050405020304" pitchFamily="18" charset="0"/>
                          <a:cs typeface="Times New Roman" panose="02020603050405020304" pitchFamily="18" charset="0"/>
                        </a:rPr>
                        <a:t>4) </a:t>
                      </a:r>
                      <a:r>
                        <a:rPr lang="en-US" sz="2800" b="0" dirty="0" err="1">
                          <a:solidFill>
                            <a:schemeClr val="tx1"/>
                          </a:solidFill>
                          <a:effectLst/>
                          <a:latin typeface="Times New Roman" panose="02020603050405020304" pitchFamily="18" charset="0"/>
                          <a:cs typeface="Times New Roman" panose="02020603050405020304" pitchFamily="18" charset="0"/>
                        </a:rPr>
                        <a:t>đơn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chất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kim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loại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phim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kim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hóa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trị</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d) vật lí học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6246677"/>
                  </a:ext>
                </a:extLst>
              </a:tr>
              <a:tr h="0">
                <a:tc>
                  <a:txBody>
                    <a:bodyPr/>
                    <a:lstStyle/>
                    <a:p>
                      <a:pPr>
                        <a:tabLst>
                          <a:tab pos="1386840" algn="l"/>
                        </a:tabLst>
                      </a:pPr>
                      <a:r>
                        <a:rPr lang="en-US" sz="2800" b="0" dirty="0">
                          <a:solidFill>
                            <a:schemeClr val="tx1"/>
                          </a:solidFill>
                          <a:effectLst/>
                          <a:latin typeface="Times New Roman" panose="02020603050405020304" pitchFamily="18" charset="0"/>
                          <a:cs typeface="Times New Roman" panose="02020603050405020304" pitchFamily="18" charset="0"/>
                        </a:rPr>
                        <a:t>5) </a:t>
                      </a:r>
                      <a:r>
                        <a:rPr lang="en-US" sz="2800" b="0" dirty="0" err="1">
                          <a:solidFill>
                            <a:schemeClr val="tx1"/>
                          </a:solidFill>
                          <a:effectLst/>
                          <a:latin typeface="Times New Roman" panose="02020603050405020304" pitchFamily="18" charset="0"/>
                          <a:cs typeface="Times New Roman" panose="02020603050405020304" pitchFamily="18" charset="0"/>
                        </a:rPr>
                        <a:t>dao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vận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tốc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tích</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e) </a:t>
                      </a:r>
                      <a:r>
                        <a:rPr lang="en-US" sz="2800" dirty="0" err="1">
                          <a:solidFill>
                            <a:schemeClr val="tx1"/>
                          </a:solidFill>
                          <a:effectLst/>
                          <a:latin typeface="Times New Roman" panose="02020603050405020304" pitchFamily="18" charset="0"/>
                          <a:cs typeface="Times New Roman" panose="02020603050405020304" pitchFamily="18" charset="0"/>
                        </a:rPr>
                        <a:t>sinh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học</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4508729"/>
                  </a:ext>
                </a:extLst>
              </a:tr>
            </a:tbl>
          </a:graphicData>
        </a:graphic>
      </p:graphicFrame>
    </p:spTree>
    <p:extLst>
      <p:ext uri="{BB962C8B-B14F-4D97-AF65-F5344CB8AC3E}">
        <p14:creationId xmlns:p14="http://schemas.microsoft.com/office/powerpoint/2010/main" val="12038208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8A95CF8D-A0B6-8B03-5285-02EAF0AA4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178"/>
            <a:ext cx="12192000" cy="6733822"/>
          </a:xfrm>
          <a:prstGeom prst="rect">
            <a:avLst/>
          </a:prstGeom>
        </p:spPr>
      </p:pic>
      <p:sp>
        <p:nvSpPr>
          <p:cNvPr id="4" name="Hộp Văn bản 3">
            <a:extLst>
              <a:ext uri="{FF2B5EF4-FFF2-40B4-BE49-F238E27FC236}">
                <a16:creationId xmlns:a16="http://schemas.microsoft.com/office/drawing/2014/main" id="{03C9041A-D7CA-3508-1FBF-ED222771D7EA}"/>
              </a:ext>
            </a:extLst>
          </p:cNvPr>
          <p:cNvSpPr txBox="1"/>
          <p:nvPr/>
        </p:nvSpPr>
        <p:spPr>
          <a:xfrm>
            <a:off x="2348089" y="903112"/>
            <a:ext cx="6389511" cy="954107"/>
          </a:xfrm>
          <a:prstGeom prst="rect">
            <a:avLst/>
          </a:prstGeom>
          <a:noFill/>
        </p:spPr>
        <p:txBody>
          <a:bodyPr wrap="square" rtlCol="0">
            <a:spAutoFit/>
          </a:bodyPr>
          <a:lstStyle/>
          <a:p>
            <a:r>
              <a:rPr lang="pt-BR" sz="2800" b="1" dirty="0">
                <a:solidFill>
                  <a:srgbClr val="0000FF"/>
                </a:solidFill>
                <a:effectLst/>
                <a:latin typeface="Times New Roman" panose="02020603050405020304" pitchFamily="18" charset="0"/>
                <a:ea typeface="MS Mincho" panose="02020609040205080304" pitchFamily="49" charset="-128"/>
              </a:rPr>
              <a:t>Bài tập 1/tr.82:</a:t>
            </a:r>
            <a:r>
              <a:rPr lang="pt-BR"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cột</a:t>
            </a:r>
            <a:r>
              <a:rPr lang="en-US" sz="2800" dirty="0">
                <a:solidFill>
                  <a:srgbClr val="000000"/>
                </a:solidFill>
                <a:effectLst/>
                <a:latin typeface="Times New Roman" panose="02020603050405020304" pitchFamily="18" charset="0"/>
                <a:ea typeface="Times New Roman" panose="02020603050405020304" pitchFamily="18" charset="0"/>
              </a:rPr>
              <a:t> A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lĩnh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vực</a:t>
            </a:r>
            <a:r>
              <a:rPr lang="en-US" sz="2800" dirty="0">
                <a:solidFill>
                  <a:srgbClr val="000000"/>
                </a:solidFill>
                <a:effectLst/>
                <a:latin typeface="Times New Roman" panose="02020603050405020304" pitchFamily="18" charset="0"/>
                <a:ea typeface="Times New Roman" panose="02020603050405020304" pitchFamily="18" charset="0"/>
              </a:rPr>
              <a:t> khoa </a:t>
            </a:r>
            <a:r>
              <a:rPr lang="en-US" sz="2800" dirty="0" err="1">
                <a:solidFill>
                  <a:srgbClr val="000000"/>
                </a:solidFill>
                <a:effectLst/>
                <a:latin typeface="Times New Roman" panose="02020603050405020304" pitchFamily="18" charset="0"/>
                <a:ea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cột</a:t>
            </a:r>
            <a:r>
              <a:rPr lang="en-US" sz="2800" dirty="0">
                <a:solidFill>
                  <a:srgbClr val="000000"/>
                </a:solidFill>
                <a:effectLst/>
                <a:latin typeface="Times New Roman" panose="02020603050405020304" pitchFamily="18" charset="0"/>
                <a:ea typeface="Times New Roman" panose="02020603050405020304" pitchFamily="18" charset="0"/>
              </a:rPr>
              <a:t> B</a:t>
            </a:r>
            <a:endParaRPr lang="en-US" sz="2800" dirty="0"/>
          </a:p>
        </p:txBody>
      </p:sp>
      <p:sp>
        <p:nvSpPr>
          <p:cNvPr id="5" name="Hộp Văn bản 4">
            <a:extLst>
              <a:ext uri="{FF2B5EF4-FFF2-40B4-BE49-F238E27FC236}">
                <a16:creationId xmlns:a16="http://schemas.microsoft.com/office/drawing/2014/main" id="{15DB9BA8-3C9A-C8D0-EC00-55D2B5342695}"/>
              </a:ext>
            </a:extLst>
          </p:cNvPr>
          <p:cNvSpPr txBox="1"/>
          <p:nvPr/>
        </p:nvSpPr>
        <p:spPr>
          <a:xfrm>
            <a:off x="891821" y="2374543"/>
            <a:ext cx="3939823" cy="523220"/>
          </a:xfrm>
          <a:prstGeom prst="rect">
            <a:avLst/>
          </a:prstGeom>
          <a:noFill/>
        </p:spPr>
        <p:txBody>
          <a:bodyPr wrap="square" rtlCol="0">
            <a:spAutoFit/>
          </a:bodyPr>
          <a:lstStyle/>
          <a:p>
            <a:r>
              <a:rPr lang="en-US" sz="2800" dirty="0" err="1">
                <a:latin typeface="Times New Roman" panose="02020603050405020304" pitchFamily="18" charset="0"/>
                <a:ea typeface="Times New Roman" panose="02020603050405020304" pitchFamily="18" charset="0"/>
              </a:rPr>
              <a:t>L</a:t>
            </a:r>
            <a:r>
              <a:rPr lang="en-US" sz="2800" dirty="0" err="1">
                <a:effectLst/>
                <a:latin typeface="Times New Roman" panose="02020603050405020304" pitchFamily="18" charset="0"/>
                <a:ea typeface="Times New Roman" panose="02020603050405020304" pitchFamily="18" charset="0"/>
              </a:rPr>
              <a:t>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nhóm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bàn</a:t>
            </a:r>
            <a:endParaRPr lang="en-US" sz="2800" dirty="0"/>
          </a:p>
        </p:txBody>
      </p:sp>
      <p:sp>
        <p:nvSpPr>
          <p:cNvPr id="6" name="Hộp Văn bản 5">
            <a:extLst>
              <a:ext uri="{FF2B5EF4-FFF2-40B4-BE49-F238E27FC236}">
                <a16:creationId xmlns:a16="http://schemas.microsoft.com/office/drawing/2014/main" id="{C188A187-4F57-EC02-32D9-22F5194B7500}"/>
              </a:ext>
            </a:extLst>
          </p:cNvPr>
          <p:cNvSpPr txBox="1"/>
          <p:nvPr/>
        </p:nvSpPr>
        <p:spPr>
          <a:xfrm>
            <a:off x="891821" y="3429000"/>
            <a:ext cx="3194755" cy="954107"/>
          </a:xfrm>
          <a:prstGeom prst="rect">
            <a:avLst/>
          </a:prstGeom>
          <a:noFill/>
        </p:spPr>
        <p:txBody>
          <a:bodyPr wrap="square" rtlCol="0">
            <a:spAutoFit/>
          </a:bodyPr>
          <a:lstStyle/>
          <a:p>
            <a:r>
              <a:rPr lang="en-US" sz="2800" dirty="0" err="1">
                <a:latin typeface="Times New Roman" panose="02020603050405020304" pitchFamily="18" charset="0"/>
                <a:ea typeface="Times New Roman" panose="02020603050405020304" pitchFamily="18" charset="0"/>
              </a:rPr>
              <a:t>T</a:t>
            </a:r>
            <a:r>
              <a:rPr lang="en-US" sz="2800" dirty="0" err="1">
                <a:effectLst/>
                <a:latin typeface="Times New Roman" panose="02020603050405020304" pitchFamily="18" charset="0"/>
                <a:ea typeface="Times New Roman" panose="02020603050405020304" pitchFamily="18" charset="0"/>
              </a:rPr>
              <a:t>hực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phiếu</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học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tập</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số</a:t>
            </a:r>
            <a:r>
              <a:rPr lang="en-US" sz="2800" dirty="0">
                <a:solidFill>
                  <a:srgbClr val="FF0000"/>
                </a:solidFill>
                <a:effectLst/>
                <a:latin typeface="Times New Roman" panose="02020603050405020304" pitchFamily="18" charset="0"/>
                <a:ea typeface="Times New Roman" panose="02020603050405020304" pitchFamily="18" charset="0"/>
              </a:rPr>
              <a:t> 04</a:t>
            </a:r>
            <a:endParaRPr lang="en-US" sz="2800" dirty="0"/>
          </a:p>
        </p:txBody>
      </p:sp>
      <p:sp>
        <p:nvSpPr>
          <p:cNvPr id="7" name="Hộp Văn bản 6">
            <a:extLst>
              <a:ext uri="{FF2B5EF4-FFF2-40B4-BE49-F238E27FC236}">
                <a16:creationId xmlns:a16="http://schemas.microsoft.com/office/drawing/2014/main" id="{9CBA2B75-1553-0780-A84B-60E3F2D153F2}"/>
              </a:ext>
            </a:extLst>
          </p:cNvPr>
          <p:cNvSpPr txBox="1"/>
          <p:nvPr/>
        </p:nvSpPr>
        <p:spPr>
          <a:xfrm>
            <a:off x="6931378" y="2460978"/>
            <a:ext cx="1490133" cy="2554545"/>
          </a:xfrm>
          <a:prstGeom prst="rect">
            <a:avLst/>
          </a:prstGeom>
          <a:noFill/>
        </p:spPr>
        <p:txBody>
          <a:bodyPr wrap="square" rtlCol="0">
            <a:spAutoFit/>
          </a:bodyPr>
          <a:lstStyle/>
          <a:p>
            <a:pPr marL="342900" lvl="0" indent="-342900" algn="just">
              <a:buFont typeface="+mj-lt"/>
              <a:buAutoNum type="arabicParenR"/>
              <a:tabLst>
                <a:tab pos="463550" algn="l"/>
              </a:tabLs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t>
            </a:r>
            <a:endParaRPr lang="en-US" sz="3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R"/>
              <a:tabLst>
                <a:tab pos="463550" algn="l"/>
              </a:tabLs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a:t>
            </a:r>
            <a:endParaRPr lang="en-US" sz="3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R"/>
              <a:tabLst>
                <a:tab pos="463550" algn="l"/>
              </a:tabLs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a:t>
            </a:r>
            <a:endParaRPr lang="en-US" sz="3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R"/>
              <a:tabLst>
                <a:tab pos="463550" algn="l"/>
              </a:tabLs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t>
            </a:r>
            <a:endParaRPr lang="en-US" sz="3200" dirty="0">
              <a:effectLst/>
              <a:latin typeface="Times New Roman" panose="02020603050405020304" pitchFamily="18" charset="0"/>
              <a:ea typeface="Times New Roman" panose="02020603050405020304" pitchFamily="18" charset="0"/>
            </a:endParaRPr>
          </a:p>
          <a:p>
            <a:r>
              <a:rPr lang="en-US" sz="3200" dirty="0">
                <a:solidFill>
                  <a:srgbClr val="000000"/>
                </a:solidFill>
                <a:effectLst/>
                <a:latin typeface="Times New Roman" panose="02020603050405020304" pitchFamily="18" charset="0"/>
                <a:ea typeface="Times New Roman" panose="02020603050405020304" pitchFamily="18" charset="0"/>
              </a:rPr>
              <a:t>5)– d)</a:t>
            </a:r>
            <a:endParaRPr lang="en-US" sz="3200" dirty="0"/>
          </a:p>
        </p:txBody>
      </p:sp>
    </p:spTree>
    <p:extLst>
      <p:ext uri="{BB962C8B-B14F-4D97-AF65-F5344CB8AC3E}">
        <p14:creationId xmlns:p14="http://schemas.microsoft.com/office/powerpoint/2010/main" val="86391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A277020A-1490-F5D7-A9A3-79BAA758B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11" y="0"/>
            <a:ext cx="11988800" cy="6858000"/>
          </a:xfrm>
          <a:prstGeom prst="rect">
            <a:avLst/>
          </a:prstGeom>
        </p:spPr>
      </p:pic>
      <p:sp>
        <p:nvSpPr>
          <p:cNvPr id="4" name="Hộp Văn bản 3">
            <a:extLst>
              <a:ext uri="{FF2B5EF4-FFF2-40B4-BE49-F238E27FC236}">
                <a16:creationId xmlns:a16="http://schemas.microsoft.com/office/drawing/2014/main" id="{FB76A091-1647-AAED-5BEE-AB6068AB1A49}"/>
              </a:ext>
            </a:extLst>
          </p:cNvPr>
          <p:cNvSpPr txBox="1"/>
          <p:nvPr/>
        </p:nvSpPr>
        <p:spPr>
          <a:xfrm>
            <a:off x="880533" y="733778"/>
            <a:ext cx="10566400" cy="1384995"/>
          </a:xfrm>
          <a:prstGeom prst="rect">
            <a:avLst/>
          </a:prstGeom>
          <a:noFill/>
        </p:spPr>
        <p:txBody>
          <a:bodyPr wrap="square" rtlCol="0">
            <a:spAutoFit/>
          </a:bodyPr>
          <a:lstStyle/>
          <a:p>
            <a:pPr marL="30480" marR="30480" algn="ctr"/>
            <a:r>
              <a:rPr lang="pt-BR"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Bài tập 2/tr.82:</a:t>
            </a:r>
          </a:p>
          <a:p>
            <a:pPr marL="30480" marR="30480" algn="just"/>
            <a:r>
              <a:rPr lang="pt-BR"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và xếp các thuật ngữ trong những câu dưới đây vào lĩnh vực khoa học phù hợp: toán học, vật lí học, hóa học, sinh học, ngôn ngữ học.</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9BE82239-FF1E-8194-D469-7DFD280CB12F}"/>
              </a:ext>
            </a:extLst>
          </p:cNvPr>
          <p:cNvSpPr txBox="1"/>
          <p:nvPr/>
        </p:nvSpPr>
        <p:spPr>
          <a:xfrm>
            <a:off x="891822" y="2329331"/>
            <a:ext cx="5204178" cy="523220"/>
          </a:xfrm>
          <a:prstGeom prst="rect">
            <a:avLst/>
          </a:prstGeom>
          <a:noFill/>
        </p:spPr>
        <p:txBody>
          <a:bodyPr wrap="square" rtlCol="0">
            <a:spAutoFit/>
          </a:bodyPr>
          <a:lstStyle/>
          <a:p>
            <a:r>
              <a:rPr lang="en-US" sz="2800" dirty="0" err="1">
                <a:latin typeface="Times New Roman" panose="02020603050405020304" pitchFamily="18" charset="0"/>
                <a:ea typeface="Times New Roman" panose="02020603050405020304" pitchFamily="18" charset="0"/>
              </a:rPr>
              <a:t>T</a:t>
            </a:r>
            <a:r>
              <a:rPr lang="en-US" sz="2800" dirty="0" err="1">
                <a:effectLst/>
                <a:latin typeface="Times New Roman" panose="02020603050405020304" pitchFamily="18" charset="0"/>
                <a:ea typeface="Times New Roman" panose="02020603050405020304" pitchFamily="18" charset="0"/>
              </a:rPr>
              <a:t>hực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phiếu</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học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tập</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số</a:t>
            </a:r>
            <a:r>
              <a:rPr lang="en-US" sz="2800" dirty="0">
                <a:solidFill>
                  <a:srgbClr val="FF0000"/>
                </a:solidFill>
                <a:effectLst/>
                <a:latin typeface="Times New Roman" panose="02020603050405020304" pitchFamily="18" charset="0"/>
                <a:ea typeface="Times New Roman" panose="02020603050405020304" pitchFamily="18" charset="0"/>
              </a:rPr>
              <a:t> 05</a:t>
            </a:r>
            <a:endParaRPr lang="en-US" sz="2800" dirty="0"/>
          </a:p>
        </p:txBody>
      </p:sp>
      <p:sp>
        <p:nvSpPr>
          <p:cNvPr id="6" name="Hộp Văn bản 5">
            <a:extLst>
              <a:ext uri="{FF2B5EF4-FFF2-40B4-BE49-F238E27FC236}">
                <a16:creationId xmlns:a16="http://schemas.microsoft.com/office/drawing/2014/main" id="{66E5403C-4075-2B96-2C6F-79230BD24877}"/>
              </a:ext>
            </a:extLst>
          </p:cNvPr>
          <p:cNvSpPr txBox="1"/>
          <p:nvPr/>
        </p:nvSpPr>
        <p:spPr>
          <a:xfrm>
            <a:off x="891822" y="3063109"/>
            <a:ext cx="7349067" cy="523220"/>
          </a:xfrm>
          <a:prstGeom prst="rect">
            <a:avLst/>
          </a:prstGeom>
          <a:noFill/>
        </p:spPr>
        <p:txBody>
          <a:bodyPr wrap="square" rtlCol="0">
            <a:spAutoFit/>
          </a:bodyPr>
          <a:lstStyle/>
          <a:p>
            <a:r>
              <a:rPr lang="en-US" sz="2800" dirty="0">
                <a:solidFill>
                  <a:srgbClr val="000000"/>
                </a:solidFill>
                <a:latin typeface="Times New Roman" panose="02020603050405020304" pitchFamily="18" charset="0"/>
                <a:ea typeface="Times New Roman" panose="02020603050405020304" pitchFamily="18" charset="0"/>
              </a:rPr>
              <a:t>C</a:t>
            </a:r>
            <a:r>
              <a:rPr lang="en-US" sz="2800" dirty="0">
                <a:solidFill>
                  <a:srgbClr val="000000"/>
                </a:solidFill>
                <a:effectLst/>
                <a:latin typeface="Times New Roman" panose="02020603050405020304" pitchFamily="18" charset="0"/>
                <a:ea typeface="Times New Roman" panose="02020603050405020304" pitchFamily="18" charset="0"/>
              </a:rPr>
              <a:t>hia </a:t>
            </a:r>
            <a:r>
              <a:rPr lang="en-US" sz="2800" dirty="0" err="1">
                <a:solidFill>
                  <a:srgbClr val="000000"/>
                </a:solidFill>
                <a:effectLst/>
                <a:latin typeface="Times New Roman" panose="02020603050405020304" pitchFamily="18" charset="0"/>
                <a:ea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rPr>
              <a:t>câu</a:t>
            </a:r>
            <a:endParaRPr lang="en-US" sz="2800" dirty="0"/>
          </a:p>
        </p:txBody>
      </p:sp>
      <p:sp>
        <p:nvSpPr>
          <p:cNvPr id="7" name="Hộp Văn bản 6">
            <a:extLst>
              <a:ext uri="{FF2B5EF4-FFF2-40B4-BE49-F238E27FC236}">
                <a16:creationId xmlns:a16="http://schemas.microsoft.com/office/drawing/2014/main" id="{2A15FE67-50E8-E566-488E-78731DCF2ECC}"/>
              </a:ext>
            </a:extLst>
          </p:cNvPr>
          <p:cNvSpPr txBox="1"/>
          <p:nvPr/>
        </p:nvSpPr>
        <p:spPr>
          <a:xfrm>
            <a:off x="1992489" y="3892561"/>
            <a:ext cx="3002844" cy="2246769"/>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DD414524-2AF4-781D-C059-B3E4BE7AF243}"/>
              </a:ext>
            </a:extLst>
          </p:cNvPr>
          <p:cNvSpPr txBox="1"/>
          <p:nvPr/>
        </p:nvSpPr>
        <p:spPr>
          <a:xfrm>
            <a:off x="5757335" y="3892561"/>
            <a:ext cx="2878667" cy="1384995"/>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a:t>
            </a:r>
            <a:endParaRPr lang="en-US" sz="2800" dirty="0"/>
          </a:p>
        </p:txBody>
      </p:sp>
    </p:spTree>
    <p:extLst>
      <p:ext uri="{BB962C8B-B14F-4D97-AF65-F5344CB8AC3E}">
        <p14:creationId xmlns:p14="http://schemas.microsoft.com/office/powerpoint/2010/main" val="264411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07DB55-BE33-4648-C6BD-97E9E2274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 y="0"/>
            <a:ext cx="12068175" cy="6858000"/>
          </a:xfrm>
          <a:prstGeom prst="rect">
            <a:avLst/>
          </a:prstGeom>
        </p:spPr>
      </p:pic>
      <p:sp>
        <p:nvSpPr>
          <p:cNvPr id="6" name="TextBox 5">
            <a:extLst>
              <a:ext uri="{FF2B5EF4-FFF2-40B4-BE49-F238E27FC236}">
                <a16:creationId xmlns:a16="http://schemas.microsoft.com/office/drawing/2014/main" id="{652BE6E3-AC66-78A4-8DFE-86D8343869EF}"/>
              </a:ext>
            </a:extLst>
          </p:cNvPr>
          <p:cNvSpPr txBox="1"/>
          <p:nvPr/>
        </p:nvSpPr>
        <p:spPr>
          <a:xfrm>
            <a:off x="2105025" y="1933575"/>
            <a:ext cx="10086975" cy="3086100"/>
          </a:xfrm>
          <a:prstGeom prst="rect">
            <a:avLst/>
          </a:prstGeom>
          <a:noFill/>
        </p:spPr>
        <p:txBody>
          <a:bodyPr wrap="square" rtlCol="0">
            <a:prstTxWarp prst="textSlantUp">
              <a:avLst/>
            </a:prstTxWarp>
            <a:spAutoFit/>
          </a:bodyPr>
          <a:lstStyle/>
          <a:p>
            <a:pPr marL="0" marR="0" algn="ctr">
              <a:spcBef>
                <a:spcPts val="0"/>
              </a:spcBef>
              <a:spcAft>
                <a:spcPts val="0"/>
              </a:spcAft>
            </a:pPr>
            <a:r>
              <a:rPr lang="en-US" sz="1800" b="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KHỞI ĐỘNG</a:t>
            </a:r>
            <a:endParaRPr lang="en-US"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6151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985CE65D-E0C1-8913-B3B8-4E20735F25A6}"/>
              </a:ext>
            </a:extLst>
          </p:cNvPr>
          <p:cNvSpPr txBox="1"/>
          <p:nvPr/>
        </p:nvSpPr>
        <p:spPr>
          <a:xfrm>
            <a:off x="3578578" y="0"/>
            <a:ext cx="4775200" cy="523220"/>
          </a:xfrm>
          <a:prstGeom prst="rect">
            <a:avLst/>
          </a:prstGeom>
          <a:noFill/>
        </p:spPr>
        <p:txBody>
          <a:bodyPr wrap="square" rtlCol="0">
            <a:spAutoFit/>
          </a:bodyPr>
          <a:lstStyle/>
          <a:p>
            <a:pPr algn="ctr">
              <a:tabLst>
                <a:tab pos="1386840" algn="l"/>
              </a:tabLs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05</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2881D171-2FEF-4EEB-B0C9-780B2D044D83}"/>
              </a:ext>
            </a:extLst>
          </p:cNvPr>
          <p:cNvGraphicFramePr>
            <a:graphicFrameLocks noGrp="1"/>
          </p:cNvGraphicFramePr>
          <p:nvPr>
            <p:extLst/>
          </p:nvPr>
        </p:nvGraphicFramePr>
        <p:xfrm>
          <a:off x="158044" y="523220"/>
          <a:ext cx="11875911" cy="6400800"/>
        </p:xfrm>
        <a:graphic>
          <a:graphicData uri="http://schemas.openxmlformats.org/drawingml/2006/table">
            <a:tbl>
              <a:tblPr firstRow="1" firstCol="1" bandRow="1">
                <a:tableStyleId>{5C22544A-7EE6-4342-B048-85BDC9FD1C3A}</a:tableStyleId>
              </a:tblPr>
              <a:tblGrid>
                <a:gridCol w="1151120">
                  <a:extLst>
                    <a:ext uri="{9D8B030D-6E8A-4147-A177-3AD203B41FA5}">
                      <a16:colId xmlns:a16="http://schemas.microsoft.com/office/drawing/2014/main" val="326849778"/>
                    </a:ext>
                  </a:extLst>
                </a:gridCol>
                <a:gridCol w="7419595">
                  <a:extLst>
                    <a:ext uri="{9D8B030D-6E8A-4147-A177-3AD203B41FA5}">
                      <a16:colId xmlns:a16="http://schemas.microsoft.com/office/drawing/2014/main" val="4182372328"/>
                    </a:ext>
                  </a:extLst>
                </a:gridCol>
                <a:gridCol w="1720981">
                  <a:extLst>
                    <a:ext uri="{9D8B030D-6E8A-4147-A177-3AD203B41FA5}">
                      <a16:colId xmlns:a16="http://schemas.microsoft.com/office/drawing/2014/main" val="1145229888"/>
                    </a:ext>
                  </a:extLst>
                </a:gridCol>
                <a:gridCol w="1584215">
                  <a:extLst>
                    <a:ext uri="{9D8B030D-6E8A-4147-A177-3AD203B41FA5}">
                      <a16:colId xmlns:a16="http://schemas.microsoft.com/office/drawing/2014/main" val="2450749840"/>
                    </a:ext>
                  </a:extLst>
                </a:gridCol>
              </a:tblGrid>
              <a:tr h="0">
                <a:tc>
                  <a:txBody>
                    <a:bodyPr/>
                    <a:lstStyle/>
                    <a:p>
                      <a:pPr marL="0" algn="ctr">
                        <a:lnSpc>
                          <a:spcPct val="100000"/>
                        </a:lnSpc>
                        <a:spcAft>
                          <a:spcPts val="0"/>
                        </a:spcAft>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algn="ctr">
                        <a:lnSpc>
                          <a:spcPct val="100000"/>
                        </a:lnSpc>
                        <a:spcAft>
                          <a:spcPts val="0"/>
                        </a:spcAft>
                        <a:tabLst>
                          <a:tab pos="1386840" algn="l"/>
                        </a:tabLst>
                      </a:pPr>
                      <a:r>
                        <a:rPr lang="en-US" sz="2800" dirty="0" err="1">
                          <a:solidFill>
                            <a:schemeClr val="tx1"/>
                          </a:solidFill>
                          <a:effectLst/>
                          <a:latin typeface="Times New Roman" panose="02020603050405020304" pitchFamily="18" charset="0"/>
                          <a:cs typeface="Times New Roman" panose="02020603050405020304" pitchFamily="18" charset="0"/>
                        </a:rPr>
                        <a:t>Nhóm</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algn="ctr">
                        <a:lnSpc>
                          <a:spcPct val="100000"/>
                        </a:lnSpc>
                        <a:spcAft>
                          <a:spcPts val="0"/>
                        </a:spcAft>
                        <a:tabLst>
                          <a:tab pos="1386840" algn="l"/>
                        </a:tabLst>
                      </a:pPr>
                      <a:r>
                        <a:rPr lang="en-US" sz="2800" dirty="0" err="1">
                          <a:solidFill>
                            <a:schemeClr val="tx1"/>
                          </a:solidFill>
                          <a:effectLst/>
                          <a:latin typeface="Times New Roman" panose="02020603050405020304" pitchFamily="18" charset="0"/>
                          <a:cs typeface="Times New Roman" panose="02020603050405020304" pitchFamily="18" charset="0"/>
                        </a:rPr>
                        <a:t>Câu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văn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thuật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ngữ</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dirty="0" err="1">
                          <a:solidFill>
                            <a:schemeClr val="tx1"/>
                          </a:solidFill>
                          <a:effectLst/>
                          <a:latin typeface="Times New Roman" panose="02020603050405020304" pitchFamily="18" charset="0"/>
                          <a:cs typeface="Times New Roman" panose="02020603050405020304" pitchFamily="18" charset="0"/>
                        </a:rPr>
                        <a:t>Xác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định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thuật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ngữ</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dirty="0" err="1">
                          <a:solidFill>
                            <a:schemeClr val="tx1"/>
                          </a:solidFill>
                          <a:effectLst/>
                          <a:latin typeface="Times New Roman" panose="02020603050405020304" pitchFamily="18" charset="0"/>
                          <a:cs typeface="Times New Roman" panose="02020603050405020304" pitchFamily="18" charset="0"/>
                        </a:rPr>
                        <a:t>Lĩnh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vực</a:t>
                      </a:r>
                      <a:r>
                        <a:rPr lang="en-US" sz="2800" dirty="0">
                          <a:solidFill>
                            <a:schemeClr val="tx1"/>
                          </a:solidFill>
                          <a:effectLst/>
                          <a:latin typeface="Times New Roman" panose="02020603050405020304" pitchFamily="18" charset="0"/>
                          <a:cs typeface="Times New Roman" panose="02020603050405020304" pitchFamily="18" charset="0"/>
                        </a:rPr>
                        <a:t> khoa </a:t>
                      </a:r>
                      <a:r>
                        <a:rPr lang="en-US" sz="2800" dirty="0" err="1">
                          <a:solidFill>
                            <a:schemeClr val="tx1"/>
                          </a:solidFill>
                          <a:effectLst/>
                          <a:latin typeface="Times New Roman" panose="02020603050405020304" pitchFamily="18" charset="0"/>
                          <a:cs typeface="Times New Roman" panose="02020603050405020304" pitchFamily="18" charset="0"/>
                        </a:rPr>
                        <a:t>học</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60391"/>
                  </a:ext>
                </a:extLst>
              </a:tr>
              <a:tr h="0">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1</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a:lnSpc>
                          <a:spcPct val="100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a. </a:t>
                      </a:r>
                      <a:r>
                        <a:rPr lang="en-US" sz="2800" dirty="0" err="1">
                          <a:solidFill>
                            <a:schemeClr val="tx1"/>
                          </a:solidFill>
                          <a:effectLst/>
                          <a:latin typeface="Times New Roman" panose="02020603050405020304" pitchFamily="18" charset="0"/>
                          <a:cs typeface="Times New Roman" panose="02020603050405020304" pitchFamily="18" charset="0"/>
                        </a:rPr>
                        <a:t>Oxit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hợp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chất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hai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nguyên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tố</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trong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một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nguyên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tố</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oxi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Oxit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gồm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hai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loại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oxit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axit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oxit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bazơ</a:t>
                      </a: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5423513"/>
                  </a:ext>
                </a:extLst>
              </a:tr>
              <a:tr h="0">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2</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just">
                        <a:lnSpc>
                          <a:spcPct val="100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b. Trùng roi là một cơ thể đơn bào có thể tự dưỡng như thực vật nhưng cũng có thể dị dưỡng như động vật.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6817200"/>
                  </a:ext>
                </a:extLst>
              </a:tr>
              <a:tr h="0">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3</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just">
                        <a:lnSpc>
                          <a:spcPct val="100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c. Ta gọi tam giác có ba góc nhọn là tam giác nhọn, tam giác có một góc tù là tam giác tù</a:t>
                      </a: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7296903"/>
                  </a:ext>
                </a:extLst>
              </a:tr>
              <a:tr h="0">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4</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just">
                        <a:lnSpc>
                          <a:spcPct val="100000"/>
                        </a:lnSpc>
                        <a:spcAft>
                          <a:spcPts val="0"/>
                        </a:spcAft>
                      </a:pPr>
                      <a:r>
                        <a:rPr lang="vi-VN" sz="2800" dirty="0">
                          <a:solidFill>
                            <a:schemeClr val="tx1"/>
                          </a:solidFill>
                          <a:effectLst/>
                          <a:latin typeface="Times New Roman" panose="02020603050405020304" pitchFamily="18" charset="0"/>
                          <a:cs typeface="Times New Roman" panose="02020603050405020304" pitchFamily="18" charset="0"/>
                        </a:rPr>
                        <a:t>d. Cường độ dòng điện và hiệu điện thế có đặc điểm gì trong đoạn mạch nối tiếp và đoạn mạch song </a:t>
                      </a:r>
                      <a:r>
                        <a:rPr lang="vi-VN" sz="2800" dirty="0" err="1">
                          <a:solidFill>
                            <a:schemeClr val="tx1"/>
                          </a:solidFill>
                          <a:effectLst/>
                          <a:latin typeface="Times New Roman" panose="02020603050405020304" pitchFamily="18" charset="0"/>
                          <a:cs typeface="Times New Roman" panose="02020603050405020304" pitchFamily="18" charset="0"/>
                        </a:rPr>
                        <a:t>song</a:t>
                      </a:r>
                      <a:r>
                        <a:rPr lang="vi-VN" sz="2800" dirty="0">
                          <a:solidFill>
                            <a:schemeClr val="tx1"/>
                          </a:solidFill>
                          <a:effectLst/>
                          <a:latin typeface="Times New Roman" panose="02020603050405020304" pitchFamily="18" charset="0"/>
                          <a:cs typeface="Times New Roman" panose="02020603050405020304" pitchFamily="18" charset="0"/>
                        </a:rPr>
                        <a:t>?</a:t>
                      </a: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9699616"/>
                  </a:ext>
                </a:extLst>
              </a:tr>
              <a:tr h="0">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5</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just">
                        <a:lnSpc>
                          <a:spcPct val="100000"/>
                        </a:lnSpc>
                        <a:spcAft>
                          <a:spcPts val="0"/>
                        </a:spcAft>
                      </a:pPr>
                      <a:r>
                        <a:rPr lang="vi-VN" sz="2800" dirty="0">
                          <a:solidFill>
                            <a:schemeClr val="tx1"/>
                          </a:solidFill>
                          <a:effectLst/>
                          <a:latin typeface="Times New Roman" panose="02020603050405020304" pitchFamily="18" charset="0"/>
                          <a:cs typeface="Times New Roman" panose="02020603050405020304" pitchFamily="18" charset="0"/>
                        </a:rPr>
                        <a:t>e. Từ đơn là từ chỉ có một tiếng. Từ phức là từ có hai hay nhiều tiếng</a:t>
                      </a: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7609383"/>
                  </a:ext>
                </a:extLst>
              </a:tr>
            </a:tbl>
          </a:graphicData>
        </a:graphic>
      </p:graphicFrame>
    </p:spTree>
    <p:extLst>
      <p:ext uri="{BB962C8B-B14F-4D97-AF65-F5344CB8AC3E}">
        <p14:creationId xmlns:p14="http://schemas.microsoft.com/office/powerpoint/2010/main" val="37657733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B552CF8-F8BD-86B8-F386-06FC5E8C8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11" y="0"/>
            <a:ext cx="11988800" cy="6858000"/>
          </a:xfrm>
          <a:prstGeom prst="rect">
            <a:avLst/>
          </a:prstGeom>
        </p:spPr>
      </p:pic>
      <p:graphicFrame>
        <p:nvGraphicFramePr>
          <p:cNvPr id="4" name="Bảng 3">
            <a:extLst>
              <a:ext uri="{FF2B5EF4-FFF2-40B4-BE49-F238E27FC236}">
                <a16:creationId xmlns:a16="http://schemas.microsoft.com/office/drawing/2014/main" id="{D6D2E41C-77A3-C4EA-A420-99000D3FF65A}"/>
              </a:ext>
            </a:extLst>
          </p:cNvPr>
          <p:cNvGraphicFramePr>
            <a:graphicFrameLocks noGrp="1"/>
          </p:cNvGraphicFramePr>
          <p:nvPr>
            <p:extLst>
              <p:ext uri="{D42A27DB-BD31-4B8C-83A1-F6EECF244321}">
                <p14:modId xmlns:p14="http://schemas.microsoft.com/office/powerpoint/2010/main" val="2319763112"/>
              </p:ext>
            </p:extLst>
          </p:nvPr>
        </p:nvGraphicFramePr>
        <p:xfrm>
          <a:off x="936978" y="712394"/>
          <a:ext cx="10532534" cy="4693920"/>
        </p:xfrm>
        <a:graphic>
          <a:graphicData uri="http://schemas.openxmlformats.org/drawingml/2006/table">
            <a:tbl>
              <a:tblPr firstRow="1" firstCol="1" bandRow="1">
                <a:tableStyleId>{5C22544A-7EE6-4342-B048-85BDC9FD1C3A}</a:tableStyleId>
              </a:tblPr>
              <a:tblGrid>
                <a:gridCol w="1633004">
                  <a:extLst>
                    <a:ext uri="{9D8B030D-6E8A-4147-A177-3AD203B41FA5}">
                      <a16:colId xmlns:a16="http://schemas.microsoft.com/office/drawing/2014/main" val="2265090299"/>
                    </a:ext>
                  </a:extLst>
                </a:gridCol>
                <a:gridCol w="5388686">
                  <a:extLst>
                    <a:ext uri="{9D8B030D-6E8A-4147-A177-3AD203B41FA5}">
                      <a16:colId xmlns:a16="http://schemas.microsoft.com/office/drawing/2014/main" val="473792453"/>
                    </a:ext>
                  </a:extLst>
                </a:gridCol>
                <a:gridCol w="3510844">
                  <a:extLst>
                    <a:ext uri="{9D8B030D-6E8A-4147-A177-3AD203B41FA5}">
                      <a16:colId xmlns:a16="http://schemas.microsoft.com/office/drawing/2014/main" val="4137280204"/>
                    </a:ext>
                  </a:extLst>
                </a:gridCol>
              </a:tblGrid>
              <a:tr h="0">
                <a:tc>
                  <a:txBody>
                    <a:bodyPr/>
                    <a:lstStyle/>
                    <a:p>
                      <a:pPr marR="30480" algn="ctr">
                        <a:lnSpc>
                          <a:spcPct val="10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Câu</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ctr">
                        <a:lnSpc>
                          <a:spcPct val="10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Thuật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ngữ</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ctr">
                        <a:lnSpc>
                          <a:spcPct val="10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Lĩnh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vực</a:t>
                      </a:r>
                      <a:r>
                        <a:rPr lang="en-US" sz="2800" dirty="0">
                          <a:solidFill>
                            <a:schemeClr val="tx1"/>
                          </a:solidFill>
                          <a:effectLst/>
                          <a:latin typeface="Times New Roman" panose="02020603050405020304" pitchFamily="18" charset="0"/>
                          <a:cs typeface="Times New Roman" panose="02020603050405020304" pitchFamily="18" charset="0"/>
                        </a:rPr>
                        <a:t> khoa </a:t>
                      </a:r>
                      <a:r>
                        <a:rPr lang="en-US" sz="2800" dirty="0" err="1">
                          <a:solidFill>
                            <a:schemeClr val="tx1"/>
                          </a:solidFill>
                          <a:effectLst/>
                          <a:latin typeface="Times New Roman" panose="02020603050405020304" pitchFamily="18" charset="0"/>
                          <a:cs typeface="Times New Roman" panose="02020603050405020304" pitchFamily="18" charset="0"/>
                        </a:rPr>
                        <a:t>học</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6961813"/>
                  </a:ext>
                </a:extLst>
              </a:tr>
              <a:tr h="0">
                <a:tc>
                  <a:txBody>
                    <a:bodyPr/>
                    <a:lstStyle/>
                    <a:p>
                      <a:pPr marR="30480" algn="ctr">
                        <a:lnSpc>
                          <a:spcPct val="100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a</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just">
                        <a:lnSpc>
                          <a:spcPct val="100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oxit</a:t>
                      </a:r>
                      <a:r>
                        <a:rPr lang="en-US" sz="2800">
                          <a:solidFill>
                            <a:schemeClr val="tx1"/>
                          </a:solidFill>
                          <a:effectLst/>
                          <a:latin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cs typeface="Times New Roman" panose="02020603050405020304" pitchFamily="18" charset="0"/>
                        </a:rPr>
                        <a:t>hợp chất</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nguyên tố, oxi</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oxit axit , oxit bazơ</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ctr">
                        <a:lnSpc>
                          <a:spcPct val="10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hóa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học</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9999587"/>
                  </a:ext>
                </a:extLst>
              </a:tr>
              <a:tr h="0">
                <a:tc>
                  <a:txBody>
                    <a:bodyPr/>
                    <a:lstStyle/>
                    <a:p>
                      <a:pPr marR="30480" algn="ctr">
                        <a:lnSpc>
                          <a:spcPct val="100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b</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just">
                        <a:lnSpc>
                          <a:spcPct val="100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trùng roi</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đơn bào</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tự dưỡng</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thực vật</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dị dưỡng</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động vật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ctr">
                        <a:lnSpc>
                          <a:spcPct val="10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sinh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học</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1991062"/>
                  </a:ext>
                </a:extLst>
              </a:tr>
              <a:tr h="0">
                <a:tc>
                  <a:txBody>
                    <a:bodyPr/>
                    <a:lstStyle/>
                    <a:p>
                      <a:pPr marR="30480" algn="ctr">
                        <a:lnSpc>
                          <a:spcPct val="100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c</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just">
                        <a:lnSpc>
                          <a:spcPct val="100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 tam giác</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góc nhọn</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tam giác nhọn</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góc tù, tam giác tù</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ctr">
                        <a:lnSpc>
                          <a:spcPct val="10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toán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học</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5632593"/>
                  </a:ext>
                </a:extLst>
              </a:tr>
              <a:tr h="0">
                <a:tc>
                  <a:txBody>
                    <a:bodyPr/>
                    <a:lstStyle/>
                    <a:p>
                      <a:pPr marR="30480" algn="ctr">
                        <a:lnSpc>
                          <a:spcPct val="100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d</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just">
                        <a:lnSpc>
                          <a:spcPct val="100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Cường độ</a:t>
                      </a:r>
                      <a:r>
                        <a:rPr lang="en-US" sz="2800">
                          <a:solidFill>
                            <a:schemeClr val="tx1"/>
                          </a:solidFill>
                          <a:effectLst/>
                          <a:latin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cs typeface="Times New Roman" panose="02020603050405020304" pitchFamily="18" charset="0"/>
                        </a:rPr>
                        <a:t>dòng điện</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hiệu điện thế</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đoạn mạch nối tiếp</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đoạn mạch song song</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ctr">
                        <a:lnSpc>
                          <a:spcPct val="10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vật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lí</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học</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4744148"/>
                  </a:ext>
                </a:extLst>
              </a:tr>
              <a:tr h="0">
                <a:tc>
                  <a:txBody>
                    <a:bodyPr/>
                    <a:lstStyle/>
                    <a:p>
                      <a:pPr marR="30480" algn="ctr">
                        <a:lnSpc>
                          <a:spcPct val="100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e</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just">
                        <a:lnSpc>
                          <a:spcPct val="100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Từ đơn</a:t>
                      </a:r>
                      <a:r>
                        <a:rPr lang="en-US" sz="2800">
                          <a:solidFill>
                            <a:schemeClr val="tx1"/>
                          </a:solidFill>
                          <a:effectLst/>
                          <a:latin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cs typeface="Times New Roman" panose="02020603050405020304" pitchFamily="18" charset="0"/>
                        </a:rPr>
                        <a:t>từ</a:t>
                      </a:r>
                      <a:r>
                        <a:rPr lang="en-US" sz="2800">
                          <a:solidFill>
                            <a:schemeClr val="tx1"/>
                          </a:solidFill>
                          <a:effectLst/>
                          <a:latin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cs typeface="Times New Roman" panose="02020603050405020304" pitchFamily="18" charset="0"/>
                        </a:rPr>
                        <a:t>tiếng</a:t>
                      </a:r>
                      <a:r>
                        <a:rPr lang="en-US" sz="2800">
                          <a:solidFill>
                            <a:schemeClr val="tx1"/>
                          </a:solidFill>
                          <a:effectLst/>
                          <a:latin typeface="Times New Roman" panose="02020603050405020304" pitchFamily="18" charset="0"/>
                          <a:cs typeface="Times New Roman" panose="02020603050405020304" pitchFamily="18" charset="0"/>
                        </a:rPr>
                        <a:t>, t</a:t>
                      </a:r>
                      <a:r>
                        <a:rPr lang="vi-VN" sz="2800">
                          <a:solidFill>
                            <a:schemeClr val="tx1"/>
                          </a:solidFill>
                          <a:effectLst/>
                          <a:latin typeface="Times New Roman" panose="02020603050405020304" pitchFamily="18" charset="0"/>
                          <a:cs typeface="Times New Roman" panose="02020603050405020304" pitchFamily="18" charset="0"/>
                        </a:rPr>
                        <a:t>ừ </a:t>
                      </a:r>
                      <a:r>
                        <a:rPr lang="en-US" sz="2800">
                          <a:solidFill>
                            <a:schemeClr val="tx1"/>
                          </a:solidFill>
                          <a:effectLst/>
                          <a:latin typeface="Times New Roman" panose="02020603050405020304" pitchFamily="18" charset="0"/>
                          <a:cs typeface="Times New Roman" panose="02020603050405020304" pitchFamily="18" charset="0"/>
                        </a:rPr>
                        <a:t>phức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ctr">
                        <a:lnSpc>
                          <a:spcPct val="10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văn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học</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6219918"/>
                  </a:ext>
                </a:extLst>
              </a:tr>
            </a:tbl>
          </a:graphicData>
        </a:graphic>
      </p:graphicFrame>
    </p:spTree>
    <p:extLst>
      <p:ext uri="{BB962C8B-B14F-4D97-AF65-F5344CB8AC3E}">
        <p14:creationId xmlns:p14="http://schemas.microsoft.com/office/powerpoint/2010/main" val="3543831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170E26D-A77E-B362-99DB-A3B5E874A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178"/>
            <a:ext cx="12192000" cy="6733822"/>
          </a:xfrm>
          <a:prstGeom prst="rect">
            <a:avLst/>
          </a:prstGeom>
        </p:spPr>
      </p:pic>
      <p:sp>
        <p:nvSpPr>
          <p:cNvPr id="3" name="Hộp Văn bản 2">
            <a:extLst>
              <a:ext uri="{FF2B5EF4-FFF2-40B4-BE49-F238E27FC236}">
                <a16:creationId xmlns:a16="http://schemas.microsoft.com/office/drawing/2014/main" id="{5DC4F416-DCF5-AB8E-0F4A-D50AA16A1AAE}"/>
              </a:ext>
            </a:extLst>
          </p:cNvPr>
          <p:cNvSpPr txBox="1"/>
          <p:nvPr/>
        </p:nvSpPr>
        <p:spPr>
          <a:xfrm>
            <a:off x="1817511" y="835378"/>
            <a:ext cx="7416800" cy="1384995"/>
          </a:xfrm>
          <a:prstGeom prst="rect">
            <a:avLst/>
          </a:prstGeom>
          <a:noFill/>
        </p:spPr>
        <p:txBody>
          <a:bodyPr wrap="square" rtlCol="0">
            <a:spAutoFit/>
          </a:bodyPr>
          <a:lstStyle/>
          <a:p>
            <a:pPr algn="just">
              <a:tabLst>
                <a:tab pos="2110105" algn="l"/>
              </a:tabLst>
            </a:pP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3/tr.63:</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5356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50BAE45-D505-8D35-CE83-67B1502A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178"/>
            <a:ext cx="12192000" cy="6733822"/>
          </a:xfrm>
          <a:prstGeom prst="rect">
            <a:avLst/>
          </a:prstGeom>
        </p:spPr>
      </p:pic>
      <p:sp>
        <p:nvSpPr>
          <p:cNvPr id="4" name="Hộp Văn bản 3">
            <a:extLst>
              <a:ext uri="{FF2B5EF4-FFF2-40B4-BE49-F238E27FC236}">
                <a16:creationId xmlns:a16="http://schemas.microsoft.com/office/drawing/2014/main" id="{09498792-19B1-F5D4-CDE6-65421724EDB2}"/>
              </a:ext>
            </a:extLst>
          </p:cNvPr>
          <p:cNvSpPr txBox="1"/>
          <p:nvPr/>
        </p:nvSpPr>
        <p:spPr>
          <a:xfrm>
            <a:off x="2889955" y="1649761"/>
            <a:ext cx="4899378" cy="548099"/>
          </a:xfrm>
          <a:prstGeom prst="rect">
            <a:avLst/>
          </a:prstGeom>
          <a:noFill/>
        </p:spPr>
        <p:txBody>
          <a:bodyPr wrap="square" rtlCol="0">
            <a:spAutoFit/>
          </a:bodyPr>
          <a:lstStyle/>
          <a:p>
            <a:pPr algn="just">
              <a:lnSpc>
                <a:spcPct val="115000"/>
              </a:lnSpc>
            </a:pPr>
            <a:r>
              <a:rPr lang="en-US" sz="28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Kĩ</a:t>
            </a:r>
            <a:r>
              <a:rPr lang="pt-BR"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thuật Think – Pair – Share</a:t>
            </a:r>
            <a:endParaRPr lang="en-US" sz="2800" dirty="0">
              <a:effectLst/>
              <a:latin typeface="Times New Roman" panose="02020603050405020304" pitchFamily="18" charset="0"/>
              <a:ea typeface="Times New Roman" panose="02020603050405020304" pitchFamily="18" charset="0"/>
            </a:endParaRPr>
          </a:p>
        </p:txBody>
      </p:sp>
      <p:pic>
        <p:nvPicPr>
          <p:cNvPr id="5" name="Picture 51" descr="(Ảnh: Let's Discover the Doors of Knowledge - WordPress.com)">
            <a:extLst>
              <a:ext uri="{FF2B5EF4-FFF2-40B4-BE49-F238E27FC236}">
                <a16:creationId xmlns:a16="http://schemas.microsoft.com/office/drawing/2014/main" id="{EC5A26C6-BF4D-5FDF-098E-E95D4F8FA4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6444" y="2387423"/>
            <a:ext cx="5486400" cy="3279599"/>
          </a:xfrm>
          <a:prstGeom prst="rect">
            <a:avLst/>
          </a:prstGeom>
          <a:noFill/>
          <a:ln>
            <a:noFill/>
          </a:ln>
        </p:spPr>
      </p:pic>
    </p:spTree>
    <p:extLst>
      <p:ext uri="{BB962C8B-B14F-4D97-AF65-F5344CB8AC3E}">
        <p14:creationId xmlns:p14="http://schemas.microsoft.com/office/powerpoint/2010/main" val="15881238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1D517FF5-1908-E042-B012-88A7C25AB9F2}"/>
              </a:ext>
            </a:extLst>
          </p:cNvPr>
          <p:cNvSpPr txBox="1"/>
          <p:nvPr/>
        </p:nvSpPr>
        <p:spPr>
          <a:xfrm>
            <a:off x="3476978" y="112889"/>
            <a:ext cx="4368800" cy="523220"/>
          </a:xfrm>
          <a:prstGeom prst="rect">
            <a:avLst/>
          </a:prstGeom>
          <a:noFill/>
        </p:spPr>
        <p:txBody>
          <a:bodyPr wrap="square" rtlCol="0">
            <a:spAutoFit/>
          </a:bodyPr>
          <a:lstStyle/>
          <a:p>
            <a:pPr algn="ctr">
              <a:tabLst>
                <a:tab pos="1386840" algn="l"/>
              </a:tabLs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06 </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1C193A5E-5E50-22EA-C3B9-300B140CA70C}"/>
              </a:ext>
            </a:extLst>
          </p:cNvPr>
          <p:cNvGraphicFramePr>
            <a:graphicFrameLocks noGrp="1"/>
          </p:cNvGraphicFramePr>
          <p:nvPr>
            <p:extLst>
              <p:ext uri="{D42A27DB-BD31-4B8C-83A1-F6EECF244321}">
                <p14:modId xmlns:p14="http://schemas.microsoft.com/office/powerpoint/2010/main" val="857797170"/>
              </p:ext>
            </p:extLst>
          </p:nvPr>
        </p:nvGraphicFramePr>
        <p:xfrm>
          <a:off x="174978" y="1047609"/>
          <a:ext cx="11842044" cy="5120640"/>
        </p:xfrm>
        <a:graphic>
          <a:graphicData uri="http://schemas.openxmlformats.org/drawingml/2006/table">
            <a:tbl>
              <a:tblPr firstRow="1" firstCol="1" bandRow="1">
                <a:tableStyleId>{5C22544A-7EE6-4342-B048-85BDC9FD1C3A}</a:tableStyleId>
              </a:tblPr>
              <a:tblGrid>
                <a:gridCol w="4583288">
                  <a:extLst>
                    <a:ext uri="{9D8B030D-6E8A-4147-A177-3AD203B41FA5}">
                      <a16:colId xmlns:a16="http://schemas.microsoft.com/office/drawing/2014/main" val="297147318"/>
                    </a:ext>
                  </a:extLst>
                </a:gridCol>
                <a:gridCol w="7258756">
                  <a:extLst>
                    <a:ext uri="{9D8B030D-6E8A-4147-A177-3AD203B41FA5}">
                      <a16:colId xmlns:a16="http://schemas.microsoft.com/office/drawing/2014/main" val="3846742859"/>
                    </a:ext>
                  </a:extLst>
                </a:gridCol>
              </a:tblGrid>
              <a:tr h="0">
                <a:tc gridSpan="2">
                  <a:txBody>
                    <a:bodyPr/>
                    <a:lstStyle/>
                    <a:p>
                      <a:pPr>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1) </a:t>
                      </a:r>
                      <a:r>
                        <a:rPr lang="en-US" sz="2800" dirty="0" err="1">
                          <a:solidFill>
                            <a:schemeClr val="tx1"/>
                          </a:solidFill>
                          <a:effectLst/>
                          <a:latin typeface="Times New Roman" panose="02020603050405020304" pitchFamily="18" charset="0"/>
                          <a:cs typeface="Times New Roman" panose="02020603050405020304" pitchFamily="18" charset="0"/>
                        </a:rPr>
                        <a:t>Tìm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yếu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tố</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trong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từ</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ghép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thể</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hiện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sự</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nhau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giữa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smtClean="0">
                          <a:solidFill>
                            <a:schemeClr val="tx1"/>
                          </a:solidFill>
                          <a:effectLst/>
                          <a:latin typeface="Times New Roman" panose="02020603050405020304" pitchFamily="18" charset="0"/>
                          <a:cs typeface="Times New Roman" panose="02020603050405020304" pitchFamily="18" charset="0"/>
                        </a:rPr>
                        <a:t>các</a:t>
                      </a:r>
                      <a:r>
                        <a:rPr lang="en-US" sz="2800" dirty="0" smtClean="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sự</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vật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được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biểu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thị</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xuồng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ghe</a:t>
                      </a: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tabLst>
                          <a:tab pos="1386840" algn="l"/>
                        </a:tabLst>
                      </a:pP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559569"/>
                  </a:ext>
                </a:extLst>
              </a:tr>
              <a:tr h="0">
                <a:tc>
                  <a:txBody>
                    <a:bodyPr/>
                    <a:lstStyle/>
                    <a:p>
                      <a:pPr>
                        <a:tabLst>
                          <a:tab pos="1386840" algn="l"/>
                        </a:tabLst>
                      </a:pP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lá</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năm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lá</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tam </a:t>
                      </a:r>
                      <a:r>
                        <a:rPr lang="en-US" sz="2800" b="0" dirty="0" err="1">
                          <a:solidFill>
                            <a:schemeClr val="tx1"/>
                          </a:solidFill>
                          <a:effectLst/>
                          <a:latin typeface="Times New Roman" panose="02020603050405020304" pitchFamily="18" charset="0"/>
                          <a:cs typeface="Times New Roman" panose="02020603050405020304" pitchFamily="18" charset="0"/>
                        </a:rPr>
                        <a:t>bản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mộc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chèo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máy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ghe</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câu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ghe</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cào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tôm</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956541"/>
                  </a:ext>
                </a:extLst>
              </a:tr>
              <a:tr h="0">
                <a:tc gridSpan="2">
                  <a:txBody>
                    <a:bodyPr/>
                    <a:lstStyle/>
                    <a:p>
                      <a:pP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2) Xếp các yếu tố đó vào nhóm thích hợp</a:t>
                      </a:r>
                    </a:p>
                    <a:p>
                      <a:pP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tabLst>
                          <a:tab pos="1386840" algn="l"/>
                        </a:tabLst>
                      </a:pP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7771035"/>
                  </a:ext>
                </a:extLst>
              </a:tr>
              <a:tr h="0">
                <a:tc>
                  <a:txBody>
                    <a:bodyPr/>
                    <a:lstStyle/>
                    <a:p>
                      <a:pPr>
                        <a:tabLst>
                          <a:tab pos="1386840" algn="l"/>
                        </a:tabLst>
                      </a:pPr>
                      <a:r>
                        <a:rPr lang="en-US" sz="2800" b="0" dirty="0">
                          <a:solidFill>
                            <a:schemeClr val="tx1"/>
                          </a:solidFill>
                          <a:effectLst/>
                          <a:latin typeface="Times New Roman" panose="02020603050405020304" pitchFamily="18" charset="0"/>
                          <a:cs typeface="Times New Roman" panose="02020603050405020304" pitchFamily="18" charset="0"/>
                        </a:rPr>
                        <a:t>a. </a:t>
                      </a:r>
                      <a:r>
                        <a:rPr lang="en-US" sz="2800" b="0" dirty="0" err="1">
                          <a:solidFill>
                            <a:schemeClr val="tx1"/>
                          </a:solidFill>
                          <a:effectLst/>
                          <a:latin typeface="Times New Roman" panose="02020603050405020304" pitchFamily="18" charset="0"/>
                          <a:cs typeface="Times New Roman" panose="02020603050405020304" pitchFamily="18" charset="0"/>
                        </a:rPr>
                        <a:t>Chỉ</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đặc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điểm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cấu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tạo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vật</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5216846"/>
                  </a:ext>
                </a:extLst>
              </a:tr>
              <a:tr h="0">
                <a:tc>
                  <a:txBody>
                    <a:bodyPr/>
                    <a:lstStyle/>
                    <a:p>
                      <a:pPr>
                        <a:tabLst>
                          <a:tab pos="1386840" algn="l"/>
                        </a:tabLst>
                      </a:pPr>
                      <a:r>
                        <a:rPr lang="en-US" sz="2800" b="0" dirty="0">
                          <a:solidFill>
                            <a:schemeClr val="tx1"/>
                          </a:solidFill>
                          <a:effectLst/>
                          <a:latin typeface="Times New Roman" panose="02020603050405020304" pitchFamily="18" charset="0"/>
                          <a:cs typeface="Times New Roman" panose="02020603050405020304" pitchFamily="18" charset="0"/>
                        </a:rPr>
                        <a:t>b. </a:t>
                      </a:r>
                      <a:r>
                        <a:rPr lang="en-US" sz="2800" b="0" dirty="0" err="1">
                          <a:solidFill>
                            <a:schemeClr val="tx1"/>
                          </a:solidFill>
                          <a:effectLst/>
                          <a:latin typeface="Times New Roman" panose="02020603050405020304" pitchFamily="18" charset="0"/>
                          <a:cs typeface="Times New Roman" panose="02020603050405020304" pitchFamily="18" charset="0"/>
                        </a:rPr>
                        <a:t>Chỉ</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vận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hành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vật</a:t>
                      </a:r>
                      <a:r>
                        <a:rPr lang="en-US"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0660752"/>
                  </a:ext>
                </a:extLst>
              </a:tr>
              <a:tr h="0">
                <a:tc>
                  <a:txBody>
                    <a:bodyPr/>
                    <a:lstStyle/>
                    <a:p>
                      <a:pPr algn="ctr">
                        <a:tabLst>
                          <a:tab pos="1386840" algn="l"/>
                        </a:tabLst>
                      </a:pPr>
                      <a:r>
                        <a:rPr lang="en-US" sz="2800" b="0" dirty="0">
                          <a:solidFill>
                            <a:schemeClr val="tx1"/>
                          </a:solidFill>
                          <a:effectLst/>
                          <a:latin typeface="Times New Roman" panose="02020603050405020304" pitchFamily="18" charset="0"/>
                          <a:cs typeface="Times New Roman" panose="02020603050405020304" pitchFamily="18" charset="0"/>
                        </a:rPr>
                        <a:t>c. </a:t>
                      </a:r>
                      <a:r>
                        <a:rPr lang="en-US" sz="2800" b="0" dirty="0" err="1">
                          <a:solidFill>
                            <a:schemeClr val="tx1"/>
                          </a:solidFill>
                          <a:effectLst/>
                          <a:latin typeface="Times New Roman" panose="02020603050405020304" pitchFamily="18" charset="0"/>
                          <a:cs typeface="Times New Roman" panose="02020603050405020304" pitchFamily="18" charset="0"/>
                        </a:rPr>
                        <a:t>Chỉ</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công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dụng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vật</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6135746"/>
                  </a:ext>
                </a:extLst>
              </a:tr>
            </a:tbl>
          </a:graphicData>
        </a:graphic>
      </p:graphicFrame>
    </p:spTree>
    <p:extLst>
      <p:ext uri="{BB962C8B-B14F-4D97-AF65-F5344CB8AC3E}">
        <p14:creationId xmlns:p14="http://schemas.microsoft.com/office/powerpoint/2010/main" val="37518197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6E648CD5-7C4E-6069-6FDC-F96FCF2077E1}"/>
              </a:ext>
            </a:extLst>
          </p:cNvPr>
          <p:cNvGraphicFramePr>
            <a:graphicFrameLocks noGrp="1"/>
          </p:cNvGraphicFramePr>
          <p:nvPr>
            <p:extLst>
              <p:ext uri="{D42A27DB-BD31-4B8C-83A1-F6EECF244321}">
                <p14:modId xmlns:p14="http://schemas.microsoft.com/office/powerpoint/2010/main" val="877940591"/>
              </p:ext>
            </p:extLst>
          </p:nvPr>
        </p:nvGraphicFramePr>
        <p:xfrm>
          <a:off x="112890" y="270933"/>
          <a:ext cx="11921066" cy="4267200"/>
        </p:xfrm>
        <a:graphic>
          <a:graphicData uri="http://schemas.openxmlformats.org/drawingml/2006/table">
            <a:tbl>
              <a:tblPr firstRow="1" firstCol="1" bandRow="1">
                <a:tableStyleId>{5C22544A-7EE6-4342-B048-85BDC9FD1C3A}</a:tableStyleId>
              </a:tblPr>
              <a:tblGrid>
                <a:gridCol w="5629057">
                  <a:extLst>
                    <a:ext uri="{9D8B030D-6E8A-4147-A177-3AD203B41FA5}">
                      <a16:colId xmlns:a16="http://schemas.microsoft.com/office/drawing/2014/main" val="2669539464"/>
                    </a:ext>
                  </a:extLst>
                </a:gridCol>
                <a:gridCol w="6292009">
                  <a:extLst>
                    <a:ext uri="{9D8B030D-6E8A-4147-A177-3AD203B41FA5}">
                      <a16:colId xmlns:a16="http://schemas.microsoft.com/office/drawing/2014/main" val="1479872108"/>
                    </a:ext>
                  </a:extLst>
                </a:gridCol>
              </a:tblGrid>
              <a:tr h="425491">
                <a:tc gridSpan="2">
                  <a:txBody>
                    <a:bodyPr/>
                    <a:lstStyle/>
                    <a:p>
                      <a:pP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1) Tìm yếu tố trong các từ ghép thể hiện sự khác nhau giữa giữa các sự vật được biểu thị (xuồng, ghe)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386220300"/>
                  </a:ext>
                </a:extLst>
              </a:tr>
              <a:tr h="1276474">
                <a:tc>
                  <a:txBody>
                    <a:bodyPr/>
                    <a:lstStyle/>
                    <a:p>
                      <a:pPr>
                        <a:tabLst>
                          <a:tab pos="1386840" algn="l"/>
                        </a:tabLst>
                      </a:pP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lá</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năm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lá</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tam </a:t>
                      </a:r>
                      <a:r>
                        <a:rPr lang="en-US" sz="2800" b="0" dirty="0" err="1">
                          <a:solidFill>
                            <a:schemeClr val="tx1"/>
                          </a:solidFill>
                          <a:effectLst/>
                          <a:latin typeface="Times New Roman" panose="02020603050405020304" pitchFamily="18" charset="0"/>
                          <a:cs typeface="Times New Roman" panose="02020603050405020304" pitchFamily="18" charset="0"/>
                        </a:rPr>
                        <a:t>bản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mộc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chèo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máy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ghe</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câu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ghe</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cào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tôm</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Đó là những yếu tố phụ đứng sau (xuồng, ghe)</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6615965"/>
                  </a:ext>
                </a:extLst>
              </a:tr>
              <a:tr h="850982">
                <a:tc gridSpan="2">
                  <a:txBody>
                    <a:bodyPr/>
                    <a:lstStyle/>
                    <a:p>
                      <a:pP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2) Xếp các yếu tố đó vào nhóm thích hợp</a:t>
                      </a:r>
                    </a:p>
                    <a:p>
                      <a:pP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879021864"/>
                  </a:ext>
                </a:extLst>
              </a:tr>
              <a:tr h="425491">
                <a:tc>
                  <a:txBody>
                    <a:bodyPr/>
                    <a:lstStyle/>
                    <a:p>
                      <a:pPr>
                        <a:tabLst>
                          <a:tab pos="1386840" algn="l"/>
                        </a:tabLst>
                      </a:pPr>
                      <a:r>
                        <a:rPr lang="en-US" sz="2800" b="0" dirty="0">
                          <a:solidFill>
                            <a:schemeClr val="tx1"/>
                          </a:solidFill>
                          <a:effectLst/>
                          <a:latin typeface="Times New Roman" panose="02020603050405020304" pitchFamily="18" charset="0"/>
                          <a:cs typeface="Times New Roman" panose="02020603050405020304" pitchFamily="18" charset="0"/>
                        </a:rPr>
                        <a:t>a. </a:t>
                      </a:r>
                      <a:r>
                        <a:rPr lang="en-US" sz="2800" b="0" dirty="0" err="1">
                          <a:solidFill>
                            <a:schemeClr val="tx1"/>
                          </a:solidFill>
                          <a:effectLst/>
                          <a:latin typeface="Times New Roman" panose="02020603050405020304" pitchFamily="18" charset="0"/>
                          <a:cs typeface="Times New Roman" panose="02020603050405020304" pitchFamily="18" charset="0"/>
                        </a:rPr>
                        <a:t>Chỉ</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đặc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điểm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cấu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tạo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vật</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xuồng năm lá, xuồng ba lá, xuồng tam bản</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2545916"/>
                  </a:ext>
                </a:extLst>
              </a:tr>
              <a:tr h="425491">
                <a:tc>
                  <a:txBody>
                    <a:bodyPr/>
                    <a:lstStyle/>
                    <a:p>
                      <a:pPr>
                        <a:tabLst>
                          <a:tab pos="1386840" algn="l"/>
                        </a:tabLst>
                      </a:pPr>
                      <a:r>
                        <a:rPr lang="en-US" sz="2800" b="0" dirty="0">
                          <a:solidFill>
                            <a:schemeClr val="tx1"/>
                          </a:solidFill>
                          <a:effectLst/>
                          <a:latin typeface="Times New Roman" panose="02020603050405020304" pitchFamily="18" charset="0"/>
                          <a:cs typeface="Times New Roman" panose="02020603050405020304" pitchFamily="18" charset="0"/>
                        </a:rPr>
                        <a:t>b. </a:t>
                      </a:r>
                      <a:r>
                        <a:rPr lang="en-US" sz="2800" b="0" dirty="0" err="1">
                          <a:solidFill>
                            <a:schemeClr val="tx1"/>
                          </a:solidFill>
                          <a:effectLst/>
                          <a:latin typeface="Times New Roman" panose="02020603050405020304" pitchFamily="18" charset="0"/>
                          <a:cs typeface="Times New Roman" panose="02020603050405020304" pitchFamily="18" charset="0"/>
                        </a:rPr>
                        <a:t>Chỉ</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vận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hành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vật</a:t>
                      </a:r>
                      <a:r>
                        <a:rPr lang="en-US"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xuồng chèo, xuồng máy</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344148"/>
                  </a:ext>
                </a:extLst>
              </a:tr>
              <a:tr h="425491">
                <a:tc>
                  <a:txBody>
                    <a:bodyPr/>
                    <a:lstStyle/>
                    <a:p>
                      <a:pPr>
                        <a:tabLst>
                          <a:tab pos="1386840" algn="l"/>
                        </a:tabLst>
                      </a:pPr>
                      <a:r>
                        <a:rPr lang="en-US" sz="2800" b="0" dirty="0">
                          <a:solidFill>
                            <a:schemeClr val="tx1"/>
                          </a:solidFill>
                          <a:effectLst/>
                          <a:latin typeface="Times New Roman" panose="02020603050405020304" pitchFamily="18" charset="0"/>
                          <a:cs typeface="Times New Roman" panose="02020603050405020304" pitchFamily="18" charset="0"/>
                        </a:rPr>
                        <a:t>c. </a:t>
                      </a:r>
                      <a:r>
                        <a:rPr lang="en-US" sz="2800" b="0" dirty="0" err="1">
                          <a:solidFill>
                            <a:schemeClr val="tx1"/>
                          </a:solidFill>
                          <a:effectLst/>
                          <a:latin typeface="Times New Roman" panose="02020603050405020304" pitchFamily="18" charset="0"/>
                          <a:cs typeface="Times New Roman" panose="02020603050405020304" pitchFamily="18" charset="0"/>
                        </a:rPr>
                        <a:t>Chỉ</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công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dụng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vật</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1386840" algn="l"/>
                        </a:tabLst>
                      </a:pPr>
                      <a:r>
                        <a:rPr lang="en-US" sz="2800" dirty="0" err="1">
                          <a:solidFill>
                            <a:schemeClr val="tx1"/>
                          </a:solidFill>
                          <a:effectLst/>
                          <a:latin typeface="Times New Roman" panose="02020603050405020304" pitchFamily="18" charset="0"/>
                          <a:cs typeface="Times New Roman" panose="02020603050405020304" pitchFamily="18" charset="0"/>
                        </a:rPr>
                        <a:t>ghe</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câu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ghe</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cào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tôm</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3790822"/>
                  </a:ext>
                </a:extLst>
              </a:tr>
            </a:tbl>
          </a:graphicData>
        </a:graphic>
      </p:graphicFrame>
    </p:spTree>
    <p:extLst>
      <p:ext uri="{BB962C8B-B14F-4D97-AF65-F5344CB8AC3E}">
        <p14:creationId xmlns:p14="http://schemas.microsoft.com/office/powerpoint/2010/main" val="3907621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2F47415-78F6-9A68-93A5-21BAFA6B4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977" y="90311"/>
            <a:ext cx="11842045" cy="6677378"/>
          </a:xfrm>
          <a:prstGeom prst="rect">
            <a:avLst/>
          </a:prstGeom>
        </p:spPr>
      </p:pic>
      <p:sp>
        <p:nvSpPr>
          <p:cNvPr id="4" name="Hộp Văn bản 3">
            <a:extLst>
              <a:ext uri="{FF2B5EF4-FFF2-40B4-BE49-F238E27FC236}">
                <a16:creationId xmlns:a16="http://schemas.microsoft.com/office/drawing/2014/main" id="{59347BDA-7034-BE7A-C2FD-54BC1869A20F}"/>
              </a:ext>
            </a:extLst>
          </p:cNvPr>
          <p:cNvSpPr txBox="1"/>
          <p:nvPr/>
        </p:nvSpPr>
        <p:spPr>
          <a:xfrm>
            <a:off x="1117600" y="824089"/>
            <a:ext cx="9979378" cy="4605867"/>
          </a:xfrm>
          <a:prstGeom prst="rect">
            <a:avLst/>
          </a:prstGeom>
          <a:noFill/>
        </p:spPr>
        <p:txBody>
          <a:bodyPr wrap="square" rtlCol="0">
            <a:prstTxWarp prst="textArchUpPour">
              <a:avLst/>
            </a:prstTxWarp>
            <a:spAutoFit/>
          </a:bodyPr>
          <a:lstStyle/>
          <a:p>
            <a:pPr algn="ct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58564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BEA38715-BA69-06F9-34D6-A6658832623A}"/>
              </a:ext>
            </a:extLst>
          </p:cNvPr>
          <p:cNvSpPr txBox="1"/>
          <p:nvPr/>
        </p:nvSpPr>
        <p:spPr>
          <a:xfrm>
            <a:off x="4109155" y="101600"/>
            <a:ext cx="3973689" cy="523220"/>
          </a:xfrm>
          <a:prstGeom prst="rect">
            <a:avLst/>
          </a:prstGeom>
          <a:noFill/>
        </p:spPr>
        <p:txBody>
          <a:bodyPr wrap="square" rtlCol="0">
            <a:spAutoFit/>
          </a:bodyPr>
          <a:lstStyle/>
          <a:p>
            <a:r>
              <a:rPr lang="en-US"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Các kỹ thuật dạy học tích cực/Kỹ thuật "/>
              </a:rPr>
              <a:t>Kỹ</a:t>
            </a:r>
            <a:r>
              <a:rPr lang="en-US"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Các kỹ thuật dạy học tích cực/Kỹ thuật "/>
              </a:rPr>
              <a:t> </a:t>
            </a:r>
            <a:r>
              <a:rPr lang="en-US"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Các kỹ thuật dạy học tích cực/Kỹ thuật "/>
              </a:rPr>
              <a:t>thuật</a:t>
            </a:r>
            <a:r>
              <a:rPr lang="en-US"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Các kỹ thuật dạy học tích cực/Kỹ thuật "/>
              </a:rPr>
              <a:t> “</a:t>
            </a:r>
            <a:r>
              <a:rPr lang="en-US"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Các kỹ thuật dạy học tích cực/Kỹ thuật "/>
              </a:rPr>
              <a:t>Viết</a:t>
            </a:r>
            <a:r>
              <a:rPr lang="en-US"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Các kỹ thuật dạy học tích cực/Kỹ thuật "/>
              </a:rPr>
              <a:t> </a:t>
            </a:r>
            <a:r>
              <a:rPr lang="en-US"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Các kỹ thuật dạy học tích cực/Kỹ thuật "/>
              </a:rPr>
              <a:t>tích</a:t>
            </a:r>
            <a:r>
              <a:rPr lang="en-US"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Các kỹ thuật dạy học tích cực/Kỹ thuật "/>
              </a:rPr>
              <a:t> </a:t>
            </a:r>
            <a:r>
              <a:rPr lang="en-US"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Các kỹ thuật dạy học tích cực/Kỹ thuật "/>
              </a:rPr>
              <a:t>cực</a:t>
            </a:r>
            <a:r>
              <a:rPr lang="en-US"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Các kỹ thuật dạy học tích cực/Kỹ thuật "/>
              </a:rPr>
              <a:t>”</a:t>
            </a:r>
            <a:r>
              <a:rPr lang="en-US" sz="2800" dirty="0">
                <a:solidFill>
                  <a:srgbClr val="0000FF"/>
                </a:solidFill>
                <a:effectLst/>
                <a:latin typeface="Times New Roman" panose="02020603050405020304" pitchFamily="18" charset="0"/>
                <a:ea typeface="Times New Roman" panose="02020603050405020304" pitchFamily="18" charset="0"/>
              </a:rPr>
              <a:t> </a:t>
            </a:r>
            <a:endParaRPr lang="en-US" sz="2800" dirty="0"/>
          </a:p>
        </p:txBody>
      </p:sp>
      <p:sp>
        <p:nvSpPr>
          <p:cNvPr id="3" name="Hộp Văn bản 2">
            <a:extLst>
              <a:ext uri="{FF2B5EF4-FFF2-40B4-BE49-F238E27FC236}">
                <a16:creationId xmlns:a16="http://schemas.microsoft.com/office/drawing/2014/main" id="{CD5C4E29-66D9-BECB-F45C-649F2E20555A}"/>
              </a:ext>
            </a:extLst>
          </p:cNvPr>
          <p:cNvSpPr txBox="1"/>
          <p:nvPr/>
        </p:nvSpPr>
        <p:spPr>
          <a:xfrm>
            <a:off x="0" y="696957"/>
            <a:ext cx="11819467" cy="954107"/>
          </a:xfrm>
          <a:prstGeom prst="rect">
            <a:avLst/>
          </a:prstGeom>
          <a:noFill/>
        </p:spPr>
        <p:txBody>
          <a:bodyPr wrap="square" rtlCol="0">
            <a:spAutoFit/>
          </a:bodyPr>
          <a:lstStyle/>
          <a:p>
            <a:pPr algn="just">
              <a:spcBef>
                <a:spcPts val="65"/>
              </a:spcBef>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5 - 7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CCCC6009-CF5A-BEF2-1D5F-89044E04A6EB}"/>
              </a:ext>
            </a:extLst>
          </p:cNvPr>
          <p:cNvSpPr txBox="1"/>
          <p:nvPr/>
        </p:nvSpPr>
        <p:spPr>
          <a:xfrm>
            <a:off x="2867378" y="1723201"/>
            <a:ext cx="5317067" cy="954107"/>
          </a:xfrm>
          <a:prstGeom prst="rect">
            <a:avLst/>
          </a:prstGeom>
          <a:noFill/>
        </p:spPr>
        <p:txBody>
          <a:bodyPr wrap="square" rtlCol="0">
            <a:spAutoFit/>
          </a:bodyPr>
          <a:lstStyle/>
          <a:p>
            <a:pPr algn="ct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endParaRPr lang="en-US" sz="2800" dirty="0">
              <a:effectLst/>
              <a:latin typeface="Times New Roman" panose="02020603050405020304" pitchFamily="18" charset="0"/>
              <a:ea typeface="Times New Roman" panose="02020603050405020304" pitchFamily="18" charset="0"/>
            </a:endParaRPr>
          </a:p>
          <a:p>
            <a:pPr algn="ct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en-US" sz="2800" dirty="0">
              <a:effectLst/>
              <a:latin typeface="Times New Roman" panose="02020603050405020304" pitchFamily="18" charset="0"/>
              <a:ea typeface="Times New Roman" panose="02020603050405020304" pitchFamily="18" charset="0"/>
            </a:endParaRPr>
          </a:p>
        </p:txBody>
      </p:sp>
      <p:graphicFrame>
        <p:nvGraphicFramePr>
          <p:cNvPr id="5" name="Bảng 4">
            <a:extLst>
              <a:ext uri="{FF2B5EF4-FFF2-40B4-BE49-F238E27FC236}">
                <a16:creationId xmlns:a16="http://schemas.microsoft.com/office/drawing/2014/main" id="{4AA1310A-D533-86A3-DD28-A4619E96FDD4}"/>
              </a:ext>
            </a:extLst>
          </p:cNvPr>
          <p:cNvGraphicFramePr>
            <a:graphicFrameLocks noGrp="1"/>
          </p:cNvGraphicFramePr>
          <p:nvPr>
            <p:extLst>
              <p:ext uri="{D42A27DB-BD31-4B8C-83A1-F6EECF244321}">
                <p14:modId xmlns:p14="http://schemas.microsoft.com/office/powerpoint/2010/main" val="452972476"/>
              </p:ext>
            </p:extLst>
          </p:nvPr>
        </p:nvGraphicFramePr>
        <p:xfrm>
          <a:off x="90311" y="2749445"/>
          <a:ext cx="11988799" cy="4267200"/>
        </p:xfrm>
        <a:graphic>
          <a:graphicData uri="http://schemas.openxmlformats.org/drawingml/2006/table">
            <a:tbl>
              <a:tblPr firstRow="1" firstCol="1" bandRow="1">
                <a:tableStyleId>{5C22544A-7EE6-4342-B048-85BDC9FD1C3A}</a:tableStyleId>
              </a:tblPr>
              <a:tblGrid>
                <a:gridCol w="942527">
                  <a:extLst>
                    <a:ext uri="{9D8B030D-6E8A-4147-A177-3AD203B41FA5}">
                      <a16:colId xmlns:a16="http://schemas.microsoft.com/office/drawing/2014/main" val="3269105275"/>
                    </a:ext>
                  </a:extLst>
                </a:gridCol>
                <a:gridCol w="8543393">
                  <a:extLst>
                    <a:ext uri="{9D8B030D-6E8A-4147-A177-3AD203B41FA5}">
                      <a16:colId xmlns:a16="http://schemas.microsoft.com/office/drawing/2014/main" val="1855567810"/>
                    </a:ext>
                  </a:extLst>
                </a:gridCol>
                <a:gridCol w="894517">
                  <a:extLst>
                    <a:ext uri="{9D8B030D-6E8A-4147-A177-3AD203B41FA5}">
                      <a16:colId xmlns:a16="http://schemas.microsoft.com/office/drawing/2014/main" val="258507264"/>
                    </a:ext>
                  </a:extLst>
                </a:gridCol>
                <a:gridCol w="1608362">
                  <a:extLst>
                    <a:ext uri="{9D8B030D-6E8A-4147-A177-3AD203B41FA5}">
                      <a16:colId xmlns:a16="http://schemas.microsoft.com/office/drawing/2014/main" val="602583395"/>
                    </a:ext>
                  </a:extLst>
                </a:gridCol>
              </a:tblGrid>
              <a:tr h="0">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STT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Tiêu chí</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Đạt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Chưa đạt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212654"/>
                  </a:ext>
                </a:extLst>
              </a:tr>
              <a:tr h="410210">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1</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dirty="0" err="1">
                          <a:solidFill>
                            <a:schemeClr val="tx1"/>
                          </a:solidFill>
                          <a:effectLst/>
                          <a:latin typeface="Times New Roman" panose="02020603050405020304" pitchFamily="18" charset="0"/>
                          <a:cs typeface="Times New Roman" panose="02020603050405020304" pitchFamily="18" charset="0"/>
                        </a:rPr>
                        <a:t>Đảm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bảo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thức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đoạn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văn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với</a:t>
                      </a:r>
                      <a:r>
                        <a:rPr lang="en-US" sz="2800" dirty="0">
                          <a:solidFill>
                            <a:schemeClr val="tx1"/>
                          </a:solidFill>
                          <a:effectLst/>
                          <a:latin typeface="Times New Roman" panose="02020603050405020304" pitchFamily="18" charset="0"/>
                          <a:cs typeface="Times New Roman" panose="02020603050405020304" pitchFamily="18" charset="0"/>
                        </a:rPr>
                        <a:t> dung </a:t>
                      </a:r>
                      <a:r>
                        <a:rPr lang="en-US" sz="2800" dirty="0" err="1">
                          <a:solidFill>
                            <a:schemeClr val="tx1"/>
                          </a:solidFill>
                          <a:effectLst/>
                          <a:latin typeface="Times New Roman" panose="02020603050405020304" pitchFamily="18" charset="0"/>
                          <a:cs typeface="Times New Roman" panose="02020603050405020304" pitchFamily="18" charset="0"/>
                        </a:rPr>
                        <a:t>lượng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khoảng</a:t>
                      </a:r>
                      <a:r>
                        <a:rPr lang="en-US" sz="2800" dirty="0">
                          <a:solidFill>
                            <a:schemeClr val="tx1"/>
                          </a:solidFill>
                          <a:effectLst/>
                          <a:latin typeface="Times New Roman" panose="02020603050405020304" pitchFamily="18" charset="0"/>
                          <a:cs typeface="Times New Roman" panose="02020603050405020304" pitchFamily="18" charset="0"/>
                        </a:rPr>
                        <a:t> 5- 7 </a:t>
                      </a:r>
                      <a:r>
                        <a:rPr lang="en-US" sz="2800" dirty="0" err="1">
                          <a:solidFill>
                            <a:schemeClr val="tx1"/>
                          </a:solidFill>
                          <a:effectLst/>
                          <a:latin typeface="Times New Roman" panose="02020603050405020304" pitchFamily="18" charset="0"/>
                          <a:cs typeface="Times New Roman" panose="02020603050405020304" pitchFamily="18" charset="0"/>
                        </a:rPr>
                        <a:t>câu</a:t>
                      </a: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0393137"/>
                  </a:ext>
                </a:extLst>
              </a:tr>
              <a:tr h="356235">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2</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chemeClr val="tx1"/>
                          </a:solidFill>
                          <a:effectLst/>
                          <a:latin typeface="Times New Roman" panose="02020603050405020304" pitchFamily="18" charset="0"/>
                          <a:cs typeface="Times New Roman" panose="02020603050405020304" pitchFamily="18" charset="0"/>
                        </a:rPr>
                        <a:t>Đoạn văn có một chủ đề </a:t>
                      </a:r>
                      <a:r>
                        <a:rPr lang="vi-VN" sz="2800">
                          <a:solidFill>
                            <a:schemeClr val="tx1"/>
                          </a:solidFill>
                          <a:effectLst/>
                          <a:latin typeface="Times New Roman" panose="02020603050405020304" pitchFamily="18" charset="0"/>
                          <a:cs typeface="Times New Roman" panose="02020603050405020304" pitchFamily="18" charset="0"/>
                        </a:rPr>
                        <a:t>giới thiệu khái quát về từ loại hoặc thành phần câu em đã học.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5818246"/>
                  </a:ext>
                </a:extLst>
              </a:tr>
              <a:tr h="0">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3</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chemeClr val="tx1"/>
                          </a:solidFill>
                          <a:effectLst/>
                          <a:latin typeface="Times New Roman" panose="02020603050405020304" pitchFamily="18" charset="0"/>
                          <a:cs typeface="Times New Roman" panose="02020603050405020304" pitchFamily="18" charset="0"/>
                        </a:rPr>
                        <a:t>Đoạn văn </a:t>
                      </a:r>
                      <a:r>
                        <a:rPr lang="vi-VN" sz="2800">
                          <a:solidFill>
                            <a:schemeClr val="tx1"/>
                          </a:solidFill>
                          <a:effectLst/>
                          <a:latin typeface="Times New Roman" panose="02020603050405020304" pitchFamily="18" charset="0"/>
                          <a:cs typeface="Times New Roman" panose="02020603050405020304" pitchFamily="18" charset="0"/>
                        </a:rPr>
                        <a:t>có sử dụng ít nhất 1 thuật ngữ.</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2983125"/>
                  </a:ext>
                </a:extLst>
              </a:tr>
              <a:tr h="0">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4</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chemeClr val="tx1"/>
                          </a:solidFill>
                          <a:effectLst/>
                          <a:latin typeface="Times New Roman" panose="02020603050405020304" pitchFamily="18" charset="0"/>
                          <a:cs typeface="Times New Roman" panose="02020603050405020304" pitchFamily="18" charset="0"/>
                        </a:rPr>
                        <a:t>Đoạn văn đảm bảo diễn đạt rõ ràng, mạch lạc.tính liên kết giữa các câu trong đoạn văn.</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3790912"/>
                  </a:ext>
                </a:extLst>
              </a:tr>
              <a:tr h="0">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5</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chemeClr val="tx1"/>
                          </a:solidFill>
                          <a:effectLst/>
                          <a:latin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3305761"/>
                  </a:ext>
                </a:extLst>
              </a:tr>
            </a:tbl>
          </a:graphicData>
        </a:graphic>
      </p:graphicFrame>
    </p:spTree>
    <p:extLst>
      <p:ext uri="{BB962C8B-B14F-4D97-AF65-F5344CB8AC3E}">
        <p14:creationId xmlns:p14="http://schemas.microsoft.com/office/powerpoint/2010/main" val="3918982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029C053-2AF8-E1A2-2615-8707CF1BE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88800" cy="6858000"/>
          </a:xfrm>
          <a:prstGeom prst="rect">
            <a:avLst/>
          </a:prstGeom>
        </p:spPr>
      </p:pic>
      <p:sp>
        <p:nvSpPr>
          <p:cNvPr id="4" name="Hộp Văn bản 3">
            <a:extLst>
              <a:ext uri="{FF2B5EF4-FFF2-40B4-BE49-F238E27FC236}">
                <a16:creationId xmlns:a16="http://schemas.microsoft.com/office/drawing/2014/main" id="{47A26757-D7A1-55FC-F428-C834FC168D1F}"/>
              </a:ext>
            </a:extLst>
          </p:cNvPr>
          <p:cNvSpPr txBox="1"/>
          <p:nvPr/>
        </p:nvSpPr>
        <p:spPr>
          <a:xfrm>
            <a:off x="1862667" y="1828800"/>
            <a:ext cx="8929511" cy="4401205"/>
          </a:xfrm>
          <a:prstGeom prst="rect">
            <a:avLst/>
          </a:prstGeom>
          <a:noFill/>
        </p:spPr>
        <p:txBody>
          <a:bodyPr wrap="square" rtlCol="0">
            <a:spAutoFit/>
          </a:bodyPr>
          <a:lstStyle/>
          <a:p>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phổ</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chia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phức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phức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đẳng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endParaRPr lang="en-US" sz="2800" dirty="0"/>
          </a:p>
        </p:txBody>
      </p:sp>
      <p:sp>
        <p:nvSpPr>
          <p:cNvPr id="5" name="Hộp Văn bản 4">
            <a:extLst>
              <a:ext uri="{FF2B5EF4-FFF2-40B4-BE49-F238E27FC236}">
                <a16:creationId xmlns:a16="http://schemas.microsoft.com/office/drawing/2014/main" id="{59A9592E-0A5A-1BFE-6AFE-F24C1069F601}"/>
              </a:ext>
            </a:extLst>
          </p:cNvPr>
          <p:cNvSpPr txBox="1"/>
          <p:nvPr/>
        </p:nvSpPr>
        <p:spPr>
          <a:xfrm>
            <a:off x="4380089" y="1083733"/>
            <a:ext cx="3228622" cy="523220"/>
          </a:xfrm>
          <a:prstGeom prst="rect">
            <a:avLst/>
          </a:prstGeom>
          <a:noFill/>
        </p:spPr>
        <p:txBody>
          <a:bodyPr wrap="square" rtlCol="0">
            <a:spAutoFit/>
          </a:bodyPr>
          <a:lstStyle/>
          <a:p>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khảo</a:t>
            </a:r>
            <a:endParaRPr lang="en-US" sz="2800" dirty="0"/>
          </a:p>
        </p:txBody>
      </p:sp>
    </p:spTree>
    <p:extLst>
      <p:ext uri="{BB962C8B-B14F-4D97-AF65-F5344CB8AC3E}">
        <p14:creationId xmlns:p14="http://schemas.microsoft.com/office/powerpoint/2010/main" val="447171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4BE3854-AA4F-B9C9-544A-E6B98E181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88800" cy="6858000"/>
          </a:xfrm>
          <a:prstGeom prst="rect">
            <a:avLst/>
          </a:prstGeom>
        </p:spPr>
      </p:pic>
      <p:sp>
        <p:nvSpPr>
          <p:cNvPr id="3" name="Hộp Văn bản 2">
            <a:extLst>
              <a:ext uri="{FF2B5EF4-FFF2-40B4-BE49-F238E27FC236}">
                <a16:creationId xmlns:a16="http://schemas.microsoft.com/office/drawing/2014/main" id="{2EFC62B8-EB49-CBDB-2F0C-2FC2256BA052}"/>
              </a:ext>
            </a:extLst>
          </p:cNvPr>
          <p:cNvSpPr txBox="1"/>
          <p:nvPr/>
        </p:nvSpPr>
        <p:spPr>
          <a:xfrm>
            <a:off x="3635021" y="1219200"/>
            <a:ext cx="4097867" cy="523220"/>
          </a:xfrm>
          <a:prstGeom prst="rect">
            <a:avLst/>
          </a:prstGeom>
          <a:noFill/>
        </p:spPr>
        <p:txBody>
          <a:bodyPr wrap="square" rtlCol="0">
            <a:spAutoFit/>
          </a:bodyPr>
          <a:lstStyle/>
          <a:p>
            <a:pPr algn="ctr"/>
            <a:r>
              <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HƯỚNG DẪN TỰ HỌC</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ACDEAC23-1AC8-12D8-176A-D93C0ABDD987}"/>
              </a:ext>
            </a:extLst>
          </p:cNvPr>
          <p:cNvSpPr txBox="1"/>
          <p:nvPr/>
        </p:nvSpPr>
        <p:spPr>
          <a:xfrm>
            <a:off x="2144889" y="2348089"/>
            <a:ext cx="6310489" cy="523220"/>
          </a:xfrm>
          <a:prstGeom prst="rect">
            <a:avLst/>
          </a:prstGeom>
          <a:noFill/>
        </p:spPr>
        <p:txBody>
          <a:bodyPr wrap="square" rtlCol="0">
            <a:spAutoFit/>
          </a:bodyPr>
          <a:lstStyle/>
          <a:p>
            <a:pPr marL="342900" lvl="0" indent="-342900">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vở</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A2202525-C2CF-6BB0-41C3-0AAB17A1C806}"/>
              </a:ext>
            </a:extLst>
          </p:cNvPr>
          <p:cNvSpPr txBox="1"/>
          <p:nvPr/>
        </p:nvSpPr>
        <p:spPr>
          <a:xfrm>
            <a:off x="2223911" y="3182568"/>
            <a:ext cx="7292622" cy="1384995"/>
          </a:xfrm>
          <a:prstGeom prst="rect">
            <a:avLst/>
          </a:prstGeom>
          <a:noFill/>
        </p:spPr>
        <p:txBody>
          <a:bodyPr wrap="square" rtlCol="0">
            <a:spAutoFit/>
          </a:bodyPr>
          <a:lstStyle/>
          <a:p>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soạn</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thiểu</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0"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800" b="0"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b="0"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2213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5516FB-DC4D-9452-26EA-920A7814A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 y="66674"/>
            <a:ext cx="11982449" cy="6638925"/>
          </a:xfrm>
          <a:prstGeom prst="rect">
            <a:avLst/>
          </a:prstGeom>
        </p:spPr>
      </p:pic>
      <p:sp>
        <p:nvSpPr>
          <p:cNvPr id="4" name="TextBox 3">
            <a:extLst>
              <a:ext uri="{FF2B5EF4-FFF2-40B4-BE49-F238E27FC236}">
                <a16:creationId xmlns:a16="http://schemas.microsoft.com/office/drawing/2014/main" id="{E81A11B6-BF47-8C27-D0EC-A10853E61AC9}"/>
              </a:ext>
            </a:extLst>
          </p:cNvPr>
          <p:cNvSpPr txBox="1"/>
          <p:nvPr/>
        </p:nvSpPr>
        <p:spPr>
          <a:xfrm>
            <a:off x="3705225" y="723900"/>
            <a:ext cx="7029450" cy="523220"/>
          </a:xfrm>
          <a:prstGeom prst="rect">
            <a:avLst/>
          </a:prstGeom>
          <a:noFill/>
        </p:spPr>
        <p:txBody>
          <a:bodyPr wrap="square" rtlCol="0">
            <a:spAutoFit/>
          </a:bodyPr>
          <a:lstStyle/>
          <a:p>
            <a:pPr marL="0" marR="0" algn="just">
              <a:spcBef>
                <a:spcPts val="0"/>
              </a:spcBef>
              <a:spcAft>
                <a:spcPts val="0"/>
              </a:spcAft>
            </a:pPr>
            <a:r>
              <a:rPr lang="en-US" sz="2800" dirty="0" err="1">
                <a:solidFill>
                  <a:srgbClr val="0D0D0D"/>
                </a:solidFill>
                <a:latin typeface="Times New Roman" panose="02020603050405020304" pitchFamily="18" charset="0"/>
                <a:ea typeface="Times New Roman" panose="02020603050405020304" pitchFamily="18" charset="0"/>
              </a:rPr>
              <a:t>T</a:t>
            </a:r>
            <a:r>
              <a:rPr lang="en-US" sz="2800" dirty="0" err="1">
                <a:solidFill>
                  <a:srgbClr val="0D0D0D"/>
                </a:solidFill>
                <a:effectLst/>
                <a:latin typeface="Times New Roman" panose="02020603050405020304" pitchFamily="18" charset="0"/>
                <a:ea typeface="Times New Roman" panose="02020603050405020304" pitchFamily="18" charset="0"/>
              </a:rPr>
              <a:t>ham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b="1" dirty="0">
                <a:solidFill>
                  <a:srgbClr val="0D0D0D"/>
                </a:solidFill>
                <a:effectLst/>
                <a:latin typeface="Times New Roman" panose="02020603050405020304" pitchFamily="18" charset="0"/>
                <a:ea typeface="Times New Roman" panose="02020603050405020304" pitchFamily="18" charset="0"/>
              </a:rPr>
              <a:t>Ai </a:t>
            </a:r>
            <a:r>
              <a:rPr lang="en-US" sz="2800" b="1" dirty="0" err="1">
                <a:solidFill>
                  <a:srgbClr val="0D0D0D"/>
                </a:solidFill>
                <a:effectLst/>
                <a:latin typeface="Times New Roman" panose="02020603050405020304" pitchFamily="18" charset="0"/>
                <a:ea typeface="Times New Roman" panose="02020603050405020304" pitchFamily="18" charset="0"/>
              </a:rPr>
              <a:t>nhanh</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hơn</a:t>
            </a: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32E3D92-8930-1F6B-B29A-F02E65027A29}"/>
              </a:ext>
            </a:extLst>
          </p:cNvPr>
          <p:cNvSpPr txBox="1"/>
          <p:nvPr/>
        </p:nvSpPr>
        <p:spPr>
          <a:xfrm>
            <a:off x="2162175" y="1352550"/>
            <a:ext cx="8353425" cy="1815882"/>
          </a:xfrm>
          <a:prstGeom prst="rect">
            <a:avLst/>
          </a:prstGeom>
          <a:noFill/>
        </p:spPr>
        <p:txBody>
          <a:bodyPr wrap="square" rtlCol="0">
            <a:spAutoFit/>
          </a:bodyPr>
          <a:lstStyle/>
          <a:p>
            <a:pPr marL="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Cho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Bazơ</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ẩn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dụ</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nước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muối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phân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số</a:t>
            </a:r>
            <a:r>
              <a:rPr lang="en-US" sz="2800" b="1" i="1" dirty="0">
                <a:solidFill>
                  <a:srgbClr val="000000"/>
                </a:solidFill>
                <a:effectLst/>
                <a:latin typeface="Times New Roman" panose="02020603050405020304" pitchFamily="18" charset="0"/>
                <a:ea typeface="Times New Roman" panose="02020603050405020304" pitchFamily="18" charset="0"/>
              </a:rPr>
              <a:t>; </a:t>
            </a:r>
            <a:endParaRPr lang="en-US" sz="2800" b="1" i="1" dirty="0">
              <a:solidFill>
                <a:srgbClr val="000000"/>
              </a:solidFill>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E</a:t>
            </a:r>
            <a:r>
              <a:rPr lang="en-US" sz="2800" dirty="0" err="1">
                <a:solidFill>
                  <a:srgbClr val="000000"/>
                </a:solidFill>
                <a:effectLst/>
                <a:latin typeface="Times New Roman" panose="02020603050405020304" pitchFamily="18" charset="0"/>
                <a:ea typeface="Times New Roman" panose="02020603050405020304" pitchFamily="18" charset="0"/>
              </a:rPr>
              <a:t>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chọn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niệm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Cho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niệm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lĩnh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vực</a:t>
            </a:r>
            <a:r>
              <a:rPr lang="en-US" sz="2800" dirty="0">
                <a:solidFill>
                  <a:srgbClr val="000000"/>
                </a:solidFill>
                <a:effectLst/>
                <a:latin typeface="Times New Roman" panose="02020603050405020304" pitchFamily="18" charset="0"/>
                <a:ea typeface="Times New Roman" panose="02020603050405020304" pitchFamily="18" charset="0"/>
              </a:rPr>
              <a:t> khoa </a:t>
            </a:r>
            <a:r>
              <a:rPr lang="en-US" sz="2800" dirty="0" err="1">
                <a:solidFill>
                  <a:srgbClr val="000000"/>
                </a:solidFill>
                <a:effectLst/>
                <a:latin typeface="Times New Roman" panose="02020603050405020304" pitchFamily="18" charset="0"/>
                <a:ea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Điền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26544248-1211-F42A-EEA4-3C1E6D6003E6}"/>
              </a:ext>
            </a:extLst>
          </p:cNvPr>
          <p:cNvGraphicFramePr>
            <a:graphicFrameLocks noGrp="1"/>
          </p:cNvGraphicFramePr>
          <p:nvPr>
            <p:extLst>
              <p:ext uri="{D42A27DB-BD31-4B8C-83A1-F6EECF244321}">
                <p14:modId xmlns:p14="http://schemas.microsoft.com/office/powerpoint/2010/main" val="2933956767"/>
              </p:ext>
            </p:extLst>
          </p:nvPr>
        </p:nvGraphicFramePr>
        <p:xfrm>
          <a:off x="1511142" y="4443144"/>
          <a:ext cx="8483916" cy="1277304"/>
        </p:xfrm>
        <a:graphic>
          <a:graphicData uri="http://schemas.openxmlformats.org/drawingml/2006/table">
            <a:tbl>
              <a:tblPr firstRow="1" firstCol="1" bandRow="1">
                <a:tableStyleId>{5C22544A-7EE6-4342-B048-85BDC9FD1C3A}</a:tableStyleId>
              </a:tblPr>
              <a:tblGrid>
                <a:gridCol w="1285682">
                  <a:extLst>
                    <a:ext uri="{9D8B030D-6E8A-4147-A177-3AD203B41FA5}">
                      <a16:colId xmlns:a16="http://schemas.microsoft.com/office/drawing/2014/main" val="2289610994"/>
                    </a:ext>
                  </a:extLst>
                </a:gridCol>
                <a:gridCol w="4370262">
                  <a:extLst>
                    <a:ext uri="{9D8B030D-6E8A-4147-A177-3AD203B41FA5}">
                      <a16:colId xmlns:a16="http://schemas.microsoft.com/office/drawing/2014/main" val="1592035638"/>
                    </a:ext>
                  </a:extLst>
                </a:gridCol>
                <a:gridCol w="2827972">
                  <a:extLst>
                    <a:ext uri="{9D8B030D-6E8A-4147-A177-3AD203B41FA5}">
                      <a16:colId xmlns:a16="http://schemas.microsoft.com/office/drawing/2014/main" val="3112222821"/>
                    </a:ext>
                  </a:extLst>
                </a:gridCol>
              </a:tblGrid>
              <a:tr h="0">
                <a:tc>
                  <a:txBody>
                    <a:bodyPr/>
                    <a:lstStyle/>
                    <a:p>
                      <a:pPr marL="0" marR="0" algn="ctr">
                        <a:lnSpc>
                          <a:spcPct val="107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STT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Khái niệm</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Bộ môn khoa học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0285392"/>
                  </a:ext>
                </a:extLst>
              </a:tr>
              <a:tr h="0">
                <a:tc>
                  <a:txBody>
                    <a:bodyPr/>
                    <a:lstStyle/>
                    <a:p>
                      <a:pPr marL="0" marR="0" algn="ctr">
                        <a:lnSpc>
                          <a:spcPct val="107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1</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Ví dụ: Nước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Hoá học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7793927"/>
                  </a:ext>
                </a:extLst>
              </a:tr>
              <a:tr h="0">
                <a:tc>
                  <a:txBody>
                    <a:bodyPr/>
                    <a:lstStyle/>
                    <a:p>
                      <a:pPr marL="0" marR="0" algn="ctr">
                        <a:lnSpc>
                          <a:spcPct val="107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345376"/>
                  </a:ext>
                </a:extLst>
              </a:tr>
            </a:tbl>
          </a:graphicData>
        </a:graphic>
      </p:graphicFrame>
      <p:sp>
        <p:nvSpPr>
          <p:cNvPr id="7" name="TextBox 6">
            <a:extLst>
              <a:ext uri="{FF2B5EF4-FFF2-40B4-BE49-F238E27FC236}">
                <a16:creationId xmlns:a16="http://schemas.microsoft.com/office/drawing/2014/main" id="{9A2B7EC4-EF49-2246-9E0A-30E676AFD15D}"/>
              </a:ext>
            </a:extLst>
          </p:cNvPr>
          <p:cNvSpPr txBox="1"/>
          <p:nvPr/>
        </p:nvSpPr>
        <p:spPr>
          <a:xfrm>
            <a:off x="3609975" y="3320417"/>
            <a:ext cx="4286250" cy="523220"/>
          </a:xfrm>
          <a:prstGeom prst="rect">
            <a:avLst/>
          </a:prstGeom>
          <a:noFill/>
        </p:spPr>
        <p:txBody>
          <a:bodyPr wrap="square" rtlCol="0">
            <a:spAutoFit/>
          </a:bodyPr>
          <a:lstStyle/>
          <a:p>
            <a:pPr marL="0" marR="0" algn="ctr">
              <a:spcBef>
                <a:spcPts val="0"/>
              </a:spcBef>
              <a:spcAft>
                <a:spcPts val="0"/>
              </a:spcAft>
            </a:pPr>
            <a:r>
              <a:rPr lang="en-US" sz="2800" b="1" dirty="0">
                <a:solidFill>
                  <a:srgbClr val="FF0000"/>
                </a:solidFill>
                <a:effectLst/>
                <a:latin typeface="Times New Roman" panose="02020603050405020304" pitchFamily="18" charset="0"/>
                <a:ea typeface="Times New Roman" panose="02020603050405020304" pitchFamily="18" charset="0"/>
              </a:rPr>
              <a:t>PHIẾU HỌC TẬP SỐ 01</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0582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A2A7-E886-FD1A-1BBB-CCE9C8C114DE}"/>
              </a:ext>
            </a:extLst>
          </p:cNvPr>
          <p:cNvSpPr txBox="1"/>
          <p:nvPr/>
        </p:nvSpPr>
        <p:spPr>
          <a:xfrm>
            <a:off x="114300" y="180975"/>
            <a:ext cx="11687175" cy="523220"/>
          </a:xfrm>
          <a:prstGeom prst="rect">
            <a:avLst/>
          </a:prstGeom>
          <a:noFill/>
        </p:spPr>
        <p:txBody>
          <a:bodyPr wrap="square" rtlCol="0">
            <a:spAutoFit/>
          </a:bodyPr>
          <a:lstStyle/>
          <a:p>
            <a:pPr marL="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1. ……….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hi-</a:t>
            </a:r>
            <a:r>
              <a:rPr lang="en-US" sz="2800" dirty="0" err="1">
                <a:solidFill>
                  <a:srgbClr val="000000"/>
                </a:solidFill>
                <a:effectLst/>
                <a:latin typeface="Times New Roman" panose="02020603050405020304" pitchFamily="18" charset="0"/>
                <a:ea typeface="Times New Roman" panose="02020603050405020304" pitchFamily="18" charset="0"/>
              </a:rPr>
              <a:t>đrô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ôxi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H</a:t>
            </a:r>
            <a:r>
              <a:rPr lang="en-US" sz="2800" baseline="-25000" dirty="0">
                <a:solidFill>
                  <a:srgbClr val="000000"/>
                </a:solidFill>
                <a:effectLst/>
                <a:latin typeface="Times New Roman" panose="02020603050405020304" pitchFamily="18" charset="0"/>
                <a:ea typeface="Times New Roman" panose="02020603050405020304" pitchFamily="18" charset="0"/>
              </a:rPr>
              <a:t>2</a:t>
            </a:r>
            <a:r>
              <a:rPr lang="en-US" sz="2800" dirty="0">
                <a:solidFill>
                  <a:srgbClr val="000000"/>
                </a:solidFill>
                <a:effectLst/>
                <a:latin typeface="Times New Roman" panose="02020603050405020304" pitchFamily="18" charset="0"/>
                <a:ea typeface="Times New Roman" panose="02020603050405020304" pitchFamily="18" charset="0"/>
              </a:rPr>
              <a:t>O</a:t>
            </a:r>
            <a:endParaRPr lang="en-US" sz="2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85020E72-0020-F91A-24D5-798A39C2CB04}"/>
              </a:ext>
            </a:extLst>
          </p:cNvPr>
          <p:cNvSpPr txBox="1"/>
          <p:nvPr/>
        </p:nvSpPr>
        <p:spPr>
          <a:xfrm>
            <a:off x="219075" y="1047750"/>
            <a:ext cx="11610975" cy="954107"/>
          </a:xfrm>
          <a:prstGeom prst="rect">
            <a:avLst/>
          </a:prstGeom>
          <a:noFill/>
        </p:spPr>
        <p:txBody>
          <a:bodyPr wrap="square" rtlCol="0">
            <a:spAutoFit/>
          </a:bodyPr>
          <a:lstStyle/>
          <a:p>
            <a:pPr marL="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2……………..</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gồm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gốc</a:t>
            </a:r>
            <a:r>
              <a:rPr lang="en-US" sz="2800" dirty="0">
                <a:solidFill>
                  <a:srgbClr val="000000"/>
                </a:solidFill>
                <a:effectLst/>
                <a:latin typeface="Times New Roman" panose="02020603050405020304" pitchFamily="18" charset="0"/>
                <a:ea typeface="Times New Roman" panose="02020603050405020304" pitchFamily="18" charset="0"/>
              </a:rPr>
              <a:t> a-</a:t>
            </a:r>
            <a:r>
              <a:rPr lang="en-US" sz="2800" dirty="0" err="1">
                <a:solidFill>
                  <a:srgbClr val="000000"/>
                </a:solidFill>
                <a:effectLst/>
                <a:latin typeface="Times New Roman" panose="02020603050405020304" pitchFamily="18" charset="0"/>
                <a:ea typeface="Times New Roman" panose="02020603050405020304" pitchFamily="18" charset="0"/>
              </a:rPr>
              <a:t>xít</a:t>
            </a:r>
            <a:endParaRPr lang="en-US" sz="2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B4BDDA3-DC61-DB36-BE7C-FCF5818D18FF}"/>
              </a:ext>
            </a:extLst>
          </p:cNvPr>
          <p:cNvSpPr txBox="1"/>
          <p:nvPr/>
        </p:nvSpPr>
        <p:spPr>
          <a:xfrm>
            <a:off x="219075" y="2419350"/>
            <a:ext cx="11468100" cy="954107"/>
          </a:xfrm>
          <a:prstGeom prst="rect">
            <a:avLst/>
          </a:prstGeom>
          <a:noFill/>
        </p:spPr>
        <p:txBody>
          <a:bodyPr wrap="square" rtlCol="0">
            <a:spAutoFit/>
          </a:bodyPr>
          <a:lstStyle/>
          <a:p>
            <a:pPr marL="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3…………….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gồm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rPr>
              <a:t> hi-</a:t>
            </a:r>
            <a:r>
              <a:rPr lang="en-US" sz="2800" dirty="0" err="1">
                <a:solidFill>
                  <a:srgbClr val="000000"/>
                </a:solidFill>
                <a:effectLst/>
                <a:latin typeface="Times New Roman" panose="02020603050405020304" pitchFamily="18" charset="0"/>
                <a:ea typeface="Times New Roman" panose="02020603050405020304" pitchFamily="18" charset="0"/>
              </a:rPr>
              <a:t>đrô</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xít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E192F4DE-56ED-0E42-26BB-E1BD7484BF5A}"/>
              </a:ext>
            </a:extLst>
          </p:cNvPr>
          <p:cNvSpPr txBox="1"/>
          <p:nvPr/>
        </p:nvSpPr>
        <p:spPr>
          <a:xfrm>
            <a:off x="219075" y="3848100"/>
            <a:ext cx="11525250" cy="954107"/>
          </a:xfrm>
          <a:prstGeom prst="rect">
            <a:avLst/>
          </a:prstGeom>
          <a:noFill/>
        </p:spPr>
        <p:txBody>
          <a:bodyPr wrap="square" rtlCol="0">
            <a:spAutoFit/>
          </a:bodyPr>
          <a:lstStyle/>
          <a:p>
            <a:pPr marL="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4……………..</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B29A2374-7910-97CD-C523-6918617DB7C7}"/>
              </a:ext>
            </a:extLst>
          </p:cNvPr>
          <p:cNvSpPr txBox="1"/>
          <p:nvPr/>
        </p:nvSpPr>
        <p:spPr>
          <a:xfrm>
            <a:off x="161925" y="5248930"/>
            <a:ext cx="11525250" cy="523220"/>
          </a:xfrm>
          <a:prstGeom prst="rect">
            <a:avLst/>
          </a:prstGeom>
          <a:noFill/>
        </p:spPr>
        <p:txBody>
          <a:bodyPr wrap="square" rtlCol="0">
            <a:spAutoFit/>
          </a:bodyPr>
          <a:lstStyle/>
          <a:p>
            <a:pPr marL="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5………………</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mẫu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lũy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thừa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mười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5411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198996-28B5-87A2-04C2-968E0F9D45AF}"/>
              </a:ext>
            </a:extLst>
          </p:cNvPr>
          <p:cNvSpPr txBox="1"/>
          <p:nvPr/>
        </p:nvSpPr>
        <p:spPr>
          <a:xfrm>
            <a:off x="2190750" y="142875"/>
            <a:ext cx="6238875" cy="584775"/>
          </a:xfrm>
          <a:prstGeom prst="rect">
            <a:avLst/>
          </a:prstGeom>
          <a:noFill/>
        </p:spPr>
        <p:txBody>
          <a:bodyPr wrap="square" rtlCol="0">
            <a:spAutoFit/>
          </a:bodyPr>
          <a:lstStyle/>
          <a:p>
            <a:pPr marL="0" marR="0" algn="ctr">
              <a:spcBef>
                <a:spcPts val="0"/>
              </a:spcBef>
              <a:spcAft>
                <a:spcPts val="0"/>
              </a:spcAft>
            </a:pPr>
            <a:r>
              <a:rPr lang="en-US" sz="3200" b="1" dirty="0">
                <a:solidFill>
                  <a:srgbClr val="FF0000"/>
                </a:solidFill>
                <a:effectLst/>
                <a:latin typeface="Times New Roman" panose="02020603050405020304" pitchFamily="18" charset="0"/>
                <a:ea typeface="Times New Roman" panose="02020603050405020304" pitchFamily="18" charset="0"/>
              </a:rPr>
              <a:t>PHIẾU HỌC TẬP SỐ 01</a:t>
            </a:r>
            <a:endParaRPr lang="en-US" sz="3200" dirty="0">
              <a:effectLst/>
              <a:latin typeface="Times New Roman" panose="02020603050405020304" pitchFamily="18"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id="{EC45AFF3-9CDF-2072-0C24-349D3DEF560E}"/>
              </a:ext>
            </a:extLst>
          </p:cNvPr>
          <p:cNvGraphicFramePr>
            <a:graphicFrameLocks noGrp="1"/>
          </p:cNvGraphicFramePr>
          <p:nvPr>
            <p:extLst>
              <p:ext uri="{D42A27DB-BD31-4B8C-83A1-F6EECF244321}">
                <p14:modId xmlns:p14="http://schemas.microsoft.com/office/powerpoint/2010/main" val="2891493864"/>
              </p:ext>
            </p:extLst>
          </p:nvPr>
        </p:nvGraphicFramePr>
        <p:xfrm>
          <a:off x="519112" y="1388966"/>
          <a:ext cx="11153775" cy="3131058"/>
        </p:xfrm>
        <a:graphic>
          <a:graphicData uri="http://schemas.openxmlformats.org/drawingml/2006/table">
            <a:tbl>
              <a:tblPr firstRow="1" firstCol="1" bandRow="1">
                <a:tableStyleId>{5C22544A-7EE6-4342-B048-85BDC9FD1C3A}</a:tableStyleId>
              </a:tblPr>
              <a:tblGrid>
                <a:gridCol w="2322916">
                  <a:extLst>
                    <a:ext uri="{9D8B030D-6E8A-4147-A177-3AD203B41FA5}">
                      <a16:colId xmlns:a16="http://schemas.microsoft.com/office/drawing/2014/main" val="2134450210"/>
                    </a:ext>
                  </a:extLst>
                </a:gridCol>
                <a:gridCol w="5113722">
                  <a:extLst>
                    <a:ext uri="{9D8B030D-6E8A-4147-A177-3AD203B41FA5}">
                      <a16:colId xmlns:a16="http://schemas.microsoft.com/office/drawing/2014/main" val="2483537054"/>
                    </a:ext>
                  </a:extLst>
                </a:gridCol>
                <a:gridCol w="3717137">
                  <a:extLst>
                    <a:ext uri="{9D8B030D-6E8A-4147-A177-3AD203B41FA5}">
                      <a16:colId xmlns:a16="http://schemas.microsoft.com/office/drawing/2014/main" val="1700414972"/>
                    </a:ext>
                  </a:extLst>
                </a:gridCol>
              </a:tblGrid>
              <a:tr h="0">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STT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Khái niệm</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Bộ môn khoa học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319744"/>
                  </a:ext>
                </a:extLst>
              </a:tr>
              <a:tr h="0">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1</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Nước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Hoá học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5303826"/>
                  </a:ext>
                </a:extLst>
              </a:tr>
              <a:tr h="0">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2</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Muối</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Hoá học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8767844"/>
                  </a:ext>
                </a:extLst>
              </a:tr>
              <a:tr h="0">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3</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Bazơ</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Hoá học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3018791"/>
                  </a:ext>
                </a:extLst>
              </a:tr>
              <a:tr h="0">
                <a:tc>
                  <a:txBody>
                    <a:bodyPr/>
                    <a:lstStyle/>
                    <a:p>
                      <a:pPr marL="0" marR="0" algn="ctr">
                        <a:lnSpc>
                          <a:spcPct val="107000"/>
                        </a:lnSpc>
                        <a:spcBef>
                          <a:spcPts val="0"/>
                        </a:spcBef>
                        <a:spcAft>
                          <a:spcPts val="0"/>
                        </a:spcAft>
                      </a:pPr>
                      <a:r>
                        <a:rPr lang="en-US" sz="3200" dirty="0">
                          <a:solidFill>
                            <a:schemeClr val="tx1"/>
                          </a:solidFill>
                          <a:effectLst/>
                          <a:latin typeface="Times New Roman" panose="02020603050405020304" pitchFamily="18" charset="0"/>
                          <a:cs typeface="Times New Roman" panose="02020603050405020304" pitchFamily="18" charset="0"/>
                        </a:rPr>
                        <a:t>4</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Ẩn dụ</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Văn học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1661591"/>
                  </a:ext>
                </a:extLst>
              </a:tr>
              <a:tr h="0">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5</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Phân số thập phân</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dirty="0" err="1">
                          <a:solidFill>
                            <a:schemeClr val="tx1"/>
                          </a:solidFill>
                          <a:effectLst/>
                          <a:latin typeface="Times New Roman" panose="02020603050405020304" pitchFamily="18" charset="0"/>
                          <a:cs typeface="Times New Roman" panose="02020603050405020304" pitchFamily="18" charset="0"/>
                        </a:rPr>
                        <a:t>Toán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học</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887155"/>
                  </a:ext>
                </a:extLst>
              </a:tr>
            </a:tbl>
          </a:graphicData>
        </a:graphic>
      </p:graphicFrame>
    </p:spTree>
    <p:extLst>
      <p:ext uri="{BB962C8B-B14F-4D97-AF65-F5344CB8AC3E}">
        <p14:creationId xmlns:p14="http://schemas.microsoft.com/office/powerpoint/2010/main" val="18127603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ADC303C2-03A6-C8CB-F45F-8DFF5FF54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56" y="146756"/>
            <a:ext cx="11819466" cy="6581422"/>
          </a:xfrm>
          <a:prstGeom prst="rect">
            <a:avLst/>
          </a:prstGeom>
        </p:spPr>
      </p:pic>
      <p:sp>
        <p:nvSpPr>
          <p:cNvPr id="4" name="Hộp Văn bản 3">
            <a:extLst>
              <a:ext uri="{FF2B5EF4-FFF2-40B4-BE49-F238E27FC236}">
                <a16:creationId xmlns:a16="http://schemas.microsoft.com/office/drawing/2014/main" id="{EA81D0B9-5AFD-7DCA-6F3D-F55FCC962F2D}"/>
              </a:ext>
            </a:extLst>
          </p:cNvPr>
          <p:cNvSpPr txBox="1"/>
          <p:nvPr/>
        </p:nvSpPr>
        <p:spPr>
          <a:xfrm>
            <a:off x="2472268" y="1456267"/>
            <a:ext cx="9132710" cy="3048000"/>
          </a:xfrm>
          <a:prstGeom prst="rect">
            <a:avLst/>
          </a:prstGeom>
          <a:noFill/>
        </p:spPr>
        <p:txBody>
          <a:bodyPr wrap="square" rtlCol="0">
            <a:prstTxWarp prst="textSlantUp">
              <a:avLst/>
            </a:prstTxWarp>
            <a:spAutoFit/>
          </a:bodyPr>
          <a:lstStyle/>
          <a:p>
            <a:r>
              <a:rPr lang="en-US" sz="1800" b="1">
                <a:solidFill>
                  <a:srgbClr val="002060"/>
                </a:solidFill>
                <a:effectLst/>
                <a:latin typeface="Times New Roman" panose="02020603050405020304" pitchFamily="18" charset="0"/>
                <a:ea typeface="Times New Roman" panose="02020603050405020304" pitchFamily="18" charset="0"/>
              </a:rPr>
              <a:t>HÌNH THÀNH KIẾN THỨC</a:t>
            </a:r>
            <a:endParaRPr lang="en-US" dirty="0">
              <a:solidFill>
                <a:srgbClr val="002060"/>
              </a:solidFill>
            </a:endParaRPr>
          </a:p>
        </p:txBody>
      </p:sp>
    </p:spTree>
    <p:extLst>
      <p:ext uri="{BB962C8B-B14F-4D97-AF65-F5344CB8AC3E}">
        <p14:creationId xmlns:p14="http://schemas.microsoft.com/office/powerpoint/2010/main" val="2226634939"/>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7934C33-B856-2FF0-1B45-AA00A1CE7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ộp Văn bản 3">
            <a:extLst>
              <a:ext uri="{FF2B5EF4-FFF2-40B4-BE49-F238E27FC236}">
                <a16:creationId xmlns:a16="http://schemas.microsoft.com/office/drawing/2014/main" id="{8D33549F-E8BC-6236-AA06-CA2D9E9CCF84}"/>
              </a:ext>
            </a:extLst>
          </p:cNvPr>
          <p:cNvSpPr txBox="1"/>
          <p:nvPr/>
        </p:nvSpPr>
        <p:spPr>
          <a:xfrm>
            <a:off x="2980268" y="864199"/>
            <a:ext cx="6524978" cy="523220"/>
          </a:xfrm>
          <a:prstGeom prst="rect">
            <a:avLst/>
          </a:prstGeom>
          <a:noFill/>
        </p:spPr>
        <p:txBody>
          <a:bodyPr wrap="square" rtlCol="0">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A3714690-D5F3-5DF1-B3AB-DCF0CC39E4AD}"/>
              </a:ext>
            </a:extLst>
          </p:cNvPr>
          <p:cNvSpPr txBox="1"/>
          <p:nvPr/>
        </p:nvSpPr>
        <p:spPr>
          <a:xfrm>
            <a:off x="1738489" y="2597217"/>
            <a:ext cx="2957689" cy="1815882"/>
          </a:xfrm>
          <a:prstGeom prst="rect">
            <a:avLst/>
          </a:prstGeom>
          <a:noFill/>
        </p:spPr>
        <p:txBody>
          <a:bodyPr wrap="square" rtlCol="0">
            <a:spAutoFit/>
          </a:bodyPr>
          <a:lstStyle/>
          <a:p>
            <a:pPr algn="just"/>
            <a:r>
              <a:rPr lang="en-US" sz="2800" dirty="0" err="1">
                <a:solidFill>
                  <a:srgbClr val="000000"/>
                </a:solidFill>
                <a:latin typeface="Times New Roman" panose="02020603050405020304" pitchFamily="18" charset="0"/>
                <a:ea typeface="Times New Roman" panose="02020603050405020304" pitchFamily="18" charset="0"/>
              </a:rPr>
              <a:t>T</a:t>
            </a:r>
            <a:r>
              <a:rPr lang="en-US" sz="2800" dirty="0" err="1">
                <a:solidFill>
                  <a:srgbClr val="000000"/>
                </a:solidFill>
                <a:effectLst/>
                <a:latin typeface="Times New Roman" panose="02020603050405020304" pitchFamily="18" charset="0"/>
                <a:ea typeface="Times New Roman" panose="02020603050405020304" pitchFamily="18" charset="0"/>
              </a:rPr>
              <a:t>hảo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cặp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phiếu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học</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tập</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số</a:t>
            </a:r>
            <a:r>
              <a:rPr lang="en-US" sz="2800" b="1" dirty="0">
                <a:solidFill>
                  <a:srgbClr val="FF0000"/>
                </a:solidFill>
                <a:effectLst/>
                <a:latin typeface="Times New Roman" panose="02020603050405020304" pitchFamily="18" charset="0"/>
                <a:ea typeface="Times New Roman" panose="02020603050405020304" pitchFamily="18" charset="0"/>
              </a:rPr>
              <a:t> 02 </a:t>
            </a:r>
            <a:endParaRPr lang="en-US" sz="2800" dirty="0"/>
          </a:p>
        </p:txBody>
      </p:sp>
      <p:sp>
        <p:nvSpPr>
          <p:cNvPr id="10" name="Hộp Văn bản 9">
            <a:extLst>
              <a:ext uri="{FF2B5EF4-FFF2-40B4-BE49-F238E27FC236}">
                <a16:creationId xmlns:a16="http://schemas.microsoft.com/office/drawing/2014/main" id="{6FCB17EA-DCA8-323C-C10B-0ED560304649}"/>
              </a:ext>
            </a:extLst>
          </p:cNvPr>
          <p:cNvSpPr txBox="1"/>
          <p:nvPr/>
        </p:nvSpPr>
        <p:spPr>
          <a:xfrm>
            <a:off x="4340578" y="1616278"/>
            <a:ext cx="3510844" cy="523220"/>
          </a:xfrm>
          <a:prstGeom prst="rect">
            <a:avLst/>
          </a:prstGeom>
          <a:noFill/>
        </p:spPr>
        <p:txBody>
          <a:bodyPr wrap="square" rtlCol="0">
            <a:spAutoFit/>
          </a:bodyPr>
          <a:lstStyle/>
          <a:p>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2" name="Hình ảnh 1">
            <a:extLst>
              <a:ext uri="{FF2B5EF4-FFF2-40B4-BE49-F238E27FC236}">
                <a16:creationId xmlns:a16="http://schemas.microsoft.com/office/drawing/2014/main" id="{233B206B-CCD4-18CA-8E12-48B9BAC4B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137" y="2597217"/>
            <a:ext cx="4133332" cy="2934339"/>
          </a:xfrm>
          <a:prstGeom prst="rect">
            <a:avLst/>
          </a:prstGeom>
        </p:spPr>
      </p:pic>
    </p:spTree>
    <p:extLst>
      <p:ext uri="{BB962C8B-B14F-4D97-AF65-F5344CB8AC3E}">
        <p14:creationId xmlns:p14="http://schemas.microsoft.com/office/powerpoint/2010/main" val="4180152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A1C5A397-DFA1-96B0-802C-0275DB4E9B44}"/>
              </a:ext>
            </a:extLst>
          </p:cNvPr>
          <p:cNvSpPr txBox="1"/>
          <p:nvPr/>
        </p:nvSpPr>
        <p:spPr>
          <a:xfrm>
            <a:off x="3601156" y="146756"/>
            <a:ext cx="4357511" cy="523220"/>
          </a:xfrm>
          <a:prstGeom prst="rect">
            <a:avLst/>
          </a:prstGeom>
          <a:noFill/>
        </p:spPr>
        <p:txBody>
          <a:bodyPr wrap="square" rtlCol="0">
            <a:spAutoFit/>
          </a:bodyPr>
          <a:lstStyle/>
          <a:p>
            <a:pPr algn="ctr"/>
            <a:r>
              <a:rPr lang="en-US" sz="2800" b="1">
                <a:solidFill>
                  <a:srgbClr val="FF0000"/>
                </a:solidFill>
                <a:effectLst/>
                <a:latin typeface="Times New Roman" panose="02020603050405020304" pitchFamily="18" charset="0"/>
                <a:ea typeface="Times New Roman" panose="02020603050405020304" pitchFamily="18" charset="0"/>
              </a:rPr>
              <a:t>PHIẾU HỌC TẬP SỐ 02</a:t>
            </a:r>
            <a:endParaRPr lang="en-US" sz="2800">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273538B7-5FFB-5BCE-B5B0-CD76B02B9DEE}"/>
              </a:ext>
            </a:extLst>
          </p:cNvPr>
          <p:cNvGraphicFramePr>
            <a:graphicFrameLocks noGrp="1"/>
          </p:cNvGraphicFramePr>
          <p:nvPr>
            <p:extLst/>
          </p:nvPr>
        </p:nvGraphicFramePr>
        <p:xfrm>
          <a:off x="282221" y="1051560"/>
          <a:ext cx="11672710" cy="5120640"/>
        </p:xfrm>
        <a:graphic>
          <a:graphicData uri="http://schemas.openxmlformats.org/drawingml/2006/table">
            <a:tbl>
              <a:tblPr firstRow="1" firstCol="1" bandRow="1">
                <a:tableStyleId>{5C22544A-7EE6-4342-B048-85BDC9FD1C3A}</a:tableStyleId>
              </a:tblPr>
              <a:tblGrid>
                <a:gridCol w="4048797">
                  <a:extLst>
                    <a:ext uri="{9D8B030D-6E8A-4147-A177-3AD203B41FA5}">
                      <a16:colId xmlns:a16="http://schemas.microsoft.com/office/drawing/2014/main" val="3497279367"/>
                    </a:ext>
                  </a:extLst>
                </a:gridCol>
                <a:gridCol w="4048797">
                  <a:extLst>
                    <a:ext uri="{9D8B030D-6E8A-4147-A177-3AD203B41FA5}">
                      <a16:colId xmlns:a16="http://schemas.microsoft.com/office/drawing/2014/main" val="3414205321"/>
                    </a:ext>
                  </a:extLst>
                </a:gridCol>
                <a:gridCol w="3575116">
                  <a:extLst>
                    <a:ext uri="{9D8B030D-6E8A-4147-A177-3AD203B41FA5}">
                      <a16:colId xmlns:a16="http://schemas.microsoft.com/office/drawing/2014/main" val="2491076817"/>
                    </a:ext>
                  </a:extLst>
                </a:gridCol>
              </a:tblGrid>
              <a:tr h="0">
                <a:tc gridSpan="3">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Tìm hiểu về khái niệm thuật ngữ</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4800132"/>
                  </a:ext>
                </a:extLst>
              </a:tr>
              <a:tr h="0">
                <a:tc rowSpan="2">
                  <a:txBody>
                    <a:bodyPr/>
                    <a:lstStyle/>
                    <a:p>
                      <a:r>
                        <a:rPr lang="en-US" sz="2800">
                          <a:solidFill>
                            <a:schemeClr val="tx1"/>
                          </a:solidFill>
                          <a:effectLst/>
                          <a:latin typeface="Times New Roman" panose="02020603050405020304" pitchFamily="18" charset="0"/>
                          <a:cs typeface="Times New Roman" panose="02020603050405020304" pitchFamily="18" charset="0"/>
                        </a:rPr>
                        <a:t>1) So sánh hai cách giải thích về nghĩa của từ “nước” sau:</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chemeClr val="tx1"/>
                          </a:solidFill>
                          <a:effectLst/>
                          <a:latin typeface="Times New Roman" panose="02020603050405020304" pitchFamily="18" charset="0"/>
                          <a:cs typeface="Times New Roman" panose="02020603050405020304" pitchFamily="18" charset="0"/>
                        </a:rPr>
                        <a:t>Cách 1: Nước là chất lỏng, không màu, không mùi, không vị, có ở ao, hồ, sông, …</a:t>
                      </a:r>
                    </a:p>
                    <a:p>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chemeClr val="tx1"/>
                          </a:solidFill>
                          <a:effectLst/>
                          <a:latin typeface="Times New Roman" panose="02020603050405020304" pitchFamily="18" charset="0"/>
                          <a:cs typeface="Times New Roman" panose="02020603050405020304" pitchFamily="18" charset="0"/>
                        </a:rPr>
                        <a:t>Cách 2: Nước là hợp chất của các nguyên tử hi-đrô và ôxi, có công thức là H</a:t>
                      </a:r>
                      <a:r>
                        <a:rPr lang="en-US" sz="2800" baseline="-25000">
                          <a:solidFill>
                            <a:schemeClr val="tx1"/>
                          </a:solidFill>
                          <a:effectLst/>
                          <a:latin typeface="Times New Roman" panose="02020603050405020304" pitchFamily="18" charset="0"/>
                          <a:cs typeface="Times New Roman" panose="02020603050405020304" pitchFamily="18" charset="0"/>
                        </a:rPr>
                        <a:t>2</a:t>
                      </a:r>
                      <a:r>
                        <a:rPr lang="en-US" sz="2800">
                          <a:solidFill>
                            <a:schemeClr val="tx1"/>
                          </a:solidFill>
                          <a:effectLst/>
                          <a:latin typeface="Times New Roman" panose="02020603050405020304" pitchFamily="18" charset="0"/>
                          <a:cs typeface="Times New Roman" panose="02020603050405020304" pitchFamily="18" charset="0"/>
                        </a:rPr>
                        <a:t>O.</a:t>
                      </a:r>
                    </a:p>
                    <a:p>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53992"/>
                  </a:ext>
                </a:extLst>
              </a:tr>
              <a:tr h="0">
                <a:tc vMerge="1">
                  <a:txBody>
                    <a:bodyPr/>
                    <a:lstStyle/>
                    <a:p>
                      <a:endParaRPr lang="en-US"/>
                    </a:p>
                  </a:txBody>
                  <a:tcPr/>
                </a:tc>
                <a:tc>
                  <a:txBody>
                    <a:bodyPr/>
                    <a:lstStyle/>
                    <a:p>
                      <a:r>
                        <a:rPr lang="en-US" sz="28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effectLst/>
                          <a:latin typeface="Times New Roman" panose="02020603050405020304" pitchFamily="18" charset="0"/>
                          <a:cs typeface="Times New Roman" panose="02020603050405020304" pitchFamily="18" charset="0"/>
                        </a:rPr>
                        <a:t>………………</a:t>
                      </a:r>
                    </a:p>
                    <a:p>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5374237"/>
                  </a:ext>
                </a:extLst>
              </a:tr>
              <a:tr h="0">
                <a:tc>
                  <a:txBody>
                    <a:bodyPr/>
                    <a:lstStyle/>
                    <a:p>
                      <a:r>
                        <a:rPr lang="en-US" sz="2800">
                          <a:solidFill>
                            <a:schemeClr val="tx1"/>
                          </a:solidFill>
                          <a:effectLst/>
                          <a:latin typeface="Times New Roman" panose="02020603050405020304" pitchFamily="18" charset="0"/>
                          <a:cs typeface="Times New Roman" panose="02020603050405020304" pitchFamily="18" charset="0"/>
                        </a:rPr>
                        <a:t>2) Thuật ngữ là gì? Thuật ngữ thường được dùng ở loại văn bản nào?</a:t>
                      </a:r>
                    </a:p>
                    <a:p>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2121225"/>
                  </a:ext>
                </a:extLst>
              </a:tr>
            </a:tbl>
          </a:graphicData>
        </a:graphic>
      </p:graphicFrame>
    </p:spTree>
    <p:extLst>
      <p:ext uri="{BB962C8B-B14F-4D97-AF65-F5344CB8AC3E}">
        <p14:creationId xmlns:p14="http://schemas.microsoft.com/office/powerpoint/2010/main" val="16217847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85D50C59-F068-2E6B-D7AE-E72485C5FB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22" y="79022"/>
            <a:ext cx="12192000" cy="6858000"/>
          </a:xfrm>
          <a:prstGeom prst="rect">
            <a:avLst/>
          </a:prstGeom>
        </p:spPr>
      </p:pic>
      <p:sp>
        <p:nvSpPr>
          <p:cNvPr id="3" name="Hộp Văn bản 2">
            <a:extLst>
              <a:ext uri="{FF2B5EF4-FFF2-40B4-BE49-F238E27FC236}">
                <a16:creationId xmlns:a16="http://schemas.microsoft.com/office/drawing/2014/main" id="{36A8E160-07EB-8DC8-7546-FCEDF15DA78D}"/>
              </a:ext>
            </a:extLst>
          </p:cNvPr>
          <p:cNvSpPr txBox="1"/>
          <p:nvPr/>
        </p:nvSpPr>
        <p:spPr>
          <a:xfrm>
            <a:off x="1930400" y="844505"/>
            <a:ext cx="8590844" cy="523220"/>
          </a:xfrm>
          <a:prstGeom prst="rect">
            <a:avLst/>
          </a:prstGeom>
          <a:noFill/>
        </p:spPr>
        <p:txBody>
          <a:bodyPr wrap="square" rtlCol="0">
            <a:spAutoFit/>
          </a:bodyPr>
          <a:lstStyle/>
          <a:p>
            <a:pPr>
              <a:spcAft>
                <a:spcPts val="75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94DB1857-CA22-0C58-68E3-1E25076C3676}"/>
              </a:ext>
            </a:extLst>
          </p:cNvPr>
          <p:cNvSpPr txBox="1"/>
          <p:nvPr/>
        </p:nvSpPr>
        <p:spPr>
          <a:xfrm>
            <a:off x="1569157" y="1821906"/>
            <a:ext cx="4526843" cy="1384995"/>
          </a:xfrm>
          <a:prstGeom prst="rect">
            <a:avLst/>
          </a:prstGeom>
          <a:noFill/>
        </p:spPr>
        <p:txBody>
          <a:bodyPr wrap="square" rtlCol="0">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lỏng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FE8E3B76-8AD3-39FC-17B8-F2BD5BDB8148}"/>
              </a:ext>
            </a:extLst>
          </p:cNvPr>
          <p:cNvSpPr txBox="1"/>
          <p:nvPr/>
        </p:nvSpPr>
        <p:spPr>
          <a:xfrm>
            <a:off x="6728178" y="1841662"/>
            <a:ext cx="4323645" cy="1384995"/>
          </a:xfrm>
          <a:prstGeom prst="rect">
            <a:avLst/>
          </a:prstGeom>
          <a:noFill/>
        </p:spPr>
        <p:txBody>
          <a:bodyPr wrap="square" rtlCol="0">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hi-</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đrô</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ôxi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H</a:t>
            </a:r>
            <a:r>
              <a:rPr lang="en-US" sz="2800"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DE1282F3-D559-DAAB-DA50-5207755C8128}"/>
              </a:ext>
            </a:extLst>
          </p:cNvPr>
          <p:cNvSpPr txBox="1"/>
          <p:nvPr/>
        </p:nvSpPr>
        <p:spPr>
          <a:xfrm>
            <a:off x="1930399" y="3804355"/>
            <a:ext cx="8906933" cy="954107"/>
          </a:xfrm>
          <a:prstGeom prst="rect">
            <a:avLst/>
          </a:prstGeom>
          <a:noFill/>
        </p:spPr>
        <p:txBody>
          <a:bodyPr wrap="square" rtlCol="0">
            <a:spAutoFit/>
          </a:bodyPr>
          <a:lstStyle/>
          <a:p>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82832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2067</Words>
  <Application>Microsoft Office PowerPoint</Application>
  <PresentationFormat>Widescreen</PresentationFormat>
  <Paragraphs>239</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VTC</dc:creator>
  <cp:lastModifiedBy>Admin</cp:lastModifiedBy>
  <cp:revision>5</cp:revision>
  <dcterms:created xsi:type="dcterms:W3CDTF">2023-01-12T14:16:26Z</dcterms:created>
  <dcterms:modified xsi:type="dcterms:W3CDTF">2023-02-11T13:54:09Z</dcterms:modified>
</cp:coreProperties>
</file>