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258" r:id="rId4"/>
    <p:sldId id="260" r:id="rId5"/>
    <p:sldId id="259" r:id="rId6"/>
    <p:sldId id="261" r:id="rId7"/>
    <p:sldId id="262" r:id="rId8"/>
    <p:sldId id="263" r:id="rId9"/>
    <p:sldId id="264" r:id="rId10"/>
    <p:sldId id="265" r:id="rId11"/>
    <p:sldId id="266" r:id="rId12"/>
    <p:sldId id="269" r:id="rId13"/>
    <p:sldId id="270" r:id="rId14"/>
    <p:sldId id="272" r:id="rId15"/>
    <p:sldId id="273" r:id="rId16"/>
    <p:sldId id="267"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9" r:id="rId34"/>
    <p:sldId id="290" r:id="rId35"/>
    <p:sldId id="300" r:id="rId36"/>
    <p:sldId id="291" r:id="rId37"/>
    <p:sldId id="292" r:id="rId38"/>
    <p:sldId id="293" r:id="rId39"/>
    <p:sldId id="295" r:id="rId40"/>
    <p:sldId id="294" r:id="rId41"/>
    <p:sldId id="296" r:id="rId42"/>
    <p:sldId id="297" r:id="rId43"/>
    <p:sldId id="298" r:id="rId44"/>
    <p:sldId id="301" r:id="rId45"/>
    <p:sldId id="302" r:id="rId46"/>
    <p:sldId id="311" r:id="rId47"/>
    <p:sldId id="304" r:id="rId48"/>
    <p:sldId id="305" r:id="rId49"/>
    <p:sldId id="306" r:id="rId50"/>
    <p:sldId id="312" r:id="rId51"/>
    <p:sldId id="307" r:id="rId52"/>
    <p:sldId id="308" r:id="rId53"/>
    <p:sldId id="309" r:id="rId54"/>
    <p:sldId id="310" r:id="rId55"/>
    <p:sldId id="303" r:id="rId56"/>
    <p:sldId id="313" r:id="rId57"/>
    <p:sldId id="314" r:id="rId58"/>
    <p:sldId id="319" r:id="rId59"/>
    <p:sldId id="315" r:id="rId60"/>
    <p:sldId id="316" r:id="rId61"/>
    <p:sldId id="317" r:id="rId62"/>
    <p:sldId id="318"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59" d="100"/>
          <a:sy n="59" d="100"/>
        </p:scale>
        <p:origin x="848"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76D9B-5484-4189-A7FA-1E961745BD3D}"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61252-7B49-43D1-84B3-8BF3B58EE1C7}" type="slidenum">
              <a:rPr lang="en-US" smtClean="0"/>
              <a:t>‹#›</a:t>
            </a:fld>
            <a:endParaRPr lang="en-US"/>
          </a:p>
        </p:txBody>
      </p:sp>
    </p:spTree>
    <p:extLst>
      <p:ext uri="{BB962C8B-B14F-4D97-AF65-F5344CB8AC3E}">
        <p14:creationId xmlns:p14="http://schemas.microsoft.com/office/powerpoint/2010/main" val="146707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61252-7B49-43D1-84B3-8BF3B58EE1C7}" type="slidenum">
              <a:rPr lang="en-US" smtClean="0"/>
              <a:t>36</a:t>
            </a:fld>
            <a:endParaRPr lang="en-US"/>
          </a:p>
        </p:txBody>
      </p:sp>
    </p:spTree>
    <p:extLst>
      <p:ext uri="{BB962C8B-B14F-4D97-AF65-F5344CB8AC3E}">
        <p14:creationId xmlns:p14="http://schemas.microsoft.com/office/powerpoint/2010/main" val="126280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4688-95EB-370D-1E16-8B00B5E282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28E56-CF3C-5160-F2DC-EF84A2935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ECC9E9-BC96-B372-2BFD-7E89E50138B8}"/>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5" name="Footer Placeholder 4">
            <a:extLst>
              <a:ext uri="{FF2B5EF4-FFF2-40B4-BE49-F238E27FC236}">
                <a16:creationId xmlns:a16="http://schemas.microsoft.com/office/drawing/2014/main" id="{9944BDE0-22CE-5B47-8C69-D896E4B43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B3A66-F686-085E-6AC8-29B972A0DFEE}"/>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74605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588A-1D14-611C-81F2-920F50A72F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23B55E-0693-0B13-4D6E-A9741BE5E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7A1A8-BBA7-31A6-D2AD-277E28E38074}"/>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5" name="Footer Placeholder 4">
            <a:extLst>
              <a:ext uri="{FF2B5EF4-FFF2-40B4-BE49-F238E27FC236}">
                <a16:creationId xmlns:a16="http://schemas.microsoft.com/office/drawing/2014/main" id="{296ED4FC-DF8E-3822-C524-602575A87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1C393-DAEC-163A-C055-D6E43881FCBD}"/>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33015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513E-EAFC-588F-4D73-365BB7628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923746-EC7A-B9FC-BF2E-FD12BCB8C1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B76C1-21EF-9B50-4864-1DEFF414094E}"/>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5" name="Footer Placeholder 4">
            <a:extLst>
              <a:ext uri="{FF2B5EF4-FFF2-40B4-BE49-F238E27FC236}">
                <a16:creationId xmlns:a16="http://schemas.microsoft.com/office/drawing/2014/main" id="{8B61B452-9051-80FA-4386-34D56B421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689B1-195F-39D6-D514-B478F77F3A89}"/>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135993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01AB-8DD9-2B5D-C9E2-CD4659F20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2FAD4-E363-149A-1B68-B4DC6F432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F1326-8379-32ED-4BAC-D9AAC5F81B80}"/>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5" name="Footer Placeholder 4">
            <a:extLst>
              <a:ext uri="{FF2B5EF4-FFF2-40B4-BE49-F238E27FC236}">
                <a16:creationId xmlns:a16="http://schemas.microsoft.com/office/drawing/2014/main" id="{35103C92-0C59-3C47-5C80-00B0E4F7B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ED702-5193-78FC-2528-4F65AD1EC662}"/>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311834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E8A8-BC18-1E2B-B942-05C8A4E85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DC933-4DCA-A99C-A7F8-2FB148676A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E3A0D-134D-445D-CB3C-52711D56CAA0}"/>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5" name="Footer Placeholder 4">
            <a:extLst>
              <a:ext uri="{FF2B5EF4-FFF2-40B4-BE49-F238E27FC236}">
                <a16:creationId xmlns:a16="http://schemas.microsoft.com/office/drawing/2014/main" id="{C7515C9D-2750-313B-398F-67730F7D6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A9EFC-E44F-CA45-C8C2-6C03F89AD66D}"/>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16598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796E-51B8-5F87-FC29-7C812961A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9F9AC-EBF8-B4E7-78BD-0A7C44A477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75D567-EDB1-0F84-069A-1C0B36084B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D4148E-C4F8-F3B2-1A8D-030596E1A0A5}"/>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6" name="Footer Placeholder 5">
            <a:extLst>
              <a:ext uri="{FF2B5EF4-FFF2-40B4-BE49-F238E27FC236}">
                <a16:creationId xmlns:a16="http://schemas.microsoft.com/office/drawing/2014/main" id="{0A7DBF28-4500-5E59-4434-84CCB2598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01E7F-A324-2910-DD53-8EEA4829A545}"/>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426916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0726-FAA5-A8A1-B8E6-C1DDFA56E5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CCF33A-AC7A-2054-F605-B3A347580E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B6A0EE-D5C6-6D4F-A7BC-8C538D398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A99156-DC07-EC54-61F6-480B9EA59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C6B11-876D-A8C6-3F19-D3AB69126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EC69-6C29-B1DC-1C81-5D85E3B4D0F2}"/>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8" name="Footer Placeholder 7">
            <a:extLst>
              <a:ext uri="{FF2B5EF4-FFF2-40B4-BE49-F238E27FC236}">
                <a16:creationId xmlns:a16="http://schemas.microsoft.com/office/drawing/2014/main" id="{F3E140FC-82DA-9545-552C-490873DAB6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EE89E7-0D3F-3B39-9B10-4B3FB6435766}"/>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411735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3141-A184-46DE-15A1-FD710AB1AB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72B46F-F88F-5C0F-B13C-1A11B351EFB0}"/>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4" name="Footer Placeholder 3">
            <a:extLst>
              <a:ext uri="{FF2B5EF4-FFF2-40B4-BE49-F238E27FC236}">
                <a16:creationId xmlns:a16="http://schemas.microsoft.com/office/drawing/2014/main" id="{3D50BE59-04A6-3B65-71CE-0ACE400A2E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CC312-3433-811F-E0FE-44FE1DBEBA6A}"/>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43997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662CFF-4E3A-1389-3884-55E4B53D119A}"/>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3" name="Footer Placeholder 2">
            <a:extLst>
              <a:ext uri="{FF2B5EF4-FFF2-40B4-BE49-F238E27FC236}">
                <a16:creationId xmlns:a16="http://schemas.microsoft.com/office/drawing/2014/main" id="{4314F8BF-0452-8EEF-F686-F343B36F41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C9B465-348A-03ED-B7A3-443D5C14B310}"/>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81248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5005-BA62-59C8-72FE-A4EE1CD85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60B9C-DA28-97C8-34FD-4B6DC1478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0B691-0CE4-F447-DBBC-361BDFD54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7BF27-B8E1-9E89-0A18-D4ECFE8261A8}"/>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6" name="Footer Placeholder 5">
            <a:extLst>
              <a:ext uri="{FF2B5EF4-FFF2-40B4-BE49-F238E27FC236}">
                <a16:creationId xmlns:a16="http://schemas.microsoft.com/office/drawing/2014/main" id="{72917858-8888-145F-183C-11A6F70A1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9B30C-A477-632B-A11C-E29C174F3893}"/>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423292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E8F8-25FA-2611-1504-8E151455F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800197-D0D5-AFF0-E4C7-29A1F04332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58CE9B-002F-12B2-DCBA-8FAE52A65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DC96D-9D95-49E4-4128-2D8491B6E7BA}"/>
              </a:ext>
            </a:extLst>
          </p:cNvPr>
          <p:cNvSpPr>
            <a:spLocks noGrp="1"/>
          </p:cNvSpPr>
          <p:nvPr>
            <p:ph type="dt" sz="half" idx="10"/>
          </p:nvPr>
        </p:nvSpPr>
        <p:spPr/>
        <p:txBody>
          <a:bodyPr/>
          <a:lstStyle/>
          <a:p>
            <a:fld id="{107908E2-2567-4295-A1A0-A7B689B5A327}" type="datetimeFigureOut">
              <a:rPr lang="en-US" smtClean="0"/>
              <a:t>7/12/2024</a:t>
            </a:fld>
            <a:endParaRPr lang="en-US"/>
          </a:p>
        </p:txBody>
      </p:sp>
      <p:sp>
        <p:nvSpPr>
          <p:cNvPr id="6" name="Footer Placeholder 5">
            <a:extLst>
              <a:ext uri="{FF2B5EF4-FFF2-40B4-BE49-F238E27FC236}">
                <a16:creationId xmlns:a16="http://schemas.microsoft.com/office/drawing/2014/main" id="{858FBDD1-39DE-337C-5466-0EF17B1B4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58AAE-4088-E25F-D4B3-A15C4F7CC9CC}"/>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55899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3AB33D-23D3-9F4E-38B1-B62B493D23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B8771-1ACF-4ABE-427D-D68371B72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5EF8E-B581-9F53-A8AA-3A10E94E9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7908E2-2567-4295-A1A0-A7B689B5A327}" type="datetimeFigureOut">
              <a:rPr lang="en-US" smtClean="0"/>
              <a:t>7/12/2024</a:t>
            </a:fld>
            <a:endParaRPr lang="en-US"/>
          </a:p>
        </p:txBody>
      </p:sp>
      <p:sp>
        <p:nvSpPr>
          <p:cNvPr id="5" name="Footer Placeholder 4">
            <a:extLst>
              <a:ext uri="{FF2B5EF4-FFF2-40B4-BE49-F238E27FC236}">
                <a16:creationId xmlns:a16="http://schemas.microsoft.com/office/drawing/2014/main" id="{454A63DD-1FEE-6342-D34E-C6F0CA592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8C698B8-CC02-6E1E-EECB-F0C4A7F24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2F83A8-D109-41D5-B16E-810C0B6541F6}" type="slidenum">
              <a:rPr lang="en-US" smtClean="0"/>
              <a:t>‹#›</a:t>
            </a:fld>
            <a:endParaRPr lang="en-US"/>
          </a:p>
        </p:txBody>
      </p:sp>
    </p:spTree>
    <p:extLst>
      <p:ext uri="{BB962C8B-B14F-4D97-AF65-F5344CB8AC3E}">
        <p14:creationId xmlns:p14="http://schemas.microsoft.com/office/powerpoint/2010/main" val="4239158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solidFill>
                  <a:srgbClr val="000000"/>
                </a:solidFill>
                <a:effectLst/>
                <a:latin typeface="Times New Roman" panose="02020603050405020304" pitchFamily="18" charset="0"/>
                <a:ea typeface="Arial" panose="020B0604020202020204" pitchFamily="34" charset="0"/>
              </a:rPr>
              <a:t>1. </a:t>
            </a:r>
            <a:r>
              <a:rPr lang="vi-VN" sz="2800" b="1" dirty="0">
                <a:solidFill>
                  <a:srgbClr val="000000"/>
                </a:solidFill>
                <a:effectLst/>
                <a:latin typeface="Times New Roman" panose="02020603050405020304" pitchFamily="18" charset="0"/>
                <a:ea typeface="Arial" panose="020B0604020202020204" pitchFamily="34" charset="0"/>
              </a:rPr>
              <a:t>Tự sự</a:t>
            </a:r>
            <a:endParaRPr lang="en-US" sz="2800" dirty="0">
              <a:effectLst/>
              <a:latin typeface="Arial" panose="020B0604020202020204" pitchFamily="34" charset="0"/>
              <a:ea typeface="Arial" panose="020B0604020202020204" pitchFamily="34" charset="0"/>
            </a:endParaRPr>
          </a:p>
        </p:txBody>
      </p:sp>
      <p:graphicFrame>
        <p:nvGraphicFramePr>
          <p:cNvPr id="8" name="Table 7">
            <a:extLst>
              <a:ext uri="{FF2B5EF4-FFF2-40B4-BE49-F238E27FC236}">
                <a16:creationId xmlns:a16="http://schemas.microsoft.com/office/drawing/2014/main" id="{B9620181-F065-26D1-7790-4E39E31B3741}"/>
              </a:ext>
            </a:extLst>
          </p:cNvPr>
          <p:cNvGraphicFramePr>
            <a:graphicFrameLocks noGrp="1"/>
          </p:cNvGraphicFramePr>
          <p:nvPr>
            <p:extLst>
              <p:ext uri="{D42A27DB-BD31-4B8C-83A1-F6EECF244321}">
                <p14:modId xmlns:p14="http://schemas.microsoft.com/office/powerpoint/2010/main" val="2075021144"/>
              </p:ext>
            </p:extLst>
          </p:nvPr>
        </p:nvGraphicFramePr>
        <p:xfrm>
          <a:off x="233320" y="2186752"/>
          <a:ext cx="11725360" cy="4335654"/>
        </p:xfrm>
        <a:graphic>
          <a:graphicData uri="http://schemas.openxmlformats.org/drawingml/2006/table">
            <a:tbl>
              <a:tblPr firstRow="1" firstCol="1" bandRow="1">
                <a:tableStyleId>{5C22544A-7EE6-4342-B048-85BDC9FD1C3A}</a:tableStyleId>
              </a:tblPr>
              <a:tblGrid>
                <a:gridCol w="6903883">
                  <a:extLst>
                    <a:ext uri="{9D8B030D-6E8A-4147-A177-3AD203B41FA5}">
                      <a16:colId xmlns:a16="http://schemas.microsoft.com/office/drawing/2014/main" val="600471547"/>
                    </a:ext>
                  </a:extLst>
                </a:gridCol>
                <a:gridCol w="4821477">
                  <a:extLst>
                    <a:ext uri="{9D8B030D-6E8A-4147-A177-3AD203B41FA5}">
                      <a16:colId xmlns:a16="http://schemas.microsoft.com/office/drawing/2014/main" val="3817602451"/>
                    </a:ext>
                  </a:extLst>
                </a:gridCol>
              </a:tblGrid>
              <a:tr h="0">
                <a:tc>
                  <a:txBody>
                    <a:bodyPr/>
                    <a:lstStyle/>
                    <a:p>
                      <a:pPr algn="ctr">
                        <a:lnSpc>
                          <a:spcPct val="150000"/>
                        </a:lnSpc>
                        <a:spcBef>
                          <a:spcPts val="1200"/>
                        </a:spcBef>
                        <a:tabLst>
                          <a:tab pos="1170305" algn="l"/>
                        </a:tabLst>
                      </a:pPr>
                      <a:r>
                        <a:rPr lang="vi-VN" sz="2800">
                          <a:solidFill>
                            <a:schemeClr val="tx1"/>
                          </a:solidFill>
                          <a:effectLst/>
                        </a:rPr>
                        <a:t>Đặc điểm nhận diện</a:t>
                      </a:r>
                      <a:endParaRPr lang="en-US" sz="28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2800">
                          <a:solidFill>
                            <a:schemeClr val="tx1"/>
                          </a:solidFill>
                          <a:effectLst/>
                        </a:rPr>
                        <a:t>Thể loại</a:t>
                      </a:r>
                      <a:endParaRPr lang="en-US" sz="28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4359434"/>
                  </a:ext>
                </a:extLst>
              </a:tr>
              <a:tr h="1653540">
                <a:tc>
                  <a:txBody>
                    <a:bodyPr/>
                    <a:lstStyle/>
                    <a:p>
                      <a:pPr algn="just">
                        <a:lnSpc>
                          <a:spcPct val="150000"/>
                        </a:lnSpc>
                        <a:spcBef>
                          <a:spcPts val="1200"/>
                        </a:spcBef>
                        <a:tabLst>
                          <a:tab pos="1170305" algn="l"/>
                        </a:tabLst>
                      </a:pPr>
                      <a:r>
                        <a:rPr lang="vi-VN" sz="2800" dirty="0">
                          <a:solidFill>
                            <a:schemeClr val="tx1"/>
                          </a:solidFill>
                          <a:effectLst/>
                        </a:rPr>
                        <a:t>Tự sự là dùng ngôn ngữ để kể một chuỗi sự việc, sự việc này dẫn đến sự việc kia, cuối cùng tạo thành một kết thúc nhằm giải thích sự việc, tìm hiểu con người, nêu vấn đề và bày tỏ thái độ khen chê.</a:t>
                      </a:r>
                      <a:r>
                        <a:rPr lang="en-US" sz="2800" dirty="0">
                          <a:solidFill>
                            <a:schemeClr val="tx1"/>
                          </a:solidFill>
                          <a:effectLst/>
                          <a:sym typeface="Wingdings 3" panose="05040102010807070707" pitchFamily="18" charset="2"/>
                        </a:rPr>
                        <a:t></a:t>
                      </a:r>
                      <a:r>
                        <a:rPr lang="en-US" sz="2800" dirty="0" err="1">
                          <a:solidFill>
                            <a:srgbClr val="FF0000"/>
                          </a:solidFill>
                          <a:effectLst/>
                        </a:rPr>
                        <a:t>kể</a:t>
                      </a:r>
                      <a:r>
                        <a:rPr lang="vi-VN" sz="2800" dirty="0">
                          <a:solidFill>
                            <a:srgbClr val="FF0000"/>
                          </a:solidFill>
                          <a:effectLst/>
                        </a:rPr>
                        <a:t> lại</a:t>
                      </a:r>
                      <a:endParaRPr lang="en-US" sz="2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chemeClr val="tx1"/>
                          </a:solidFill>
                          <a:effectLst/>
                        </a:rPr>
                        <a:t>Bản tin báo chí</a:t>
                      </a:r>
                      <a:endParaRPr lang="en-US" sz="2800" dirty="0">
                        <a:solidFill>
                          <a:schemeClr val="tx1"/>
                        </a:solidFill>
                        <a:effectLst/>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chemeClr val="tx1"/>
                          </a:solidFill>
                          <a:effectLst/>
                        </a:rPr>
                        <a:t>Bản tường thuật, tường trình</a:t>
                      </a:r>
                      <a:endParaRPr lang="en-US" sz="2800" dirty="0">
                        <a:solidFill>
                          <a:schemeClr val="tx1"/>
                        </a:solidFill>
                        <a:effectLst/>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chemeClr val="tx1"/>
                          </a:solidFill>
                          <a:effectLst/>
                        </a:rPr>
                        <a:t>TPVH (truyện, tiểu thuyết)</a:t>
                      </a:r>
                      <a:endParaRPr lang="en-US" sz="28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02802"/>
                  </a:ext>
                </a:extLst>
              </a:tr>
            </a:tbl>
          </a:graphicData>
        </a:graphic>
      </p:graphicFrame>
      <p:sp>
        <p:nvSpPr>
          <p:cNvPr id="9" name="TextBox 8">
            <a:extLst>
              <a:ext uri="{FF2B5EF4-FFF2-40B4-BE49-F238E27FC236}">
                <a16:creationId xmlns:a16="http://schemas.microsoft.com/office/drawing/2014/main" id="{2FFBD55A-2E0F-AEE7-D9C0-9FF5DD5092F3}"/>
              </a:ext>
            </a:extLst>
          </p:cNvPr>
          <p:cNvSpPr txBox="1"/>
          <p:nvPr/>
        </p:nvSpPr>
        <p:spPr>
          <a:xfrm>
            <a:off x="0" y="0"/>
            <a:ext cx="12192000" cy="892552"/>
          </a:xfrm>
          <a:prstGeom prst="rect">
            <a:avLst/>
          </a:prstGeom>
          <a:solidFill>
            <a:schemeClr val="accent6">
              <a:lumMod val="20000"/>
              <a:lumOff val="80000"/>
            </a:schemeClr>
          </a:solidFill>
        </p:spPr>
        <p:txBody>
          <a:bodyPr wrap="square">
            <a:spAutoFit/>
          </a:bodyPr>
          <a:lstStyle/>
          <a:p>
            <a:pPr marL="384810" indent="-6350" algn="ct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384810" indent="-6350" algn="ct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 ĐỀ KIỂM TRA</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10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vi-VN" dirty="0"/>
              <a:t> </a:t>
            </a:r>
            <a:r>
              <a:rPr lang="en-US" sz="2800" b="1" dirty="0">
                <a:latin typeface="Times New Roman" panose="02020603050405020304" pitchFamily="18" charset="0"/>
                <a:cs typeface="Times New Roman" panose="02020603050405020304" pitchFamily="18" charset="0"/>
              </a:rPr>
              <a:t>5. </a:t>
            </a:r>
            <a:r>
              <a:rPr lang="vi-VN" sz="2800" b="1" dirty="0">
                <a:latin typeface="Times New Roman" panose="02020603050405020304" pitchFamily="18" charset="0"/>
                <a:cs typeface="Times New Roman" panose="02020603050405020304" pitchFamily="18" charset="0"/>
              </a:rPr>
              <a:t>Nghị luận</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1F0DE9A-91FA-4715-8BC4-936DEFF335E9}"/>
              </a:ext>
            </a:extLst>
          </p:cNvPr>
          <p:cNvSpPr txBox="1"/>
          <p:nvPr/>
        </p:nvSpPr>
        <p:spPr>
          <a:xfrm>
            <a:off x="52984" y="1989984"/>
            <a:ext cx="12086032" cy="4306051"/>
          </a:xfrm>
          <a:prstGeom prst="rect">
            <a:avLst/>
          </a:prstGeom>
          <a:noFill/>
        </p:spPr>
        <p:txBody>
          <a:bodyPr wrap="square">
            <a:spAutoFit/>
          </a:bodyPr>
          <a:lstStyle/>
          <a:p>
            <a:pPr algn="just">
              <a:lnSpc>
                <a:spcPct val="150000"/>
              </a:lnSpc>
              <a:spcBef>
                <a:spcPts val="1200"/>
              </a:spcBef>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“Muốn xây dựng một đất nước giàu mạnh thì phải có nhiều người tài giỏi. Muốn có nhiều người tài giỏi thì học sinh phải ra sức học tập văn hóa và rèn luyện thân thể, bởi vì chỉ có học tập và rèn luyện thì các em mới có thể trở thành những người tài giỏi trong tương lai”</a:t>
            </a:r>
            <a:endParaRPr lang="en-US" sz="2800" dirty="0">
              <a:effectLst/>
              <a:latin typeface="Times New Roman" panose="02020603050405020304" pitchFamily="18" charset="0"/>
              <a:ea typeface="Times New Roman" panose="02020603050405020304" pitchFamily="18" charset="0"/>
            </a:endParaRPr>
          </a:p>
          <a:p>
            <a:pPr algn="r">
              <a:lnSpc>
                <a:spcPct val="115000"/>
              </a:lnSpc>
            </a:pPr>
            <a:r>
              <a:rPr lang="vi-VN" sz="3200" i="1" dirty="0">
                <a:solidFill>
                  <a:srgbClr val="000000"/>
                </a:solidFill>
                <a:effectLst/>
                <a:latin typeface="Times New Roman" panose="02020603050405020304" pitchFamily="18" charset="0"/>
                <a:ea typeface="Arial" panose="020B0604020202020204" pitchFamily="34" charset="0"/>
              </a:rPr>
              <a:t>(Tài liệu hướng dẫn đội viên)</a:t>
            </a:r>
            <a:endParaRPr lang="en-US"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6456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35065" y="752077"/>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6. </a:t>
            </a:r>
            <a:r>
              <a:rPr lang="vi-VN" sz="2800" b="1" dirty="0">
                <a:latin typeface="Times New Roman" panose="02020603050405020304" pitchFamily="18" charset="0"/>
                <a:cs typeface="Times New Roman" panose="02020603050405020304" pitchFamily="18" charset="0"/>
              </a:rPr>
              <a:t>Hành chính</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3F5B185-D7E5-127D-CDDF-FFFC8B4B65FD}"/>
              </a:ext>
            </a:extLst>
          </p:cNvPr>
          <p:cNvGraphicFramePr>
            <a:graphicFrameLocks noGrp="1"/>
          </p:cNvGraphicFramePr>
          <p:nvPr>
            <p:extLst>
              <p:ext uri="{D42A27DB-BD31-4B8C-83A1-F6EECF244321}">
                <p14:modId xmlns:p14="http://schemas.microsoft.com/office/powerpoint/2010/main" val="1649144003"/>
              </p:ext>
            </p:extLst>
          </p:nvPr>
        </p:nvGraphicFramePr>
        <p:xfrm>
          <a:off x="163286" y="1769366"/>
          <a:ext cx="11865428" cy="4823460"/>
        </p:xfrm>
        <a:graphic>
          <a:graphicData uri="http://schemas.openxmlformats.org/drawingml/2006/table">
            <a:tbl>
              <a:tblPr firstRow="1" firstCol="1" bandRow="1">
                <a:tableStyleId>{5C22544A-7EE6-4342-B048-85BDC9FD1C3A}</a:tableStyleId>
              </a:tblPr>
              <a:tblGrid>
                <a:gridCol w="8323869">
                  <a:extLst>
                    <a:ext uri="{9D8B030D-6E8A-4147-A177-3AD203B41FA5}">
                      <a16:colId xmlns:a16="http://schemas.microsoft.com/office/drawing/2014/main" val="3206441077"/>
                    </a:ext>
                  </a:extLst>
                </a:gridCol>
                <a:gridCol w="3541559">
                  <a:extLst>
                    <a:ext uri="{9D8B030D-6E8A-4147-A177-3AD203B41FA5}">
                      <a16:colId xmlns:a16="http://schemas.microsoft.com/office/drawing/2014/main" val="1026530131"/>
                    </a:ext>
                  </a:extLst>
                </a:gridCol>
              </a:tblGrid>
              <a:tr h="0">
                <a:tc>
                  <a:txBody>
                    <a:bodyPr/>
                    <a:lstStyle/>
                    <a:p>
                      <a:pPr algn="ctr">
                        <a:lnSpc>
                          <a:spcPct val="150000"/>
                        </a:lnSpc>
                        <a:spcBef>
                          <a:spcPts val="1200"/>
                        </a:spcBef>
                        <a:tabLst>
                          <a:tab pos="1170305" algn="l"/>
                        </a:tabLst>
                      </a:pPr>
                      <a:r>
                        <a:rPr lang="en-US" sz="3200" dirty="0" err="1">
                          <a:solidFill>
                            <a:sysClr val="windowText" lastClr="000000"/>
                          </a:solidFill>
                          <a:effectLst/>
                          <a:latin typeface="Times New Roman" panose="02020603050405020304" pitchFamily="18" charset="0"/>
                          <a:cs typeface="Times New Roman" panose="02020603050405020304" pitchFamily="18" charset="0"/>
                        </a:rPr>
                        <a:t>Đặc</a:t>
                      </a:r>
                      <a:r>
                        <a:rPr lang="vi-VN" sz="3200" dirty="0">
                          <a:solidFill>
                            <a:sysClr val="windowText" lastClr="000000"/>
                          </a:solidFill>
                          <a:effectLst/>
                          <a:latin typeface="Times New Roman" panose="02020603050405020304" pitchFamily="18" charset="0"/>
                          <a:cs typeface="Times New Roman" panose="02020603050405020304" pitchFamily="18" charset="0"/>
                        </a:rPr>
                        <a:t> điểm nhận diện</a:t>
                      </a:r>
                      <a:endParaRPr lang="en-US" sz="2800" dirty="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3200">
                          <a:solidFill>
                            <a:sysClr val="windowText" lastClr="000000"/>
                          </a:solidFill>
                          <a:effectLst/>
                          <a:latin typeface="Times New Roman" panose="02020603050405020304" pitchFamily="18" charset="0"/>
                          <a:cs typeface="Times New Roman" panose="02020603050405020304" pitchFamily="18" charset="0"/>
                        </a:rPr>
                        <a:t>Thể loại</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5924977"/>
                  </a:ext>
                </a:extLst>
              </a:tr>
              <a:tr h="0">
                <a:tc>
                  <a:txBody>
                    <a:bodyPr/>
                    <a:lstStyle/>
                    <a:p>
                      <a:pPr algn="just">
                        <a:lnSpc>
                          <a:spcPct val="150000"/>
                        </a:lnSpc>
                        <a:spcBef>
                          <a:spcPts val="1200"/>
                        </a:spcBef>
                        <a:tabLst>
                          <a:tab pos="1170305" algn="l"/>
                        </a:tabLst>
                      </a:pPr>
                      <a:r>
                        <a:rPr lang="en-US" sz="3200">
                          <a:solidFill>
                            <a:sysClr val="windowText" lastClr="000000"/>
                          </a:solidFill>
                          <a:effectLst/>
                          <a:latin typeface="Times New Roman" panose="02020603050405020304" pitchFamily="18" charset="0"/>
                          <a:cs typeface="Times New Roman" panose="02020603050405020304" pitchFamily="18" charset="0"/>
                        </a:rPr>
                        <a:t>Là phương thức dùng để giao tiếp giữa Nhà nước với nhân dân, giữa nhân dân với cơ quan Nhà nước, giữa cơ quan với cơ quan, giữa nước này và nước khác trên cơ sở pháp lý</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Đơn từ</a:t>
                      </a:r>
                      <a:endParaRPr lang="en-US" sz="28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Báo cáo</a:t>
                      </a:r>
                      <a:endParaRPr lang="en-US" sz="28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Đề nghị</a:t>
                      </a:r>
                      <a:endParaRPr lang="en-US" sz="32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en-US" sz="32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Thông </a:t>
                      </a:r>
                      <a:r>
                        <a:rPr lang="en-US" sz="3200" dirty="0" err="1">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tư</a:t>
                      </a:r>
                      <a:endParaRPr lang="en-US" sz="32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en-US" sz="3200" dirty="0" err="1">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2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định</a:t>
                      </a:r>
                      <a:endParaRPr lang="en-US" sz="28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2466856"/>
                  </a:ext>
                </a:extLst>
              </a:tr>
            </a:tbl>
          </a:graphicData>
        </a:graphic>
      </p:graphicFrame>
    </p:spTree>
    <p:extLst>
      <p:ext uri="{BB962C8B-B14F-4D97-AF65-F5344CB8AC3E}">
        <p14:creationId xmlns:p14="http://schemas.microsoft.com/office/powerpoint/2010/main" val="9601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6. </a:t>
            </a:r>
            <a:r>
              <a:rPr lang="vi-VN" sz="2800" b="1" dirty="0">
                <a:latin typeface="Times New Roman" panose="02020603050405020304" pitchFamily="18" charset="0"/>
                <a:cs typeface="Times New Roman" panose="02020603050405020304" pitchFamily="18" charset="0"/>
              </a:rPr>
              <a:t>Hành chính</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16DE9C3-CB94-3472-E207-646885342DDF}"/>
              </a:ext>
            </a:extLst>
          </p:cNvPr>
          <p:cNvSpPr txBox="1"/>
          <p:nvPr/>
        </p:nvSpPr>
        <p:spPr>
          <a:xfrm>
            <a:off x="52984" y="2313769"/>
            <a:ext cx="11997502" cy="4221156"/>
          </a:xfrm>
          <a:prstGeom prst="rect">
            <a:avLst/>
          </a:prstGeom>
          <a:noFill/>
        </p:spPr>
        <p:txBody>
          <a:bodyPr wrap="square">
            <a:spAutoFit/>
          </a:bodyPr>
          <a:lstStyle/>
          <a:p>
            <a:pPr algn="just">
              <a:lnSpc>
                <a:spcPct val="150000"/>
              </a:lnSpc>
            </a:pPr>
            <a:r>
              <a:rPr lang="vi-VN"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2600" dirty="0">
              <a:effectLst/>
              <a:latin typeface="Times New Roman" panose="02020603050405020304" pitchFamily="18" charset="0"/>
              <a:ea typeface="Times New Roman" panose="02020603050405020304" pitchFamily="18" charset="0"/>
            </a:endParaRPr>
          </a:p>
          <a:p>
            <a:pPr algn="just">
              <a:lnSpc>
                <a:spcPct val="150000"/>
              </a:lnSpc>
            </a:pPr>
            <a:r>
              <a:rPr lang="vi-VN" sz="26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000000"/>
                </a:solidFill>
                <a:effectLst/>
                <a:latin typeface="Times New Roman" panose="02020603050405020304" pitchFamily="18" charset="0"/>
                <a:ea typeface="Arial" panose="020B0604020202020204" pitchFamily="34" charset="0"/>
              </a:rPr>
              <a:t>"Điều 5 - Xử lý vi phạm đối với người có thẩm quyền xử phạt vi phạm hành chính Người có thẩm quyền xử phạt vi phạm hành chính mà sách nhiễu nhân dân, dung túng, bao che cho cá nhân, tổ chức có hành vi vi phạm hành chính, không xử phạt hoặc xử phạt không kịp thời, không đúng mức, xử phạt quá thẩm quyền quy định thì tuỳ theo tính chất, mức độ vi phạm mà bị xử lý kỷ luật hoặc bị truy cứu trách nhiệm hình sự; nếu gây thiệt hại vật chất thì phải bồi thường theo quy định của pháp luật.".</a:t>
            </a:r>
            <a:endParaRPr lang="en-US" sz="2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932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FA83A2-4611-B31F-6145-F857999D3D2B}"/>
              </a:ext>
            </a:extLst>
          </p:cNvPr>
          <p:cNvPicPr>
            <a:picLocks noChangeAspect="1"/>
          </p:cNvPicPr>
          <p:nvPr/>
        </p:nvPicPr>
        <p:blipFill>
          <a:blip r:embed="rId2"/>
          <a:stretch>
            <a:fillRect/>
          </a:stretch>
        </p:blipFill>
        <p:spPr>
          <a:xfrm>
            <a:off x="330506" y="-31531"/>
            <a:ext cx="11710930" cy="5832482"/>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C3F814-4063-4BFC-7A90-4D995C2B19AB}"/>
              </a:ext>
            </a:extLst>
          </p:cNvPr>
          <p:cNvSpPr txBox="1"/>
          <p:nvPr/>
        </p:nvSpPr>
        <p:spPr>
          <a:xfrm>
            <a:off x="0" y="5222864"/>
            <a:ext cx="12192000" cy="1292662"/>
          </a:xfrm>
          <a:prstGeom prst="rect">
            <a:avLst/>
          </a:prstGeom>
          <a:noFill/>
        </p:spPr>
        <p:txBody>
          <a:bodyPr wrap="square" rtlCol="0">
            <a:spAutoFit/>
          </a:bodyPr>
          <a:lstStyle/>
          <a:p>
            <a:pPr marL="457200" indent="-457200">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LƯU Ý: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cách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thức</a:t>
            </a:r>
            <a:r>
              <a:rPr lang="en-US" sz="2600" b="1" dirty="0">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biểu</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đạt</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phương</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thức</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biểu</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đạt</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chính</a:t>
            </a:r>
            <a:r>
              <a:rPr lang="en-US" sz="2600" b="1" u="sng" dirty="0">
                <a:solidFill>
                  <a:srgbClr val="FF0000"/>
                </a:solidFill>
                <a:latin typeface="Times New Roman" panose="02020603050405020304" pitchFamily="18" charset="0"/>
                <a:cs typeface="Times New Roman" panose="02020603050405020304" pitchFamily="18" charset="0"/>
              </a:rPr>
              <a:t> </a:t>
            </a:r>
          </a:p>
          <a:p>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Với</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cách</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hỏi</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cs typeface="Times New Roman" panose="02020603050405020304" pitchFamily="18" charset="0"/>
              </a:rPr>
              <a:t>Nêu</a:t>
            </a:r>
            <a:r>
              <a:rPr lang="en-US" sz="2600" b="1" dirty="0">
                <a:solidFill>
                  <a:srgbClr val="0070C0"/>
                </a:solidFill>
                <a:latin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cs typeface="Times New Roman" panose="02020603050405020304" pitchFamily="18" charset="0"/>
              </a:rPr>
              <a:t>phương</a:t>
            </a:r>
            <a:r>
              <a:rPr lang="en-US" sz="2600" b="1" dirty="0">
                <a:solidFill>
                  <a:srgbClr val="0070C0"/>
                </a:solidFill>
                <a:latin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cs typeface="Times New Roman" panose="02020603050405020304" pitchFamily="18" charset="0"/>
              </a:rPr>
              <a:t>thức</a:t>
            </a:r>
            <a:r>
              <a:rPr lang="en-US" sz="2600" b="1"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biểu</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đạt</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a:solidFill>
                  <a:srgbClr val="FF0000"/>
                </a:solidFill>
                <a:latin typeface="Times New Roman" panose="02020603050405020304" pitchFamily="18" charset="0"/>
                <a:cs typeface="Times New Roman" panose="02020603050405020304" pitchFamily="18" charset="0"/>
              </a:rPr>
              <a:t>-&gt; </a:t>
            </a:r>
            <a:r>
              <a:rPr lang="en-US" sz="2600" b="1" u="sng" dirty="0" err="1">
                <a:solidFill>
                  <a:srgbClr val="FF0000"/>
                </a:solidFill>
                <a:latin typeface="Times New Roman" panose="02020603050405020304" pitchFamily="18" charset="0"/>
                <a:cs typeface="Times New Roman" panose="02020603050405020304" pitchFamily="18" charset="0"/>
              </a:rPr>
              <a:t>Câu</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trả</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lời</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Phương</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thức</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biểu</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đạt</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là</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a:solidFill>
                  <a:srgbClr val="0070C0"/>
                </a:solidFill>
                <a:latin typeface="Times New Roman" panose="02020603050405020304" pitchFamily="18" charset="0"/>
                <a:cs typeface="Times New Roman" panose="02020603050405020304" pitchFamily="18" charset="0"/>
              </a:rPr>
              <a:t>(</a:t>
            </a:r>
            <a:r>
              <a:rPr lang="en-US" sz="2600" b="1" u="sng" dirty="0" err="1">
                <a:solidFill>
                  <a:srgbClr val="0070C0"/>
                </a:solidFill>
                <a:latin typeface="Times New Roman" panose="02020603050405020304" pitchFamily="18" charset="0"/>
                <a:cs typeface="Times New Roman" panose="02020603050405020304" pitchFamily="18" charset="0"/>
              </a:rPr>
              <a:t>Ghi</a:t>
            </a:r>
            <a:r>
              <a:rPr lang="en-US" sz="2600" b="1" u="sng" dirty="0">
                <a:solidFill>
                  <a:srgbClr val="0070C0"/>
                </a:solidFill>
                <a:latin typeface="Times New Roman" panose="02020603050405020304" pitchFamily="18" charset="0"/>
                <a:cs typeface="Times New Roman" panose="02020603050405020304" pitchFamily="18" charset="0"/>
              </a:rPr>
              <a:t> PTBĐ </a:t>
            </a:r>
            <a:r>
              <a:rPr lang="en-US" sz="2600" b="1" u="sng" dirty="0" err="1">
                <a:solidFill>
                  <a:srgbClr val="0070C0"/>
                </a:solidFill>
                <a:latin typeface="Times New Roman" panose="02020603050405020304" pitchFamily="18" charset="0"/>
                <a:cs typeface="Times New Roman" panose="02020603050405020304" pitchFamily="18" charset="0"/>
              </a:rPr>
              <a:t>chính</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trước</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rồi</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ghi</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lại</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các</a:t>
            </a:r>
            <a:r>
              <a:rPr lang="en-US" sz="2600" b="1" u="sng" dirty="0">
                <a:solidFill>
                  <a:srgbClr val="0070C0"/>
                </a:solidFill>
                <a:latin typeface="Times New Roman" panose="02020603050405020304" pitchFamily="18" charset="0"/>
                <a:cs typeface="Times New Roman" panose="02020603050405020304" pitchFamily="18" charset="0"/>
              </a:rPr>
              <a:t> PTBĐ </a:t>
            </a:r>
            <a:r>
              <a:rPr lang="en-US" sz="2600" b="1" u="sng" dirty="0" err="1">
                <a:solidFill>
                  <a:srgbClr val="0070C0"/>
                </a:solidFill>
                <a:latin typeface="Times New Roman" panose="02020603050405020304" pitchFamily="18" charset="0"/>
                <a:cs typeface="Times New Roman" panose="02020603050405020304" pitchFamily="18" charset="0"/>
              </a:rPr>
              <a:t>kết</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hợp</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sau</a:t>
            </a:r>
            <a:r>
              <a:rPr lang="en-US" sz="2600" b="1" u="sng"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7811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7A1C4-30E9-DF78-85C2-2B85826B7C4B}"/>
              </a:ext>
            </a:extLst>
          </p:cNvPr>
          <p:cNvSpPr txBox="1"/>
          <p:nvPr/>
        </p:nvSpPr>
        <p:spPr>
          <a:xfrm>
            <a:off x="0" y="0"/>
            <a:ext cx="12192001" cy="6986528"/>
          </a:xfrm>
          <a:prstGeom prst="rect">
            <a:avLst/>
          </a:prstGeom>
          <a:noFill/>
        </p:spPr>
        <p:txBody>
          <a:bodyPr wrap="square">
            <a:spAutoFit/>
          </a:bodyPr>
          <a:lstStyle/>
          <a:p>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Đọc</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yêu</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cầu</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bên</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dưới</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a:p>
            <a:pPr algn="ct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TAY TRONG TAY</a:t>
            </a:r>
            <a:endParaRPr lang="en-US" sz="2800" dirty="0">
              <a:effectLst/>
              <a:highlight>
                <a:srgbClr val="FFFFFF"/>
              </a:highlight>
              <a:latin typeface="Times New Roman" panose="02020603050405020304" pitchFamily="18" charset="0"/>
              <a:ea typeface="Times New Roman" panose="02020603050405020304" pitchFamily="18" charset="0"/>
            </a:endParaRPr>
          </a:p>
          <a:p>
            <a:pPr algn="just"/>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ngày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hè</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ngồi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bãi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biển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ngắm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nhìn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hai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đứa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đang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say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sưa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đủ</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cổng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tháp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tham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Khi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trình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gần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hoàn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lớn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ập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còn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đống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ướt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tưởng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bọn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khóc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chạy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xa con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nước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giòn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2800"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dạy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trọng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thứ</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cuộc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dù</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quý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đâu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tòa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tình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yêu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tình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bền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mang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cố</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đắp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bao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chặt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chia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sẻ</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vang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vượt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qua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khăn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a:p>
            <a:pPr algn="ct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(Theo Songdep.xitrum.net -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đẹp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tập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II NXB.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Giáo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dục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Việt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Nam, tr.117)</a:t>
            </a:r>
            <a:endParaRPr lang="en-US" sz="2800" dirty="0">
              <a:effectLst/>
              <a:highlight>
                <a:srgbClr val="FFFFFF"/>
              </a:highlight>
              <a:latin typeface="Times New Roman" panose="02020603050405020304" pitchFamily="18" charset="0"/>
              <a:ea typeface="Times New Roman" panose="02020603050405020304" pitchFamily="18" charset="0"/>
            </a:endParaRPr>
          </a:p>
          <a:p>
            <a:pPr algn="ctr"/>
            <a:r>
              <a:rPr lang="en-US" sz="2800" dirty="0">
                <a:effectLst/>
                <a:highlight>
                  <a:srgbClr val="FFFFFF"/>
                </a:highligh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21162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7A1C4-30E9-DF78-85C2-2B85826B7C4B}"/>
              </a:ext>
            </a:extLst>
          </p:cNvPr>
          <p:cNvSpPr txBox="1"/>
          <p:nvPr/>
        </p:nvSpPr>
        <p:spPr>
          <a:xfrm>
            <a:off x="136071" y="0"/>
            <a:ext cx="11919857" cy="5324535"/>
          </a:xfrm>
          <a:prstGeom prst="rect">
            <a:avLst/>
          </a:prstGeom>
          <a:noFill/>
        </p:spPr>
        <p:txBody>
          <a:bodyPr wrap="square">
            <a:spAutoFit/>
          </a:bodyPr>
          <a:lstStyle/>
          <a:p>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Đọc</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yêu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cầu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bên</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dưới</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a:p>
            <a:pPr algn="ctr"/>
            <a:r>
              <a:rPr lang="en-US" sz="1600" b="1" dirty="0">
                <a:solidFill>
                  <a:srgbClr val="000000"/>
                </a:solidFill>
                <a:effectLst/>
                <a:highlight>
                  <a:srgbClr val="FFFFFF"/>
                </a:highlight>
                <a:latin typeface="Times New Roman" panose="02020603050405020304" pitchFamily="18" charset="0"/>
                <a:ea typeface="Times New Roman" panose="02020603050405020304" pitchFamily="18" charset="0"/>
              </a:rPr>
              <a:t>TAY TRONG TAY</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ngày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hè</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ngồi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bãi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biển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ngắm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nhìn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hai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đứa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đang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chơi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say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sưa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đủ</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cổng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tháp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hào</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tham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Khi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trình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gần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hoàn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lớn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ập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còn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đống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ướt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tưởng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bọn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khóc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lại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chạy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xa con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nước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giòn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1800"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dạy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bài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trọng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thứ</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cuộc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dù</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quý</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giá</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tòa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tình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yêu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tình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bền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mang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ta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cố</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đắp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bao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rằng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bàn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chặt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chia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sẻ</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bại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vang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vượt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qua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a:p>
            <a:pPr algn="ct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(Theo Songdep.xitrum.net - </a:t>
            </a:r>
            <a:r>
              <a:rPr lang="en-US" sz="1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18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đẹp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tập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II NXB.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Giáo</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dục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Việt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Nam, tr.117)</a:t>
            </a:r>
            <a:endParaRPr lang="en-US" sz="1800" dirty="0">
              <a:effectLst/>
              <a:highlight>
                <a:srgbClr val="FFFFFF"/>
              </a:highlight>
              <a:latin typeface="Times New Roman" panose="02020603050405020304" pitchFamily="18" charset="0"/>
              <a:ea typeface="Times New Roman" panose="02020603050405020304" pitchFamily="18" charset="0"/>
            </a:endParaRPr>
          </a:p>
          <a:p>
            <a:pPr algn="ctr"/>
            <a:r>
              <a:rPr lang="en-US" sz="1800" dirty="0">
                <a:effectLst/>
                <a:highlight>
                  <a:srgbClr val="FFFFFF"/>
                </a:highlight>
                <a:latin typeface="Times New Roman" panose="02020603050405020304" pitchFamily="18" charset="0"/>
                <a:ea typeface="Times New Roman" panose="02020603050405020304" pitchFamily="18" charset="0"/>
              </a:rPr>
              <a:t> </a:t>
            </a:r>
          </a:p>
          <a:p>
            <a:pPr algn="just"/>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1 (0.5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định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phương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thức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biểu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đạt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chính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2 (0.5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Trong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đứa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làm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3 (1.0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Hãy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hai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phép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liên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mang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ta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cố</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đắp</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bao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rằng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bàn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chặt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chia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sẻ</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thất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bại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vang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vượt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qua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khó</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khăn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4</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(1.0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Thông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điệp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đoạn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gửi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đọc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940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C2CAA12-146E-E39A-2162-E0AF97D0AD0E}"/>
              </a:ext>
            </a:extLst>
          </p:cNvPr>
          <p:cNvGraphicFramePr>
            <a:graphicFrameLocks noGrp="1"/>
          </p:cNvGraphicFramePr>
          <p:nvPr>
            <p:extLst>
              <p:ext uri="{D42A27DB-BD31-4B8C-83A1-F6EECF244321}">
                <p14:modId xmlns:p14="http://schemas.microsoft.com/office/powerpoint/2010/main" val="1367472732"/>
              </p:ext>
            </p:extLst>
          </p:nvPr>
        </p:nvGraphicFramePr>
        <p:xfrm>
          <a:off x="671851" y="643467"/>
          <a:ext cx="10848297" cy="5574484"/>
        </p:xfrm>
        <a:graphic>
          <a:graphicData uri="http://schemas.openxmlformats.org/drawingml/2006/table">
            <a:tbl>
              <a:tblPr firstRow="1" firstCol="1" bandRow="1"/>
              <a:tblGrid>
                <a:gridCol w="10848297">
                  <a:extLst>
                    <a:ext uri="{9D8B030D-6E8A-4147-A177-3AD203B41FA5}">
                      <a16:colId xmlns:a16="http://schemas.microsoft.com/office/drawing/2014/main" val="3672485782"/>
                    </a:ext>
                  </a:extLst>
                </a:gridCol>
              </a:tblGrid>
              <a:tr h="5571065">
                <a:tc>
                  <a:txBody>
                    <a:bodyPr/>
                    <a:lstStyle/>
                    <a:p>
                      <a:pPr algn="l" fontAlgn="ctr">
                        <a:lnSpc>
                          <a:spcPct val="150000"/>
                        </a:lnSpc>
                        <a:spcBef>
                          <a:spcPts val="0"/>
                        </a:spcBef>
                        <a:spcAft>
                          <a:spcPts val="0"/>
                        </a:spcAft>
                        <a:tabLst>
                          <a:tab pos="1170305" algn="l"/>
                        </a:tabLst>
                      </a:pPr>
                      <a:r>
                        <a:rPr lang="vi-VN" sz="2700" b="1" i="1" u="none" strike="noStrike"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GHI NHỚ:</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Miêu tả</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để trình bày</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Tự sự</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kể chuyện thật hay thật tài</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Nghị luận</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đâu đúng đâu sai</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Thuyết minh</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để ai ai cũng tường</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Vui</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buồn</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giận</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ghét</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yêu thương</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 thức </a:t>
                      </a: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biểu cảm</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thật là không sai</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Hành chính</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công vụ</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đây</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Thông tư</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nghị định</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đơn từ</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hóa đơn…</a:t>
                      </a:r>
                      <a:endParaRPr lang="vi-VN" sz="3700" b="0" i="0" u="none" strike="noStrike" dirty="0">
                        <a:effectLst/>
                        <a:latin typeface="Arial" panose="020B0604020202020204" pitchFamily="34" charset="0"/>
                      </a:endParaRPr>
                    </a:p>
                  </a:txBody>
                  <a:tcPr marL="140427" marR="140427" marT="19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7084590"/>
                  </a:ext>
                </a:extLst>
              </a:tr>
            </a:tbl>
          </a:graphicData>
        </a:graphic>
      </p:graphicFrame>
    </p:spTree>
    <p:extLst>
      <p:ext uri="{BB962C8B-B14F-4D97-AF65-F5344CB8AC3E}">
        <p14:creationId xmlns:p14="http://schemas.microsoft.com/office/powerpoint/2010/main" val="365779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F9D7A9-8303-B79A-BE1D-8175B64849DE}"/>
              </a:ext>
            </a:extLst>
          </p:cNvPr>
          <p:cNvSpPr txBox="1"/>
          <p:nvPr/>
        </p:nvSpPr>
        <p:spPr>
          <a:xfrm>
            <a:off x="261257" y="254528"/>
            <a:ext cx="11930743" cy="5016758"/>
          </a:xfrm>
          <a:prstGeom prst="rect">
            <a:avLst/>
          </a:prstGeom>
          <a:noFill/>
        </p:spPr>
        <p:txBody>
          <a:bodyPr wrap="square">
            <a:spAutoFit/>
          </a:bodyPr>
          <a:lstStyle/>
          <a:p>
            <a:r>
              <a:rPr lang="en-US" sz="3200" b="1" dirty="0">
                <a:effectLst/>
                <a:latin typeface="Times New Roman" panose="02020603050405020304" pitchFamily="18" charset="0"/>
                <a:ea typeface="Arial" panose="020B0604020202020204" pitchFamily="34" charset="0"/>
              </a:rPr>
              <a:t>II. </a:t>
            </a:r>
            <a:r>
              <a:rPr lang="vi-VN" sz="3200" b="1" dirty="0">
                <a:effectLst/>
                <a:latin typeface="Times New Roman" panose="02020603050405020304" pitchFamily="18" charset="0"/>
                <a:ea typeface="Arial" panose="020B0604020202020204" pitchFamily="34" charset="0"/>
              </a:rPr>
              <a:t>DẠNG CÂU HỎI  XÁC ĐỊNH </a:t>
            </a:r>
            <a:r>
              <a:rPr lang="vi-VN" sz="3200" b="1" dirty="0">
                <a:solidFill>
                  <a:srgbClr val="FF0000"/>
                </a:solidFill>
                <a:effectLst/>
                <a:latin typeface="Times New Roman" panose="02020603050405020304" pitchFamily="18" charset="0"/>
                <a:ea typeface="Arial" panose="020B0604020202020204" pitchFamily="34" charset="0"/>
              </a:rPr>
              <a:t>CÂU CHỦ ĐỀ </a:t>
            </a:r>
            <a:r>
              <a:rPr lang="vi-VN" sz="3200" b="1" dirty="0">
                <a:effectLst/>
                <a:latin typeface="Times New Roman" panose="02020603050405020304" pitchFamily="18" charset="0"/>
                <a:ea typeface="Arial" panose="020B0604020202020204" pitchFamily="34" charset="0"/>
              </a:rPr>
              <a:t>CỦA VĂN BẢN</a:t>
            </a:r>
            <a:endParaRPr lang="en-US" sz="24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pPr>
            <a:r>
              <a:rPr lang="en-US" sz="3200" dirty="0" err="1">
                <a:effectLst/>
                <a:latin typeface="Times New Roman" panose="02020603050405020304" pitchFamily="18" charset="0"/>
                <a:ea typeface="MS Mincho" panose="02020609040205080304" pitchFamily="49" charset="-128"/>
              </a:rPr>
              <a:t>Muốn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xác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định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được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câu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chủ</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đề</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của</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chúng</a:t>
            </a:r>
            <a:r>
              <a:rPr lang="en-US" sz="3200" dirty="0">
                <a:effectLst/>
                <a:latin typeface="Times New Roman" panose="02020603050405020304" pitchFamily="18" charset="0"/>
                <a:ea typeface="MS Mincho" panose="02020609040205080304" pitchFamily="49" charset="-128"/>
              </a:rPr>
              <a:t> ta </a:t>
            </a:r>
            <a:r>
              <a:rPr lang="en-US" sz="3200" dirty="0" err="1">
                <a:effectLst/>
                <a:latin typeface="Times New Roman" panose="02020603050405020304" pitchFamily="18" charset="0"/>
                <a:ea typeface="MS Mincho" panose="02020609040205080304" pitchFamily="49" charset="-128"/>
              </a:rPr>
              <a:t>cần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xác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định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xem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đó</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nào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Nếu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là</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diễn</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dịch</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thì</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câu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chủ</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đề</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thường</a:t>
            </a:r>
            <a:r>
              <a:rPr lang="en-US" sz="3200" b="1" i="1" dirty="0">
                <a:effectLst/>
                <a:latin typeface="Times New Roman" panose="02020603050405020304" pitchFamily="18" charset="0"/>
                <a:ea typeface="MS Mincho" panose="02020609040205080304" pitchFamily="49" charset="-128"/>
              </a:rPr>
              <a:t> ở </a:t>
            </a:r>
            <a:r>
              <a:rPr lang="en-US" sz="3200" b="1" i="1" dirty="0" err="1">
                <a:effectLst/>
                <a:latin typeface="Times New Roman" panose="02020603050405020304" pitchFamily="18" charset="0"/>
                <a:ea typeface="MS Mincho" panose="02020609040205080304" pitchFamily="49" charset="-128"/>
              </a:rPr>
              <a:t>đầu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đoạn</a:t>
            </a:r>
            <a:r>
              <a:rPr lang="vi-VN" sz="3200" b="1" i="1"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Nếu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là</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quy</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nạp</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thì</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câu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chủ</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đề</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nằm</a:t>
            </a:r>
            <a:r>
              <a:rPr lang="en-US" sz="3200" b="1" i="1" dirty="0">
                <a:effectLst/>
                <a:latin typeface="Times New Roman" panose="02020603050405020304" pitchFamily="18" charset="0"/>
                <a:ea typeface="MS Mincho" panose="02020609040205080304" pitchFamily="49" charset="-128"/>
              </a:rPr>
              <a:t> ở </a:t>
            </a:r>
            <a:r>
              <a:rPr lang="en-US" sz="3200" b="1" i="1" dirty="0" err="1">
                <a:effectLst/>
                <a:latin typeface="Times New Roman" panose="02020603050405020304" pitchFamily="18" charset="0"/>
                <a:ea typeface="MS Mincho" panose="02020609040205080304" pitchFamily="49" charset="-128"/>
              </a:rPr>
              <a:t>cuối</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đoạn</a:t>
            </a:r>
            <a:r>
              <a:rPr lang="en-US" sz="3200" b="1" i="1" dirty="0">
                <a:effectLst/>
                <a:latin typeface="Times New Roman" panose="02020603050405020304" pitchFamily="18" charset="0"/>
                <a:ea typeface="MS Mincho" panose="02020609040205080304" pitchFamily="49" charset="-128"/>
              </a:rPr>
              <a:t>.</a:t>
            </a:r>
            <a:r>
              <a:rPr lang="en-US" sz="3200" dirty="0">
                <a:effectLst/>
                <a:latin typeface="Times New Roman" panose="02020603050405020304" pitchFamily="18" charset="0"/>
                <a:ea typeface="MS Mincho" panose="02020609040205080304" pitchFamily="49" charset="-128"/>
              </a:rPr>
              <a:t> </a:t>
            </a:r>
            <a:endParaRPr lang="en-US" sz="24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en-US" sz="3200" dirty="0" err="1">
                <a:effectLst/>
                <a:latin typeface="Times New Roman" panose="02020603050405020304" pitchFamily="18" charset="0"/>
                <a:ea typeface="MS Mincho" panose="02020609040205080304" pitchFamily="49" charset="-128"/>
              </a:rPr>
              <a:t>Còn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i="1" dirty="0">
                <a:latin typeface="Times New Roman" panose="02020603050405020304" pitchFamily="18" charset="0"/>
                <a:ea typeface="MS Mincho" panose="02020609040205080304" pitchFamily="49" charset="-128"/>
              </a:rPr>
              <a:t> </a:t>
            </a:r>
            <a:r>
              <a:rPr lang="en-US" sz="3200" b="1" i="1" dirty="0">
                <a:effectLst/>
                <a:latin typeface="Times New Roman" panose="02020603050405020304" pitchFamily="18" charset="0"/>
                <a:ea typeface="MS Mincho" panose="02020609040205080304" pitchFamily="49" charset="-128"/>
              </a:rPr>
              <a:t>song </a:t>
            </a:r>
            <a:r>
              <a:rPr lang="en-US" sz="3200" b="1" i="1" dirty="0" err="1">
                <a:effectLst/>
                <a:latin typeface="Times New Roman" panose="02020603050405020304" pitchFamily="18" charset="0"/>
                <a:ea typeface="MS Mincho" panose="02020609040205080304" pitchFamily="49" charset="-128"/>
              </a:rPr>
              <a:t>hành</a:t>
            </a:r>
            <a:r>
              <a:rPr lang="en-US" sz="3200" b="1" i="1" dirty="0">
                <a:effectLst/>
                <a:latin typeface="Times New Roman" panose="02020603050405020304" pitchFamily="18" charset="0"/>
                <a:ea typeface="MS Mincho" panose="02020609040205080304" pitchFamily="49" charset="-128"/>
              </a:rPr>
              <a:t> hay </a:t>
            </a:r>
            <a:r>
              <a:rPr lang="en-US" sz="3200" b="1" i="1" dirty="0" err="1">
                <a:effectLst/>
                <a:latin typeface="Times New Roman" panose="02020603050405020304" pitchFamily="18" charset="0"/>
                <a:ea typeface="MS Mincho" panose="02020609040205080304" pitchFamily="49" charset="-128"/>
              </a:rPr>
              <a:t>móc</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xích</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thì</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câu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chủ</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đề</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là</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câu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có</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tính</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chất</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khái</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quát</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nhất</a:t>
            </a:r>
            <a:r>
              <a:rPr lang="en-US" sz="3200" i="1"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khái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quát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toàn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Câu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đó</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có</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thể</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nằm</a:t>
            </a:r>
            <a:r>
              <a:rPr lang="en-US" sz="3200" dirty="0">
                <a:effectLst/>
                <a:latin typeface="Times New Roman" panose="02020603050405020304" pitchFamily="18" charset="0"/>
                <a:ea typeface="MS Mincho" panose="02020609040205080304" pitchFamily="49" charset="-128"/>
              </a:rPr>
              <a:t> ở </a:t>
            </a:r>
            <a:r>
              <a:rPr lang="en-US" sz="3200" i="1" dirty="0" err="1">
                <a:effectLst/>
                <a:latin typeface="Times New Roman" panose="02020603050405020304" pitchFamily="18" charset="0"/>
                <a:ea typeface="MS Mincho" panose="02020609040205080304" pitchFamily="49" charset="-128"/>
              </a:rPr>
              <a:t>bất</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kỳ</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vị</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trí</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nào</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trong</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đoạn</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văn</a:t>
            </a:r>
            <a:r>
              <a:rPr lang="vi-VN" sz="3200" i="1" dirty="0">
                <a:effectLst/>
                <a:latin typeface="Times New Roman" panose="02020603050405020304" pitchFamily="18" charset="0"/>
                <a:ea typeface="MS Mincho" panose="02020609040205080304" pitchFamily="49" charset="-128"/>
              </a:rPr>
              <a:t>.</a:t>
            </a:r>
            <a:endParaRPr lang="en-US" sz="3200" i="1" dirty="0">
              <a:effectLst/>
              <a:latin typeface="Times New Roman" panose="02020603050405020304" pitchFamily="18" charset="0"/>
              <a:ea typeface="MS Mincho" panose="02020609040205080304" pitchFamily="49" charset="-128"/>
            </a:endParaRPr>
          </a:p>
          <a:p>
            <a:pPr marL="342900" lvl="0" indent="-342900" algn="just">
              <a:buFont typeface="Times New Roman" panose="02020603050405020304" pitchFamily="18" charset="0"/>
              <a:buChar char="-"/>
            </a:pPr>
            <a:r>
              <a:rPr lang="en-US" sz="3200" i="1" dirty="0" err="1">
                <a:effectLst/>
                <a:latin typeface="Times New Roman" panose="02020603050405020304" pitchFamily="18" charset="0"/>
                <a:ea typeface="MS Mincho" panose="02020609040205080304" pitchFamily="49" charset="-128"/>
              </a:rPr>
              <a:t>Đoạn</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văn</a:t>
            </a:r>
            <a:r>
              <a:rPr lang="en-US" sz="3200" i="1" dirty="0">
                <a:effectLst/>
                <a:latin typeface="Times New Roman" panose="02020603050405020304" pitchFamily="18" charset="0"/>
                <a:ea typeface="MS Mincho" panose="02020609040205080304" pitchFamily="49" charset="-128"/>
              </a:rPr>
              <a:t> T – P – H: </a:t>
            </a:r>
            <a:r>
              <a:rPr lang="en-US" sz="3200" i="1" dirty="0" err="1">
                <a:effectLst/>
                <a:latin typeface="Times New Roman" panose="02020603050405020304" pitchFamily="18" charset="0"/>
                <a:ea typeface="MS Mincho" panose="02020609040205080304" pitchFamily="49" charset="-128"/>
              </a:rPr>
              <a:t>Câu</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chủ</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đề</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thường</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nằm</a:t>
            </a:r>
            <a:r>
              <a:rPr lang="en-US" sz="3200" i="1" dirty="0">
                <a:effectLst/>
                <a:latin typeface="Times New Roman" panose="02020603050405020304" pitchFamily="18" charset="0"/>
                <a:ea typeface="MS Mincho" panose="02020609040205080304" pitchFamily="49" charset="-128"/>
              </a:rPr>
              <a:t> ở </a:t>
            </a:r>
            <a:r>
              <a:rPr lang="en-US" sz="3200" i="1" dirty="0" err="1">
                <a:effectLst/>
                <a:latin typeface="Times New Roman" panose="02020603050405020304" pitchFamily="18" charset="0"/>
                <a:ea typeface="MS Mincho" panose="02020609040205080304" pitchFamily="49" charset="-128"/>
              </a:rPr>
              <a:t>đầu</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và</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cuối</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đoạn</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văn</a:t>
            </a:r>
            <a:r>
              <a:rPr lang="en-US" sz="3200" i="1" dirty="0">
                <a:effectLst/>
                <a:latin typeface="Times New Roman" panose="02020603050405020304" pitchFamily="18" charset="0"/>
                <a:ea typeface="MS Mincho" panose="02020609040205080304" pitchFamily="49" charset="-128"/>
              </a:rPr>
              <a:t>.</a:t>
            </a:r>
            <a:endParaRPr lang="en-US" sz="24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105691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F74CC6-BD3C-63BC-A34C-ACBB904B9618}"/>
              </a:ext>
            </a:extLst>
          </p:cNvPr>
          <p:cNvPicPr>
            <a:picLocks noChangeAspect="1"/>
          </p:cNvPicPr>
          <p:nvPr/>
        </p:nvPicPr>
        <p:blipFill>
          <a:blip r:embed="rId2"/>
          <a:stretch>
            <a:fillRect/>
          </a:stretch>
        </p:blipFill>
        <p:spPr>
          <a:xfrm>
            <a:off x="175386" y="432969"/>
            <a:ext cx="11841227" cy="5992061"/>
          </a:xfrm>
          <a:prstGeom prst="rect">
            <a:avLst/>
          </a:prstGeom>
        </p:spPr>
      </p:pic>
    </p:spTree>
    <p:extLst>
      <p:ext uri="{BB962C8B-B14F-4D97-AF65-F5344CB8AC3E}">
        <p14:creationId xmlns:p14="http://schemas.microsoft.com/office/powerpoint/2010/main" val="428343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67A1BA-3324-C52C-8E35-19C182BB3C90}"/>
              </a:ext>
            </a:extLst>
          </p:cNvPr>
          <p:cNvSpPr txBox="1"/>
          <p:nvPr/>
        </p:nvSpPr>
        <p:spPr>
          <a:xfrm>
            <a:off x="152400" y="0"/>
            <a:ext cx="11887200" cy="4893647"/>
          </a:xfrm>
          <a:prstGeom prst="rect">
            <a:avLst/>
          </a:prstGeom>
          <a:noFill/>
        </p:spPr>
        <p:txBody>
          <a:bodyPr wrap="square">
            <a:spAutoFit/>
          </a:bodyPr>
          <a:lstStyle/>
          <a:p>
            <a:r>
              <a:rPr lang="en-US" sz="2600" b="1" dirty="0">
                <a:effectLst/>
                <a:latin typeface="Times New Roman" panose="02020603050405020304" pitchFamily="18" charset="0"/>
                <a:ea typeface="Arial" panose="020B0604020202020204" pitchFamily="34" charset="0"/>
              </a:rPr>
              <a:t>III. </a:t>
            </a:r>
            <a:r>
              <a:rPr lang="vi-VN" sz="2600" b="1" dirty="0">
                <a:effectLst/>
                <a:latin typeface="Times New Roman" panose="02020603050405020304" pitchFamily="18" charset="0"/>
                <a:ea typeface="Arial" panose="020B0604020202020204" pitchFamily="34" charset="0"/>
              </a:rPr>
              <a:t>DẠNG CÂU HỎI XÁC ĐỊNH NỘI DUNG CHÍNH CỦA VĂN BẢN</a:t>
            </a:r>
            <a:endParaRPr lang="en-US" sz="26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pPr>
            <a:r>
              <a:rPr lang="en-US" sz="2600" dirty="0" err="1">
                <a:effectLst/>
                <a:latin typeface="Times New Roman" panose="02020603050405020304" pitchFamily="18" charset="0"/>
                <a:ea typeface="MS Mincho" panose="02020609040205080304" pitchFamily="49" charset="-128"/>
              </a:rPr>
              <a:t>Muốn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nội</a:t>
            </a:r>
            <a:r>
              <a:rPr lang="en-US" sz="2600" dirty="0">
                <a:effectLst/>
                <a:latin typeface="Times New Roman" panose="02020603050405020304" pitchFamily="18" charset="0"/>
                <a:ea typeface="MS Mincho" panose="02020609040205080304" pitchFamily="49" charset="-128"/>
              </a:rPr>
              <a:t> dung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bản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học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sinh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cần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cứ</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vào</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tiêu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đề</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bản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cứ</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vào</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những</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hình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ảnh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đặc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sắc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câu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câu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thơ</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nhắc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đến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nhiều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lần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Đây</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có</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thể</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những</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từ</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khóa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chứa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đựng</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nội</a:t>
            </a:r>
            <a:r>
              <a:rPr lang="en-US" sz="2600" dirty="0">
                <a:effectLst/>
                <a:latin typeface="Times New Roman" panose="02020603050405020304" pitchFamily="18" charset="0"/>
                <a:ea typeface="MS Mincho" panose="02020609040205080304" pitchFamily="49" charset="-128"/>
              </a:rPr>
              <a:t> dung </a:t>
            </a:r>
            <a:r>
              <a:rPr lang="en-US" sz="2600" dirty="0" err="1">
                <a:effectLst/>
                <a:latin typeface="Times New Roman" panose="02020603050405020304" pitchFamily="18" charset="0"/>
                <a:ea typeface="MS Mincho" panose="02020609040205080304" pitchFamily="49" charset="-128"/>
              </a:rPr>
              <a:t>chính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bản</a:t>
            </a:r>
            <a:endParaRPr lang="en-US" sz="26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en-US" sz="2600" dirty="0" err="1">
                <a:effectLst/>
                <a:latin typeface="Times New Roman" panose="02020603050405020304" pitchFamily="18" charset="0"/>
                <a:ea typeface="MS Mincho" panose="02020609040205080304" pitchFamily="49" charset="-128"/>
              </a:rPr>
              <a:t>Đối</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với</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bản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một</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hoặc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một</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vài</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việc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cần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làm</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học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sinh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cần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phải</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trình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bày</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theo</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cách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nào</a:t>
            </a:r>
            <a:r>
              <a:rPr lang="vi-VN" sz="2600" dirty="0">
                <a:effectLst/>
                <a:latin typeface="Times New Roman" panose="02020603050405020304" pitchFamily="18" charset="0"/>
                <a:ea typeface="MS Mincho" panose="02020609040205080304" pitchFamily="49" charset="-128"/>
              </a:rPr>
              <a:t>: d</a:t>
            </a:r>
            <a:r>
              <a:rPr lang="en-US" sz="2600" dirty="0" err="1">
                <a:effectLst/>
                <a:latin typeface="Times New Roman" panose="02020603050405020304" pitchFamily="18" charset="0"/>
                <a:ea typeface="MS Mincho" panose="02020609040205080304" pitchFamily="49" charset="-128"/>
              </a:rPr>
              <a:t>iễn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dịch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quy</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nạp</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móc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xích</a:t>
            </a:r>
            <a:r>
              <a:rPr lang="en-US" sz="2600" dirty="0">
                <a:effectLst/>
                <a:latin typeface="Times New Roman" panose="02020603050405020304" pitchFamily="18" charset="0"/>
                <a:ea typeface="MS Mincho" panose="02020609040205080304" pitchFamily="49" charset="-128"/>
              </a:rPr>
              <a:t> hay song </a:t>
            </a:r>
            <a:r>
              <a:rPr lang="en-US" sz="2600" dirty="0" err="1">
                <a:effectLst/>
                <a:latin typeface="Times New Roman" panose="02020603050405020304" pitchFamily="18" charset="0"/>
                <a:ea typeface="MS Mincho" panose="02020609040205080304" pitchFamily="49" charset="-128"/>
              </a:rPr>
              <a:t>hành</a:t>
            </a:r>
            <a:r>
              <a:rPr lang="en-US" sz="2600" dirty="0">
                <a:effectLst/>
                <a:latin typeface="Times New Roman" panose="02020603050405020304" pitchFamily="18" charset="0"/>
                <a:ea typeface="MS Mincho" panose="02020609040205080304" pitchFamily="49" charset="-128"/>
              </a:rPr>
              <a:t>…</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kiểu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trình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bày</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học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sinh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sẽ</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câu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chủ</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đề</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nằm</a:t>
            </a:r>
            <a:r>
              <a:rPr lang="en-US" sz="2600" dirty="0">
                <a:effectLst/>
                <a:latin typeface="Times New Roman" panose="02020603050405020304" pitchFamily="18" charset="0"/>
                <a:ea typeface="MS Mincho" panose="02020609040205080304" pitchFamily="49" charset="-128"/>
              </a:rPr>
              <a:t> ở </a:t>
            </a:r>
            <a:r>
              <a:rPr lang="en-US" sz="2600" dirty="0" err="1">
                <a:effectLst/>
                <a:latin typeface="Times New Roman" panose="02020603050405020304" pitchFamily="18" charset="0"/>
                <a:ea typeface="MS Mincho" panose="02020609040205080304" pitchFamily="49" charset="-128"/>
              </a:rPr>
              <a:t>vị</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trí</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nào</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Thường</a:t>
            </a:r>
            <a:r>
              <a:rPr lang="en-US" sz="2600"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câu</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chủ</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đề</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sẽ</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là</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câu</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nắm</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giữ</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nội</a:t>
            </a:r>
            <a:r>
              <a:rPr lang="en-US" sz="2600" b="1" i="1" dirty="0">
                <a:effectLst/>
                <a:latin typeface="Times New Roman" panose="02020603050405020304" pitchFamily="18" charset="0"/>
                <a:ea typeface="MS Mincho" panose="02020609040205080304" pitchFamily="49" charset="-128"/>
              </a:rPr>
              <a:t> dung </a:t>
            </a:r>
            <a:r>
              <a:rPr lang="en-US" sz="2600" b="1" i="1" dirty="0" err="1">
                <a:effectLst/>
                <a:latin typeface="Times New Roman" panose="02020603050405020304" pitchFamily="18" charset="0"/>
                <a:ea typeface="MS Mincho" panose="02020609040205080304" pitchFamily="49" charset="-128"/>
              </a:rPr>
              <a:t>chính</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của</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cả</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bố</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cục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cũng</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cứ</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để</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chúng</a:t>
            </a:r>
            <a:r>
              <a:rPr lang="en-US" sz="2600" dirty="0">
                <a:effectLst/>
                <a:latin typeface="Times New Roman" panose="02020603050405020304" pitchFamily="18" charset="0"/>
                <a:ea typeface="MS Mincho" panose="02020609040205080304" pitchFamily="49" charset="-128"/>
              </a:rPr>
              <a:t> ta </a:t>
            </a:r>
            <a:r>
              <a:rPr lang="en-US" sz="2600" dirty="0" err="1">
                <a:effectLst/>
                <a:latin typeface="Times New Roman" panose="02020603050405020304" pitchFamily="18" charset="0"/>
                <a:ea typeface="MS Mincho" panose="02020609040205080304" pitchFamily="49" charset="-128"/>
              </a:rPr>
              <a:t>tìm</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ra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nội</a:t>
            </a:r>
            <a:r>
              <a:rPr lang="en-US" sz="2600" dirty="0">
                <a:effectLst/>
                <a:latin typeface="Times New Roman" panose="02020603050405020304" pitchFamily="18" charset="0"/>
                <a:ea typeface="MS Mincho" panose="02020609040205080304" pitchFamily="49" charset="-128"/>
              </a:rPr>
              <a:t> dung </a:t>
            </a:r>
            <a:r>
              <a:rPr lang="en-US" sz="2600" dirty="0" err="1">
                <a:effectLst/>
                <a:latin typeface="Times New Roman" panose="02020603050405020304" pitchFamily="18" charset="0"/>
                <a:ea typeface="MS Mincho" panose="02020609040205080304" pitchFamily="49" charset="-128"/>
              </a:rPr>
              <a:t>chính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bn </a:t>
            </a:r>
            <a:r>
              <a:rPr lang="en-US" sz="2600" dirty="0" err="1">
                <a:effectLst/>
                <a:latin typeface="Times New Roman" panose="02020603050405020304" pitchFamily="18" charset="0"/>
                <a:ea typeface="MS Mincho" panose="02020609040205080304" pitchFamily="49" charset="-128"/>
              </a:rPr>
              <a:t>đó</a:t>
            </a:r>
            <a:r>
              <a:rPr lang="en-US" sz="2600" dirty="0">
                <a:effectLst/>
                <a:latin typeface="Times New Roman" panose="02020603050405020304" pitchFamily="18" charset="0"/>
                <a:ea typeface="MS Mincho" panose="02020609040205080304" pitchFamily="49" charset="-128"/>
              </a:rPr>
              <a:t> </a:t>
            </a:r>
            <a:r>
              <a:rPr lang="vi-VN" sz="2600" i="1" dirty="0">
                <a:effectLst/>
                <a:latin typeface="Times New Roman" panose="02020603050405020304" pitchFamily="18" charset="0"/>
                <a:ea typeface="MS Mincho" panose="02020609040205080304" pitchFamily="49" charset="-128"/>
              </a:rPr>
              <a:t>(chú ý đôi khi không phải cứ câu chủ đề là mang nội dung chính mà còn phải căn cứ vào các từ ngữ, hình ảnh, nhanh đề, chi tiết được lặp đi lặp lại nhiều lần , ý nghĩa bao hàm toàn bộ nội dung của văn bản nữa nhé)</a:t>
            </a:r>
            <a:endParaRPr lang="en-US" sz="26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30734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892552"/>
          </a:xfrm>
          <a:prstGeom prst="rect">
            <a:avLst/>
          </a:prstGeom>
          <a:solidFill>
            <a:schemeClr val="accent6">
              <a:lumMod val="20000"/>
              <a:lumOff val="80000"/>
            </a:schemeClr>
          </a:solidFill>
        </p:spPr>
        <p:txBody>
          <a:bodyPr wrap="square">
            <a:spAutoFit/>
          </a:bodyPr>
          <a:lstStyle/>
          <a:p>
            <a:pPr marL="384810" indent="-6350" algn="ct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84810" indent="-6350" algn="ct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(PHẦN 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solidFill>
                  <a:srgbClr val="000000"/>
                </a:solidFill>
                <a:effectLst/>
                <a:latin typeface="Times New Roman" panose="02020603050405020304" pitchFamily="18" charset="0"/>
                <a:ea typeface="Arial" panose="020B0604020202020204" pitchFamily="34" charset="0"/>
              </a:rPr>
              <a:t>1. </a:t>
            </a:r>
            <a:r>
              <a:rPr lang="vi-VN" sz="2800" b="1" dirty="0">
                <a:solidFill>
                  <a:srgbClr val="000000"/>
                </a:solidFill>
                <a:effectLst/>
                <a:latin typeface="Times New Roman" panose="02020603050405020304" pitchFamily="18" charset="0"/>
                <a:ea typeface="Arial" panose="020B0604020202020204" pitchFamily="34" charset="0"/>
              </a:rPr>
              <a:t>Tự sự</a:t>
            </a:r>
            <a:endParaRPr lang="en-US" sz="2800" dirty="0">
              <a:effectLst/>
              <a:latin typeface="Arial" panose="020B06040202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E4D0F2C7-C06B-EDA1-F491-58EE39661CAF}"/>
              </a:ext>
            </a:extLst>
          </p:cNvPr>
          <p:cNvSpPr txBox="1"/>
          <p:nvPr/>
        </p:nvSpPr>
        <p:spPr>
          <a:xfrm>
            <a:off x="152399" y="2359178"/>
            <a:ext cx="11930743" cy="4425635"/>
          </a:xfrm>
          <a:prstGeom prst="rect">
            <a:avLst/>
          </a:prstGeom>
          <a:noFill/>
        </p:spPr>
        <p:txBody>
          <a:bodyPr wrap="square">
            <a:spAutoFit/>
          </a:bodyPr>
          <a:lstStyle/>
          <a:p>
            <a:pPr>
              <a:lnSpc>
                <a:spcPct val="150000"/>
              </a:lnSpc>
            </a:pPr>
            <a:r>
              <a:rPr lang="vi-VN" sz="2800" b="1" dirty="0">
                <a:solidFill>
                  <a:srgbClr val="000000"/>
                </a:solidFill>
                <a:effectLst/>
                <a:latin typeface="Times New Roman" panose="02020603050405020304" pitchFamily="18" charset="0"/>
                <a:ea typeface="Arial" panose="020B0604020202020204" pitchFamily="34" charset="0"/>
              </a:rPr>
              <a:t>Ví dụ:</a:t>
            </a:r>
            <a:endParaRPr lang="en-US" sz="2000" dirty="0">
              <a:effectLst/>
              <a:latin typeface="Arial" panose="020B0604020202020204" pitchFamily="34" charset="0"/>
              <a:ea typeface="Arial" panose="020B0604020202020204" pitchFamily="34" charset="0"/>
            </a:endParaRPr>
          </a:p>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hôm, mẹ Cám đưa cho Tấm và Cám mỗi đứa một cái giỏ, sai đi bắt tôm, bắt tép và hứa, đứa nào bắt được đầy giỏ sẽ thưởng cho một cái yếm đỏ. Tấm vốn chăm chỉ, lại sợ dì mắng nên mải miết suốt buổi bắt đầy một giỏ cả tôm lẫn tép. Còn Cám quen được nuông chiều, chỉ ham chơi nên mãi đến chiều chẳng bắt được gì.”</a:t>
            </a:r>
            <a:endParaRPr lang="en-US" sz="2400" dirty="0">
              <a:effectLst/>
              <a:latin typeface="Times New Roman" panose="02020603050405020304" pitchFamily="18" charset="0"/>
              <a:ea typeface="Times New Roman" panose="02020603050405020304" pitchFamily="18" charset="0"/>
            </a:endParaRPr>
          </a:p>
          <a:p>
            <a:pPr algn="r">
              <a:lnSpc>
                <a:spcPct val="115000"/>
              </a:lnSpc>
            </a:pPr>
            <a:r>
              <a:rPr lang="vi-VN" sz="2800" dirty="0">
                <a:solidFill>
                  <a:srgbClr val="000000"/>
                </a:solidFill>
                <a:effectLst/>
                <a:latin typeface="Times New Roman" panose="02020603050405020304" pitchFamily="18" charset="0"/>
                <a:ea typeface="Arial" panose="020B0604020202020204" pitchFamily="34" charset="0"/>
              </a:rPr>
              <a:t>(</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Tấm Cám</a:t>
            </a:r>
            <a:r>
              <a:rPr lang="vi-VN" sz="2800" dirty="0">
                <a:solidFill>
                  <a:srgbClr val="000000"/>
                </a:solidFill>
                <a:effectLst/>
                <a:latin typeface="Times New Roman" panose="02020603050405020304" pitchFamily="18" charset="0"/>
                <a:ea typeface="Arial" panose="020B0604020202020204" pitchFamily="34" charset="0"/>
              </a:rPr>
              <a:t>)</a:t>
            </a: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382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B10CC3-203E-45BF-8A84-22E0B765C22F}"/>
              </a:ext>
            </a:extLst>
          </p:cNvPr>
          <p:cNvPicPr>
            <a:picLocks noChangeAspect="1"/>
          </p:cNvPicPr>
          <p:nvPr/>
        </p:nvPicPr>
        <p:blipFill>
          <a:blip r:embed="rId2"/>
          <a:stretch>
            <a:fillRect/>
          </a:stretch>
        </p:blipFill>
        <p:spPr>
          <a:xfrm>
            <a:off x="270649" y="618733"/>
            <a:ext cx="11650701" cy="5620534"/>
          </a:xfrm>
          <a:prstGeom prst="rect">
            <a:avLst/>
          </a:prstGeom>
        </p:spPr>
      </p:pic>
      <p:sp>
        <p:nvSpPr>
          <p:cNvPr id="7" name="TextBox 6">
            <a:extLst>
              <a:ext uri="{FF2B5EF4-FFF2-40B4-BE49-F238E27FC236}">
                <a16:creationId xmlns:a16="http://schemas.microsoft.com/office/drawing/2014/main" id="{7A48C958-3F1A-FED6-9F28-D424AFD6297E}"/>
              </a:ext>
            </a:extLst>
          </p:cNvPr>
          <p:cNvSpPr txBox="1"/>
          <p:nvPr/>
        </p:nvSpPr>
        <p:spPr>
          <a:xfrm>
            <a:off x="696686" y="5867403"/>
            <a:ext cx="11495314"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*LƯU Ý: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851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251A8A3-E636-44D4-7233-0B8F1128D733}"/>
              </a:ext>
            </a:extLst>
          </p:cNvPr>
          <p:cNvGraphicFramePr>
            <a:graphicFrameLocks noGrp="1"/>
          </p:cNvGraphicFramePr>
          <p:nvPr>
            <p:extLst>
              <p:ext uri="{D42A27DB-BD31-4B8C-83A1-F6EECF244321}">
                <p14:modId xmlns:p14="http://schemas.microsoft.com/office/powerpoint/2010/main" val="2552116503"/>
              </p:ext>
            </p:extLst>
          </p:nvPr>
        </p:nvGraphicFramePr>
        <p:xfrm>
          <a:off x="0" y="7620"/>
          <a:ext cx="12072257" cy="5034534"/>
        </p:xfrm>
        <a:graphic>
          <a:graphicData uri="http://schemas.openxmlformats.org/drawingml/2006/table">
            <a:tbl>
              <a:tblPr firstRow="1" firstCol="1" bandRow="1">
                <a:tableStyleId>{5C22544A-7EE6-4342-B048-85BDC9FD1C3A}</a:tableStyleId>
              </a:tblPr>
              <a:tblGrid>
                <a:gridCol w="12072257">
                  <a:extLst>
                    <a:ext uri="{9D8B030D-6E8A-4147-A177-3AD203B41FA5}">
                      <a16:colId xmlns:a16="http://schemas.microsoft.com/office/drawing/2014/main" val="2005962013"/>
                    </a:ext>
                  </a:extLst>
                </a:gridCol>
              </a:tblGrid>
              <a:tr h="4520837">
                <a:tc>
                  <a:txBody>
                    <a:bodyPr/>
                    <a:lstStyle/>
                    <a:p>
                      <a:pPr>
                        <a:lnSpc>
                          <a:spcPct val="150000"/>
                        </a:lnSpc>
                        <a:spcBef>
                          <a:spcPts val="1200"/>
                        </a:spcBef>
                      </a:pPr>
                      <a:r>
                        <a:rPr lang="vi-VN" sz="2400" dirty="0">
                          <a:solidFill>
                            <a:schemeClr val="tx1"/>
                          </a:solidFill>
                          <a:effectLst/>
                          <a:latin typeface="+mj-lt"/>
                        </a:rPr>
                        <a:t>Ví dụ:</a:t>
                      </a:r>
                      <a:r>
                        <a:rPr lang="en-US" sz="2400" dirty="0">
                          <a:solidFill>
                            <a:schemeClr val="tx1"/>
                          </a:solidFill>
                          <a:effectLst/>
                          <a:latin typeface="+mj-lt"/>
                        </a:rPr>
                        <a:t> (</a:t>
                      </a:r>
                      <a:r>
                        <a:rPr lang="en-US" sz="2400" dirty="0" err="1">
                          <a:solidFill>
                            <a:schemeClr val="tx1"/>
                          </a:solidFill>
                          <a:effectLst/>
                          <a:latin typeface="+mj-lt"/>
                        </a:rPr>
                        <a:t>Xác</a:t>
                      </a:r>
                      <a:r>
                        <a:rPr lang="en-US" sz="2400" dirty="0">
                          <a:solidFill>
                            <a:schemeClr val="tx1"/>
                          </a:solidFill>
                          <a:effectLst/>
                          <a:latin typeface="+mj-lt"/>
                        </a:rPr>
                        <a:t> </a:t>
                      </a:r>
                      <a:r>
                        <a:rPr lang="en-US" sz="2400" dirty="0" err="1">
                          <a:solidFill>
                            <a:schemeClr val="tx1"/>
                          </a:solidFill>
                          <a:effectLst/>
                          <a:latin typeface="+mj-lt"/>
                        </a:rPr>
                        <a:t>định</a:t>
                      </a:r>
                      <a:r>
                        <a:rPr lang="en-US" sz="2400" dirty="0">
                          <a:solidFill>
                            <a:schemeClr val="tx1"/>
                          </a:solidFill>
                          <a:effectLst/>
                          <a:latin typeface="+mj-lt"/>
                        </a:rPr>
                        <a:t> </a:t>
                      </a:r>
                      <a:r>
                        <a:rPr lang="en-US" sz="2400" dirty="0" err="1">
                          <a:solidFill>
                            <a:schemeClr val="tx1"/>
                          </a:solidFill>
                          <a:effectLst/>
                          <a:latin typeface="+mj-lt"/>
                        </a:rPr>
                        <a:t>nội</a:t>
                      </a:r>
                      <a:r>
                        <a:rPr lang="en-US" sz="2400" dirty="0">
                          <a:solidFill>
                            <a:schemeClr val="tx1"/>
                          </a:solidFill>
                          <a:effectLst/>
                          <a:latin typeface="+mj-lt"/>
                        </a:rPr>
                        <a:t> dung </a:t>
                      </a:r>
                      <a:r>
                        <a:rPr lang="en-US" sz="2400" dirty="0" err="1">
                          <a:solidFill>
                            <a:schemeClr val="tx1"/>
                          </a:solidFill>
                          <a:effectLst/>
                          <a:latin typeface="+mj-lt"/>
                        </a:rPr>
                        <a:t>của</a:t>
                      </a:r>
                      <a:r>
                        <a:rPr lang="en-US" sz="2400" dirty="0">
                          <a:solidFill>
                            <a:schemeClr val="tx1"/>
                          </a:solidFill>
                          <a:effectLst/>
                          <a:latin typeface="+mj-lt"/>
                        </a:rPr>
                        <a:t> </a:t>
                      </a:r>
                      <a:r>
                        <a:rPr lang="en-US" sz="2400" dirty="0" err="1">
                          <a:solidFill>
                            <a:schemeClr val="tx1"/>
                          </a:solidFill>
                          <a:effectLst/>
                          <a:latin typeface="+mj-lt"/>
                        </a:rPr>
                        <a:t>đoạn</a:t>
                      </a:r>
                      <a:r>
                        <a:rPr lang="en-US" sz="2400" dirty="0">
                          <a:solidFill>
                            <a:schemeClr val="tx1"/>
                          </a:solidFill>
                          <a:effectLst/>
                          <a:latin typeface="+mj-lt"/>
                        </a:rPr>
                        <a:t> </a:t>
                      </a:r>
                      <a:r>
                        <a:rPr lang="en-US" sz="2400" dirty="0" err="1">
                          <a:solidFill>
                            <a:schemeClr val="tx1"/>
                          </a:solidFill>
                          <a:effectLst/>
                          <a:latin typeface="+mj-lt"/>
                        </a:rPr>
                        <a:t>thơ</a:t>
                      </a:r>
                      <a:r>
                        <a:rPr lang="en-US" sz="2400" dirty="0">
                          <a:solidFill>
                            <a:schemeClr val="tx1"/>
                          </a:solidFill>
                          <a:effectLst/>
                          <a:latin typeface="+mj-lt"/>
                        </a:rPr>
                        <a:t>)</a:t>
                      </a:r>
                    </a:p>
                    <a:p>
                      <a:pPr marL="1371600">
                        <a:lnSpc>
                          <a:spcPct val="150000"/>
                        </a:lnSpc>
                      </a:pPr>
                      <a:r>
                        <a:rPr lang="vi-VN" sz="2400" dirty="0">
                          <a:solidFill>
                            <a:schemeClr val="tx1"/>
                          </a:solidFill>
                          <a:effectLst/>
                          <a:latin typeface="+mj-lt"/>
                        </a:rPr>
                        <a:t>Mẹ ta không có yếm đào </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Nón mê thay nón quai thao đội đầu</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Rối ren tay bí tay bầu</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Váy nhuộm bùn, áo nhuộm nâu bốn mùa</a:t>
                      </a:r>
                      <a:endParaRPr lang="en-US" sz="2400" dirty="0">
                        <a:solidFill>
                          <a:schemeClr val="tx1"/>
                        </a:solidFill>
                        <a:effectLst/>
                        <a:latin typeface="+mj-lt"/>
                      </a:endParaRPr>
                    </a:p>
                    <a:p>
                      <a:pPr marL="1371600">
                        <a:lnSpc>
                          <a:spcPct val="150000"/>
                        </a:lnSpc>
                        <a:spcBef>
                          <a:spcPts val="1200"/>
                        </a:spcBef>
                        <a:spcAft>
                          <a:spcPts val="0"/>
                        </a:spcAft>
                      </a:pPr>
                      <a:r>
                        <a:rPr lang="vi-VN" sz="2400" dirty="0">
                          <a:solidFill>
                            <a:schemeClr val="tx1"/>
                          </a:solidFill>
                          <a:effectLst/>
                          <a:latin typeface="+mj-lt"/>
                        </a:rPr>
                        <a:t>Cái cò…sung chát…đào chua</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Câu ca mẹ hát gió đưa về trời</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Ta đi trọn kiếp con người</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Cũng không đi hết mấy lời mẹ ru </a:t>
                      </a:r>
                      <a:endParaRPr lang="en-US" sz="2400" dirty="0">
                        <a:solidFill>
                          <a:schemeClr val="tx1"/>
                        </a:solidFill>
                        <a:effectLst/>
                        <a:latin typeface="+mj-lt"/>
                      </a:endParaRPr>
                    </a:p>
                  </a:txBody>
                  <a:tcPr marL="68580" marR="68580" marT="0" marB="0">
                    <a:solidFill>
                      <a:schemeClr val="bg1"/>
                    </a:solidFill>
                  </a:tcPr>
                </a:tc>
                <a:extLst>
                  <a:ext uri="{0D108BD9-81ED-4DB2-BD59-A6C34878D82A}">
                    <a16:rowId xmlns:a16="http://schemas.microsoft.com/office/drawing/2014/main" val="2446472905"/>
                  </a:ext>
                </a:extLst>
              </a:tr>
            </a:tbl>
          </a:graphicData>
        </a:graphic>
      </p:graphicFrame>
      <p:sp>
        <p:nvSpPr>
          <p:cNvPr id="6" name="Rectangle 3">
            <a:extLst>
              <a:ext uri="{FF2B5EF4-FFF2-40B4-BE49-F238E27FC236}">
                <a16:creationId xmlns:a16="http://schemas.microsoft.com/office/drawing/2014/main" id="{06C6A1A2-C136-E364-DA9B-C72F0E99C8DA}"/>
              </a:ext>
            </a:extLst>
          </p:cNvPr>
          <p:cNvSpPr>
            <a:spLocks noChangeArrowheads="1"/>
          </p:cNvSpPr>
          <p:nvPr/>
        </p:nvSpPr>
        <p:spPr bwMode="auto">
          <a:xfrm flipH="1">
            <a:off x="3146424" y="2092325"/>
            <a:ext cx="45719" cy="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37AC6BB0-F618-9543-4AFF-664509662098}"/>
              </a:ext>
            </a:extLst>
          </p:cNvPr>
          <p:cNvSpPr txBox="1"/>
          <p:nvPr/>
        </p:nvSpPr>
        <p:spPr>
          <a:xfrm>
            <a:off x="1" y="5035849"/>
            <a:ext cx="12072256" cy="1938992"/>
          </a:xfrm>
          <a:prstGeom prst="rect">
            <a:avLst/>
          </a:prstGeom>
          <a:noFill/>
        </p:spPr>
        <p:txBody>
          <a:bodyPr wrap="square">
            <a:spAutoFit/>
          </a:bodyPr>
          <a:lstStyle/>
          <a:p>
            <a:pPr algn="just"/>
            <a:r>
              <a:rPr lang="vi-VN" sz="2400" b="1" dirty="0">
                <a:solidFill>
                  <a:schemeClr val="tx1"/>
                </a:solidFill>
                <a:effectLst/>
                <a:latin typeface="+mj-lt"/>
              </a:rPr>
              <a:t>Nội dung chính của đoạn thơ là: </a:t>
            </a:r>
            <a:r>
              <a:rPr lang="vi-VN" sz="2400" dirty="0">
                <a:solidFill>
                  <a:schemeClr val="tx1"/>
                </a:solidFill>
                <a:effectLst/>
                <a:latin typeface="+mj-lt"/>
              </a:rPr>
              <a:t>Đoạn thơ</a:t>
            </a:r>
            <a:r>
              <a:rPr lang="en-US" sz="2400" dirty="0">
                <a:solidFill>
                  <a:schemeClr val="tx1"/>
                </a:solidFill>
                <a:effectLst/>
                <a:latin typeface="+mj-lt"/>
              </a:rPr>
              <a:t> </a:t>
            </a:r>
            <a:r>
              <a:rPr lang="en-US" sz="2400" dirty="0" err="1">
                <a:solidFill>
                  <a:schemeClr val="tx1"/>
                </a:solidFill>
                <a:effectLst/>
                <a:latin typeface="+mj-lt"/>
              </a:rPr>
              <a:t>là</a:t>
            </a:r>
            <a:r>
              <a:rPr lang="en-US" sz="2400" dirty="0">
                <a:solidFill>
                  <a:schemeClr val="tx1"/>
                </a:solidFill>
                <a:effectLst/>
                <a:latin typeface="+mj-lt"/>
              </a:rPr>
              <a:t> </a:t>
            </a:r>
            <a:r>
              <a:rPr lang="en-US" sz="2400" dirty="0" err="1">
                <a:solidFill>
                  <a:schemeClr val="tx1"/>
                </a:solidFill>
                <a:effectLst/>
                <a:latin typeface="+mj-lt"/>
              </a:rPr>
              <a:t>dòng</a:t>
            </a:r>
            <a:r>
              <a:rPr lang="en-US" sz="2400" dirty="0">
                <a:solidFill>
                  <a:schemeClr val="tx1"/>
                </a:solidFill>
                <a:effectLst/>
                <a:latin typeface="+mj-lt"/>
              </a:rPr>
              <a:t> </a:t>
            </a:r>
            <a:r>
              <a:rPr lang="vi-VN" sz="2400" dirty="0">
                <a:solidFill>
                  <a:schemeClr val="tx1"/>
                </a:solidFill>
                <a:effectLst/>
                <a:latin typeface="+mj-lt"/>
              </a:rPr>
              <a:t> hồi tưởng chân thực của tác giả về người mẹ nông dân giản dị, tảo tần, lam lũ, yêu thương trìu mến con vô cùng (không có yếm đào, nón mê, tay bí tay bầu, váy nhuộm bùn, áo nhuộm nâu, câu ca mẹ hát, lời mẹ ru). Qua đó</a:t>
            </a:r>
            <a:r>
              <a:rPr lang="en-US" sz="2400" dirty="0">
                <a:solidFill>
                  <a:schemeClr val="tx1"/>
                </a:solidFill>
                <a:effectLst/>
                <a:latin typeface="+mj-lt"/>
              </a:rPr>
              <a:t>,</a:t>
            </a:r>
            <a:r>
              <a:rPr lang="vi-VN" sz="2400" dirty="0">
                <a:solidFill>
                  <a:schemeClr val="tx1"/>
                </a:solidFill>
                <a:effectLst/>
                <a:latin typeface="+mj-lt"/>
              </a:rPr>
              <a:t> tác giả bộc lộ nỗi nhớ  tha thiết, tình yêu thương, lòng biết ơn vô hạn và thái độ trân trọng , ngợi ca đức hi sinh lớn lao của mẹ</a:t>
            </a:r>
            <a:r>
              <a:rPr lang="en-US" sz="2400" dirty="0">
                <a:solidFill>
                  <a:schemeClr val="tx1"/>
                </a:solidFill>
                <a:effectLst/>
                <a:latin typeface="+mj-lt"/>
              </a:rPr>
              <a:t> </a:t>
            </a:r>
            <a:endParaRPr lang="en-US" sz="2400" dirty="0">
              <a:solidFill>
                <a:schemeClr val="tx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849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79DD9-3F86-8628-6BC2-3E21538E40D0}"/>
              </a:ext>
            </a:extLst>
          </p:cNvPr>
          <p:cNvSpPr txBox="1"/>
          <p:nvPr/>
        </p:nvSpPr>
        <p:spPr>
          <a:xfrm>
            <a:off x="97971" y="148027"/>
            <a:ext cx="11996058" cy="5862887"/>
          </a:xfrm>
          <a:prstGeom prst="rect">
            <a:avLst/>
          </a:prstGeom>
          <a:noFill/>
        </p:spPr>
        <p:txBody>
          <a:bodyPr wrap="square">
            <a:spAutoFit/>
          </a:bodyPr>
          <a:lstStyle/>
          <a:p>
            <a:pPr>
              <a:lnSpc>
                <a:spcPct val="150000"/>
              </a:lnSpc>
              <a:spcBef>
                <a:spcPts val="1200"/>
              </a:spcBef>
            </a:pPr>
            <a:r>
              <a:rPr lang="vi-VN" sz="2500" b="1" dirty="0">
                <a:effectLst/>
                <a:latin typeface="Times New Roman" panose="02020603050405020304" pitchFamily="18" charset="0"/>
                <a:ea typeface="Arial" panose="020B0604020202020204" pitchFamily="34" charset="0"/>
              </a:rPr>
              <a:t>Ví dụ: </a:t>
            </a:r>
            <a:r>
              <a:rPr lang="en-US" sz="2800" dirty="0">
                <a:solidFill>
                  <a:schemeClr val="tx1"/>
                </a:solidFill>
                <a:effectLst/>
                <a:latin typeface="+mj-lt"/>
              </a:rPr>
              <a:t>(</a:t>
            </a:r>
            <a:r>
              <a:rPr lang="en-US" sz="2800" dirty="0" err="1">
                <a:solidFill>
                  <a:schemeClr val="tx1"/>
                </a:solidFill>
                <a:effectLst/>
                <a:latin typeface="+mj-lt"/>
              </a:rPr>
              <a:t>Xác</a:t>
            </a:r>
            <a:r>
              <a:rPr lang="en-US" sz="2800" dirty="0">
                <a:solidFill>
                  <a:schemeClr val="tx1"/>
                </a:solidFill>
                <a:effectLst/>
                <a:latin typeface="+mj-lt"/>
              </a:rPr>
              <a:t> </a:t>
            </a:r>
            <a:r>
              <a:rPr lang="en-US" sz="2800" dirty="0" err="1">
                <a:solidFill>
                  <a:schemeClr val="tx1"/>
                </a:solidFill>
                <a:effectLst/>
                <a:latin typeface="+mj-lt"/>
              </a:rPr>
              <a:t>định</a:t>
            </a:r>
            <a:r>
              <a:rPr lang="en-US" sz="2800" dirty="0">
                <a:solidFill>
                  <a:schemeClr val="tx1"/>
                </a:solidFill>
                <a:effectLst/>
                <a:latin typeface="+mj-lt"/>
              </a:rPr>
              <a:t> </a:t>
            </a:r>
            <a:r>
              <a:rPr lang="en-US" sz="2800" dirty="0" err="1">
                <a:solidFill>
                  <a:schemeClr val="tx1"/>
                </a:solidFill>
                <a:effectLst/>
                <a:latin typeface="+mj-lt"/>
              </a:rPr>
              <a:t>nội</a:t>
            </a:r>
            <a:r>
              <a:rPr lang="en-US" sz="2800" dirty="0">
                <a:solidFill>
                  <a:schemeClr val="tx1"/>
                </a:solidFill>
                <a:effectLst/>
                <a:latin typeface="+mj-lt"/>
              </a:rPr>
              <a:t> dung </a:t>
            </a:r>
            <a:r>
              <a:rPr lang="en-US" sz="2800" dirty="0" err="1">
                <a:solidFill>
                  <a:schemeClr val="tx1"/>
                </a:solidFill>
                <a:effectLst/>
                <a:latin typeface="+mj-lt"/>
              </a:rPr>
              <a:t>của</a:t>
            </a:r>
            <a:r>
              <a:rPr lang="en-US" sz="2800" dirty="0">
                <a:solidFill>
                  <a:schemeClr val="tx1"/>
                </a:solidFill>
                <a:effectLst/>
                <a:latin typeface="+mj-lt"/>
              </a:rPr>
              <a:t> </a:t>
            </a:r>
            <a:r>
              <a:rPr lang="en-US" sz="2800" dirty="0" err="1">
                <a:solidFill>
                  <a:schemeClr val="tx1"/>
                </a:solidFill>
                <a:effectLst/>
                <a:latin typeface="+mj-lt"/>
              </a:rPr>
              <a:t>đoạn</a:t>
            </a:r>
            <a:r>
              <a:rPr lang="en-US" sz="2800" dirty="0">
                <a:solidFill>
                  <a:schemeClr val="tx1"/>
                </a:solidFill>
                <a:effectLst/>
                <a:latin typeface="+mj-lt"/>
              </a:rPr>
              <a:t> </a:t>
            </a:r>
            <a:r>
              <a:rPr lang="en-US" sz="2800" dirty="0" err="1">
                <a:solidFill>
                  <a:schemeClr val="tx1"/>
                </a:solidFill>
                <a:effectLst/>
                <a:latin typeface="+mj-lt"/>
              </a:rPr>
              <a:t>văn</a:t>
            </a:r>
            <a:r>
              <a:rPr lang="en-US" sz="2800" dirty="0">
                <a:solidFill>
                  <a:schemeClr val="tx1"/>
                </a:solidFill>
                <a:effectLst/>
                <a:latin typeface="+mj-lt"/>
              </a:rPr>
              <a:t>)</a:t>
            </a:r>
            <a:endParaRPr lang="en-US" sz="2500" dirty="0">
              <a:effectLst/>
              <a:latin typeface="Arial" panose="020B0604020202020204" pitchFamily="34" charset="0"/>
              <a:ea typeface="Arial" panose="020B0604020202020204" pitchFamily="34" charset="0"/>
            </a:endParaRPr>
          </a:p>
          <a:p>
            <a:pPr algn="just">
              <a:lnSpc>
                <a:spcPct val="150000"/>
              </a:lnSpc>
            </a:pPr>
            <a:r>
              <a:rPr lang="vi-VN" sz="2500" i="1" dirty="0">
                <a:solidFill>
                  <a:srgbClr val="000000"/>
                </a:solidFill>
                <a:effectLst/>
                <a:latin typeface="Times New Roman" panose="02020603050405020304" pitchFamily="18" charset="0"/>
                <a:ea typeface="Times New Roman" panose="02020603050405020304" pitchFamily="18" charset="0"/>
              </a:rPr>
              <a:t>Con lớn hơn rồi hạnh phúc theo đó cũng lớn hơn, đủ đầy hơn nhưng nhiều khó khăn hơn.</a:t>
            </a:r>
            <a:r>
              <a:rPr lang="vi-VN" sz="2500" dirty="0">
                <a:solidFill>
                  <a:srgbClr val="000000"/>
                </a:solidFill>
                <a:effectLst/>
                <a:latin typeface="Times New Roman" panose="02020603050405020304" pitchFamily="18" charset="0"/>
                <a:ea typeface="Times New Roman" panose="02020603050405020304" pitchFamily="18" charset="0"/>
              </a:rPr>
              <a:t> Hạnh phúc không phải là khi con cố gắng để trở nên mạnh mẽ, kiên cường để tiến về phía trước. Mà là khi con ngã đau có người nâng con dậy, đỡ lấy bờ vai nhỏ nhắn của con, thầm thì với con: “Gắng lên nào!” rồi cùng con tiến về phía trước; Là mỗi lần thất bại, mọi thứ xung quanh con sụp đổ, khi tất cả những nỗ lực của con trở về vạch xuất phát... Người ta bỏ con lại với những giọt nước mắt nghẹn cứng cả tim. Có người dạy con cách yêu thì cũng có người làm con đau nhưng nếu con không biết đau con sẽ không biết được hạnh phúc thực sự là như thế nào?</a:t>
            </a:r>
            <a:endParaRPr lang="en-US" sz="2500" dirty="0">
              <a:effectLst/>
              <a:latin typeface="Arial" panose="020B0604020202020204" pitchFamily="34" charset="0"/>
              <a:ea typeface="Arial" panose="020B0604020202020204" pitchFamily="34" charset="0"/>
            </a:endParaRPr>
          </a:p>
          <a:p>
            <a:pPr>
              <a:lnSpc>
                <a:spcPct val="150000"/>
              </a:lnSpc>
            </a:pPr>
            <a:r>
              <a:rPr lang="en-US" sz="2500" i="1" dirty="0">
                <a:solidFill>
                  <a:srgbClr val="000000"/>
                </a:solidFill>
                <a:effectLst/>
                <a:latin typeface="Times New Roman" panose="02020603050405020304" pitchFamily="18" charset="0"/>
                <a:ea typeface="Times New Roman" panose="02020603050405020304" pitchFamily="18" charset="0"/>
              </a:rPr>
              <a:t>                                                                  </a:t>
            </a:r>
            <a:r>
              <a:rPr lang="vi-VN" sz="2500" i="1" dirty="0">
                <a:solidFill>
                  <a:srgbClr val="000000"/>
                </a:solidFill>
                <a:effectLst/>
                <a:latin typeface="Times New Roman" panose="02020603050405020304" pitchFamily="18" charset="0"/>
                <a:ea typeface="Times New Roman" panose="02020603050405020304" pitchFamily="18" charset="0"/>
              </a:rPr>
              <a:t>(Nguồn: https://www.cuasotinhyeu.vn)</a:t>
            </a:r>
            <a:endParaRPr lang="en-US" sz="25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259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79DD9-3F86-8628-6BC2-3E21538E40D0}"/>
              </a:ext>
            </a:extLst>
          </p:cNvPr>
          <p:cNvSpPr txBox="1"/>
          <p:nvPr/>
        </p:nvSpPr>
        <p:spPr>
          <a:xfrm>
            <a:off x="97971" y="148027"/>
            <a:ext cx="11996058" cy="3323987"/>
          </a:xfrm>
          <a:prstGeom prst="rect">
            <a:avLst/>
          </a:prstGeom>
          <a:noFill/>
        </p:spPr>
        <p:txBody>
          <a:bodyPr wrap="square">
            <a:spAutoFit/>
          </a:bodyPr>
          <a:lstStyle/>
          <a:p>
            <a:pPr algn="just">
              <a:lnSpc>
                <a:spcPct val="150000"/>
              </a:lnSpc>
              <a:spcBef>
                <a:spcPts val="1200"/>
              </a:spcBef>
            </a:pPr>
            <a:r>
              <a:rPr lang="vi-VN" sz="2800" b="1" dirty="0">
                <a:effectLst/>
                <a:latin typeface="Times New Roman" panose="02020603050405020304" pitchFamily="18" charset="0"/>
                <a:ea typeface="Arial" panose="020B0604020202020204" pitchFamily="34" charset="0"/>
              </a:rPr>
              <a:t>Ví dụ: </a:t>
            </a:r>
            <a:endParaRPr lang="en-US" sz="2800" dirty="0">
              <a:effectLst/>
              <a:latin typeface="Arial" panose="020B0604020202020204" pitchFamily="34" charset="0"/>
              <a:ea typeface="Arial" panose="020B0604020202020204" pitchFamily="34"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Nội dung chính của văn bản là: </a:t>
            </a:r>
            <a:r>
              <a:rPr lang="vi-VN" sz="2800" b="1" i="1" dirty="0">
                <a:solidFill>
                  <a:srgbClr val="000000"/>
                </a:solidFill>
                <a:effectLst/>
                <a:latin typeface="Times New Roman" panose="02020603050405020304" pitchFamily="18" charset="0"/>
                <a:ea typeface="Times New Roman" panose="02020603050405020304" pitchFamily="18" charset="0"/>
              </a:rPr>
              <a:t>Lời tâm tình dạy bảo của </a:t>
            </a:r>
            <a:r>
              <a:rPr lang="en-US" sz="2800" b="1" i="1" dirty="0">
                <a:solidFill>
                  <a:srgbClr val="000000"/>
                </a:solidFill>
                <a:effectLst/>
                <a:latin typeface="Times New Roman" panose="02020603050405020304" pitchFamily="18" charset="0"/>
                <a:ea typeface="Times New Roman" panose="02020603050405020304" pitchFamily="18" charset="0"/>
              </a:rPr>
              <a:t>cha </a:t>
            </a:r>
            <a:r>
              <a:rPr lang="en-US" sz="2800" b="1" i="1" dirty="0" err="1">
                <a:solidFill>
                  <a:srgbClr val="000000"/>
                </a:solidFill>
                <a:effectLst/>
                <a:latin typeface="Times New Roman" panose="02020603050405020304" pitchFamily="18" charset="0"/>
                <a:ea typeface="Times New Roman" panose="02020603050405020304" pitchFamily="18" charset="0"/>
              </a:rPr>
              <a:t>mẹ</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rPr>
              <a:t>dành cho người con về những cung bậc khác nhau của hạnh phúc</a:t>
            </a:r>
            <a:r>
              <a:rPr lang="vi-VN" sz="2800" dirty="0">
                <a:solidFill>
                  <a:srgbClr val="000000"/>
                </a:solidFill>
                <a:effectLst/>
                <a:latin typeface="Times New Roman" panose="02020603050405020304" pitchFamily="18" charset="0"/>
                <a:ea typeface="Times New Roman" panose="02020603050405020304" pitchFamily="18" charset="0"/>
              </a:rPr>
              <a:t> với </a:t>
            </a:r>
            <a:r>
              <a:rPr lang="vi-VN" sz="2800" b="1" i="1" dirty="0">
                <a:solidFill>
                  <a:srgbClr val="000000"/>
                </a:solidFill>
                <a:effectLst/>
                <a:latin typeface="Times New Roman" panose="02020603050405020304" pitchFamily="18" charset="0"/>
                <a:ea typeface="Times New Roman" panose="02020603050405020304" pitchFamily="18" charset="0"/>
              </a:rPr>
              <a:t>những biểu hiện đa dạng và giá trị của hạnh phúc gắn với thời điểm khi con đã lớn khôn</a:t>
            </a:r>
            <a:r>
              <a:rPr lang="vi-VN" sz="2800" dirty="0">
                <a:solidFill>
                  <a:srgbClr val="000000"/>
                </a:solidFill>
                <a:effectLst/>
                <a:latin typeface="Times New Roman" panose="02020603050405020304" pitchFamily="18" charset="0"/>
                <a:ea typeface="Times New Roman" panose="02020603050405020304" pitchFamily="18" charset="0"/>
              </a:rPr>
              <a:t> (hạnh phúc ấy đủ đầy hơn nhưng nhiều khó khăn hơn</a:t>
            </a:r>
            <a:r>
              <a:rPr lang="en-US" sz="2800" dirty="0">
                <a:solidFill>
                  <a:srgbClr val="000000"/>
                </a:solidFill>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rPr>
              <a:t>Qua đó</a:t>
            </a:r>
            <a:r>
              <a:rPr lang="en-US" sz="2800" b="1" i="1" dirty="0">
                <a:solidFill>
                  <a:srgbClr val="000000"/>
                </a:solidFill>
                <a:effectLst/>
                <a:latin typeface="Times New Roman" panose="02020603050405020304" pitchFamily="18" charset="0"/>
                <a:ea typeface="Times New Roman" panose="02020603050405020304" pitchFamily="18" charset="0"/>
              </a:rPr>
              <a:t>,</a:t>
            </a:r>
            <a:r>
              <a:rPr lang="vi-VN" sz="2800" b="1" i="1" dirty="0">
                <a:solidFill>
                  <a:srgbClr val="000000"/>
                </a:solidFill>
                <a:effectLst/>
                <a:latin typeface="Times New Roman" panose="02020603050405020304" pitchFamily="18" charset="0"/>
                <a:ea typeface="Times New Roman" panose="02020603050405020304" pitchFamily="18" charset="0"/>
              </a:rPr>
              <a:t> tác giả muốn gửi gắm thông điệp</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phải biết tự tin, cố gắng vững bước trên đôi chân của mình trong chặng đường đi tìm hạnh phúc.</a:t>
            </a:r>
            <a:endParaRPr lang="en-US" sz="2800" dirty="0"/>
          </a:p>
        </p:txBody>
      </p:sp>
    </p:spTree>
    <p:extLst>
      <p:ext uri="{BB962C8B-B14F-4D97-AF65-F5344CB8AC3E}">
        <p14:creationId xmlns:p14="http://schemas.microsoft.com/office/powerpoint/2010/main" val="200691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39A66E-56E3-6C51-421B-27FF3B0DD2A9}"/>
              </a:ext>
            </a:extLst>
          </p:cNvPr>
          <p:cNvSpPr txBox="1"/>
          <p:nvPr/>
        </p:nvSpPr>
        <p:spPr>
          <a:xfrm>
            <a:off x="76199" y="291635"/>
            <a:ext cx="12017829" cy="5262979"/>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IV. </a:t>
            </a:r>
            <a:r>
              <a:rPr lang="vi-VN" sz="2800" b="1" dirty="0">
                <a:effectLst/>
                <a:latin typeface="Times New Roman" panose="02020603050405020304" pitchFamily="18" charset="0"/>
                <a:ea typeface="Arial" panose="020B0604020202020204" pitchFamily="34" charset="0"/>
              </a:rPr>
              <a:t>DẠNG CÂU HỎI ĐẶT NHAN ĐỀ</a:t>
            </a:r>
            <a:endParaRPr lang="en-US" sz="28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pPr>
            <a:r>
              <a:rPr lang="en-US" sz="2800" dirty="0">
                <a:effectLst/>
                <a:latin typeface="Times New Roman" panose="02020603050405020304" pitchFamily="18" charset="0"/>
                <a:ea typeface="MS Mincho" panose="02020609040205080304" pitchFamily="49" charset="-128"/>
              </a:rPr>
              <a:t>Văn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một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thống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nhất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nội</a:t>
            </a:r>
            <a:r>
              <a:rPr lang="en-US" sz="2800" dirty="0">
                <a:effectLst/>
                <a:latin typeface="Times New Roman" panose="02020603050405020304" pitchFamily="18" charset="0"/>
                <a:ea typeface="MS Mincho" panose="02020609040205080304" pitchFamily="49" charset="-128"/>
              </a:rPr>
              <a:t> dung, </a:t>
            </a:r>
            <a:r>
              <a:rPr lang="en-US" sz="2800" dirty="0" err="1">
                <a:effectLst/>
                <a:latin typeface="Times New Roman" panose="02020603050405020304" pitchFamily="18" charset="0"/>
                <a:ea typeface="MS Mincho" panose="02020609040205080304" pitchFamily="49" charset="-128"/>
              </a:rPr>
              <a:t>hài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hòa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thức</a:t>
            </a:r>
            <a:r>
              <a:rPr lang="en-US" sz="2800" dirty="0">
                <a:effectLst/>
                <a:latin typeface="Times New Roman" panose="02020603050405020304" pitchFamily="18" charset="0"/>
                <a:ea typeface="MS Mincho" panose="02020609040205080304" pitchFamily="49" charset="-128"/>
              </a:rPr>
              <a:t>. Khi </a:t>
            </a:r>
            <a:r>
              <a:rPr lang="en-US" sz="2800" dirty="0" err="1">
                <a:effectLst/>
                <a:latin typeface="Times New Roman" panose="02020603050405020304" pitchFamily="18" charset="0"/>
                <a:ea typeface="MS Mincho" panose="02020609040205080304" pitchFamily="49" charset="-128"/>
              </a:rPr>
              <a:t>hiểu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rõ</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đươc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dễ</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dàng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tìm</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được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cũng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như</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nội</a:t>
            </a:r>
            <a:r>
              <a:rPr lang="en-US" sz="2800" dirty="0">
                <a:effectLst/>
                <a:latin typeface="Times New Roman" panose="02020603050405020304" pitchFamily="18" charset="0"/>
                <a:ea typeface="MS Mincho" panose="02020609040205080304" pitchFamily="49" charset="-128"/>
              </a:rPr>
              <a:t> dung </a:t>
            </a:r>
            <a:r>
              <a:rPr lang="en-US" sz="2800" dirty="0" err="1">
                <a:effectLst/>
                <a:latin typeface="Times New Roman" panose="02020603050405020304" pitchFamily="18" charset="0"/>
                <a:ea typeface="MS Mincho" panose="02020609040205080304" pitchFamily="49" charset="-128"/>
              </a:rPr>
              <a:t>chính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en-US" sz="2800" dirty="0" err="1">
                <a:effectLst/>
                <a:latin typeface="Times New Roman" panose="02020603050405020304" pitchFamily="18" charset="0"/>
                <a:ea typeface="MS Mincho" panose="02020609040205080304" pitchFamily="49" charset="-128"/>
              </a:rPr>
              <a:t>Đặt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chẳng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khác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nào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người</a:t>
            </a:r>
            <a:r>
              <a:rPr lang="en-US" sz="2800" dirty="0">
                <a:effectLst/>
                <a:latin typeface="Times New Roman" panose="02020603050405020304" pitchFamily="18" charset="0"/>
                <a:ea typeface="MS Mincho" panose="02020609040205080304" pitchFamily="49" charset="-128"/>
              </a:rPr>
              <a:t> cha </a:t>
            </a:r>
            <a:r>
              <a:rPr lang="en-US" sz="2800" dirty="0" err="1">
                <a:effectLst/>
                <a:latin typeface="Times New Roman" panose="02020603050405020304" pitchFamily="18" charset="0"/>
                <a:ea typeface="MS Mincho" panose="02020609040205080304" pitchFamily="49" charset="-128"/>
              </a:rPr>
              <a:t>khai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đứa</a:t>
            </a:r>
            <a:r>
              <a:rPr lang="en-US" sz="2800" dirty="0">
                <a:effectLst/>
                <a:latin typeface="Times New Roman" panose="02020603050405020304" pitchFamily="18" charset="0"/>
                <a:ea typeface="MS Mincho" panose="02020609040205080304" pitchFamily="49" charset="-128"/>
              </a:rPr>
              <a:t> con </a:t>
            </a:r>
            <a:r>
              <a:rPr lang="en-US" sz="2800" dirty="0" err="1">
                <a:effectLst/>
                <a:latin typeface="Times New Roman" panose="02020603050405020304" pitchFamily="18" charset="0"/>
                <a:ea typeface="MS Mincho" panose="02020609040205080304" pitchFamily="49" charset="-128"/>
              </a:rPr>
              <a:t>tinh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thần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Đặt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sao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cho</a:t>
            </a:r>
            <a:r>
              <a:rPr lang="en-US" sz="2800"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đúng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cho</a:t>
            </a:r>
            <a:r>
              <a:rPr lang="en-US" sz="2800" dirty="0">
                <a:effectLst/>
                <a:latin typeface="Times New Roman" panose="02020603050405020304" pitchFamily="18" charset="0"/>
                <a:ea typeface="MS Mincho" panose="02020609040205080304" pitchFamily="49" charset="-128"/>
              </a:rPr>
              <a:t> </a:t>
            </a:r>
            <a:r>
              <a:rPr lang="en-US" sz="2800" b="1" dirty="0">
                <a:effectLst/>
                <a:latin typeface="Times New Roman" panose="02020603050405020304" pitchFamily="18" charset="0"/>
                <a:ea typeface="MS Mincho" panose="02020609040205080304" pitchFamily="49" charset="-128"/>
              </a:rPr>
              <a:t>hay</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không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phải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dễ</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Vì</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phải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khái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quát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được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cao</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nội</a:t>
            </a:r>
            <a:r>
              <a:rPr lang="en-US" sz="2800" b="1" dirty="0">
                <a:effectLst/>
                <a:latin typeface="Times New Roman" panose="02020603050405020304" pitchFamily="18" charset="0"/>
                <a:ea typeface="MS Mincho" panose="02020609040205080304" pitchFamily="49" charset="-128"/>
              </a:rPr>
              <a:t> dung </a:t>
            </a:r>
            <a:r>
              <a:rPr lang="en-US" sz="2800" b="1" dirty="0" err="1">
                <a:effectLst/>
                <a:latin typeface="Times New Roman" panose="02020603050405020304" pitchFamily="18" charset="0"/>
                <a:ea typeface="MS Mincho" panose="02020609040205080304" pitchFamily="49" charset="-128"/>
              </a:rPr>
              <a:t>tư</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tưởng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 </a:t>
            </a:r>
            <a:r>
              <a:rPr lang="en-US" sz="2800" b="1" dirty="0" err="1">
                <a:effectLst/>
                <a:latin typeface="Times New Roman" panose="02020603050405020304" pitchFamily="18" charset="0"/>
                <a:ea typeface="MS Mincho" panose="02020609040205080304" pitchFamily="49" charset="-128"/>
              </a:rPr>
              <a:t>phải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cô</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đọng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được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cái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thần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cái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hồn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en-US" sz="2800" dirty="0" err="1">
                <a:effectLst/>
                <a:latin typeface="Times New Roman" panose="02020603050405020304" pitchFamily="18" charset="0"/>
                <a:ea typeface="MS Mincho" panose="02020609040205080304" pitchFamily="49" charset="-128"/>
              </a:rPr>
              <a:t>Học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đặt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được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hiểu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được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Vì</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thế</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hiểu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được</a:t>
            </a:r>
            <a:r>
              <a:rPr lang="en-US" sz="2800" dirty="0">
                <a:effectLst/>
                <a:latin typeface="Times New Roman" panose="02020603050405020304" pitchFamily="18" charset="0"/>
                <a:ea typeface="MS Mincho" panose="02020609040205080304" pitchFamily="49" charset="-128"/>
              </a:rPr>
              <a:t> ý </a:t>
            </a:r>
            <a:r>
              <a:rPr lang="en-US" sz="2800" dirty="0" err="1">
                <a:effectLst/>
                <a:latin typeface="Times New Roman" panose="02020603050405020304" pitchFamily="18" charset="0"/>
                <a:ea typeface="MS Mincho" panose="02020609040205080304" pitchFamily="49" charset="-128"/>
              </a:rPr>
              <a:t>nghĩa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sau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xác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định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Nhan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thường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nằm</a:t>
            </a:r>
            <a:r>
              <a:rPr lang="en-US" sz="2800" b="1" dirty="0">
                <a:effectLst/>
                <a:latin typeface="Times New Roman" panose="02020603050405020304" pitchFamily="18" charset="0"/>
                <a:ea typeface="MS Mincho" panose="02020609040205080304" pitchFamily="49" charset="-128"/>
              </a:rPr>
              <a:t> ở </a:t>
            </a:r>
            <a:r>
              <a:rPr lang="en-US" sz="2800" b="1" dirty="0" err="1">
                <a:effectLst/>
                <a:latin typeface="Times New Roman" panose="02020603050405020304" pitchFamily="18" charset="0"/>
                <a:ea typeface="MS Mincho" panose="02020609040205080304" pitchFamily="49" charset="-128"/>
              </a:rPr>
              <a:t>những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từ</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ngữ</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những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câu</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lặp</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lặp</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lại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nhiều</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lần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trong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3909993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F1A87-BE89-1257-4AF2-921CC0AD40FA}"/>
              </a:ext>
            </a:extLst>
          </p:cNvPr>
          <p:cNvPicPr>
            <a:picLocks noChangeAspect="1"/>
          </p:cNvPicPr>
          <p:nvPr/>
        </p:nvPicPr>
        <p:blipFill>
          <a:blip r:embed="rId2"/>
          <a:stretch>
            <a:fillRect/>
          </a:stretch>
        </p:blipFill>
        <p:spPr>
          <a:xfrm>
            <a:off x="0" y="650776"/>
            <a:ext cx="12192000" cy="5556447"/>
          </a:xfrm>
          <a:prstGeom prst="rect">
            <a:avLst/>
          </a:prstGeom>
        </p:spPr>
      </p:pic>
    </p:spTree>
    <p:extLst>
      <p:ext uri="{BB962C8B-B14F-4D97-AF65-F5344CB8AC3E}">
        <p14:creationId xmlns:p14="http://schemas.microsoft.com/office/powerpoint/2010/main" val="287814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A4AEE2-B185-BBBB-7FCC-37B3E22E1DFA}"/>
              </a:ext>
            </a:extLst>
          </p:cNvPr>
          <p:cNvSpPr txBox="1"/>
          <p:nvPr/>
        </p:nvSpPr>
        <p:spPr>
          <a:xfrm>
            <a:off x="0" y="0"/>
            <a:ext cx="12191999" cy="6124754"/>
          </a:xfrm>
          <a:prstGeom prst="rect">
            <a:avLst/>
          </a:prstGeom>
          <a:noFill/>
        </p:spPr>
        <p:txBody>
          <a:bodyPr wrap="square">
            <a:spAutoFit/>
          </a:bodyPr>
          <a:lstStyle/>
          <a:p>
            <a:r>
              <a:rPr lang="vi-VN" sz="2800" b="1" dirty="0">
                <a:effectLst/>
                <a:latin typeface="Times New Roman" panose="02020603050405020304" pitchFamily="18" charset="0"/>
                <a:ea typeface="Arial" panose="020B0604020202020204" pitchFamily="34" charset="0"/>
              </a:rPr>
              <a:t>Ví dụ: </a:t>
            </a:r>
            <a:endParaRPr lang="en-US" sz="2800" dirty="0">
              <a:effectLst/>
              <a:latin typeface="Arial" panose="020B0604020202020204" pitchFamily="34" charset="0"/>
              <a:ea typeface="Arial" panose="020B0604020202020204" pitchFamily="34" charset="0"/>
            </a:endParaRPr>
          </a:p>
          <a:p>
            <a:pPr algn="just"/>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Con lớn hơn rồi hạnh phúc theo đó cũng lớn hơn, đủ đầy hơn nhưng nhiều khó khăn hơn.</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Hạnh phúc không phải là khi con cố gắng để trở nên mạnh mẽ, kiên cường để tiến về phía trước. Mà là khi con ngã đau có người nâng con dậy, đỡ lấy bờ vai nhỏ nhắn của con, thầm thì với con: “Gắng lên nào!” rồi cùng con tiến về phía trước, Là mỗi lần thất bại, mọi thứ xung quanh con sụp đổ, khi tất cả những nỗ lực của con trở về vạch xuất phát. Có người có thể ôm con để con khóc một trận thật to, nức nở, như trút hết những tủi thân ấm ức mà còn phải chịu đựng rồi vỗ về con: Rồi mọi chuyện sẽ ổn thôi! Là mỗi lần đổ vỡ, cãi nhau rồi chia tay... Người ta bỏ con lại với những giọt nước mắt nghẹn cứng cả tim. Có người dạy con cách yêu thì cũng có người làm con đau nhưng nếu con không biết đau con sẽ không biết được hạnh phúc thực sự là như thế nào?...</a:t>
            </a:r>
            <a:endParaRPr lang="en-US" sz="2800" dirty="0">
              <a:effectLst/>
              <a:latin typeface="Times New Roman" panose="02020603050405020304" pitchFamily="18" charset="0"/>
              <a:ea typeface="Times New Roman" panose="02020603050405020304" pitchFamily="18" charset="0"/>
            </a:endParaRPr>
          </a:p>
          <a:p>
            <a:pPr algn="r"/>
            <a:r>
              <a:rPr lang="vi-VN" sz="2800" i="1" dirty="0">
                <a:solidFill>
                  <a:srgbClr val="000000"/>
                </a:solidFill>
                <a:effectLst/>
                <a:latin typeface="Times New Roman" panose="02020603050405020304" pitchFamily="18" charset="0"/>
                <a:ea typeface="Times New Roman" panose="02020603050405020304" pitchFamily="18" charset="0"/>
              </a:rPr>
              <a:t> (Nguồn: https://www.cuasotinhyeu.vn)</a:t>
            </a:r>
            <a:endParaRPr lang="en-US" sz="2800" dirty="0">
              <a:effectLst/>
              <a:latin typeface="Times New Roman" panose="02020603050405020304" pitchFamily="18" charset="0"/>
              <a:ea typeface="Times New Roman" panose="02020603050405020304" pitchFamily="18" charset="0"/>
            </a:endParaRPr>
          </a:p>
          <a:p>
            <a:r>
              <a:rPr lang="vi-VN" sz="2800" b="1" dirty="0">
                <a:effectLst/>
                <a:latin typeface="Times New Roman" panose="02020603050405020304" pitchFamily="18" charset="0"/>
                <a:ea typeface="Arial" panose="020B0604020202020204" pitchFamily="34" charset="0"/>
              </a:rPr>
              <a:t>Nhan đề c</a:t>
            </a:r>
            <a:r>
              <a:rPr lang="en-US" sz="2800" b="1" dirty="0">
                <a:latin typeface="Times New Roman" panose="02020603050405020304" pitchFamily="18" charset="0"/>
                <a:ea typeface="Arial" panose="020B0604020202020204" pitchFamily="34" charset="0"/>
              </a:rPr>
              <a:t>ủ</a:t>
            </a:r>
            <a:r>
              <a:rPr lang="vi-VN" sz="2800" b="1" dirty="0">
                <a:effectLst/>
                <a:latin typeface="Times New Roman" panose="02020603050405020304" pitchFamily="18" charset="0"/>
                <a:ea typeface="Arial" panose="020B0604020202020204" pitchFamily="34" charset="0"/>
              </a:rPr>
              <a:t>a văn bản là: </a:t>
            </a:r>
            <a:r>
              <a:rPr lang="vi-VN" sz="2800" dirty="0">
                <a:effectLst/>
                <a:latin typeface="Times New Roman" panose="02020603050405020304" pitchFamily="18" charset="0"/>
                <a:ea typeface="Arial" panose="020B0604020202020204" pitchFamily="34" charset="0"/>
              </a:rPr>
              <a:t>Hạnh phúc/ Giá trị của hạnh phúc/ Hạnh phúc của con…</a:t>
            </a:r>
            <a:endParaRPr lang="en-US" sz="2800" dirty="0"/>
          </a:p>
        </p:txBody>
      </p:sp>
    </p:spTree>
    <p:extLst>
      <p:ext uri="{BB962C8B-B14F-4D97-AF65-F5344CB8AC3E}">
        <p14:creationId xmlns:p14="http://schemas.microsoft.com/office/powerpoint/2010/main" val="142343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3ADD28-9FCA-1EC3-CEF0-F77493A13307}"/>
              </a:ext>
            </a:extLst>
          </p:cNvPr>
          <p:cNvSpPr txBox="1"/>
          <p:nvPr/>
        </p:nvSpPr>
        <p:spPr>
          <a:xfrm>
            <a:off x="43543" y="93092"/>
            <a:ext cx="12104914" cy="3246081"/>
          </a:xfrm>
          <a:prstGeom prst="rect">
            <a:avLst/>
          </a:prstGeom>
          <a:noFill/>
        </p:spPr>
        <p:txBody>
          <a:bodyPr wrap="square">
            <a:spAutoFit/>
          </a:bodyPr>
          <a:lstStyle/>
          <a:p>
            <a:pPr>
              <a:lnSpc>
                <a:spcPct val="150000"/>
              </a:lnSpc>
            </a:pPr>
            <a:r>
              <a:rPr lang="en-US" sz="2800" b="1" dirty="0">
                <a:effectLst/>
                <a:latin typeface="Times New Roman" panose="02020603050405020304" pitchFamily="18" charset="0"/>
                <a:ea typeface="Arial" panose="020B0604020202020204" pitchFamily="34" charset="0"/>
              </a:rPr>
              <a:t>V. </a:t>
            </a:r>
            <a:r>
              <a:rPr lang="vi-VN" sz="2800" b="1" dirty="0">
                <a:effectLst/>
                <a:latin typeface="Times New Roman" panose="02020603050405020304" pitchFamily="18" charset="0"/>
                <a:ea typeface="Arial" panose="020B0604020202020204" pitchFamily="34" charset="0"/>
              </a:rPr>
              <a:t>DẠNG CÂU HỎI PHÂN BI</a:t>
            </a:r>
            <a:r>
              <a:rPr lang="en-US" sz="2800" b="1" dirty="0">
                <a:effectLst/>
                <a:latin typeface="Times New Roman" panose="02020603050405020304" pitchFamily="18" charset="0"/>
                <a:ea typeface="Arial" panose="020B0604020202020204" pitchFamily="34" charset="0"/>
              </a:rPr>
              <a:t>Ệ</a:t>
            </a:r>
            <a:r>
              <a:rPr lang="vi-VN" sz="2800" b="1" dirty="0">
                <a:effectLst/>
                <a:latin typeface="Times New Roman" panose="02020603050405020304" pitchFamily="18" charset="0"/>
                <a:ea typeface="Arial" panose="020B0604020202020204" pitchFamily="34" charset="0"/>
              </a:rPr>
              <a:t>T CÁC THỂ THƠ</a:t>
            </a:r>
            <a:endParaRPr lang="en-US" sz="2800" dirty="0">
              <a:effectLst/>
              <a:latin typeface="Arial" panose="020B0604020202020204" pitchFamily="34" charset="0"/>
              <a:ea typeface="Arial" panose="020B0604020202020204" pitchFamily="34" charset="0"/>
            </a:endParaRPr>
          </a:p>
          <a:p>
            <a:pPr algn="just">
              <a:lnSpc>
                <a:spcPct val="150000"/>
              </a:lnSpc>
            </a:pPr>
            <a:r>
              <a:rPr lang="en-US" sz="2800" dirty="0" err="1">
                <a:effectLst/>
                <a:latin typeface="Times New Roman" panose="02020603050405020304" pitchFamily="18" charset="0"/>
                <a:ea typeface="Arial" panose="020B0604020202020204" pitchFamily="34" charset="0"/>
              </a:rPr>
              <a:t>Để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phân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biệt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được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định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được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đúng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loại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học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sinh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hiểu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luật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những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quy</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tắc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về</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số</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câu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số</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tiếng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hiệp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vần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phép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hoài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thanh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ngắt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nhịp</a:t>
            </a:r>
            <a:r>
              <a:rPr lang="en-US" sz="2800" dirty="0">
                <a:effectLst/>
                <a:latin typeface="Times New Roman" panose="02020603050405020304" pitchFamily="18" charset="0"/>
                <a:ea typeface="Arial" panose="020B0604020202020204" pitchFamily="34" charset="0"/>
              </a:rPr>
              <a:t>…</a:t>
            </a:r>
            <a:r>
              <a:rPr lang="en-US" sz="2800" dirty="0" err="1">
                <a:effectLst/>
                <a:latin typeface="Times New Roman" panose="02020603050405020304" pitchFamily="18" charset="0"/>
                <a:ea typeface="Arial" panose="020B0604020202020204" pitchFamily="34" charset="0"/>
              </a:rPr>
              <a:t>Căn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cứ</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luật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người</a:t>
            </a:r>
            <a:r>
              <a:rPr lang="en-US" sz="2800" dirty="0">
                <a:effectLst/>
                <a:latin typeface="Times New Roman" panose="02020603050405020304" pitchFamily="18" charset="0"/>
                <a:ea typeface="Arial" panose="020B0604020202020204" pitchFamily="34" charset="0"/>
              </a:rPr>
              <a:t> ta chia </a:t>
            </a:r>
            <a:r>
              <a:rPr lang="en-US" sz="2800" dirty="0" err="1">
                <a:effectLst/>
                <a:latin typeface="Times New Roman" panose="02020603050405020304" pitchFamily="18" charset="0"/>
                <a:ea typeface="Arial" panose="020B0604020202020204" pitchFamily="34" charset="0"/>
              </a:rPr>
              <a:t>các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Việt</a:t>
            </a:r>
            <a:r>
              <a:rPr lang="vi-VN" sz="2800" dirty="0">
                <a:effectLst/>
                <a:latin typeface="Times New Roman" panose="02020603050405020304" pitchFamily="18" charset="0"/>
                <a:ea typeface="Arial" panose="020B0604020202020204" pitchFamily="34" charset="0"/>
              </a:rPr>
              <a:t> Nam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thành</a:t>
            </a:r>
            <a:r>
              <a:rPr lang="en-US" sz="2800" dirty="0">
                <a:effectLst/>
                <a:latin typeface="Times New Roman" panose="02020603050405020304" pitchFamily="18" charset="0"/>
                <a:ea typeface="Arial" panose="020B0604020202020204" pitchFamily="34" charset="0"/>
              </a:rPr>
              <a:t> 3 </a:t>
            </a:r>
            <a:r>
              <a:rPr lang="en-US" sz="2800" dirty="0" err="1">
                <a:effectLst/>
                <a:latin typeface="Times New Roman" panose="02020603050405020304" pitchFamily="18" charset="0"/>
                <a:ea typeface="Arial" panose="020B0604020202020204" pitchFamily="34" charset="0"/>
              </a:rPr>
              <a:t>nhóm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chính</a:t>
            </a:r>
            <a:r>
              <a:rPr lang="vi-VN" sz="2800" dirty="0">
                <a:effectLst/>
                <a:latin typeface="Times New Roman" panose="02020603050405020304" pitchFamily="18" charset="0"/>
                <a:ea typeface="Arial" panose="020B0604020202020204" pitchFamily="34" charset="0"/>
              </a:rPr>
              <a:t>: dân gian; trung đại; hiện đại.</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7653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08DD03-D88E-481B-0C77-A3B88D23E7BB}"/>
              </a:ext>
            </a:extLst>
          </p:cNvPr>
          <p:cNvPicPr>
            <a:picLocks noChangeAspect="1"/>
          </p:cNvPicPr>
          <p:nvPr/>
        </p:nvPicPr>
        <p:blipFill>
          <a:blip r:embed="rId2"/>
          <a:stretch>
            <a:fillRect/>
          </a:stretch>
        </p:blipFill>
        <p:spPr>
          <a:xfrm>
            <a:off x="146807" y="119742"/>
            <a:ext cx="11898385" cy="6651171"/>
          </a:xfrm>
          <a:prstGeom prst="rect">
            <a:avLst/>
          </a:prstGeom>
        </p:spPr>
      </p:pic>
    </p:spTree>
    <p:extLst>
      <p:ext uri="{BB962C8B-B14F-4D97-AF65-F5344CB8AC3E}">
        <p14:creationId xmlns:p14="http://schemas.microsoft.com/office/powerpoint/2010/main" val="366418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713A83-D3A3-6797-5743-146746BD834F}"/>
              </a:ext>
            </a:extLst>
          </p:cNvPr>
          <p:cNvSpPr txBox="1"/>
          <p:nvPr/>
        </p:nvSpPr>
        <p:spPr>
          <a:xfrm>
            <a:off x="0" y="82205"/>
            <a:ext cx="12083143" cy="3246081"/>
          </a:xfrm>
          <a:prstGeom prst="rect">
            <a:avLst/>
          </a:prstGeom>
          <a:noFill/>
        </p:spPr>
        <p:txBody>
          <a:bodyPr wrap="square">
            <a:spAutoFit/>
          </a:bodyPr>
          <a:lstStyle/>
          <a:p>
            <a:pPr>
              <a:lnSpc>
                <a:spcPct val="150000"/>
              </a:lnSpc>
            </a:pPr>
            <a:r>
              <a:rPr lang="en-US" sz="2800" b="1" dirty="0">
                <a:effectLst/>
                <a:latin typeface="Times New Roman" panose="02020603050405020304" pitchFamily="18" charset="0"/>
                <a:ea typeface="Arial" panose="020B0604020202020204" pitchFamily="34" charset="0"/>
              </a:rPr>
              <a:t>VI. </a:t>
            </a:r>
            <a:r>
              <a:rPr lang="vi-VN" sz="2800" b="1" dirty="0">
                <a:effectLst/>
                <a:latin typeface="Times New Roman" panose="02020603050405020304" pitchFamily="18" charset="0"/>
                <a:ea typeface="Arial" panose="020B0604020202020204" pitchFamily="34" charset="0"/>
              </a:rPr>
              <a:t>DẠNG CÂU HỎI XÁC ĐỊNH TỪ NGỮ/ HÌNH ẢNH BIỂU ĐẠT NỘI DUNG CỤ THỂ TRONG VĂN BẢN</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en-US" sz="2800" dirty="0" err="1">
                <a:effectLst/>
                <a:latin typeface="Times New Roman" panose="02020603050405020304" pitchFamily="18" charset="0"/>
                <a:ea typeface="MS Mincho" panose="02020609040205080304" pitchFamily="49" charset="-128"/>
              </a:rPr>
              <a:t>Phần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này</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trong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hỏi</a:t>
            </a:r>
            <a:r>
              <a:rPr lang="en-US" sz="2800" dirty="0">
                <a:effectLst/>
                <a:latin typeface="Times New Roman" panose="02020603050405020304" pitchFamily="18" charset="0"/>
                <a:ea typeface="MS Mincho" panose="02020609040205080304" pitchFamily="49" charset="-128"/>
              </a:rPr>
              <a:t>: Em </a:t>
            </a:r>
            <a:r>
              <a:rPr lang="en-US" sz="2800" dirty="0" err="1">
                <a:effectLst/>
                <a:latin typeface="Times New Roman" panose="02020603050405020304" pitchFamily="18" charset="0"/>
                <a:ea typeface="MS Mincho" panose="02020609040205080304" pitchFamily="49" charset="-128"/>
              </a:rPr>
              <a:t>hãy</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một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từ</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ngữ</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một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ảnh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một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câu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nào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sẵn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trong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endParaRPr lang="en-US" sz="2800" dirty="0">
              <a:effectLst/>
              <a:latin typeface="Arial" panose="020B0604020202020204" pitchFamily="34" charset="0"/>
              <a:ea typeface="MS Mincho" panose="02020609040205080304" pitchFamily="49" charset="-128"/>
            </a:endParaRPr>
          </a:p>
          <a:p>
            <a:pPr marL="342900" lvl="0" indent="-342900">
              <a:lnSpc>
                <a:spcPct val="150000"/>
              </a:lnSpc>
              <a:buFont typeface="Times New Roman" panose="02020603050405020304" pitchFamily="18" charset="0"/>
              <a:buChar char="-"/>
            </a:pPr>
            <a:r>
              <a:rPr lang="en-US" sz="2800" dirty="0" err="1">
                <a:effectLst/>
                <a:latin typeface="Times New Roman" panose="02020603050405020304" pitchFamily="18" charset="0"/>
                <a:ea typeface="MS Mincho" panose="02020609040205080304" pitchFamily="49" charset="-128"/>
              </a:rPr>
              <a:t>Vì</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thế</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kĩ</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lý</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giải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phải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bám</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sát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vi-VN" sz="2800" dirty="0">
                <a:effectLst/>
                <a:latin typeface="Times New Roman" panose="02020603050405020304" pitchFamily="18" charset="0"/>
                <a:ea typeface="MS Mincho" panose="02020609040205080304" pitchFamily="49" charset="-128"/>
              </a:rPr>
              <a:t> để trả lời.</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124807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t>2. </a:t>
            </a:r>
            <a:r>
              <a:rPr lang="vi-VN" sz="2800" b="1" dirty="0"/>
              <a:t>Miêu tả </a:t>
            </a:r>
            <a:endParaRPr lang="en-US" sz="2800" dirty="0"/>
          </a:p>
        </p:txBody>
      </p:sp>
      <p:graphicFrame>
        <p:nvGraphicFramePr>
          <p:cNvPr id="2" name="Table 1">
            <a:extLst>
              <a:ext uri="{FF2B5EF4-FFF2-40B4-BE49-F238E27FC236}">
                <a16:creationId xmlns:a16="http://schemas.microsoft.com/office/drawing/2014/main" id="{CFF2C97F-A71D-666D-E6AF-2722A930D814}"/>
              </a:ext>
            </a:extLst>
          </p:cNvPr>
          <p:cNvGraphicFramePr>
            <a:graphicFrameLocks noGrp="1"/>
          </p:cNvGraphicFramePr>
          <p:nvPr>
            <p:extLst>
              <p:ext uri="{D42A27DB-BD31-4B8C-83A1-F6EECF244321}">
                <p14:modId xmlns:p14="http://schemas.microsoft.com/office/powerpoint/2010/main" val="2514403743"/>
              </p:ext>
            </p:extLst>
          </p:nvPr>
        </p:nvGraphicFramePr>
        <p:xfrm>
          <a:off x="163286" y="2296446"/>
          <a:ext cx="11865428" cy="3695574"/>
        </p:xfrm>
        <a:graphic>
          <a:graphicData uri="http://schemas.openxmlformats.org/drawingml/2006/table">
            <a:tbl>
              <a:tblPr firstRow="1" firstCol="1" bandRow="1">
                <a:tableStyleId>{5C22544A-7EE6-4342-B048-85BDC9FD1C3A}</a:tableStyleId>
              </a:tblPr>
              <a:tblGrid>
                <a:gridCol w="7247786">
                  <a:extLst>
                    <a:ext uri="{9D8B030D-6E8A-4147-A177-3AD203B41FA5}">
                      <a16:colId xmlns:a16="http://schemas.microsoft.com/office/drawing/2014/main" val="1071768500"/>
                    </a:ext>
                  </a:extLst>
                </a:gridCol>
                <a:gridCol w="4617642">
                  <a:extLst>
                    <a:ext uri="{9D8B030D-6E8A-4147-A177-3AD203B41FA5}">
                      <a16:colId xmlns:a16="http://schemas.microsoft.com/office/drawing/2014/main" val="2785653314"/>
                    </a:ext>
                  </a:extLst>
                </a:gridCol>
              </a:tblGrid>
              <a:tr h="435610">
                <a:tc>
                  <a:txBody>
                    <a:bodyPr/>
                    <a:lstStyle/>
                    <a:p>
                      <a:pPr algn="ctr">
                        <a:lnSpc>
                          <a:spcPct val="150000"/>
                        </a:lnSpc>
                        <a:spcBef>
                          <a:spcPts val="1200"/>
                        </a:spcBef>
                        <a:tabLst>
                          <a:tab pos="1170305" algn="l"/>
                        </a:tabLst>
                      </a:pPr>
                      <a:r>
                        <a:rPr lang="vi-VN" sz="2800">
                          <a:solidFill>
                            <a:sysClr val="windowText" lastClr="000000"/>
                          </a:solidFill>
                          <a:effectLst/>
                        </a:rPr>
                        <a:t>Đặc điểm nhận diện</a:t>
                      </a:r>
                      <a:endParaRPr lang="en-US" sz="240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2800">
                          <a:solidFill>
                            <a:sysClr val="windowText" lastClr="000000"/>
                          </a:solidFill>
                          <a:effectLst/>
                        </a:rPr>
                        <a:t>Thể loại</a:t>
                      </a:r>
                      <a:endParaRPr lang="en-US" sz="240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584638"/>
                  </a:ext>
                </a:extLst>
              </a:tr>
              <a:tr h="1573530">
                <a:tc>
                  <a:txBody>
                    <a:bodyPr/>
                    <a:lstStyle/>
                    <a:p>
                      <a:pPr algn="just">
                        <a:lnSpc>
                          <a:spcPct val="150000"/>
                        </a:lnSpc>
                        <a:spcBef>
                          <a:spcPts val="1200"/>
                        </a:spcBef>
                        <a:tabLst>
                          <a:tab pos="1170305" algn="l"/>
                        </a:tabLst>
                      </a:pPr>
                      <a:r>
                        <a:rPr lang="en-US" sz="2800">
                          <a:solidFill>
                            <a:sysClr val="windowText" lastClr="000000"/>
                          </a:solidFill>
                          <a:effectLst/>
                        </a:rPr>
                        <a:t>Là dùng ngôn ngữ làm cho người nghe, người đọc có thể hình dung được cụ thể sự vật, sự việc như đang hiện ra trước mắt hoặc nhận biết được thế giới nội tâm của con người…</a:t>
                      </a:r>
                      <a:r>
                        <a:rPr lang="en-US" sz="2800">
                          <a:solidFill>
                            <a:sysClr val="windowText" lastClr="000000"/>
                          </a:solidFill>
                          <a:effectLst/>
                          <a:sym typeface="Wingdings 3" panose="05040102010807070707" pitchFamily="18" charset="2"/>
                        </a:rPr>
                        <a:t></a:t>
                      </a:r>
                      <a:r>
                        <a:rPr lang="en-US" sz="2800">
                          <a:solidFill>
                            <a:sysClr val="windowText" lastClr="000000"/>
                          </a:solidFill>
                          <a:effectLst/>
                        </a:rPr>
                        <a:t> Hình dung</a:t>
                      </a:r>
                      <a:endParaRPr lang="en-US" sz="240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rPr>
                        <a:t>Văn tả cảnh, tả người, tả vật…</a:t>
                      </a:r>
                      <a:endParaRPr lang="en-US" sz="2400" dirty="0">
                        <a:solidFill>
                          <a:sysClr val="windowText" lastClr="000000"/>
                        </a:solidFill>
                        <a:effectLst/>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rPr>
                        <a:t>Đoạn văn miêu tả trong tác phẩm tự sự.</a:t>
                      </a:r>
                      <a:endParaRPr lang="en-US" sz="24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2163698"/>
                  </a:ext>
                </a:extLst>
              </a:tr>
            </a:tbl>
          </a:graphicData>
        </a:graphic>
      </p:graphicFrame>
    </p:spTree>
    <p:extLst>
      <p:ext uri="{BB962C8B-B14F-4D97-AF65-F5344CB8AC3E}">
        <p14:creationId xmlns:p14="http://schemas.microsoft.com/office/powerpoint/2010/main" val="16566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DD8EB-23E4-AAB9-0CF2-C98D21A0DC64}"/>
              </a:ext>
            </a:extLst>
          </p:cNvPr>
          <p:cNvPicPr>
            <a:picLocks noChangeAspect="1"/>
          </p:cNvPicPr>
          <p:nvPr/>
        </p:nvPicPr>
        <p:blipFill>
          <a:blip r:embed="rId2"/>
          <a:stretch>
            <a:fillRect/>
          </a:stretch>
        </p:blipFill>
        <p:spPr>
          <a:xfrm>
            <a:off x="251596" y="0"/>
            <a:ext cx="11853317" cy="6640286"/>
          </a:xfrm>
          <a:prstGeom prst="rect">
            <a:avLst/>
          </a:prstGeom>
        </p:spPr>
      </p:pic>
    </p:spTree>
    <p:extLst>
      <p:ext uri="{BB962C8B-B14F-4D97-AF65-F5344CB8AC3E}">
        <p14:creationId xmlns:p14="http://schemas.microsoft.com/office/powerpoint/2010/main" val="99505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35AAD-B45F-157D-DE14-F74BEF612FB7}"/>
              </a:ext>
            </a:extLst>
          </p:cNvPr>
          <p:cNvSpPr txBox="1"/>
          <p:nvPr/>
        </p:nvSpPr>
        <p:spPr>
          <a:xfrm>
            <a:off x="217713" y="258902"/>
            <a:ext cx="11778343" cy="6124754"/>
          </a:xfrm>
          <a:prstGeom prst="rect">
            <a:avLst/>
          </a:prstGeom>
          <a:noFill/>
        </p:spPr>
        <p:txBody>
          <a:bodyPr wrap="square">
            <a:spAutoFit/>
          </a:bodyPr>
          <a:lstStyle/>
          <a:p>
            <a:r>
              <a:rPr lang="vi-VN" sz="2800" b="1" dirty="0">
                <a:effectLst/>
                <a:latin typeface="Times New Roman" panose="02020603050405020304" pitchFamily="18" charset="0"/>
                <a:ea typeface="Arial" panose="020B0604020202020204" pitchFamily="34" charset="0"/>
              </a:rPr>
              <a:t>Ví dụ:</a:t>
            </a:r>
            <a:r>
              <a:rPr lang="vi-VN" sz="2800" dirty="0">
                <a:effectLst/>
                <a:latin typeface="Times New Roman" panose="02020603050405020304" pitchFamily="18" charset="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Mẹ ta </a:t>
            </a:r>
            <a:r>
              <a:rPr lang="vi-VN" sz="2800" i="1" dirty="0">
                <a:effectLst/>
                <a:latin typeface="Times New Roman" panose="02020603050405020304" pitchFamily="18" charset="0"/>
                <a:ea typeface="Arial" panose="020B0604020202020204" pitchFamily="34" charset="0"/>
              </a:rPr>
              <a:t>không có yếm đào </a:t>
            </a:r>
            <a:endParaRPr lang="en-US" sz="2800" dirty="0">
              <a:effectLst/>
              <a:latin typeface="Arial" panose="020B0604020202020204" pitchFamily="34" charset="0"/>
              <a:ea typeface="Arial" panose="020B0604020202020204" pitchFamily="34" charset="0"/>
            </a:endParaRPr>
          </a:p>
          <a:p>
            <a:pPr marL="1371600"/>
            <a:r>
              <a:rPr lang="vi-VN" sz="2800" i="1" dirty="0">
                <a:effectLst/>
                <a:latin typeface="Times New Roman" panose="02020603050405020304" pitchFamily="18" charset="0"/>
                <a:ea typeface="Arial" panose="020B0604020202020204" pitchFamily="34" charset="0"/>
              </a:rPr>
              <a:t>Nón mê</a:t>
            </a:r>
            <a:r>
              <a:rPr lang="vi-VN" sz="2800" dirty="0">
                <a:effectLst/>
                <a:latin typeface="Times New Roman" panose="02020603050405020304" pitchFamily="18" charset="0"/>
                <a:ea typeface="Arial" panose="020B0604020202020204" pitchFamily="34" charset="0"/>
              </a:rPr>
              <a:t> thay nón quai thao đội đầu</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Rối ren </a:t>
            </a:r>
            <a:r>
              <a:rPr lang="vi-VN" sz="2800" i="1" dirty="0">
                <a:effectLst/>
                <a:latin typeface="Times New Roman" panose="02020603050405020304" pitchFamily="18" charset="0"/>
                <a:ea typeface="Arial" panose="020B0604020202020204" pitchFamily="34" charset="0"/>
              </a:rPr>
              <a:t>tay bí tay bầu</a:t>
            </a:r>
            <a:endParaRPr lang="en-US" sz="2800" dirty="0">
              <a:effectLst/>
              <a:latin typeface="Arial" panose="020B0604020202020204" pitchFamily="34" charset="0"/>
              <a:ea typeface="Arial" panose="020B0604020202020204" pitchFamily="34" charset="0"/>
            </a:endParaRPr>
          </a:p>
          <a:p>
            <a:pPr marL="1371600"/>
            <a:r>
              <a:rPr lang="vi-VN" sz="2800" i="1" dirty="0">
                <a:effectLst/>
                <a:latin typeface="Times New Roman" panose="02020603050405020304" pitchFamily="18" charset="0"/>
                <a:ea typeface="Arial" panose="020B0604020202020204" pitchFamily="34" charset="0"/>
              </a:rPr>
              <a:t>Váy nhuộm bùn, áo nhuộm nâu</a:t>
            </a:r>
            <a:r>
              <a:rPr lang="vi-VN" sz="2800" dirty="0">
                <a:effectLst/>
                <a:latin typeface="Times New Roman" panose="02020603050405020304" pitchFamily="18" charset="0"/>
                <a:ea typeface="Arial" panose="020B0604020202020204" pitchFamily="34" charset="0"/>
              </a:rPr>
              <a:t> bốn mùa</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Cái cò…sung chát…đào chua</a:t>
            </a:r>
            <a:endParaRPr lang="en-US" sz="2800" dirty="0">
              <a:effectLst/>
              <a:latin typeface="Arial" panose="020B0604020202020204" pitchFamily="34" charset="0"/>
              <a:ea typeface="Arial" panose="020B0604020202020204" pitchFamily="34" charset="0"/>
            </a:endParaRPr>
          </a:p>
          <a:p>
            <a:pPr marL="1371600"/>
            <a:r>
              <a:rPr lang="vi-VN" sz="2800" i="1" dirty="0">
                <a:effectLst/>
                <a:latin typeface="Times New Roman" panose="02020603050405020304" pitchFamily="18" charset="0"/>
                <a:ea typeface="Arial" panose="020B0604020202020204" pitchFamily="34" charset="0"/>
              </a:rPr>
              <a:t>Câu ca mẹ hát</a:t>
            </a:r>
            <a:r>
              <a:rPr lang="vi-VN" sz="2800" dirty="0">
                <a:effectLst/>
                <a:latin typeface="Times New Roman" panose="02020603050405020304" pitchFamily="18" charset="0"/>
                <a:ea typeface="Arial" panose="020B0604020202020204" pitchFamily="34" charset="0"/>
              </a:rPr>
              <a:t> gió đưa về trời</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Ta đi trọn kiếp con người</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Cũng không đi hết </a:t>
            </a:r>
            <a:r>
              <a:rPr lang="vi-VN" sz="2800" i="1" dirty="0">
                <a:effectLst/>
                <a:latin typeface="Times New Roman" panose="02020603050405020304" pitchFamily="18" charset="0"/>
                <a:ea typeface="Arial" panose="020B0604020202020204" pitchFamily="34" charset="0"/>
              </a:rPr>
              <a:t>mấy lời mẹ ru</a:t>
            </a:r>
            <a:r>
              <a:rPr lang="vi-VN" sz="2800" dirty="0">
                <a:effectLst/>
                <a:latin typeface="Times New Roman" panose="02020603050405020304" pitchFamily="18" charset="0"/>
                <a:ea typeface="Arial" panose="020B0604020202020204" pitchFamily="34" charset="0"/>
              </a:rPr>
              <a:t> </a:t>
            </a:r>
            <a:endParaRPr lang="en-US" sz="2800" dirty="0">
              <a:effectLst/>
              <a:latin typeface="Times New Roman" panose="02020603050405020304" pitchFamily="18" charset="0"/>
              <a:ea typeface="Arial" panose="020B0604020202020204" pitchFamily="34" charset="0"/>
            </a:endParaRPr>
          </a:p>
          <a:p>
            <a:pPr marL="1371600"/>
            <a:endParaRPr lang="en-US" sz="2800" dirty="0">
              <a:effectLst/>
              <a:latin typeface="Arial" panose="020B0604020202020204" pitchFamily="34" charset="0"/>
              <a:ea typeface="Arial" panose="020B0604020202020204" pitchFamily="34" charset="0"/>
            </a:endParaRPr>
          </a:p>
          <a:p>
            <a:pPr algn="just"/>
            <a:r>
              <a:rPr lang="vi-VN" sz="2800" b="1" dirty="0">
                <a:effectLst/>
                <a:latin typeface="Times New Roman" panose="02020603050405020304" pitchFamily="18" charset="0"/>
                <a:ea typeface="Arial" panose="020B0604020202020204" pitchFamily="34" charset="0"/>
              </a:rPr>
              <a:t>Hãy chỉ ra những chi tiết thể hiện hình ảnh người mẹ trong đoạn thơ trên </a:t>
            </a:r>
            <a:r>
              <a:rPr lang="en-US" sz="2800" b="1"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algn="just"/>
            <a:r>
              <a:rPr lang="en-US" sz="2800" b="1" i="1" dirty="0">
                <a:effectLst/>
                <a:latin typeface="Times New Roman" panose="02020603050405020304" pitchFamily="18" charset="0"/>
                <a:ea typeface="Arial" panose="020B0604020202020204" pitchFamily="34" charset="0"/>
              </a:rPr>
              <a:t>- </a:t>
            </a:r>
            <a:r>
              <a:rPr lang="vi-VN" sz="2800" b="1" i="1" dirty="0">
                <a:solidFill>
                  <a:srgbClr val="FF0000"/>
                </a:solidFill>
                <a:effectLst/>
                <a:latin typeface="Times New Roman" panose="02020603050405020304" pitchFamily="18" charset="0"/>
                <a:ea typeface="Arial" panose="020B0604020202020204" pitchFamily="34" charset="0"/>
              </a:rPr>
              <a:t>Các từ ngữ thể hiện</a:t>
            </a:r>
            <a:r>
              <a:rPr lang="vi-VN" sz="2800" dirty="0">
                <a:solidFill>
                  <a:srgbClr val="FF0000"/>
                </a:solidFill>
                <a:effectLst/>
                <a:latin typeface="Times New Roman" panose="02020603050405020304" pitchFamily="18" charset="0"/>
                <a:ea typeface="Arial" panose="020B0604020202020204" pitchFamily="34" charset="0"/>
              </a:rPr>
              <a:t> hình ảnh người mẹ giản dị được khắc họa qua những chi tiết </a:t>
            </a:r>
            <a:r>
              <a:rPr lang="vi-VN" sz="2800" b="1" i="1" dirty="0">
                <a:solidFill>
                  <a:srgbClr val="FF0000"/>
                </a:solidFill>
                <a:effectLst/>
                <a:latin typeface="Times New Roman" panose="02020603050405020304" pitchFamily="18" charset="0"/>
                <a:ea typeface="Arial" panose="020B0604020202020204" pitchFamily="34" charset="0"/>
              </a:rPr>
              <a:t>trong văn bản là</a:t>
            </a:r>
            <a:r>
              <a:rPr lang="vi-VN" sz="2800" dirty="0">
                <a:solidFill>
                  <a:srgbClr val="FF0000"/>
                </a:solidFill>
                <a:effectLst/>
                <a:latin typeface="Times New Roman" panose="02020603050405020304" pitchFamily="18" charset="0"/>
                <a:ea typeface="Arial" panose="020B0604020202020204" pitchFamily="34" charset="0"/>
              </a:rPr>
              <a:t>: không có yếm đào, nón mê, tay bí tay bầu, váy nhuộm bùn, áo nhuộm nâu, </a:t>
            </a:r>
            <a:r>
              <a:rPr lang="en-US" sz="2800" dirty="0" err="1">
                <a:solidFill>
                  <a:srgbClr val="FF0000"/>
                </a:solidFill>
                <a:effectLst/>
                <a:latin typeface="Times New Roman" panose="02020603050405020304" pitchFamily="18" charset="0"/>
                <a:ea typeface="Arial" panose="020B0604020202020204" pitchFamily="34" charset="0"/>
              </a:rPr>
              <a:t>câu</a:t>
            </a:r>
            <a:r>
              <a:rPr lang="en-US" sz="2800" dirty="0">
                <a:solidFill>
                  <a:srgbClr val="FF0000"/>
                </a:solidFill>
                <a:effectLst/>
                <a:latin typeface="Times New Roman" panose="02020603050405020304" pitchFamily="18" charset="0"/>
                <a:ea typeface="Arial" panose="020B0604020202020204" pitchFamily="34" charset="0"/>
              </a:rPr>
              <a:t> ca </a:t>
            </a:r>
            <a:r>
              <a:rPr lang="en-US" sz="2800" dirty="0" err="1">
                <a:solidFill>
                  <a:srgbClr val="FF0000"/>
                </a:solidFill>
                <a:effectLst/>
                <a:latin typeface="Times New Roman" panose="02020603050405020304" pitchFamily="18" charset="0"/>
                <a:ea typeface="Arial" panose="020B0604020202020204" pitchFamily="34" charset="0"/>
              </a:rPr>
              <a:t>mẹ</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hát</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lời</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mẹ</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ru</a:t>
            </a:r>
            <a:r>
              <a:rPr lang="en-US" sz="2800" dirty="0">
                <a:solidFill>
                  <a:srgbClr val="FF0000"/>
                </a:solidFill>
                <a:effectLst/>
                <a:latin typeface="Times New Roman" panose="02020603050405020304" pitchFamily="18" charset="0"/>
                <a:ea typeface="Arial" panose="020B0604020202020204" pitchFamily="34" charset="0"/>
              </a:rPr>
              <a:t>.</a:t>
            </a:r>
            <a:endParaRPr lang="en-US" sz="2800" dirty="0">
              <a:solidFill>
                <a:srgbClr val="FF0000"/>
              </a:solidFill>
            </a:endParaRPr>
          </a:p>
        </p:txBody>
      </p:sp>
    </p:spTree>
    <p:extLst>
      <p:ext uri="{BB962C8B-B14F-4D97-AF65-F5344CB8AC3E}">
        <p14:creationId xmlns:p14="http://schemas.microsoft.com/office/powerpoint/2010/main" val="4275250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34D4C-719D-14AD-889E-5F2219C561A1}"/>
              </a:ext>
            </a:extLst>
          </p:cNvPr>
          <p:cNvSpPr txBox="1"/>
          <p:nvPr/>
        </p:nvSpPr>
        <p:spPr>
          <a:xfrm>
            <a:off x="0" y="21495"/>
            <a:ext cx="12192000" cy="660758"/>
          </a:xfrm>
          <a:prstGeom prst="rect">
            <a:avLst/>
          </a:prstGeom>
          <a:noFill/>
        </p:spPr>
        <p:txBody>
          <a:bodyPr wrap="square">
            <a:spAutoFit/>
          </a:bodyPr>
          <a:lstStyle/>
          <a:p>
            <a:pPr algn="ctr">
              <a:lnSpc>
                <a:spcPct val="150000"/>
              </a:lnSpc>
              <a:spcAft>
                <a:spcPts val="1200"/>
              </a:spcAft>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000" dirty="0">
              <a:solidFill>
                <a:srgbClr val="FF0000"/>
              </a:solidFill>
              <a:effectLst/>
              <a:latin typeface="Arial" panose="020B0604020202020204" pitchFamily="34" charset="0"/>
              <a:ea typeface="Arial" panose="020B0604020202020204" pitchFamily="34" charset="0"/>
            </a:endParaRPr>
          </a:p>
        </p:txBody>
      </p:sp>
      <p:graphicFrame>
        <p:nvGraphicFramePr>
          <p:cNvPr id="6" name="Table 5">
            <a:extLst>
              <a:ext uri="{FF2B5EF4-FFF2-40B4-BE49-F238E27FC236}">
                <a16:creationId xmlns:a16="http://schemas.microsoft.com/office/drawing/2014/main" id="{8010F530-AB2C-D848-AA14-0C3B3FC1F825}"/>
              </a:ext>
            </a:extLst>
          </p:cNvPr>
          <p:cNvGraphicFramePr>
            <a:graphicFrameLocks noGrp="1"/>
          </p:cNvGraphicFramePr>
          <p:nvPr>
            <p:extLst>
              <p:ext uri="{D42A27DB-BD31-4B8C-83A1-F6EECF244321}">
                <p14:modId xmlns:p14="http://schemas.microsoft.com/office/powerpoint/2010/main" val="2362663558"/>
              </p:ext>
            </p:extLst>
          </p:nvPr>
        </p:nvGraphicFramePr>
        <p:xfrm>
          <a:off x="174171" y="682253"/>
          <a:ext cx="11843657" cy="6187440"/>
        </p:xfrm>
        <a:graphic>
          <a:graphicData uri="http://schemas.openxmlformats.org/drawingml/2006/table">
            <a:tbl>
              <a:tblPr firstRow="1" firstCol="1" bandRow="1">
                <a:tableStyleId>{5C22544A-7EE6-4342-B048-85BDC9FD1C3A}</a:tableStyleId>
              </a:tblPr>
              <a:tblGrid>
                <a:gridCol w="11843657">
                  <a:extLst>
                    <a:ext uri="{9D8B030D-6E8A-4147-A177-3AD203B41FA5}">
                      <a16:colId xmlns:a16="http://schemas.microsoft.com/office/drawing/2014/main" val="2317518724"/>
                    </a:ext>
                  </a:extLst>
                </a:gridCol>
              </a:tblGrid>
              <a:tr h="0">
                <a:tc>
                  <a:txBody>
                    <a:bodyPr/>
                    <a:lstStyle/>
                    <a:p>
                      <a:pPr marL="1828800" algn="l">
                        <a:lnSpc>
                          <a:spcPct val="100000"/>
                        </a:lnSpc>
                        <a:spcBef>
                          <a:spcPts val="0"/>
                        </a:spcBef>
                        <a:spcAft>
                          <a:spcPts val="0"/>
                        </a:spcAft>
                      </a:pPr>
                      <a:r>
                        <a:rPr lang="en-US" sz="2900" b="0" dirty="0">
                          <a:solidFill>
                            <a:schemeClr val="tx1"/>
                          </a:solidFill>
                          <a:effectLst/>
                          <a:latin typeface="+mj-lt"/>
                        </a:rPr>
                        <a:t>                          </a:t>
                      </a:r>
                      <a:r>
                        <a:rPr lang="en-US" sz="2900" b="1" dirty="0" err="1">
                          <a:solidFill>
                            <a:srgbClr val="FF0000"/>
                          </a:solidFill>
                          <a:effectLst/>
                          <a:latin typeface="+mj-lt"/>
                        </a:rPr>
                        <a:t>Bài</a:t>
                      </a:r>
                      <a:r>
                        <a:rPr lang="en-US" sz="2900" b="1" dirty="0">
                          <a:solidFill>
                            <a:srgbClr val="FF0000"/>
                          </a:solidFill>
                          <a:effectLst/>
                          <a:latin typeface="+mj-lt"/>
                        </a:rPr>
                        <a:t> </a:t>
                      </a:r>
                      <a:r>
                        <a:rPr lang="en-US" sz="2900" b="1" dirty="0" err="1">
                          <a:solidFill>
                            <a:srgbClr val="FF0000"/>
                          </a:solidFill>
                          <a:effectLst/>
                          <a:latin typeface="+mj-lt"/>
                        </a:rPr>
                        <a:t>tập</a:t>
                      </a:r>
                      <a:r>
                        <a:rPr lang="en-US" sz="2900" b="1" dirty="0">
                          <a:solidFill>
                            <a:srgbClr val="FF0000"/>
                          </a:solidFill>
                          <a:effectLst/>
                          <a:latin typeface="+mj-lt"/>
                        </a:rPr>
                        <a:t> 1</a:t>
                      </a:r>
                    </a:p>
                    <a:p>
                      <a:pPr marL="1828800" algn="just">
                        <a:lnSpc>
                          <a:spcPct val="100000"/>
                        </a:lnSpc>
                        <a:spcBef>
                          <a:spcPts val="0"/>
                        </a:spcBef>
                        <a:spcAft>
                          <a:spcPts val="0"/>
                        </a:spcAft>
                      </a:pPr>
                      <a:r>
                        <a:rPr lang="vi-VN" sz="2900" b="0" dirty="0">
                          <a:solidFill>
                            <a:schemeClr val="tx1"/>
                          </a:solidFill>
                          <a:effectLst/>
                          <a:latin typeface="+mj-lt"/>
                        </a:rPr>
                        <a:t>Thuở nhỏ tôi ra cống Na câu cá</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níu váy bà đi chợ Bình Lâm</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bắt chim sẻ ở vành tai lượng Phật</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và đôi khi ăn trộm nhãn chùa Trần</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Thuở nhỏ tôi lên chơi đền Cây Thị</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chân đất đi đêm xem lễ đền Sòng</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mùi huệ trắng quyện khói trầm thơm lắm</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điệu hát văn lảo đảo bóng cô đồng...</a:t>
                      </a:r>
                      <a:endParaRPr lang="en-US" sz="2900" b="0" dirty="0">
                        <a:solidFill>
                          <a:schemeClr val="tx1"/>
                        </a:solidFill>
                        <a:effectLst/>
                        <a:latin typeface="+mj-lt"/>
                      </a:endParaRPr>
                    </a:p>
                    <a:p>
                      <a:pPr marL="1828800" algn="just">
                        <a:lnSpc>
                          <a:spcPct val="100000"/>
                        </a:lnSpc>
                        <a:spcBef>
                          <a:spcPts val="0"/>
                        </a:spcBef>
                        <a:spcAft>
                          <a:spcPts val="0"/>
                        </a:spcAft>
                      </a:pPr>
                      <a:r>
                        <a:rPr lang="en-US" sz="2900" b="0" dirty="0">
                          <a:solidFill>
                            <a:schemeClr val="tx1"/>
                          </a:solidFill>
                          <a:effectLst/>
                          <a:latin typeface="+mj-lt"/>
                        </a:rPr>
                        <a:t>                                       </a:t>
                      </a:r>
                      <a:r>
                        <a:rPr lang="vi-VN" sz="2900" b="0" dirty="0">
                          <a:solidFill>
                            <a:schemeClr val="tx1"/>
                          </a:solidFill>
                          <a:effectLst/>
                          <a:latin typeface="+mj-lt"/>
                        </a:rPr>
                        <a:t>(Đò Lèn – Nguyễn Duy)</a:t>
                      </a:r>
                      <a:endParaRPr lang="en-US" sz="2900" b="0" dirty="0">
                        <a:solidFill>
                          <a:schemeClr val="tx1"/>
                        </a:solidFill>
                        <a:effectLst/>
                        <a:latin typeface="+mj-lt"/>
                      </a:endParaRPr>
                    </a:p>
                    <a:p>
                      <a:pPr marL="342900" lvl="0" indent="-342900" algn="just">
                        <a:lnSpc>
                          <a:spcPct val="100000"/>
                        </a:lnSpc>
                        <a:spcBef>
                          <a:spcPts val="0"/>
                        </a:spcBef>
                        <a:spcAft>
                          <a:spcPts val="0"/>
                        </a:spcAft>
                        <a:buFont typeface="+mj-lt"/>
                        <a:buAutoNum type="arabicPeriod"/>
                      </a:pPr>
                      <a:r>
                        <a:rPr lang="vi-VN" sz="2900" b="0" dirty="0">
                          <a:solidFill>
                            <a:schemeClr val="tx1"/>
                          </a:solidFill>
                          <a:effectLst/>
                          <a:latin typeface="+mj-lt"/>
                        </a:rPr>
                        <a:t>Phương thức biểu đạt chính được sử dụng trong đoạn thơ trên?</a:t>
                      </a:r>
                      <a:endParaRPr lang="en-US" sz="2900" b="0" dirty="0">
                        <a:solidFill>
                          <a:schemeClr val="tx1"/>
                        </a:solidFill>
                        <a:effectLst/>
                        <a:latin typeface="+mj-lt"/>
                      </a:endParaRPr>
                    </a:p>
                    <a:p>
                      <a:pPr marL="342900" lvl="0" indent="-342900" algn="just">
                        <a:lnSpc>
                          <a:spcPct val="100000"/>
                        </a:lnSpc>
                        <a:spcBef>
                          <a:spcPts val="0"/>
                        </a:spcBef>
                        <a:spcAft>
                          <a:spcPts val="0"/>
                        </a:spcAft>
                        <a:buFont typeface="+mj-lt"/>
                        <a:buAutoNum type="arabicPeriod"/>
                      </a:pPr>
                      <a:r>
                        <a:rPr lang="vi-VN" sz="2900" b="0" dirty="0">
                          <a:solidFill>
                            <a:schemeClr val="tx1"/>
                          </a:solidFill>
                          <a:effectLst/>
                          <a:latin typeface="+mj-lt"/>
                        </a:rPr>
                        <a:t>Cho biết nội dung chính của đoạn thơ?</a:t>
                      </a:r>
                      <a:endParaRPr lang="en-US" sz="2900" b="0" dirty="0">
                        <a:solidFill>
                          <a:schemeClr val="tx1"/>
                        </a:solidFill>
                        <a:effectLst/>
                        <a:latin typeface="+mj-lt"/>
                      </a:endParaRPr>
                    </a:p>
                    <a:p>
                      <a:pPr marL="342900" lvl="0" indent="-342900" algn="just">
                        <a:lnSpc>
                          <a:spcPct val="100000"/>
                        </a:lnSpc>
                        <a:spcBef>
                          <a:spcPts val="0"/>
                        </a:spcBef>
                        <a:spcAft>
                          <a:spcPts val="0"/>
                        </a:spcAft>
                        <a:buFont typeface="+mj-lt"/>
                        <a:buAutoNum type="arabicPeriod"/>
                      </a:pPr>
                      <a:r>
                        <a:rPr lang="vi-VN" sz="2900" b="0" dirty="0">
                          <a:solidFill>
                            <a:schemeClr val="tx1"/>
                          </a:solidFill>
                          <a:effectLst/>
                          <a:latin typeface="+mj-lt"/>
                        </a:rPr>
                        <a:t>Đoạn trích được viết theo thể thơ nào?</a:t>
                      </a:r>
                      <a:endParaRPr lang="en-US" sz="2900" b="0" dirty="0">
                        <a:solidFill>
                          <a:schemeClr val="tx1"/>
                        </a:solidFill>
                        <a:effectLst/>
                        <a:latin typeface="+mj-lt"/>
                      </a:endParaRPr>
                    </a:p>
                    <a:p>
                      <a:pPr marL="342900" lvl="0" indent="-342900" algn="just">
                        <a:lnSpc>
                          <a:spcPct val="100000"/>
                        </a:lnSpc>
                        <a:spcBef>
                          <a:spcPts val="0"/>
                        </a:spcBef>
                        <a:spcAft>
                          <a:spcPts val="0"/>
                        </a:spcAft>
                        <a:buFont typeface="+mj-lt"/>
                        <a:buAutoNum type="arabicPeriod"/>
                      </a:pPr>
                      <a:r>
                        <a:rPr lang="vi-VN" sz="2900" b="0" dirty="0">
                          <a:solidFill>
                            <a:schemeClr val="tx1"/>
                          </a:solidFill>
                          <a:effectLst/>
                          <a:latin typeface="+mj-lt"/>
                        </a:rPr>
                        <a:t>Kỷ niệm tuổi thơ của tác giả được tái hiện qua những chi tiết nào?</a:t>
                      </a:r>
                      <a:endParaRPr lang="en-US" sz="2900" b="0" dirty="0">
                        <a:solidFill>
                          <a:schemeClr val="tx1"/>
                        </a:solidFill>
                        <a:effectLst/>
                        <a:latin typeface="+mj-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66866945"/>
                  </a:ext>
                </a:extLst>
              </a:tr>
            </a:tbl>
          </a:graphicData>
        </a:graphic>
      </p:graphicFrame>
    </p:spTree>
    <p:extLst>
      <p:ext uri="{BB962C8B-B14F-4D97-AF65-F5344CB8AC3E}">
        <p14:creationId xmlns:p14="http://schemas.microsoft.com/office/powerpoint/2010/main" val="3819423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Isosceles Triangle 4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A9FE95C2-B7F2-B9B1-6919-04376A08E9FC}"/>
              </a:ext>
            </a:extLst>
          </p:cNvPr>
          <p:cNvGraphicFramePr>
            <a:graphicFrameLocks noGrp="1"/>
          </p:cNvGraphicFramePr>
          <p:nvPr>
            <p:extLst>
              <p:ext uri="{D42A27DB-BD31-4B8C-83A1-F6EECF244321}">
                <p14:modId xmlns:p14="http://schemas.microsoft.com/office/powerpoint/2010/main" val="1687555878"/>
              </p:ext>
            </p:extLst>
          </p:nvPr>
        </p:nvGraphicFramePr>
        <p:xfrm>
          <a:off x="1177674" y="643467"/>
          <a:ext cx="9836653" cy="5571065"/>
        </p:xfrm>
        <a:graphic>
          <a:graphicData uri="http://schemas.openxmlformats.org/drawingml/2006/table">
            <a:tbl>
              <a:tblPr firstRow="1" firstCol="1" bandRow="1"/>
              <a:tblGrid>
                <a:gridCol w="9836653">
                  <a:extLst>
                    <a:ext uri="{9D8B030D-6E8A-4147-A177-3AD203B41FA5}">
                      <a16:colId xmlns:a16="http://schemas.microsoft.com/office/drawing/2014/main" val="1850305220"/>
                    </a:ext>
                  </a:extLst>
                </a:gridCol>
              </a:tblGrid>
              <a:tr h="5571065">
                <a:tc>
                  <a:txBody>
                    <a:bodyPr/>
                    <a:lstStyle/>
                    <a:p>
                      <a:pPr marL="0" indent="0" algn="just" fontAlgn="t">
                        <a:lnSpc>
                          <a:spcPct val="150000"/>
                        </a:lnSpc>
                        <a:spcBef>
                          <a:spcPts val="1200"/>
                        </a:spcBef>
                        <a:spcAft>
                          <a:spcPts val="0"/>
                        </a:spcAft>
                        <a:buClrTx/>
                        <a:buSzPts val="1300"/>
                        <a:buFont typeface="+mj-lt"/>
                        <a:buNone/>
                      </a:pP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của đoạn thơ: Tự sự.</a:t>
                      </a:r>
                      <a:endParaRPr lang="vi-VN" sz="2400" b="0" i="0" u="none" strike="noStrike" dirty="0">
                        <a:effectLst/>
                        <a:latin typeface="Arial" panose="020B0604020202020204" pitchFamily="34" charset="0"/>
                      </a:endParaRPr>
                    </a:p>
                    <a:p>
                      <a:pPr marL="347472" indent="-347472" algn="just" fontAlgn="t">
                        <a:lnSpc>
                          <a:spcPct val="150000"/>
                        </a:lnSpc>
                        <a:spcBef>
                          <a:spcPts val="0"/>
                        </a:spcBef>
                        <a:spcAft>
                          <a:spcPts val="0"/>
                        </a:spcAft>
                      </a:pP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đoạn thơ là: Tác giả Nguyễn Duy kể về những kỷ niệm thuở ấu thơ vô cùng hồn nhiên, tinh nghịch của mình gắn với hình ảnh về bà và quê hương thân thuộc, bình dị bằng nguồn cảm xúc chân thành, tha thiết. Đồng thời tác giả bộc lộ cảm xúc nhớ nhung, lưu luyến với những ngày xưa cũ chân chất, giản dị thuở ấu thơ.</a:t>
                      </a:r>
                      <a:endParaRPr lang="vi-VN" sz="3300" b="0" i="0" u="none" strike="noStrike" dirty="0">
                        <a:effectLst/>
                        <a:latin typeface="Arial" panose="020B0604020202020204" pitchFamily="34" charset="0"/>
                      </a:endParaRPr>
                    </a:p>
                    <a:p>
                      <a:pPr marL="347472" indent="-347472" algn="just" fontAlgn="t">
                        <a:lnSpc>
                          <a:spcPct val="150000"/>
                        </a:lnSpc>
                        <a:spcBef>
                          <a:spcPts val="0"/>
                        </a:spcBef>
                        <a:spcAft>
                          <a:spcPts val="0"/>
                        </a:spcAft>
                      </a:pP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thơ của đoạn trích: </a:t>
                      </a: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7472" indent="-347472" algn="just" fontAlgn="t">
                        <a:lnSpc>
                          <a:spcPct val="150000"/>
                        </a:lnSpc>
                        <a:spcBef>
                          <a:spcPts val="0"/>
                        </a:spcBef>
                        <a:spcAft>
                          <a:spcPts val="0"/>
                        </a:spcAft>
                      </a:pPr>
                      <a:r>
                        <a:rPr lang="en-US"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 thơ của tác giả được tái hiện qua những từ ngữ trong văn bản là: câu cá, níu váy bà đi chợ, bắt chim sẻ, ăn trộm nhãn, chơi đền Cây Thị, xem lễ đền Sòng.</a:t>
                      </a:r>
                      <a:endParaRPr lang="vi-VN" sz="3300" b="0" i="0" u="none" strike="noStrike" dirty="0">
                        <a:effectLst/>
                        <a:latin typeface="Arial" panose="020B0604020202020204" pitchFamily="34" charset="0"/>
                      </a:endParaRPr>
                    </a:p>
                  </a:txBody>
                  <a:tcPr marL="125203" marR="125203" marT="173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910165"/>
                  </a:ext>
                </a:extLst>
              </a:tr>
            </a:tbl>
          </a:graphicData>
        </a:graphic>
      </p:graphicFrame>
    </p:spTree>
    <p:extLst>
      <p:ext uri="{BB962C8B-B14F-4D97-AF65-F5344CB8AC3E}">
        <p14:creationId xmlns:p14="http://schemas.microsoft.com/office/powerpoint/2010/main" val="419767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34D4C-719D-14AD-889E-5F2219C561A1}"/>
              </a:ext>
            </a:extLst>
          </p:cNvPr>
          <p:cNvSpPr txBox="1"/>
          <p:nvPr/>
        </p:nvSpPr>
        <p:spPr>
          <a:xfrm>
            <a:off x="0" y="21495"/>
            <a:ext cx="12192000" cy="660758"/>
          </a:xfrm>
          <a:prstGeom prst="rect">
            <a:avLst/>
          </a:prstGeom>
          <a:noFill/>
        </p:spPr>
        <p:txBody>
          <a:bodyPr wrap="square">
            <a:spAutoFit/>
          </a:bodyPr>
          <a:lstStyle/>
          <a:p>
            <a:pPr algn="ctr">
              <a:lnSpc>
                <a:spcPct val="150000"/>
              </a:lnSpc>
              <a:spcAft>
                <a:spcPts val="1200"/>
              </a:spcAft>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000" dirty="0">
              <a:solidFill>
                <a:srgbClr val="FF0000"/>
              </a:solidFill>
              <a:effectLst/>
              <a:latin typeface="Arial" panose="020B0604020202020204" pitchFamily="34" charset="0"/>
              <a:ea typeface="Arial" panose="020B0604020202020204" pitchFamily="34" charset="0"/>
            </a:endParaRPr>
          </a:p>
        </p:txBody>
      </p:sp>
      <p:graphicFrame>
        <p:nvGraphicFramePr>
          <p:cNvPr id="6" name="Table 5">
            <a:extLst>
              <a:ext uri="{FF2B5EF4-FFF2-40B4-BE49-F238E27FC236}">
                <a16:creationId xmlns:a16="http://schemas.microsoft.com/office/drawing/2014/main" id="{8010F530-AB2C-D848-AA14-0C3B3FC1F825}"/>
              </a:ext>
            </a:extLst>
          </p:cNvPr>
          <p:cNvGraphicFramePr>
            <a:graphicFrameLocks noGrp="1"/>
          </p:cNvGraphicFramePr>
          <p:nvPr>
            <p:extLst>
              <p:ext uri="{D42A27DB-BD31-4B8C-83A1-F6EECF244321}">
                <p14:modId xmlns:p14="http://schemas.microsoft.com/office/powerpoint/2010/main" val="2363334683"/>
              </p:ext>
            </p:extLst>
          </p:nvPr>
        </p:nvGraphicFramePr>
        <p:xfrm>
          <a:off x="174171" y="682253"/>
          <a:ext cx="11843657" cy="5547360"/>
        </p:xfrm>
        <a:graphic>
          <a:graphicData uri="http://schemas.openxmlformats.org/drawingml/2006/table">
            <a:tbl>
              <a:tblPr firstRow="1" firstCol="1" bandRow="1">
                <a:tableStyleId>{5C22544A-7EE6-4342-B048-85BDC9FD1C3A}</a:tableStyleId>
              </a:tblPr>
              <a:tblGrid>
                <a:gridCol w="11843657">
                  <a:extLst>
                    <a:ext uri="{9D8B030D-6E8A-4147-A177-3AD203B41FA5}">
                      <a16:colId xmlns:a16="http://schemas.microsoft.com/office/drawing/2014/main" val="2317518724"/>
                    </a:ext>
                  </a:extLst>
                </a:gridCol>
              </a:tblGrid>
              <a:tr h="0">
                <a:tc>
                  <a:txBody>
                    <a:bodyPr/>
                    <a:lstStyle/>
                    <a:p>
                      <a:pPr marL="1828800" algn="l">
                        <a:lnSpc>
                          <a:spcPct val="100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Bài</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tập</a:t>
                      </a:r>
                      <a:r>
                        <a:rPr lang="en-US" sz="2800" b="1" dirty="0">
                          <a:solidFill>
                            <a:srgbClr val="C00000"/>
                          </a:solidFill>
                          <a:effectLst/>
                          <a:latin typeface="Times New Roman" panose="02020603050405020304" pitchFamily="18" charset="0"/>
                          <a:cs typeface="Times New Roman" panose="02020603050405020304" pitchFamily="18" charset="0"/>
                        </a:rPr>
                        <a:t> 2</a:t>
                      </a:r>
                    </a:p>
                    <a:p>
                      <a:r>
                        <a:rPr lang="en-US" sz="2800" b="0" i="1"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Kì thực thời gian nhàn rỗi là cực kì quý báu. Đó là thời gian để mỗi người sống cuộc sống riêng của mình. Đó là thời gian để đọc sách báo, tự học, xem ti vi, chơi thể thao, đàn hát, nhảy múa, vẽ tranh, làm thơ, đi mua sắm, giao lưu với bạn bè, thăm viếng những người ruột thịt,... Thời gian nhàn rỗi làm cho người ta giàu có hơn về trí tuệ, tăng cường thêm về sức khỏe, phát triển thêm về năng khiếu, cá tính, phong phú thêm về tinh thần, quan hệ. Thiếu thời gian nhàn rỗi, đời sống con người sẽ nghèo nàn, thậm chí là không có cuộc sống riêng nữa!</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800" b="0" kern="1200" dirty="0">
                          <a:solidFill>
                            <a:schemeClr val="tx1"/>
                          </a:solidFill>
                          <a:effectLst/>
                          <a:latin typeface="Times New Roman" panose="02020603050405020304" pitchFamily="18" charset="0"/>
                          <a:ea typeface="+mn-ea"/>
                          <a:cs typeface="Times New Roman" panose="02020603050405020304" pitchFamily="18" charset="0"/>
                        </a:rPr>
                        <a:t>(Theo: Hữu Thọ, Ngữ Văn 11 Nâng cao, tập hai, NXB Giáo dục, 2007, tr. 94)</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800" b="0" kern="1200" dirty="0">
                          <a:solidFill>
                            <a:schemeClr val="tx1"/>
                          </a:solidFill>
                          <a:effectLst/>
                          <a:latin typeface="Times New Roman" panose="02020603050405020304" pitchFamily="18" charset="0"/>
                          <a:ea typeface="+mn-ea"/>
                          <a:cs typeface="Times New Roman" panose="02020603050405020304" pitchFamily="18" charset="0"/>
                        </a:rPr>
                        <a:t>1. </a:t>
                      </a:r>
                      <a:r>
                        <a:rPr lang="vi-VN" sz="2800" b="0" kern="1200" dirty="0">
                          <a:solidFill>
                            <a:schemeClr val="tx1"/>
                          </a:solidFill>
                          <a:effectLst/>
                          <a:latin typeface="Times New Roman" panose="02020603050405020304" pitchFamily="18" charset="0"/>
                          <a:ea typeface="+mn-ea"/>
                          <a:cs typeface="Times New Roman" panose="02020603050405020304" pitchFamily="18" charset="0"/>
                        </a:rPr>
                        <a:t>Xác định phương thức biểu đạt chính?</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800" b="0" kern="1200" dirty="0">
                          <a:solidFill>
                            <a:schemeClr val="tx1"/>
                          </a:solidFill>
                          <a:effectLst/>
                          <a:latin typeface="Times New Roman" panose="02020603050405020304" pitchFamily="18" charset="0"/>
                          <a:ea typeface="+mn-ea"/>
                          <a:cs typeface="Times New Roman" panose="02020603050405020304" pitchFamily="18" charset="0"/>
                        </a:rPr>
                        <a:t>2. </a:t>
                      </a:r>
                      <a:r>
                        <a:rPr lang="vi-VN" sz="2800" b="0" kern="1200" dirty="0">
                          <a:solidFill>
                            <a:schemeClr val="tx1"/>
                          </a:solidFill>
                          <a:effectLst/>
                          <a:latin typeface="Times New Roman" panose="02020603050405020304" pitchFamily="18" charset="0"/>
                          <a:ea typeface="+mn-ea"/>
                          <a:cs typeface="Times New Roman" panose="02020603050405020304" pitchFamily="18" charset="0"/>
                        </a:rPr>
                        <a:t>Tìm câu chủ đề của đoạn?</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800" b="0" kern="1200" dirty="0">
                          <a:solidFill>
                            <a:schemeClr val="tx1"/>
                          </a:solidFill>
                          <a:effectLst/>
                          <a:latin typeface="Times New Roman" panose="02020603050405020304" pitchFamily="18" charset="0"/>
                          <a:ea typeface="+mn-ea"/>
                          <a:cs typeface="Times New Roman" panose="02020603050405020304" pitchFamily="18" charset="0"/>
                        </a:rPr>
                        <a:t>3. </a:t>
                      </a:r>
                      <a:r>
                        <a:rPr lang="vi-VN" sz="2800" b="0" kern="1200" dirty="0">
                          <a:solidFill>
                            <a:schemeClr val="tx1"/>
                          </a:solidFill>
                          <a:effectLst/>
                          <a:latin typeface="Times New Roman" panose="02020603050405020304" pitchFamily="18" charset="0"/>
                          <a:ea typeface="+mn-ea"/>
                          <a:cs typeface="Times New Roman" panose="02020603050405020304" pitchFamily="18" charset="0"/>
                        </a:rPr>
                        <a:t>Cho biết nội dung chính của đoạn trích?</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800" b="0" kern="1200" dirty="0">
                          <a:solidFill>
                            <a:schemeClr val="tx1"/>
                          </a:solidFill>
                          <a:effectLst/>
                          <a:latin typeface="Times New Roman" panose="02020603050405020304" pitchFamily="18" charset="0"/>
                          <a:ea typeface="+mn-ea"/>
                          <a:cs typeface="Times New Roman" panose="02020603050405020304" pitchFamily="18" charset="0"/>
                        </a:rPr>
                        <a:t>4. </a:t>
                      </a:r>
                      <a:r>
                        <a:rPr lang="vi-VN" sz="2800" b="0" kern="1200" dirty="0">
                          <a:solidFill>
                            <a:schemeClr val="tx1"/>
                          </a:solidFill>
                          <a:effectLst/>
                          <a:latin typeface="Times New Roman" panose="02020603050405020304" pitchFamily="18" charset="0"/>
                          <a:ea typeface="+mn-ea"/>
                          <a:cs typeface="Times New Roman" panose="02020603050405020304" pitchFamily="18" charset="0"/>
                        </a:rPr>
                        <a:t>Hãy đặt một nhan đề phù hợp cho đoạn trích?</a:t>
                      </a:r>
                      <a:endPar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66866945"/>
                  </a:ext>
                </a:extLst>
              </a:tr>
            </a:tbl>
          </a:graphicData>
        </a:graphic>
      </p:graphicFrame>
    </p:spTree>
    <p:extLst>
      <p:ext uri="{BB962C8B-B14F-4D97-AF65-F5344CB8AC3E}">
        <p14:creationId xmlns:p14="http://schemas.microsoft.com/office/powerpoint/2010/main" val="2529382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7701EA7-849B-3832-C9CF-72AC53C22B97}"/>
              </a:ext>
            </a:extLst>
          </p:cNvPr>
          <p:cNvGraphicFramePr>
            <a:graphicFrameLocks noGrp="1"/>
          </p:cNvGraphicFramePr>
          <p:nvPr>
            <p:extLst>
              <p:ext uri="{D42A27DB-BD31-4B8C-83A1-F6EECF244321}">
                <p14:modId xmlns:p14="http://schemas.microsoft.com/office/powerpoint/2010/main" val="2636280753"/>
              </p:ext>
            </p:extLst>
          </p:nvPr>
        </p:nvGraphicFramePr>
        <p:xfrm>
          <a:off x="141517" y="319691"/>
          <a:ext cx="11778343" cy="6153023"/>
        </p:xfrm>
        <a:graphic>
          <a:graphicData uri="http://schemas.openxmlformats.org/drawingml/2006/table">
            <a:tbl>
              <a:tblPr firstRow="1" firstCol="1" bandRow="1">
                <a:tableStyleId>{5C22544A-7EE6-4342-B048-85BDC9FD1C3A}</a:tableStyleId>
              </a:tblPr>
              <a:tblGrid>
                <a:gridCol w="11778343">
                  <a:extLst>
                    <a:ext uri="{9D8B030D-6E8A-4147-A177-3AD203B41FA5}">
                      <a16:colId xmlns:a16="http://schemas.microsoft.com/office/drawing/2014/main" val="1776172886"/>
                    </a:ext>
                  </a:extLst>
                </a:gridCol>
              </a:tblGrid>
              <a:tr h="2724150">
                <a:tc>
                  <a:txBody>
                    <a:bodyPr/>
                    <a:lstStyle/>
                    <a:p>
                      <a:pPr marL="342900" lvl="0" indent="-342900" algn="just">
                        <a:lnSpc>
                          <a:spcPct val="150000"/>
                        </a:lnSpc>
                        <a:spcBef>
                          <a:spcPts val="1200"/>
                        </a:spcBef>
                        <a:buFont typeface="+mj-lt"/>
                        <a:buAutoNum type="arabicPeriod"/>
                      </a:pPr>
                      <a:r>
                        <a:rPr lang="vi-VN" sz="2800" b="0" dirty="0">
                          <a:solidFill>
                            <a:sysClr val="windowText" lastClr="000000"/>
                          </a:solidFill>
                          <a:effectLst/>
                          <a:latin typeface="+mj-lt"/>
                        </a:rPr>
                        <a:t>Phương thức biểu đạt chính</a:t>
                      </a:r>
                      <a:r>
                        <a:rPr lang="en-US" sz="2800" b="0" dirty="0">
                          <a:solidFill>
                            <a:sysClr val="windowText" lastClr="000000"/>
                          </a:solidFill>
                          <a:effectLst/>
                          <a:latin typeface="+mj-lt"/>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của</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văn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bản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là</a:t>
                      </a:r>
                      <a:r>
                        <a:rPr lang="vi-VN" sz="2800" b="0" dirty="0">
                          <a:solidFill>
                            <a:sysClr val="windowText" lastClr="000000"/>
                          </a:solidFill>
                          <a:effectLst/>
                          <a:latin typeface="+mj-lt"/>
                        </a:rPr>
                        <a:t>: Nghị luận.</a:t>
                      </a:r>
                      <a:endParaRPr lang="en-US" sz="2800" b="0" dirty="0">
                        <a:solidFill>
                          <a:sysClr val="windowText" lastClr="000000"/>
                        </a:solidFill>
                        <a:effectLst/>
                        <a:latin typeface="+mj-lt"/>
                      </a:endParaRPr>
                    </a:p>
                    <a:p>
                      <a:pPr marL="342900" lvl="0" indent="-342900" algn="just">
                        <a:lnSpc>
                          <a:spcPct val="150000"/>
                        </a:lnSpc>
                        <a:spcBef>
                          <a:spcPts val="1200"/>
                        </a:spcBef>
                        <a:buFont typeface="+mj-lt"/>
                        <a:buAutoNum type="arabicPeriod"/>
                      </a:pPr>
                      <a:r>
                        <a:rPr lang="vi-VN" sz="2800" b="0" dirty="0">
                          <a:solidFill>
                            <a:sysClr val="windowText" lastClr="000000"/>
                          </a:solidFill>
                          <a:effectLst/>
                          <a:latin typeface="+mj-lt"/>
                        </a:rPr>
                        <a:t>Câu chủ đề của văn bản là: Kì thực thời gian nhàn rỗi là cực kì quý báu.</a:t>
                      </a:r>
                      <a:endParaRPr lang="en-US" sz="2800" b="0" dirty="0">
                        <a:solidFill>
                          <a:sysClr val="windowText" lastClr="000000"/>
                        </a:solidFill>
                        <a:effectLst/>
                        <a:latin typeface="+mj-lt"/>
                      </a:endParaRPr>
                    </a:p>
                    <a:p>
                      <a:pPr marL="342900" lvl="0" indent="-342900" algn="just">
                        <a:lnSpc>
                          <a:spcPct val="150000"/>
                        </a:lnSpc>
                        <a:spcBef>
                          <a:spcPts val="1200"/>
                        </a:spcBef>
                        <a:buFont typeface="+mj-lt"/>
                        <a:buAutoNum type="arabicPeriod"/>
                      </a:pPr>
                      <a:r>
                        <a:rPr lang="vi-VN" sz="2800" b="0" dirty="0">
                          <a:solidFill>
                            <a:sysClr val="windowText" lastClr="000000"/>
                          </a:solidFill>
                          <a:effectLst/>
                          <a:latin typeface="+mj-lt"/>
                        </a:rPr>
                        <a:t>Nội dung chính của đoạn trích</a:t>
                      </a:r>
                      <a:r>
                        <a:rPr lang="en-US" sz="2800" b="0" dirty="0">
                          <a:solidFill>
                            <a:sysClr val="windowText" lastClr="000000"/>
                          </a:solidFill>
                          <a:effectLst/>
                          <a:latin typeface="+mj-lt"/>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là</a:t>
                      </a:r>
                      <a:r>
                        <a:rPr lang="vi-VN" sz="2800" b="0" dirty="0">
                          <a:solidFill>
                            <a:sysClr val="windowText" lastClr="000000"/>
                          </a:solidFill>
                          <a:effectLst/>
                          <a:latin typeface="+mj-lt"/>
                        </a:rPr>
                        <a:t>: Tác giả đưa ra lí giải cụ thể, logic về vai trò, tầm quan trọng đặc biệt của khoảng thời gian nhàn rỗi đối với cuộc sống của mỗi con người (là khoảng thời gian thư giãn, giải trí, giúp mỗi người giàu có về trí tuệ, tăng cường sức khỏe, phát triển năng khiếu, phong phú về tinh thần..)</a:t>
                      </a:r>
                      <a:r>
                        <a:rPr lang="en-US" sz="2800" b="0" dirty="0">
                          <a:solidFill>
                            <a:sysClr val="windowText" lastClr="000000"/>
                          </a:solidFill>
                          <a:effectLst/>
                          <a:latin typeface="+mj-lt"/>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Đồng</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thời</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tác</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giả</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thể</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hiện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niềm</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trân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quý</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trân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trọng</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thời</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gian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từng</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phút</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từng</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giây</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của</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cuộc</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đời</a:t>
                      </a:r>
                      <a:r>
                        <a:rPr lang="en-US" sz="2800" b="0" dirty="0">
                          <a:solidFill>
                            <a:sysClr val="windowText" lastClr="000000"/>
                          </a:solidFill>
                          <a:effectLst/>
                          <a:latin typeface="Times New Roman" panose="02020603050405020304" pitchFamily="18" charset="0"/>
                          <a:cs typeface="Times New Roman" panose="02020603050405020304" pitchFamily="18" charset="0"/>
                        </a:rPr>
                        <a:t>.</a:t>
                      </a:r>
                    </a:p>
                    <a:p>
                      <a:pPr marL="342900" lvl="0" indent="-342900" algn="just">
                        <a:lnSpc>
                          <a:spcPct val="150000"/>
                        </a:lnSpc>
                        <a:spcBef>
                          <a:spcPts val="1200"/>
                        </a:spcBef>
                        <a:buFont typeface="+mj-lt"/>
                        <a:buAutoNum type="arabicPeriod"/>
                      </a:pPr>
                      <a:r>
                        <a:rPr lang="vi-VN" sz="2800" b="0" dirty="0">
                          <a:solidFill>
                            <a:sysClr val="windowText" lastClr="000000"/>
                          </a:solidFill>
                          <a:effectLst/>
                          <a:latin typeface="+mj-lt"/>
                        </a:rPr>
                        <a:t>Nhan đề của</a:t>
                      </a:r>
                      <a:r>
                        <a:rPr lang="en-US" sz="2800" b="0" dirty="0">
                          <a:solidFill>
                            <a:sysClr val="windowText" lastClr="000000"/>
                          </a:solidFill>
                          <a:effectLst/>
                          <a:latin typeface="+mj-lt"/>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đoạn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trích</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là</a:t>
                      </a:r>
                      <a:r>
                        <a:rPr lang="vi-VN" sz="2800" b="0" dirty="0">
                          <a:solidFill>
                            <a:sysClr val="windowText" lastClr="000000"/>
                          </a:solidFill>
                          <a:effectLst/>
                          <a:latin typeface="Times New Roman" panose="02020603050405020304" pitchFamily="18" charset="0"/>
                          <a:cs typeface="Times New Roman" panose="02020603050405020304" pitchFamily="18" charset="0"/>
                        </a:rPr>
                        <a:t>: </a:t>
                      </a:r>
                      <a:r>
                        <a:rPr lang="vi-VN" sz="2800" b="0" dirty="0">
                          <a:solidFill>
                            <a:sysClr val="windowText" lastClr="000000"/>
                          </a:solidFill>
                          <a:effectLst/>
                          <a:latin typeface="+mj-lt"/>
                        </a:rPr>
                        <a:t>Thời gian nhàn rỗi.</a:t>
                      </a:r>
                      <a:endParaRPr lang="en-US" sz="2800" b="0" dirty="0">
                        <a:solidFill>
                          <a:sysClr val="windowText" lastClr="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463383"/>
                  </a:ext>
                </a:extLst>
              </a:tr>
            </a:tbl>
          </a:graphicData>
        </a:graphic>
      </p:graphicFrame>
    </p:spTree>
    <p:extLst>
      <p:ext uri="{BB962C8B-B14F-4D97-AF65-F5344CB8AC3E}">
        <p14:creationId xmlns:p14="http://schemas.microsoft.com/office/powerpoint/2010/main" val="3367748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FFBD55A-2E0F-AEE7-D9C0-9FF5DD5092F3}"/>
              </a:ext>
            </a:extLst>
          </p:cNvPr>
          <p:cNvSpPr txBox="1"/>
          <p:nvPr/>
        </p:nvSpPr>
        <p:spPr>
          <a:xfrm>
            <a:off x="0" y="0"/>
            <a:ext cx="12192000" cy="892552"/>
          </a:xfrm>
          <a:prstGeom prst="rect">
            <a:avLst/>
          </a:prstGeom>
          <a:solidFill>
            <a:schemeClr val="accent6">
              <a:lumMod val="20000"/>
              <a:lumOff val="80000"/>
            </a:schemeClr>
          </a:solidFill>
        </p:spPr>
        <p:txBody>
          <a:bodyPr wrap="square">
            <a:spAutoFit/>
          </a:bodyPr>
          <a:lstStyle/>
          <a:p>
            <a:pPr marL="384810" indent="-6350" algn="ct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84810" indent="-6350" algn="ct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kern="0" dirty="0" err="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kern="0" dirty="0" err="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56132D37-08DF-EAB4-71B0-0DF31CBE5834}"/>
              </a:ext>
            </a:extLst>
          </p:cNvPr>
          <p:cNvSpPr txBox="1"/>
          <p:nvPr/>
        </p:nvSpPr>
        <p:spPr>
          <a:xfrm>
            <a:off x="-1" y="1027502"/>
            <a:ext cx="12191999" cy="1307089"/>
          </a:xfrm>
          <a:prstGeom prst="rect">
            <a:avLst/>
          </a:prstGeom>
          <a:noFill/>
        </p:spPr>
        <p:txBody>
          <a:bodyPr wrap="square">
            <a:spAutoFit/>
          </a:bodyPr>
          <a:lstStyle/>
          <a:p>
            <a:pPr marL="342900" lvl="0" indent="-342900">
              <a:lnSpc>
                <a:spcPct val="150000"/>
              </a:lnSpc>
              <a:buFont typeface="Times New Roman" panose="02020603050405020304" pitchFamily="18" charset="0"/>
              <a:buChar char="-"/>
            </a:pPr>
            <a:r>
              <a:rPr lang="en-US" sz="2800" b="1" i="1" dirty="0" err="1">
                <a:solidFill>
                  <a:srgbClr val="000000"/>
                </a:solidFill>
                <a:effectLst/>
                <a:latin typeface="Times New Roman" panose="02020603050405020304" pitchFamily="18" charset="0"/>
                <a:ea typeface="Arial" panose="020B0604020202020204" pitchFamily="34" charset="0"/>
              </a:rPr>
              <a:t>Xác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định</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các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phép</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liên</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kết</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en-US" sz="2800" b="1" i="1" dirty="0" err="1">
                <a:solidFill>
                  <a:srgbClr val="000000"/>
                </a:solidFill>
                <a:effectLst/>
                <a:latin typeface="Times New Roman" panose="02020603050405020304" pitchFamily="18" charset="0"/>
                <a:ea typeface="Arial" panose="020B0604020202020204" pitchFamily="34" charset="0"/>
              </a:rPr>
              <a:t>Xác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định</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biện</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pháp</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tu</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từ</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và</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nêu</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tác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dụng</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79224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F7672-5503-288C-3E89-A4BEBA855BAC}"/>
              </a:ext>
            </a:extLst>
          </p:cNvPr>
          <p:cNvSpPr txBox="1"/>
          <p:nvPr/>
        </p:nvSpPr>
        <p:spPr>
          <a:xfrm>
            <a:off x="0" y="-110975"/>
            <a:ext cx="12192000" cy="1953420"/>
          </a:xfrm>
          <a:prstGeom prst="rect">
            <a:avLst/>
          </a:prstGeom>
          <a:noFill/>
        </p:spPr>
        <p:txBody>
          <a:bodyPr wrap="square">
            <a:spAutoFit/>
          </a:bodyPr>
          <a:lstStyle/>
          <a:p>
            <a:pPr marL="342900" lvl="0" indent="-342900">
              <a:lnSpc>
                <a:spcPct val="150000"/>
              </a:lnSpc>
              <a:buFont typeface="+mj-lt"/>
              <a:buAutoNum type="romanUcPeriod"/>
            </a:pPr>
            <a:r>
              <a:rPr lang="vi-VN" sz="2800" b="1" dirty="0">
                <a:effectLst/>
                <a:latin typeface="Times New Roman" panose="02020603050405020304" pitchFamily="18" charset="0"/>
                <a:ea typeface="Arial" panose="020B0604020202020204" pitchFamily="34" charset="0"/>
              </a:rPr>
              <a:t>DẠNG CÂU HỎI CÁC PHÉP LIÊN KẾT</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Wingdings" panose="05000000000000000000" pitchFamily="2" charset="2"/>
              <a:buChar char=""/>
            </a:pPr>
            <a:r>
              <a:rPr lang="vi-VN" sz="2800" b="1" dirty="0">
                <a:effectLst/>
                <a:highlight>
                  <a:srgbClr val="FFFF00"/>
                </a:highlight>
                <a:latin typeface="Times New Roman" panose="02020603050405020304" pitchFamily="18" charset="0"/>
                <a:ea typeface="Arial" panose="020B0604020202020204" pitchFamily="34" charset="0"/>
              </a:rPr>
              <a:t>Liên kết nội dung</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vi-VN" sz="2800" b="1" i="1" dirty="0">
                <a:effectLst/>
                <a:latin typeface="Times New Roman" panose="02020603050405020304" pitchFamily="18" charset="0"/>
                <a:ea typeface="Arial" panose="020B0604020202020204" pitchFamily="34" charset="0"/>
              </a:rPr>
              <a:t>Liên kết chủ đề </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64561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F7672-5503-288C-3E89-A4BEBA855BAC}"/>
              </a:ext>
            </a:extLst>
          </p:cNvPr>
          <p:cNvSpPr txBox="1"/>
          <p:nvPr/>
        </p:nvSpPr>
        <p:spPr>
          <a:xfrm>
            <a:off x="0" y="-110975"/>
            <a:ext cx="12192000" cy="1953420"/>
          </a:xfrm>
          <a:prstGeom prst="rect">
            <a:avLst/>
          </a:prstGeom>
          <a:noFill/>
        </p:spPr>
        <p:txBody>
          <a:bodyPr wrap="square">
            <a:spAutoFit/>
          </a:bodyPr>
          <a:lstStyle/>
          <a:p>
            <a:pPr marL="342900" lvl="0" indent="-342900">
              <a:lnSpc>
                <a:spcPct val="150000"/>
              </a:lnSpc>
              <a:buFont typeface="+mj-lt"/>
              <a:buAutoNum type="romanUcPeriod"/>
            </a:pPr>
            <a:r>
              <a:rPr lang="vi-VN" sz="2800" b="1" dirty="0">
                <a:effectLst/>
                <a:latin typeface="Times New Roman" panose="02020603050405020304" pitchFamily="18" charset="0"/>
                <a:ea typeface="Arial" panose="020B0604020202020204" pitchFamily="34" charset="0"/>
              </a:rPr>
              <a:t>DẠNG CÂU HỎI CÁC PHÉP LIÊN KẾT</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Wingdings" panose="05000000000000000000" pitchFamily="2" charset="2"/>
              <a:buChar char=""/>
            </a:pPr>
            <a:r>
              <a:rPr lang="vi-VN" sz="2800" b="1" dirty="0">
                <a:effectLst/>
                <a:highlight>
                  <a:srgbClr val="FFFF00"/>
                </a:highlight>
                <a:latin typeface="Times New Roman" panose="02020603050405020304" pitchFamily="18" charset="0"/>
                <a:ea typeface="Arial" panose="020B0604020202020204" pitchFamily="34" charset="0"/>
              </a:rPr>
              <a:t>Liên kết nội dung</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vi-VN" sz="2800" b="1" i="1" dirty="0">
                <a:effectLst/>
                <a:latin typeface="Times New Roman" panose="02020603050405020304" pitchFamily="18" charset="0"/>
                <a:ea typeface="Arial" panose="020B0604020202020204" pitchFamily="34" charset="0"/>
              </a:rPr>
              <a:t>Liên kết chủ đề </a:t>
            </a:r>
            <a:endParaRPr lang="en-US" sz="2800" dirty="0">
              <a:effectLst/>
              <a:latin typeface="Arial" panose="020B0604020202020204" pitchFamily="34" charset="0"/>
              <a:ea typeface="Arial" panose="020B0604020202020204" pitchFamily="34" charset="0"/>
            </a:endParaRPr>
          </a:p>
        </p:txBody>
      </p:sp>
      <p:grpSp>
        <p:nvGrpSpPr>
          <p:cNvPr id="2" name="Nhóm 400">
            <a:extLst>
              <a:ext uri="{FF2B5EF4-FFF2-40B4-BE49-F238E27FC236}">
                <a16:creationId xmlns:a16="http://schemas.microsoft.com/office/drawing/2014/main" id="{DD8B5CC1-9A0B-BA73-6BF1-D2E687D8C7A3}"/>
              </a:ext>
            </a:extLst>
          </p:cNvPr>
          <p:cNvGrpSpPr/>
          <p:nvPr/>
        </p:nvGrpSpPr>
        <p:grpSpPr>
          <a:xfrm>
            <a:off x="315686" y="1842445"/>
            <a:ext cx="11789228" cy="4710755"/>
            <a:chOff x="0" y="0"/>
            <a:chExt cx="5464455" cy="1382573"/>
          </a:xfrm>
        </p:grpSpPr>
        <p:grpSp>
          <p:nvGrpSpPr>
            <p:cNvPr id="3" name="Nhóm 385">
              <a:extLst>
                <a:ext uri="{FF2B5EF4-FFF2-40B4-BE49-F238E27FC236}">
                  <a16:creationId xmlns:a16="http://schemas.microsoft.com/office/drawing/2014/main" id="{7344AEA4-6909-91B4-76C5-DF273322D332}"/>
                </a:ext>
              </a:extLst>
            </p:cNvPr>
            <p:cNvGrpSpPr/>
            <p:nvPr/>
          </p:nvGrpSpPr>
          <p:grpSpPr>
            <a:xfrm>
              <a:off x="0" y="0"/>
              <a:ext cx="2606120" cy="1382573"/>
              <a:chOff x="0" y="0"/>
              <a:chExt cx="2606120" cy="1382573"/>
            </a:xfrm>
          </p:grpSpPr>
          <p:grpSp>
            <p:nvGrpSpPr>
              <p:cNvPr id="19" name="Nhóm 384">
                <a:extLst>
                  <a:ext uri="{FF2B5EF4-FFF2-40B4-BE49-F238E27FC236}">
                    <a16:creationId xmlns:a16="http://schemas.microsoft.com/office/drawing/2014/main" id="{3B14FB3D-5551-4914-E231-A37D2C43864B}"/>
                  </a:ext>
                </a:extLst>
              </p:cNvPr>
              <p:cNvGrpSpPr/>
              <p:nvPr/>
            </p:nvGrpSpPr>
            <p:grpSpPr>
              <a:xfrm>
                <a:off x="541325" y="892454"/>
                <a:ext cx="1530122" cy="245440"/>
                <a:chOff x="0" y="0"/>
                <a:chExt cx="1530122" cy="245440"/>
              </a:xfrm>
            </p:grpSpPr>
            <p:cxnSp>
              <p:nvCxnSpPr>
                <p:cNvPr id="30" name="Đường kết nối Cong 380">
                  <a:extLst>
                    <a:ext uri="{FF2B5EF4-FFF2-40B4-BE49-F238E27FC236}">
                      <a16:creationId xmlns:a16="http://schemas.microsoft.com/office/drawing/2014/main" id="{9C7D17AA-8901-3678-5B2D-1DFCDCCE9025}"/>
                    </a:ext>
                  </a:extLst>
                </p:cNvPr>
                <p:cNvCxnSpPr/>
                <p:nvPr/>
              </p:nvCxnSpPr>
              <p:spPr>
                <a:xfrm flipH="1" flipV="1">
                  <a:off x="782727" y="0"/>
                  <a:ext cx="747395" cy="238125"/>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Đường kết nối Cong 371">
                  <a:extLst>
                    <a:ext uri="{FF2B5EF4-FFF2-40B4-BE49-F238E27FC236}">
                      <a16:creationId xmlns:a16="http://schemas.microsoft.com/office/drawing/2014/main" id="{1B4B659B-EB65-D414-4086-5A08B0274C59}"/>
                    </a:ext>
                  </a:extLst>
                </p:cNvPr>
                <p:cNvCxnSpPr/>
                <p:nvPr/>
              </p:nvCxnSpPr>
              <p:spPr>
                <a:xfrm flipV="1">
                  <a:off x="0" y="7315"/>
                  <a:ext cx="747395" cy="238125"/>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Nhóm 383">
                <a:extLst>
                  <a:ext uri="{FF2B5EF4-FFF2-40B4-BE49-F238E27FC236}">
                    <a16:creationId xmlns:a16="http://schemas.microsoft.com/office/drawing/2014/main" id="{C9BCF421-6F1E-21E1-66E3-F8E57AE15C52}"/>
                  </a:ext>
                </a:extLst>
              </p:cNvPr>
              <p:cNvGrpSpPr/>
              <p:nvPr/>
            </p:nvGrpSpPr>
            <p:grpSpPr>
              <a:xfrm>
                <a:off x="0" y="0"/>
                <a:ext cx="2606120" cy="1382573"/>
                <a:chOff x="0" y="0"/>
                <a:chExt cx="2606120" cy="1382573"/>
              </a:xfrm>
            </p:grpSpPr>
            <p:cxnSp>
              <p:nvCxnSpPr>
                <p:cNvPr id="21" name="Đường kết nối Cong 370">
                  <a:extLst>
                    <a:ext uri="{FF2B5EF4-FFF2-40B4-BE49-F238E27FC236}">
                      <a16:creationId xmlns:a16="http://schemas.microsoft.com/office/drawing/2014/main" id="{503337F0-015E-E4C8-A4F1-F096513EBC9C}"/>
                    </a:ext>
                  </a:extLst>
                </p:cNvPr>
                <p:cNvCxnSpPr/>
                <p:nvPr/>
              </p:nvCxnSpPr>
              <p:spPr>
                <a:xfrm flipH="1">
                  <a:off x="1324051" y="219456"/>
                  <a:ext cx="747423" cy="238540"/>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Hình Bầu dục 3">
                  <a:extLst>
                    <a:ext uri="{FF2B5EF4-FFF2-40B4-BE49-F238E27FC236}">
                      <a16:creationId xmlns:a16="http://schemas.microsoft.com/office/drawing/2014/main" id="{CE271955-4E77-7BCF-77D2-69E0D7142FA1}"/>
                    </a:ext>
                  </a:extLst>
                </p:cNvPr>
                <p:cNvSpPr/>
                <p:nvPr/>
              </p:nvSpPr>
              <p:spPr>
                <a:xfrm>
                  <a:off x="753466" y="460857"/>
                  <a:ext cx="1089329" cy="453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050">
                      <a:solidFill>
                        <a:srgbClr val="000000"/>
                      </a:solidFill>
                      <a:effectLst/>
                      <a:latin typeface="Times New Roman" panose="02020603050405020304" pitchFamily="18" charset="0"/>
                      <a:ea typeface="Arial" panose="020B0604020202020204" pitchFamily="34" charset="0"/>
                    </a:rPr>
                    <a:t>Đoạn văn </a:t>
                  </a:r>
                  <a:endParaRPr lang="en-US" sz="1100">
                    <a:effectLst/>
                    <a:latin typeface="Arial" panose="020B0604020202020204" pitchFamily="34" charset="0"/>
                    <a:ea typeface="Arial" panose="020B0604020202020204" pitchFamily="34" charset="0"/>
                  </a:endParaRPr>
                </a:p>
              </p:txBody>
            </p:sp>
            <p:sp>
              <p:nvSpPr>
                <p:cNvPr id="23" name="Hình chữ nhật 354">
                  <a:extLst>
                    <a:ext uri="{FF2B5EF4-FFF2-40B4-BE49-F238E27FC236}">
                      <a16:creationId xmlns:a16="http://schemas.microsoft.com/office/drawing/2014/main" id="{5473454A-0E64-93FA-9FD0-008C6D516C9C}"/>
                    </a:ext>
                  </a:extLst>
                </p:cNvPr>
                <p:cNvSpPr/>
                <p:nvPr/>
              </p:nvSpPr>
              <p:spPr>
                <a:xfrm>
                  <a:off x="14630" y="87782"/>
                  <a:ext cx="540689" cy="262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Câu 1  1 </a:t>
                  </a:r>
                  <a:endParaRPr lang="en-US" sz="1100">
                    <a:effectLst/>
                    <a:latin typeface="Arial" panose="020B0604020202020204" pitchFamily="34" charset="0"/>
                    <a:ea typeface="Arial" panose="020B0604020202020204" pitchFamily="34" charset="0"/>
                  </a:endParaRPr>
                </a:p>
              </p:txBody>
            </p:sp>
            <p:sp>
              <p:nvSpPr>
                <p:cNvPr id="24" name="Hình chữ nhật 362">
                  <a:extLst>
                    <a:ext uri="{FF2B5EF4-FFF2-40B4-BE49-F238E27FC236}">
                      <a16:creationId xmlns:a16="http://schemas.microsoft.com/office/drawing/2014/main" id="{0FB3DD27-9D25-3FF1-F7A1-AB34A0F8F5C3}"/>
                    </a:ext>
                  </a:extLst>
                </p:cNvPr>
                <p:cNvSpPr/>
                <p:nvPr/>
              </p:nvSpPr>
              <p:spPr>
                <a:xfrm>
                  <a:off x="0" y="1024128"/>
                  <a:ext cx="556288" cy="262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Câu 2</a:t>
                  </a:r>
                  <a:r>
                    <a:rPr lang="vi-VN" sz="11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p:txBody>
            </p:sp>
            <p:sp>
              <p:nvSpPr>
                <p:cNvPr id="25" name="Hình chữ nhật 367">
                  <a:extLst>
                    <a:ext uri="{FF2B5EF4-FFF2-40B4-BE49-F238E27FC236}">
                      <a16:creationId xmlns:a16="http://schemas.microsoft.com/office/drawing/2014/main" id="{8DFC7E92-92D6-2440-2332-87089B923155}"/>
                    </a:ext>
                  </a:extLst>
                </p:cNvPr>
                <p:cNvSpPr/>
                <p:nvPr/>
              </p:nvSpPr>
              <p:spPr>
                <a:xfrm>
                  <a:off x="2033626" y="1024128"/>
                  <a:ext cx="572494"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Câu n</a:t>
                  </a:r>
                  <a:endParaRPr lang="en-US" sz="1100">
                    <a:effectLst/>
                    <a:latin typeface="Arial" panose="020B0604020202020204" pitchFamily="34" charset="0"/>
                    <a:ea typeface="Arial" panose="020B0604020202020204" pitchFamily="34" charset="0"/>
                  </a:endParaRPr>
                </a:p>
              </p:txBody>
            </p:sp>
            <p:sp>
              <p:nvSpPr>
                <p:cNvPr id="26" name="Hình chữ nhật 366">
                  <a:extLst>
                    <a:ext uri="{FF2B5EF4-FFF2-40B4-BE49-F238E27FC236}">
                      <a16:creationId xmlns:a16="http://schemas.microsoft.com/office/drawing/2014/main" id="{6E0D70F6-D95D-EC64-BBC7-A26951A0EE4F}"/>
                    </a:ext>
                  </a:extLst>
                </p:cNvPr>
                <p:cNvSpPr/>
                <p:nvPr/>
              </p:nvSpPr>
              <p:spPr>
                <a:xfrm>
                  <a:off x="2048256" y="87782"/>
                  <a:ext cx="548640"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Câu 3 </a:t>
                  </a:r>
                  <a:endParaRPr lang="en-US" sz="1100">
                    <a:effectLst/>
                    <a:latin typeface="Arial" panose="020B0604020202020204" pitchFamily="34" charset="0"/>
                    <a:ea typeface="Arial" panose="020B0604020202020204" pitchFamily="34" charset="0"/>
                  </a:endParaRPr>
                </a:p>
              </p:txBody>
            </p:sp>
            <p:cxnSp>
              <p:nvCxnSpPr>
                <p:cNvPr id="27" name="Đường kết nối Cong 369">
                  <a:extLst>
                    <a:ext uri="{FF2B5EF4-FFF2-40B4-BE49-F238E27FC236}">
                      <a16:creationId xmlns:a16="http://schemas.microsoft.com/office/drawing/2014/main" id="{E6C33DC8-E3DB-9B30-B73D-26E44ED87D70}"/>
                    </a:ext>
                  </a:extLst>
                </p:cNvPr>
                <p:cNvCxnSpPr/>
                <p:nvPr/>
              </p:nvCxnSpPr>
              <p:spPr>
                <a:xfrm>
                  <a:off x="563270" y="219456"/>
                  <a:ext cx="747423" cy="238540"/>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Hình chữ nhật 381">
                  <a:extLst>
                    <a:ext uri="{FF2B5EF4-FFF2-40B4-BE49-F238E27FC236}">
                      <a16:creationId xmlns:a16="http://schemas.microsoft.com/office/drawing/2014/main" id="{D0374761-382C-6216-CD84-5E46F045AD65}"/>
                    </a:ext>
                  </a:extLst>
                </p:cNvPr>
                <p:cNvSpPr/>
                <p:nvPr/>
              </p:nvSpPr>
              <p:spPr>
                <a:xfrm>
                  <a:off x="716890" y="0"/>
                  <a:ext cx="1243584" cy="27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Phục vụ chủ đề </a:t>
                  </a:r>
                  <a:endParaRPr lang="en-US" sz="1100">
                    <a:effectLst/>
                    <a:latin typeface="Arial" panose="020B0604020202020204" pitchFamily="34" charset="0"/>
                    <a:ea typeface="Arial" panose="020B0604020202020204" pitchFamily="34" charset="0"/>
                  </a:endParaRPr>
                </a:p>
              </p:txBody>
            </p:sp>
            <p:sp>
              <p:nvSpPr>
                <p:cNvPr id="29" name="Hình chữ nhật 382">
                  <a:extLst>
                    <a:ext uri="{FF2B5EF4-FFF2-40B4-BE49-F238E27FC236}">
                      <a16:creationId xmlns:a16="http://schemas.microsoft.com/office/drawing/2014/main" id="{13111CF5-406F-B05F-DE91-C0EDDF0CD6BB}"/>
                    </a:ext>
                  </a:extLst>
                </p:cNvPr>
                <p:cNvSpPr/>
                <p:nvPr/>
              </p:nvSpPr>
              <p:spPr>
                <a:xfrm>
                  <a:off x="768096" y="1104595"/>
                  <a:ext cx="1243584" cy="27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Phục vụ chủ đề </a:t>
                  </a:r>
                  <a:endParaRPr lang="en-US" sz="1100">
                    <a:effectLst/>
                    <a:latin typeface="Arial" panose="020B0604020202020204" pitchFamily="34" charset="0"/>
                    <a:ea typeface="Arial" panose="020B0604020202020204" pitchFamily="34" charset="0"/>
                  </a:endParaRPr>
                </a:p>
              </p:txBody>
            </p:sp>
          </p:grpSp>
        </p:grpSp>
        <p:grpSp>
          <p:nvGrpSpPr>
            <p:cNvPr id="4" name="Nhóm 386">
              <a:extLst>
                <a:ext uri="{FF2B5EF4-FFF2-40B4-BE49-F238E27FC236}">
                  <a16:creationId xmlns:a16="http://schemas.microsoft.com/office/drawing/2014/main" id="{1C16A58C-B4E0-495A-88B5-71E3F0536FEF}"/>
                </a:ext>
              </a:extLst>
            </p:cNvPr>
            <p:cNvGrpSpPr/>
            <p:nvPr/>
          </p:nvGrpSpPr>
          <p:grpSpPr>
            <a:xfrm>
              <a:off x="2801722" y="0"/>
              <a:ext cx="2662733" cy="1382573"/>
              <a:chOff x="0" y="0"/>
              <a:chExt cx="2662733" cy="1382573"/>
            </a:xfrm>
          </p:grpSpPr>
          <p:grpSp>
            <p:nvGrpSpPr>
              <p:cNvPr id="6" name="Nhóm 387">
                <a:extLst>
                  <a:ext uri="{FF2B5EF4-FFF2-40B4-BE49-F238E27FC236}">
                    <a16:creationId xmlns:a16="http://schemas.microsoft.com/office/drawing/2014/main" id="{973379FC-CBE7-56B2-8B57-FC5F2A62E90E}"/>
                  </a:ext>
                </a:extLst>
              </p:cNvPr>
              <p:cNvGrpSpPr/>
              <p:nvPr/>
            </p:nvGrpSpPr>
            <p:grpSpPr>
              <a:xfrm>
                <a:off x="541325" y="892454"/>
                <a:ext cx="1530122" cy="245440"/>
                <a:chOff x="0" y="0"/>
                <a:chExt cx="1530122" cy="245440"/>
              </a:xfrm>
            </p:grpSpPr>
            <p:cxnSp>
              <p:nvCxnSpPr>
                <p:cNvPr id="17" name="Đường kết nối Cong 389">
                  <a:extLst>
                    <a:ext uri="{FF2B5EF4-FFF2-40B4-BE49-F238E27FC236}">
                      <a16:creationId xmlns:a16="http://schemas.microsoft.com/office/drawing/2014/main" id="{2421CB49-FF54-F23D-2A27-B409F1900E56}"/>
                    </a:ext>
                  </a:extLst>
                </p:cNvPr>
                <p:cNvCxnSpPr/>
                <p:nvPr/>
              </p:nvCxnSpPr>
              <p:spPr>
                <a:xfrm flipV="1">
                  <a:off x="0" y="7315"/>
                  <a:ext cx="747395" cy="238125"/>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Đường kết nối Cong 388">
                  <a:extLst>
                    <a:ext uri="{FF2B5EF4-FFF2-40B4-BE49-F238E27FC236}">
                      <a16:creationId xmlns:a16="http://schemas.microsoft.com/office/drawing/2014/main" id="{2609F035-3B77-7E33-98C1-3EB356F28F0D}"/>
                    </a:ext>
                  </a:extLst>
                </p:cNvPr>
                <p:cNvCxnSpPr/>
                <p:nvPr/>
              </p:nvCxnSpPr>
              <p:spPr>
                <a:xfrm flipH="1" flipV="1">
                  <a:off x="782727" y="0"/>
                  <a:ext cx="747395" cy="238125"/>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Nhóm 390">
                <a:extLst>
                  <a:ext uri="{FF2B5EF4-FFF2-40B4-BE49-F238E27FC236}">
                    <a16:creationId xmlns:a16="http://schemas.microsoft.com/office/drawing/2014/main" id="{EE9E3719-D3EC-AB46-0122-5E0970D885A4}"/>
                  </a:ext>
                </a:extLst>
              </p:cNvPr>
              <p:cNvGrpSpPr/>
              <p:nvPr/>
            </p:nvGrpSpPr>
            <p:grpSpPr>
              <a:xfrm>
                <a:off x="0" y="0"/>
                <a:ext cx="2662733" cy="1382573"/>
                <a:chOff x="0" y="0"/>
                <a:chExt cx="2662733" cy="1382573"/>
              </a:xfrm>
            </p:grpSpPr>
            <p:cxnSp>
              <p:nvCxnSpPr>
                <p:cNvPr id="8" name="Đường kết nối Cong 391">
                  <a:extLst>
                    <a:ext uri="{FF2B5EF4-FFF2-40B4-BE49-F238E27FC236}">
                      <a16:creationId xmlns:a16="http://schemas.microsoft.com/office/drawing/2014/main" id="{A486D855-0A77-93EC-DA95-639FDB8F5538}"/>
                    </a:ext>
                  </a:extLst>
                </p:cNvPr>
                <p:cNvCxnSpPr/>
                <p:nvPr/>
              </p:nvCxnSpPr>
              <p:spPr>
                <a:xfrm flipH="1">
                  <a:off x="1324051" y="219456"/>
                  <a:ext cx="747423" cy="238540"/>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Đường kết nối Cong 397">
                  <a:extLst>
                    <a:ext uri="{FF2B5EF4-FFF2-40B4-BE49-F238E27FC236}">
                      <a16:creationId xmlns:a16="http://schemas.microsoft.com/office/drawing/2014/main" id="{7C6967B3-7034-EAE4-788B-AE82DF0D4328}"/>
                    </a:ext>
                  </a:extLst>
                </p:cNvPr>
                <p:cNvCxnSpPr/>
                <p:nvPr/>
              </p:nvCxnSpPr>
              <p:spPr>
                <a:xfrm>
                  <a:off x="563270" y="219456"/>
                  <a:ext cx="747423" cy="238540"/>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Hình Bầu dục 392">
                  <a:extLst>
                    <a:ext uri="{FF2B5EF4-FFF2-40B4-BE49-F238E27FC236}">
                      <a16:creationId xmlns:a16="http://schemas.microsoft.com/office/drawing/2014/main" id="{8F4C5EE5-E3F4-936C-6506-8D1B37E2810A}"/>
                    </a:ext>
                  </a:extLst>
                </p:cNvPr>
                <p:cNvSpPr/>
                <p:nvPr/>
              </p:nvSpPr>
              <p:spPr>
                <a:xfrm>
                  <a:off x="753466" y="460857"/>
                  <a:ext cx="1089329" cy="453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050">
                      <a:solidFill>
                        <a:srgbClr val="000000"/>
                      </a:solidFill>
                      <a:effectLst/>
                      <a:latin typeface="Times New Roman" panose="02020603050405020304" pitchFamily="18" charset="0"/>
                      <a:ea typeface="Arial" panose="020B0604020202020204" pitchFamily="34" charset="0"/>
                    </a:rPr>
                    <a:t>Bài văn </a:t>
                  </a:r>
                  <a:endParaRPr lang="en-US" sz="1100">
                    <a:effectLst/>
                    <a:latin typeface="Arial" panose="020B0604020202020204" pitchFamily="34" charset="0"/>
                    <a:ea typeface="Arial" panose="020B0604020202020204" pitchFamily="34" charset="0"/>
                  </a:endParaRPr>
                </a:p>
              </p:txBody>
            </p:sp>
            <p:sp>
              <p:nvSpPr>
                <p:cNvPr id="11" name="Hình chữ nhật 393">
                  <a:extLst>
                    <a:ext uri="{FF2B5EF4-FFF2-40B4-BE49-F238E27FC236}">
                      <a16:creationId xmlns:a16="http://schemas.microsoft.com/office/drawing/2014/main" id="{F8289D68-E2A0-9F8B-EE92-9274BB73600F}"/>
                    </a:ext>
                  </a:extLst>
                </p:cNvPr>
                <p:cNvSpPr/>
                <p:nvPr/>
              </p:nvSpPr>
              <p:spPr>
                <a:xfrm>
                  <a:off x="14630" y="87760"/>
                  <a:ext cx="607162"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pPr>
                  <a:r>
                    <a:rPr lang="vi-VN" sz="1100">
                      <a:solidFill>
                        <a:srgbClr val="000000"/>
                      </a:solidFill>
                      <a:effectLst/>
                      <a:latin typeface="Times New Roman" panose="02020603050405020304" pitchFamily="18" charset="0"/>
                      <a:ea typeface="Arial" panose="020B0604020202020204" pitchFamily="34" charset="0"/>
                    </a:rPr>
                    <a:t>Đoạn 1  1 </a:t>
                  </a:r>
                  <a:endParaRPr lang="en-US" sz="1100">
                    <a:effectLst/>
                    <a:latin typeface="Arial" panose="020B0604020202020204" pitchFamily="34" charset="0"/>
                    <a:ea typeface="Arial" panose="020B0604020202020204" pitchFamily="34" charset="0"/>
                  </a:endParaRPr>
                </a:p>
              </p:txBody>
            </p:sp>
            <p:sp>
              <p:nvSpPr>
                <p:cNvPr id="12" name="Hình chữ nhật 394">
                  <a:extLst>
                    <a:ext uri="{FF2B5EF4-FFF2-40B4-BE49-F238E27FC236}">
                      <a16:creationId xmlns:a16="http://schemas.microsoft.com/office/drawing/2014/main" id="{317844C2-0666-FC49-ADCA-D4DD9DEC01E2}"/>
                    </a:ext>
                  </a:extLst>
                </p:cNvPr>
                <p:cNvSpPr/>
                <p:nvPr/>
              </p:nvSpPr>
              <p:spPr>
                <a:xfrm>
                  <a:off x="0" y="1023864"/>
                  <a:ext cx="621750"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Đoạn 2</a:t>
                  </a:r>
                  <a:r>
                    <a:rPr lang="vi-VN" sz="11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p:txBody>
            </p:sp>
            <p:sp>
              <p:nvSpPr>
                <p:cNvPr id="13" name="Hình chữ nhật 395">
                  <a:extLst>
                    <a:ext uri="{FF2B5EF4-FFF2-40B4-BE49-F238E27FC236}">
                      <a16:creationId xmlns:a16="http://schemas.microsoft.com/office/drawing/2014/main" id="{3AD13B8C-950C-1D48-3A0A-6A9C86DDF24D}"/>
                    </a:ext>
                  </a:extLst>
                </p:cNvPr>
                <p:cNvSpPr/>
                <p:nvPr/>
              </p:nvSpPr>
              <p:spPr>
                <a:xfrm>
                  <a:off x="2033353" y="1023864"/>
                  <a:ext cx="618559"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Đoạn n</a:t>
                  </a:r>
                  <a:endParaRPr lang="en-US" sz="1100">
                    <a:effectLst/>
                    <a:latin typeface="Arial" panose="020B0604020202020204" pitchFamily="34" charset="0"/>
                    <a:ea typeface="Arial" panose="020B0604020202020204" pitchFamily="34" charset="0"/>
                  </a:endParaRPr>
                </a:p>
              </p:txBody>
            </p:sp>
            <p:sp>
              <p:nvSpPr>
                <p:cNvPr id="14" name="Hình chữ nhật 396">
                  <a:extLst>
                    <a:ext uri="{FF2B5EF4-FFF2-40B4-BE49-F238E27FC236}">
                      <a16:creationId xmlns:a16="http://schemas.microsoft.com/office/drawing/2014/main" id="{D59A0BE4-10EF-9BA8-E688-DAFC849F73AB}"/>
                    </a:ext>
                  </a:extLst>
                </p:cNvPr>
                <p:cNvSpPr/>
                <p:nvPr/>
              </p:nvSpPr>
              <p:spPr>
                <a:xfrm>
                  <a:off x="2048009" y="87738"/>
                  <a:ext cx="614724"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Đoạn 3 </a:t>
                  </a:r>
                  <a:endParaRPr lang="en-US" sz="1100">
                    <a:effectLst/>
                    <a:latin typeface="Arial" panose="020B0604020202020204" pitchFamily="34" charset="0"/>
                    <a:ea typeface="Arial" panose="020B0604020202020204" pitchFamily="34" charset="0"/>
                  </a:endParaRPr>
                </a:p>
              </p:txBody>
            </p:sp>
            <p:sp>
              <p:nvSpPr>
                <p:cNvPr id="15" name="Hình chữ nhật 398">
                  <a:extLst>
                    <a:ext uri="{FF2B5EF4-FFF2-40B4-BE49-F238E27FC236}">
                      <a16:creationId xmlns:a16="http://schemas.microsoft.com/office/drawing/2014/main" id="{01054EB5-32A5-FE95-3909-5EFC0B9E447C}"/>
                    </a:ext>
                  </a:extLst>
                </p:cNvPr>
                <p:cNvSpPr/>
                <p:nvPr/>
              </p:nvSpPr>
              <p:spPr>
                <a:xfrm>
                  <a:off x="716890" y="0"/>
                  <a:ext cx="1243584" cy="27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Phục vụ chủ đề </a:t>
                  </a:r>
                  <a:endParaRPr lang="en-US" sz="1100">
                    <a:effectLst/>
                    <a:latin typeface="Arial" panose="020B0604020202020204" pitchFamily="34" charset="0"/>
                    <a:ea typeface="Arial" panose="020B0604020202020204" pitchFamily="34" charset="0"/>
                  </a:endParaRPr>
                </a:p>
              </p:txBody>
            </p:sp>
            <p:sp>
              <p:nvSpPr>
                <p:cNvPr id="16" name="Hình chữ nhật 399">
                  <a:extLst>
                    <a:ext uri="{FF2B5EF4-FFF2-40B4-BE49-F238E27FC236}">
                      <a16:creationId xmlns:a16="http://schemas.microsoft.com/office/drawing/2014/main" id="{FC842A76-8717-00DA-9587-0512EEB27E2D}"/>
                    </a:ext>
                  </a:extLst>
                </p:cNvPr>
                <p:cNvSpPr/>
                <p:nvPr/>
              </p:nvSpPr>
              <p:spPr>
                <a:xfrm>
                  <a:off x="768096" y="1104595"/>
                  <a:ext cx="1243584" cy="27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Phục vụ chủ đề </a:t>
                  </a:r>
                  <a:endParaRPr lang="en-US" sz="1100">
                    <a:effectLst/>
                    <a:latin typeface="Arial" panose="020B0604020202020204" pitchFamily="34" charset="0"/>
                    <a:ea typeface="Arial" panose="020B0604020202020204" pitchFamily="34" charset="0"/>
                  </a:endParaRPr>
                </a:p>
              </p:txBody>
            </p:sp>
          </p:grpSp>
        </p:grpSp>
      </p:grpSp>
    </p:spTree>
    <p:extLst>
      <p:ext uri="{BB962C8B-B14F-4D97-AF65-F5344CB8AC3E}">
        <p14:creationId xmlns:p14="http://schemas.microsoft.com/office/powerpoint/2010/main" val="154625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F7672-5503-288C-3E89-A4BEBA855BAC}"/>
              </a:ext>
            </a:extLst>
          </p:cNvPr>
          <p:cNvSpPr txBox="1"/>
          <p:nvPr/>
        </p:nvSpPr>
        <p:spPr>
          <a:xfrm>
            <a:off x="0" y="-110975"/>
            <a:ext cx="12192000" cy="1840312"/>
          </a:xfrm>
          <a:prstGeom prst="rect">
            <a:avLst/>
          </a:prstGeom>
          <a:noFill/>
        </p:spPr>
        <p:txBody>
          <a:bodyPr wrap="square">
            <a:spAutoFit/>
          </a:bodyPr>
          <a:lstStyle/>
          <a:p>
            <a:pPr marL="342900" lvl="0" indent="-342900">
              <a:lnSpc>
                <a:spcPct val="150000"/>
              </a:lnSpc>
              <a:buFont typeface="+mj-lt"/>
              <a:buAutoNum type="romanUcPeriod"/>
            </a:pPr>
            <a:r>
              <a:rPr lang="vi-VN" sz="2800" b="1" dirty="0">
                <a:effectLst/>
                <a:latin typeface="Times New Roman" panose="02020603050405020304" pitchFamily="18" charset="0"/>
                <a:ea typeface="Arial" panose="020B0604020202020204" pitchFamily="34" charset="0"/>
              </a:rPr>
              <a:t>DẠNG CÂU HỎI CÁC PHÉP LIÊN KẾT</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Wingdings" panose="05000000000000000000" pitchFamily="2" charset="2"/>
              <a:buChar char=""/>
            </a:pPr>
            <a:r>
              <a:rPr lang="vi-VN" sz="2800" b="1" dirty="0">
                <a:effectLst/>
                <a:highlight>
                  <a:srgbClr val="FFFF00"/>
                </a:highlight>
                <a:latin typeface="Times New Roman" panose="02020603050405020304" pitchFamily="18" charset="0"/>
                <a:ea typeface="Arial" panose="020B0604020202020204" pitchFamily="34" charset="0"/>
              </a:rPr>
              <a:t>Liên kết nội dung</a:t>
            </a:r>
            <a:endParaRPr lang="en-US" sz="28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vi-VN" sz="2800" b="1" i="1" dirty="0">
                <a:effectLst/>
                <a:latin typeface="Times New Roman" panose="02020603050405020304" pitchFamily="18" charset="0"/>
                <a:ea typeface="Arial" panose="020B0604020202020204" pitchFamily="34" charset="0"/>
              </a:rPr>
              <a:t>Liên kết logic</a:t>
            </a:r>
            <a:endParaRPr lang="en-US" sz="2800" dirty="0">
              <a:effectLst/>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id="{02EC174C-DCEA-3024-4522-F0D61DAE1E59}"/>
              </a:ext>
            </a:extLst>
          </p:cNvPr>
          <p:cNvPicPr>
            <a:picLocks noChangeAspect="1"/>
          </p:cNvPicPr>
          <p:nvPr/>
        </p:nvPicPr>
        <p:blipFill>
          <a:blip r:embed="rId2"/>
          <a:stretch>
            <a:fillRect/>
          </a:stretch>
        </p:blipFill>
        <p:spPr>
          <a:xfrm>
            <a:off x="1070861" y="1631136"/>
            <a:ext cx="10050278" cy="5163271"/>
          </a:xfrm>
          <a:prstGeom prst="rect">
            <a:avLst/>
          </a:prstGeom>
        </p:spPr>
      </p:pic>
    </p:spTree>
    <p:extLst>
      <p:ext uri="{BB962C8B-B14F-4D97-AF65-F5344CB8AC3E}">
        <p14:creationId xmlns:p14="http://schemas.microsoft.com/office/powerpoint/2010/main" val="219975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t>2. </a:t>
            </a:r>
            <a:r>
              <a:rPr lang="vi-VN" sz="2800" b="1" dirty="0"/>
              <a:t>Miêu tả </a:t>
            </a:r>
            <a:endParaRPr lang="en-US" sz="2800" dirty="0"/>
          </a:p>
        </p:txBody>
      </p:sp>
      <p:sp>
        <p:nvSpPr>
          <p:cNvPr id="4" name="TextBox 3">
            <a:extLst>
              <a:ext uri="{FF2B5EF4-FFF2-40B4-BE49-F238E27FC236}">
                <a16:creationId xmlns:a16="http://schemas.microsoft.com/office/drawing/2014/main" id="{661B0509-6D59-0F76-B2F4-1FAF6802920F}"/>
              </a:ext>
            </a:extLst>
          </p:cNvPr>
          <p:cNvSpPr txBox="1"/>
          <p:nvPr/>
        </p:nvSpPr>
        <p:spPr>
          <a:xfrm>
            <a:off x="197533" y="2047707"/>
            <a:ext cx="11832771" cy="3779304"/>
          </a:xfrm>
          <a:prstGeom prst="rect">
            <a:avLst/>
          </a:prstGeom>
          <a:noFill/>
        </p:spPr>
        <p:txBody>
          <a:bodyPr wrap="square">
            <a:spAutoFit/>
          </a:bodyPr>
          <a:lstStyle/>
          <a:p>
            <a:pPr algn="just">
              <a:lnSpc>
                <a:spcPct val="15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vi-VN" sz="2800" dirty="0">
                <a:solidFill>
                  <a:srgbClr val="000000"/>
                </a:solidFill>
                <a:effectLst/>
                <a:latin typeface="Times New Roman" panose="02020603050405020304" pitchFamily="18" charset="0"/>
                <a:ea typeface="Arial" panose="020B0604020202020204" pitchFamily="34" charset="0"/>
              </a:rPr>
              <a:t>     “Trăng đang lên. Mặt sông lấp loáng ánh vàng. Núi Trùm Cát đứng sừng sững bên bờ sông thành một khối tím sẫm uy nghi, trầm mặc. Dưới ánh trăng, dòng sông sáng rực lên, những con sóng nhỏ lăn tăn gợn đều mơn man vỗ nhẹ vào hai bên bờ cát”</a:t>
            </a:r>
            <a:endParaRPr lang="en-US" sz="2800" dirty="0">
              <a:effectLst/>
              <a:latin typeface="Arial" panose="020B0604020202020204" pitchFamily="34" charset="0"/>
              <a:ea typeface="Arial" panose="020B0604020202020204" pitchFamily="34" charset="0"/>
            </a:endParaRPr>
          </a:p>
          <a:p>
            <a:pPr algn="r">
              <a:lnSpc>
                <a:spcPct val="115000"/>
              </a:lnSpc>
            </a:pPr>
            <a:r>
              <a:rPr lang="vi-VN" sz="2800" dirty="0">
                <a:solidFill>
                  <a:srgbClr val="000000"/>
                </a:solidFill>
                <a:effectLst/>
                <a:latin typeface="Times New Roman" panose="02020603050405020304" pitchFamily="18" charset="0"/>
                <a:ea typeface="Arial" panose="020B0604020202020204" pitchFamily="34" charset="0"/>
              </a:rPr>
              <a:t>(Trích </a:t>
            </a:r>
            <a:r>
              <a:rPr lang="en-US" sz="2800" dirty="0">
                <a:solidFill>
                  <a:srgbClr val="000000"/>
                </a:solidFill>
                <a:effectLst/>
                <a:latin typeface="Times New Roman" panose="02020603050405020304" pitchFamily="18" charset="0"/>
                <a:ea typeface="Arial" panose="020B0604020202020204" pitchFamily="34" charset="0"/>
              </a:rPr>
              <a:t>“</a:t>
            </a:r>
            <a:r>
              <a:rPr lang="vi-VN" sz="2800" i="1" dirty="0">
                <a:solidFill>
                  <a:srgbClr val="000000"/>
                </a:solidFill>
                <a:effectLst/>
                <a:latin typeface="Times New Roman" panose="02020603050405020304" pitchFamily="18" charset="0"/>
                <a:ea typeface="Arial" panose="020B0604020202020204" pitchFamily="34" charset="0"/>
              </a:rPr>
              <a:t>Trong cơn gió lốc</a:t>
            </a:r>
            <a:r>
              <a:rPr lang="en-US" sz="2800" i="1" dirty="0">
                <a:solidFill>
                  <a:srgbClr val="000000"/>
                </a:solidFill>
                <a:effectLst/>
                <a:latin typeface="Times New Roman" panose="02020603050405020304" pitchFamily="18" charset="0"/>
                <a:ea typeface="Arial" panose="020B0604020202020204" pitchFamily="34" charset="0"/>
              </a:rPr>
              <a:t>”</a:t>
            </a:r>
            <a:r>
              <a:rPr lang="vi-VN" sz="2800" dirty="0">
                <a:solidFill>
                  <a:srgbClr val="000000"/>
                </a:solidFill>
                <a:effectLst/>
                <a:latin typeface="Times New Roman" panose="02020603050405020304" pitchFamily="18" charset="0"/>
                <a:ea typeface="Arial" panose="020B0604020202020204" pitchFamily="34" charset="0"/>
              </a:rPr>
              <a:t> – Khuất Quang Thụy)</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387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A22B19-4429-22B1-0163-DF9C4DD77169}"/>
              </a:ext>
            </a:extLst>
          </p:cNvPr>
          <p:cNvSpPr txBox="1"/>
          <p:nvPr/>
        </p:nvSpPr>
        <p:spPr>
          <a:xfrm>
            <a:off x="13608" y="59608"/>
            <a:ext cx="12178392" cy="660758"/>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1009650" algn="l"/>
              </a:tabLst>
            </a:pPr>
            <a:r>
              <a:rPr lang="vi-VN" sz="2800" b="1" dirty="0">
                <a:effectLst/>
                <a:highlight>
                  <a:srgbClr val="FFFF00"/>
                </a:highlight>
                <a:latin typeface="Times New Roman" panose="02020603050405020304" pitchFamily="18" charset="0"/>
                <a:ea typeface="Arial" panose="020B0604020202020204" pitchFamily="34" charset="0"/>
              </a:rPr>
              <a:t>Liên kết hình thức</a:t>
            </a:r>
            <a:endParaRPr lang="en-US" sz="2800" dirty="0">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E88502A0-A77A-C625-A616-003C99615025}"/>
              </a:ext>
            </a:extLst>
          </p:cNvPr>
          <p:cNvPicPr>
            <a:picLocks noChangeAspect="1"/>
          </p:cNvPicPr>
          <p:nvPr/>
        </p:nvPicPr>
        <p:blipFill>
          <a:blip r:embed="rId2"/>
          <a:stretch>
            <a:fillRect/>
          </a:stretch>
        </p:blipFill>
        <p:spPr>
          <a:xfrm>
            <a:off x="163285" y="794970"/>
            <a:ext cx="11843657" cy="6003422"/>
          </a:xfrm>
          <a:prstGeom prst="rect">
            <a:avLst/>
          </a:prstGeom>
        </p:spPr>
      </p:pic>
    </p:spTree>
    <p:extLst>
      <p:ext uri="{BB962C8B-B14F-4D97-AF65-F5344CB8AC3E}">
        <p14:creationId xmlns:p14="http://schemas.microsoft.com/office/powerpoint/2010/main" val="71848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8C7C32-71B0-A389-E3D4-DD4C06B5354D}"/>
              </a:ext>
            </a:extLst>
          </p:cNvPr>
          <p:cNvPicPr>
            <a:picLocks noChangeAspect="1"/>
          </p:cNvPicPr>
          <p:nvPr/>
        </p:nvPicPr>
        <p:blipFill>
          <a:blip r:embed="rId2"/>
          <a:stretch>
            <a:fillRect/>
          </a:stretch>
        </p:blipFill>
        <p:spPr>
          <a:xfrm>
            <a:off x="141515" y="194811"/>
            <a:ext cx="11876314" cy="6468378"/>
          </a:xfrm>
          <a:prstGeom prst="rect">
            <a:avLst/>
          </a:prstGeom>
        </p:spPr>
      </p:pic>
    </p:spTree>
    <p:extLst>
      <p:ext uri="{BB962C8B-B14F-4D97-AF65-F5344CB8AC3E}">
        <p14:creationId xmlns:p14="http://schemas.microsoft.com/office/powerpoint/2010/main" val="3930947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70EE34-698E-A44C-E2B9-B7FB52D30AD0}"/>
              </a:ext>
            </a:extLst>
          </p:cNvPr>
          <p:cNvPicPr>
            <a:picLocks noChangeAspect="1"/>
          </p:cNvPicPr>
          <p:nvPr/>
        </p:nvPicPr>
        <p:blipFill>
          <a:blip r:embed="rId2"/>
          <a:stretch>
            <a:fillRect/>
          </a:stretch>
        </p:blipFill>
        <p:spPr>
          <a:xfrm>
            <a:off x="643467" y="1411562"/>
            <a:ext cx="10905066" cy="403487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7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B00FB8-A217-ABB5-FB65-81E448CAFC1B}"/>
              </a:ext>
            </a:extLst>
          </p:cNvPr>
          <p:cNvPicPr>
            <a:picLocks noChangeAspect="1"/>
          </p:cNvPicPr>
          <p:nvPr/>
        </p:nvPicPr>
        <p:blipFill>
          <a:blip r:embed="rId2"/>
          <a:stretch>
            <a:fillRect/>
          </a:stretch>
        </p:blipFill>
        <p:spPr>
          <a:xfrm>
            <a:off x="643467" y="1534244"/>
            <a:ext cx="10905066" cy="378951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336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2682BB-356D-543A-1EC4-56AF392706D3}"/>
              </a:ext>
            </a:extLst>
          </p:cNvPr>
          <p:cNvPicPr>
            <a:picLocks noChangeAspect="1"/>
          </p:cNvPicPr>
          <p:nvPr/>
        </p:nvPicPr>
        <p:blipFill>
          <a:blip r:embed="rId2"/>
          <a:stretch>
            <a:fillRect/>
          </a:stretch>
        </p:blipFill>
        <p:spPr>
          <a:xfrm>
            <a:off x="337457" y="130629"/>
            <a:ext cx="11517086" cy="6640285"/>
          </a:xfrm>
          <a:prstGeom prst="rect">
            <a:avLst/>
          </a:prstGeom>
        </p:spPr>
      </p:pic>
      <p:sp>
        <p:nvSpPr>
          <p:cNvPr id="6" name="TextBox 5">
            <a:extLst>
              <a:ext uri="{FF2B5EF4-FFF2-40B4-BE49-F238E27FC236}">
                <a16:creationId xmlns:a16="http://schemas.microsoft.com/office/drawing/2014/main" id="{973D9973-FCFC-5E01-D83B-5B5E657A4EFE}"/>
              </a:ext>
            </a:extLst>
          </p:cNvPr>
          <p:cNvSpPr txBox="1"/>
          <p:nvPr/>
        </p:nvSpPr>
        <p:spPr>
          <a:xfrm>
            <a:off x="3526971" y="108504"/>
            <a:ext cx="8338458" cy="523220"/>
          </a:xfrm>
          <a:prstGeom prst="rect">
            <a:avLst/>
          </a:prstGeom>
          <a:noFill/>
        </p:spPr>
        <p:txBody>
          <a:bodyPr wrap="square" rtlCol="0">
            <a:spAutoFit/>
          </a:bodyPr>
          <a:lstStyle/>
          <a:p>
            <a:r>
              <a:rPr lang="en-US" sz="2800" b="1" dirty="0">
                <a:solidFill>
                  <a:srgbClr val="FF0000"/>
                </a:solidFill>
              </a:rPr>
              <a:t>*LƯU Ý: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dạng</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hỏi</a:t>
            </a:r>
            <a:r>
              <a:rPr lang="en-US" sz="2800" b="1" dirty="0">
                <a:solidFill>
                  <a:srgbClr val="FF0000"/>
                </a:solidFill>
              </a:rPr>
              <a:t> </a:t>
            </a:r>
            <a:r>
              <a:rPr lang="en-US" sz="2800" b="1" dirty="0" err="1">
                <a:solidFill>
                  <a:srgbClr val="FF0000"/>
                </a:solidFill>
              </a:rPr>
              <a:t>xác</a:t>
            </a:r>
            <a:r>
              <a:rPr lang="en-US" sz="2800" b="1" dirty="0">
                <a:solidFill>
                  <a:srgbClr val="FF0000"/>
                </a:solidFill>
              </a:rPr>
              <a:t> </a:t>
            </a:r>
            <a:r>
              <a:rPr lang="en-US" sz="2800" b="1" dirty="0" err="1">
                <a:solidFill>
                  <a:srgbClr val="FF0000"/>
                </a:solidFill>
              </a:rPr>
              <a:t>định</a:t>
            </a:r>
            <a:r>
              <a:rPr lang="en-US" sz="2800" b="1" dirty="0">
                <a:solidFill>
                  <a:srgbClr val="FF0000"/>
                </a:solidFill>
              </a:rPr>
              <a:t> </a:t>
            </a:r>
            <a:r>
              <a:rPr lang="en-US" sz="2800" b="1" dirty="0" err="1">
                <a:solidFill>
                  <a:srgbClr val="FF0000"/>
                </a:solidFill>
              </a:rPr>
              <a:t>phép</a:t>
            </a:r>
            <a:r>
              <a:rPr lang="en-US" sz="2800" b="1" dirty="0">
                <a:solidFill>
                  <a:srgbClr val="FF0000"/>
                </a:solidFill>
              </a:rPr>
              <a:t> </a:t>
            </a:r>
            <a:r>
              <a:rPr lang="en-US" sz="2800" b="1" dirty="0" err="1">
                <a:solidFill>
                  <a:srgbClr val="FF0000"/>
                </a:solidFill>
              </a:rPr>
              <a:t>liên</a:t>
            </a:r>
            <a:r>
              <a:rPr lang="en-US" sz="2800" b="1" dirty="0">
                <a:solidFill>
                  <a:srgbClr val="FF0000"/>
                </a:solidFill>
              </a:rPr>
              <a:t> </a:t>
            </a:r>
            <a:r>
              <a:rPr lang="en-US" sz="2800" b="1" dirty="0" err="1">
                <a:solidFill>
                  <a:srgbClr val="FF0000"/>
                </a:solidFill>
              </a:rPr>
              <a:t>kết</a:t>
            </a:r>
            <a:r>
              <a:rPr lang="en-US" sz="2800" b="1" dirty="0">
                <a:solidFill>
                  <a:srgbClr val="FF0000"/>
                </a:solidFill>
              </a:rPr>
              <a:t>.</a:t>
            </a:r>
          </a:p>
        </p:txBody>
      </p:sp>
    </p:spTree>
    <p:extLst>
      <p:ext uri="{BB962C8B-B14F-4D97-AF65-F5344CB8AC3E}">
        <p14:creationId xmlns:p14="http://schemas.microsoft.com/office/powerpoint/2010/main" val="1232241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8AD6EA-A39C-2D50-A216-63B79F9705B3}"/>
              </a:ext>
            </a:extLst>
          </p:cNvPr>
          <p:cNvSpPr txBox="1"/>
          <p:nvPr/>
        </p:nvSpPr>
        <p:spPr>
          <a:xfrm>
            <a:off x="0" y="0"/>
            <a:ext cx="11898086" cy="6740307"/>
          </a:xfrm>
          <a:prstGeom prst="rect">
            <a:avLst/>
          </a:prstGeom>
          <a:noFill/>
        </p:spPr>
        <p:txBody>
          <a:bodyPr wrap="square">
            <a:spAutoFit/>
          </a:bodyPr>
          <a:lstStyle/>
          <a:p>
            <a:pPr algn="just">
              <a:lnSpc>
                <a:spcPct val="150000"/>
              </a:lnSpc>
              <a:spcBef>
                <a:spcPts val="1200"/>
              </a:spcBef>
              <a:tabLst>
                <a:tab pos="1009650" algn="l"/>
              </a:tabLst>
            </a:pPr>
            <a:r>
              <a:rPr lang="vi-VN" sz="2700" b="1" dirty="0">
                <a:effectLst/>
                <a:latin typeface="Times New Roman" panose="02020603050405020304" pitchFamily="18" charset="0"/>
                <a:ea typeface="Arial" panose="020B0604020202020204" pitchFamily="34" charset="0"/>
              </a:rPr>
              <a:t>Ví dụ 1: </a:t>
            </a:r>
            <a:endParaRPr lang="en-US" sz="2700" dirty="0">
              <a:effectLst/>
              <a:latin typeface="Arial" panose="020B0604020202020204" pitchFamily="34" charset="0"/>
              <a:ea typeface="Arial" panose="020B0604020202020204" pitchFamily="34" charset="0"/>
            </a:endParaRPr>
          </a:p>
          <a:p>
            <a:pPr algn="just">
              <a:lnSpc>
                <a:spcPct val="150000"/>
              </a:lnSpc>
              <a:tabLst>
                <a:tab pos="1009650" algn="l"/>
              </a:tabLst>
            </a:pPr>
            <a:r>
              <a:rPr lang="vi-VN" sz="2700" b="1" dirty="0">
                <a:effectLst/>
                <a:latin typeface="Times New Roman" panose="02020603050405020304" pitchFamily="18" charset="0"/>
                <a:ea typeface="Arial" panose="020B0604020202020204" pitchFamily="34" charset="0"/>
              </a:rPr>
              <a:t>      </a:t>
            </a:r>
            <a:r>
              <a:rPr lang="vi-VN" sz="2700" i="1" dirty="0">
                <a:effectLst/>
                <a:latin typeface="Times New Roman" panose="02020603050405020304" pitchFamily="18" charset="0"/>
                <a:ea typeface="Arial" panose="020B0604020202020204" pitchFamily="34" charset="0"/>
              </a:rPr>
              <a:t>Nguyễn Trãi sẽ sống mãi trong trí nhớ và tình cảm của người Việt Nam ta. </a:t>
            </a:r>
            <a:r>
              <a:rPr lang="vi-VN" sz="2700" b="1" i="1" dirty="0">
                <a:effectLst/>
                <a:latin typeface="Times New Roman" panose="02020603050405020304" pitchFamily="18" charset="0"/>
                <a:ea typeface="Arial" panose="020B0604020202020204" pitchFamily="34" charset="0"/>
              </a:rPr>
              <a:t>Và</a:t>
            </a:r>
            <a:r>
              <a:rPr lang="vi-VN" sz="2700" i="1" dirty="0">
                <a:effectLst/>
                <a:latin typeface="Times New Roman" panose="02020603050405020304" pitchFamily="18" charset="0"/>
                <a:ea typeface="Arial" panose="020B0604020202020204" pitchFamily="34" charset="0"/>
              </a:rPr>
              <a:t> chúng ta phải làm cho tên tuổi và sự nghiệp của Nguyễn Trãi rạng rỡ ra ngoài bờ cõi nước ta.</a:t>
            </a:r>
            <a:endParaRPr lang="en-US" sz="2700" dirty="0">
              <a:effectLst/>
              <a:latin typeface="Arial" panose="020B0604020202020204" pitchFamily="34" charset="0"/>
              <a:ea typeface="Arial" panose="020B0604020202020204" pitchFamily="34" charset="0"/>
            </a:endParaRPr>
          </a:p>
          <a:p>
            <a:pPr algn="r">
              <a:lnSpc>
                <a:spcPct val="150000"/>
              </a:lnSpc>
              <a:tabLst>
                <a:tab pos="1009650" algn="l"/>
              </a:tabLst>
            </a:pPr>
            <a:r>
              <a:rPr lang="vi-VN" sz="2700" dirty="0">
                <a:effectLst/>
                <a:latin typeface="Times New Roman" panose="02020603050405020304" pitchFamily="18" charset="0"/>
                <a:ea typeface="Arial" panose="020B0604020202020204" pitchFamily="34" charset="0"/>
              </a:rPr>
              <a:t>(Phạm Văn Đồng)</a:t>
            </a:r>
            <a:endParaRPr lang="en-US" sz="2700" dirty="0">
              <a:effectLst/>
              <a:latin typeface="Arial" panose="020B0604020202020204" pitchFamily="34" charset="0"/>
              <a:ea typeface="Arial" panose="020B0604020202020204" pitchFamily="34" charset="0"/>
            </a:endParaRPr>
          </a:p>
          <a:p>
            <a:pPr marL="342900" lvl="0" indent="-342900" algn="just">
              <a:lnSpc>
                <a:spcPct val="150000"/>
              </a:lnSpc>
              <a:buFont typeface="Wingdings 3" panose="05040102010807070707" pitchFamily="18" charset="2"/>
              <a:buChar char="_"/>
              <a:tabLst>
                <a:tab pos="1009650" algn="l"/>
              </a:tabLst>
            </a:pPr>
            <a:r>
              <a:rPr lang="vi-VN" sz="2700" dirty="0">
                <a:effectLst/>
                <a:latin typeface="Times New Roman" panose="02020603050405020304" pitchFamily="18" charset="0"/>
                <a:ea typeface="Arial" panose="020B0604020202020204" pitchFamily="34" charset="0"/>
              </a:rPr>
              <a:t>Phép liên kết được sử dụng trong văn bản là: phép nối (nối bằng quan hệ từ “và”)</a:t>
            </a:r>
            <a:endParaRPr lang="en-US" sz="2700" dirty="0">
              <a:effectLst/>
              <a:latin typeface="Arial" panose="020B0604020202020204" pitchFamily="34" charset="0"/>
              <a:ea typeface="Arial" panose="020B0604020202020204" pitchFamily="34" charset="0"/>
            </a:endParaRPr>
          </a:p>
          <a:p>
            <a:pPr algn="just">
              <a:lnSpc>
                <a:spcPct val="150000"/>
              </a:lnSpc>
              <a:tabLst>
                <a:tab pos="1009650" algn="l"/>
              </a:tabLst>
            </a:pPr>
            <a:r>
              <a:rPr lang="vi-VN" sz="2700" b="1" dirty="0">
                <a:effectLst/>
                <a:latin typeface="Times New Roman" panose="02020603050405020304" pitchFamily="18" charset="0"/>
                <a:ea typeface="Arial" panose="020B0604020202020204" pitchFamily="34" charset="0"/>
              </a:rPr>
              <a:t>Ví dụ 2:</a:t>
            </a:r>
            <a:endParaRPr lang="en-US" sz="2700" dirty="0">
              <a:effectLst/>
              <a:latin typeface="Arial" panose="020B0604020202020204" pitchFamily="34" charset="0"/>
              <a:ea typeface="Arial" panose="020B0604020202020204" pitchFamily="34" charset="0"/>
            </a:endParaRPr>
          </a:p>
          <a:p>
            <a:pPr algn="just">
              <a:lnSpc>
                <a:spcPct val="150000"/>
              </a:lnSpc>
              <a:tabLst>
                <a:tab pos="1009650" algn="l"/>
              </a:tabLst>
            </a:pPr>
            <a:r>
              <a:rPr lang="vi-VN" sz="2700" i="1" dirty="0">
                <a:effectLst/>
                <a:latin typeface="Times New Roman" panose="02020603050405020304" pitchFamily="18" charset="0"/>
                <a:ea typeface="Arial" panose="020B0604020202020204" pitchFamily="34" charset="0"/>
              </a:rPr>
              <a:t>     Chúng lập ra nhà tù nhiều hơn trường học. Chúng thẳng tay chém giết những người yêu nước thương nòi của ta. Chúng tắm các cuộc khởi nghĩa của ta trong những bể máu. (Hồ Chí Minh)</a:t>
            </a:r>
            <a:endParaRPr lang="en-US" sz="2700" dirty="0">
              <a:effectLst/>
              <a:latin typeface="Arial" panose="020B0604020202020204" pitchFamily="34" charset="0"/>
              <a:ea typeface="Arial" panose="020B0604020202020204" pitchFamily="34" charset="0"/>
            </a:endParaRPr>
          </a:p>
          <a:p>
            <a:r>
              <a:rPr lang="vi-VN" sz="2700" dirty="0">
                <a:effectLst/>
                <a:latin typeface="Times New Roman" panose="02020603050405020304" pitchFamily="18" charset="0"/>
                <a:ea typeface="Arial" panose="020B0604020202020204" pitchFamily="34" charset="0"/>
              </a:rPr>
              <a:t>Phép liên kết được sử dụng trong văn bản trên là: phép lặp (lặp từ “chúng”)</a:t>
            </a:r>
            <a:endParaRPr lang="en-US" sz="2700" dirty="0"/>
          </a:p>
        </p:txBody>
      </p:sp>
    </p:spTree>
    <p:extLst>
      <p:ext uri="{BB962C8B-B14F-4D97-AF65-F5344CB8AC3E}">
        <p14:creationId xmlns:p14="http://schemas.microsoft.com/office/powerpoint/2010/main" val="33151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arn(inVertical)">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D93C5C-9723-8187-23F4-FC57E635F0F7}"/>
              </a:ext>
            </a:extLst>
          </p:cNvPr>
          <p:cNvPicPr>
            <a:picLocks noChangeAspect="1"/>
          </p:cNvPicPr>
          <p:nvPr/>
        </p:nvPicPr>
        <p:blipFill>
          <a:blip r:embed="rId2"/>
          <a:stretch>
            <a:fillRect/>
          </a:stretch>
        </p:blipFill>
        <p:spPr>
          <a:xfrm>
            <a:off x="0" y="-1"/>
            <a:ext cx="12192000" cy="6672943"/>
          </a:xfrm>
          <a:prstGeom prst="rect">
            <a:avLst/>
          </a:prstGeom>
        </p:spPr>
      </p:pic>
    </p:spTree>
    <p:extLst>
      <p:ext uri="{BB962C8B-B14F-4D97-AF65-F5344CB8AC3E}">
        <p14:creationId xmlns:p14="http://schemas.microsoft.com/office/powerpoint/2010/main" val="3797214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0643F4-1A69-E2EC-461F-D8D6138B952C}"/>
              </a:ext>
            </a:extLst>
          </p:cNvPr>
          <p:cNvSpPr txBox="1"/>
          <p:nvPr/>
        </p:nvSpPr>
        <p:spPr>
          <a:xfrm>
            <a:off x="0" y="91503"/>
            <a:ext cx="12083143" cy="6494085"/>
          </a:xfrm>
          <a:prstGeom prst="rect">
            <a:avLst/>
          </a:prstGeom>
          <a:noFill/>
        </p:spPr>
        <p:txBody>
          <a:bodyPr wrap="square">
            <a:spAutoFit/>
          </a:bodyPr>
          <a:lstStyle/>
          <a:p>
            <a:pPr algn="just"/>
            <a:endParaRPr lang="en-US" sz="2600" b="1" i="0" u="sng" dirty="0">
              <a:solidFill>
                <a:srgbClr val="FF0000"/>
              </a:solidFill>
              <a:effectLst/>
              <a:highlight>
                <a:srgbClr val="FFFFFF"/>
              </a:highlight>
              <a:latin typeface="Times New Roman" panose="02020603050405020304" pitchFamily="18" charset="0"/>
              <a:cs typeface="Times New Roman" panose="02020603050405020304" pitchFamily="18" charset="0"/>
            </a:endParaRPr>
          </a:p>
          <a:p>
            <a:pPr algn="ct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Các</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bước</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làm</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bài</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tập</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về</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phép</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liên</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kết</a:t>
            </a:r>
            <a:endParaRPr lang="en-US" sz="2600" b="1" u="sng" dirty="0">
              <a:solidFill>
                <a:srgbClr val="FF0000"/>
              </a:solidFill>
              <a:highlight>
                <a:srgbClr val="FFFFFF"/>
              </a:highlight>
              <a:latin typeface="Times New Roman" panose="02020603050405020304" pitchFamily="18" charset="0"/>
              <a:cs typeface="Times New Roman" panose="02020603050405020304" pitchFamily="18" charset="0"/>
            </a:endParaRPr>
          </a:p>
          <a:p>
            <a:pPr algn="just"/>
            <a:r>
              <a:rPr lang="en-US" sz="2600" b="1" dirty="0">
                <a:highlight>
                  <a:srgbClr val="FFFFFF"/>
                </a:highlight>
                <a:latin typeface="Times New Roman" panose="02020603050405020304" pitchFamily="18" charset="0"/>
                <a:cs typeface="Times New Roman" panose="02020603050405020304" pitchFamily="18" charset="0"/>
              </a:rPr>
              <a:t>B1: </a:t>
            </a:r>
            <a:r>
              <a:rPr lang="en-US" sz="2600" b="1" dirty="0" err="1">
                <a:highlight>
                  <a:srgbClr val="FFFFFF"/>
                </a:highlight>
                <a:latin typeface="Times New Roman" panose="02020603050405020304" pitchFamily="18" charset="0"/>
                <a:cs typeface="Times New Roman" panose="02020603050405020304" pitchFamily="18" charset="0"/>
              </a:rPr>
              <a:t>Chỉ</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ra</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phép</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liên</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kết</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gọi</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tên</a:t>
            </a:r>
            <a:r>
              <a:rPr lang="en-US" sz="2600" b="1" dirty="0">
                <a:highlight>
                  <a:srgbClr val="FFFFFF"/>
                </a:highlight>
                <a:latin typeface="Times New Roman" panose="02020603050405020304" pitchFamily="18" charset="0"/>
                <a:cs typeface="Times New Roman" panose="02020603050405020304" pitchFamily="18" charset="0"/>
              </a:rPr>
              <a:t>)</a:t>
            </a:r>
          </a:p>
          <a:p>
            <a:pPr algn="just"/>
            <a:r>
              <a:rPr lang="en-US" sz="2600" b="1" i="0" dirty="0">
                <a:effectLst/>
                <a:highlight>
                  <a:srgbClr val="FFFFFF"/>
                </a:highlight>
                <a:latin typeface="Times New Roman" panose="02020603050405020304" pitchFamily="18" charset="0"/>
                <a:cs typeface="Times New Roman" panose="02020603050405020304" pitchFamily="18" charset="0"/>
              </a:rPr>
              <a:t>B2: </a:t>
            </a:r>
            <a:r>
              <a:rPr lang="en-US" sz="2600" b="1" i="0" dirty="0" err="1">
                <a:effectLst/>
                <a:highlight>
                  <a:srgbClr val="FFFFFF"/>
                </a:highlight>
                <a:latin typeface="Times New Roman" panose="02020603050405020304" pitchFamily="18" charset="0"/>
                <a:cs typeface="Times New Roman" panose="02020603050405020304" pitchFamily="18" charset="0"/>
              </a:rPr>
              <a:t>Ghi</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lại</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từ</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ngữ</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thực</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hiện</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phép</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liên</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kết</a:t>
            </a:r>
            <a:endParaRPr lang="en-US" sz="2600" b="1" i="0" dirty="0">
              <a:effectLst/>
              <a:highlight>
                <a:srgbClr val="FFFFFF"/>
              </a:highlight>
              <a:latin typeface="Times New Roman" panose="02020603050405020304" pitchFamily="18" charset="0"/>
              <a:cs typeface="Times New Roman" panose="02020603050405020304" pitchFamily="18" charset="0"/>
            </a:endParaRPr>
          </a:p>
          <a:p>
            <a:pPr algn="just"/>
            <a:r>
              <a:rPr lang="en-US" sz="2600" b="1" dirty="0">
                <a:highlight>
                  <a:srgbClr val="FFFFFF"/>
                </a:highlight>
                <a:latin typeface="Times New Roman" panose="02020603050405020304" pitchFamily="18" charset="0"/>
                <a:cs typeface="Times New Roman" panose="02020603050405020304" pitchFamily="18" charset="0"/>
              </a:rPr>
              <a:t>B3: </a:t>
            </a:r>
            <a:r>
              <a:rPr lang="en-US" sz="2600" b="1" dirty="0" err="1">
                <a:highlight>
                  <a:srgbClr val="FFFFFF"/>
                </a:highlight>
                <a:latin typeface="Times New Roman" panose="02020603050405020304" pitchFamily="18" charset="0"/>
                <a:cs typeface="Times New Roman" panose="02020603050405020304" pitchFamily="18" charset="0"/>
              </a:rPr>
              <a:t>Nêu</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tác</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dụng</a:t>
            </a:r>
            <a:endParaRPr lang="en-US" sz="2600" b="1" i="0" dirty="0">
              <a:effectLst/>
              <a:highlight>
                <a:srgbClr val="FFFFFF"/>
              </a:highligh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Tác</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dụng</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chung</a:t>
            </a:r>
            <a:r>
              <a:rPr lang="en-US" sz="2600" b="1"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Tạo</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ra</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liên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kết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câu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và</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liên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kết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đoạn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văn</a:t>
            </a:r>
            <a:r>
              <a:rPr lang="en-US" sz="2600" b="1" dirty="0">
                <a:solidFill>
                  <a:srgbClr val="FF0000"/>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600" b="1" i="0" dirty="0" err="1">
                <a:solidFill>
                  <a:srgbClr val="FF0000"/>
                </a:solidFill>
                <a:effectLst/>
                <a:latin typeface="Times New Roman" panose="02020603050405020304" pitchFamily="18" charset="0"/>
                <a:cs typeface="Times New Roman" panose="02020603050405020304" pitchFamily="18" charset="0"/>
              </a:rPr>
              <a:t>Tác</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dụng</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riêng</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cho</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từng</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phép</a:t>
            </a:r>
            <a:r>
              <a:rPr lang="en-US" sz="2600" b="1" i="0" dirty="0">
                <a:solidFill>
                  <a:srgbClr val="FF0000"/>
                </a:solidFill>
                <a:effectLst/>
                <a:latin typeface="Times New Roman" panose="02020603050405020304" pitchFamily="18" charset="0"/>
                <a:cs typeface="Times New Roman" panose="02020603050405020304" pitchFamily="18" charset="0"/>
              </a:rPr>
              <a:t> LK:</a:t>
            </a:r>
            <a:endParaRPr lang="vi-VN" sz="2600" b="1" i="0" dirty="0">
              <a:solidFill>
                <a:srgbClr val="FF0000"/>
              </a:solidFill>
              <a:effectLst/>
              <a:latin typeface="Times New Roman" panose="02020603050405020304" pitchFamily="18" charset="0"/>
              <a:cs typeface="Times New Roman" panose="02020603050405020304" pitchFamily="18" charset="0"/>
            </a:endParaRPr>
          </a:p>
          <a:p>
            <a:pPr algn="just"/>
            <a:r>
              <a:rPr lang="vi-VN" sz="2600" b="1" i="0" dirty="0">
                <a:effectLst/>
                <a:highlight>
                  <a:srgbClr val="FFFFFF"/>
                </a:highlight>
                <a:latin typeface="Times New Roman" panose="02020603050405020304" pitchFamily="18" charset="0"/>
                <a:cs typeface="Times New Roman" panose="02020603050405020304" pitchFamily="18" charset="0"/>
              </a:rPr>
              <a:t>- Phép lặp từ ngữ:</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vi-VN" sz="2600" b="0" i="0" u="sng" dirty="0">
                <a:effectLst/>
                <a:highlight>
                  <a:srgbClr val="FFFFFF"/>
                </a:highlight>
                <a:latin typeface="Times New Roman" panose="02020603050405020304" pitchFamily="18" charset="0"/>
                <a:cs typeface="Times New Roman" panose="02020603050405020304" pitchFamily="18" charset="0"/>
              </a:rPr>
              <a:t>mang dụng ý nghệ thuật hoặc nhấn mạnh đối tượng được nói đến</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en-US" sz="2600" b="0" i="0" dirty="0">
                <a:effectLst/>
                <a:highlight>
                  <a:srgbClr val="FFFFFF"/>
                </a:highlight>
                <a:latin typeface="Times New Roman" panose="02020603050405020304" pitchFamily="18" charset="0"/>
                <a:cs typeface="Times New Roman" panose="02020603050405020304" pitchFamily="18" charset="0"/>
              </a:rPr>
              <a:t>(</a:t>
            </a:r>
            <a:r>
              <a:rPr lang="vi-VN" sz="2600" b="0" i="0" dirty="0">
                <a:effectLst/>
                <a:highlight>
                  <a:srgbClr val="FFFFFF"/>
                </a:highlight>
                <a:latin typeface="Times New Roman" panose="02020603050405020304" pitchFamily="18" charset="0"/>
                <a:cs typeface="Times New Roman" panose="02020603050405020304" pitchFamily="18" charset="0"/>
              </a:rPr>
              <a:t>Phép lặp này là do chủ ý của tác giả, khác biệt với lỗi lặp từ</a:t>
            </a:r>
            <a:r>
              <a:rPr lang="en-US" sz="2600" b="0" i="0" dirty="0">
                <a:effectLst/>
                <a:highlight>
                  <a:srgbClr val="FFFFFF"/>
                </a:highlight>
                <a:latin typeface="Times New Roman" panose="02020603050405020304" pitchFamily="18" charset="0"/>
                <a:cs typeface="Times New Roman" panose="02020603050405020304" pitchFamily="18" charset="0"/>
              </a:rPr>
              <a:t>)</a:t>
            </a:r>
            <a:r>
              <a:rPr lang="vi-VN" sz="2600" b="0" i="0" dirty="0">
                <a:effectLst/>
                <a:highlight>
                  <a:srgbClr val="FFFFFF"/>
                </a:highlight>
                <a:latin typeface="Times New Roman" panose="02020603050405020304" pitchFamily="18" charset="0"/>
                <a:cs typeface="Times New Roman" panose="02020603050405020304" pitchFamily="18" charset="0"/>
              </a:rPr>
              <a:t>.</a:t>
            </a:r>
          </a:p>
          <a:p>
            <a:pPr algn="just"/>
            <a:r>
              <a:rPr lang="vi-VN" sz="2600" b="1" i="0" dirty="0">
                <a:effectLst/>
                <a:highlight>
                  <a:srgbClr val="FFFFFF"/>
                </a:highlight>
                <a:latin typeface="Times New Roman" panose="02020603050405020304" pitchFamily="18" charset="0"/>
                <a:cs typeface="Times New Roman" panose="02020603050405020304" pitchFamily="18" charset="0"/>
              </a:rPr>
              <a:t>- Phép liên tưởng</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đồng</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nghĩa</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trái</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nghĩa</a:t>
            </a:r>
            <a:r>
              <a:rPr lang="vi-VN" sz="2600" b="1" i="0" dirty="0">
                <a:effectLst/>
                <a:highlight>
                  <a:srgbClr val="FFFFFF"/>
                </a:highlight>
                <a:latin typeface="Times New Roman" panose="02020603050405020304" pitchFamily="18" charset="0"/>
                <a:cs typeface="Times New Roman" panose="02020603050405020304" pitchFamily="18" charset="0"/>
              </a:rPr>
              <a:t>:</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en-US" sz="2600" b="0" i="0" dirty="0">
                <a:effectLst/>
                <a:highlight>
                  <a:srgbClr val="FFFFFF"/>
                </a:highlight>
                <a:latin typeface="Times New Roman" panose="02020603050405020304" pitchFamily="18" charset="0"/>
                <a:cs typeface="Times New Roman" panose="02020603050405020304" pitchFamily="18" charset="0"/>
              </a:rPr>
              <a:t>L</a:t>
            </a:r>
            <a:r>
              <a:rPr lang="vi-VN" sz="2600" b="0" i="0" dirty="0">
                <a:effectLst/>
                <a:highlight>
                  <a:srgbClr val="FFFFFF"/>
                </a:highlight>
                <a:latin typeface="Times New Roman" panose="02020603050405020304" pitchFamily="18" charset="0"/>
                <a:cs typeface="Times New Roman" panose="02020603050405020304" pitchFamily="18" charset="0"/>
              </a:rPr>
              <a:t>àm cho ngôn ngữ của văn bản thêm phong phú hơn, </a:t>
            </a:r>
            <a:r>
              <a:rPr lang="en-US" sz="2600" b="0" i="0" dirty="0">
                <a:effectLst/>
                <a:highlight>
                  <a:srgbClr val="FFFFFF"/>
                </a:highlight>
                <a:latin typeface="Times New Roman" panose="02020603050405020304" pitchFamily="18" charset="0"/>
                <a:cs typeface="Times New Roman" panose="02020603050405020304" pitchFamily="18" charset="0"/>
              </a:rPr>
              <a:t>g</a:t>
            </a:r>
            <a:r>
              <a:rPr lang="vi-VN" sz="2600" b="0" i="0" dirty="0">
                <a:effectLst/>
                <a:highlight>
                  <a:srgbClr val="FFFFFF"/>
                </a:highlight>
                <a:latin typeface="Times New Roman" panose="02020603050405020304" pitchFamily="18" charset="0"/>
                <a:cs typeface="Times New Roman" panose="02020603050405020304" pitchFamily="18" charset="0"/>
              </a:rPr>
              <a:t>ây ấn tượng hơn với người đọc đồng thời thể hiện tài năng, sáng tạo của tác giả trong việc sử dụng từ ngữ.</a:t>
            </a:r>
          </a:p>
          <a:p>
            <a:pPr algn="just"/>
            <a:r>
              <a:rPr lang="vi-VN" sz="2600" b="1" i="0" dirty="0">
                <a:effectLst/>
                <a:highlight>
                  <a:srgbClr val="FFFFFF"/>
                </a:highlight>
                <a:latin typeface="Times New Roman" panose="02020603050405020304" pitchFamily="18" charset="0"/>
                <a:cs typeface="Times New Roman" panose="02020603050405020304" pitchFamily="18" charset="0"/>
              </a:rPr>
              <a:t>- Phép thế:</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en-US" sz="2600" b="0" i="0" dirty="0">
                <a:effectLst/>
                <a:highlight>
                  <a:srgbClr val="FFFFFF"/>
                </a:highlight>
                <a:latin typeface="Times New Roman" panose="02020603050405020304" pitchFamily="18" charset="0"/>
                <a:cs typeface="Times New Roman" panose="02020603050405020304" pitchFamily="18" charset="0"/>
              </a:rPr>
              <a:t>N</a:t>
            </a:r>
            <a:r>
              <a:rPr lang="vi-VN" sz="2600" b="0" i="0" dirty="0">
                <a:effectLst/>
                <a:highlight>
                  <a:srgbClr val="FFFFFF"/>
                </a:highlight>
                <a:latin typeface="Times New Roman" panose="02020603050405020304" pitchFamily="18" charset="0"/>
                <a:cs typeface="Times New Roman" panose="02020603050405020304" pitchFamily="18" charset="0"/>
              </a:rPr>
              <a:t>hằm rút gọn đối tượng được nhắc đến mà không bị mất đi ý nghĩa, người đọc vẫn sẽ hiểu được đối tượng và không gây nhàm chán.</a:t>
            </a:r>
          </a:p>
          <a:p>
            <a:pPr algn="just"/>
            <a:r>
              <a:rPr lang="en-US" sz="2600" b="1" i="0" dirty="0">
                <a:effectLst/>
                <a:highlight>
                  <a:srgbClr val="FFFFFF"/>
                </a:highlight>
                <a:latin typeface="Times New Roman" panose="02020603050405020304" pitchFamily="18" charset="0"/>
                <a:cs typeface="Times New Roman" panose="02020603050405020304" pitchFamily="18" charset="0"/>
              </a:rPr>
              <a:t>- </a:t>
            </a:r>
            <a:r>
              <a:rPr lang="vi-VN" sz="2600" b="1" i="0" dirty="0">
                <a:effectLst/>
                <a:highlight>
                  <a:srgbClr val="FFFFFF"/>
                </a:highlight>
                <a:latin typeface="Times New Roman" panose="02020603050405020304" pitchFamily="18" charset="0"/>
                <a:cs typeface="Times New Roman" panose="02020603050405020304" pitchFamily="18" charset="0"/>
              </a:rPr>
              <a:t>Phép nối:</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en-US" sz="2600" b="0" i="0" dirty="0">
                <a:effectLst/>
                <a:highlight>
                  <a:srgbClr val="FFFFFF"/>
                </a:highlight>
                <a:latin typeface="Times New Roman" panose="02020603050405020304" pitchFamily="18" charset="0"/>
                <a:cs typeface="Times New Roman" panose="02020603050405020304" pitchFamily="18" charset="0"/>
              </a:rPr>
              <a:t>G</a:t>
            </a:r>
            <a:r>
              <a:rPr lang="vi-VN" sz="2600" b="0" i="0" dirty="0">
                <a:effectLst/>
                <a:highlight>
                  <a:srgbClr val="FFFFFF"/>
                </a:highlight>
                <a:latin typeface="Times New Roman" panose="02020603050405020304" pitchFamily="18" charset="0"/>
                <a:cs typeface="Times New Roman" panose="02020603050405020304" pitchFamily="18" charset="0"/>
              </a:rPr>
              <a:t>iúp cho ý nghĩa được biểu thị theo cách độc đáo hơn, hấp dẫn người đọc hơn.</a:t>
            </a:r>
            <a:endParaRPr lang="en-US" sz="2600" b="0" i="0" dirty="0">
              <a:effectLst/>
              <a:highlight>
                <a:srgbClr val="FFFFFF"/>
              </a:highligh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7D2FBE7-AB40-9E56-5D50-54AD98367AF6}"/>
              </a:ext>
            </a:extLst>
          </p:cNvPr>
          <p:cNvSpPr txBox="1"/>
          <p:nvPr/>
        </p:nvSpPr>
        <p:spPr>
          <a:xfrm>
            <a:off x="0" y="0"/>
            <a:ext cx="11865429" cy="523220"/>
          </a:xfrm>
          <a:prstGeom prst="rect">
            <a:avLst/>
          </a:prstGeom>
          <a:noFill/>
        </p:spPr>
        <p:txBody>
          <a:bodyPr wrap="square" rtlCol="0">
            <a:spAutoFit/>
          </a:bodyPr>
          <a:lstStyle/>
          <a:p>
            <a:r>
              <a:rPr lang="en-US" sz="2800" b="1" dirty="0">
                <a:solidFill>
                  <a:srgbClr val="0070C0"/>
                </a:solidFill>
              </a:rPr>
              <a:t>*LƯU Ý: </a:t>
            </a:r>
            <a:r>
              <a:rPr lang="en-US" sz="2800" b="1" dirty="0" err="1">
                <a:solidFill>
                  <a:srgbClr val="0070C0"/>
                </a:solidFill>
              </a:rPr>
              <a:t>Với</a:t>
            </a:r>
            <a:r>
              <a:rPr lang="en-US" sz="2800" b="1" dirty="0">
                <a:solidFill>
                  <a:srgbClr val="0070C0"/>
                </a:solidFill>
              </a:rPr>
              <a:t> </a:t>
            </a:r>
            <a:r>
              <a:rPr lang="en-US" sz="2800" b="1" dirty="0" err="1">
                <a:solidFill>
                  <a:srgbClr val="0070C0"/>
                </a:solidFill>
              </a:rPr>
              <a:t>dạng</a:t>
            </a:r>
            <a:r>
              <a:rPr lang="en-US" sz="2800" b="1" dirty="0">
                <a:solidFill>
                  <a:srgbClr val="0070C0"/>
                </a:solidFill>
              </a:rPr>
              <a:t> </a:t>
            </a:r>
            <a:r>
              <a:rPr lang="en-US" sz="2800" b="1" dirty="0" err="1">
                <a:solidFill>
                  <a:srgbClr val="0070C0"/>
                </a:solidFill>
              </a:rPr>
              <a:t>câu</a:t>
            </a:r>
            <a:r>
              <a:rPr lang="en-US" sz="2800" b="1" dirty="0">
                <a:solidFill>
                  <a:srgbClr val="0070C0"/>
                </a:solidFill>
              </a:rPr>
              <a:t> </a:t>
            </a:r>
            <a:r>
              <a:rPr lang="en-US" sz="2800" b="1" dirty="0" err="1">
                <a:solidFill>
                  <a:srgbClr val="0070C0"/>
                </a:solidFill>
              </a:rPr>
              <a:t>hỏi</a:t>
            </a:r>
            <a:r>
              <a:rPr lang="en-US" sz="2800" b="1" dirty="0">
                <a:solidFill>
                  <a:srgbClr val="0070C0"/>
                </a:solidFill>
              </a:rPr>
              <a:t> </a:t>
            </a:r>
            <a:r>
              <a:rPr lang="en-US" sz="2800" b="1" dirty="0" err="1">
                <a:solidFill>
                  <a:srgbClr val="0070C0"/>
                </a:solidFill>
              </a:rPr>
              <a:t>xác</a:t>
            </a:r>
            <a:r>
              <a:rPr lang="en-US" sz="2800" b="1" dirty="0">
                <a:solidFill>
                  <a:srgbClr val="0070C0"/>
                </a:solidFill>
              </a:rPr>
              <a:t> </a:t>
            </a:r>
            <a:r>
              <a:rPr lang="en-US" sz="2800" b="1" dirty="0" err="1">
                <a:solidFill>
                  <a:srgbClr val="0070C0"/>
                </a:solidFill>
              </a:rPr>
              <a:t>định</a:t>
            </a:r>
            <a:r>
              <a:rPr lang="en-US" sz="2800" b="1" dirty="0">
                <a:solidFill>
                  <a:srgbClr val="0070C0"/>
                </a:solidFill>
              </a:rPr>
              <a:t> </a:t>
            </a:r>
            <a:r>
              <a:rPr lang="en-US" sz="2800" b="1" dirty="0" err="1">
                <a:solidFill>
                  <a:srgbClr val="0070C0"/>
                </a:solidFill>
              </a:rPr>
              <a:t>phép</a:t>
            </a:r>
            <a:r>
              <a:rPr lang="en-US" sz="2800" b="1" dirty="0">
                <a:solidFill>
                  <a:srgbClr val="0070C0"/>
                </a:solidFill>
              </a:rPr>
              <a:t> </a:t>
            </a:r>
            <a:r>
              <a:rPr lang="en-US" sz="2800" b="1" dirty="0" err="1">
                <a:solidFill>
                  <a:srgbClr val="0070C0"/>
                </a:solidFill>
              </a:rPr>
              <a:t>liên</a:t>
            </a:r>
            <a:r>
              <a:rPr lang="en-US" sz="2800" b="1" dirty="0">
                <a:solidFill>
                  <a:srgbClr val="0070C0"/>
                </a:solidFill>
              </a:rPr>
              <a:t> </a:t>
            </a:r>
            <a:r>
              <a:rPr lang="en-US" sz="2800" b="1" dirty="0" err="1">
                <a:solidFill>
                  <a:srgbClr val="0070C0"/>
                </a:solidFill>
              </a:rPr>
              <a:t>kết</a:t>
            </a:r>
            <a:r>
              <a:rPr lang="en-US" sz="2800" b="1" dirty="0">
                <a:solidFill>
                  <a:srgbClr val="0070C0"/>
                </a:solidFill>
              </a:rPr>
              <a:t> </a:t>
            </a:r>
            <a:r>
              <a:rPr lang="en-US" sz="2800" b="1" dirty="0" err="1">
                <a:solidFill>
                  <a:srgbClr val="0070C0"/>
                </a:solidFill>
              </a:rPr>
              <a:t>và</a:t>
            </a:r>
            <a:r>
              <a:rPr lang="en-US" sz="2800" b="1" dirty="0">
                <a:solidFill>
                  <a:srgbClr val="0070C0"/>
                </a:solidFill>
              </a:rPr>
              <a:t> </a:t>
            </a:r>
            <a:r>
              <a:rPr lang="en-US" sz="2800" b="1" dirty="0" err="1">
                <a:solidFill>
                  <a:srgbClr val="0070C0"/>
                </a:solidFill>
              </a:rPr>
              <a:t>nêu</a:t>
            </a:r>
            <a:r>
              <a:rPr lang="en-US" sz="2800" b="1" dirty="0">
                <a:solidFill>
                  <a:srgbClr val="0070C0"/>
                </a:solidFill>
              </a:rPr>
              <a:t> </a:t>
            </a:r>
            <a:r>
              <a:rPr lang="en-US" sz="2800" b="1" dirty="0" err="1">
                <a:solidFill>
                  <a:srgbClr val="0070C0"/>
                </a:solidFill>
              </a:rPr>
              <a:t>tác</a:t>
            </a:r>
            <a:r>
              <a:rPr lang="en-US" sz="2800" b="1" dirty="0">
                <a:solidFill>
                  <a:srgbClr val="0070C0"/>
                </a:solidFill>
              </a:rPr>
              <a:t> </a:t>
            </a:r>
            <a:r>
              <a:rPr lang="en-US" sz="2800" b="1" dirty="0" err="1">
                <a:solidFill>
                  <a:srgbClr val="0070C0"/>
                </a:solidFill>
              </a:rPr>
              <a:t>dụng</a:t>
            </a:r>
            <a:r>
              <a:rPr lang="en-US" sz="2800" b="1" dirty="0">
                <a:solidFill>
                  <a:srgbClr val="0070C0"/>
                </a:solidFill>
              </a:rPr>
              <a:t>.</a:t>
            </a:r>
          </a:p>
        </p:txBody>
      </p:sp>
    </p:spTree>
    <p:extLst>
      <p:ext uri="{BB962C8B-B14F-4D97-AF65-F5344CB8AC3E}">
        <p14:creationId xmlns:p14="http://schemas.microsoft.com/office/powerpoint/2010/main" val="1402717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121941"/>
            <a:ext cx="12113622" cy="6555641"/>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3</a:t>
            </a:r>
            <a:r>
              <a:rPr lang="en-US" sz="2800" dirty="0">
                <a:effectLst/>
                <a:latin typeface="Times New Roman" panose="02020603050405020304" pitchFamily="18" charset="0"/>
                <a:ea typeface="Calibri" panose="020F0502020204030204" pitchFamily="34" charset="0"/>
              </a:rPr>
              <a:t> </a:t>
            </a:r>
            <a:r>
              <a:rPr lang="en-US" sz="2800" b="1" i="1" dirty="0">
                <a:effectLst/>
                <a:latin typeface="Times New Roman" panose="02020603050405020304" pitchFamily="18" charset="0"/>
                <a:ea typeface="Calibri" panose="020F0502020204030204" pitchFamily="34" charset="0"/>
              </a:rPr>
              <a:t>(1.0 </a:t>
            </a:r>
            <a:r>
              <a:rPr lang="en-US" sz="2800" b="1" i="1" dirty="0" err="1">
                <a:effectLst/>
                <a:latin typeface="Times New Roman" panose="02020603050405020304" pitchFamily="18" charset="0"/>
                <a:ea typeface="Calibri" panose="020F0502020204030204" pitchFamily="34" charset="0"/>
              </a:rPr>
              <a:t>điểm</a:t>
            </a:r>
            <a:r>
              <a:rPr lang="en-US" sz="2800" b="1" i="1" dirty="0">
                <a:effectLst/>
                <a:latin typeface="Times New Roman" panose="02020603050405020304" pitchFamily="18" charset="0"/>
                <a:ea typeface="Calibri" panose="020F0502020204030204" pitchFamily="34" charset="0"/>
              </a:rPr>
              <a:t>)</a:t>
            </a:r>
            <a:r>
              <a:rPr lang="en-US" sz="2800" b="1" dirty="0">
                <a:effectLst/>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Xác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định</a:t>
            </a:r>
            <a:r>
              <a:rPr lang="vi-VN" sz="2800" b="1" dirty="0">
                <a:effectLst/>
                <a:latin typeface="Times New Roman" panose="02020603050405020304" pitchFamily="18" charset="0"/>
                <a:ea typeface="Calibri" panose="020F0502020204030204" pitchFamily="34" charset="0"/>
              </a:rPr>
              <a:t> và nêu tác dụng của phép liên kết trong </a:t>
            </a:r>
            <a:r>
              <a:rPr lang="en-US" sz="2800" b="1" dirty="0" err="1">
                <a:latin typeface="Times New Roman" panose="02020603050405020304" pitchFamily="18" charset="0"/>
                <a:ea typeface="Calibri" panose="020F0502020204030204" pitchFamily="34" charset="0"/>
              </a:rPr>
              <a:t>đoạn</a:t>
            </a:r>
            <a:r>
              <a:rPr lang="en-US" sz="2800" b="1" dirty="0">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văn sau: </a:t>
            </a:r>
            <a:endParaRPr lang="en-US" sz="2800" b="1" i="1" dirty="0">
              <a:latin typeface="Times New Roman" panose="02020603050405020304" pitchFamily="18" charset="0"/>
              <a:ea typeface="Calibri" panose="020F0502020204030204" pitchFamily="34" charset="0"/>
            </a:endParaRPr>
          </a:p>
          <a:p>
            <a:pPr algn="just"/>
            <a:r>
              <a:rPr lang="vi-VN" sz="2800" i="1" dirty="0">
                <a:effectLst/>
                <a:latin typeface="Times New Roman" panose="02020603050405020304" pitchFamily="18" charset="0"/>
                <a:ea typeface="Calibri" panose="020F0502020204030204" pitchFamily="34" charset="0"/>
              </a:rPr>
              <a:t>...</a:t>
            </a:r>
            <a:r>
              <a:rPr lang="en-US" sz="2800" i="1" dirty="0">
                <a:effectLst/>
                <a:latin typeface="Times New Roman" panose="02020603050405020304" pitchFamily="18" charset="0"/>
                <a:ea typeface="Calibri" panose="020F0502020204030204" pitchFamily="34" charset="0"/>
              </a:rPr>
              <a:t>“</a:t>
            </a:r>
            <a:r>
              <a:rPr lang="en-US" sz="2800" i="1" dirty="0" err="1">
                <a:effectLst/>
                <a:latin typeface="Times New Roman" panose="02020603050405020304" pitchFamily="18" charset="0"/>
                <a:ea typeface="Calibri" panose="020F0502020204030204" pitchFamily="34" charset="0"/>
              </a:rPr>
              <a:t>Đó</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chính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sự</a:t>
            </a:r>
            <a:r>
              <a:rPr lang="en-US" sz="2800" i="1" dirty="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a:t>
            </a:r>
            <a:r>
              <a:rPr lang="en-US" sz="2800" i="1"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trong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cuộc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đời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này</a:t>
            </a:r>
            <a:r>
              <a:rPr lang="en-US" sz="2800" dirty="0">
                <a:effectLst/>
                <a:latin typeface="Times New Roman" panose="02020603050405020304" pitchFamily="18" charset="0"/>
                <a:ea typeface="Calibri" panose="020F0502020204030204" pitchFamily="34" charset="0"/>
              </a:rPr>
              <a:t>. “</a:t>
            </a:r>
            <a:r>
              <a:rPr lang="en-US" sz="2800" i="1" dirty="0">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hai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khái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niệm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tưởng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chừng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như</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đơn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giản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nhưng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số</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người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có</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thể</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cân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bằng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được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nó</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lại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chỉ</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đếm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được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trên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đầu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ngón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tay</a:t>
            </a:r>
            <a:r>
              <a:rPr lang="en-US" sz="2800" dirty="0">
                <a:effectLst/>
                <a:latin typeface="Times New Roman" panose="02020603050405020304" pitchFamily="18" charset="0"/>
                <a:ea typeface="Calibri" panose="020F0502020204030204" pitchFamily="34" charset="0"/>
              </a:rPr>
              <a:t>.”.</a:t>
            </a:r>
            <a:r>
              <a:rPr lang="vi-VN"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ctr"/>
            <a:r>
              <a:rPr lang="en-US" sz="2800" b="1" u="sng" dirty="0">
                <a:latin typeface="Times New Roman" panose="02020603050405020304" pitchFamily="18" charset="0"/>
                <a:ea typeface="Calibri" panose="020F0502020204030204" pitchFamily="34" charset="0"/>
              </a:rPr>
              <a:t>BÀI LÀM</a:t>
            </a:r>
            <a:endParaRPr lang="en-US" sz="2800" b="1" u="sng"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effectLst/>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lặp:</a:t>
            </a:r>
            <a:r>
              <a:rPr lang="vi-VN" sz="2800" b="1" i="1" dirty="0">
                <a:solidFill>
                  <a:srgbClr val="FF0000"/>
                </a:solidFill>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a:t>
            </a:r>
            <a:r>
              <a:rPr lang="en-US" sz="2800" i="1"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lặp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2 lần</a:t>
            </a:r>
            <a:r>
              <a:rPr lang="en-US" sz="2800" dirty="0">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effectLst/>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trò</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a:t>
            </a:r>
            <a:r>
              <a:rPr lang="en-US" sz="2800" i="1"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p>
          <a:p>
            <a:pPr algn="just"/>
            <a:r>
              <a:rPr lang="en-US" sz="2800" b="1" u="sng" dirty="0">
                <a:solidFill>
                  <a:srgbClr val="FF0000"/>
                </a:solidFill>
                <a:effectLst/>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thế:</a:t>
            </a:r>
            <a:r>
              <a:rPr lang="vi-VN" sz="2800" b="1" dirty="0">
                <a:solidFill>
                  <a:srgbClr val="FF0000"/>
                </a:solidFill>
                <a:effectLst/>
                <a:latin typeface="Times New Roman" panose="02020603050405020304" pitchFamily="18" charset="0"/>
                <a:ea typeface="Calibri" panose="020F0502020204030204" pitchFamily="34" charset="0"/>
              </a:rPr>
              <a:t> </a:t>
            </a:r>
            <a:r>
              <a:rPr lang="vi-VN" sz="2800" i="1" dirty="0">
                <a:solidFill>
                  <a:srgbClr val="FF0000"/>
                </a:solidFill>
                <a:effectLst/>
                <a:latin typeface="Times New Roman" panose="02020603050405020304" pitchFamily="18" charset="0"/>
                <a:ea typeface="Calibri" panose="020F0502020204030204" pitchFamily="34" charset="0"/>
              </a:rPr>
              <a:t>“nó”</a:t>
            </a:r>
            <a:r>
              <a:rPr lang="vi-VN" sz="2800" dirty="0">
                <a:solidFill>
                  <a:srgbClr val="FF0000"/>
                </a:solidFill>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thay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thế</a:t>
            </a:r>
            <a:r>
              <a:rPr lang="en-US" sz="2800" dirty="0">
                <a:effectLst/>
                <a:latin typeface="Times New Roman" panose="02020603050405020304" pitchFamily="18" charset="0"/>
                <a:ea typeface="Calibri" panose="020F0502020204030204" pitchFamily="34" charset="0"/>
              </a:rPr>
              <a:t> </a:t>
            </a:r>
            <a:r>
              <a:rPr lang="en-US" sz="2800" dirty="0">
                <a:solidFill>
                  <a:srgbClr val="FF0000"/>
                </a:solidFill>
                <a:effectLst/>
                <a:latin typeface="Times New Roman" panose="02020603050405020304" pitchFamily="18" charset="0"/>
                <a:ea typeface="Calibri" panose="020F0502020204030204" pitchFamily="34" charset="0"/>
              </a:rPr>
              <a:t>“</a:t>
            </a:r>
            <a:r>
              <a:rPr lang="en-US" sz="2800" i="1" dirty="0" err="1">
                <a:solidFill>
                  <a:srgbClr val="FF0000"/>
                </a:solidFill>
                <a:effectLst/>
                <a:latin typeface="Times New Roman" panose="02020603050405020304" pitchFamily="18" charset="0"/>
                <a:ea typeface="Calibri" panose="020F0502020204030204" pitchFamily="34" charset="0"/>
              </a:rPr>
              <a:t>cho</a:t>
            </a:r>
            <a:r>
              <a:rPr lang="en-US" sz="2800"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và</a:t>
            </a:r>
            <a:r>
              <a:rPr lang="en-US" sz="2800"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nhận</a:t>
            </a:r>
            <a:r>
              <a:rPr lang="en-US" sz="2800" dirty="0">
                <a:solidFill>
                  <a:srgbClr val="FF0000"/>
                </a:solidFill>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effectLst/>
                <a:latin typeface="Times New Roman" panose="02020603050405020304" pitchFamily="18" charset="0"/>
                <a:ea typeface="Calibri" panose="020F0502020204030204" pitchFamily="34" charset="0"/>
              </a:rPr>
              <a:t>+ T</a:t>
            </a:r>
            <a:r>
              <a:rPr lang="vi-VN" sz="2800" dirty="0">
                <a:effectLst/>
                <a:latin typeface="Times New Roman" panose="02020603050405020304" pitchFamily="18" charset="0"/>
                <a:ea typeface="Calibri" panose="020F0502020204030204" pitchFamily="34" charset="0"/>
              </a:rPr>
              <a:t>ạo nên tính liên kết câu và đoạn văn chặt chẽ về hình thức, nội dung.</a:t>
            </a:r>
            <a:endParaRPr lang="en-US" sz="2800" dirty="0">
              <a:effectLst/>
              <a:latin typeface="Times New Roman" panose="02020603050405020304" pitchFamily="18" charset="0"/>
              <a:ea typeface="Calibri" panose="020F0502020204030204" pitchFamily="34" charset="0"/>
            </a:endParaRP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việc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chán</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1561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barn(inVertical)">
                                      <p:cBhvr>
                                        <p:cTn id="10" dur="500"/>
                                        <p:tgtEl>
                                          <p:spTgt spid="5">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barn(inVertical)">
                                      <p:cBhvr>
                                        <p:cTn id="13" dur="500"/>
                                        <p:tgtEl>
                                          <p:spTgt spid="5">
                                            <p:txEl>
                                              <p:pRg st="6" end="6"/>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barn(inVertical)">
                                      <p:cBhvr>
                                        <p:cTn id="16" dur="500"/>
                                        <p:tgtEl>
                                          <p:spTgt spid="5">
                                            <p:txEl>
                                              <p:pRg st="7" end="7"/>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barn(inVertical)">
                                      <p:cBhvr>
                                        <p:cTn id="19" dur="500"/>
                                        <p:tgtEl>
                                          <p:spTgt spid="5">
                                            <p:txEl>
                                              <p:pRg st="8" end="8"/>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barn(inVertical)">
                                      <p:cBhvr>
                                        <p:cTn id="22" dur="500"/>
                                        <p:tgtEl>
                                          <p:spTgt spid="5">
                                            <p:txEl>
                                              <p:pRg st="9" end="9"/>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Effect transition="in" filter="barn(inVertical)">
                                      <p:cBhvr>
                                        <p:cTn id="25" dur="500"/>
                                        <p:tgtEl>
                                          <p:spTgt spid="5">
                                            <p:txEl>
                                              <p:pRg st="10" end="1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animEffect transition="in" filter="barn(inVertical)">
                                      <p:cBhvr>
                                        <p:cTn id="2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121941"/>
            <a:ext cx="12113622" cy="4401205"/>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Chỉ ra phép liên kết hình thức được sử dụng trong đoạn văn sau</a:t>
            </a:r>
            <a:r>
              <a:rPr lang="en-US"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nêu</a:t>
            </a:r>
            <a:r>
              <a:rPr lang="en-US"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dụng</a:t>
            </a: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(1)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(2) Không đọc sách tức là không còn nhu cầu về cuộc sống trí tuệ nữa. </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rPr>
              <a:t>BÀI LÀM</a:t>
            </a:r>
            <a:endParaRPr lang="en-US" sz="2800" b="1"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lặp:</a:t>
            </a:r>
            <a:r>
              <a:rPr lang="vi-VN" sz="2800" b="1" i="1" dirty="0">
                <a:solidFill>
                  <a:srgbClr val="FF0000"/>
                </a:solidFill>
                <a:effectLst/>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 </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trò</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nâng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tuệ</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người</a:t>
            </a:r>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471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arn(inVertical)">
                                      <p:cBhvr>
                                        <p:cTn id="15" dur="500"/>
                                        <p:tgtEl>
                                          <p:spTgt spid="5">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barn(inVertical)">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Biểu cảm</a:t>
            </a:r>
            <a:endParaRPr lang="en-US" sz="28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01B914A-48CF-6BFA-0D4D-2A39C993867F}"/>
              </a:ext>
            </a:extLst>
          </p:cNvPr>
          <p:cNvGraphicFramePr>
            <a:graphicFrameLocks noGrp="1"/>
          </p:cNvGraphicFramePr>
          <p:nvPr>
            <p:extLst>
              <p:ext uri="{D42A27DB-BD31-4B8C-83A1-F6EECF244321}">
                <p14:modId xmlns:p14="http://schemas.microsoft.com/office/powerpoint/2010/main" val="2928647253"/>
              </p:ext>
            </p:extLst>
          </p:nvPr>
        </p:nvGraphicFramePr>
        <p:xfrm>
          <a:off x="157842" y="2241699"/>
          <a:ext cx="11876315" cy="3634740"/>
        </p:xfrm>
        <a:graphic>
          <a:graphicData uri="http://schemas.openxmlformats.org/drawingml/2006/table">
            <a:tbl>
              <a:tblPr firstRow="1" firstCol="1" bandRow="1">
                <a:tableStyleId>{5C22544A-7EE6-4342-B048-85BDC9FD1C3A}</a:tableStyleId>
              </a:tblPr>
              <a:tblGrid>
                <a:gridCol w="6819937">
                  <a:extLst>
                    <a:ext uri="{9D8B030D-6E8A-4147-A177-3AD203B41FA5}">
                      <a16:colId xmlns:a16="http://schemas.microsoft.com/office/drawing/2014/main" val="422452221"/>
                    </a:ext>
                  </a:extLst>
                </a:gridCol>
                <a:gridCol w="5056378">
                  <a:extLst>
                    <a:ext uri="{9D8B030D-6E8A-4147-A177-3AD203B41FA5}">
                      <a16:colId xmlns:a16="http://schemas.microsoft.com/office/drawing/2014/main" val="2871368774"/>
                    </a:ext>
                  </a:extLst>
                </a:gridCol>
              </a:tblGrid>
              <a:tr h="428625">
                <a:tc>
                  <a:txBody>
                    <a:bodyPr/>
                    <a:lstStyle/>
                    <a:p>
                      <a:pPr algn="ctr">
                        <a:lnSpc>
                          <a:spcPct val="150000"/>
                        </a:lnSpc>
                        <a:spcBef>
                          <a:spcPts val="1200"/>
                        </a:spcBef>
                        <a:tabLst>
                          <a:tab pos="1170305" algn="l"/>
                        </a:tabLst>
                      </a:pPr>
                      <a:r>
                        <a:rPr lang="en-US" sz="3200">
                          <a:solidFill>
                            <a:sysClr val="windowText" lastClr="000000"/>
                          </a:solidFill>
                          <a:effectLst/>
                          <a:latin typeface="Times New Roman" panose="02020603050405020304" pitchFamily="18" charset="0"/>
                          <a:cs typeface="Times New Roman" panose="02020603050405020304" pitchFamily="18" charset="0"/>
                        </a:rPr>
                        <a:t>Đặc</a:t>
                      </a:r>
                      <a:r>
                        <a:rPr lang="vi-VN" sz="3200">
                          <a:solidFill>
                            <a:sysClr val="windowText" lastClr="000000"/>
                          </a:solidFill>
                          <a:effectLst/>
                          <a:latin typeface="Times New Roman" panose="02020603050405020304" pitchFamily="18" charset="0"/>
                          <a:cs typeface="Times New Roman" panose="02020603050405020304" pitchFamily="18" charset="0"/>
                        </a:rPr>
                        <a:t> điểm nhận diện</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3200">
                          <a:solidFill>
                            <a:sysClr val="windowText" lastClr="000000"/>
                          </a:solidFill>
                          <a:effectLst/>
                          <a:latin typeface="Times New Roman" panose="02020603050405020304" pitchFamily="18" charset="0"/>
                          <a:cs typeface="Times New Roman" panose="02020603050405020304" pitchFamily="18" charset="0"/>
                        </a:rPr>
                        <a:t>Thể loại</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5296153"/>
                  </a:ext>
                </a:extLst>
              </a:tr>
              <a:tr h="1266825">
                <a:tc>
                  <a:txBody>
                    <a:bodyPr/>
                    <a:lstStyle/>
                    <a:p>
                      <a:pPr algn="just">
                        <a:lnSpc>
                          <a:spcPct val="150000"/>
                        </a:lnSpc>
                        <a:spcBef>
                          <a:spcPts val="1200"/>
                        </a:spcBef>
                        <a:tabLst>
                          <a:tab pos="1170305" algn="l"/>
                        </a:tabLst>
                      </a:pPr>
                      <a:r>
                        <a:rPr lang="en-US" sz="3200">
                          <a:solidFill>
                            <a:sysClr val="windowText" lastClr="000000"/>
                          </a:solidFill>
                          <a:effectLst/>
                          <a:latin typeface="Times New Roman" panose="02020603050405020304" pitchFamily="18" charset="0"/>
                          <a:cs typeface="Times New Roman" panose="02020603050405020304" pitchFamily="18" charset="0"/>
                        </a:rPr>
                        <a:t>Là phương thức dùng ngôn ngữ để bộc lộ tình cảm, cảm xúc của mình về thế giới xung quanh.</a:t>
                      </a:r>
                      <a:r>
                        <a:rPr lang="en-US" sz="3200">
                          <a:solidFill>
                            <a:sysClr val="windowText" lastClr="000000"/>
                          </a:solidFill>
                          <a:effectLst/>
                          <a:latin typeface="Times New Roman" panose="02020603050405020304" pitchFamily="18" charset="0"/>
                          <a:cs typeface="Times New Roman" panose="02020603050405020304" pitchFamily="18" charset="0"/>
                          <a:sym typeface="Wingdings 3" panose="05040102010807070707" pitchFamily="18" charset="2"/>
                        </a:rPr>
                        <a:t></a:t>
                      </a:r>
                      <a:r>
                        <a:rPr lang="en-US" sz="3200">
                          <a:solidFill>
                            <a:sysClr val="windowText" lastClr="000000"/>
                          </a:solidFill>
                          <a:effectLst/>
                          <a:latin typeface="Times New Roman" panose="02020603050405020304" pitchFamily="18" charset="0"/>
                          <a:cs typeface="Times New Roman" panose="02020603050405020304" pitchFamily="18" charset="0"/>
                        </a:rPr>
                        <a:t> Cảm nhận và hiểu được chúng</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Điện mừng, thăm hỏi, chia buồn</a:t>
                      </a:r>
                      <a:endParaRPr lang="en-US" sz="28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Tác phẩm văn học, thơ, tùy bút.</a:t>
                      </a:r>
                      <a:endParaRPr lang="en-US" sz="28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2133417"/>
                  </a:ext>
                </a:extLst>
              </a:tr>
            </a:tbl>
          </a:graphicData>
        </a:graphic>
      </p:graphicFrame>
    </p:spTree>
    <p:extLst>
      <p:ext uri="{BB962C8B-B14F-4D97-AF65-F5344CB8AC3E}">
        <p14:creationId xmlns:p14="http://schemas.microsoft.com/office/powerpoint/2010/main" val="34078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1259255"/>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384810" indent="-6350" algn="ctr">
              <a:lnSpc>
                <a:spcPct val="150000"/>
              </a:lnSpc>
              <a:spcBef>
                <a:spcPts val="240"/>
              </a:spcBef>
              <a:spcAft>
                <a:spcPts val="70"/>
              </a:spcAft>
            </a:pP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kern="0" dirty="0" err="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kern="0" dirty="0" err="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0073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121941"/>
            <a:ext cx="12113622" cy="7848302"/>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2 câu văn sau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Cuộc đời không có ước mơ giống như con tàu không có bánh lái. Cũng như con tàu không có bánh lái, người không ước mơ sẽ trôi dạt lững lờ cho đến khi mắc kẹt trong đám rong biển.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800" b="1" dirty="0">
                <a:latin typeface="Times New Roman" panose="02020603050405020304" pitchFamily="18" charset="0"/>
                <a:ea typeface="Calibri" panose="020F0502020204030204" pitchFamily="34" charset="0"/>
              </a:rPr>
              <a:t>BÀI LÀM</a:t>
            </a:r>
            <a:endParaRPr lang="en-US" sz="2800" b="1"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effectLst/>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lặp:</a:t>
            </a:r>
            <a:r>
              <a:rPr lang="vi-VN" sz="2800" b="1" i="1" dirty="0">
                <a:solidFill>
                  <a:srgbClr val="FF0000"/>
                </a:solidFill>
                <a:effectLst/>
                <a:latin typeface="Times New Roman" panose="02020603050405020304" pitchFamily="18" charset="0"/>
                <a:ea typeface="Calibri" panose="020F0502020204030204" pitchFamily="34" charset="0"/>
              </a:rPr>
              <a:t> </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lặp</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từ</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ước</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mơ</a:t>
            </a:r>
            <a:r>
              <a:rPr lang="en-US" sz="2800" b="1" i="1" dirty="0">
                <a:solidFill>
                  <a:srgbClr val="FF0000"/>
                </a:solidFill>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effectLst/>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trò</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tầm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trọng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cuộc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mỗi</a:t>
            </a:r>
            <a:r>
              <a:rPr lang="en-US" sz="2800" dirty="0">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endParaRPr lang="en-US" sz="2800"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latin typeface="Times New Roman" panose="02020603050405020304" pitchFamily="18" charset="0"/>
                <a:ea typeface="Calibri" panose="020F0502020204030204" pitchFamily="34" charset="0"/>
              </a:rPr>
              <a:t>- </a:t>
            </a:r>
            <a:r>
              <a:rPr lang="vi-VN" sz="2800" b="1" u="sng" dirty="0">
                <a:solidFill>
                  <a:srgbClr val="FF0000"/>
                </a:solidFill>
                <a:latin typeface="Times New Roman" panose="02020603050405020304" pitchFamily="18" charset="0"/>
                <a:ea typeface="Calibri" panose="020F0502020204030204" pitchFamily="34" charset="0"/>
              </a:rPr>
              <a:t>Phép </a:t>
            </a:r>
            <a:r>
              <a:rPr lang="en-US" sz="2800" b="1" u="sng" dirty="0" err="1">
                <a:solidFill>
                  <a:srgbClr val="FF0000"/>
                </a:solidFill>
                <a:latin typeface="Times New Roman" panose="02020603050405020304" pitchFamily="18" charset="0"/>
                <a:ea typeface="Calibri" panose="020F0502020204030204" pitchFamily="34" charset="0"/>
              </a:rPr>
              <a:t>nối</a:t>
            </a:r>
            <a:r>
              <a:rPr lang="vi-VN" sz="2800" b="1" u="sng" dirty="0">
                <a:solidFill>
                  <a:srgbClr val="FF0000"/>
                </a:solidFill>
                <a:latin typeface="Times New Roman" panose="02020603050405020304" pitchFamily="18" charset="0"/>
                <a:ea typeface="Calibri" panose="020F0502020204030204" pitchFamily="34" charset="0"/>
              </a:rPr>
              <a:t>:</a:t>
            </a:r>
            <a:r>
              <a:rPr lang="vi-VN" sz="2800" b="1" i="1" dirty="0">
                <a:solidFill>
                  <a:srgbClr val="FF0000"/>
                </a:solidFill>
                <a:latin typeface="Times New Roman" panose="02020603050405020304" pitchFamily="18" charset="0"/>
                <a:ea typeface="Calibri" panose="020F0502020204030204" pitchFamily="34" charset="0"/>
              </a:rPr>
              <a:t> </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Cũng</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như</a:t>
            </a:r>
            <a:r>
              <a:rPr lang="en-US" sz="2800" b="1" i="1" dirty="0">
                <a:solidFill>
                  <a:srgbClr val="FF0000"/>
                </a:solidFill>
                <a:latin typeface="Times New Roman" panose="02020603050405020304" pitchFamily="18" charset="0"/>
                <a:ea typeface="Calibri" panose="020F0502020204030204" pitchFamily="34" charset="0"/>
              </a:rPr>
              <a:t>”</a:t>
            </a:r>
          </a:p>
          <a:p>
            <a:pPr algn="just"/>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a:t>
            </a:r>
          </a:p>
          <a:p>
            <a:pPr algn="just"/>
            <a:endParaRPr lang="en-US" sz="2800" b="1" dirty="0">
              <a:latin typeface="Times New Roman" panose="02020603050405020304" pitchFamily="18" charset="0"/>
              <a:ea typeface="Calibri" panose="020F0502020204030204" pitchFamily="34" charset="0"/>
            </a:endParaRPr>
          </a:p>
          <a:p>
            <a:pPr algn="just"/>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3704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arn(inVertical)">
                                      <p:cBhvr>
                                        <p:cTn id="15" dur="500"/>
                                        <p:tgtEl>
                                          <p:spTgt spid="5">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barn(inVertical)">
                                      <p:cBhvr>
                                        <p:cTn id="18" dur="500"/>
                                        <p:tgtEl>
                                          <p:spTgt spid="5">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barn(inVertical)">
                                      <p:cBhvr>
                                        <p:cTn id="21" dur="500"/>
                                        <p:tgtEl>
                                          <p:spTgt spid="5">
                                            <p:txEl>
                                              <p:pRg st="7" end="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barn(inVertical)">
                                      <p:cBhvr>
                                        <p:cTn id="24" dur="500"/>
                                        <p:tgtEl>
                                          <p:spTgt spid="5">
                                            <p:txEl>
                                              <p:pRg st="8" end="8"/>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barn(inVertical)">
                                      <p:cBhvr>
                                        <p:cTn id="27" dur="500"/>
                                        <p:tgtEl>
                                          <p:spTgt spid="5">
                                            <p:txEl>
                                              <p:pRg st="9" end="9"/>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barn(inVertical)">
                                      <p:cBhvr>
                                        <p:cTn id="3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0"/>
            <a:ext cx="12113622" cy="5262979"/>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2 câu văn sau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MS Mincho" panose="02020609040205080304" pitchFamily="49" charset="-128"/>
                <a:cs typeface="Times New Roman" panose="02020603050405020304" pitchFamily="18" charset="0"/>
              </a:rPr>
              <a:t>Một buổi tối nọ, mẹ tôi về nhà sau một ngày làm việc dài và bà làm bữa tối cho cha con tôi. Bà dọn ra bàn vài lát bánh mì nướng cháy, không phải cháy xém bình thường mà cháy đen như than.</a:t>
            </a:r>
            <a:r>
              <a:rPr lang="en-US" sz="2800" dirty="0">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800" b="1" dirty="0">
                <a:latin typeface="Times New Roman" panose="02020603050405020304" pitchFamily="18" charset="0"/>
                <a:ea typeface="Calibri" panose="020F0502020204030204" pitchFamily="34" charset="0"/>
              </a:rPr>
              <a:t>BÀI LÀM</a:t>
            </a:r>
            <a:endParaRPr lang="en-US" sz="2800" b="1"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effectLst/>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a:t>
            </a:r>
            <a:r>
              <a:rPr lang="en-US" sz="2800" b="1" u="sng" dirty="0" err="1">
                <a:solidFill>
                  <a:srgbClr val="FF0000"/>
                </a:solidFill>
                <a:effectLst/>
                <a:latin typeface="Times New Roman" panose="02020603050405020304" pitchFamily="18" charset="0"/>
                <a:ea typeface="Calibri" panose="020F0502020204030204" pitchFamily="34" charset="0"/>
              </a:rPr>
              <a:t>thế</a:t>
            </a:r>
            <a:r>
              <a:rPr lang="vi-VN" sz="2800" b="1" u="sng" dirty="0">
                <a:solidFill>
                  <a:srgbClr val="FF0000"/>
                </a:solidFill>
                <a:effectLst/>
                <a:latin typeface="Times New Roman" panose="02020603050405020304" pitchFamily="18" charset="0"/>
                <a:ea typeface="Calibri" panose="020F0502020204030204" pitchFamily="34" charset="0"/>
              </a:rPr>
              <a:t>:</a:t>
            </a:r>
            <a:r>
              <a:rPr lang="vi-VN" sz="2800" b="1" i="1" dirty="0">
                <a:solidFill>
                  <a:srgbClr val="FF0000"/>
                </a:solidFill>
                <a:effectLst/>
                <a:latin typeface="Times New Roman" panose="02020603050405020304" pitchFamily="18" charset="0"/>
                <a:ea typeface="Calibri" panose="020F0502020204030204" pitchFamily="34" charset="0"/>
              </a:rPr>
              <a:t> </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từ</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a:effectLst/>
                <a:latin typeface="Times New Roman" panose="02020603050405020304" pitchFamily="18" charset="0"/>
                <a:ea typeface="Calibri" panose="020F0502020204030204" pitchFamily="34" charset="0"/>
              </a:rPr>
              <a:t>“</a:t>
            </a:r>
            <a:r>
              <a:rPr lang="en-US" sz="2800" b="1" i="1" dirty="0" err="1">
                <a:effectLst/>
                <a:latin typeface="Times New Roman" panose="02020603050405020304" pitchFamily="18" charset="0"/>
                <a:ea typeface="Calibri" panose="020F0502020204030204" pitchFamily="34" charset="0"/>
              </a:rPr>
              <a:t>bà</a:t>
            </a:r>
            <a:r>
              <a:rPr lang="en-US" sz="2800" b="1" i="1" dirty="0">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thay</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thế</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cho</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a:effectLst/>
                <a:latin typeface="Times New Roman" panose="02020603050405020304" pitchFamily="18" charset="0"/>
                <a:ea typeface="Calibri" panose="020F0502020204030204" pitchFamily="34" charset="0"/>
              </a:rPr>
              <a:t>“</a:t>
            </a:r>
            <a:r>
              <a:rPr lang="en-US" sz="2800" b="1" i="1" dirty="0" err="1">
                <a:effectLst/>
                <a:latin typeface="Times New Roman" panose="02020603050405020304" pitchFamily="18" charset="0"/>
                <a:ea typeface="Calibri" panose="020F0502020204030204" pitchFamily="34" charset="0"/>
              </a:rPr>
              <a:t>mẹ</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tôi</a:t>
            </a:r>
            <a:r>
              <a:rPr lang="en-US" sz="2800" b="1" i="1" dirty="0">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effectLst/>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việc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ngữ</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endParaRPr lang="en-US" sz="2800" b="1" dirty="0">
              <a:latin typeface="Times New Roman" panose="02020603050405020304" pitchFamily="18" charset="0"/>
              <a:ea typeface="Calibri" panose="020F0502020204030204" pitchFamily="34" charset="0"/>
            </a:endParaRPr>
          </a:p>
          <a:p>
            <a:pPr algn="just"/>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500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arn(inVertical)">
                                      <p:cBhvr>
                                        <p:cTn id="15" dur="500"/>
                                        <p:tgtEl>
                                          <p:spTgt spid="5">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barn(inVertical)">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0"/>
            <a:ext cx="12113622" cy="6124754"/>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2 câu văn sau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Tại thế vận hội đặc biệt Seatle (dành 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gn="just"/>
            <a:endPar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800" b="1" dirty="0">
                <a:latin typeface="Times New Roman" panose="02020603050405020304" pitchFamily="18" charset="0"/>
                <a:ea typeface="Calibri" panose="020F0502020204030204" pitchFamily="34" charset="0"/>
              </a:rPr>
              <a:t>BÀI LÀM</a:t>
            </a:r>
            <a:endParaRPr lang="en-US" sz="2800" b="1"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latin typeface="Times New Roman" panose="02020603050405020304" pitchFamily="18" charset="0"/>
                <a:ea typeface="Calibri" panose="020F0502020204030204" pitchFamily="34" charset="0"/>
              </a:rPr>
              <a:t> - </a:t>
            </a:r>
            <a:r>
              <a:rPr lang="vi-VN" sz="2800" b="1" u="sng" dirty="0">
                <a:solidFill>
                  <a:srgbClr val="FF0000"/>
                </a:solidFill>
                <a:latin typeface="Times New Roman" panose="02020603050405020304" pitchFamily="18" charset="0"/>
                <a:ea typeface="Calibri" panose="020F0502020204030204" pitchFamily="34" charset="0"/>
              </a:rPr>
              <a:t>Phép </a:t>
            </a:r>
            <a:r>
              <a:rPr lang="en-US" sz="2800" b="1" u="sng" dirty="0" err="1">
                <a:solidFill>
                  <a:srgbClr val="FF0000"/>
                </a:solidFill>
                <a:latin typeface="Times New Roman" panose="02020603050405020304" pitchFamily="18" charset="0"/>
                <a:ea typeface="Calibri" panose="020F0502020204030204" pitchFamily="34" charset="0"/>
              </a:rPr>
              <a:t>thế</a:t>
            </a:r>
            <a:r>
              <a:rPr lang="vi-VN" sz="2800" b="1" u="sng" dirty="0">
                <a:solidFill>
                  <a:srgbClr val="FF0000"/>
                </a:solidFill>
                <a:latin typeface="Times New Roman" panose="02020603050405020304" pitchFamily="18" charset="0"/>
                <a:ea typeface="Calibri" panose="020F0502020204030204" pitchFamily="34" charset="0"/>
              </a:rPr>
              <a:t>:</a:t>
            </a:r>
            <a:r>
              <a:rPr lang="vi-VN" sz="2800" b="1" i="1" dirty="0">
                <a:solidFill>
                  <a:srgbClr val="FF0000"/>
                </a:solidFill>
                <a:latin typeface="Times New Roman" panose="02020603050405020304" pitchFamily="18" charset="0"/>
                <a:ea typeface="Calibri" panose="020F0502020204030204" pitchFamily="34" charset="0"/>
              </a:rPr>
              <a:t> </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từ</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tất cả </a:t>
            </a:r>
            <a:r>
              <a:rPr lang="en-US" sz="2800" b="1" i="1" dirty="0">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thay</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thế</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cho</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chín vận động viên </a:t>
            </a:r>
            <a:r>
              <a:rPr lang="en-US" sz="2800" b="1" i="1" dirty="0">
                <a:latin typeface="Times New Roman" panose="02020603050405020304" pitchFamily="18" charset="0"/>
                <a:ea typeface="Calibri" panose="020F0502020204030204" pitchFamily="34" charset="0"/>
              </a:rPr>
              <a:t>”</a:t>
            </a:r>
          </a:p>
          <a:p>
            <a:pPr marL="457200" indent="-457200" algn="just">
              <a:buFontTx/>
              <a:buChar char="-"/>
            </a:pP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p>
          <a:p>
            <a:pPr algn="just"/>
            <a:r>
              <a:rPr lang="en-US" sz="2800" dirty="0">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việc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ngữ</a:t>
            </a:r>
            <a:r>
              <a:rPr lang="en-US" sz="2800" dirty="0">
                <a:latin typeface="Times New Roman" panose="02020603050405020304" pitchFamily="18" charset="0"/>
                <a:ea typeface="Calibri" panose="020F0502020204030204" pitchFamily="34" charset="0"/>
              </a:rPr>
              <a:t>.</a:t>
            </a:r>
          </a:p>
          <a:p>
            <a:pPr algn="just"/>
            <a:endParaRPr lang="en-US" sz="2800" b="1" dirty="0">
              <a:latin typeface="Times New Roman" panose="02020603050405020304" pitchFamily="18" charset="0"/>
              <a:ea typeface="Calibri" panose="020F0502020204030204" pitchFamily="34" charset="0"/>
            </a:endParaRPr>
          </a:p>
          <a:p>
            <a:pPr algn="just"/>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213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arn(inVertic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arn(inVertical)">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arn(inVertical)">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0"/>
            <a:ext cx="12113622" cy="6521209"/>
          </a:xfrm>
          <a:prstGeom prst="rect">
            <a:avLst/>
          </a:prstGeom>
          <a:noFill/>
        </p:spPr>
        <p:txBody>
          <a:bodyPr wrap="square">
            <a:spAutoFit/>
          </a:bodyPr>
          <a:lstStyle/>
          <a:p>
            <a:pPr algn="ctr"/>
            <a:r>
              <a:rPr lang="en-US" sz="2400" b="1" dirty="0">
                <a:effectLst/>
                <a:latin typeface="Times New Roman" panose="02020603050405020304" pitchFamily="18" charset="0"/>
                <a:ea typeface="Calibri" panose="020F0502020204030204" pitchFamily="34" charset="0"/>
              </a:rPr>
              <a:t>VÍ DỤ MINH HỌA</a:t>
            </a:r>
          </a:p>
          <a:p>
            <a:pPr algn="just"/>
            <a:r>
              <a:rPr lang="vi-VN" sz="2400" b="1" dirty="0">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2 câu văn sau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400" b="1" dirty="0">
                <a:latin typeface="Times New Roman" panose="02020603050405020304" pitchFamily="18" charset="0"/>
                <a:ea typeface="Calibri" panose="020F0502020204030204" pitchFamily="34" charset="0"/>
              </a:rPr>
              <a:t>BÀI LÀM</a:t>
            </a:r>
            <a:endParaRPr lang="en-US" sz="2400" b="1" dirty="0">
              <a:effectLst/>
              <a:latin typeface="Times New Roman" panose="02020603050405020304" pitchFamily="18" charset="0"/>
              <a:ea typeface="Calibri" panose="020F0502020204030204" pitchFamily="34" charset="0"/>
            </a:endParaRPr>
          </a:p>
          <a:p>
            <a:pPr fontAlgn="base">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15000"/>
              </a:lnSpc>
            </a:pP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Tác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dụng</a:t>
            </a:r>
            <a:r>
              <a:rPr lang="en-US" sz="2400" b="1" dirty="0">
                <a:latin typeface="Times New Roman" panose="02020603050405020304" pitchFamily="18" charset="0"/>
                <a:ea typeface="Calibri" panose="020F0502020204030204" pitchFamily="34" charset="0"/>
              </a:rPr>
              <a:t>: </a:t>
            </a:r>
          </a:p>
          <a:p>
            <a:pPr fontAlgn="base">
              <a:lnSpc>
                <a:spcPct val="115000"/>
              </a:lnSpc>
            </a:pPr>
            <a:r>
              <a:rPr lang="en-US" sz="2400" b="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fontAlgn="base">
              <a:lnSpc>
                <a:spcPct val="115000"/>
              </a:lnSpc>
            </a:pPr>
            <a:r>
              <a:rPr lang="en-US" sz="2400" dirty="0">
                <a:latin typeface="Times New Roman" panose="02020603050405020304" pitchFamily="18" charset="0"/>
                <a:cs typeface="Times New Roman" panose="02020603050405020304" pitchFamily="18" charset="0"/>
              </a:rPr>
              <a:t>+ </a:t>
            </a:r>
            <a:r>
              <a:rPr lang="en-US" sz="2400" dirty="0">
                <a:highlight>
                  <a:srgbClr val="FFFFFF"/>
                </a:highlight>
                <a:latin typeface="Times New Roman" panose="02020603050405020304" pitchFamily="18" charset="0"/>
                <a:cs typeface="Times New Roman" panose="02020603050405020304" pitchFamily="18" charset="0"/>
              </a:rPr>
              <a:t>G</a:t>
            </a:r>
            <a:r>
              <a:rPr lang="vi-VN" sz="2400" dirty="0">
                <a:highlight>
                  <a:srgbClr val="FFFFFF"/>
                </a:highlight>
                <a:latin typeface="Times New Roman" panose="02020603050405020304" pitchFamily="18" charset="0"/>
                <a:cs typeface="Times New Roman" panose="02020603050405020304" pitchFamily="18" charset="0"/>
              </a:rPr>
              <a:t>iúp cho ý nghĩa được biểu thị</a:t>
            </a:r>
            <a:r>
              <a:rPr lang="en-US" sz="2400" dirty="0">
                <a:highlight>
                  <a:srgbClr val="FFFFFF"/>
                </a:highlight>
                <a:latin typeface="Times New Roman" panose="02020603050405020304" pitchFamily="18" charset="0"/>
                <a:cs typeface="Times New Roman" panose="02020603050405020304" pitchFamily="18" charset="0"/>
              </a:rPr>
              <a:t> them </a:t>
            </a:r>
            <a:r>
              <a:rPr lang="en-US" sz="2400" dirty="0" err="1">
                <a:highlight>
                  <a:srgbClr val="FFFFFF"/>
                </a:highlight>
                <a:latin typeface="Times New Roman" panose="02020603050405020304" pitchFamily="18" charset="0"/>
                <a:cs typeface="Times New Roman" panose="02020603050405020304" pitchFamily="18" charset="0"/>
              </a:rPr>
              <a:t>sâu</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sắc</a:t>
            </a:r>
            <a:r>
              <a:rPr lang="en-US" sz="2400" dirty="0">
                <a:highlight>
                  <a:srgbClr val="FFFFFF"/>
                </a:highlight>
                <a:latin typeface="Times New Roman" panose="02020603050405020304" pitchFamily="18" charset="0"/>
                <a:cs typeface="Times New Roman" panose="02020603050405020304" pitchFamily="18" charset="0"/>
              </a:rPr>
              <a:t>: “</a:t>
            </a:r>
            <a:r>
              <a:rPr lang="vi-VN"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 cá nhân có khả năng thấu cảm tốt cũng thường lựa chọn sách văn học để đọc</a:t>
            </a:r>
            <a:r>
              <a:rPr lang="en-US"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sách văn 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15000"/>
              </a:lnSpc>
            </a:pP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Tác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dụng</a:t>
            </a:r>
            <a:r>
              <a:rPr lang="en-US" sz="2400" b="1" dirty="0">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0"/>
              </a:spcAft>
            </a:pPr>
            <a:r>
              <a:rPr lang="en-US" sz="2400" b="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endParaRPr lang="en-US" sz="2400" dirty="0">
              <a:latin typeface="Times New Roman" panose="02020603050405020304" pitchFamily="18" charset="0"/>
              <a:cs typeface="Times New Roman" panose="02020603050405020304" pitchFamily="18" charset="0"/>
            </a:endParaRPr>
          </a:p>
          <a:p>
            <a:pPr fontAlgn="base">
              <a:lnSpc>
                <a:spcPct val="115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Nhấn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mạnh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vai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trò</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sách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văn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giúp</a:t>
            </a:r>
            <a:r>
              <a:rPr lang="en-US" sz="2400" dirty="0">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bồi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dưỡng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thêm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cảm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tâm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hồn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nhân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hậu</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203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arn(inVertic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arn(inVertical)">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arn(inVertical)">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barn(inVertical)">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barn(inVertical)">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146B3-3CF6-FB80-2E9B-AFF3286DEBAA}"/>
              </a:ext>
            </a:extLst>
          </p:cNvPr>
          <p:cNvSpPr txBox="1"/>
          <p:nvPr/>
        </p:nvSpPr>
        <p:spPr>
          <a:xfrm>
            <a:off x="0" y="0"/>
            <a:ext cx="12192000" cy="660758"/>
          </a:xfrm>
          <a:prstGeom prst="rect">
            <a:avLst/>
          </a:prstGeom>
          <a:noFill/>
        </p:spPr>
        <p:txBody>
          <a:bodyPr wrap="square">
            <a:spAutoFit/>
          </a:bodyPr>
          <a:lstStyle/>
          <a:p>
            <a:pPr lvl="0" algn="just">
              <a:lnSpc>
                <a:spcPct val="150000"/>
              </a:lnSpc>
              <a:tabLst>
                <a:tab pos="1009650" algn="l"/>
              </a:tabLst>
            </a:pPr>
            <a:r>
              <a:rPr lang="en-US" sz="2800" b="1" dirty="0">
                <a:effectLst/>
                <a:latin typeface="Times New Roman" panose="02020603050405020304" pitchFamily="18" charset="0"/>
                <a:ea typeface="Arial" panose="020B0604020202020204" pitchFamily="34" charset="0"/>
              </a:rPr>
              <a:t>II. </a:t>
            </a:r>
            <a:r>
              <a:rPr lang="vi-VN" sz="2800" b="1" dirty="0">
                <a:effectLst/>
                <a:latin typeface="Times New Roman" panose="02020603050405020304" pitchFamily="18" charset="0"/>
                <a:ea typeface="Arial" panose="020B0604020202020204" pitchFamily="34" charset="0"/>
              </a:rPr>
              <a:t>DẠNG CÂU HỎI XÁC ĐỊNH BIỆN PHÁP TU TỪ VÀ NÊU TÁC DỤNG</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2615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F11D31-ECDF-FFA3-F180-D2BE8E381724}"/>
              </a:ext>
            </a:extLst>
          </p:cNvPr>
          <p:cNvPicPr>
            <a:picLocks noChangeAspect="1"/>
          </p:cNvPicPr>
          <p:nvPr/>
        </p:nvPicPr>
        <p:blipFill>
          <a:blip r:embed="rId2"/>
          <a:stretch>
            <a:fillRect/>
          </a:stretch>
        </p:blipFill>
        <p:spPr>
          <a:xfrm>
            <a:off x="-144965" y="-1"/>
            <a:ext cx="12990108" cy="7130143"/>
          </a:xfrm>
          <a:prstGeom prst="rect">
            <a:avLst/>
          </a:prstGeom>
        </p:spPr>
      </p:pic>
    </p:spTree>
    <p:extLst>
      <p:ext uri="{BB962C8B-B14F-4D97-AF65-F5344CB8AC3E}">
        <p14:creationId xmlns:p14="http://schemas.microsoft.com/office/powerpoint/2010/main" val="31076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6894195"/>
          </a:xfrm>
          <a:prstGeom prst="rect">
            <a:avLst/>
          </a:prstGeom>
          <a:noFill/>
        </p:spPr>
        <p:txBody>
          <a:bodyPr wrap="square">
            <a:spAutoFit/>
          </a:bodyPr>
          <a:lstStyle/>
          <a:p>
            <a:pPr lvl="1">
              <a:buClr>
                <a:srgbClr val="000000"/>
              </a:buClr>
              <a:tabLst>
                <a:tab pos="1009650" algn="l"/>
              </a:tabLst>
            </a:pPr>
            <a:r>
              <a:rPr lang="en-US" sz="2600" dirty="0">
                <a:effectLst/>
                <a:latin typeface="Times New Roman" panose="02020603050405020304" pitchFamily="18" charset="0"/>
                <a:ea typeface="Arial" panose="020B0604020202020204" pitchFamily="34" charset="0"/>
              </a:rPr>
              <a:t>2. </a:t>
            </a:r>
            <a:r>
              <a:rPr lang="vi-VN" sz="2600" dirty="0">
                <a:effectLst/>
                <a:latin typeface="Times New Roman" panose="02020603050405020304" pitchFamily="18" charset="0"/>
                <a:ea typeface="Arial" panose="020B0604020202020204" pitchFamily="34" charset="0"/>
              </a:rPr>
              <a:t>Phép liên kết được sử dụng trong đoạn thơ là: </a:t>
            </a:r>
            <a:endParaRPr lang="en-US" sz="2600" dirty="0">
              <a:effectLst/>
              <a:latin typeface="Arial" panose="020B0604020202020204" pitchFamily="34" charset="0"/>
              <a:ea typeface="Arial" panose="020B0604020202020204" pitchFamily="34" charset="0"/>
            </a:endParaRPr>
          </a:p>
          <a:p>
            <a:pPr marL="1143000" lvl="2" indent="-228600">
              <a:buFont typeface="Wingdings" panose="05000000000000000000" pitchFamily="2" charset="2"/>
              <a:buChar char=""/>
              <a:tabLst>
                <a:tab pos="1009650" algn="l"/>
              </a:tabLst>
            </a:pPr>
            <a:r>
              <a:rPr lang="vi-VN" sz="2600" dirty="0">
                <a:effectLst/>
                <a:latin typeface="Times New Roman" panose="02020603050405020304" pitchFamily="18" charset="0"/>
                <a:ea typeface="Arial" panose="020B0604020202020204" pitchFamily="34" charset="0"/>
              </a:rPr>
              <a:t>Phép thế (bí và bầu thế bằng chúng)</a:t>
            </a:r>
            <a:endParaRPr lang="en-US" sz="2600" dirty="0">
              <a:effectLst/>
              <a:latin typeface="Arial" panose="020B0604020202020204" pitchFamily="34" charset="0"/>
              <a:ea typeface="Arial" panose="020B0604020202020204" pitchFamily="34" charset="0"/>
            </a:endParaRPr>
          </a:p>
          <a:p>
            <a:pPr marL="1143000" lvl="2" indent="-228600">
              <a:buFont typeface="Wingdings" panose="05000000000000000000" pitchFamily="2" charset="2"/>
              <a:buChar char=""/>
              <a:tabLst>
                <a:tab pos="1009650" algn="l"/>
              </a:tabLst>
            </a:pPr>
            <a:r>
              <a:rPr lang="vi-VN" sz="2600" dirty="0">
                <a:effectLst/>
                <a:latin typeface="Times New Roman" panose="02020603050405020304" pitchFamily="18" charset="0"/>
                <a:ea typeface="Arial" panose="020B0604020202020204" pitchFamily="34" charset="0"/>
              </a:rPr>
              <a:t>Phép nối (quan hệ từ và)</a:t>
            </a:r>
            <a:endParaRPr lang="en-US" sz="2600" dirty="0">
              <a:effectLst/>
              <a:latin typeface="Arial" panose="020B0604020202020204" pitchFamily="34" charset="0"/>
              <a:ea typeface="Arial" panose="020B0604020202020204" pitchFamily="34" charset="0"/>
            </a:endParaRPr>
          </a:p>
          <a:p>
            <a:pPr lvl="1" algn="just">
              <a:buClr>
                <a:srgbClr val="000000"/>
              </a:buClr>
            </a:pPr>
            <a:r>
              <a:rPr lang="en-US" sz="2600" dirty="0">
                <a:solidFill>
                  <a:srgbClr val="000000"/>
                </a:solidFill>
                <a:effectLst/>
                <a:latin typeface="Times New Roman" panose="02020603050405020304" pitchFamily="18" charset="0"/>
                <a:ea typeface="Times New Roman" panose="02020603050405020304" pitchFamily="18" charset="0"/>
              </a:rPr>
              <a:t>3. </a:t>
            </a:r>
            <a:r>
              <a:rPr lang="vi-VN" sz="2600" dirty="0">
                <a:solidFill>
                  <a:srgbClr val="000000"/>
                </a:solidFill>
                <a:effectLst/>
                <a:latin typeface="Times New Roman" panose="02020603050405020304" pitchFamily="18" charset="0"/>
                <a:ea typeface="Times New Roman" panose="02020603050405020304" pitchFamily="18" charset="0"/>
              </a:rPr>
              <a:t>Chỉ ra 2 biện pháp tu từ được sử dụng trong 2 câu thơ :</a:t>
            </a:r>
            <a:endParaRPr lang="en-US" sz="2600" dirty="0">
              <a:effectLst/>
              <a:latin typeface="Arial" panose="020B0604020202020204" pitchFamily="34" charset="0"/>
              <a:ea typeface="Arial" panose="020B0604020202020204" pitchFamily="34" charset="0"/>
            </a:endParaRPr>
          </a:p>
          <a:p>
            <a:pPr marL="1828800" algn="just"/>
            <a:r>
              <a:rPr lang="vi-VN" sz="2600" i="1" dirty="0">
                <a:solidFill>
                  <a:srgbClr val="000000"/>
                </a:solidFill>
                <a:effectLst/>
                <a:latin typeface="Times New Roman" panose="02020603050405020304" pitchFamily="18" charset="0"/>
                <a:ea typeface="Times New Roman" panose="02020603050405020304" pitchFamily="18" charset="0"/>
              </a:rPr>
              <a:t>Lũ chúng tôi tự tay mẹ lớn lên</a:t>
            </a:r>
            <a:endParaRPr lang="en-US" sz="2600" dirty="0">
              <a:effectLst/>
              <a:latin typeface="Arial" panose="020B0604020202020204" pitchFamily="34" charset="0"/>
              <a:ea typeface="Arial" panose="020B0604020202020204" pitchFamily="34" charset="0"/>
            </a:endParaRPr>
          </a:p>
          <a:p>
            <a:pPr marL="1828800" algn="just"/>
            <a:r>
              <a:rPr lang="vi-VN" sz="2600" i="1" dirty="0">
                <a:solidFill>
                  <a:srgbClr val="000000"/>
                </a:solidFill>
                <a:effectLst/>
                <a:latin typeface="Times New Roman" panose="02020603050405020304" pitchFamily="18" charset="0"/>
                <a:ea typeface="Times New Roman" panose="02020603050405020304" pitchFamily="18" charset="0"/>
              </a:rPr>
              <a:t>Còn những b</a:t>
            </a:r>
            <a:r>
              <a:rPr lang="en-US" sz="2600" i="1" dirty="0">
                <a:solidFill>
                  <a:srgbClr val="000000"/>
                </a:solidFill>
                <a:latin typeface="Times New Roman" panose="02020603050405020304" pitchFamily="18" charset="0"/>
                <a:ea typeface="Times New Roman" panose="02020603050405020304" pitchFamily="18" charset="0"/>
              </a:rPr>
              <a:t>í</a:t>
            </a:r>
            <a:r>
              <a:rPr lang="vi-VN" sz="2600" i="1" dirty="0">
                <a:solidFill>
                  <a:srgbClr val="000000"/>
                </a:solidFill>
                <a:effectLst/>
                <a:latin typeface="Times New Roman" panose="02020603050405020304" pitchFamily="18" charset="0"/>
                <a:ea typeface="Times New Roman" panose="02020603050405020304" pitchFamily="18" charset="0"/>
              </a:rPr>
              <a:t> và bầu thì lớn xuống</a:t>
            </a:r>
            <a:endParaRPr lang="en-US" sz="26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600" dirty="0">
                <a:solidFill>
                  <a:srgbClr val="000000"/>
                </a:solidFill>
                <a:effectLst/>
                <a:latin typeface="Times New Roman" panose="02020603050405020304" pitchFamily="18" charset="0"/>
                <a:ea typeface="Times New Roman" panose="02020603050405020304" pitchFamily="18" charset="0"/>
              </a:rPr>
              <a:t>Tác giả đã khéo léo sử dụng biện pháp tu từ </a:t>
            </a:r>
            <a:r>
              <a:rPr lang="vi-VN" sz="2600" b="1" dirty="0">
                <a:solidFill>
                  <a:srgbClr val="000000"/>
                </a:solidFill>
                <a:effectLst/>
                <a:latin typeface="Times New Roman" panose="02020603050405020304" pitchFamily="18" charset="0"/>
                <a:ea typeface="Times New Roman" panose="02020603050405020304" pitchFamily="18" charset="0"/>
              </a:rPr>
              <a:t>nhân hóa </a:t>
            </a:r>
            <a:r>
              <a:rPr lang="vi-VN" sz="2600" dirty="0">
                <a:solidFill>
                  <a:srgbClr val="000000"/>
                </a:solidFill>
                <a:effectLst/>
                <a:latin typeface="Times New Roman" panose="02020603050405020304" pitchFamily="18" charset="0"/>
                <a:ea typeface="Times New Roman" panose="02020603050405020304" pitchFamily="18" charset="0"/>
              </a:rPr>
              <a:t>“bí và bầu - lớn xuống”  để đem đến những hình ảnh độc đáo về “bí và bầu” cũng lớn tựa như chúng</a:t>
            </a:r>
            <a:r>
              <a:rPr lang="en-US" sz="2600" dirty="0">
                <a:latin typeface="Arial" panose="020B0604020202020204" pitchFamily="34"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con khi được bàn tay mẹ ân cần chăm bẵm.</a:t>
            </a:r>
            <a:endParaRPr lang="en-US" sz="26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600" b="1" i="1" dirty="0">
                <a:solidFill>
                  <a:srgbClr val="000000"/>
                </a:solidFill>
                <a:effectLst/>
                <a:latin typeface="Times New Roman" panose="02020603050405020304" pitchFamily="18" charset="0"/>
                <a:ea typeface="Times New Roman" panose="02020603050405020304" pitchFamily="18" charset="0"/>
              </a:rPr>
              <a:t>Bằng việc sử dụng biện pháp tu từ</a:t>
            </a:r>
            <a:r>
              <a:rPr lang="vi-VN" sz="2600" dirty="0">
                <a:solidFill>
                  <a:srgbClr val="000000"/>
                </a:solidFill>
                <a:effectLst/>
                <a:latin typeface="Times New Roman" panose="02020603050405020304" pitchFamily="18" charset="0"/>
                <a:ea typeface="Times New Roman" panose="02020603050405020304" pitchFamily="18" charset="0"/>
              </a:rPr>
              <a:t> đối lập “lớn lên - lớn xuống” </a:t>
            </a:r>
            <a:r>
              <a:rPr lang="vi-VN" sz="2600" b="1" i="1" dirty="0">
                <a:solidFill>
                  <a:srgbClr val="000000"/>
                </a:solidFill>
                <a:effectLst/>
                <a:latin typeface="Times New Roman" panose="02020603050405020304" pitchFamily="18" charset="0"/>
                <a:ea typeface="Times New Roman" panose="02020603050405020304" pitchFamily="18" charset="0"/>
              </a:rPr>
              <a:t>tác giả</a:t>
            </a:r>
            <a:r>
              <a:rPr lang="vi-VN" sz="2600" dirty="0">
                <a:solidFill>
                  <a:srgbClr val="000000"/>
                </a:solidFill>
                <a:effectLst/>
                <a:latin typeface="Times New Roman" panose="02020603050405020304" pitchFamily="18" charset="0"/>
                <a:ea typeface="Times New Roman" panose="02020603050405020304" pitchFamily="18" charset="0"/>
              </a:rPr>
              <a:t> </a:t>
            </a:r>
            <a:r>
              <a:rPr lang="vi-VN" sz="2600" b="1" i="1" dirty="0">
                <a:solidFill>
                  <a:srgbClr val="000000"/>
                </a:solidFill>
                <a:effectLst/>
                <a:latin typeface="Times New Roman" panose="02020603050405020304" pitchFamily="18" charset="0"/>
                <a:ea typeface="Times New Roman" panose="02020603050405020304" pitchFamily="18" charset="0"/>
              </a:rPr>
              <a:t>đã đem đến cho bạn đọc những hình dung sâu sắc về </a:t>
            </a:r>
            <a:r>
              <a:rPr lang="vi-VN" sz="2600" dirty="0">
                <a:solidFill>
                  <a:srgbClr val="000000"/>
                </a:solidFill>
                <a:effectLst/>
                <a:latin typeface="Times New Roman" panose="02020603050405020304" pitchFamily="18" charset="0"/>
                <a:ea typeface="Times New Roman" panose="02020603050405020304" pitchFamily="18" charset="0"/>
              </a:rPr>
              <a:t>những thành quả tốt đẹp từ đôi bàn tay chăm sóc chu đáo, tấm lòng yêu thương mẹ dành cho cây và cho chúng con.</a:t>
            </a:r>
            <a:endParaRPr lang="en-US" sz="2600" dirty="0">
              <a:effectLst/>
              <a:latin typeface="Arial" panose="020B0604020202020204" pitchFamily="34" charset="0"/>
              <a:ea typeface="Arial" panose="020B0604020202020204" pitchFamily="34" charset="0"/>
            </a:endParaRPr>
          </a:p>
          <a:p>
            <a:pPr marL="342900" lvl="0" indent="-342900" algn="just">
              <a:buFont typeface="Wingdings 3" panose="05040102010807070707" pitchFamily="18" charset="2"/>
              <a:buChar char="_"/>
            </a:pPr>
            <a:r>
              <a:rPr lang="en-US" sz="2600" dirty="0" err="1">
                <a:solidFill>
                  <a:srgbClr val="000000"/>
                </a:solidFill>
                <a:effectLst/>
                <a:latin typeface="Times New Roman" panose="02020603050405020304" pitchFamily="18" charset="0"/>
                <a:ea typeface="Times New Roman" panose="02020603050405020304" pitchFamily="18" charset="0"/>
              </a:rPr>
              <a:t>Các</a:t>
            </a:r>
            <a:r>
              <a:rPr lang="vi-VN" sz="2600" dirty="0">
                <a:solidFill>
                  <a:srgbClr val="000000"/>
                </a:solidFill>
                <a:effectLst/>
                <a:latin typeface="Times New Roman" panose="02020603050405020304" pitchFamily="18" charset="0"/>
                <a:ea typeface="Times New Roman" panose="02020603050405020304" pitchFamily="18" charset="0"/>
              </a:rPr>
              <a:t> bptt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này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làm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thơ</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nên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tượng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thú</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vị</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dễ</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hiểu,có</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cụ</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tăng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tính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tạo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âm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hưởng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nhịp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nhàng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mạnh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vào</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niềm xúc động và biết ơn sâu sắc của nhân vật trữ tình trước sự hi sinh thầm lặng, công lao trời bể của mẹ </a:t>
            </a:r>
            <a:r>
              <a:rPr lang="en-US" sz="2600" dirty="0" err="1">
                <a:solidFill>
                  <a:srgbClr val="000000"/>
                </a:solidFill>
                <a:effectLst/>
                <a:latin typeface="Times New Roman" panose="02020603050405020304" pitchFamily="18" charset="0"/>
                <a:ea typeface="Times New Roman" panose="02020603050405020304" pitchFamily="18" charset="0"/>
              </a:rPr>
              <a:t>đồng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hiện</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sự ngợi ca tôn vinh phẩm chất quý báu của người mẹ Việt Nam </a:t>
            </a:r>
            <a:r>
              <a:rPr lang="en-US" sz="2600" dirty="0" err="1">
                <a:solidFill>
                  <a:srgbClr val="000000"/>
                </a:solidFill>
                <a:effectLst/>
                <a:latin typeface="Times New Roman" panose="02020603050405020304" pitchFamily="18" charset="0"/>
                <a:ea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giả</a:t>
            </a: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88016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5293757"/>
          </a:xfrm>
          <a:prstGeom prst="rect">
            <a:avLst/>
          </a:prstGeom>
          <a:noFill/>
        </p:spPr>
        <p:txBody>
          <a:bodyPr wrap="square">
            <a:spAutoFit/>
          </a:bodyPr>
          <a:lstStyle/>
          <a:p>
            <a:pPr lvl="1">
              <a:buClr>
                <a:srgbClr val="000000"/>
              </a:buClr>
              <a:tabLst>
                <a:tab pos="1009650" algn="l"/>
              </a:tabLst>
            </a:pPr>
            <a:r>
              <a:rPr lang="en-US" sz="2600" dirty="0">
                <a:effectLst/>
                <a:latin typeface="Times New Roman" panose="02020603050405020304" pitchFamily="18" charset="0"/>
                <a:ea typeface="Arial" panose="020B0604020202020204" pitchFamily="34" charset="0"/>
              </a:rPr>
              <a:t>2. </a:t>
            </a:r>
            <a:r>
              <a:rPr lang="vi-VN" sz="2600" dirty="0">
                <a:effectLst/>
                <a:latin typeface="Times New Roman" panose="02020603050405020304" pitchFamily="18" charset="0"/>
                <a:ea typeface="Arial" panose="020B0604020202020204" pitchFamily="34" charset="0"/>
              </a:rPr>
              <a:t>Phép liên kết được sử dụng trong đoạn thơ là: </a:t>
            </a:r>
            <a:endParaRPr lang="en-US" sz="2600" dirty="0">
              <a:effectLst/>
              <a:latin typeface="Arial" panose="020B0604020202020204" pitchFamily="34" charset="0"/>
              <a:ea typeface="Arial" panose="020B0604020202020204" pitchFamily="34" charset="0"/>
            </a:endParaRPr>
          </a:p>
          <a:p>
            <a:pPr marL="1143000" lvl="2" indent="-228600">
              <a:buFont typeface="Wingdings" panose="05000000000000000000" pitchFamily="2" charset="2"/>
              <a:buChar char=""/>
              <a:tabLst>
                <a:tab pos="1009650" algn="l"/>
              </a:tabLst>
            </a:pPr>
            <a:r>
              <a:rPr lang="vi-VN" sz="2600" dirty="0">
                <a:effectLst/>
                <a:latin typeface="Times New Roman" panose="02020603050405020304" pitchFamily="18" charset="0"/>
                <a:ea typeface="Arial" panose="020B0604020202020204" pitchFamily="34" charset="0"/>
              </a:rPr>
              <a:t>Phép thế (bí và bầu thế bằng chúng)</a:t>
            </a:r>
            <a:endParaRPr lang="en-US" sz="2600" dirty="0">
              <a:effectLst/>
              <a:latin typeface="Arial" panose="020B0604020202020204" pitchFamily="34" charset="0"/>
              <a:ea typeface="Arial" panose="020B0604020202020204" pitchFamily="34" charset="0"/>
            </a:endParaRPr>
          </a:p>
          <a:p>
            <a:pPr marL="1143000" lvl="2" indent="-228600">
              <a:buFont typeface="Wingdings" panose="05000000000000000000" pitchFamily="2" charset="2"/>
              <a:buChar char=""/>
              <a:tabLst>
                <a:tab pos="1009650" algn="l"/>
              </a:tabLst>
            </a:pPr>
            <a:r>
              <a:rPr lang="vi-VN" sz="2600" dirty="0">
                <a:effectLst/>
                <a:latin typeface="Times New Roman" panose="02020603050405020304" pitchFamily="18" charset="0"/>
                <a:ea typeface="Arial" panose="020B0604020202020204" pitchFamily="34" charset="0"/>
              </a:rPr>
              <a:t>Phép nối (quan hệ từ và)</a:t>
            </a:r>
            <a:endParaRPr lang="en-US" sz="2600" dirty="0">
              <a:effectLst/>
              <a:latin typeface="Arial" panose="020B0604020202020204" pitchFamily="34" charset="0"/>
              <a:ea typeface="Arial" panose="020B0604020202020204" pitchFamily="34" charset="0"/>
            </a:endParaRPr>
          </a:p>
          <a:p>
            <a:pPr lvl="1" algn="just">
              <a:buClr>
                <a:srgbClr val="000000"/>
              </a:buClr>
            </a:pPr>
            <a:r>
              <a:rPr lang="en-US" sz="2600" dirty="0">
                <a:solidFill>
                  <a:srgbClr val="000000"/>
                </a:solidFill>
                <a:effectLst/>
                <a:latin typeface="Times New Roman" panose="02020603050405020304" pitchFamily="18" charset="0"/>
                <a:ea typeface="Times New Roman" panose="02020603050405020304" pitchFamily="18" charset="0"/>
              </a:rPr>
              <a:t>3. </a:t>
            </a:r>
            <a:r>
              <a:rPr lang="vi-VN" sz="2600" dirty="0">
                <a:solidFill>
                  <a:srgbClr val="000000"/>
                </a:solidFill>
                <a:effectLst/>
                <a:latin typeface="Times New Roman" panose="02020603050405020304" pitchFamily="18" charset="0"/>
                <a:ea typeface="Times New Roman" panose="02020603050405020304" pitchFamily="18" charset="0"/>
              </a:rPr>
              <a:t>Chỉ ra 2 biện pháp tu từ được sử dụng trong 2 câu thơ :</a:t>
            </a:r>
            <a:endParaRPr lang="en-US" sz="2600" dirty="0">
              <a:effectLst/>
              <a:latin typeface="Arial" panose="020B0604020202020204" pitchFamily="34" charset="0"/>
              <a:ea typeface="Arial" panose="020B0604020202020204" pitchFamily="34" charset="0"/>
            </a:endParaRPr>
          </a:p>
          <a:p>
            <a:pPr marL="1828800" algn="just"/>
            <a:r>
              <a:rPr lang="vi-VN" sz="2600" i="1" dirty="0">
                <a:solidFill>
                  <a:srgbClr val="000000"/>
                </a:solidFill>
                <a:effectLst/>
                <a:latin typeface="Times New Roman" panose="02020603050405020304" pitchFamily="18" charset="0"/>
                <a:ea typeface="Times New Roman" panose="02020603050405020304" pitchFamily="18" charset="0"/>
              </a:rPr>
              <a:t>Lũ chúng tôi tự tay mẹ lớn lên</a:t>
            </a:r>
            <a:endParaRPr lang="en-US" sz="2600" dirty="0">
              <a:effectLst/>
              <a:latin typeface="Arial" panose="020B0604020202020204" pitchFamily="34" charset="0"/>
              <a:ea typeface="Arial" panose="020B0604020202020204" pitchFamily="34" charset="0"/>
            </a:endParaRPr>
          </a:p>
          <a:p>
            <a:pPr marL="1828800" algn="just"/>
            <a:r>
              <a:rPr lang="vi-VN" sz="2600" i="1" dirty="0">
                <a:solidFill>
                  <a:srgbClr val="000000"/>
                </a:solidFill>
                <a:effectLst/>
                <a:latin typeface="Times New Roman" panose="02020603050405020304" pitchFamily="18" charset="0"/>
                <a:ea typeface="Times New Roman" panose="02020603050405020304" pitchFamily="18" charset="0"/>
              </a:rPr>
              <a:t>Còn những b</a:t>
            </a:r>
            <a:r>
              <a:rPr lang="en-US" sz="2600" i="1" dirty="0">
                <a:solidFill>
                  <a:srgbClr val="000000"/>
                </a:solidFill>
                <a:latin typeface="Times New Roman" panose="02020603050405020304" pitchFamily="18" charset="0"/>
                <a:ea typeface="Times New Roman" panose="02020603050405020304" pitchFamily="18" charset="0"/>
              </a:rPr>
              <a:t>í</a:t>
            </a:r>
            <a:r>
              <a:rPr lang="vi-VN" sz="2600" i="1" dirty="0">
                <a:solidFill>
                  <a:srgbClr val="000000"/>
                </a:solidFill>
                <a:effectLst/>
                <a:latin typeface="Times New Roman" panose="02020603050405020304" pitchFamily="18" charset="0"/>
                <a:ea typeface="Times New Roman" panose="02020603050405020304" pitchFamily="18" charset="0"/>
              </a:rPr>
              <a:t> và bầu thì lớn xuống</a:t>
            </a:r>
            <a:endParaRPr lang="en-US" sz="26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600" dirty="0">
                <a:solidFill>
                  <a:srgbClr val="000000"/>
                </a:solidFill>
                <a:effectLst/>
                <a:latin typeface="Times New Roman" panose="02020603050405020304" pitchFamily="18" charset="0"/>
                <a:ea typeface="Times New Roman" panose="02020603050405020304" pitchFamily="18" charset="0"/>
              </a:rPr>
              <a:t>Tác giả đã khéo léo sử dụng biện pháp tu từ </a:t>
            </a:r>
            <a:r>
              <a:rPr lang="vi-VN" sz="2600" b="1" dirty="0">
                <a:solidFill>
                  <a:srgbClr val="000000"/>
                </a:solidFill>
                <a:effectLst/>
                <a:latin typeface="Times New Roman" panose="02020603050405020304" pitchFamily="18" charset="0"/>
                <a:ea typeface="Times New Roman" panose="02020603050405020304" pitchFamily="18" charset="0"/>
              </a:rPr>
              <a:t>nhân hóa </a:t>
            </a:r>
            <a:r>
              <a:rPr lang="vi-VN" sz="2600" dirty="0">
                <a:solidFill>
                  <a:srgbClr val="000000"/>
                </a:solidFill>
                <a:effectLst/>
                <a:latin typeface="Times New Roman" panose="02020603050405020304" pitchFamily="18" charset="0"/>
                <a:ea typeface="Times New Roman" panose="02020603050405020304" pitchFamily="18" charset="0"/>
              </a:rPr>
              <a:t>“bí và bầu - lớn xuống” </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đối lập “lớn lên - lớn xuống” </a:t>
            </a:r>
            <a:endParaRPr lang="en-US" sz="2600" dirty="0">
              <a:solidFill>
                <a:srgbClr val="000000"/>
              </a:solidFill>
              <a:effectLst/>
              <a:latin typeface="Times New Roman" panose="02020603050405020304" pitchFamily="18" charset="0"/>
              <a:ea typeface="Times New Roman" panose="02020603050405020304" pitchFamily="18" charset="0"/>
            </a:endParaRPr>
          </a:p>
          <a:p>
            <a:pPr lvl="0" algn="just"/>
            <a:r>
              <a:rPr lang="en-US" sz="2600" dirty="0">
                <a:solidFill>
                  <a:srgbClr val="000000"/>
                </a:solidFill>
                <a:latin typeface="Times New Roman" panose="02020603050405020304" pitchFamily="18" charset="0"/>
                <a:ea typeface="Times New Roman" panose="02020603050405020304" pitchFamily="18" charset="0"/>
              </a:rPr>
              <a:t>-&gt; </a:t>
            </a:r>
            <a:r>
              <a:rPr lang="en-US" sz="2600" dirty="0" err="1">
                <a:solidFill>
                  <a:srgbClr val="000000"/>
                </a:solidFill>
                <a:effectLst/>
                <a:latin typeface="Times New Roman" panose="02020603050405020304" pitchFamily="18" charset="0"/>
                <a:ea typeface="Times New Roman" panose="02020603050405020304" pitchFamily="18" charset="0"/>
              </a:rPr>
              <a:t>Các</a:t>
            </a:r>
            <a:r>
              <a:rPr lang="vi-VN" sz="2600" dirty="0">
                <a:solidFill>
                  <a:srgbClr val="000000"/>
                </a:solidFill>
                <a:effectLst/>
                <a:latin typeface="Times New Roman" panose="02020603050405020304" pitchFamily="18" charset="0"/>
                <a:ea typeface="Times New Roman" panose="02020603050405020304" pitchFamily="18" charset="0"/>
              </a:rPr>
              <a:t> bptt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này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làm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thơ</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nên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tượng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thú</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vị</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dễ</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hiểu,có</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cụ</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tăng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tính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tạo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âm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hưởng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nhịp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nhàng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mạnh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vào</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niềm xúc động và biết ơn sâu sắc của nhân vật trữ tình trước sự hi sinh thầm lặng, công lao trời bể của mẹ </a:t>
            </a:r>
            <a:r>
              <a:rPr lang="en-US" sz="2600" dirty="0" err="1">
                <a:solidFill>
                  <a:srgbClr val="000000"/>
                </a:solidFill>
                <a:effectLst/>
                <a:latin typeface="Times New Roman" panose="02020603050405020304" pitchFamily="18" charset="0"/>
                <a:ea typeface="Times New Roman" panose="02020603050405020304" pitchFamily="18" charset="0"/>
              </a:rPr>
              <a:t>đồng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hiện</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sự ngợi ca tôn vinh phẩm chất quý báu của người mẹ Việt Nam </a:t>
            </a:r>
            <a:r>
              <a:rPr lang="en-US" sz="2600" dirty="0" err="1">
                <a:solidFill>
                  <a:srgbClr val="000000"/>
                </a:solidFill>
                <a:effectLst/>
                <a:latin typeface="Times New Roman" panose="02020603050405020304" pitchFamily="18" charset="0"/>
                <a:ea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giả</a:t>
            </a: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44008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6555641"/>
          </a:xfrm>
          <a:prstGeom prst="rect">
            <a:avLst/>
          </a:prstGeom>
          <a:noFill/>
        </p:spPr>
        <p:txBody>
          <a:bodyPr wrap="square">
            <a:spAutoFit/>
          </a:bodyPr>
          <a:lstStyle/>
          <a:p>
            <a:pPr lvl="1" algn="just">
              <a:buClr>
                <a:srgbClr val="000000"/>
              </a:buClr>
            </a:pPr>
            <a:r>
              <a:rPr lang="en-US" sz="2800" dirty="0">
                <a:solidFill>
                  <a:srgbClr val="000000"/>
                </a:solidFill>
                <a:effectLst/>
                <a:latin typeface="Times New Roman" panose="02020603050405020304" pitchFamily="18" charset="0"/>
                <a:ea typeface="Times New Roman" panose="02020603050405020304" pitchFamily="18" charset="0"/>
              </a:rPr>
              <a:t>4. </a:t>
            </a:r>
            <a:r>
              <a:rPr lang="vi-VN" sz="2800" dirty="0">
                <a:solidFill>
                  <a:srgbClr val="000000"/>
                </a:solidFill>
                <a:effectLst/>
                <a:latin typeface="Times New Roman" panose="02020603050405020304" pitchFamily="18" charset="0"/>
                <a:ea typeface="Times New Roman" panose="02020603050405020304" pitchFamily="18" charset="0"/>
              </a:rPr>
              <a:t>Chỉ ra 02 biện pháp tu từ được sử dụng trong 2 câu thơ :</a:t>
            </a:r>
            <a:endParaRPr lang="en-US" sz="2800" dirty="0">
              <a:effectLst/>
              <a:latin typeface="Arial" panose="020B0604020202020204" pitchFamily="34" charset="0"/>
              <a:ea typeface="Arial" panose="020B0604020202020204" pitchFamily="34" charset="0"/>
            </a:endParaRPr>
          </a:p>
          <a:p>
            <a:pPr marL="1828800" algn="just"/>
            <a:r>
              <a:rPr lang="vi-VN" sz="2800" i="1" dirty="0">
                <a:solidFill>
                  <a:srgbClr val="000000"/>
                </a:solidFill>
                <a:effectLst/>
                <a:latin typeface="Times New Roman" panose="02020603050405020304" pitchFamily="18" charset="0"/>
                <a:ea typeface="Times New Roman" panose="02020603050405020304" pitchFamily="18" charset="0"/>
              </a:rPr>
              <a:t>Tôi hoảng sợ,ngày bàn tay mẹ mỏi</a:t>
            </a:r>
            <a:endParaRPr lang="en-US" sz="2800" dirty="0">
              <a:effectLst/>
              <a:latin typeface="Arial" panose="020B0604020202020204" pitchFamily="34" charset="0"/>
              <a:ea typeface="Arial" panose="020B0604020202020204" pitchFamily="34" charset="0"/>
            </a:endParaRPr>
          </a:p>
          <a:p>
            <a:pPr marL="1828800" algn="just"/>
            <a:r>
              <a:rPr lang="vi-VN" sz="2800" i="1" dirty="0">
                <a:solidFill>
                  <a:srgbClr val="000000"/>
                </a:solidFill>
                <a:effectLst/>
                <a:latin typeface="Times New Roman" panose="02020603050405020304" pitchFamily="18" charset="0"/>
                <a:ea typeface="Times New Roman" panose="02020603050405020304" pitchFamily="18" charset="0"/>
              </a:rPr>
              <a:t>Mình vẫn còn một thứ quả non xanh.</a:t>
            </a:r>
            <a:endParaRPr lang="en-US" sz="28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800" dirty="0">
                <a:effectLst/>
                <a:latin typeface="Times New Roman" panose="02020603050405020304" pitchFamily="18" charset="0"/>
                <a:ea typeface="Times New Roman" panose="02020603050405020304" pitchFamily="18" charset="0"/>
              </a:rPr>
              <a:t>Biện pháp tu từ hoán dụ ‘bàn tay” đã khắc họa về hình ảnh người mẹ yêu thương con và sự hiếu thảo của con đối với cha mẹ</a:t>
            </a:r>
            <a:r>
              <a:rPr lang="vi-VN" sz="2800" i="1" dirty="0">
                <a:effectLst/>
                <a:latin typeface="Times New Roman" panose="02020603050405020304" pitchFamily="18" charset="0"/>
                <a:ea typeface="Times New Roman" panose="02020603050405020304" pitchFamily="18" charset="0"/>
              </a:rPr>
              <a:t>.</a:t>
            </a:r>
            <a:endParaRPr lang="en-US" sz="28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800" dirty="0">
                <a:solidFill>
                  <a:srgbClr val="000000"/>
                </a:solidFill>
                <a:effectLst/>
                <a:latin typeface="Times New Roman" panose="02020603050405020304" pitchFamily="18" charset="0"/>
                <a:ea typeface="Times New Roman" panose="02020603050405020304" pitchFamily="18" charset="0"/>
              </a:rPr>
              <a:t>Tác giả đã khéo léo sử dụng biện pháp tu từ nói giảm, nói tránh “mỏi”</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để đem đến những hình ảnh độc đáo về cách diễn đạt nhẹ nhàng, không gây cảm giác nặng nề trong tâm trạng của nhân vật trữ tình khi suy nghĩ về ngày mẹ tuổi cao sức yếu, không còn khỏe mạnh như trước.</a:t>
            </a:r>
            <a:endParaRPr lang="en-US" sz="2800" dirty="0">
              <a:effectLst/>
              <a:latin typeface="Arial" panose="020B0604020202020204" pitchFamily="34" charset="0"/>
              <a:ea typeface="Arial" panose="020B0604020202020204" pitchFamily="34" charset="0"/>
            </a:endParaRPr>
          </a:p>
          <a:p>
            <a:pPr algn="just"/>
            <a:r>
              <a:rPr lang="en-US"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bptt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nhịp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Arial" panose="020B0604020202020204" pitchFamily="34" charset="0"/>
              </a:rPr>
              <a:t>niềm lo âu, thảng thốt, sợ hãi của nhân vật trữ tình khi nghĩ đến ngày mẹ già yếu mà các con vẫn còn thơ dại, chưa thực sự lớn khôn, chưa đáp đền được công ơn sinh thành, dưỡng dục của mẹ..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suy ngẫm về đạo làm con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9502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F7C7D9-2A6A-EAF1-E313-EE26BCA05081}"/>
              </a:ext>
            </a:extLst>
          </p:cNvPr>
          <p:cNvSpPr txBox="1"/>
          <p:nvPr/>
        </p:nvSpPr>
        <p:spPr>
          <a:xfrm>
            <a:off x="216270" y="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Biểu cảm</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AE7AACA-48DB-0008-0903-E23F5394EE62}"/>
              </a:ext>
            </a:extLst>
          </p:cNvPr>
          <p:cNvSpPr txBox="1"/>
          <p:nvPr/>
        </p:nvSpPr>
        <p:spPr>
          <a:xfrm>
            <a:off x="604157" y="812590"/>
            <a:ext cx="10983686" cy="6144567"/>
          </a:xfrm>
          <a:prstGeom prst="rect">
            <a:avLst/>
          </a:prstGeom>
          <a:noFill/>
        </p:spPr>
        <p:txBody>
          <a:bodyPr wrap="square">
            <a:spAutoFit/>
          </a:bodyPr>
          <a:lstStyle/>
          <a:p>
            <a:pPr>
              <a:lnSpc>
                <a:spcPct val="115000"/>
              </a:lnSpc>
            </a:pPr>
            <a:r>
              <a:rPr lang="vi-VN" sz="2400" b="1" dirty="0">
                <a:effectLst/>
                <a:latin typeface="Times New Roman" panose="02020603050405020304" pitchFamily="18" charset="0"/>
                <a:ea typeface="Arial" panose="020B0604020202020204" pitchFamily="34" charset="0"/>
              </a:rPr>
              <a:t>Ví dụ:</a:t>
            </a:r>
            <a:endParaRPr lang="en-US" dirty="0">
              <a:effectLst/>
              <a:latin typeface="Arial" panose="020B0604020202020204" pitchFamily="34" charset="0"/>
              <a:ea typeface="Arial" panose="020B0604020202020204" pitchFamily="34" charset="0"/>
            </a:endParaRPr>
          </a:p>
          <a:p>
            <a:pPr marL="914400" algn="just">
              <a:lnSpc>
                <a:spcPct val="150000"/>
              </a:lnSpc>
              <a:spcBef>
                <a:spcPts val="1200"/>
              </a:spcBef>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 nay nhận được tin em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tin được dù đó là sự thật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Giặc bắn em rồi quăng mất xác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 vì em là du kích em ơi!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 xé lòng anh chết nửa con người!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 yêu quê hương vì có chim</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bướm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những ngày trốn học bị đòn roi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Nay yêu quê hương vì trong từng nắm đất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một phần xương thịt của em tôi</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indent="144145">
              <a:lnSpc>
                <a:spcPct val="150000"/>
              </a:lnSpc>
              <a:tabLst>
                <a:tab pos="1170305" algn="l"/>
                <a:tab pos="2070100" algn="l"/>
                <a:tab pos="5525770" algn="r"/>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(Trích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 hương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Giang Nam)</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20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5863144"/>
          </a:xfrm>
          <a:prstGeom prst="rect">
            <a:avLst/>
          </a:prstGeom>
          <a:noFill/>
        </p:spPr>
        <p:txBody>
          <a:bodyPr wrap="square">
            <a:spAutoFit/>
          </a:bodyPr>
          <a:lstStyle/>
          <a:p>
            <a:pPr lvl="1" algn="ctr">
              <a:buClr>
                <a:srgbClr val="000000"/>
              </a:buClr>
            </a:pPr>
            <a:r>
              <a:rPr lang="en-US" sz="2500" b="1" dirty="0">
                <a:latin typeface="Times New Roman" panose="02020603050405020304" pitchFamily="18" charset="0"/>
                <a:ea typeface="Arial" panose="020B0604020202020204" pitchFamily="34" charset="0"/>
                <a:cs typeface="Times New Roman" panose="02020603050405020304" pitchFamily="18" charset="0"/>
              </a:rPr>
              <a:t>ĐỀ 2</a:t>
            </a:r>
          </a:p>
          <a:p>
            <a:pPr algn="just"/>
            <a:r>
              <a:rPr lang="en-US" sz="2500" dirty="0">
                <a:effectLst/>
                <a:latin typeface="Times New Roman" panose="02020603050405020304" pitchFamily="18" charset="0"/>
                <a:ea typeface="Arial" panose="020B0604020202020204" pitchFamily="34" charset="0"/>
              </a:rPr>
              <a:t>(</a:t>
            </a:r>
            <a:r>
              <a:rPr lang="vi-VN" sz="2500" dirty="0">
                <a:effectLst/>
                <a:latin typeface="Times New Roman" panose="02020603050405020304" pitchFamily="18" charset="0"/>
                <a:ea typeface="Arial" panose="020B0604020202020204" pitchFamily="34" charset="0"/>
              </a:rPr>
              <a:t>1) Những điều đặc biệt nhất khiến bác sĩ trẻ ở tuyến đấu chống dịch này không thể nào quên được chính là ánh mắt hạnh phúc, nét mặt rạng rỡ và những câu nói chia tay đầy xúc động của những bệnh nhân được xuất viện. (2)Họ là những người không may bị mắc Covid-19 và đã phải điều trị cách ly trong bệnh viện. (3)Họ đã có khoảng thời gian sống trong lo lắng, và không tránh khỏi hoang mang nên khi thấy những bệnh nhân của mình được trở về với cuộc sống bình thường, Sơn và nhiều y bác sĩ ở đây đã lặng lẽ lau nước mắt vì vui mừng.  (4) Mừng cho những bệnh nhân này được về với cộng đồng và mừng vì số ca khỏi bệnh ngày một tăng, và vì trong số họ không ai phải rơi vào tình trạng nguy kịch.</a:t>
            </a:r>
            <a:endParaRPr lang="en-US" sz="2500" dirty="0">
              <a:effectLst/>
              <a:latin typeface="Arial" panose="020B0604020202020204" pitchFamily="34" charset="0"/>
              <a:ea typeface="Arial" panose="020B0604020202020204" pitchFamily="34" charset="0"/>
            </a:endParaRPr>
          </a:p>
          <a:p>
            <a:pPr algn="r"/>
            <a:r>
              <a:rPr lang="vi-VN" sz="2500" dirty="0">
                <a:effectLst/>
                <a:latin typeface="Times New Roman" panose="02020603050405020304" pitchFamily="18" charset="0"/>
                <a:ea typeface="Arial" panose="020B0604020202020204" pitchFamily="34" charset="0"/>
              </a:rPr>
              <a:t>(Theo: thanhnien.vn)</a:t>
            </a:r>
            <a:endParaRPr lang="en-US" sz="2500" dirty="0">
              <a:effectLst/>
              <a:latin typeface="Arial" panose="020B0604020202020204" pitchFamily="34" charset="0"/>
              <a:ea typeface="Arial" panose="020B0604020202020204" pitchFamily="34" charset="0"/>
            </a:endParaRPr>
          </a:p>
          <a:p>
            <a:pPr marL="342900" lvl="0" indent="-342900" algn="just">
              <a:buFont typeface="+mj-lt"/>
              <a:buAutoNum type="arabicPeriod"/>
            </a:pPr>
            <a:r>
              <a:rPr lang="vi-VN" sz="2500" dirty="0">
                <a:effectLst/>
                <a:latin typeface="Times New Roman" panose="02020603050405020304" pitchFamily="18" charset="0"/>
                <a:ea typeface="Arial" panose="020B0604020202020204" pitchFamily="34" charset="0"/>
              </a:rPr>
              <a:t>Xác định </a:t>
            </a:r>
            <a:r>
              <a:rPr lang="en-US" sz="2500" dirty="0" err="1">
                <a:effectLst/>
                <a:latin typeface="Times New Roman" panose="02020603050405020304" pitchFamily="18" charset="0"/>
                <a:ea typeface="Arial" panose="020B0604020202020204" pitchFamily="34" charset="0"/>
              </a:rPr>
              <a:t>phương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thức</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biểu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đạt</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của</a:t>
            </a:r>
            <a:r>
              <a:rPr lang="vi-VN" sz="2500" dirty="0">
                <a:effectLst/>
                <a:latin typeface="Times New Roman" panose="02020603050405020304" pitchFamily="18" charset="0"/>
                <a:ea typeface="Arial" panose="020B0604020202020204" pitchFamily="34" charset="0"/>
              </a:rPr>
              <a:t> văn bản?</a:t>
            </a:r>
            <a:endParaRPr lang="en-US" sz="2500" dirty="0">
              <a:effectLst/>
              <a:latin typeface="Arial" panose="020B0604020202020204" pitchFamily="34" charset="0"/>
              <a:ea typeface="Arial" panose="020B0604020202020204" pitchFamily="34" charset="0"/>
            </a:endParaRPr>
          </a:p>
          <a:p>
            <a:pPr marL="342900" lvl="0" indent="-342900" algn="just">
              <a:buFont typeface="+mj-lt"/>
              <a:buAutoNum type="arabicPeriod"/>
            </a:pPr>
            <a:r>
              <a:rPr lang="vi-VN" sz="2500" dirty="0">
                <a:effectLst/>
                <a:latin typeface="Times New Roman" panose="02020603050405020304" pitchFamily="18" charset="0"/>
                <a:ea typeface="Arial" panose="020B0604020202020204" pitchFamily="34" charset="0"/>
              </a:rPr>
              <a:t>Tìm câu chủ đề của đoạn?</a:t>
            </a:r>
            <a:endParaRPr lang="en-US" sz="2500" dirty="0">
              <a:effectLst/>
              <a:latin typeface="Arial" panose="020B0604020202020204" pitchFamily="34" charset="0"/>
              <a:ea typeface="Arial" panose="020B0604020202020204" pitchFamily="34" charset="0"/>
            </a:endParaRPr>
          </a:p>
          <a:p>
            <a:pPr marL="342900" lvl="0" indent="-342900" algn="just">
              <a:buFont typeface="+mj-lt"/>
              <a:buAutoNum type="arabicPeriod"/>
            </a:pPr>
            <a:r>
              <a:rPr lang="vi-VN" sz="2500" dirty="0">
                <a:effectLst/>
                <a:latin typeface="Times New Roman" panose="02020603050405020304" pitchFamily="18" charset="0"/>
                <a:ea typeface="Arial" panose="020B0604020202020204" pitchFamily="34" charset="0"/>
              </a:rPr>
              <a:t>Hình ảnh, chi tiết nào khiến những người bác sĩ trẻ trên tuyến đấu chống dịch không thể quên?</a:t>
            </a:r>
            <a:endParaRPr lang="en-US" sz="2500" dirty="0">
              <a:effectLst/>
              <a:latin typeface="Arial" panose="020B0604020202020204" pitchFamily="34" charset="0"/>
              <a:ea typeface="Arial" panose="020B0604020202020204" pitchFamily="34" charset="0"/>
            </a:endParaRPr>
          </a:p>
          <a:p>
            <a:r>
              <a:rPr lang="en-US" sz="2500" dirty="0">
                <a:effectLst/>
                <a:latin typeface="Times New Roman" panose="02020603050405020304" pitchFamily="18" charset="0"/>
                <a:ea typeface="Arial" panose="020B0604020202020204" pitchFamily="34" charset="0"/>
              </a:rPr>
              <a:t>4. </a:t>
            </a:r>
            <a:r>
              <a:rPr lang="vi-VN" sz="2500" dirty="0">
                <a:effectLst/>
                <a:latin typeface="Times New Roman" panose="02020603050405020304" pitchFamily="18" charset="0"/>
                <a:ea typeface="Arial" panose="020B0604020202020204" pitchFamily="34" charset="0"/>
              </a:rPr>
              <a:t>Chỉ ra phép liên kết giữa các câu trong văn bản?</a:t>
            </a:r>
            <a:endParaRPr lang="en-US" sz="25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1875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5909310"/>
          </a:xfrm>
          <a:prstGeom prst="rect">
            <a:avLst/>
          </a:prstGeom>
          <a:noFill/>
        </p:spPr>
        <p:txBody>
          <a:bodyPr wrap="square">
            <a:spAutoFit/>
          </a:bodyPr>
          <a:lstStyle/>
          <a:p>
            <a:pPr lvl="0" algn="just">
              <a:lnSpc>
                <a:spcPct val="150000"/>
              </a:lnSpc>
              <a:tabLst>
                <a:tab pos="1009650" algn="l"/>
              </a:tabLst>
            </a:pPr>
            <a:r>
              <a:rPr lang="en-US" sz="2700" dirty="0">
                <a:effectLst/>
                <a:latin typeface="Times New Roman" panose="02020603050405020304" pitchFamily="18" charset="0"/>
                <a:ea typeface="Arial" panose="020B0604020202020204" pitchFamily="34" charset="0"/>
              </a:rPr>
              <a:t>2. </a:t>
            </a:r>
            <a:r>
              <a:rPr lang="vi-VN" sz="2700" dirty="0">
                <a:effectLst/>
                <a:latin typeface="Times New Roman" panose="02020603050405020304" pitchFamily="18" charset="0"/>
                <a:ea typeface="Arial" panose="020B0604020202020204" pitchFamily="34" charset="0"/>
              </a:rPr>
              <a:t>Câu chủ đề của văn bản là: “Những điều đặc biệt nhất khiến bác sĩ trẻ ở tuyến đấu chống dịch này không thể nào quên được chính là ánh mắt hạnh phúc, nét mặt rạng rỡ và những câu nói chia tay đầy xúc động của những bệnh nhân được xuất viện.”</a:t>
            </a:r>
            <a:endParaRPr lang="en-US" sz="2700" dirty="0">
              <a:effectLst/>
              <a:latin typeface="Arial" panose="020B0604020202020204" pitchFamily="34" charset="0"/>
              <a:ea typeface="Arial" panose="020B0604020202020204" pitchFamily="34" charset="0"/>
            </a:endParaRPr>
          </a:p>
          <a:p>
            <a:pPr lvl="0" algn="just">
              <a:lnSpc>
                <a:spcPct val="150000"/>
              </a:lnSpc>
              <a:tabLst>
                <a:tab pos="1009650" algn="l"/>
              </a:tabLst>
            </a:pPr>
            <a:r>
              <a:rPr lang="en-US" sz="2700" dirty="0">
                <a:effectLst/>
                <a:latin typeface="Times New Roman" panose="02020603050405020304" pitchFamily="18" charset="0"/>
                <a:ea typeface="Arial" panose="020B0604020202020204" pitchFamily="34" charset="0"/>
              </a:rPr>
              <a:t>3. </a:t>
            </a:r>
            <a:r>
              <a:rPr lang="vi-VN" sz="2700" dirty="0">
                <a:effectLst/>
                <a:latin typeface="Times New Roman" panose="02020603050405020304" pitchFamily="18" charset="0"/>
                <a:ea typeface="Arial" panose="020B0604020202020204" pitchFamily="34" charset="0"/>
              </a:rPr>
              <a:t>Hình ảnh, chi tiết khiến những người bác sĩ trẻ trên tuyến đấu chống dịch không thể quên là: ánh mắt hạnh phúc,nét mặt rạng rỡ và những câu nói chia tay đầy xúc động của những bệnh nhân được xuất viện.</a:t>
            </a:r>
            <a:endParaRPr lang="en-US" sz="2700" dirty="0">
              <a:effectLst/>
              <a:latin typeface="Arial" panose="020B0604020202020204" pitchFamily="34" charset="0"/>
              <a:ea typeface="Arial" panose="020B0604020202020204" pitchFamily="34" charset="0"/>
            </a:endParaRPr>
          </a:p>
          <a:p>
            <a:pPr lvl="0" algn="just">
              <a:lnSpc>
                <a:spcPct val="150000"/>
              </a:lnSpc>
              <a:tabLst>
                <a:tab pos="1009650" algn="l"/>
              </a:tabLst>
            </a:pPr>
            <a:r>
              <a:rPr lang="en-US" sz="2700" dirty="0">
                <a:effectLst/>
                <a:latin typeface="Times New Roman" panose="02020603050405020304" pitchFamily="18" charset="0"/>
                <a:ea typeface="Arial" panose="020B0604020202020204" pitchFamily="34" charset="0"/>
              </a:rPr>
              <a:t>4. </a:t>
            </a:r>
            <a:r>
              <a:rPr lang="vi-VN" sz="2700" dirty="0">
                <a:effectLst/>
                <a:latin typeface="Times New Roman" panose="02020603050405020304" pitchFamily="18" charset="0"/>
                <a:ea typeface="Arial" panose="020B0604020202020204" pitchFamily="34" charset="0"/>
              </a:rPr>
              <a:t>Phép liên kết được sử dụng trong văn bản là: </a:t>
            </a:r>
            <a:endParaRPr lang="en-US" sz="2700" dirty="0">
              <a:effectLst/>
              <a:latin typeface="Arial" panose="020B0604020202020204" pitchFamily="34" charset="0"/>
              <a:ea typeface="Arial" panose="020B0604020202020204" pitchFamily="34" charset="0"/>
            </a:endParaRPr>
          </a:p>
          <a:p>
            <a:pPr lvl="0" algn="just">
              <a:lnSpc>
                <a:spcPct val="150000"/>
              </a:lnSpc>
              <a:tabLst>
                <a:tab pos="1009650" algn="l"/>
              </a:tabLst>
            </a:pPr>
            <a:r>
              <a:rPr lang="en-US" sz="2700" dirty="0">
                <a:effectLst/>
                <a:latin typeface="Times New Roman" panose="02020603050405020304" pitchFamily="18" charset="0"/>
                <a:ea typeface="Arial" panose="020B0604020202020204" pitchFamily="34" charset="0"/>
              </a:rPr>
              <a:t>- </a:t>
            </a:r>
            <a:r>
              <a:rPr lang="vi-VN" sz="2700" dirty="0">
                <a:effectLst/>
                <a:latin typeface="Times New Roman" panose="02020603050405020304" pitchFamily="18" charset="0"/>
                <a:ea typeface="Arial" panose="020B0604020202020204" pitchFamily="34" charset="0"/>
              </a:rPr>
              <a:t>Phép thế: họ - những bệnh nhân được xuất viện</a:t>
            </a:r>
            <a:endParaRPr lang="en-US" sz="2700" dirty="0">
              <a:effectLst/>
              <a:latin typeface="Arial" panose="020B0604020202020204" pitchFamily="34" charset="0"/>
              <a:ea typeface="Arial" panose="020B0604020202020204" pitchFamily="34" charset="0"/>
            </a:endParaRPr>
          </a:p>
          <a:p>
            <a:r>
              <a:rPr lang="en-US" sz="2700" dirty="0">
                <a:effectLst/>
                <a:latin typeface="Times New Roman" panose="02020603050405020304" pitchFamily="18" charset="0"/>
                <a:ea typeface="Arial" panose="020B0604020202020204" pitchFamily="34" charset="0"/>
              </a:rPr>
              <a:t>- </a:t>
            </a:r>
            <a:r>
              <a:rPr lang="vi-VN" sz="2700" dirty="0">
                <a:effectLst/>
                <a:latin typeface="Times New Roman" panose="02020603050405020304" pitchFamily="18" charset="0"/>
                <a:ea typeface="Arial" panose="020B0604020202020204" pitchFamily="34" charset="0"/>
              </a:rPr>
              <a:t>Phép lặp “họ”; “mừng”</a:t>
            </a:r>
            <a:endParaRPr lang="en-US" sz="2700" dirty="0">
              <a:effectLst/>
              <a:latin typeface="Times New Roman" panose="02020603050405020304" pitchFamily="18" charset="0"/>
              <a:ea typeface="Arial" panose="020B0604020202020204" pitchFamily="34" charset="0"/>
            </a:endParaRPr>
          </a:p>
          <a:p>
            <a:endParaRPr lang="en-US" sz="27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42772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1BB258-8108-D836-FEFB-DBB9DE563419}"/>
              </a:ext>
            </a:extLst>
          </p:cNvPr>
          <p:cNvSpPr txBox="1"/>
          <p:nvPr/>
        </p:nvSpPr>
        <p:spPr>
          <a:xfrm>
            <a:off x="0" y="119306"/>
            <a:ext cx="12192000" cy="661207"/>
          </a:xfrm>
          <a:prstGeom prst="rect">
            <a:avLst/>
          </a:prstGeom>
          <a:noFill/>
        </p:spPr>
        <p:txBody>
          <a:bodyPr wrap="square">
            <a:spAutoFit/>
          </a:bodyPr>
          <a:lstStyle/>
          <a:p>
            <a:pPr marL="723900" indent="-6350" algn="ctr">
              <a:lnSpc>
                <a:spcPct val="150000"/>
              </a:lnSpc>
              <a:spcBef>
                <a:spcPts val="240"/>
              </a:spcBef>
              <a:spcAft>
                <a:spcPts val="70"/>
              </a:spcAft>
            </a:pPr>
            <a:r>
              <a:rPr lang="en-US" sz="2800" b="1" u="none" strike="noStrike" kern="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PHƯƠNG PHÁP LÀM</a:t>
            </a:r>
            <a:r>
              <a:rPr lang="vi-VN" sz="2800" b="1" u="none" strike="noStrike" kern="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ĐỌC HIỂU</a:t>
            </a:r>
            <a:r>
              <a:rPr lang="en-US" sz="2800" b="1" u="none" strike="noStrike" kern="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none" strike="noStrike" kern="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kern="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u="sng" kern="0" dirty="0">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498BCCE-4502-D91D-3846-25CD492BD9F3}"/>
              </a:ext>
            </a:extLst>
          </p:cNvPr>
          <p:cNvSpPr txBox="1"/>
          <p:nvPr/>
        </p:nvSpPr>
        <p:spPr>
          <a:xfrm>
            <a:off x="0" y="996606"/>
            <a:ext cx="12028714" cy="3892412"/>
          </a:xfrm>
          <a:prstGeom prst="rect">
            <a:avLst/>
          </a:prstGeom>
          <a:noFill/>
        </p:spPr>
        <p:txBody>
          <a:bodyPr wrap="square">
            <a:spAutoFit/>
          </a:bodyPr>
          <a:lstStyle/>
          <a:p>
            <a:pPr>
              <a:lnSpc>
                <a:spcPct val="150000"/>
              </a:lnSpc>
            </a:pPr>
            <a:r>
              <a:rPr lang="vi-VN" sz="2800" b="1" dirty="0">
                <a:solidFill>
                  <a:srgbClr val="000000"/>
                </a:solidFill>
                <a:effectLst/>
                <a:latin typeface="Times New Roman" panose="02020603050405020304" pitchFamily="18" charset="0"/>
                <a:ea typeface="Arial" panose="020B0604020202020204" pitchFamily="34" charset="0"/>
              </a:rPr>
              <a:t>Nội dung bài học:</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vi-VN" sz="2800" b="1" i="1" dirty="0">
                <a:solidFill>
                  <a:srgbClr val="000000"/>
                </a:solidFill>
                <a:effectLst/>
                <a:latin typeface="Times New Roman" panose="02020603050405020304" pitchFamily="18" charset="0"/>
                <a:ea typeface="Arial" panose="020B0604020202020204" pitchFamily="34" charset="0"/>
              </a:rPr>
              <a:t>Nội dung của từ/cụm từ khóa </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vi-VN" sz="2800" b="1" i="1" dirty="0">
                <a:solidFill>
                  <a:srgbClr val="000000"/>
                </a:solidFill>
                <a:effectLst/>
                <a:latin typeface="Times New Roman" panose="02020603050405020304" pitchFamily="18" charset="0"/>
                <a:ea typeface="Arial" panose="020B0604020202020204" pitchFamily="34" charset="0"/>
              </a:rPr>
              <a:t>Đưa ra cách hiểu, suy nghĩ </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vi-VN" sz="2800" b="1" i="1" dirty="0">
                <a:solidFill>
                  <a:srgbClr val="000000"/>
                </a:solidFill>
                <a:effectLst/>
                <a:latin typeface="Times New Roman" panose="02020603050405020304" pitchFamily="18" charset="0"/>
                <a:ea typeface="Arial" panose="020B0604020202020204" pitchFamily="34" charset="0"/>
              </a:rPr>
              <a:t>Giải thích 1 ý kiến tác giả</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en-US" sz="2800" b="1" i="1" dirty="0" err="1">
                <a:solidFill>
                  <a:srgbClr val="000000"/>
                </a:solidFill>
                <a:effectLst/>
                <a:latin typeface="Times New Roman" panose="02020603050405020304" pitchFamily="18" charset="0"/>
                <a:ea typeface="Arial" panose="020B0604020202020204" pitchFamily="34" charset="0"/>
              </a:rPr>
              <a:t>Rút</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ra</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bài</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học</a:t>
            </a:r>
            <a:r>
              <a:rPr lang="vi-VN" sz="2800" b="1" i="1" dirty="0">
                <a:solidFill>
                  <a:srgbClr val="000000"/>
                </a:solidFill>
                <a:effectLst/>
                <a:latin typeface="Times New Roman" panose="02020603050405020304" pitchFamily="18" charset="0"/>
                <a:ea typeface="Arial" panose="020B0604020202020204" pitchFamily="34" charset="0"/>
              </a:rPr>
              <a:t>/thông điệp cho bản thân </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vi-VN" sz="2800" b="1" i="1" dirty="0">
                <a:solidFill>
                  <a:srgbClr val="000000"/>
                </a:solidFill>
                <a:effectLst/>
                <a:latin typeface="Times New Roman" panose="02020603050405020304" pitchFamily="18" charset="0"/>
                <a:ea typeface="Arial" panose="020B0604020202020204" pitchFamily="34" charset="0"/>
              </a:rPr>
              <a:t>Đồng tình hay không đồng tình với một ý kiến quan điểm </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46125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256CF-45F1-760A-246C-71296250CB1C}"/>
              </a:ext>
            </a:extLst>
          </p:cNvPr>
          <p:cNvSpPr txBox="1"/>
          <p:nvPr/>
        </p:nvSpPr>
        <p:spPr>
          <a:xfrm>
            <a:off x="119743" y="-183479"/>
            <a:ext cx="11985171" cy="4692631"/>
          </a:xfrm>
          <a:prstGeom prst="rect">
            <a:avLst/>
          </a:prstGeom>
          <a:noFill/>
        </p:spPr>
        <p:txBody>
          <a:bodyPr wrap="square">
            <a:spAutoFit/>
          </a:bodyPr>
          <a:lstStyle/>
          <a:p>
            <a:pPr algn="just">
              <a:lnSpc>
                <a:spcPct val="150000"/>
              </a:lnSpc>
              <a:tabLst>
                <a:tab pos="1009650" algn="l"/>
              </a:tabLst>
            </a:pPr>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XÁC ĐỊNH NỘI DUNG CỦA TỪ/CỤM TỪ KHÓA</a:t>
            </a:r>
            <a:endParaRPr lang="en-US" sz="2800" dirty="0">
              <a:effectLst/>
              <a:latin typeface="Arial" panose="020B0604020202020204" pitchFamily="34" charset="0"/>
              <a:ea typeface="Arial" panose="020B0604020202020204" pitchFamily="34" charset="0"/>
            </a:endParaRPr>
          </a:p>
          <a:p>
            <a:pPr marL="342900" lvl="0" indent="-342900" algn="just">
              <a:lnSpc>
                <a:spcPct val="150000"/>
              </a:lnSpc>
              <a:buFont typeface="Wingdings 3" panose="05040102010807070707" pitchFamily="18" charset="2"/>
              <a:buChar char=""/>
              <a:tabLst>
                <a:tab pos="1009650" algn="l"/>
              </a:tabLst>
            </a:pPr>
            <a:r>
              <a:rPr lang="vi-VN" sz="2800" b="1" i="1" dirty="0">
                <a:effectLst/>
                <a:highlight>
                  <a:srgbClr val="00FFFF"/>
                </a:highlight>
                <a:latin typeface="Times New Roman" panose="02020603050405020304" pitchFamily="18" charset="0"/>
                <a:ea typeface="Arial" panose="020B0604020202020204" pitchFamily="34" charset="0"/>
              </a:rPr>
              <a:t>Dạng này có câu hỏi là: Theo tác giả/theo </a:t>
            </a:r>
            <a:r>
              <a:rPr lang="en-US" sz="2800" b="1" i="1" dirty="0" err="1">
                <a:effectLst/>
                <a:highlight>
                  <a:srgbClr val="00FFFF"/>
                </a:highlight>
                <a:latin typeface="Times New Roman" panose="02020603050405020304" pitchFamily="18" charset="0"/>
                <a:ea typeface="Arial" panose="020B0604020202020204" pitchFamily="34" charset="0"/>
              </a:rPr>
              <a:t>em</a:t>
            </a:r>
            <a:r>
              <a:rPr lang="vi-VN" sz="2800" b="1" i="1" dirty="0">
                <a:effectLst/>
                <a:highlight>
                  <a:srgbClr val="00FFFF"/>
                </a:highlight>
                <a:latin typeface="Times New Roman" panose="02020603050405020304" pitchFamily="18" charset="0"/>
                <a:ea typeface="Arial" panose="020B0604020202020204" pitchFamily="34" charset="0"/>
              </a:rPr>
              <a:t> “A” là gì</a:t>
            </a:r>
            <a:r>
              <a:rPr lang="en-US" sz="2800" b="1" i="1" dirty="0">
                <a:effectLst/>
                <a:highlight>
                  <a:srgbClr val="00FFFF"/>
                </a:highligh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marL="342900" lvl="0" indent="-342900" algn="just">
              <a:lnSpc>
                <a:spcPct val="150000"/>
              </a:lnSpc>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Phần này không có ở trong đề vì vậy các em phải suy nghĩ trả lời theo cách hiểu của mình.</a:t>
            </a:r>
            <a:endParaRPr lang="en-US" sz="2800" dirty="0">
              <a:effectLst/>
              <a:latin typeface="Arial" panose="020B0604020202020204" pitchFamily="34" charset="0"/>
              <a:ea typeface="MS Mincho" panose="02020609040205080304" pitchFamily="49" charset="-128"/>
            </a:endParaRPr>
          </a:p>
          <a:p>
            <a:pPr marL="342900" lvl="0" indent="-342900" algn="just">
              <a:lnSpc>
                <a:spcPct val="150000"/>
              </a:lnSpc>
              <a:spcAft>
                <a:spcPts val="1200"/>
              </a:spcAf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Thế nhưng không phải trả lời bừa theo ý của mình là được mà phải căn cứ vào </a:t>
            </a:r>
            <a:r>
              <a:rPr lang="en-US" sz="2800" dirty="0">
                <a:effectLst/>
                <a:latin typeface="Times New Roman" panose="02020603050405020304" pitchFamily="18" charset="0"/>
                <a:ea typeface="MS Mincho" panose="02020609040205080304" pitchFamily="49" charset="-128"/>
              </a:rPr>
              <a:t>ng</a:t>
            </a:r>
            <a:r>
              <a:rPr lang="vi-VN" sz="2800" dirty="0">
                <a:effectLst/>
                <a:latin typeface="Times New Roman" panose="02020603050405020304" pitchFamily="18" charset="0"/>
                <a:ea typeface="MS Mincho" panose="02020609040205080304" pitchFamily="49" charset="-128"/>
              </a:rPr>
              <a:t>ữ liệu, nội dung của văn bản nữa thì mới chuẩn xác nhất</a:t>
            </a:r>
            <a:endParaRPr lang="en-US" sz="2800" dirty="0">
              <a:effectLst/>
              <a:latin typeface="Arial" panose="020B0604020202020204" pitchFamily="34" charset="0"/>
              <a:ea typeface="MS Mincho" panose="02020609040205080304" pitchFamily="49" charset="-128"/>
            </a:endParaRPr>
          </a:p>
          <a:p>
            <a:pPr marL="342900" lvl="0" indent="-342900" algn="just">
              <a:lnSpc>
                <a:spcPct val="150000"/>
              </a:lnSpc>
              <a:spcAft>
                <a:spcPts val="1200"/>
              </a:spcAf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Nên trả lời nhiều cách hiểu của bạn để có nhiều cơ hội trúng với đáp án</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3612430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27D5B-BDD4-AE60-0D83-434F36FF1B8F}"/>
              </a:ext>
            </a:extLst>
          </p:cNvPr>
          <p:cNvPicPr>
            <a:picLocks noChangeAspect="1"/>
          </p:cNvPicPr>
          <p:nvPr/>
        </p:nvPicPr>
        <p:blipFill>
          <a:blip r:embed="rId2"/>
          <a:stretch>
            <a:fillRect/>
          </a:stretch>
        </p:blipFill>
        <p:spPr>
          <a:xfrm>
            <a:off x="152400" y="-1"/>
            <a:ext cx="12039600" cy="6520543"/>
          </a:xfrm>
          <a:prstGeom prst="rect">
            <a:avLst/>
          </a:prstGeom>
        </p:spPr>
      </p:pic>
    </p:spTree>
    <p:extLst>
      <p:ext uri="{BB962C8B-B14F-4D97-AF65-F5344CB8AC3E}">
        <p14:creationId xmlns:p14="http://schemas.microsoft.com/office/powerpoint/2010/main" val="2200435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565672-E7A2-4CA2-EDAD-B1AE7EFA78C9}"/>
              </a:ext>
            </a:extLst>
          </p:cNvPr>
          <p:cNvSpPr txBox="1"/>
          <p:nvPr/>
        </p:nvSpPr>
        <p:spPr>
          <a:xfrm>
            <a:off x="108857" y="0"/>
            <a:ext cx="12083143" cy="5632311"/>
          </a:xfrm>
          <a:prstGeom prst="rect">
            <a:avLst/>
          </a:prstGeom>
          <a:noFill/>
        </p:spPr>
        <p:txBody>
          <a:bodyPr wrap="square">
            <a:spAutoFit/>
          </a:bodyPr>
          <a:lstStyle/>
          <a:p>
            <a:pPr algn="just">
              <a:tabLst>
                <a:tab pos="1009650" algn="l"/>
              </a:tabLst>
            </a:pPr>
            <a:r>
              <a:rPr lang="vi-VN" sz="2400" b="1" dirty="0">
                <a:effectLst/>
                <a:latin typeface="Times New Roman" panose="02020603050405020304" pitchFamily="18" charset="0"/>
                <a:ea typeface="Arial" panose="020B0604020202020204" pitchFamily="34" charset="0"/>
              </a:rPr>
              <a:t>Ví dụ: </a:t>
            </a:r>
            <a:endParaRPr lang="en-US" sz="2400" dirty="0">
              <a:effectLst/>
              <a:latin typeface="Arial" panose="020B0604020202020204" pitchFamily="34" charset="0"/>
              <a:ea typeface="Arial" panose="020B0604020202020204" pitchFamily="34"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Chúng ta thường đầu tư rất nhiều thời gian và tiền bạc để có được ngoại hình đẹp, nhà</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khang trang, xe cao cấp, quần áo giày dép đắt tiền. Nhưng còn nền tảng cho hạnh phúc thực sự của chúng ta, điều không thể nhìn thấy bằng mắt thường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mối quan hệ tốt",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chúng ta đã đầu tư được bao nhiêu rồi? </a:t>
            </a:r>
            <a:endParaRPr lang="en-US" sz="2400" dirty="0">
              <a:effectLst/>
              <a:latin typeface="Times New Roman" panose="02020603050405020304" pitchFamily="18" charset="0"/>
              <a:ea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(2)Cho dù gặp khó khăn trong cuộc sống, chỉ cần bạn biết rằng bên cạnh mình có người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 được giá trị con người bạn và ủng hộ bạn bằng sự quan tâm chân thành thì bạn có thể nhận được hạnh phúc</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dùng khi to lớn để sống tiếp.</a:t>
            </a:r>
            <a:endParaRPr lang="en-US" sz="2400" dirty="0">
              <a:effectLst/>
              <a:latin typeface="Times New Roman" panose="02020603050405020304" pitchFamily="18" charset="0"/>
              <a:ea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 Bước chậm lại giữa thế gian vội vã, Hae Min, Nxb Hội nhà văn, 2017, tr.60)</a:t>
            </a:r>
            <a:endParaRPr lang="en-US" sz="2400" dirty="0">
              <a:effectLst/>
              <a:latin typeface="Times New Roman" panose="02020603050405020304" pitchFamily="18" charset="0"/>
              <a:ea typeface="Times New Roman" panose="02020603050405020304" pitchFamily="18" charset="0"/>
            </a:endParaRPr>
          </a:p>
          <a:p>
            <a:pPr algn="just"/>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thế nào là những mối quan hệ tốt?</a:t>
            </a:r>
            <a:endParaRPr lang="en-US" sz="2400" dirty="0">
              <a:effectLst/>
              <a:latin typeface="Times New Roman" panose="02020603050405020304" pitchFamily="18" charset="0"/>
              <a:ea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Arial" panose="020B0604020202020204" pitchFamily="34" charset="0"/>
              </a:rPr>
              <a:t>       Theo em, những mối quan hệ tốt phải có sự hòa hợp, đồng cảm, lắng nghe, thấu hiểu và chia sẻ về quan điểm, tình cảm hay cảm xúc từ hai phía. Hai bên luôn tôn trọng và sẵn sàng góp ý, giúp đỡ nhau khi gặp khó khăn; không mưu cầu tư lợi cho bản thân hoặc toan tính những điều ác, điều xấu có thể gây ảnh hưởng cho mình hoặc người khác. Mối quan hệ tốt luôn được bắt đầu từ sự chân thành, tin tưởng...</a:t>
            </a:r>
            <a:endParaRPr lang="en-US" sz="2400" dirty="0"/>
          </a:p>
        </p:txBody>
      </p:sp>
    </p:spTree>
    <p:extLst>
      <p:ext uri="{BB962C8B-B14F-4D97-AF65-F5344CB8AC3E}">
        <p14:creationId xmlns:p14="http://schemas.microsoft.com/office/powerpoint/2010/main" val="1508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C51BF9-B59C-B7D3-B3BA-7FC10A7FE168}"/>
              </a:ext>
            </a:extLst>
          </p:cNvPr>
          <p:cNvSpPr txBox="1"/>
          <p:nvPr/>
        </p:nvSpPr>
        <p:spPr>
          <a:xfrm>
            <a:off x="0" y="182919"/>
            <a:ext cx="11930743" cy="3246081"/>
          </a:xfrm>
          <a:prstGeom prst="rect">
            <a:avLst/>
          </a:prstGeom>
          <a:noFill/>
        </p:spPr>
        <p:txBody>
          <a:bodyPr wrap="square">
            <a:spAutoFit/>
          </a:bodyPr>
          <a:lstStyle/>
          <a:p>
            <a:pPr>
              <a:lnSpc>
                <a:spcPct val="150000"/>
              </a:lnSpc>
              <a:tabLst>
                <a:tab pos="1009650" algn="l"/>
              </a:tabLst>
            </a:pPr>
            <a:r>
              <a:rPr lang="en-US" sz="2800" b="1" dirty="0">
                <a:effectLst/>
                <a:latin typeface="Times New Roman" panose="02020603050405020304" pitchFamily="18" charset="0"/>
                <a:ea typeface="Arial" panose="020B0604020202020204" pitchFamily="34" charset="0"/>
              </a:rPr>
              <a:t>II. </a:t>
            </a:r>
            <a:r>
              <a:rPr lang="vi-VN" sz="2800" b="1" dirty="0">
                <a:effectLst/>
                <a:latin typeface="Times New Roman" panose="02020603050405020304" pitchFamily="18" charset="0"/>
                <a:ea typeface="Arial" panose="020B0604020202020204" pitchFamily="34" charset="0"/>
              </a:rPr>
              <a:t>DẠNG CÂU HỎI ĐƯA RA CÁCH HIỂU/ SUY NGHĨ CỦA BẢN THÂN</a:t>
            </a:r>
            <a:endParaRPr lang="en-US" sz="2800" dirty="0">
              <a:effectLst/>
              <a:latin typeface="Arial" panose="020B0604020202020204" pitchFamily="34" charset="0"/>
              <a:ea typeface="Arial" panose="020B0604020202020204" pitchFamily="34" charset="0"/>
            </a:endParaRPr>
          </a:p>
          <a:p>
            <a:pPr marL="342900" lvl="0" indent="-342900" algn="just">
              <a:lnSpc>
                <a:spcPct val="150000"/>
              </a:lnSpc>
              <a:buFont typeface="Wingdings 3" panose="05040102010807070707" pitchFamily="18" charset="2"/>
              <a:buChar char="_"/>
              <a:tabLst>
                <a:tab pos="1009650" algn="l"/>
              </a:tabLst>
            </a:pPr>
            <a:r>
              <a:rPr lang="vi-VN" sz="2800" b="1" i="1" dirty="0">
                <a:effectLst/>
                <a:highlight>
                  <a:srgbClr val="00FFFF"/>
                </a:highlight>
                <a:latin typeface="Times New Roman" panose="02020603050405020304" pitchFamily="18" charset="0"/>
                <a:ea typeface="Arial" panose="020B0604020202020204" pitchFamily="34" charset="0"/>
              </a:rPr>
              <a:t>Dạng này ở đề câu hỏi sẽ là: </a:t>
            </a:r>
            <a:r>
              <a:rPr lang="en-US" sz="2800" b="1" i="1" dirty="0" err="1">
                <a:effectLst/>
                <a:highlight>
                  <a:srgbClr val="00FFFF"/>
                </a:highlight>
                <a:latin typeface="Times New Roman" panose="02020603050405020304" pitchFamily="18" charset="0"/>
                <a:ea typeface="Arial" panose="020B0604020202020204" pitchFamily="34" charset="0"/>
              </a:rPr>
              <a:t>em</a:t>
            </a:r>
            <a:r>
              <a:rPr lang="en-US" sz="2800" b="1" i="1" dirty="0">
                <a:effectLst/>
                <a:highlight>
                  <a:srgbClr val="00FFFF"/>
                </a:highlight>
                <a:latin typeface="Times New Roman" panose="02020603050405020304" pitchFamily="18" charset="0"/>
                <a:ea typeface="Arial" panose="020B0604020202020204" pitchFamily="34" charset="0"/>
              </a:rPr>
              <a:t> </a:t>
            </a:r>
            <a:r>
              <a:rPr lang="vi-VN" sz="2800" b="1" i="1" dirty="0">
                <a:effectLst/>
                <a:highlight>
                  <a:srgbClr val="00FFFF"/>
                </a:highlight>
                <a:latin typeface="Times New Roman" panose="02020603050405020304" pitchFamily="18" charset="0"/>
                <a:ea typeface="Arial" panose="020B0604020202020204" pitchFamily="34" charset="0"/>
              </a:rPr>
              <a:t> suy nghĩ thế nào về…/</a:t>
            </a:r>
            <a:r>
              <a:rPr lang="en-US" sz="2800" b="1" i="1" dirty="0" err="1">
                <a:effectLst/>
                <a:highlight>
                  <a:srgbClr val="00FFFF"/>
                </a:highlight>
                <a:latin typeface="Times New Roman" panose="02020603050405020304" pitchFamily="18" charset="0"/>
                <a:ea typeface="Arial" panose="020B0604020202020204" pitchFamily="34" charset="0"/>
              </a:rPr>
              <a:t>em</a:t>
            </a:r>
            <a:r>
              <a:rPr lang="en-US" sz="2800" b="1" i="1" dirty="0">
                <a:effectLst/>
                <a:highlight>
                  <a:srgbClr val="00FFFF"/>
                </a:highlight>
                <a:latin typeface="Times New Roman" panose="02020603050405020304" pitchFamily="18" charset="0"/>
                <a:ea typeface="Arial" panose="020B0604020202020204" pitchFamily="34" charset="0"/>
              </a:rPr>
              <a:t> </a:t>
            </a:r>
            <a:r>
              <a:rPr lang="vi-VN" sz="2800" b="1" i="1" dirty="0">
                <a:effectLst/>
                <a:highlight>
                  <a:srgbClr val="00FFFF"/>
                </a:highlight>
                <a:latin typeface="Times New Roman" panose="02020603050405020304" pitchFamily="18" charset="0"/>
                <a:ea typeface="Arial" panose="020B0604020202020204" pitchFamily="34" charset="0"/>
              </a:rPr>
              <a:t> hiểu thế nào về…</a:t>
            </a:r>
            <a:endParaRPr lang="en-US" sz="2800" dirty="0">
              <a:effectLst/>
              <a:latin typeface="Arial" panose="020B0604020202020204" pitchFamily="34" charset="0"/>
              <a:ea typeface="Arial" panose="020B0604020202020204" pitchFamily="34" charset="0"/>
            </a:endParaRPr>
          </a:p>
          <a:p>
            <a:pPr marL="342900" lvl="0" indent="-342900" algn="just">
              <a:lnSpc>
                <a:spcPct val="150000"/>
              </a:lnSpc>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Câu trả lời không nằm trong ngữ liệu mà nằm sẵn trong đầu của bạn.</a:t>
            </a:r>
            <a:endParaRPr lang="en-US" sz="2800" dirty="0">
              <a:effectLst/>
              <a:latin typeface="Arial" panose="020B0604020202020204" pitchFamily="34" charset="0"/>
              <a:ea typeface="MS Mincho" panose="02020609040205080304" pitchFamily="49" charset="-128"/>
            </a:endParaRPr>
          </a:p>
          <a:p>
            <a:pPr marL="342900" lvl="0" indent="-342900" algn="just">
              <a:lnSpc>
                <a:spcPct val="150000"/>
              </a:lnSpc>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Hãy thật bình tĩnh để lục tìm câu trả lời đó </a:t>
            </a:r>
            <a:endParaRPr lang="en-US" sz="2800" dirty="0">
              <a:effectLst/>
              <a:latin typeface="Arial" panose="020B0604020202020204" pitchFamily="34" charset="0"/>
              <a:ea typeface="MS Mincho" panose="02020609040205080304" pitchFamily="49" charset="-128"/>
            </a:endParaRPr>
          </a:p>
          <a:p>
            <a:pPr marL="342900" lvl="0" indent="-342900" algn="just">
              <a:lnSpc>
                <a:spcPct val="150000"/>
              </a:lnSpc>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Nên trả lời nhiều cách hiểu của bạn để có nhiều cơ hội trúng với đáp án </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2731303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176385-DA56-594C-2670-F9CC1B1CC2F3}"/>
              </a:ext>
            </a:extLst>
          </p:cNvPr>
          <p:cNvPicPr>
            <a:picLocks noChangeAspect="1"/>
          </p:cNvPicPr>
          <p:nvPr/>
        </p:nvPicPr>
        <p:blipFill>
          <a:blip r:embed="rId2"/>
          <a:stretch>
            <a:fillRect/>
          </a:stretch>
        </p:blipFill>
        <p:spPr>
          <a:xfrm>
            <a:off x="794657" y="152400"/>
            <a:ext cx="11136086" cy="5253313"/>
          </a:xfrm>
          <a:prstGeom prst="rect">
            <a:avLst/>
          </a:prstGeom>
        </p:spPr>
      </p:pic>
    </p:spTree>
    <p:extLst>
      <p:ext uri="{BB962C8B-B14F-4D97-AF65-F5344CB8AC3E}">
        <p14:creationId xmlns:p14="http://schemas.microsoft.com/office/powerpoint/2010/main" val="636739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22A74A-9E07-591E-F851-CA7BAB1775EE}"/>
              </a:ext>
            </a:extLst>
          </p:cNvPr>
          <p:cNvSpPr txBox="1"/>
          <p:nvPr/>
        </p:nvSpPr>
        <p:spPr>
          <a:xfrm>
            <a:off x="206829" y="128097"/>
            <a:ext cx="11876314" cy="6370975"/>
          </a:xfrm>
          <a:prstGeom prst="rect">
            <a:avLst/>
          </a:prstGeom>
          <a:noFill/>
        </p:spPr>
        <p:txBody>
          <a:bodyPr wrap="square">
            <a:spAutoFit/>
          </a:bodyPr>
          <a:lstStyle/>
          <a:p>
            <a:pPr algn="just">
              <a:lnSpc>
                <a:spcPct val="150000"/>
              </a:lnSpc>
              <a:spcBef>
                <a:spcPts val="1200"/>
              </a:spcBef>
              <a:tabLst>
                <a:tab pos="1721485" algn="l"/>
              </a:tabLst>
            </a:pPr>
            <a:r>
              <a:rPr lang="en-US" sz="2400" b="1" dirty="0" err="1">
                <a:effectLst/>
                <a:latin typeface="Times New Roman" panose="02020603050405020304" pitchFamily="18" charset="0"/>
                <a:ea typeface="Arial" panose="020B0604020202020204" pitchFamily="34" charset="0"/>
              </a:rPr>
              <a:t>Ví</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dụ</a:t>
            </a:r>
            <a:r>
              <a:rPr lang="en-US" sz="2400" b="1" dirty="0">
                <a:effectLst/>
                <a:latin typeface="Times New Roman" panose="02020603050405020304" pitchFamily="18" charset="0"/>
                <a:ea typeface="Arial" panose="020B0604020202020204" pitchFamily="34" charset="0"/>
              </a:rPr>
              <a:t>: 	</a:t>
            </a:r>
            <a:endParaRPr lang="en-US" sz="2400" dirty="0">
              <a:effectLst/>
              <a:latin typeface="Arial" panose="020B0604020202020204" pitchFamily="34" charset="0"/>
              <a:ea typeface="Arial" panose="020B0604020202020204" pitchFamily="34" charset="0"/>
            </a:endParaRPr>
          </a:p>
          <a:p>
            <a:pPr algn="just">
              <a:lnSpc>
                <a:spcPct val="150000"/>
              </a:lnSpc>
            </a:pPr>
            <a:r>
              <a:rPr lang="en-US" sz="2400" dirty="0">
                <a:effectLst/>
                <a:latin typeface="Times New Roman" panose="02020603050405020304" pitchFamily="18" charset="0"/>
                <a:ea typeface="Arial" panose="020B0604020202020204" pitchFamily="34" charset="0"/>
              </a:rPr>
              <a:t>       </a:t>
            </a:r>
            <a:r>
              <a:rPr lang="vi-VN" sz="2400" dirty="0">
                <a:effectLst/>
                <a:latin typeface="Times New Roman" panose="02020603050405020304" pitchFamily="18" charset="0"/>
                <a:ea typeface="Arial" panose="020B0604020202020204" pitchFamily="34" charset="0"/>
              </a:rPr>
              <a:t>Đừng đợi đến những chiều thứ bảy, những ngày cuối tuần, ngày nghỉ, ngày sinh nhật hay một ngày đặc biệt nào mới thấy đó là ngày hạnh phúc của bạn. Tại sao không phải lúc này? Hạnh phúc là một con đường đi, một hành trình. Hãy trân trọng từng khoảnh khắc quý giá trên chuyến hành trình ấy. Hãy dành thời gian quan tâm đến người khác và luôn nhớ rằng, thời gian không chờ đợi một ai!</a:t>
            </a:r>
            <a:endParaRPr lang="en-US" sz="2400" dirty="0">
              <a:effectLst/>
              <a:latin typeface="Arial" panose="020B0604020202020204" pitchFamily="34" charset="0"/>
              <a:ea typeface="Arial" panose="020B0604020202020204" pitchFamily="34" charset="0"/>
            </a:endParaRPr>
          </a:p>
          <a:p>
            <a:pPr algn="just">
              <a:lnSpc>
                <a:spcPct val="150000"/>
              </a:lnSpc>
            </a:pPr>
            <a:r>
              <a:rPr lang="en-US" sz="2400" i="1" dirty="0">
                <a:effectLst/>
                <a:latin typeface="Times New Roman" panose="02020603050405020304" pitchFamily="18" charset="0"/>
                <a:ea typeface="Arial" panose="020B0604020202020204" pitchFamily="34" charset="0"/>
              </a:rPr>
              <a:t>                                                </a:t>
            </a:r>
            <a:r>
              <a:rPr lang="vi-VN" sz="2400" i="1" dirty="0">
                <a:effectLst/>
                <a:latin typeface="Times New Roman" panose="02020603050405020304" pitchFamily="18" charset="0"/>
                <a:ea typeface="Arial" panose="020B0604020202020204" pitchFamily="34" charset="0"/>
              </a:rPr>
              <a:t>(Trích: Hạt giống tâm hồn, NXB Văn học, 2012)</a:t>
            </a:r>
            <a:endParaRPr lang="en-US" sz="2400" dirty="0">
              <a:effectLst/>
              <a:latin typeface="Arial" panose="020B0604020202020204" pitchFamily="34" charset="0"/>
              <a:ea typeface="Arial" panose="020B0604020202020204" pitchFamily="34" charset="0"/>
            </a:endParaRPr>
          </a:p>
          <a:p>
            <a:pPr algn="just">
              <a:lnSpc>
                <a:spcPct val="150000"/>
              </a:lnSpc>
            </a:pPr>
            <a:r>
              <a:rPr lang="en-US" sz="2400" b="1" dirty="0">
                <a:effectLst/>
                <a:latin typeface="Times New Roman" panose="02020603050405020304" pitchFamily="18" charset="0"/>
                <a:ea typeface="Arial" panose="020B0604020202020204" pitchFamily="34" charset="0"/>
              </a:rPr>
              <a:t>Em </a:t>
            </a:r>
            <a:r>
              <a:rPr lang="vi-VN" sz="2400" b="1" dirty="0">
                <a:effectLst/>
                <a:latin typeface="Times New Roman" panose="02020603050405020304" pitchFamily="18" charset="0"/>
                <a:ea typeface="Arial" panose="020B0604020202020204" pitchFamily="34" charset="0"/>
              </a:rPr>
              <a:t>suy nghĩ gì về ý kiến: </a:t>
            </a:r>
            <a:r>
              <a:rPr lang="vi-VN" sz="2400" b="1" i="1" dirty="0">
                <a:effectLst/>
                <a:latin typeface="Times New Roman" panose="02020603050405020304" pitchFamily="18" charset="0"/>
                <a:ea typeface="Arial" panose="020B0604020202020204" pitchFamily="34" charset="0"/>
              </a:rPr>
              <a:t>Hạnh phúc là một con đường đi, một hành trình</a:t>
            </a:r>
            <a:r>
              <a:rPr lang="vi-VN" sz="2400" b="1" dirty="0">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algn="just"/>
            <a:r>
              <a:rPr lang="en-US" sz="2400" dirty="0">
                <a:effectLst/>
                <a:latin typeface="Times New Roman" panose="02020603050405020304" pitchFamily="18" charset="0"/>
                <a:ea typeface="Arial" panose="020B0604020202020204" pitchFamily="34" charset="0"/>
              </a:rPr>
              <a:t>        </a:t>
            </a:r>
            <a:r>
              <a:rPr lang="vi-VN" sz="2400" dirty="0">
                <a:effectLst/>
                <a:latin typeface="Times New Roman" panose="02020603050405020304" pitchFamily="18" charset="0"/>
                <a:ea typeface="Arial" panose="020B0604020202020204" pitchFamily="34" charset="0"/>
              </a:rPr>
              <a:t>Theo em ý kiến cho rằng: Hạnh phúc là một con đường đi, một hành trình vừa có ý nghĩa như một lời nhắc nhở, vừa là một thông điệp giúp chúng ta định hình, nhận thức đúng đắn về cuộc sống. Hạnh phúc chính là những trải nghiệm của cuộc đời trần thế, không phải tự nhiên mà có, muốn có hạnh phúc, ta phải trải qua hành trình kiếm tìm, vượt qua khó khăn, chông gai và thử thách.</a:t>
            </a:r>
            <a:endParaRPr lang="en-US" sz="2400" dirty="0"/>
          </a:p>
        </p:txBody>
      </p:sp>
    </p:spTree>
    <p:extLst>
      <p:ext uri="{BB962C8B-B14F-4D97-AF65-F5344CB8AC3E}">
        <p14:creationId xmlns:p14="http://schemas.microsoft.com/office/powerpoint/2010/main" val="38347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50A84B-196C-326D-6A85-F9D6A8B56BC3}"/>
              </a:ext>
            </a:extLst>
          </p:cNvPr>
          <p:cNvSpPr txBox="1"/>
          <p:nvPr/>
        </p:nvSpPr>
        <p:spPr>
          <a:xfrm>
            <a:off x="0" y="141238"/>
            <a:ext cx="11952515" cy="2893100"/>
          </a:xfrm>
          <a:prstGeom prst="rect">
            <a:avLst/>
          </a:prstGeom>
          <a:noFill/>
        </p:spPr>
        <p:txBody>
          <a:bodyPr wrap="square">
            <a:spAutoFit/>
          </a:bodyPr>
          <a:lstStyle/>
          <a:p>
            <a:pPr>
              <a:lnSpc>
                <a:spcPct val="150000"/>
              </a:lnSpc>
              <a:spcBef>
                <a:spcPts val="1200"/>
              </a:spcBef>
              <a:tabLst>
                <a:tab pos="1009650" algn="l"/>
              </a:tabLst>
            </a:pPr>
            <a:r>
              <a:rPr lang="en-US" sz="2800" b="1" dirty="0">
                <a:effectLst/>
                <a:highlight>
                  <a:srgbClr val="FFFF00"/>
                </a:highlight>
                <a:latin typeface="Times New Roman" panose="02020603050405020304" pitchFamily="18" charset="0"/>
                <a:ea typeface="Arial" panose="020B0604020202020204" pitchFamily="34" charset="0"/>
              </a:rPr>
              <a:t>CHÚ Ý:</a:t>
            </a:r>
            <a:endParaRPr lang="en-US" sz="2800" dirty="0">
              <a:effectLst/>
              <a:latin typeface="Arial" panose="020B0604020202020204" pitchFamily="34" charset="0"/>
              <a:ea typeface="Arial" panose="020B0604020202020204" pitchFamily="34" charset="0"/>
            </a:endParaRPr>
          </a:p>
          <a:p>
            <a:pPr marL="457200" algn="just">
              <a:lnSpc>
                <a:spcPct val="150000"/>
              </a:lnSpc>
              <a:tabLst>
                <a:tab pos="1009650" algn="l"/>
              </a:tabLst>
            </a:pP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Nếu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là</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một</a:t>
            </a:r>
            <a:r>
              <a:rPr lang="en-US" sz="2800" dirty="0">
                <a:effectLst/>
                <a:latin typeface="Times New Roman" panose="02020603050405020304" pitchFamily="18" charset="0"/>
                <a:ea typeface="Arial" panose="020B0604020202020204" pitchFamily="34" charset="0"/>
              </a:rPr>
              <a:t> ý </a:t>
            </a:r>
            <a:r>
              <a:rPr lang="en-US" sz="2800" dirty="0" err="1">
                <a:effectLst/>
                <a:latin typeface="Times New Roman" panose="02020603050405020304" pitchFamily="18" charset="0"/>
                <a:ea typeface="Arial" panose="020B0604020202020204" pitchFamily="34" charset="0"/>
              </a:rPr>
              <a:t>kiến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câu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nói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bám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sát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ý </a:t>
            </a:r>
            <a:r>
              <a:rPr lang="en-US" sz="2800" dirty="0" err="1">
                <a:effectLst/>
                <a:latin typeface="Times New Roman" panose="02020603050405020304" pitchFamily="18" charset="0"/>
                <a:ea typeface="Arial" panose="020B0604020202020204" pitchFamily="34" charset="0"/>
              </a:rPr>
              <a:t>kiến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từ</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cụm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từ</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khóa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câu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ra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hiểu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nêu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nổi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bật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được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giá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trị</a:t>
            </a:r>
            <a:r>
              <a:rPr lang="en-US" sz="2800" dirty="0">
                <a:effectLst/>
                <a:latin typeface="Times New Roman" panose="02020603050405020304" pitchFamily="18" charset="0"/>
                <a:ea typeface="Arial" panose="020B0604020202020204" pitchFamily="34" charset="0"/>
              </a:rPr>
              <a:t> </a:t>
            </a:r>
            <a:r>
              <a:rPr lang="vi-VN" sz="2800" dirty="0">
                <a:effectLst/>
                <a:latin typeface="Times New Roman" panose="02020603050405020304" pitchFamily="18" charset="0"/>
                <a:ea typeface="Arial" panose="020B0604020202020204" pitchFamily="34" charset="0"/>
              </a:rPr>
              <a:t>/ ý nghĩa.</a:t>
            </a:r>
            <a:endParaRPr lang="en-US" sz="2800" dirty="0">
              <a:effectLst/>
              <a:latin typeface="Arial" panose="020B0604020202020204" pitchFamily="34" charset="0"/>
              <a:ea typeface="Arial" panose="020B0604020202020204" pitchFamily="34" charset="0"/>
            </a:endParaRPr>
          </a:p>
          <a:p>
            <a:r>
              <a:rPr lang="vi-VN" sz="2800" dirty="0">
                <a:effectLst/>
                <a:latin typeface="Times New Roman" panose="02020603050405020304" pitchFamily="18" charset="0"/>
                <a:ea typeface="Arial" panose="020B0604020202020204" pitchFamily="34" charset="0"/>
              </a:rPr>
              <a:t>+ Nếu là một câu thơ: đi từ giá trị nghệ thuật đến nội dung, sau đó nêu nổi bật được ý nghĩa và tư tưởng </a:t>
            </a:r>
            <a:endParaRPr lang="en-US" sz="2800" dirty="0"/>
          </a:p>
        </p:txBody>
      </p:sp>
    </p:spTree>
    <p:extLst>
      <p:ext uri="{BB962C8B-B14F-4D97-AF65-F5344CB8AC3E}">
        <p14:creationId xmlns:p14="http://schemas.microsoft.com/office/powerpoint/2010/main" val="362515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Thuyết minh</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CC23F13-DE7C-26ED-54D6-091ABA2748BE}"/>
              </a:ext>
            </a:extLst>
          </p:cNvPr>
          <p:cNvGraphicFramePr>
            <a:graphicFrameLocks noGrp="1"/>
          </p:cNvGraphicFramePr>
          <p:nvPr>
            <p:extLst>
              <p:ext uri="{D42A27DB-BD31-4B8C-83A1-F6EECF244321}">
                <p14:modId xmlns:p14="http://schemas.microsoft.com/office/powerpoint/2010/main" val="252446481"/>
              </p:ext>
            </p:extLst>
          </p:nvPr>
        </p:nvGraphicFramePr>
        <p:xfrm>
          <a:off x="206830" y="2757456"/>
          <a:ext cx="11745684" cy="3991864"/>
        </p:xfrm>
        <a:graphic>
          <a:graphicData uri="http://schemas.openxmlformats.org/drawingml/2006/table">
            <a:tbl>
              <a:tblPr firstRow="1" firstCol="1" bandRow="1">
                <a:tableStyleId>{5C22544A-7EE6-4342-B048-85BDC9FD1C3A}</a:tableStyleId>
              </a:tblPr>
              <a:tblGrid>
                <a:gridCol w="6277686">
                  <a:extLst>
                    <a:ext uri="{9D8B030D-6E8A-4147-A177-3AD203B41FA5}">
                      <a16:colId xmlns:a16="http://schemas.microsoft.com/office/drawing/2014/main" val="2203956990"/>
                    </a:ext>
                  </a:extLst>
                </a:gridCol>
                <a:gridCol w="5467998">
                  <a:extLst>
                    <a:ext uri="{9D8B030D-6E8A-4147-A177-3AD203B41FA5}">
                      <a16:colId xmlns:a16="http://schemas.microsoft.com/office/drawing/2014/main" val="2619726843"/>
                    </a:ext>
                  </a:extLst>
                </a:gridCol>
              </a:tblGrid>
              <a:tr h="435610">
                <a:tc>
                  <a:txBody>
                    <a:bodyPr/>
                    <a:lstStyle/>
                    <a:p>
                      <a:pPr algn="ctr">
                        <a:lnSpc>
                          <a:spcPct val="150000"/>
                        </a:lnSpc>
                        <a:spcBef>
                          <a:spcPts val="1200"/>
                        </a:spcBef>
                        <a:tabLst>
                          <a:tab pos="1170305" algn="l"/>
                        </a:tabLst>
                      </a:pPr>
                      <a:r>
                        <a:rPr lang="en-US" sz="2800">
                          <a:solidFill>
                            <a:sysClr val="windowText" lastClr="000000"/>
                          </a:solidFill>
                          <a:effectLst/>
                          <a:latin typeface="Times New Roman" panose="02020603050405020304" pitchFamily="18" charset="0"/>
                          <a:cs typeface="Times New Roman" panose="02020603050405020304" pitchFamily="18" charset="0"/>
                        </a:rPr>
                        <a:t>Đặc</a:t>
                      </a:r>
                      <a:r>
                        <a:rPr lang="vi-VN" sz="2800">
                          <a:solidFill>
                            <a:sysClr val="windowText" lastClr="000000"/>
                          </a:solidFill>
                          <a:effectLst/>
                          <a:latin typeface="Times New Roman" panose="02020603050405020304" pitchFamily="18" charset="0"/>
                          <a:cs typeface="Times New Roman" panose="02020603050405020304" pitchFamily="18" charset="0"/>
                        </a:rPr>
                        <a:t> điểm nhận diện</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2800">
                          <a:solidFill>
                            <a:sysClr val="windowText" lastClr="000000"/>
                          </a:solidFill>
                          <a:effectLst/>
                          <a:latin typeface="Times New Roman" panose="02020603050405020304" pitchFamily="18" charset="0"/>
                          <a:cs typeface="Times New Roman" panose="02020603050405020304" pitchFamily="18" charset="0"/>
                        </a:rPr>
                        <a:t>Thể loại</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6173558"/>
                  </a:ext>
                </a:extLst>
              </a:tr>
              <a:tr h="1573530">
                <a:tc>
                  <a:txBody>
                    <a:bodyPr/>
                    <a:lstStyle/>
                    <a:p>
                      <a:pPr algn="just">
                        <a:lnSpc>
                          <a:spcPct val="150000"/>
                        </a:lnSpc>
                        <a:spcBef>
                          <a:spcPts val="1200"/>
                        </a:spcBef>
                        <a:tabLst>
                          <a:tab pos="1170305" algn="l"/>
                        </a:tabLst>
                      </a:pPr>
                      <a:r>
                        <a:rPr lang="en-US" sz="2800">
                          <a:solidFill>
                            <a:sysClr val="windowText" lastClr="000000"/>
                          </a:solidFill>
                          <a:effectLst/>
                          <a:latin typeface="Times New Roman" panose="02020603050405020304" pitchFamily="18" charset="0"/>
                          <a:cs typeface="Times New Roman" panose="02020603050405020304" pitchFamily="18" charset="0"/>
                        </a:rPr>
                        <a:t>Là cung cấp, giới thiệu, giảng giải… những tri thức về một sự vật, hiện tượng nào đó cho những người cần biết nhưng còn chưa biết. </a:t>
                      </a:r>
                      <a:r>
                        <a:rPr lang="en-US" sz="2800">
                          <a:solidFill>
                            <a:sysClr val="windowText" lastClr="000000"/>
                          </a:solidFill>
                          <a:effectLst/>
                          <a:latin typeface="Times New Roman" panose="02020603050405020304" pitchFamily="18" charset="0"/>
                          <a:cs typeface="Times New Roman" panose="02020603050405020304" pitchFamily="18" charset="0"/>
                          <a:sym typeface="Wingdings 3" panose="05040102010807070707" pitchFamily="18" charset="2"/>
                        </a:rPr>
                        <a:t></a:t>
                      </a:r>
                      <a:r>
                        <a:rPr lang="en-US" sz="2800">
                          <a:solidFill>
                            <a:sysClr val="windowText" lastClr="000000"/>
                          </a:solidFill>
                          <a:effectLst/>
                          <a:latin typeface="Times New Roman" panose="02020603050405020304" pitchFamily="18" charset="0"/>
                          <a:cs typeface="Times New Roman" panose="02020603050405020304" pitchFamily="18" charset="0"/>
                        </a:rPr>
                        <a:t> cung cấp tri thức</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Thuyết minh sản phẩm</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Giới thiệu di tích, thắng cảnh, nhân vật</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Trình bày tri thức và phương pháp trong khoa học</a:t>
                      </a:r>
                      <a:endParaRPr lang="en-US" sz="24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7019004"/>
                  </a:ext>
                </a:extLst>
              </a:tr>
            </a:tbl>
          </a:graphicData>
        </a:graphic>
      </p:graphicFrame>
    </p:spTree>
    <p:extLst>
      <p:ext uri="{BB962C8B-B14F-4D97-AF65-F5344CB8AC3E}">
        <p14:creationId xmlns:p14="http://schemas.microsoft.com/office/powerpoint/2010/main" val="427771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F0D5ED-D65B-062B-701F-541369A379AE}"/>
              </a:ext>
            </a:extLst>
          </p:cNvPr>
          <p:cNvSpPr txBox="1"/>
          <p:nvPr/>
        </p:nvSpPr>
        <p:spPr>
          <a:xfrm>
            <a:off x="10887" y="0"/>
            <a:ext cx="12181113" cy="1307537"/>
          </a:xfrm>
          <a:prstGeom prst="rect">
            <a:avLst/>
          </a:prstGeom>
          <a:noFill/>
        </p:spPr>
        <p:txBody>
          <a:bodyPr wrap="square">
            <a:spAutoFit/>
          </a:bodyPr>
          <a:lstStyle/>
          <a:p>
            <a:pPr>
              <a:lnSpc>
                <a:spcPct val="150000"/>
              </a:lnSpc>
              <a:tabLst>
                <a:tab pos="1009650" algn="l"/>
              </a:tabLst>
            </a:pPr>
            <a:r>
              <a:rPr lang="en-US" sz="2800" b="1" dirty="0">
                <a:effectLst/>
                <a:latin typeface="Times New Roman" panose="02020603050405020304" pitchFamily="18" charset="0"/>
                <a:ea typeface="Arial" panose="020B0604020202020204" pitchFamily="34" charset="0"/>
              </a:rPr>
              <a:t>III. </a:t>
            </a:r>
            <a:r>
              <a:rPr lang="vi-VN" sz="2800" b="1" dirty="0">
                <a:effectLst/>
                <a:latin typeface="Times New Roman" panose="02020603050405020304" pitchFamily="18" charset="0"/>
                <a:ea typeface="Arial" panose="020B0604020202020204" pitchFamily="34" charset="0"/>
              </a:rPr>
              <a:t>DẠNG CÂU HỎI GIẢI THÍCH Ý KIẾN TÁC GIẢ</a:t>
            </a:r>
            <a:endParaRPr lang="en-US" sz="2800" dirty="0">
              <a:latin typeface="Arial" panose="020B0604020202020204" pitchFamily="34" charset="0"/>
              <a:ea typeface="Arial" panose="020B0604020202020204" pitchFamily="34" charset="0"/>
            </a:endParaRPr>
          </a:p>
          <a:p>
            <a:pPr marL="514350" indent="-514350">
              <a:lnSpc>
                <a:spcPct val="150000"/>
              </a:lnSpc>
              <a:buAutoNum type="arabicPeriod"/>
              <a:tabLst>
                <a:tab pos="1009650" algn="l"/>
              </a:tabLst>
            </a:pPr>
            <a:r>
              <a:rPr lang="vi-VN" sz="2800" b="1" i="1" u="none" strike="noStrike" dirty="0">
                <a:effectLst/>
                <a:latin typeface="Times New Roman" panose="02020603050405020304" pitchFamily="18" charset="0"/>
                <a:ea typeface="Arial" panose="020B0604020202020204" pitchFamily="34" charset="0"/>
              </a:rPr>
              <a:t>Theo tác tác giả “…..” là gì </a:t>
            </a:r>
            <a:r>
              <a:rPr lang="en-US" sz="2800" b="1" i="1" u="none" strike="noStrike" dirty="0">
                <a:effectLst/>
                <a:latin typeface="Times New Roman" panose="02020603050405020304" pitchFamily="18" charset="0"/>
                <a:ea typeface="Arial" panose="020B0604020202020204" pitchFamily="34" charset="0"/>
              </a:rPr>
              <a:t>?</a:t>
            </a:r>
          </a:p>
        </p:txBody>
      </p:sp>
      <p:sp>
        <p:nvSpPr>
          <p:cNvPr id="6" name="Hình chữ nhật 524">
            <a:extLst>
              <a:ext uri="{FF2B5EF4-FFF2-40B4-BE49-F238E27FC236}">
                <a16:creationId xmlns:a16="http://schemas.microsoft.com/office/drawing/2014/main" id="{2097D04B-92D3-8B50-6687-26420250441F}"/>
              </a:ext>
            </a:extLst>
          </p:cNvPr>
          <p:cNvSpPr/>
          <p:nvPr/>
        </p:nvSpPr>
        <p:spPr>
          <a:xfrm>
            <a:off x="724535" y="8091170"/>
            <a:ext cx="2690495" cy="1991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endParaRPr lang="vi-VN" sz="1300">
              <a:effectLst/>
              <a:latin typeface="Times New Roman" panose="02020603050405020304" pitchFamily="18" charset="0"/>
              <a:ea typeface="Arial" panose="020B0604020202020204" pitchFamily="34" charset="0"/>
            </a:endParaRPr>
          </a:p>
        </p:txBody>
      </p:sp>
      <p:grpSp>
        <p:nvGrpSpPr>
          <p:cNvPr id="7" name="Nhóm 500">
            <a:extLst>
              <a:ext uri="{FF2B5EF4-FFF2-40B4-BE49-F238E27FC236}">
                <a16:creationId xmlns:a16="http://schemas.microsoft.com/office/drawing/2014/main" id="{278BE7C6-49E7-EAED-345C-CAD661EE1856}"/>
              </a:ext>
            </a:extLst>
          </p:cNvPr>
          <p:cNvGrpSpPr/>
          <p:nvPr/>
        </p:nvGrpSpPr>
        <p:grpSpPr>
          <a:xfrm>
            <a:off x="1137285" y="7664450"/>
            <a:ext cx="5551170" cy="2089785"/>
            <a:chOff x="0" y="0"/>
            <a:chExt cx="5551238" cy="2089897"/>
          </a:xfrm>
        </p:grpSpPr>
        <p:sp>
          <p:nvSpPr>
            <p:cNvPr id="8" name="Hình chữ nhật 514">
              <a:extLst>
                <a:ext uri="{FF2B5EF4-FFF2-40B4-BE49-F238E27FC236}">
                  <a16:creationId xmlns:a16="http://schemas.microsoft.com/office/drawing/2014/main" id="{504E4331-0C8B-981E-2635-970153D8C1F3}"/>
                </a:ext>
              </a:extLst>
            </p:cNvPr>
            <p:cNvSpPr/>
            <p:nvPr/>
          </p:nvSpPr>
          <p:spPr>
            <a:xfrm>
              <a:off x="0" y="768096"/>
              <a:ext cx="1266825"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300" b="1">
                  <a:solidFill>
                    <a:srgbClr val="000000"/>
                  </a:solidFill>
                  <a:effectLst/>
                  <a:latin typeface="Times New Roman" panose="02020603050405020304" pitchFamily="18" charset="0"/>
                  <a:ea typeface="Arial" panose="020B0604020202020204" pitchFamily="34" charset="0"/>
                </a:rPr>
                <a:t>Cách làm</a:t>
              </a:r>
              <a:endParaRPr lang="en-US" sz="1100">
                <a:effectLst/>
                <a:latin typeface="Arial" panose="020B0604020202020204" pitchFamily="34" charset="0"/>
                <a:ea typeface="Arial" panose="020B0604020202020204" pitchFamily="34" charset="0"/>
              </a:endParaRPr>
            </a:p>
          </p:txBody>
        </p:sp>
        <p:grpSp>
          <p:nvGrpSpPr>
            <p:cNvPr id="9" name="Nhóm 515">
              <a:extLst>
                <a:ext uri="{FF2B5EF4-FFF2-40B4-BE49-F238E27FC236}">
                  <a16:creationId xmlns:a16="http://schemas.microsoft.com/office/drawing/2014/main" id="{3A8323B5-E465-FFFF-42E8-5B0296103F15}"/>
                </a:ext>
              </a:extLst>
            </p:cNvPr>
            <p:cNvGrpSpPr/>
            <p:nvPr/>
          </p:nvGrpSpPr>
          <p:grpSpPr>
            <a:xfrm>
              <a:off x="1280160" y="321869"/>
              <a:ext cx="585525" cy="1543050"/>
              <a:chOff x="0" y="0"/>
              <a:chExt cx="585525" cy="1543050"/>
            </a:xfrm>
          </p:grpSpPr>
          <p:cxnSp>
            <p:nvCxnSpPr>
              <p:cNvPr id="13" name="Đường Kết nối Gấp khúc 516">
                <a:extLst>
                  <a:ext uri="{FF2B5EF4-FFF2-40B4-BE49-F238E27FC236}">
                    <a16:creationId xmlns:a16="http://schemas.microsoft.com/office/drawing/2014/main" id="{84F84149-8A21-28B7-EFDC-01E6535AE850}"/>
                  </a:ext>
                </a:extLst>
              </p:cNvPr>
              <p:cNvCxnSpPr/>
              <p:nvPr/>
            </p:nvCxnSpPr>
            <p:spPr>
              <a:xfrm flipV="1">
                <a:off x="0" y="0"/>
                <a:ext cx="523875" cy="7239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Kết nối Gấp khúc 517">
                <a:extLst>
                  <a:ext uri="{FF2B5EF4-FFF2-40B4-BE49-F238E27FC236}">
                    <a16:creationId xmlns:a16="http://schemas.microsoft.com/office/drawing/2014/main" id="{2DA6D9B0-B779-D185-121D-089B02B98C05}"/>
                  </a:ext>
                </a:extLst>
              </p:cNvPr>
              <p:cNvCxnSpPr/>
              <p:nvPr/>
            </p:nvCxnSpPr>
            <p:spPr>
              <a:xfrm>
                <a:off x="0" y="723900"/>
                <a:ext cx="523875" cy="81915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Đường nối Thẳng 519">
                <a:extLst>
                  <a:ext uri="{FF2B5EF4-FFF2-40B4-BE49-F238E27FC236}">
                    <a16:creationId xmlns:a16="http://schemas.microsoft.com/office/drawing/2014/main" id="{0B0D1DAA-1C51-03D7-3308-AC8887485670}"/>
                  </a:ext>
                </a:extLst>
              </p:cNvPr>
              <p:cNvCxnSpPr/>
              <p:nvPr/>
            </p:nvCxnSpPr>
            <p:spPr>
              <a:xfrm>
                <a:off x="9525" y="723900"/>
                <a:ext cx="5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Hình chữ nhật 521">
              <a:extLst>
                <a:ext uri="{FF2B5EF4-FFF2-40B4-BE49-F238E27FC236}">
                  <a16:creationId xmlns:a16="http://schemas.microsoft.com/office/drawing/2014/main" id="{F9D312D6-ACA2-5DA5-F8CC-DF064C0EDD76}"/>
                </a:ext>
              </a:extLst>
            </p:cNvPr>
            <p:cNvSpPr/>
            <p:nvPr/>
          </p:nvSpPr>
          <p:spPr>
            <a:xfrm>
              <a:off x="1843238" y="0"/>
              <a:ext cx="3708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pPr>
              <a:r>
                <a:rPr lang="vi-VN" sz="1300">
                  <a:solidFill>
                    <a:srgbClr val="000000"/>
                  </a:solidFill>
                  <a:effectLst/>
                  <a:latin typeface="Times New Roman" panose="02020603050405020304" pitchFamily="18" charset="0"/>
                  <a:ea typeface="Arial" panose="020B0604020202020204" pitchFamily="34" charset="0"/>
                </a:rPr>
                <a:t>Thật bình tĩnh, đọc kỹ và tìm ngữ liệu trong đề để trả lời – gạch chân ngữ liệu để xác định rõ hơn </a:t>
              </a:r>
              <a:endParaRPr lang="en-US" sz="1100">
                <a:effectLst/>
                <a:latin typeface="Arial" panose="020B0604020202020204" pitchFamily="34" charset="0"/>
                <a:ea typeface="Arial" panose="020B0604020202020204" pitchFamily="34" charset="0"/>
              </a:endParaRPr>
            </a:p>
          </p:txBody>
        </p:sp>
        <p:sp>
          <p:nvSpPr>
            <p:cNvPr id="11" name="Hình chữ nhật 522">
              <a:extLst>
                <a:ext uri="{FF2B5EF4-FFF2-40B4-BE49-F238E27FC236}">
                  <a16:creationId xmlns:a16="http://schemas.microsoft.com/office/drawing/2014/main" id="{13181A16-AF2A-4679-130B-C5D7F2A78802}"/>
                </a:ext>
              </a:extLst>
            </p:cNvPr>
            <p:cNvSpPr/>
            <p:nvPr/>
          </p:nvSpPr>
          <p:spPr>
            <a:xfrm>
              <a:off x="1828777" y="767946"/>
              <a:ext cx="3708000" cy="575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vi-VN" sz="1300">
                  <a:solidFill>
                    <a:srgbClr val="000000"/>
                  </a:solidFill>
                  <a:effectLst/>
                  <a:latin typeface="Times New Roman" panose="02020603050405020304" pitchFamily="18" charset="0"/>
                  <a:ea typeface="Arial" panose="020B0604020202020204" pitchFamily="34" charset="0"/>
                </a:rPr>
                <a:t>Chép nguyên văn ngữ liệu của đề ra </a:t>
              </a:r>
              <a:endParaRPr lang="en-US" sz="1100">
                <a:effectLst/>
                <a:latin typeface="Arial" panose="020B0604020202020204" pitchFamily="34" charset="0"/>
                <a:ea typeface="Arial" panose="020B0604020202020204" pitchFamily="34" charset="0"/>
              </a:endParaRPr>
            </a:p>
            <a:p>
              <a:pPr algn="r">
                <a:lnSpc>
                  <a:spcPct val="150000"/>
                </a:lnSpc>
              </a:pPr>
              <a:r>
                <a:rPr lang="vi-VN" sz="1300">
                  <a:solidFill>
                    <a:srgbClr val="000000"/>
                  </a:solidFill>
                  <a:effectLst/>
                  <a:latin typeface="Times New Roman" panose="02020603050405020304" pitchFamily="18" charset="0"/>
                  <a:ea typeface="Arial" panose="020B0604020202020204" pitchFamily="34" charset="0"/>
                </a:rPr>
                <a:t>(Vì đáp án có sẵn trong đề bài )</a:t>
              </a:r>
              <a:endParaRPr lang="en-US" sz="1100">
                <a:effectLst/>
                <a:latin typeface="Arial" panose="020B0604020202020204" pitchFamily="34" charset="0"/>
                <a:ea typeface="Arial" panose="020B0604020202020204" pitchFamily="34" charset="0"/>
              </a:endParaRPr>
            </a:p>
          </p:txBody>
        </p:sp>
        <p:sp>
          <p:nvSpPr>
            <p:cNvPr id="12" name="Hình chữ nhật 523">
              <a:extLst>
                <a:ext uri="{FF2B5EF4-FFF2-40B4-BE49-F238E27FC236}">
                  <a16:creationId xmlns:a16="http://schemas.microsoft.com/office/drawing/2014/main" id="{5BAE93A1-F51C-0542-3620-292ADDEC3B0E}"/>
                </a:ext>
              </a:extLst>
            </p:cNvPr>
            <p:cNvSpPr/>
            <p:nvPr/>
          </p:nvSpPr>
          <p:spPr>
            <a:xfrm>
              <a:off x="1814148" y="1513952"/>
              <a:ext cx="3708000" cy="575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vi-VN" sz="1300" b="1">
                  <a:solidFill>
                    <a:srgbClr val="000000"/>
                  </a:solidFill>
                  <a:effectLst/>
                  <a:latin typeface="Times New Roman" panose="02020603050405020304" pitchFamily="18" charset="0"/>
                  <a:ea typeface="Arial" panose="020B0604020202020204" pitchFamily="34" charset="0"/>
                </a:rPr>
                <a:t>Trả lời:</a:t>
              </a:r>
              <a:endParaRPr lang="en-US" sz="1100">
                <a:effectLst/>
                <a:latin typeface="Arial" panose="020B0604020202020204" pitchFamily="34" charset="0"/>
                <a:ea typeface="Arial" panose="020B0604020202020204" pitchFamily="34" charset="0"/>
              </a:endParaRPr>
            </a:p>
            <a:p>
              <a:pPr algn="just">
                <a:lnSpc>
                  <a:spcPct val="115000"/>
                </a:lnSpc>
              </a:pPr>
              <a:r>
                <a:rPr lang="vi-VN" sz="1300">
                  <a:solidFill>
                    <a:srgbClr val="000000"/>
                  </a:solidFill>
                  <a:effectLst/>
                  <a:latin typeface="Times New Roman" panose="02020603050405020304" pitchFamily="18" charset="0"/>
                  <a:ea typeface="Arial" panose="020B0604020202020204" pitchFamily="34" charset="0"/>
                </a:rPr>
                <a:t>Theo tác giả  “A” là…. </a:t>
              </a:r>
              <a:endParaRPr lang="en-US" sz="1100">
                <a:effectLst/>
                <a:latin typeface="Arial" panose="020B0604020202020204" pitchFamily="34" charset="0"/>
                <a:ea typeface="Arial" panose="020B0604020202020204" pitchFamily="34" charset="0"/>
              </a:endParaRPr>
            </a:p>
          </p:txBody>
        </p:sp>
      </p:grpSp>
      <p:sp>
        <p:nvSpPr>
          <p:cNvPr id="18" name="Rectangle 18">
            <a:extLst>
              <a:ext uri="{FF2B5EF4-FFF2-40B4-BE49-F238E27FC236}">
                <a16:creationId xmlns:a16="http://schemas.microsoft.com/office/drawing/2014/main" id="{C6E5DD96-91DD-0AF1-34C7-1433EE439C3E}"/>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
            <a:extLst>
              <a:ext uri="{FF2B5EF4-FFF2-40B4-BE49-F238E27FC236}">
                <a16:creationId xmlns:a16="http://schemas.microsoft.com/office/drawing/2014/main" id="{B95E200E-E6A3-E13F-F5DC-74E5051A1E13}"/>
              </a:ext>
            </a:extLst>
          </p:cNvPr>
          <p:cNvSpPr>
            <a:spLocks noChangeArrowheads="1"/>
          </p:cNvSpPr>
          <p:nvPr/>
        </p:nvSpPr>
        <p:spPr bwMode="auto">
          <a:xfrm>
            <a:off x="0" y="267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D8A3B091-16BA-571F-1E9D-D81C678BFA98}"/>
              </a:ext>
            </a:extLst>
          </p:cNvPr>
          <p:cNvPicPr>
            <a:picLocks noChangeAspect="1"/>
          </p:cNvPicPr>
          <p:nvPr/>
        </p:nvPicPr>
        <p:blipFill>
          <a:blip r:embed="rId2"/>
          <a:stretch>
            <a:fillRect/>
          </a:stretch>
        </p:blipFill>
        <p:spPr>
          <a:xfrm>
            <a:off x="304800" y="1752366"/>
            <a:ext cx="11887200" cy="4861570"/>
          </a:xfrm>
          <a:prstGeom prst="rect">
            <a:avLst/>
          </a:prstGeom>
        </p:spPr>
      </p:pic>
    </p:spTree>
    <p:extLst>
      <p:ext uri="{BB962C8B-B14F-4D97-AF65-F5344CB8AC3E}">
        <p14:creationId xmlns:p14="http://schemas.microsoft.com/office/powerpoint/2010/main" val="24693124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FE6433-5782-B28A-B7E7-EFB76A1DD07E}"/>
              </a:ext>
            </a:extLst>
          </p:cNvPr>
          <p:cNvSpPr txBox="1"/>
          <p:nvPr/>
        </p:nvSpPr>
        <p:spPr>
          <a:xfrm>
            <a:off x="0" y="117133"/>
            <a:ext cx="12115800" cy="6709529"/>
          </a:xfrm>
          <a:prstGeom prst="rect">
            <a:avLst/>
          </a:prstGeom>
          <a:noFill/>
        </p:spPr>
        <p:txBody>
          <a:bodyPr wrap="square">
            <a:spAutoFit/>
          </a:bodyPr>
          <a:lstStyle/>
          <a:p>
            <a:pPr>
              <a:lnSpc>
                <a:spcPct val="150000"/>
              </a:lnSpc>
              <a:spcBef>
                <a:spcPts val="1200"/>
              </a:spcBef>
            </a:pPr>
            <a:r>
              <a:rPr lang="vi-VN" sz="2800" b="1" dirty="0">
                <a:effectLst/>
                <a:latin typeface="Times New Roman" panose="02020603050405020304" pitchFamily="18" charset="0"/>
                <a:ea typeface="Arial" panose="020B0604020202020204" pitchFamily="34" charset="0"/>
              </a:rPr>
              <a:t>Ví dụ:</a:t>
            </a:r>
            <a:endParaRPr lang="en-US" sz="2800" dirty="0">
              <a:effectLst/>
              <a:latin typeface="Arial" panose="020B0604020202020204" pitchFamily="34" charset="0"/>
              <a:ea typeface="Arial" panose="020B0604020202020204" pitchFamily="34" charset="0"/>
            </a:endParaRPr>
          </a:p>
          <a:p>
            <a:pPr algn="just">
              <a:lnSpc>
                <a:spcPct val="150000"/>
              </a:lnSpc>
            </a:pPr>
            <a:r>
              <a:rPr lang="vi-VN" sz="2800" dirty="0">
                <a:effectLst/>
                <a:latin typeface="Times New Roman" panose="02020603050405020304" pitchFamily="18" charset="0"/>
                <a:ea typeface="Arial" panose="020B0604020202020204" pitchFamily="34" charset="0"/>
              </a:rPr>
              <a:t>         Tự trọng nghĩa là biết coi trọng mình, nhưng không phải theo nghĩa vị kỷ (chỉ biết đến danh lợi của bản thân mình) mà là coi trọng phẩm giá/đạo đức của mình. Một người có tự trọng hay không cũng thường được thể hiện qua câu trả lời hay qua hành xử của anh ta cho những câu trả lời như: “Điều gì khiến tôi sợ hãi/ xấu hổ?” “Điều gì khiến tôi tự hào /hạnh phúc?”...</a:t>
            </a:r>
            <a:endParaRPr lang="en-US" sz="2800" dirty="0">
              <a:effectLst/>
              <a:latin typeface="Arial" panose="020B0604020202020204" pitchFamily="34" charset="0"/>
              <a:ea typeface="Arial" panose="020B0604020202020204" pitchFamily="34" charset="0"/>
            </a:endParaRPr>
          </a:p>
          <a:p>
            <a:pPr algn="r">
              <a:lnSpc>
                <a:spcPct val="150000"/>
              </a:lnSpc>
              <a:spcBef>
                <a:spcPts val="1200"/>
              </a:spcBef>
            </a:pPr>
            <a:r>
              <a:rPr lang="vi-VN" sz="2800" i="1" dirty="0">
                <a:effectLst/>
                <a:latin typeface="Times New Roman" panose="02020603050405020304" pitchFamily="18" charset="0"/>
                <a:ea typeface="Arial" panose="020B0604020202020204" pitchFamily="34" charset="0"/>
              </a:rPr>
              <a:t>(Trích: Đúng việc - Giản Tư Trung, NXB Tri thức, 2016, tr.27)</a:t>
            </a:r>
            <a:endParaRPr lang="en-US" sz="2800" dirty="0">
              <a:effectLst/>
              <a:latin typeface="Arial" panose="020B0604020202020204" pitchFamily="34" charset="0"/>
              <a:ea typeface="Arial" panose="020B0604020202020204" pitchFamily="34" charset="0"/>
            </a:endParaRPr>
          </a:p>
          <a:p>
            <a:pPr algn="just">
              <a:lnSpc>
                <a:spcPct val="150000"/>
              </a:lnSpc>
            </a:pPr>
            <a:r>
              <a:rPr lang="vi-VN" sz="2800" b="1" dirty="0">
                <a:effectLst/>
                <a:latin typeface="Times New Roman" panose="02020603050405020304" pitchFamily="18" charset="0"/>
                <a:ea typeface="Arial" panose="020B0604020202020204" pitchFamily="34" charset="0"/>
              </a:rPr>
              <a:t>Theo tác giả, tự trọng là gì?</a:t>
            </a:r>
            <a:endParaRPr lang="en-US" sz="2800" dirty="0">
              <a:effectLst/>
              <a:latin typeface="Arial" panose="020B0604020202020204" pitchFamily="34" charset="0"/>
              <a:ea typeface="Arial" panose="020B0604020202020204" pitchFamily="34" charset="0"/>
            </a:endParaRPr>
          </a:p>
          <a:p>
            <a:r>
              <a:rPr lang="vi-VN" sz="2800" dirty="0">
                <a:effectLst/>
                <a:latin typeface="Times New Roman" panose="02020603050405020304" pitchFamily="18" charset="0"/>
                <a:ea typeface="Arial" panose="020B0604020202020204" pitchFamily="34" charset="0"/>
              </a:rPr>
              <a:t>Theo tác giả, tự trọng là biết coi trọng mình, nhưng không phải theo nghĩa vị kỷ (chỉ biết đến danh lợi của bản thân mình) mà là coi trọng phẩm giá/đạo đức của mình.</a:t>
            </a:r>
            <a:endParaRPr lang="en-US" sz="2800" dirty="0"/>
          </a:p>
        </p:txBody>
      </p:sp>
    </p:spTree>
    <p:extLst>
      <p:ext uri="{BB962C8B-B14F-4D97-AF65-F5344CB8AC3E}">
        <p14:creationId xmlns:p14="http://schemas.microsoft.com/office/powerpoint/2010/main" val="26684956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67022-51A6-3B3D-B236-DB201085B115}"/>
              </a:ext>
            </a:extLst>
          </p:cNvPr>
          <p:cNvSpPr txBox="1"/>
          <p:nvPr/>
        </p:nvSpPr>
        <p:spPr>
          <a:xfrm>
            <a:off x="0" y="-64264"/>
            <a:ext cx="12115800" cy="6555641"/>
          </a:xfrm>
          <a:prstGeom prst="rect">
            <a:avLst/>
          </a:prstGeom>
          <a:noFill/>
        </p:spPr>
        <p:txBody>
          <a:bodyPr wrap="square">
            <a:spAutoFit/>
          </a:bodyPr>
          <a:lstStyle/>
          <a:p>
            <a:pPr>
              <a:tabLst>
                <a:tab pos="1009650" algn="l"/>
              </a:tabLst>
            </a:pPr>
            <a:r>
              <a:rPr lang="en-US" sz="2800" b="1" i="1" dirty="0">
                <a:effectLst/>
                <a:latin typeface="Times New Roman" panose="02020603050405020304" pitchFamily="18" charset="0"/>
                <a:ea typeface="Arial" panose="020B0604020202020204" pitchFamily="34" charset="0"/>
              </a:rPr>
              <a:t>2. </a:t>
            </a:r>
            <a:r>
              <a:rPr lang="vi-VN" sz="2800" b="1" i="1" dirty="0">
                <a:effectLst/>
                <a:latin typeface="Times New Roman" panose="02020603050405020304" pitchFamily="18" charset="0"/>
                <a:ea typeface="Arial" panose="020B0604020202020204" pitchFamily="34" charset="0"/>
              </a:rPr>
              <a:t>Tại sao tác giả lại nói “…..”</a:t>
            </a:r>
            <a:r>
              <a:rPr lang="en-US" sz="2800" b="1" i="1"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Đây là dạng câu hỏi khó nhất trong đề đọc hiểu </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Bạn hãy xem kĩ lại văn bản rồi lý giải: nếu câu có nhiều vế thì lý giải từng vế, nếu câu có mọt vế thì chọn những từ khóa để lý giải rồi rút ra ý nghĩa cả câu nói.</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Nên quan tâm câu này suy nghĩ thật chuẩn rồi mới viết vì câu này thường có điểm cao hơn các câu khác (thường chiếm một điểm)</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Cũng nên trả lời nhiều ý để có cơ hội trúng với đáp án nhiều hơn. (nếu chưa hiểu rõ mấy)</a:t>
            </a:r>
            <a:endParaRPr lang="en-US" sz="2800" dirty="0">
              <a:effectLst/>
              <a:latin typeface="Times New Roman" panose="02020603050405020304" pitchFamily="18" charset="0"/>
              <a:ea typeface="MS Mincho" panose="02020609040205080304" pitchFamily="49" charset="-128"/>
            </a:endParaRPr>
          </a:p>
          <a:p>
            <a:pPr algn="just">
              <a:tabLst>
                <a:tab pos="1009650" algn="l"/>
              </a:tabLst>
            </a:pPr>
            <a:r>
              <a:rPr lang="vi-VN" sz="2800" b="1" dirty="0">
                <a:effectLst/>
                <a:highlight>
                  <a:srgbClr val="FFFF00"/>
                </a:highlight>
                <a:latin typeface="Times New Roman" panose="02020603050405020304" pitchFamily="18" charset="0"/>
                <a:ea typeface="Arial" panose="020B0604020202020204" pitchFamily="34" charset="0"/>
              </a:rPr>
              <a:t>Phương pháp:</a:t>
            </a:r>
            <a:endParaRPr lang="en-US" sz="2800" dirty="0">
              <a:effectLst/>
              <a:latin typeface="Arial" panose="020B0604020202020204" pitchFamily="34" charset="0"/>
              <a:ea typeface="Arial" panose="020B0604020202020204" pitchFamily="34" charset="0"/>
            </a:endParaRPr>
          </a:p>
          <a:p>
            <a:pPr algn="just">
              <a:tabLst>
                <a:tab pos="1009650" algn="l"/>
              </a:tabLst>
            </a:pPr>
            <a:r>
              <a:rPr lang="vi-VN" sz="2800" dirty="0">
                <a:effectLst/>
                <a:latin typeface="Times New Roman" panose="02020603050405020304" pitchFamily="18" charset="0"/>
                <a:ea typeface="Arial" panose="020B0604020202020204" pitchFamily="34" charset="0"/>
              </a:rPr>
              <a:t>Kết hợp quan niệm của tác giả trong văn bản và hiểu biết của bản thân (ngoài văn bản), có thể dùng 1 phần lời diễn đạt tự do của bản thân, có lý giải vì sao </a:t>
            </a:r>
            <a:r>
              <a:rPr lang="vi-VN" sz="2800" dirty="0">
                <a:solidFill>
                  <a:srgbClr val="000000"/>
                </a:solidFill>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algn="just">
              <a:tabLst>
                <a:tab pos="1009650" algn="l"/>
              </a:tabLst>
            </a:pPr>
            <a:r>
              <a:rPr lang="vi-VN" sz="2800" b="1" dirty="0">
                <a:solidFill>
                  <a:srgbClr val="000000"/>
                </a:solidFill>
                <a:effectLst/>
                <a:latin typeface="Times New Roman" panose="02020603050405020304" pitchFamily="18" charset="0"/>
                <a:ea typeface="Arial" panose="020B0604020202020204" pitchFamily="34" charset="0"/>
              </a:rPr>
              <a:t>Trả lời:</a:t>
            </a:r>
            <a:r>
              <a:rPr lang="vi-VN" sz="2800" dirty="0">
                <a:solidFill>
                  <a:srgbClr val="000000"/>
                </a:solidFill>
                <a:effectLst/>
                <a:latin typeface="Times New Roman" panose="02020603050405020304" pitchFamily="18" charset="0"/>
                <a:ea typeface="Arial" panose="020B0604020202020204" pitchFamily="34" charset="0"/>
              </a:rPr>
              <a:t> Theo em tác giả cho rằng “….”</a:t>
            </a:r>
            <a:endParaRPr lang="en-US" sz="2800" dirty="0">
              <a:effectLst/>
              <a:latin typeface="Arial" panose="020B0604020202020204" pitchFamily="34" charset="0"/>
              <a:ea typeface="Arial" panose="020B0604020202020204" pitchFamily="34" charset="0"/>
            </a:endParaRPr>
          </a:p>
          <a:p>
            <a:pPr marL="914400" algn="just">
              <a:tabLst>
                <a:tab pos="1009650" algn="l"/>
              </a:tabLst>
            </a:pPr>
            <a:r>
              <a:rPr lang="vi-VN" sz="2800" dirty="0">
                <a:solidFill>
                  <a:srgbClr val="000000"/>
                </a:solidFill>
                <a:effectLst/>
                <a:latin typeface="Times New Roman" panose="02020603050405020304" pitchFamily="18" charset="0"/>
                <a:ea typeface="Arial" panose="020B0604020202020204" pitchFamily="34" charset="0"/>
              </a:rPr>
              <a:t>+ Vì…. (tìm ý trong văn bản trước)</a:t>
            </a:r>
            <a:endParaRPr lang="en-US" sz="2800" dirty="0">
              <a:effectLst/>
              <a:latin typeface="Arial" panose="020B0604020202020204" pitchFamily="34" charset="0"/>
              <a:ea typeface="Arial" panose="020B0604020202020204" pitchFamily="34" charset="0"/>
            </a:endParaRPr>
          </a:p>
          <a:p>
            <a:pPr marL="914400" algn="just">
              <a:tabLst>
                <a:tab pos="1009650" algn="l"/>
              </a:tabLst>
            </a:pPr>
            <a:r>
              <a:rPr lang="vi-VN" sz="2800" dirty="0">
                <a:solidFill>
                  <a:srgbClr val="000000"/>
                </a:solidFill>
                <a:effectLst/>
                <a:latin typeface="Times New Roman" panose="02020603050405020304" pitchFamily="18" charset="0"/>
                <a:ea typeface="Arial" panose="020B0604020202020204" pitchFamily="34" charset="0"/>
              </a:rPr>
              <a:t>+ Vì….(tìm ý trong đầu mình sau)</a:t>
            </a:r>
            <a:r>
              <a:rPr lang="vi-VN" sz="2800" b="1" dirty="0">
                <a:effectLst/>
                <a:latin typeface="Times New Roman" panose="02020603050405020304" pitchFamily="18" charset="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a:p>
            <a:r>
              <a:rPr lang="vi-VN" sz="2800" dirty="0">
                <a:solidFill>
                  <a:srgbClr val="000000"/>
                </a:solidFill>
                <a:effectLst/>
                <a:latin typeface="Times New Roman" panose="02020603050405020304" pitchFamily="18" charset="0"/>
                <a:ea typeface="Arial" panose="020B0604020202020204" pitchFamily="34" charset="0"/>
              </a:rPr>
              <a:t>+ Vì….(lật ngược lại vấn đề  - nếu không như thế thì sao) (nếu cần)</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23355397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67022-51A6-3B3D-B236-DB201085B115}"/>
              </a:ext>
            </a:extLst>
          </p:cNvPr>
          <p:cNvSpPr txBox="1"/>
          <p:nvPr/>
        </p:nvSpPr>
        <p:spPr>
          <a:xfrm>
            <a:off x="0" y="-64264"/>
            <a:ext cx="12115800" cy="6740307"/>
          </a:xfrm>
          <a:prstGeom prst="rect">
            <a:avLst/>
          </a:prstGeom>
          <a:noFill/>
        </p:spPr>
        <p:txBody>
          <a:bodyPr wrap="square">
            <a:spAutoFit/>
          </a:bodyPr>
          <a:lstStyle/>
          <a:p>
            <a:pPr>
              <a:tabLst>
                <a:tab pos="1009650" algn="l"/>
              </a:tabLst>
            </a:pPr>
            <a:r>
              <a:rPr lang="vi-VN" sz="2700" b="1" dirty="0">
                <a:effectLst/>
                <a:latin typeface="Times New Roman" panose="02020603050405020304" pitchFamily="18" charset="0"/>
                <a:ea typeface="Arial" panose="020B0604020202020204" pitchFamily="34" charset="0"/>
              </a:rPr>
              <a:t>Ví dụ:</a:t>
            </a:r>
            <a:r>
              <a:rPr lang="vi-VN" sz="2700" dirty="0">
                <a:effectLst/>
                <a:latin typeface="Times New Roman" panose="02020603050405020304" pitchFamily="18" charset="0"/>
                <a:ea typeface="Arial" panose="020B0604020202020204" pitchFamily="34" charset="0"/>
              </a:rPr>
              <a:t> </a:t>
            </a:r>
            <a:endParaRPr lang="en-US" sz="2700" dirty="0">
              <a:effectLst/>
              <a:latin typeface="Arial" panose="020B0604020202020204" pitchFamily="34" charset="0"/>
              <a:ea typeface="Arial" panose="020B0604020202020204" pitchFamily="34" charset="0"/>
            </a:endParaRPr>
          </a:p>
          <a:p>
            <a:pPr algn="ctr"/>
            <a:r>
              <a:rPr lang="vi-VN" sz="2700" dirty="0">
                <a:solidFill>
                  <a:srgbClr val="000000"/>
                </a:solidFill>
                <a:effectLst/>
                <a:latin typeface="Times New Roman" panose="02020603050405020304" pitchFamily="18" charset="0"/>
                <a:ea typeface="Times New Roman" panose="02020603050405020304" pitchFamily="18" charset="0"/>
              </a:rPr>
              <a:t>THỜI GIAN LÀ VÀNG</a:t>
            </a:r>
            <a:endParaRPr lang="en-US" sz="2700" dirty="0">
              <a:effectLst/>
              <a:latin typeface="Arial" panose="020B0604020202020204" pitchFamily="34" charset="0"/>
              <a:ea typeface="Arial" panose="020B0604020202020204" pitchFamily="34" charset="0"/>
            </a:endParaRPr>
          </a:p>
          <a:p>
            <a:pPr algn="just"/>
            <a:r>
              <a:rPr lang="vi-VN" sz="2700" dirty="0">
                <a:solidFill>
                  <a:srgbClr val="000000"/>
                </a:solidFill>
                <a:effectLst/>
                <a:latin typeface="Times New Roman" panose="02020603050405020304" pitchFamily="18" charset="0"/>
                <a:ea typeface="Times New Roman" panose="02020603050405020304" pitchFamily="18" charset="0"/>
              </a:rPr>
              <a:t>       Ngạn ngữ có câu: Thời gian là vàng. Nhưng vàng thì mua được mà thời gian không mua</a:t>
            </a:r>
            <a:r>
              <a:rPr lang="vi-VN" sz="2700" dirty="0">
                <a:effectLst/>
                <a:latin typeface="Times New Roman" panose="02020603050405020304" pitchFamily="18" charset="0"/>
                <a:ea typeface="Times New Roman" panose="02020603050405020304" pitchFamily="18" charset="0"/>
              </a:rPr>
              <a:t> </a:t>
            </a:r>
            <a:r>
              <a:rPr lang="vi-VN" sz="2700" dirty="0">
                <a:solidFill>
                  <a:srgbClr val="000000"/>
                </a:solidFill>
                <a:effectLst/>
                <a:latin typeface="Times New Roman" panose="02020603050405020304" pitchFamily="18" charset="0"/>
                <a:ea typeface="Times New Roman" panose="02020603050405020304" pitchFamily="18" charset="0"/>
              </a:rPr>
              <a:t>được. Thế mới biết vàng có giá mà thời gian là vô giá. Thật vậy, thời gian là sự sống. Bạn vào bệnh viện mà xem, người bệnh nặng, nếu kịp thời chạy chữa thì sống, để chậm là chết. Thời gian là thắng lợi. Bạn hỏi các anh bộ đội mà xem, trong chiến đấu, biết nắm thời cơ, đánh địch đúng lúc là thắng lợi, đễ mất thời cơ là thất bại...</a:t>
            </a:r>
            <a:endParaRPr lang="en-US" sz="2700" dirty="0">
              <a:effectLst/>
              <a:latin typeface="Arial" panose="020B0604020202020204" pitchFamily="34" charset="0"/>
              <a:ea typeface="Arial" panose="020B0604020202020204" pitchFamily="34" charset="0"/>
            </a:endParaRPr>
          </a:p>
          <a:p>
            <a:pPr algn="r"/>
            <a:r>
              <a:rPr lang="vi-VN" sz="2700" i="1" dirty="0">
                <a:solidFill>
                  <a:srgbClr val="000000"/>
                </a:solidFill>
                <a:effectLst/>
                <a:latin typeface="Times New Roman" panose="02020603050405020304" pitchFamily="18" charset="0"/>
                <a:ea typeface="Times New Roman" panose="02020603050405020304" pitchFamily="18" charset="0"/>
              </a:rPr>
              <a:t>(Phương Liên - Ngữ văn 9, Tập hai, NXB Giáo dục)</a:t>
            </a:r>
            <a:endParaRPr lang="en-US" sz="2700" dirty="0">
              <a:effectLst/>
              <a:latin typeface="Arial" panose="020B0604020202020204" pitchFamily="34" charset="0"/>
              <a:ea typeface="Arial" panose="020B0604020202020204" pitchFamily="34" charset="0"/>
            </a:endParaRPr>
          </a:p>
          <a:p>
            <a:pPr algn="just"/>
            <a:r>
              <a:rPr lang="vi-VN" sz="2700" b="1" dirty="0">
                <a:solidFill>
                  <a:srgbClr val="000000"/>
                </a:solidFill>
                <a:effectLst/>
                <a:latin typeface="Times New Roman" panose="02020603050405020304" pitchFamily="18" charset="0"/>
                <a:ea typeface="Times New Roman" panose="02020603050405020304" pitchFamily="18" charset="0"/>
              </a:rPr>
              <a:t>Theo </a:t>
            </a:r>
            <a:r>
              <a:rPr lang="en-US" sz="2700" b="1" dirty="0" err="1">
                <a:solidFill>
                  <a:srgbClr val="000000"/>
                </a:solidFill>
                <a:effectLst/>
                <a:latin typeface="Times New Roman" panose="02020603050405020304" pitchFamily="18" charset="0"/>
                <a:ea typeface="Times New Roman" panose="02020603050405020304" pitchFamily="18" charset="0"/>
              </a:rPr>
              <a:t>em</a:t>
            </a:r>
            <a:r>
              <a:rPr lang="en-US" sz="2700" b="1" dirty="0">
                <a:solidFill>
                  <a:srgbClr val="000000"/>
                </a:solidFill>
                <a:effectLst/>
                <a:latin typeface="Times New Roman" panose="02020603050405020304" pitchFamily="18" charset="0"/>
                <a:ea typeface="Times New Roman" panose="02020603050405020304" pitchFamily="18" charset="0"/>
              </a:rPr>
              <a:t>,</a:t>
            </a:r>
            <a:r>
              <a:rPr lang="vi-VN" sz="2700" b="1" dirty="0">
                <a:solidFill>
                  <a:srgbClr val="000000"/>
                </a:solidFill>
                <a:effectLst/>
                <a:latin typeface="Times New Roman" panose="02020603050405020304" pitchFamily="18" charset="0"/>
                <a:ea typeface="Times New Roman" panose="02020603050405020304" pitchFamily="18" charset="0"/>
              </a:rPr>
              <a:t> tại sao tác giả cho rằng: Thời gian là vàng. Nhưng vàng thì mua được mà thời gian không mua được?</a:t>
            </a:r>
            <a:endParaRPr lang="en-US" sz="2700" dirty="0">
              <a:effectLst/>
              <a:latin typeface="Arial" panose="020B0604020202020204" pitchFamily="34" charset="0"/>
              <a:ea typeface="Arial" panose="020B0604020202020204" pitchFamily="34" charset="0"/>
            </a:endParaRPr>
          </a:p>
          <a:p>
            <a:pPr algn="just"/>
            <a:r>
              <a:rPr lang="vi-VN" sz="2700" dirty="0">
                <a:solidFill>
                  <a:srgbClr val="000000"/>
                </a:solidFill>
                <a:effectLst/>
                <a:latin typeface="Times New Roman" panose="02020603050405020304" pitchFamily="18" charset="0"/>
                <a:ea typeface="Times New Roman" panose="02020603050405020304" pitchFamily="18" charset="0"/>
              </a:rPr>
              <a:t>      Theo em, tác giả cho rằng: Thời gian là vàng. Nhưng vàng thì mua được mà thời gian không mua được vì thời gian quý như vàng. Hơn nữa, vàng là thứ vật chất hữu hình dù đẹp và rất có giá trị nhưng vẫn có thể mua bán, trao đổi. Còn thời gian là vô hình, không ai có thể mua bán trao đổi, đã trôi qua là không thể quay trở lại. Thời gian là vô giá...</a:t>
            </a:r>
            <a:endParaRPr lang="en-US" sz="27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54048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BDBB7-93E5-BD62-D377-9CF145736C4F}"/>
              </a:ext>
            </a:extLst>
          </p:cNvPr>
          <p:cNvSpPr txBox="1"/>
          <p:nvPr/>
        </p:nvSpPr>
        <p:spPr>
          <a:xfrm>
            <a:off x="0" y="0"/>
            <a:ext cx="11985172" cy="1953420"/>
          </a:xfrm>
          <a:prstGeom prst="rect">
            <a:avLst/>
          </a:prstGeom>
          <a:noFill/>
        </p:spPr>
        <p:txBody>
          <a:bodyPr wrap="square">
            <a:spAutoFit/>
          </a:bodyPr>
          <a:lstStyle/>
          <a:p>
            <a:pPr algn="just">
              <a:lnSpc>
                <a:spcPct val="150000"/>
              </a:lnSpc>
              <a:tabLst>
                <a:tab pos="1009650" algn="l"/>
              </a:tabLst>
            </a:pPr>
            <a:r>
              <a:rPr lang="en-US" sz="2800" b="1" dirty="0">
                <a:effectLst/>
                <a:latin typeface="Times New Roman" panose="02020603050405020304" pitchFamily="18" charset="0"/>
                <a:ea typeface="Arial" panose="020B0604020202020204" pitchFamily="34" charset="0"/>
              </a:rPr>
              <a:t>V. </a:t>
            </a:r>
            <a:r>
              <a:rPr lang="vi-VN" sz="2800" b="1" dirty="0">
                <a:effectLst/>
                <a:latin typeface="Times New Roman" panose="02020603050405020304" pitchFamily="18" charset="0"/>
                <a:ea typeface="Arial" panose="020B0604020202020204" pitchFamily="34" charset="0"/>
              </a:rPr>
              <a:t>DẠNG CÂU HỎI ĐỒNG TÌNH HAY KHÔNG ĐỒNG TÌNH VỚI 1 Ý KIẾN/ QUAN ĐIỂM.</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Wingdings 3" panose="05040102010807070707" pitchFamily="18" charset="2"/>
              <a:buChar char="_"/>
              <a:tabLst>
                <a:tab pos="1009650" algn="l"/>
              </a:tabLst>
            </a:pPr>
            <a:r>
              <a:rPr lang="vi-VN" sz="2800" b="1" i="1" dirty="0">
                <a:effectLst/>
                <a:latin typeface="Times New Roman" panose="02020603050405020304" pitchFamily="18" charset="0"/>
                <a:ea typeface="Arial" panose="020B0604020202020204" pitchFamily="34" charset="0"/>
              </a:rPr>
              <a:t>Dạng câu hỏi này ở đề thi sẽ hỏi: </a:t>
            </a:r>
            <a:r>
              <a:rPr lang="en-US" sz="2800" b="1" i="1">
                <a:effectLst/>
                <a:latin typeface="Times New Roman" panose="02020603050405020304" pitchFamily="18" charset="0"/>
                <a:ea typeface="Arial" panose="020B0604020202020204" pitchFamily="34" charset="0"/>
              </a:rPr>
              <a:t>Em </a:t>
            </a:r>
            <a:r>
              <a:rPr lang="vi-VN" sz="2800" b="1" i="1">
                <a:effectLst/>
                <a:latin typeface="Times New Roman" panose="02020603050405020304" pitchFamily="18" charset="0"/>
                <a:ea typeface="Arial" panose="020B0604020202020204" pitchFamily="34" charset="0"/>
              </a:rPr>
              <a:t>có </a:t>
            </a:r>
            <a:r>
              <a:rPr lang="vi-VN" sz="2800" b="1" i="1" dirty="0">
                <a:effectLst/>
                <a:latin typeface="Times New Roman" panose="02020603050405020304" pitchFamily="18" charset="0"/>
                <a:ea typeface="Arial" panose="020B0604020202020204" pitchFamily="34" charset="0"/>
              </a:rPr>
              <a:t>đồng tình với….</a:t>
            </a:r>
            <a:r>
              <a:rPr lang="en-US" sz="2800" b="1" i="1" dirty="0">
                <a:effectLst/>
                <a:latin typeface="Times New Roman" panose="02020603050405020304" pitchFamily="18" charset="0"/>
                <a:ea typeface="Arial" panose="020B0604020202020204" pitchFamily="34" charset="0"/>
              </a:rPr>
              <a:t>?</a:t>
            </a:r>
            <a:r>
              <a:rPr lang="vi-VN" sz="2800" b="1" i="1" dirty="0">
                <a:effectLst/>
                <a:latin typeface="Times New Roman" panose="02020603050405020304" pitchFamily="18" charset="0"/>
                <a:ea typeface="Arial" panose="020B0604020202020204" pitchFamily="34" charset="0"/>
              </a:rPr>
              <a:t> Tại sao</a:t>
            </a:r>
            <a:r>
              <a:rPr lang="en-US" sz="2800" b="1" i="1"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85935088-E52B-A79A-0C36-981D40D85AAA}"/>
              </a:ext>
            </a:extLst>
          </p:cNvPr>
          <p:cNvPicPr>
            <a:picLocks noChangeAspect="1"/>
          </p:cNvPicPr>
          <p:nvPr/>
        </p:nvPicPr>
        <p:blipFill>
          <a:blip r:embed="rId2"/>
          <a:stretch>
            <a:fillRect/>
          </a:stretch>
        </p:blipFill>
        <p:spPr>
          <a:xfrm>
            <a:off x="76200" y="2148265"/>
            <a:ext cx="11985172" cy="4981877"/>
          </a:xfrm>
          <a:prstGeom prst="rect">
            <a:avLst/>
          </a:prstGeom>
        </p:spPr>
      </p:pic>
    </p:spTree>
    <p:extLst>
      <p:ext uri="{BB962C8B-B14F-4D97-AF65-F5344CB8AC3E}">
        <p14:creationId xmlns:p14="http://schemas.microsoft.com/office/powerpoint/2010/main" val="1836776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745">
            <a:extLst>
              <a:ext uri="{FF2B5EF4-FFF2-40B4-BE49-F238E27FC236}">
                <a16:creationId xmlns:a16="http://schemas.microsoft.com/office/drawing/2014/main" id="{52C634E6-71AC-49B5-757B-07A942E50930}"/>
              </a:ext>
            </a:extLst>
          </p:cNvPr>
          <p:cNvSpPr>
            <a:spLocks noChangeArrowheads="1"/>
          </p:cNvSpPr>
          <p:nvPr/>
        </p:nvSpPr>
        <p:spPr bwMode="auto">
          <a:xfrm>
            <a:off x="3562350" y="457200"/>
            <a:ext cx="2265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300" b="0" i="0" u="none" strike="noStrike" cap="none" normalizeH="0" baseline="0">
              <a:ln>
                <a:noFill/>
              </a:ln>
              <a:solidFill>
                <a:srgbClr val="2E74B5"/>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EEBD670-B9CD-DFE5-D79A-65AB3BA2ED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7D50CC94-2B80-6395-0747-55DC78C0C3F4}"/>
              </a:ext>
            </a:extLst>
          </p:cNvPr>
          <p:cNvSpPr>
            <a:spLocks noChangeArrowheads="1"/>
          </p:cNvSpPr>
          <p:nvPr/>
        </p:nvSpPr>
        <p:spPr bwMode="auto">
          <a:xfrm>
            <a:off x="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B049A788-3D39-884D-D991-37E9337ACA30}"/>
              </a:ext>
            </a:extLst>
          </p:cNvPr>
          <p:cNvSpPr txBox="1"/>
          <p:nvPr/>
        </p:nvSpPr>
        <p:spPr>
          <a:xfrm>
            <a:off x="0" y="0"/>
            <a:ext cx="12072257" cy="6863417"/>
          </a:xfrm>
          <a:prstGeom prst="rect">
            <a:avLst/>
          </a:prstGeom>
          <a:noFill/>
        </p:spPr>
        <p:txBody>
          <a:bodyPr wrap="square">
            <a:spAutoFit/>
          </a:bodyPr>
          <a:lstStyle/>
          <a:p>
            <a:pPr marL="91440" algn="just"/>
            <a:r>
              <a:rPr lang="vi-VN" sz="2200" b="1" dirty="0">
                <a:solidFill>
                  <a:srgbClr val="000000"/>
                </a:solidFill>
                <a:effectLst/>
                <a:latin typeface="Times New Roman" panose="02020603050405020304" pitchFamily="18" charset="0"/>
                <a:ea typeface="Times New Roman" panose="02020603050405020304" pitchFamily="18" charset="0"/>
              </a:rPr>
              <a:t>Ví dụ: </a:t>
            </a:r>
            <a:r>
              <a:rPr lang="en-US" sz="2200" dirty="0">
                <a:latin typeface="Arial" panose="020B0604020202020204" pitchFamily="34" charset="0"/>
                <a:ea typeface="Times New Roman" panose="02020603050405020304" pitchFamily="18" charset="0"/>
              </a:rPr>
              <a:t> </a:t>
            </a:r>
            <a:r>
              <a:rPr lang="vi-VN" sz="2200" b="1" i="1" dirty="0">
                <a:solidFill>
                  <a:srgbClr val="000000"/>
                </a:solidFill>
                <a:effectLst/>
                <a:latin typeface="Times New Roman" panose="02020603050405020304" pitchFamily="18" charset="0"/>
                <a:ea typeface="Times New Roman" panose="02020603050405020304" pitchFamily="18" charset="0"/>
              </a:rPr>
              <a:t>Đọc đoạn trích sau</a:t>
            </a:r>
            <a:endParaRPr lang="en-US" sz="2200" dirty="0">
              <a:effectLst/>
              <a:latin typeface="Arial" panose="020B0604020202020204" pitchFamily="34" charset="0"/>
              <a:ea typeface="Arial" panose="020B0604020202020204" pitchFamily="34" charset="0"/>
            </a:endParaRPr>
          </a:p>
          <a:p>
            <a:pPr marL="91440" algn="just"/>
            <a:r>
              <a:rPr lang="vi-VN" sz="2200" dirty="0">
                <a:effectLst/>
                <a:latin typeface="Times New Roman" panose="02020603050405020304" pitchFamily="18" charset="0"/>
                <a:ea typeface="Times New Roman" panose="02020603050405020304" pitchFamily="18" charset="0"/>
              </a:rPr>
              <a:t>	</a:t>
            </a:r>
            <a:r>
              <a:rPr lang="vi-VN" sz="2200" dirty="0">
                <a:effectLst/>
                <a:latin typeface="Times New Roman" panose="02020603050405020304" pitchFamily="18" charset="0"/>
                <a:ea typeface="Arial" panose="020B0604020202020204" pitchFamily="34" charset="0"/>
              </a:rPr>
              <a:t>Khi tới thăm những bản làng nghèo khổ lạc hậu khủng khiếp trên miền núi cao, tôi cứ nghĩ có phải do họ ít đi quá. Nếu giúp đỡ họ, nên chăng thay vì cho tiền cho gạo, chúng ta tổ chức cho họ những chuyến đi? Biết đâu sau những chuyến đi họ sẽ tự muốn thay đổi tập quán sinh sống?</a:t>
            </a:r>
            <a:endParaRPr lang="en-US" sz="2200" dirty="0">
              <a:effectLst/>
              <a:latin typeface="Arial" panose="020B0604020202020204" pitchFamily="34" charset="0"/>
              <a:ea typeface="Arial" panose="020B0604020202020204" pitchFamily="34" charset="0"/>
            </a:endParaRPr>
          </a:p>
          <a:p>
            <a:pPr marL="91440" algn="just"/>
            <a:r>
              <a:rPr lang="vi-VN" sz="2200" dirty="0">
                <a:effectLst/>
                <a:latin typeface="Times New Roman" panose="02020603050405020304" pitchFamily="18" charset="0"/>
                <a:ea typeface="Arial" panose="020B0604020202020204" pitchFamily="34" charset="0"/>
              </a:rPr>
              <a:t>        Tóm lại, mọi chuyến đi đều đáng giá. Đi để con được choáng ngợp trước đại dương mênh mông...rung động trước một cánh đồng xanh mướt... hồi hộp nín thở trước những rặng núi hùng vĩ... Đi để còn biết mùi mặn của mồ hôi, mùi gió ngai ngái trước cơn dông... đi để con biết kết nối với người lạ, thì những món chưa từng ăn. Đi để con biết cách leo núi, lội ruộng, luồn hang, đốt lửa, nấu cơm, sơ cứu vết thương... Đi để khi trở về con thấy yêu thêm cái nhà nhỏ của mình. </a:t>
            </a:r>
            <a:endParaRPr lang="en-US" sz="2200" dirty="0">
              <a:effectLst/>
              <a:latin typeface="Arial" panose="020B0604020202020204" pitchFamily="34" charset="0"/>
              <a:ea typeface="Arial" panose="020B0604020202020204" pitchFamily="34" charset="0"/>
            </a:endParaRPr>
          </a:p>
          <a:p>
            <a:pPr marL="91440" algn="just"/>
            <a:r>
              <a:rPr lang="vi-VN" sz="2200" dirty="0">
                <a:effectLst/>
                <a:latin typeface="Times New Roman" panose="02020603050405020304" pitchFamily="18" charset="0"/>
                <a:ea typeface="Arial" panose="020B0604020202020204" pitchFamily="34" charset="0"/>
              </a:rPr>
              <a:t>        Tại sao người ta phải bỏ cả đống tiền, khổ sở đày ải để leo lên đỉnh Everest? Tại sao người ta phải luyện tập thể lực cả tháng trời rồi đáp máy bay tới Việt Nam, mò mẫm trèo đèo lội suối để tới hang Sơn Đoòng? Cảnh đẹp chỉ là một phần. Quan trọng là cái thú vị của quá trình chinh phục và khám phá. Sống là phải được nếm trải cảm giác sung sướng không thể diễn tả của khoảnh khắc “a ha, ta đã làm được!”. Nó đã lắm. Không ngôn từ nào làm được! Mấy mùa Tết gần đây nhà mình sắm Tết chỉ khoảng vài trăm ngàn. Dọn tủ lạnh và thùng rác thật sạch để có thể đi 10 ngày về không bị bốc mùi. Lên đường! Những chuyến đi, luôn luôn tốt hơn! Nước chảy là nước trong, nước đọng là nước bẩn. Có câu nói rằng: “Nếu con người sinh ra chỉ để ở chết đi ở một chỗ, thì người ta đã không cần đôi chân làm gì”. Dù với ngàn năm văn hóa lúa nước, ông bà mình khá lười dịch chuyển thì cũng phải công nhận "đi một ngày đàng học một sàng khôn" mà.</a:t>
            </a:r>
            <a:endParaRPr lang="en-US" sz="2200" dirty="0">
              <a:effectLst/>
              <a:latin typeface="Arial" panose="020B0604020202020204" pitchFamily="34" charset="0"/>
              <a:ea typeface="Arial" panose="020B0604020202020204" pitchFamily="34" charset="0"/>
            </a:endParaRPr>
          </a:p>
          <a:p>
            <a:pPr marL="91440" algn="r"/>
            <a:r>
              <a:rPr lang="vi-VN" sz="2200" i="1" dirty="0">
                <a:effectLst/>
                <a:latin typeface="Times New Roman" panose="02020603050405020304" pitchFamily="18" charset="0"/>
                <a:ea typeface="Arial" panose="020B0604020202020204" pitchFamily="34" charset="0"/>
              </a:rPr>
              <a:t>(Trích Con nghĩ đi, mẹ không biết)</a:t>
            </a:r>
            <a:endParaRPr lang="en-US" sz="2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032272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745">
            <a:extLst>
              <a:ext uri="{FF2B5EF4-FFF2-40B4-BE49-F238E27FC236}">
                <a16:creationId xmlns:a16="http://schemas.microsoft.com/office/drawing/2014/main" id="{52C634E6-71AC-49B5-757B-07A942E50930}"/>
              </a:ext>
            </a:extLst>
          </p:cNvPr>
          <p:cNvSpPr>
            <a:spLocks noChangeArrowheads="1"/>
          </p:cNvSpPr>
          <p:nvPr/>
        </p:nvSpPr>
        <p:spPr bwMode="auto">
          <a:xfrm>
            <a:off x="3562350" y="457200"/>
            <a:ext cx="2265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300" b="0" i="0" u="none" strike="noStrike" cap="none" normalizeH="0" baseline="0">
              <a:ln>
                <a:noFill/>
              </a:ln>
              <a:solidFill>
                <a:srgbClr val="2E74B5"/>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EEBD670-B9CD-DFE5-D79A-65AB3BA2ED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7D50CC94-2B80-6395-0747-55DC78C0C3F4}"/>
              </a:ext>
            </a:extLst>
          </p:cNvPr>
          <p:cNvSpPr>
            <a:spLocks noChangeArrowheads="1"/>
          </p:cNvSpPr>
          <p:nvPr/>
        </p:nvSpPr>
        <p:spPr bwMode="auto">
          <a:xfrm>
            <a:off x="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B049A788-3D39-884D-D991-37E9337ACA30}"/>
              </a:ext>
            </a:extLst>
          </p:cNvPr>
          <p:cNvSpPr txBox="1"/>
          <p:nvPr/>
        </p:nvSpPr>
        <p:spPr>
          <a:xfrm>
            <a:off x="119743" y="0"/>
            <a:ext cx="11952514" cy="6678751"/>
          </a:xfrm>
          <a:prstGeom prst="rect">
            <a:avLst/>
          </a:prstGeom>
          <a:noFill/>
        </p:spPr>
        <p:txBody>
          <a:bodyPr wrap="square">
            <a:spAutoFit/>
          </a:bodyPr>
          <a:lstStyle/>
          <a:p>
            <a:pPr marL="91440" algn="just"/>
            <a:r>
              <a:rPr lang="vi-VN" sz="1800" b="1" dirty="0">
                <a:solidFill>
                  <a:srgbClr val="000000"/>
                </a:solidFill>
                <a:effectLst/>
                <a:latin typeface="Times New Roman" panose="02020603050405020304" pitchFamily="18" charset="0"/>
                <a:ea typeface="Times New Roman" panose="02020603050405020304" pitchFamily="18" charset="0"/>
              </a:rPr>
              <a:t>Ví dụ: </a:t>
            </a:r>
            <a:endParaRPr lang="en-US" sz="1400" dirty="0">
              <a:effectLst/>
              <a:latin typeface="Arial" panose="020B0604020202020204" pitchFamily="34" charset="0"/>
              <a:ea typeface="Arial" panose="020B0604020202020204" pitchFamily="34" charset="0"/>
            </a:endParaRPr>
          </a:p>
          <a:p>
            <a:pPr marL="91440" algn="just"/>
            <a:r>
              <a:rPr lang="vi-VN" sz="1800" b="1" i="1" dirty="0">
                <a:solidFill>
                  <a:srgbClr val="000000"/>
                </a:solidFill>
                <a:effectLst/>
                <a:latin typeface="Times New Roman" panose="02020603050405020304" pitchFamily="18" charset="0"/>
                <a:ea typeface="Times New Roman" panose="02020603050405020304" pitchFamily="18" charset="0"/>
              </a:rPr>
              <a:t>Đọc đoạn trích sau</a:t>
            </a:r>
            <a:endParaRPr lang="en-US" sz="1400" dirty="0">
              <a:effectLst/>
              <a:latin typeface="Arial" panose="020B0604020202020204" pitchFamily="34" charset="0"/>
              <a:ea typeface="Arial" panose="020B0604020202020204" pitchFamily="34" charset="0"/>
            </a:endParaRPr>
          </a:p>
          <a:p>
            <a:pPr marL="91440" algn="just"/>
            <a:r>
              <a:rPr lang="vi-VN"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rPr>
              <a:t>Khi tới thăm những bản làng nghèo khổ lạc hậu khủng khiếp trên miền núi cao, tôi cứ nghĩ có phải do họ ít đi quá. Nếu giúp đỡ họ, nên chăng thay vì cho tiền cho gạo, chúng ta tổ chức cho họ những chuyến đi? Biết đâu sau những chuyến đi họ sẽ tự muốn thay đổi tập quán sinh sống?</a:t>
            </a:r>
            <a:endParaRPr lang="en-US" sz="1400" dirty="0">
              <a:effectLst/>
              <a:latin typeface="Arial" panose="020B0604020202020204" pitchFamily="34" charset="0"/>
              <a:ea typeface="Arial" panose="020B0604020202020204" pitchFamily="34" charset="0"/>
            </a:endParaRPr>
          </a:p>
          <a:p>
            <a:pPr marL="91440" algn="just"/>
            <a:r>
              <a:rPr lang="vi-VN" sz="1800" dirty="0">
                <a:effectLst/>
                <a:latin typeface="Times New Roman" panose="02020603050405020304" pitchFamily="18" charset="0"/>
                <a:ea typeface="Arial" panose="020B0604020202020204" pitchFamily="34" charset="0"/>
              </a:rPr>
              <a:t>        Tóm lại, mọi chuyến đi đều đáng giá. Đi để con được choáng ngợp trước đại dương mênh mông...rung động trước một cánh đồng xanh mướt... hồi hộp nín thở trước những rặng núi hùng vĩ... Đi để còn biết mùi mặn của mồ hôi, mùi gió ngai ngái trước cơn dông... đi để con biết kết nối với người lạ, thì những món chưa từng ăn. Đi để con biết cách leo núi, lội ruộng, luồn hang, đốt lửa, nấu cơm, sơ cứu vết thương... Đi để khi trở về con thấy yêu thêm cái nhà nhỏ của mình. </a:t>
            </a:r>
            <a:endParaRPr lang="en-US" sz="1400" dirty="0">
              <a:effectLst/>
              <a:latin typeface="Arial" panose="020B0604020202020204" pitchFamily="34" charset="0"/>
              <a:ea typeface="Arial" panose="020B0604020202020204" pitchFamily="34" charset="0"/>
            </a:endParaRPr>
          </a:p>
          <a:p>
            <a:pPr marL="91440" algn="just"/>
            <a:r>
              <a:rPr lang="vi-VN" sz="1800" dirty="0">
                <a:effectLst/>
                <a:latin typeface="Times New Roman" panose="02020603050405020304" pitchFamily="18" charset="0"/>
                <a:ea typeface="Arial" panose="020B0604020202020204" pitchFamily="34" charset="0"/>
              </a:rPr>
              <a:t>        Tại sao người ta phải bỏ cả đống tiền, khổ sở đày ải để leo lên đỉnh Everest? Tại sao người ta phải luyện tập thể lực cả tháng trời rồi đáp máy bay tới Việt Nam, mò mẫm trèo đèo lội suối để tới hang Sơn Đoòng? Cảnh đẹp chỉ là một phần. Quan trọng là cái thú vị của quá trình chinh phục và khám phá. Sống là phải được nếm trải cảm giác sung sướng không thể diễn tả của khoảnh khắc “a ha, ta đã làm được!”. Nó đã lắm. Không ngôn từ nào làm được! Mấy mùa Tết gần đây nhà mình sắm Tết chỉ khoảng vài trăm ngàn. Dọn tủ lạnh và thùng rác thật sạch để có thể đi 10 ngày về không bị bốc mùi. Lên đường! Những chuyến đi, luôn luôn tốt hơn! Nước chảy là nước trong, nước đọng là nước bẩn. Có câu nói rằng: “Nếu con người sinh ra chỉ để ở chết đi ở một chỗ, thì người ta đã không cần đôi chân làm gì”. Dù với ngàn năm văn hóa lúa nước, ông bà mình khá lười dịch chuyển thì cũng phải công nhận "đi một ngày đàng học một sàng khôn" mà.</a:t>
            </a:r>
            <a:endParaRPr lang="en-US" sz="1400" dirty="0">
              <a:effectLst/>
              <a:latin typeface="Arial" panose="020B0604020202020204" pitchFamily="34" charset="0"/>
              <a:ea typeface="Arial" panose="020B0604020202020204" pitchFamily="34" charset="0"/>
            </a:endParaRPr>
          </a:p>
          <a:p>
            <a:pPr marL="91440" algn="r"/>
            <a:r>
              <a:rPr lang="vi-VN" sz="1800" i="1" dirty="0">
                <a:effectLst/>
                <a:latin typeface="Times New Roman" panose="02020603050405020304" pitchFamily="18" charset="0"/>
                <a:ea typeface="Arial" panose="020B0604020202020204" pitchFamily="34" charset="0"/>
              </a:rPr>
              <a:t>(Trích Con nghĩ đi, mẹ không biết)</a:t>
            </a:r>
            <a:endParaRPr lang="en-US" sz="1400" dirty="0">
              <a:effectLst/>
              <a:latin typeface="Arial" panose="020B0604020202020204" pitchFamily="34" charset="0"/>
              <a:ea typeface="Arial" panose="020B0604020202020204" pitchFamily="34" charset="0"/>
            </a:endParaRPr>
          </a:p>
          <a:p>
            <a:pPr marL="91440" algn="just"/>
            <a:r>
              <a:rPr lang="vi-VN" sz="2600" b="1" i="1" dirty="0">
                <a:effectLst/>
                <a:latin typeface="Times New Roman" panose="02020603050405020304" pitchFamily="18" charset="0"/>
                <a:ea typeface="Arial" panose="020B0604020202020204" pitchFamily="34" charset="0"/>
              </a:rPr>
              <a:t>Suy nghĩ về giải pháp giúp những con người vùng cao thoát khỏi đói nghèo, lạc hậu, tác giả cho rằng: Nếu giúp đỡ họ, nên chẳng thay vì cho tiền cho gạo, chúng ta tổ chức cho họ những chuyến đi. </a:t>
            </a:r>
            <a:r>
              <a:rPr lang="en-US" sz="2600" b="1" i="1" dirty="0">
                <a:effectLst/>
                <a:latin typeface="Times New Roman" panose="02020603050405020304" pitchFamily="18" charset="0"/>
                <a:ea typeface="Arial" panose="020B0604020202020204" pitchFamily="34" charset="0"/>
              </a:rPr>
              <a:t>Em </a:t>
            </a:r>
            <a:r>
              <a:rPr lang="vi-VN" sz="2600" b="1" i="1" dirty="0">
                <a:effectLst/>
                <a:latin typeface="Times New Roman" panose="02020603050405020304" pitchFamily="18" charset="0"/>
                <a:ea typeface="Arial" panose="020B0604020202020204" pitchFamily="34" charset="0"/>
              </a:rPr>
              <a:t>có đồng tình với giải pháp trên hay không? Vì sao?</a:t>
            </a:r>
            <a:endParaRPr lang="en-US" sz="2600" dirty="0"/>
          </a:p>
        </p:txBody>
      </p:sp>
    </p:spTree>
    <p:extLst>
      <p:ext uri="{BB962C8B-B14F-4D97-AF65-F5344CB8AC3E}">
        <p14:creationId xmlns:p14="http://schemas.microsoft.com/office/powerpoint/2010/main" val="15828294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745">
            <a:extLst>
              <a:ext uri="{FF2B5EF4-FFF2-40B4-BE49-F238E27FC236}">
                <a16:creationId xmlns:a16="http://schemas.microsoft.com/office/drawing/2014/main" id="{52C634E6-71AC-49B5-757B-07A942E50930}"/>
              </a:ext>
            </a:extLst>
          </p:cNvPr>
          <p:cNvSpPr>
            <a:spLocks noChangeArrowheads="1"/>
          </p:cNvSpPr>
          <p:nvPr/>
        </p:nvSpPr>
        <p:spPr bwMode="auto">
          <a:xfrm>
            <a:off x="3562350" y="457200"/>
            <a:ext cx="2265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300" b="0" i="0" u="none" strike="noStrike" cap="none" normalizeH="0" baseline="0">
              <a:ln>
                <a:noFill/>
              </a:ln>
              <a:solidFill>
                <a:srgbClr val="2E74B5"/>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EEBD670-B9CD-DFE5-D79A-65AB3BA2ED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7D50CC94-2B80-6395-0747-55DC78C0C3F4}"/>
              </a:ext>
            </a:extLst>
          </p:cNvPr>
          <p:cNvSpPr>
            <a:spLocks noChangeArrowheads="1"/>
          </p:cNvSpPr>
          <p:nvPr/>
        </p:nvSpPr>
        <p:spPr bwMode="auto">
          <a:xfrm>
            <a:off x="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B049A788-3D39-884D-D991-37E9337ACA30}"/>
              </a:ext>
            </a:extLst>
          </p:cNvPr>
          <p:cNvSpPr txBox="1"/>
          <p:nvPr/>
        </p:nvSpPr>
        <p:spPr>
          <a:xfrm>
            <a:off x="119743" y="0"/>
            <a:ext cx="11952514" cy="5693866"/>
          </a:xfrm>
          <a:prstGeom prst="rect">
            <a:avLst/>
          </a:prstGeom>
          <a:noFill/>
        </p:spPr>
        <p:txBody>
          <a:bodyPr wrap="square">
            <a:spAutoFit/>
          </a:bodyPr>
          <a:lstStyle/>
          <a:p>
            <a:pPr algn="ctr"/>
            <a:r>
              <a:rPr lang="vi-VN" sz="2800" b="1" u="sng" dirty="0">
                <a:effectLst/>
                <a:latin typeface="Times New Roman" panose="02020603050405020304" pitchFamily="18" charset="0"/>
                <a:ea typeface="Arial" panose="020B0604020202020204" pitchFamily="34" charset="0"/>
              </a:rPr>
              <a:t>Hướng dẫn</a:t>
            </a:r>
            <a:endParaRPr lang="en-US" sz="28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pPr>
            <a:r>
              <a:rPr lang="en-US" sz="2800" dirty="0">
                <a:effectLst/>
                <a:latin typeface="Times New Roman" panose="02020603050405020304" pitchFamily="18" charset="0"/>
                <a:ea typeface="MS Mincho" panose="02020609040205080304" pitchFamily="49" charset="-128"/>
              </a:rPr>
              <a:t>Em</a:t>
            </a:r>
            <a:r>
              <a:rPr lang="vi-VN" sz="2800" dirty="0">
                <a:effectLst/>
                <a:latin typeface="Times New Roman" panose="02020603050405020304" pitchFamily="18" charset="0"/>
                <a:ea typeface="MS Mincho" panose="02020609040205080304" pitchFamily="49" charset="-128"/>
              </a:rPr>
              <a:t> </a:t>
            </a:r>
            <a:r>
              <a:rPr lang="vi-VN" sz="2800" b="1" i="1" dirty="0">
                <a:effectLst/>
                <a:latin typeface="Times New Roman" panose="02020603050405020304" pitchFamily="18" charset="0"/>
                <a:ea typeface="MS Mincho" panose="02020609040205080304" pitchFamily="49" charset="-128"/>
              </a:rPr>
              <a:t>đồng tình</a:t>
            </a:r>
            <a:r>
              <a:rPr lang="vi-VN" sz="2800" dirty="0">
                <a:effectLst/>
                <a:latin typeface="Times New Roman" panose="02020603050405020304" pitchFamily="18" charset="0"/>
                <a:ea typeface="MS Mincho" panose="02020609040205080304" pitchFamily="49" charset="-128"/>
              </a:rPr>
              <a:t> với quan điểm trên.</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Vì: biết đâu sau những chuyến đi họ sẽ tự muốn thay đổi tập quán sinh sống lạc hậu của họ.</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Vì những chuyến đi sẽ gặp đồng bào vùng cao bước ra thế giới rộng lớn ngoài kia mở mang tầm mắt, họ sẽ tiếp cận những cái mới, nhìn thấy những điều hiện đại, học hỏi được những điều tiên tiến, để khi quay trở về họ thay đổi tư duy cũ kĩ, áp dụng những điều tốt để xây dựng cuộc sống theo hướng tích cực.</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Vì: nếu không tổ chức cho họ những chuyến đi khám phá, chúng ta sẽ không thể cho họ hay cứu trợ giúp đỡ họ cả đời được. Gạo ăn vài bữa cũng hết, tiền tiêu vài hôm cũng không còn. Nên thay vì cho con cá thì cho họ cái cần câu. Họ đi nhiều, học hỏi nhiều, sẽ tự biết cách thay đổi cuộc sống, giàu có văn minh hơn.</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170539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Thuyết minh</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CCC5C1A-9E46-F75A-8EC0-3403F44EE990}"/>
              </a:ext>
            </a:extLst>
          </p:cNvPr>
          <p:cNvSpPr txBox="1"/>
          <p:nvPr/>
        </p:nvSpPr>
        <p:spPr>
          <a:xfrm>
            <a:off x="52984" y="2029212"/>
            <a:ext cx="12008387" cy="5176417"/>
          </a:xfrm>
          <a:prstGeom prst="rect">
            <a:avLst/>
          </a:prstGeom>
          <a:noFill/>
        </p:spPr>
        <p:txBody>
          <a:bodyPr wrap="square">
            <a:spAutoFit/>
          </a:bodyPr>
          <a:lstStyle/>
          <a:p>
            <a:pPr indent="144145" algn="just">
              <a:lnSpc>
                <a:spcPct val="150000"/>
              </a:lnSpc>
              <a:spcBef>
                <a:spcPts val="1200"/>
              </a:spcBef>
              <a:tabLst>
                <a:tab pos="1170305" algn="l"/>
              </a:tabLst>
            </a:pPr>
            <a:r>
              <a:rPr lang="vi-VN"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600" dirty="0">
              <a:effectLst/>
              <a:latin typeface="Times New Roman" panose="02020603050405020304" pitchFamily="18" charset="0"/>
              <a:ea typeface="Times New Roman" panose="02020603050405020304" pitchFamily="18" charset="0"/>
            </a:endParaRPr>
          </a:p>
          <a:p>
            <a:pPr indent="144145" algn="just">
              <a:lnSpc>
                <a:spcPct val="150000"/>
              </a:lnSpc>
              <a:tabLst>
                <a:tab pos="1170305" algn="l"/>
              </a:tabLs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các nhà khoa học, bao bì ni lông lẫn vào đất làm cản trở quá trình sinh trưởng của các loài thực vật bị nó bao quanh, cản trở sự phát triển của cỏ dẫn đến hiện tượng xói mòn ở các vùng đồi núi. Bao bì ni lông bị vứt xuống cống làm tắc các đường dẫn nước thải, làm tăng khả năng ngập lụt của các đô thị về mùa mưa. Sự tắc nghẽn của hệ thống cống rãnh làm cho muỗi phát sinh, lây truyền dịch bệnh. Bao bì ni lông trôi ra biển làm chết các sinh vật khi chúng nuốt phải…</a:t>
            </a:r>
            <a:endParaRPr lang="en-US" sz="2600" dirty="0">
              <a:effectLst/>
              <a:latin typeface="Times New Roman" panose="02020603050405020304" pitchFamily="18" charset="0"/>
              <a:ea typeface="Times New Roman" panose="02020603050405020304" pitchFamily="18" charset="0"/>
            </a:endParaRPr>
          </a:p>
          <a:p>
            <a:pPr algn="r">
              <a:lnSpc>
                <a:spcPct val="115000"/>
              </a:lnSpc>
            </a:pPr>
            <a:r>
              <a:rPr lang="vi-VN" sz="2600" dirty="0">
                <a:solidFill>
                  <a:srgbClr val="000000"/>
                </a:solidFill>
                <a:effectLst/>
                <a:latin typeface="Times New Roman" panose="02020603050405020304" pitchFamily="18" charset="0"/>
                <a:ea typeface="Arial" panose="020B0604020202020204" pitchFamily="34" charset="0"/>
              </a:rPr>
              <a:t>(Trích </a:t>
            </a:r>
            <a:r>
              <a:rPr lang="en-US" sz="2600" dirty="0">
                <a:solidFill>
                  <a:srgbClr val="000000"/>
                </a:solidFill>
                <a:effectLst/>
                <a:latin typeface="Times New Roman" panose="02020603050405020304" pitchFamily="18" charset="0"/>
                <a:ea typeface="Arial" panose="020B0604020202020204" pitchFamily="34" charset="0"/>
              </a:rPr>
              <a:t>“</a:t>
            </a:r>
            <a:r>
              <a:rPr lang="vi-VN" sz="2600" dirty="0">
                <a:solidFill>
                  <a:srgbClr val="000000"/>
                </a:solidFill>
                <a:effectLst/>
                <a:latin typeface="Times New Roman" panose="02020603050405020304" pitchFamily="18" charset="0"/>
                <a:ea typeface="Arial" panose="020B0604020202020204" pitchFamily="34" charset="0"/>
              </a:rPr>
              <a:t>Thông tin về Ngày Trái Đất năm 2000</a:t>
            </a:r>
            <a:r>
              <a:rPr lang="en-US" sz="2600" dirty="0">
                <a:solidFill>
                  <a:srgbClr val="000000"/>
                </a:solidFill>
                <a:effectLst/>
                <a:latin typeface="Times New Roman" panose="02020603050405020304" pitchFamily="18" charset="0"/>
                <a:ea typeface="Arial" panose="020B0604020202020204" pitchFamily="34" charset="0"/>
              </a:rPr>
              <a:t>”</a:t>
            </a:r>
            <a:r>
              <a:rPr lang="vi-VN" sz="2600" dirty="0">
                <a:solidFill>
                  <a:srgbClr val="000000"/>
                </a:solidFill>
                <a:effectLst/>
                <a:latin typeface="Times New Roman" panose="02020603050405020304" pitchFamily="18" charset="0"/>
                <a:ea typeface="Arial" panose="020B0604020202020204" pitchFamily="34" charset="0"/>
              </a:rPr>
              <a:t>)</a:t>
            </a:r>
            <a:endParaRPr lang="en-US" sz="2600" dirty="0">
              <a:effectLst/>
              <a:latin typeface="Arial" panose="020B0604020202020204" pitchFamily="34" charset="0"/>
              <a:ea typeface="Arial" panose="020B0604020202020204" pitchFamily="34" charset="0"/>
            </a:endParaRPr>
          </a:p>
          <a:p>
            <a:pPr>
              <a:lnSpc>
                <a:spcPct val="115000"/>
              </a:lnSpc>
            </a:pPr>
            <a:r>
              <a:rPr lang="vi-VN" sz="2600" dirty="0">
                <a:effectLst/>
                <a:latin typeface="Times New Roman" panose="02020603050405020304" pitchFamily="18" charset="0"/>
                <a:ea typeface="Arial" panose="020B0604020202020204" pitchFamily="34" charset="0"/>
              </a:rPr>
              <a:t> </a:t>
            </a:r>
            <a:endParaRPr lang="en-US" sz="2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367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vi-VN" dirty="0"/>
              <a:t> </a:t>
            </a:r>
            <a:r>
              <a:rPr lang="en-US" sz="2800" b="1" dirty="0">
                <a:latin typeface="Times New Roman" panose="02020603050405020304" pitchFamily="18" charset="0"/>
                <a:cs typeface="Times New Roman" panose="02020603050405020304" pitchFamily="18" charset="0"/>
              </a:rPr>
              <a:t>5. </a:t>
            </a:r>
            <a:r>
              <a:rPr lang="vi-VN" sz="2800" b="1" dirty="0">
                <a:latin typeface="Times New Roman" panose="02020603050405020304" pitchFamily="18" charset="0"/>
                <a:cs typeface="Times New Roman" panose="02020603050405020304" pitchFamily="18" charset="0"/>
              </a:rPr>
              <a:t>Nghị luận</a:t>
            </a:r>
            <a:endParaRPr lang="en-US" sz="2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315C0D2-5351-A9F4-D4F7-F18F98EFAD5A}"/>
              </a:ext>
            </a:extLst>
          </p:cNvPr>
          <p:cNvGraphicFramePr>
            <a:graphicFrameLocks noGrp="1"/>
          </p:cNvGraphicFramePr>
          <p:nvPr>
            <p:extLst>
              <p:ext uri="{D42A27DB-BD31-4B8C-83A1-F6EECF244321}">
                <p14:modId xmlns:p14="http://schemas.microsoft.com/office/powerpoint/2010/main" val="1499669275"/>
              </p:ext>
            </p:extLst>
          </p:nvPr>
        </p:nvGraphicFramePr>
        <p:xfrm>
          <a:off x="52984" y="2047707"/>
          <a:ext cx="12121870" cy="4327144"/>
        </p:xfrm>
        <a:graphic>
          <a:graphicData uri="http://schemas.openxmlformats.org/drawingml/2006/table">
            <a:tbl>
              <a:tblPr firstRow="1" firstCol="1" bandRow="1">
                <a:tableStyleId>{5C22544A-7EE6-4342-B048-85BDC9FD1C3A}</a:tableStyleId>
              </a:tblPr>
              <a:tblGrid>
                <a:gridCol w="7624269">
                  <a:extLst>
                    <a:ext uri="{9D8B030D-6E8A-4147-A177-3AD203B41FA5}">
                      <a16:colId xmlns:a16="http://schemas.microsoft.com/office/drawing/2014/main" val="273017059"/>
                    </a:ext>
                  </a:extLst>
                </a:gridCol>
                <a:gridCol w="4497601">
                  <a:extLst>
                    <a:ext uri="{9D8B030D-6E8A-4147-A177-3AD203B41FA5}">
                      <a16:colId xmlns:a16="http://schemas.microsoft.com/office/drawing/2014/main" val="3666042354"/>
                    </a:ext>
                  </a:extLst>
                </a:gridCol>
              </a:tblGrid>
              <a:tr h="0">
                <a:tc>
                  <a:txBody>
                    <a:bodyPr/>
                    <a:lstStyle/>
                    <a:p>
                      <a:pPr algn="ctr">
                        <a:lnSpc>
                          <a:spcPct val="150000"/>
                        </a:lnSpc>
                        <a:spcBef>
                          <a:spcPts val="1200"/>
                        </a:spcBef>
                        <a:tabLst>
                          <a:tab pos="1170305" algn="l"/>
                        </a:tabLst>
                      </a:pPr>
                      <a:r>
                        <a:rPr lang="en-US" sz="2800">
                          <a:solidFill>
                            <a:sysClr val="windowText" lastClr="000000"/>
                          </a:solidFill>
                          <a:effectLst/>
                          <a:latin typeface="Times New Roman" panose="02020603050405020304" pitchFamily="18" charset="0"/>
                          <a:cs typeface="Times New Roman" panose="02020603050405020304" pitchFamily="18" charset="0"/>
                        </a:rPr>
                        <a:t>Đặc</a:t>
                      </a:r>
                      <a:r>
                        <a:rPr lang="vi-VN" sz="2800">
                          <a:solidFill>
                            <a:sysClr val="windowText" lastClr="000000"/>
                          </a:solidFill>
                          <a:effectLst/>
                          <a:latin typeface="Times New Roman" panose="02020603050405020304" pitchFamily="18" charset="0"/>
                          <a:cs typeface="Times New Roman" panose="02020603050405020304" pitchFamily="18" charset="0"/>
                        </a:rPr>
                        <a:t> điểm nhận diện</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2800">
                          <a:solidFill>
                            <a:sysClr val="windowText" lastClr="000000"/>
                          </a:solidFill>
                          <a:effectLst/>
                          <a:latin typeface="Times New Roman" panose="02020603050405020304" pitchFamily="18" charset="0"/>
                          <a:cs typeface="Times New Roman" panose="02020603050405020304" pitchFamily="18" charset="0"/>
                        </a:rPr>
                        <a:t>Thể loại</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492092"/>
                  </a:ext>
                </a:extLst>
              </a:tr>
              <a:tr h="0">
                <a:tc>
                  <a:txBody>
                    <a:bodyPr/>
                    <a:lstStyle/>
                    <a:p>
                      <a:pPr algn="just">
                        <a:lnSpc>
                          <a:spcPct val="150000"/>
                        </a:lnSpc>
                        <a:spcBef>
                          <a:spcPts val="1200"/>
                        </a:spcBef>
                        <a:tabLst>
                          <a:tab pos="1170305" algn="l"/>
                        </a:tabLst>
                      </a:pPr>
                      <a:r>
                        <a:rPr lang="en-US" sz="2800" dirty="0" err="1">
                          <a:solidFill>
                            <a:sysClr val="windowText" lastClr="000000"/>
                          </a:solidFill>
                          <a:effectLst/>
                          <a:latin typeface="Times New Roman" panose="02020603050405020304" pitchFamily="18" charset="0"/>
                          <a:cs typeface="Times New Roman" panose="02020603050405020304" pitchFamily="18" charset="0"/>
                        </a:rPr>
                        <a:t>Là</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phương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thức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chủ</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yếu</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được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dùng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để</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bàn</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bạc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phải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trái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đúng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sai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nhằm</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bộc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lộ</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rõ</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chủ</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kiến</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thái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độ</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của</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người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nói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phải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trái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đúng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sai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người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viết</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rồi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dẫn</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dắt</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thuyết</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phục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người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khác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đồng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tình</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với</a:t>
                      </a:r>
                      <a:r>
                        <a:rPr lang="en-US" sz="2800" dirty="0">
                          <a:solidFill>
                            <a:sysClr val="windowText" lastClr="000000"/>
                          </a:solidFill>
                          <a:effectLst/>
                          <a:latin typeface="Times New Roman" panose="02020603050405020304" pitchFamily="18" charset="0"/>
                          <a:cs typeface="Times New Roman" panose="02020603050405020304" pitchFamily="18" charset="0"/>
                        </a:rPr>
                        <a:t> ý </a:t>
                      </a:r>
                      <a:r>
                        <a:rPr lang="en-US" sz="2800" dirty="0" err="1">
                          <a:solidFill>
                            <a:sysClr val="windowText" lastClr="000000"/>
                          </a:solidFill>
                          <a:effectLst/>
                          <a:latin typeface="Times New Roman" panose="02020603050405020304" pitchFamily="18" charset="0"/>
                          <a:cs typeface="Times New Roman" panose="02020603050405020304" pitchFamily="18" charset="0"/>
                        </a:rPr>
                        <a:t>kiến</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của</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mình</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a:solidFill>
                            <a:sysClr val="windowText" lastClr="000000"/>
                          </a:solidFill>
                          <a:effectLst/>
                          <a:latin typeface="Times New Roman" panose="02020603050405020304" pitchFamily="18" charset="0"/>
                          <a:cs typeface="Times New Roman" panose="02020603050405020304" pitchFamily="18" charset="0"/>
                          <a:sym typeface="Wingdings 3" panose="05040102010807070707" pitchFamily="18" charset="2"/>
                        </a:rPr>
                        <a:t></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a:solidFill>
                            <a:srgbClr val="FF0000"/>
                          </a:solidFill>
                          <a:effectLst/>
                          <a:latin typeface="Times New Roman" panose="02020603050405020304" pitchFamily="18" charset="0"/>
                          <a:cs typeface="Times New Roman" panose="02020603050405020304" pitchFamily="18" charset="0"/>
                        </a:rPr>
                        <a:t>LĐ-</a:t>
                      </a:r>
                      <a:r>
                        <a:rPr lang="en-US" sz="2800" dirty="0" err="1">
                          <a:solidFill>
                            <a:srgbClr val="FF0000"/>
                          </a:solidFill>
                          <a:effectLst/>
                          <a:latin typeface="Times New Roman" panose="02020603050405020304" pitchFamily="18" charset="0"/>
                          <a:cs typeface="Times New Roman" panose="02020603050405020304" pitchFamily="18" charset="0"/>
                        </a:rPr>
                        <a:t>quan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điểm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a:solidFill>
                            <a:srgbClr val="FF0000"/>
                          </a:solidFill>
                          <a:effectLst/>
                          <a:latin typeface="Times New Roman" panose="02020603050405020304" pitchFamily="18" charset="0"/>
                          <a:cs typeface="Times New Roman" panose="02020603050405020304" pitchFamily="18" charset="0"/>
                          <a:sym typeface="Wingdings 3" panose="05040102010807070707" pitchFamily="18" charset="2"/>
                        </a:rPr>
                        <a: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chemeClr val="accent4"/>
                          </a:solidFill>
                          <a:effectLst/>
                          <a:latin typeface="Times New Roman" panose="02020603050405020304" pitchFamily="18" charset="0"/>
                          <a:cs typeface="Times New Roman" panose="02020603050405020304" pitchFamily="18" charset="0"/>
                        </a:rPr>
                        <a:t>Thuyết</a:t>
                      </a:r>
                      <a:r>
                        <a:rPr lang="en-US" sz="2800" dirty="0">
                          <a:solidFill>
                            <a:schemeClr val="accent4"/>
                          </a:solidFill>
                          <a:effectLst/>
                          <a:latin typeface="Times New Roman" panose="02020603050405020304" pitchFamily="18" charset="0"/>
                          <a:cs typeface="Times New Roman" panose="02020603050405020304" pitchFamily="18" charset="0"/>
                        </a:rPr>
                        <a:t> </a:t>
                      </a:r>
                      <a:r>
                        <a:rPr lang="en-US" sz="2800" dirty="0" err="1">
                          <a:solidFill>
                            <a:schemeClr val="accent4"/>
                          </a:solidFill>
                          <a:effectLst/>
                          <a:latin typeface="Times New Roman" panose="02020603050405020304" pitchFamily="18" charset="0"/>
                          <a:cs typeface="Times New Roman" panose="02020603050405020304" pitchFamily="18" charset="0"/>
                        </a:rPr>
                        <a:t>phục</a:t>
                      </a:r>
                      <a:endParaRPr lang="en-US" sz="2400" dirty="0">
                        <a:solidFill>
                          <a:schemeClr val="accent4"/>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Cáo hịch,chiếu, biểu</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Xã luận, bình luận, lời kêu gọi</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Tranh luận về một vấn đề chính trị, xã hội, văn hóa</a:t>
                      </a:r>
                      <a:endParaRPr lang="en-US" sz="24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830118"/>
                  </a:ext>
                </a:extLst>
              </a:tr>
            </a:tbl>
          </a:graphicData>
        </a:graphic>
      </p:graphicFrame>
    </p:spTree>
    <p:extLst>
      <p:ext uri="{BB962C8B-B14F-4D97-AF65-F5344CB8AC3E}">
        <p14:creationId xmlns:p14="http://schemas.microsoft.com/office/powerpoint/2010/main" val="14232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1633</TotalTime>
  <Words>9621</Words>
  <Application>Microsoft Office PowerPoint</Application>
  <PresentationFormat>Widescreen</PresentationFormat>
  <Paragraphs>427</Paragraphs>
  <Slides>77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Aptos</vt:lpstr>
      <vt:lpstr>Aptos Display</vt:lpstr>
      <vt:lpstr>Arial</vt:lpstr>
      <vt:lpstr>Symbol</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PHAM THANH SON 20193592</dc:creator>
  <cp:lastModifiedBy>PHAM THANH SON 20193592</cp:lastModifiedBy>
  <cp:revision>41</cp:revision>
  <dcterms:created xsi:type="dcterms:W3CDTF">2024-06-09T23:44:36Z</dcterms:created>
  <dcterms:modified xsi:type="dcterms:W3CDTF">2024-07-12T01:28:46Z</dcterms:modified>
</cp:coreProperties>
</file>