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92" r:id="rId1"/>
  </p:sldMasterIdLst>
  <p:notesMasterIdLst>
    <p:notesMasterId r:id="rId23"/>
  </p:notesMasterIdLst>
  <p:sldIdLst>
    <p:sldId id="329" r:id="rId2"/>
    <p:sldId id="402" r:id="rId3"/>
    <p:sldId id="392" r:id="rId4"/>
    <p:sldId id="395" r:id="rId5"/>
    <p:sldId id="426" r:id="rId6"/>
    <p:sldId id="436" r:id="rId7"/>
    <p:sldId id="427" r:id="rId8"/>
    <p:sldId id="446" r:id="rId9"/>
    <p:sldId id="429" r:id="rId10"/>
    <p:sldId id="431" r:id="rId11"/>
    <p:sldId id="447" r:id="rId12"/>
    <p:sldId id="467" r:id="rId13"/>
    <p:sldId id="453" r:id="rId14"/>
    <p:sldId id="454" r:id="rId15"/>
    <p:sldId id="463" r:id="rId16"/>
    <p:sldId id="459" r:id="rId17"/>
    <p:sldId id="471" r:id="rId18"/>
    <p:sldId id="448" r:id="rId19"/>
    <p:sldId id="457" r:id="rId20"/>
    <p:sldId id="474" r:id="rId21"/>
    <p:sldId id="456"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Bảo Yến" initials="NBY" lastIdx="1" clrIdx="0"/>
  <p:cmAuthor id="2" name="ADMIN" initials="A" lastIdx="1" clrIdx="0"/>
  <p:cmAuthor id="3" name="PC" initials="P" lastIdx="12" clrIdx="1"/>
  <p:cmAuthor id="4" name="Admin"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00CC"/>
    <a:srgbClr val="C7B5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99466" autoAdjust="0"/>
  </p:normalViewPr>
  <p:slideViewPr>
    <p:cSldViewPr snapToGrid="0" showGuides="1">
      <p:cViewPr varScale="1">
        <p:scale>
          <a:sx n="68" d="100"/>
          <a:sy n="68" d="100"/>
        </p:scale>
        <p:origin x="582" y="39"/>
      </p:cViewPr>
      <p:guideLst>
        <p:guide orient="horz" pos="2148"/>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C844D-9A29-433D-AEE5-1782E98E71D9}"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C050B3-AE3E-426E-AE2F-2D9A399CC7E2}" type="slidenum">
              <a:rPr lang="en-US" smtClean="0"/>
              <a:t>‹#›</a:t>
            </a:fld>
            <a:endParaRPr lang="en-US"/>
          </a:p>
        </p:txBody>
      </p:sp>
    </p:spTree>
    <p:extLst>
      <p:ext uri="{BB962C8B-B14F-4D97-AF65-F5344CB8AC3E}">
        <p14:creationId xmlns:p14="http://schemas.microsoft.com/office/powerpoint/2010/main" val="1508181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203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381000" y="685800"/>
            <a:ext cx="6096000" cy="3429000"/>
          </a:xfrm>
        </p:spPr>
      </p:sp>
      <p:sp>
        <p:nvSpPr>
          <p:cNvPr id="27651" name="Notes Placeholder 2"/>
          <p:cNvSpPr>
            <a:spLocks noGrp="1"/>
          </p:cNvSpPr>
          <p:nvPr>
            <p:ph type="body" idx="1"/>
          </p:nvPr>
        </p:nvSpPr>
        <p:spPr>
          <a:noFill/>
        </p:spPr>
        <p:txBody>
          <a:bodyPr/>
          <a:lstStyle/>
          <a:p>
            <a:endParaRPr lang="vi-VN" dirty="0"/>
          </a:p>
        </p:txBody>
      </p:sp>
      <p:sp>
        <p:nvSpPr>
          <p:cNvPr id="27652" name="Slide Number Placeholder 3"/>
          <p:cNvSpPr>
            <a:spLocks noGrp="1"/>
          </p:cNvSpPr>
          <p:nvPr>
            <p:ph type="sldNum" sz="quarter" idx="5"/>
          </p:nvPr>
        </p:nvSpPr>
        <p:spPr>
          <a:xfrm>
            <a:off x="3884613" y="8685213"/>
            <a:ext cx="2971800" cy="457200"/>
          </a:xfrm>
          <a:prstGeom prst="rect">
            <a:avLst/>
          </a:prstGeom>
          <a:noFill/>
        </p:spPr>
        <p:txBody>
          <a:bodyPr/>
          <a:lstStyle/>
          <a:p>
            <a:fld id="{B34B50CB-7EFF-4BD5-B21A-F73FC6F6047A}" type="slidenum">
              <a:rPr lang="en-US" altLang="en-US" smtClean="0"/>
              <a:t>13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381000" y="685800"/>
            <a:ext cx="6096000" cy="3429000"/>
          </a:xfrm>
        </p:spPr>
      </p:sp>
      <p:sp>
        <p:nvSpPr>
          <p:cNvPr id="27651" name="Notes Placeholder 2"/>
          <p:cNvSpPr>
            <a:spLocks noGrp="1"/>
          </p:cNvSpPr>
          <p:nvPr>
            <p:ph type="body" idx="1"/>
          </p:nvPr>
        </p:nvSpPr>
        <p:spPr>
          <a:noFill/>
        </p:spPr>
        <p:txBody>
          <a:bodyPr/>
          <a:lstStyle/>
          <a:p>
            <a:endParaRPr lang="vi-VN" dirty="0"/>
          </a:p>
        </p:txBody>
      </p:sp>
      <p:sp>
        <p:nvSpPr>
          <p:cNvPr id="27652" name="Slide Number Placeholder 3"/>
          <p:cNvSpPr>
            <a:spLocks noGrp="1"/>
          </p:cNvSpPr>
          <p:nvPr>
            <p:ph type="sldNum" sz="quarter" idx="5"/>
          </p:nvPr>
        </p:nvSpPr>
        <p:spPr>
          <a:xfrm>
            <a:off x="3884613" y="8685213"/>
            <a:ext cx="2971800" cy="457200"/>
          </a:xfrm>
          <a:prstGeom prst="rect">
            <a:avLst/>
          </a:prstGeom>
          <a:noFill/>
        </p:spPr>
        <p:txBody>
          <a:bodyPr/>
          <a:lstStyle/>
          <a:p>
            <a:fld id="{B34B50CB-7EFF-4BD5-B21A-F73FC6F6047A}" type="slidenum">
              <a:rPr lang="en-US" altLang="en-US" smtClean="0"/>
              <a:t>14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381000" y="685800"/>
            <a:ext cx="6096000" cy="3429000"/>
          </a:xfrm>
        </p:spPr>
      </p:sp>
      <p:sp>
        <p:nvSpPr>
          <p:cNvPr id="27651" name="Notes Placeholder 2"/>
          <p:cNvSpPr>
            <a:spLocks noGrp="1"/>
          </p:cNvSpPr>
          <p:nvPr>
            <p:ph type="body" idx="1"/>
          </p:nvPr>
        </p:nvSpPr>
        <p:spPr>
          <a:noFill/>
        </p:spPr>
        <p:txBody>
          <a:bodyPr/>
          <a:lstStyle/>
          <a:p>
            <a:endParaRPr lang="vi-VN" dirty="0"/>
          </a:p>
        </p:txBody>
      </p:sp>
      <p:sp>
        <p:nvSpPr>
          <p:cNvPr id="27652" name="Slide Number Placeholder 3"/>
          <p:cNvSpPr>
            <a:spLocks noGrp="1"/>
          </p:cNvSpPr>
          <p:nvPr>
            <p:ph type="sldNum" sz="quarter" idx="5"/>
          </p:nvPr>
        </p:nvSpPr>
        <p:spPr>
          <a:xfrm>
            <a:off x="3884613" y="8685213"/>
            <a:ext cx="2971800" cy="457200"/>
          </a:xfrm>
          <a:prstGeom prst="rect">
            <a:avLst/>
          </a:prstGeom>
          <a:noFill/>
        </p:spPr>
        <p:txBody>
          <a:bodyPr/>
          <a:lstStyle/>
          <a:p>
            <a:fld id="{B34B50CB-7EFF-4BD5-B21A-F73FC6F6047A}" type="slidenum">
              <a:rPr lang="en-US" altLang="en-US" smtClean="0"/>
              <a:t>15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050B3-AE3E-426E-AE2F-2D9A399CC7E2}" type="slidenum">
              <a:rPr lang="en-US" smtClean="0"/>
              <a:t>17</a:t>
            </a:fld>
            <a:endParaRPr lang="en-US"/>
          </a:p>
        </p:txBody>
      </p:sp>
    </p:spTree>
    <p:extLst>
      <p:ext uri="{BB962C8B-B14F-4D97-AF65-F5344CB8AC3E}">
        <p14:creationId xmlns:p14="http://schemas.microsoft.com/office/powerpoint/2010/main" val="966738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200"/>
            <a:fld id="{EC38DDCE-A2E0-4ED5-91D6-A39DA716103D}"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200"/>
            <a:fld id="{B86E1D2B-0CA4-49DE-8ACE-2DF230ACA4E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0129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200"/>
            <a:fld id="{EC38DDCE-A2E0-4ED5-91D6-A39DA716103D}"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200"/>
            <a:fld id="{B86E1D2B-0CA4-49DE-8ACE-2DF230ACA4E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74960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200"/>
            <a:fld id="{EC38DDCE-A2E0-4ED5-91D6-A39DA716103D}"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200"/>
            <a:fld id="{B86E1D2B-0CA4-49DE-8ACE-2DF230ACA4E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3524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0"/>
            <a:ext cx="53848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1061365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200"/>
            <a:fld id="{EC38DDCE-A2E0-4ED5-91D6-A39DA716103D}"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200"/>
            <a:fld id="{B86E1D2B-0CA4-49DE-8ACE-2DF230ACA4E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91679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200"/>
            <a:fld id="{EC38DDCE-A2E0-4ED5-91D6-A39DA716103D}"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200"/>
            <a:fld id="{B86E1D2B-0CA4-49DE-8ACE-2DF230ACA4E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6656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200"/>
            <a:fld id="{EC38DDCE-A2E0-4ED5-91D6-A39DA716103D}"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200"/>
            <a:fld id="{B86E1D2B-0CA4-49DE-8ACE-2DF230ACA4E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94490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200"/>
            <a:fld id="{EC38DDCE-A2E0-4ED5-91D6-A39DA716103D}" type="datetimeFigureOut">
              <a:rPr lang="en-US" smtClean="0">
                <a:solidFill>
                  <a:prstClr val="black">
                    <a:tint val="75000"/>
                  </a:prstClr>
                </a:solidFill>
              </a:r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2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200"/>
            <a:fld id="{B86E1D2B-0CA4-49DE-8ACE-2DF230ACA4E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8233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200"/>
            <a:fld id="{EC38DDCE-A2E0-4ED5-91D6-A39DA716103D}" type="datetimeFigureOut">
              <a:rPr lang="en-US" smtClean="0">
                <a:solidFill>
                  <a:prstClr val="black">
                    <a:tint val="75000"/>
                  </a:prstClr>
                </a:solidFill>
              </a:r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2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200"/>
            <a:fld id="{B86E1D2B-0CA4-49DE-8ACE-2DF230ACA4E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1623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200"/>
            <a:fld id="{EC38DDCE-A2E0-4ED5-91D6-A39DA716103D}" type="datetimeFigureOut">
              <a:rPr lang="en-US" smtClean="0">
                <a:solidFill>
                  <a:prstClr val="black">
                    <a:tint val="75000"/>
                  </a:prstClr>
                </a:solidFill>
              </a:r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2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200"/>
            <a:fld id="{B86E1D2B-0CA4-49DE-8ACE-2DF230ACA4E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55195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200"/>
            <a:fld id="{EC38DDCE-A2E0-4ED5-91D6-A39DA716103D}"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200"/>
            <a:fld id="{B86E1D2B-0CA4-49DE-8ACE-2DF230ACA4E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29048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200"/>
            <a:fld id="{EC38DDCE-A2E0-4ED5-91D6-A39DA716103D}"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200"/>
            <a:fld id="{B86E1D2B-0CA4-49DE-8ACE-2DF230ACA4E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33544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200"/>
            <a:fld id="{EC38DDCE-A2E0-4ED5-91D6-A39DA716103D}"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9200"/>
            <a:fld id="{B86E1D2B-0CA4-49DE-8ACE-2DF230ACA4E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3361201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210.png"/><Relationship Id="rId1" Type="http://schemas.openxmlformats.org/officeDocument/2006/relationships/slideLayout" Target="../slideLayouts/slideLayout12.xml"/><Relationship Id="rId6" Type="http://schemas.openxmlformats.org/officeDocument/2006/relationships/image" Target="../media/image22.wmf"/><Relationship Id="rId5" Type="http://schemas.openxmlformats.org/officeDocument/2006/relationships/oleObject" Target="../embeddings/oleObject1.bin"/><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3" Type="http://schemas.openxmlformats.org/officeDocument/2006/relationships/oleObject" Target="../embeddings/oleObject2.bin"/><Relationship Id="rId3" Type="http://schemas.openxmlformats.org/officeDocument/2006/relationships/image" Target="../media/image211.png"/><Relationship Id="rId12" Type="http://schemas.openxmlformats.org/officeDocument/2006/relationships/image" Target="../media/image29.png"/><Relationship Id="rId17" Type="http://schemas.openxmlformats.org/officeDocument/2006/relationships/image" Target="../media/image24.emf"/><Relationship Id="rId2" Type="http://schemas.openxmlformats.org/officeDocument/2006/relationships/notesSlide" Target="../notesSlides/notesSlide6.xml"/><Relationship Id="rId16" Type="http://schemas.openxmlformats.org/officeDocument/2006/relationships/oleObject" Target="../embeddings/oleObject3.bin"/><Relationship Id="rId1" Type="http://schemas.openxmlformats.org/officeDocument/2006/relationships/slideLayout" Target="../slideLayouts/slideLayout7.xml"/><Relationship Id="rId15" Type="http://schemas.openxmlformats.org/officeDocument/2006/relationships/image" Target="../media/image30.png"/><Relationship Id="rId14" Type="http://schemas.openxmlformats.org/officeDocument/2006/relationships/image" Target="../media/image23.wmf"/></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60.png"/><Relationship Id="rId3" Type="http://schemas.microsoft.com/office/2007/relationships/hdphoto" Target="../media/hdphoto4.wdp"/><Relationship Id="rId7"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oleObject" Target="../embeddings/oleObject4.bin"/><Relationship Id="rId5"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ree footage background video _ grass video background" descr="A field of wheat&#10;&#10;Description automatically generated with low confidence">
            <a:hlinkClick r:id="" action="ppaction://media"/>
            <a:extLst>
              <a:ext uri="{FF2B5EF4-FFF2-40B4-BE49-F238E27FC236}">
                <a16:creationId xmlns:a16="http://schemas.microsoft.com/office/drawing/2014/main" id="{7A3204EF-D810-4C08-8766-F857917936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6081" y="0"/>
            <a:ext cx="9067682" cy="6593358"/>
          </a:xfrm>
          <a:prstGeom prst="rect">
            <a:avLst/>
          </a:prstGeom>
        </p:spPr>
      </p:pic>
      <p:sp>
        <p:nvSpPr>
          <p:cNvPr id="12" name="TextBox 11">
            <a:extLst>
              <a:ext uri="{FF2B5EF4-FFF2-40B4-BE49-F238E27FC236}">
                <a16:creationId xmlns:a16="http://schemas.microsoft.com/office/drawing/2014/main" id="{5C16FDD5-ADFF-47D9-828F-B11DCF48FABD}"/>
              </a:ext>
            </a:extLst>
          </p:cNvPr>
          <p:cNvSpPr txBox="1"/>
          <p:nvPr/>
        </p:nvSpPr>
        <p:spPr>
          <a:xfrm>
            <a:off x="2438497" y="3886189"/>
            <a:ext cx="7796009" cy="523220"/>
          </a:xfrm>
          <a:prstGeom prst="rect">
            <a:avLst/>
          </a:prstGeom>
          <a:noFill/>
        </p:spPr>
        <p:txBody>
          <a:bodyPr wrap="square">
            <a:spAutoFit/>
          </a:bodyPr>
          <a:lstStyle/>
          <a:p>
            <a:pPr algn="ctr" defTabSz="685783">
              <a:spcBef>
                <a:spcPct val="50000"/>
              </a:spcBef>
              <a:defRPr/>
            </a:pPr>
            <a:endParaRPr lang="en-US" altLang="en-US" sz="2800" b="1" dirty="0">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58F3461-0F25-4112-A831-22AA530B39F5}"/>
              </a:ext>
            </a:extLst>
          </p:cNvPr>
          <p:cNvSpPr txBox="1"/>
          <p:nvPr/>
        </p:nvSpPr>
        <p:spPr>
          <a:xfrm>
            <a:off x="1600318" y="1982450"/>
            <a:ext cx="9105601" cy="1446550"/>
          </a:xfrm>
          <a:prstGeom prst="rect">
            <a:avLst/>
          </a:prstGeom>
          <a:noFill/>
        </p:spPr>
        <p:txBody>
          <a:bodyPr wrap="square" rtlCol="0">
            <a:spAutoFit/>
          </a:bodyPr>
          <a:lstStyle/>
          <a:p>
            <a:pPr algn="ctr">
              <a:defRPr/>
            </a:pPr>
            <a:r>
              <a:rPr lang="en-US" sz="4400" b="1" dirty="0" err="1">
                <a:ln>
                  <a:solidFill>
                    <a:srgbClr val="ED5565">
                      <a:lumMod val="50000"/>
                    </a:srgb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a:t>
            </a:r>
            <a:r>
              <a:rPr lang="en-US" sz="4400" b="1" dirty="0">
                <a:ln>
                  <a:solidFill>
                    <a:srgbClr val="ED5565">
                      <a:lumMod val="50000"/>
                    </a:srgb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t>
            </a:r>
            <a:r>
              <a:rPr lang="en-US" sz="4400" b="1" dirty="0" err="1">
                <a:ln>
                  <a:solidFill>
                    <a:srgbClr val="ED5565">
                      <a:lumMod val="50000"/>
                    </a:srgb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ừng</a:t>
            </a:r>
            <a:r>
              <a:rPr lang="en-US" sz="4400" b="1" dirty="0">
                <a:ln>
                  <a:solidFill>
                    <a:srgbClr val="ED5565">
                      <a:lumMod val="50000"/>
                    </a:srgb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defRPr/>
            </a:pPr>
            <a:r>
              <a:rPr lang="en-US" sz="44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Quý</a:t>
            </a:r>
            <a:r>
              <a:rPr lang="en-US" sz="44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thầy</a:t>
            </a:r>
            <a:r>
              <a:rPr lang="en-US" sz="44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sz="44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44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44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dự </a:t>
            </a:r>
            <a:r>
              <a:rPr lang="en-US" sz="44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giờ</a:t>
            </a:r>
            <a:r>
              <a:rPr lang="en-US" sz="44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thăm</a:t>
            </a:r>
            <a:r>
              <a:rPr lang="en-US" sz="44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endParaRPr lang="en-US" sz="44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DADE7CD-3625-4074-864E-F08921B97733}"/>
              </a:ext>
            </a:extLst>
          </p:cNvPr>
          <p:cNvPicPr>
            <a:picLocks noChangeAspect="1"/>
          </p:cNvPicPr>
          <p:nvPr/>
        </p:nvPicPr>
        <p:blipFill>
          <a:blip r:embed="rId5"/>
          <a:stretch>
            <a:fillRect/>
          </a:stretch>
        </p:blipFill>
        <p:spPr>
          <a:xfrm>
            <a:off x="1486081" y="0"/>
            <a:ext cx="2396602" cy="1849902"/>
          </a:xfrm>
          <a:prstGeom prst="rect">
            <a:avLst/>
          </a:prstGeom>
        </p:spPr>
      </p:pic>
    </p:spTree>
    <p:extLst>
      <p:ext uri="{BB962C8B-B14F-4D97-AF65-F5344CB8AC3E}">
        <p14:creationId xmlns:p14="http://schemas.microsoft.com/office/powerpoint/2010/main" val="388072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31331141-7852-4301-AE0E-608D72182213}"/>
              </a:ext>
            </a:extLst>
          </p:cNvPr>
          <p:cNvSpPr txBox="1"/>
          <p:nvPr/>
        </p:nvSpPr>
        <p:spPr>
          <a:xfrm>
            <a:off x="647198" y="651111"/>
            <a:ext cx="8592051" cy="1815882"/>
          </a:xfrm>
          <a:prstGeom prst="rect">
            <a:avLst/>
          </a:prstGeom>
          <a:solidFill>
            <a:schemeClr val="accent6">
              <a:lumMod val="40000"/>
              <a:lumOff val="6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8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12m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5m. </a:t>
            </a:r>
          </a:p>
          <a:p>
            <a:pPr algn="just"/>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11631EF9-6E28-4537-8F15-A6CE530AC544}"/>
              </a:ext>
            </a:extLst>
          </p:cNvPr>
          <p:cNvSpPr txBox="1"/>
          <p:nvPr/>
        </p:nvSpPr>
        <p:spPr>
          <a:xfrm>
            <a:off x="3903879" y="2595890"/>
            <a:ext cx="1314450" cy="523220"/>
          </a:xfrm>
          <a:prstGeom prst="rect">
            <a:avLst/>
          </a:prstGeom>
          <a:noFill/>
        </p:spPr>
        <p:txBody>
          <a:bodyPr wrap="square" rtlCol="0">
            <a:spAutoFit/>
          </a:bodyPr>
          <a:lstStyle/>
          <a:p>
            <a:r>
              <a:rPr lang="en-US" sz="2800" b="1" i="1" u="sng"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Giải</a:t>
            </a:r>
            <a:r>
              <a:rPr lang="en-US" sz="2800" b="1" i="1" u="sng"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a:t>
            </a:r>
            <a:endParaRPr lang="vi-VN" sz="2800" b="1" i="1" u="sng" dirty="0">
              <a:solidFill>
                <a:srgbClr val="0000CC"/>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EE290FD9-4A85-4B23-A811-9D144F2EF365}"/>
              </a:ext>
            </a:extLst>
          </p:cNvPr>
          <p:cNvSpPr txBox="1"/>
          <p:nvPr/>
        </p:nvSpPr>
        <p:spPr>
          <a:xfrm>
            <a:off x="168457" y="3005802"/>
            <a:ext cx="9142260" cy="954107"/>
          </a:xfrm>
          <a:prstGeom prst="rect">
            <a:avLst/>
          </a:prstGeom>
          <a:noFill/>
        </p:spPr>
        <p:txBody>
          <a:bodyPr wrap="square" rtlCol="0">
            <a:spAutoFit/>
          </a:bodyPr>
          <a:lstStyle/>
          <a:p>
            <a:pPr algn="just"/>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Do </a:t>
            </a:r>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cánh</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buồm</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có</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dạng</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tam </a:t>
            </a:r>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giác</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vuông</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với</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0000CC"/>
                </a:solidFill>
                <a:latin typeface="Times New Roman" panose="02020603050405020304" pitchFamily="18" charset="0"/>
                <a:cs typeface="Times New Roman" panose="02020603050405020304" pitchFamily="18" charset="0"/>
              </a:rPr>
              <a:t>độ</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dài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hai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cạnh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góc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vuông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12m </a:t>
            </a:r>
            <a:r>
              <a:rPr lang="en-US" sz="2800" dirty="0" err="1">
                <a:solidFill>
                  <a:srgbClr val="0000CC"/>
                </a:solidFill>
                <a:latin typeface="Times New Roman" panose="02020603050405020304" pitchFamily="18" charset="0"/>
                <a:cs typeface="Times New Roman" panose="02020603050405020304" pitchFamily="18" charset="0"/>
              </a:rPr>
              <a:t>và</a:t>
            </a:r>
            <a:r>
              <a:rPr lang="en-US" sz="2800" dirty="0">
                <a:solidFill>
                  <a:srgbClr val="0000CC"/>
                </a:solidFill>
                <a:latin typeface="Times New Roman" panose="02020603050405020304" pitchFamily="18" charset="0"/>
                <a:cs typeface="Times New Roman" panose="02020603050405020304" pitchFamily="18" charset="0"/>
              </a:rPr>
              <a:t> 5m. </a:t>
            </a:r>
          </a:p>
        </p:txBody>
      </p:sp>
      <p:sp>
        <p:nvSpPr>
          <p:cNvPr id="24" name="Parallelogram 23">
            <a:extLst>
              <a:ext uri="{FF2B5EF4-FFF2-40B4-BE49-F238E27FC236}">
                <a16:creationId xmlns:a16="http://schemas.microsoft.com/office/drawing/2014/main" id="{2782A936-A684-47B3-841D-E3F0BBB100A7}"/>
              </a:ext>
            </a:extLst>
          </p:cNvPr>
          <p:cNvSpPr/>
          <p:nvPr/>
        </p:nvSpPr>
        <p:spPr>
          <a:xfrm>
            <a:off x="0" y="1114"/>
            <a:ext cx="1981200" cy="581891"/>
          </a:xfrm>
          <a:prstGeom prst="parallelogram">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VÍ DỤ 3</a:t>
            </a:r>
            <a:endParaRPr lang="vi-VN" sz="28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52CA3FE-17A2-4C9B-9379-FF85337E7E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01" b="99612" l="0" r="90000">
                        <a14:foregroundMark x1="58182" y1="51550" x2="70909" y2="74806"/>
                        <a14:foregroundMark x1="31818" y1="68605" x2="30000" y2="11240"/>
                        <a14:foregroundMark x1="30909" y1="27519" x2="20909" y2="29845"/>
                        <a14:foregroundMark x1="19091" y1="29845" x2="19091" y2="48450"/>
                        <a14:foregroundMark x1="20909" y1="47674" x2="31818" y2="47674"/>
                        <a14:foregroundMark x1="35455" y1="89535" x2="35455" y2="99612"/>
                        <a14:foregroundMark x1="62727" y1="91085" x2="62727" y2="99612"/>
                      </a14:backgroundRemoval>
                    </a14:imgEffect>
                  </a14:imgLayer>
                </a14:imgProps>
              </a:ext>
            </a:extLst>
          </a:blip>
          <a:stretch>
            <a:fillRect/>
          </a:stretch>
        </p:blipFill>
        <p:spPr>
          <a:xfrm>
            <a:off x="9310717" y="-150472"/>
            <a:ext cx="3273205" cy="3838576"/>
          </a:xfrm>
          <a:prstGeom prst="rect">
            <a:avLst/>
          </a:prstGeom>
        </p:spPr>
      </p:pic>
      <p:sp>
        <p:nvSpPr>
          <p:cNvPr id="31" name="TextBox 30">
            <a:extLst>
              <a:ext uri="{FF2B5EF4-FFF2-40B4-BE49-F238E27FC236}">
                <a16:creationId xmlns:a16="http://schemas.microsoft.com/office/drawing/2014/main" id="{7823C7D5-2EBB-4226-B955-76492885346B}"/>
              </a:ext>
            </a:extLst>
          </p:cNvPr>
          <p:cNvSpPr txBox="1"/>
          <p:nvPr/>
        </p:nvSpPr>
        <p:spPr>
          <a:xfrm>
            <a:off x="647198" y="5507535"/>
            <a:ext cx="7273120" cy="523220"/>
          </a:xfrm>
          <a:prstGeom prst="rect">
            <a:avLst/>
          </a:prstGeom>
          <a:noFill/>
        </p:spPr>
        <p:txBody>
          <a:bodyPr wrap="square" rtlCol="0">
            <a:spAutoFit/>
          </a:bodyPr>
          <a:lstStyle/>
          <a:p>
            <a:pPr algn="just"/>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Chu vi </a:t>
            </a:r>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của</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cánh</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buồm</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là</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12 + 5 + 13 = 30 (m)</a:t>
            </a:r>
            <a:endParaRPr lang="vi-VN" sz="2800" dirty="0">
              <a:solidFill>
                <a:srgbClr val="0000CC"/>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7F82ACC-33E5-45B8-BE8F-91F8DC8773FA}"/>
                  </a:ext>
                </a:extLst>
              </p:cNvPr>
              <p:cNvSpPr txBox="1"/>
              <p:nvPr/>
            </p:nvSpPr>
            <p:spPr>
              <a:xfrm>
                <a:off x="647197" y="6069596"/>
                <a:ext cx="7165543" cy="786754"/>
              </a:xfrm>
              <a:prstGeom prst="rect">
                <a:avLst/>
              </a:prstGeom>
              <a:noFill/>
            </p:spPr>
            <p:txBody>
              <a:bodyPr wrap="square" rtlCol="0">
                <a:spAutoFit/>
              </a:bodyPr>
              <a:lstStyle/>
              <a:p>
                <a:pPr algn="just"/>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Diện</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tích</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của</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cánh</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buồm</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là</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f>
                      <m:fPr>
                        <m:ctrlPr>
                          <a:rPr lang="en-US" sz="2800" i="1" smtClean="0">
                            <a:solidFill>
                              <a:srgbClr val="0000CC"/>
                            </a:solidFill>
                            <a:latin typeface="Cambria Math" panose="02040503050406030204" pitchFamily="18" charset="0"/>
                            <a:cs typeface="Times New Roman" panose="02020603050405020304" pitchFamily="18" charset="0"/>
                            <a:sym typeface="Symbol" panose="05050102010706020507" pitchFamily="18" charset="2"/>
                          </a:rPr>
                        </m:ctrlPr>
                      </m:fPr>
                      <m:num>
                        <m:r>
                          <m:rPr>
                            <m:nor/>
                          </m:rPr>
                          <a:rPr lang="en-US" sz="2800" b="0" i="0" smtClean="0">
                            <a:solidFill>
                              <a:srgbClr val="0000CC"/>
                            </a:solidFill>
                            <a:latin typeface="Cambria Math" panose="02040503050406030204" pitchFamily="18" charset="0"/>
                            <a:cs typeface="Times New Roman" panose="02020603050405020304" pitchFamily="18" charset="0"/>
                            <a:sym typeface="Symbol" panose="05050102010706020507" pitchFamily="18" charset="2"/>
                          </a:rPr>
                          <m:t>12 . 5</m:t>
                        </m:r>
                      </m:num>
                      <m:den>
                        <m:r>
                          <m:rPr>
                            <m:nor/>
                          </m:rPr>
                          <a:rPr lang="en-US" sz="2800" b="0" i="0" smtClean="0">
                            <a:solidFill>
                              <a:srgbClr val="0000CC"/>
                            </a:solidFill>
                            <a:latin typeface="Cambria Math" panose="02040503050406030204" pitchFamily="18" charset="0"/>
                            <a:cs typeface="Times New Roman" panose="02020603050405020304" pitchFamily="18" charset="0"/>
                            <a:sym typeface="Symbol" panose="05050102010706020507" pitchFamily="18" charset="2"/>
                          </a:rPr>
                          <m:t>2</m:t>
                        </m:r>
                      </m:den>
                    </m:f>
                  </m:oMath>
                </a14:m>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30 (m</a:t>
                </a:r>
                <a:r>
                  <a:rPr lang="en-US" sz="28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lang="en-US" sz="28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a:t>
                </a:r>
                <a:endParaRPr lang="vi-VN" sz="2800"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32" name="TextBox 31">
                <a:extLst>
                  <a:ext uri="{FF2B5EF4-FFF2-40B4-BE49-F238E27FC236}">
                    <a16:creationId xmlns="" xmlns:a16="http://schemas.microsoft.com/office/drawing/2014/main" xmlns:a14="http://schemas.microsoft.com/office/drawing/2010/main" id="{E7F82ACC-33E5-45B8-BE8F-91F8DC8773FA}"/>
                  </a:ext>
                </a:extLst>
              </p:cNvPr>
              <p:cNvSpPr txBox="1">
                <a:spLocks noRot="1" noChangeAspect="1" noMove="1" noResize="1" noEditPoints="1" noAdjustHandles="1" noChangeArrowheads="1" noChangeShapeType="1" noTextEdit="1"/>
              </p:cNvSpPr>
              <p:nvPr/>
            </p:nvSpPr>
            <p:spPr>
              <a:xfrm>
                <a:off x="647197" y="6069596"/>
                <a:ext cx="7165543" cy="786754"/>
              </a:xfrm>
              <a:prstGeom prst="rect">
                <a:avLst/>
              </a:prstGeom>
              <a:blipFill rotWithShape="1">
                <a:blip r:embed="rId4"/>
                <a:stretch>
                  <a:fillRect l="-1701" b="-852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E290FD9-4A85-4B23-A811-9D144F2EF365}"/>
              </a:ext>
            </a:extLst>
          </p:cNvPr>
          <p:cNvSpPr txBox="1"/>
          <p:nvPr/>
        </p:nvSpPr>
        <p:spPr>
          <a:xfrm>
            <a:off x="168457" y="3935853"/>
            <a:ext cx="9142260" cy="523220"/>
          </a:xfrm>
          <a:prstGeom prst="rect">
            <a:avLst/>
          </a:prstGeom>
          <a:noFill/>
        </p:spPr>
        <p:txBody>
          <a:bodyPr wrap="square" rtlCol="0">
            <a:spAutoFit/>
          </a:bodyPr>
          <a:lstStyle/>
          <a:p>
            <a:pPr algn="just"/>
            <a:r>
              <a:rPr lang="en-US" sz="2800" dirty="0" err="1">
                <a:solidFill>
                  <a:srgbClr val="0000CC"/>
                </a:solidFill>
                <a:latin typeface="Times New Roman" panose="02020603050405020304" pitchFamily="18" charset="0"/>
                <a:cs typeface="Times New Roman" panose="02020603050405020304" pitchFamily="18" charset="0"/>
              </a:rPr>
              <a:t>Gọi</a:t>
            </a:r>
            <a:r>
              <a:rPr lang="en-US" sz="2800" dirty="0">
                <a:solidFill>
                  <a:srgbClr val="0000CC"/>
                </a:solidFill>
                <a:latin typeface="Times New Roman" panose="02020603050405020304" pitchFamily="18" charset="0"/>
                <a:cs typeface="Times New Roman" panose="02020603050405020304" pitchFamily="18" charset="0"/>
              </a:rPr>
              <a:t> x (m)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độ</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dài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cạnh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huyền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cánh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buồm</a:t>
            </a:r>
            <a:r>
              <a:rPr lang="en-US" sz="2800" dirty="0">
                <a:solidFill>
                  <a:srgbClr val="0000CC"/>
                </a:solidFill>
                <a:latin typeface="Times New Roman" panose="02020603050405020304" pitchFamily="18" charset="0"/>
                <a:cs typeface="Times New Roman" panose="02020603050405020304" pitchFamily="18" charset="0"/>
              </a:rPr>
              <a:t> (x &gt; 0)</a:t>
            </a:r>
          </a:p>
        </p:txBody>
      </p:sp>
      <p:sp>
        <p:nvSpPr>
          <p:cNvPr id="11" name="TextBox 10">
            <a:extLst>
              <a:ext uri="{FF2B5EF4-FFF2-40B4-BE49-F238E27FC236}">
                <a16:creationId xmlns:a16="http://schemas.microsoft.com/office/drawing/2014/main" id="{EE290FD9-4A85-4B23-A811-9D144F2EF365}"/>
              </a:ext>
            </a:extLst>
          </p:cNvPr>
          <p:cNvSpPr txBox="1"/>
          <p:nvPr/>
        </p:nvSpPr>
        <p:spPr>
          <a:xfrm>
            <a:off x="168457" y="4459073"/>
            <a:ext cx="6743331" cy="523220"/>
          </a:xfrm>
          <a:prstGeom prst="rect">
            <a:avLst/>
          </a:prstGeom>
          <a:noFill/>
        </p:spPr>
        <p:txBody>
          <a:bodyPr wrap="square" rtlCol="0">
            <a:spAutoFit/>
          </a:bodyPr>
          <a:lstStyle/>
          <a:p>
            <a:pPr algn="just"/>
            <a:r>
              <a:rPr lang="en-US" sz="2800" dirty="0">
                <a:solidFill>
                  <a:srgbClr val="0000CC"/>
                </a:solidFill>
                <a:latin typeface="Times New Roman" panose="02020603050405020304" pitchFamily="18" charset="0"/>
                <a:cs typeface="Times New Roman" panose="02020603050405020304" pitchFamily="18" charset="0"/>
              </a:rPr>
              <a:t>Theo </a:t>
            </a:r>
            <a:r>
              <a:rPr lang="en-US" sz="2800" dirty="0" err="1">
                <a:solidFill>
                  <a:srgbClr val="0000CC"/>
                </a:solidFill>
                <a:latin typeface="Times New Roman" panose="02020603050405020304" pitchFamily="18" charset="0"/>
                <a:cs typeface="Times New Roman" panose="02020603050405020304" pitchFamily="18" charset="0"/>
              </a:rPr>
              <a:t>định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lý</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Pythagore</a:t>
            </a:r>
            <a:r>
              <a:rPr lang="en-US" sz="2800" dirty="0">
                <a:solidFill>
                  <a:srgbClr val="0000CC"/>
                </a:solidFill>
                <a:latin typeface="Times New Roman" panose="02020603050405020304" pitchFamily="18" charset="0"/>
                <a:cs typeface="Times New Roman" panose="02020603050405020304" pitchFamily="18" charset="0"/>
              </a:rPr>
              <a:t>, ta </a:t>
            </a:r>
            <a:r>
              <a:rPr lang="en-US" sz="2800" dirty="0" err="1">
                <a:solidFill>
                  <a:srgbClr val="0000CC"/>
                </a:solidFill>
                <a:latin typeface="Times New Roman" panose="02020603050405020304" pitchFamily="18" charset="0"/>
                <a:cs typeface="Times New Roman" panose="02020603050405020304" pitchFamily="18" charset="0"/>
              </a:rPr>
              <a:t>có</a:t>
            </a:r>
            <a:r>
              <a:rPr lang="en-US" sz="2800" dirty="0">
                <a:solidFill>
                  <a:srgbClr val="0000CC"/>
                </a:solidFill>
                <a:latin typeface="Times New Roman" panose="02020603050405020304" pitchFamily="18" charset="0"/>
                <a:cs typeface="Times New Roman" panose="02020603050405020304" pitchFamily="18" charset="0"/>
              </a:rPr>
              <a:t>: x</a:t>
            </a:r>
            <a:r>
              <a:rPr lang="en-US" sz="2800" baseline="30000" dirty="0">
                <a:solidFill>
                  <a:srgbClr val="0000CC"/>
                </a:solidFill>
                <a:latin typeface="Times New Roman" panose="02020603050405020304" pitchFamily="18" charset="0"/>
                <a:cs typeface="Times New Roman" panose="02020603050405020304" pitchFamily="18" charset="0"/>
              </a:rPr>
              <a:t>2</a:t>
            </a:r>
            <a:r>
              <a:rPr lang="en-US" sz="2800" dirty="0">
                <a:solidFill>
                  <a:srgbClr val="0000CC"/>
                </a:solidFill>
                <a:latin typeface="Times New Roman" panose="02020603050405020304" pitchFamily="18" charset="0"/>
                <a:cs typeface="Times New Roman" panose="02020603050405020304" pitchFamily="18" charset="0"/>
              </a:rPr>
              <a:t> = 12</a:t>
            </a:r>
            <a:r>
              <a:rPr lang="en-US" sz="2800" baseline="30000" dirty="0">
                <a:solidFill>
                  <a:srgbClr val="0000CC"/>
                </a:solidFill>
                <a:latin typeface="Times New Roman" panose="02020603050405020304" pitchFamily="18" charset="0"/>
                <a:cs typeface="Times New Roman" panose="02020603050405020304" pitchFamily="18" charset="0"/>
              </a:rPr>
              <a:t>2</a:t>
            </a:r>
            <a:r>
              <a:rPr lang="en-US" sz="2800" dirty="0">
                <a:solidFill>
                  <a:srgbClr val="0000CC"/>
                </a:solidFill>
                <a:latin typeface="Times New Roman" panose="02020603050405020304" pitchFamily="18" charset="0"/>
                <a:cs typeface="Times New Roman" panose="02020603050405020304" pitchFamily="18" charset="0"/>
              </a:rPr>
              <a:t> + 5</a:t>
            </a:r>
            <a:r>
              <a:rPr lang="en-US" sz="2800" baseline="30000" dirty="0">
                <a:solidFill>
                  <a:srgbClr val="0000CC"/>
                </a:solidFill>
                <a:latin typeface="Times New Roman" panose="02020603050405020304" pitchFamily="18" charset="0"/>
                <a:cs typeface="Times New Roman" panose="02020603050405020304" pitchFamily="18" charset="0"/>
              </a:rPr>
              <a:t>2</a:t>
            </a:r>
          </a:p>
        </p:txBody>
      </p:sp>
      <p:grpSp>
        <p:nvGrpSpPr>
          <p:cNvPr id="3" name="Group 2"/>
          <p:cNvGrpSpPr/>
          <p:nvPr/>
        </p:nvGrpSpPr>
        <p:grpSpPr>
          <a:xfrm>
            <a:off x="2695198" y="4905744"/>
            <a:ext cx="6355793" cy="667004"/>
            <a:chOff x="2695198" y="4905744"/>
            <a:chExt cx="6355793" cy="667004"/>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D3A9E93-74EE-4E3F-8AF4-2A39F0A60EBE}"/>
                    </a:ext>
                  </a:extLst>
                </p:cNvPr>
                <p:cNvSpPr txBox="1"/>
                <p:nvPr/>
              </p:nvSpPr>
              <p:spPr>
                <a:xfrm>
                  <a:off x="4196787" y="4905744"/>
                  <a:ext cx="2244354" cy="626069"/>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rad>
                          <m:radPr>
                            <m:degHide m:val="on"/>
                            <m:ctrlPr>
                              <a:rPr lang="vi-VN" sz="2800" i="1" smtClean="0">
                                <a:solidFill>
                                  <a:srgbClr val="0000CC"/>
                                </a:solidFill>
                                <a:latin typeface="Cambria Math" panose="02040503050406030204" pitchFamily="18" charset="0"/>
                                <a:cs typeface="Times New Roman" panose="02020603050405020304" pitchFamily="18" charset="0"/>
                              </a:rPr>
                            </m:ctrlPr>
                          </m:radPr>
                          <m:deg/>
                          <m:e>
                            <m:sSup>
                              <m:sSupPr>
                                <m:ctrlPr>
                                  <a:rPr lang="vi-VN" sz="2800" i="1" smtClean="0">
                                    <a:solidFill>
                                      <a:srgbClr val="0000CC"/>
                                    </a:solidFill>
                                    <a:latin typeface="Cambria Math" panose="02040503050406030204" pitchFamily="18" charset="0"/>
                                    <a:cs typeface="Times New Roman" panose="02020603050405020304" pitchFamily="18" charset="0"/>
                                  </a:rPr>
                                </m:ctrlPr>
                              </m:sSupPr>
                              <m:e>
                                <m:r>
                                  <a:rPr lang="vi-VN" sz="2800" b="0" i="1" smtClean="0">
                                    <a:solidFill>
                                      <a:srgbClr val="0000CC"/>
                                    </a:solidFill>
                                    <a:latin typeface="Cambria Math" panose="02040503050406030204" pitchFamily="18" charset="0"/>
                                    <a:cs typeface="Times New Roman" panose="02020603050405020304" pitchFamily="18" charset="0"/>
                                  </a:rPr>
                                  <m:t>12</m:t>
                                </m:r>
                              </m:e>
                              <m:sup>
                                <m:r>
                                  <a:rPr lang="vi-VN" sz="2800" b="0" i="1" smtClean="0">
                                    <a:solidFill>
                                      <a:srgbClr val="0000CC"/>
                                    </a:solidFill>
                                    <a:latin typeface="Cambria Math" panose="02040503050406030204" pitchFamily="18" charset="0"/>
                                    <a:cs typeface="Times New Roman" panose="02020603050405020304" pitchFamily="18" charset="0"/>
                                  </a:rPr>
                                  <m:t>2</m:t>
                                </m:r>
                              </m:sup>
                            </m:sSup>
                            <m:r>
                              <a:rPr lang="vi-VN" sz="2800" b="0" i="1" smtClean="0">
                                <a:solidFill>
                                  <a:srgbClr val="0000CC"/>
                                </a:solidFill>
                                <a:latin typeface="Cambria Math" panose="02040503050406030204" pitchFamily="18" charset="0"/>
                                <a:cs typeface="Times New Roman" panose="02020603050405020304" pitchFamily="18" charset="0"/>
                              </a:rPr>
                              <m:t>+</m:t>
                            </m:r>
                            <m:sSup>
                              <m:sSupPr>
                                <m:ctrlPr>
                                  <a:rPr lang="vi-VN" sz="2800" b="0" i="1" smtClean="0">
                                    <a:solidFill>
                                      <a:srgbClr val="0000CC"/>
                                    </a:solidFill>
                                    <a:latin typeface="Cambria Math" panose="02040503050406030204" pitchFamily="18" charset="0"/>
                                    <a:cs typeface="Times New Roman" panose="02020603050405020304" pitchFamily="18" charset="0"/>
                                  </a:rPr>
                                </m:ctrlPr>
                              </m:sSupPr>
                              <m:e>
                                <m:r>
                                  <a:rPr lang="vi-VN" sz="2800" b="0" i="1" smtClean="0">
                                    <a:solidFill>
                                      <a:srgbClr val="0000CC"/>
                                    </a:solidFill>
                                    <a:latin typeface="Cambria Math" panose="02040503050406030204" pitchFamily="18" charset="0"/>
                                    <a:cs typeface="Times New Roman" panose="02020603050405020304" pitchFamily="18" charset="0"/>
                                  </a:rPr>
                                  <m:t>5</m:t>
                                </m:r>
                              </m:e>
                              <m:sup>
                                <m:r>
                                  <a:rPr lang="vi-VN" sz="2800" b="0" i="1" smtClean="0">
                                    <a:solidFill>
                                      <a:srgbClr val="0000CC"/>
                                    </a:solidFill>
                                    <a:latin typeface="Cambria Math" panose="02040503050406030204" pitchFamily="18" charset="0"/>
                                    <a:cs typeface="Times New Roman" panose="02020603050405020304" pitchFamily="18" charset="0"/>
                                  </a:rPr>
                                  <m:t>2</m:t>
                                </m:r>
                              </m:sup>
                            </m:sSup>
                          </m:e>
                        </m:rad>
                        <m:r>
                          <a:rPr lang="vi-VN" sz="2800" b="0" i="1" smtClean="0">
                            <a:solidFill>
                              <a:srgbClr val="0000CC"/>
                            </a:solidFill>
                            <a:latin typeface="Cambria Math" panose="02040503050406030204" pitchFamily="18" charset="0"/>
                            <a:cs typeface="Times New Roman" panose="02020603050405020304" pitchFamily="18" charset="0"/>
                          </a:rPr>
                          <m:t>=</m:t>
                        </m:r>
                      </m:oMath>
                    </m:oMathPara>
                  </a14:m>
                  <a:endParaRPr lang="vi-VN" sz="2800"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 xmlns:a16="http://schemas.microsoft.com/office/drawing/2014/main" xmlns:a14="http://schemas.microsoft.com/office/drawing/2010/main" id="{6D3A9E93-74EE-4E3F-8AF4-2A39F0A60EBE}"/>
                    </a:ext>
                  </a:extLst>
                </p:cNvPr>
                <p:cNvSpPr txBox="1">
                  <a:spLocks noRot="1" noChangeAspect="1" noMove="1" noResize="1" noEditPoints="1" noAdjustHandles="1" noChangeArrowheads="1" noChangeShapeType="1" noTextEdit="1"/>
                </p:cNvSpPr>
                <p:nvPr/>
              </p:nvSpPr>
              <p:spPr>
                <a:xfrm>
                  <a:off x="4196787" y="4905744"/>
                  <a:ext cx="2244354" cy="626069"/>
                </a:xfrm>
                <a:prstGeom prst="rect">
                  <a:avLst/>
                </a:prstGeom>
                <a:blipFill rotWithShape="1">
                  <a:blip r:embed="rId5"/>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EE290FD9-4A85-4B23-A811-9D144F2EF365}"/>
                </a:ext>
              </a:extLst>
            </p:cNvPr>
            <p:cNvSpPr txBox="1"/>
            <p:nvPr/>
          </p:nvSpPr>
          <p:spPr>
            <a:xfrm>
              <a:off x="2695198" y="5049528"/>
              <a:ext cx="1689847" cy="523220"/>
            </a:xfrm>
            <a:prstGeom prst="rect">
              <a:avLst/>
            </a:prstGeom>
            <a:noFill/>
          </p:spPr>
          <p:txBody>
            <a:bodyPr wrap="square" rtlCol="0">
              <a:spAutoFit/>
            </a:bodyPr>
            <a:lstStyle/>
            <a:p>
              <a:pPr algn="just"/>
              <a:r>
                <a:rPr lang="en-US" sz="2800" dirty="0" err="1">
                  <a:solidFill>
                    <a:srgbClr val="0000CC"/>
                  </a:solidFill>
                  <a:latin typeface="Times New Roman" panose="02020603050405020304" pitchFamily="18" charset="0"/>
                  <a:cs typeface="Times New Roman" panose="02020603050405020304" pitchFamily="18" charset="0"/>
                </a:rPr>
                <a:t>Suy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ra</a:t>
              </a:r>
              <a:r>
                <a:rPr lang="en-US" sz="2800" dirty="0">
                  <a:solidFill>
                    <a:srgbClr val="0000CC"/>
                  </a:solidFill>
                  <a:latin typeface="Times New Roman" panose="02020603050405020304" pitchFamily="18" charset="0"/>
                  <a:cs typeface="Times New Roman" panose="02020603050405020304" pitchFamily="18" charset="0"/>
                </a:rPr>
                <a:t> x = </a:t>
              </a:r>
              <a:endParaRPr lang="vi-VN" sz="2800" dirty="0">
                <a:solidFill>
                  <a:srgbClr val="0000CC"/>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D3A9E93-74EE-4E3F-8AF4-2A39F0A60EBE}"/>
                    </a:ext>
                  </a:extLst>
                </p:cNvPr>
                <p:cNvSpPr txBox="1"/>
                <p:nvPr/>
              </p:nvSpPr>
              <p:spPr>
                <a:xfrm>
                  <a:off x="6252883" y="4955441"/>
                  <a:ext cx="2798108" cy="573940"/>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rad>
                          <m:radPr>
                            <m:degHide m:val="on"/>
                            <m:ctrlPr>
                              <a:rPr lang="vi-VN" sz="2800" i="1" smtClean="0">
                                <a:solidFill>
                                  <a:srgbClr val="0000CC"/>
                                </a:solidFill>
                                <a:latin typeface="Cambria Math" panose="02040503050406030204" pitchFamily="18" charset="0"/>
                                <a:cs typeface="Times New Roman" panose="02020603050405020304" pitchFamily="18" charset="0"/>
                              </a:rPr>
                            </m:ctrlPr>
                          </m:radPr>
                          <m:deg/>
                          <m:e>
                            <m:r>
                              <a:rPr lang="en-US" sz="2800" i="1" smtClean="0">
                                <a:solidFill>
                                  <a:srgbClr val="0000CC"/>
                                </a:solidFill>
                                <a:latin typeface="Cambria Math"/>
                                <a:cs typeface="Times New Roman" panose="02020603050405020304" pitchFamily="18" charset="0"/>
                              </a:rPr>
                              <m:t>1</m:t>
                            </m:r>
                            <m:r>
                              <a:rPr lang="en-US" sz="2800" b="0" i="1" smtClean="0">
                                <a:solidFill>
                                  <a:srgbClr val="0000CC"/>
                                </a:solidFill>
                                <a:latin typeface="Cambria Math"/>
                                <a:cs typeface="Times New Roman" panose="02020603050405020304" pitchFamily="18" charset="0"/>
                              </a:rPr>
                              <m:t>69</m:t>
                            </m:r>
                          </m:e>
                        </m:rad>
                        <m:r>
                          <a:rPr lang="vi-VN" sz="2800" b="0" i="1" smtClean="0">
                            <a:solidFill>
                              <a:srgbClr val="0000CC"/>
                            </a:solidFill>
                            <a:latin typeface="Cambria Math" panose="02040503050406030204" pitchFamily="18" charset="0"/>
                            <a:cs typeface="Times New Roman" panose="02020603050405020304" pitchFamily="18" charset="0"/>
                          </a:rPr>
                          <m:t>=13 (</m:t>
                        </m:r>
                        <m:r>
                          <a:rPr lang="vi-VN" sz="2800" b="0" i="1" smtClean="0">
                            <a:solidFill>
                              <a:srgbClr val="0000CC"/>
                            </a:solidFill>
                            <a:latin typeface="Cambria Math" panose="02040503050406030204" pitchFamily="18" charset="0"/>
                            <a:cs typeface="Times New Roman" panose="02020603050405020304" pitchFamily="18" charset="0"/>
                          </a:rPr>
                          <m:t>𝑚</m:t>
                        </m:r>
                        <m:r>
                          <a:rPr lang="vi-VN" sz="2800" b="0" i="1" smtClean="0">
                            <a:solidFill>
                              <a:srgbClr val="0000CC"/>
                            </a:solidFill>
                            <a:latin typeface="Cambria Math" panose="02040503050406030204" pitchFamily="18" charset="0"/>
                            <a:cs typeface="Times New Roman" panose="02020603050405020304" pitchFamily="18" charset="0"/>
                          </a:rPr>
                          <m:t>)</m:t>
                        </m:r>
                      </m:oMath>
                    </m:oMathPara>
                  </a14:m>
                  <a:endParaRPr lang="vi-VN" sz="2800"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 xmlns:a16="http://schemas.microsoft.com/office/drawing/2014/main" xmlns:a14="http://schemas.microsoft.com/office/drawing/2010/main" id="{6D3A9E93-74EE-4E3F-8AF4-2A39F0A60EBE}"/>
                    </a:ext>
                  </a:extLst>
                </p:cNvPr>
                <p:cNvSpPr txBox="1">
                  <a:spLocks noRot="1" noChangeAspect="1" noMove="1" noResize="1" noEditPoints="1" noAdjustHandles="1" noChangeArrowheads="1" noChangeShapeType="1" noTextEdit="1"/>
                </p:cNvSpPr>
                <p:nvPr/>
              </p:nvSpPr>
              <p:spPr>
                <a:xfrm>
                  <a:off x="6252883" y="4955441"/>
                  <a:ext cx="2798108" cy="573940"/>
                </a:xfrm>
                <a:prstGeom prst="rect">
                  <a:avLst/>
                </a:prstGeom>
                <a:blipFill rotWithShape="1">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54468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2" grpId="0"/>
      <p:bldP spid="31" grpId="0"/>
      <p:bldP spid="32"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15"/>
          <p:cNvGrpSpPr/>
          <p:nvPr/>
        </p:nvGrpSpPr>
        <p:grpSpPr>
          <a:xfrm rot="1462974">
            <a:off x="6596230" y="4032680"/>
            <a:ext cx="1058333" cy="1117600"/>
            <a:chOff x="5175370" y="-639340"/>
            <a:chExt cx="2943225" cy="2786063"/>
          </a:xfrm>
        </p:grpSpPr>
        <p:pic>
          <p:nvPicPr>
            <p:cNvPr id="25" name="Picture 5" descr="Cover"/>
            <p:cNvPicPr>
              <a:picLocks noChangeAspect="1"/>
            </p:cNvPicPr>
            <p:nvPr/>
          </p:nvPicPr>
          <p:blipFill>
            <a:blip r:embed="rId2"/>
            <a:stretch>
              <a:fillRect/>
            </a:stretch>
          </p:blipFill>
          <p:spPr>
            <a:xfrm>
              <a:off x="5175370" y="-639340"/>
              <a:ext cx="2943225" cy="2786063"/>
            </a:xfrm>
            <a:prstGeom prst="rect">
              <a:avLst/>
            </a:prstGeom>
            <a:noFill/>
            <a:ln w="9525">
              <a:noFill/>
            </a:ln>
          </p:spPr>
        </p:pic>
        <p:sp>
          <p:nvSpPr>
            <p:cNvPr id="26" name="Rectangle 25"/>
            <p:cNvSpPr/>
            <p:nvPr/>
          </p:nvSpPr>
          <p:spPr>
            <a:xfrm>
              <a:off x="7685314" y="1001486"/>
              <a:ext cx="370115" cy="293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27" name="Picture 5" descr="Cover"/>
          <p:cNvPicPr>
            <a:picLocks noChangeAspect="1"/>
          </p:cNvPicPr>
          <p:nvPr/>
        </p:nvPicPr>
        <p:blipFill>
          <a:blip r:embed="rId3"/>
          <a:stretch>
            <a:fillRect/>
          </a:stretch>
        </p:blipFill>
        <p:spPr>
          <a:xfrm rot="20167627" flipV="1">
            <a:off x="6583969" y="4437264"/>
            <a:ext cx="1117418" cy="1411299"/>
          </a:xfrm>
          <a:prstGeom prst="rect">
            <a:avLst/>
          </a:prstGeom>
          <a:noFill/>
          <a:ln w="9525">
            <a:noFill/>
          </a:ln>
        </p:spPr>
      </p:pic>
      <p:pic>
        <p:nvPicPr>
          <p:cNvPr id="23" name="Picture 5" descr="Cover"/>
          <p:cNvPicPr>
            <a:picLocks noChangeAspect="1"/>
          </p:cNvPicPr>
          <p:nvPr/>
        </p:nvPicPr>
        <p:blipFill>
          <a:blip r:embed="rId3"/>
          <a:stretch>
            <a:fillRect/>
          </a:stretch>
        </p:blipFill>
        <p:spPr>
          <a:xfrm rot="19541952" flipV="1">
            <a:off x="6596230" y="997080"/>
            <a:ext cx="1058333" cy="1336675"/>
          </a:xfrm>
          <a:prstGeom prst="rect">
            <a:avLst/>
          </a:prstGeom>
          <a:noFill/>
          <a:ln w="9525">
            <a:noFill/>
          </a:ln>
        </p:spPr>
      </p:pic>
      <p:grpSp>
        <p:nvGrpSpPr>
          <p:cNvPr id="15" name="Group 15"/>
          <p:cNvGrpSpPr/>
          <p:nvPr/>
        </p:nvGrpSpPr>
        <p:grpSpPr>
          <a:xfrm rot="1115721">
            <a:off x="6596230" y="500644"/>
            <a:ext cx="1058333" cy="1117600"/>
            <a:chOff x="5175370" y="-639340"/>
            <a:chExt cx="2943225" cy="2786063"/>
          </a:xfrm>
        </p:grpSpPr>
        <p:pic>
          <p:nvPicPr>
            <p:cNvPr id="16" name="Picture 5" descr="Cover"/>
            <p:cNvPicPr>
              <a:picLocks noChangeAspect="1"/>
            </p:cNvPicPr>
            <p:nvPr/>
          </p:nvPicPr>
          <p:blipFill>
            <a:blip r:embed="rId2"/>
            <a:stretch>
              <a:fillRect/>
            </a:stretch>
          </p:blipFill>
          <p:spPr>
            <a:xfrm>
              <a:off x="5175370" y="-639340"/>
              <a:ext cx="2943225" cy="2786063"/>
            </a:xfrm>
            <a:prstGeom prst="rect">
              <a:avLst/>
            </a:prstGeom>
            <a:noFill/>
            <a:ln w="9525">
              <a:noFill/>
            </a:ln>
          </p:spPr>
        </p:pic>
        <p:sp>
          <p:nvSpPr>
            <p:cNvPr id="17" name="Rectangle 16"/>
            <p:cNvSpPr/>
            <p:nvPr/>
          </p:nvSpPr>
          <p:spPr>
            <a:xfrm>
              <a:off x="7685314" y="1001486"/>
              <a:ext cx="370115" cy="293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28674" name="Picture 2"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541" y="830824"/>
            <a:ext cx="2681288" cy="292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descr="image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542" y="2888224"/>
            <a:ext cx="2614613" cy="259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descr="image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30" y="2583424"/>
            <a:ext cx="1622612"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Google Shape;1341;p46"/>
          <p:cNvSpPr txBox="1">
            <a:spLocks noGrp="1"/>
          </p:cNvSpPr>
          <p:nvPr/>
        </p:nvSpPr>
        <p:spPr>
          <a:xfrm>
            <a:off x="3316941" y="990600"/>
            <a:ext cx="3285565" cy="973138"/>
          </a:xfrm>
          <a:prstGeom prst="rect">
            <a:avLst/>
          </a:prstGeom>
          <a:solidFill>
            <a:srgbClr val="0000FF"/>
          </a:solidFill>
          <a:ln>
            <a:solidFill>
              <a:schemeClr val="accent4">
                <a:lumMod val="20000"/>
                <a:lumOff val="80000"/>
              </a:schemeClr>
            </a:solidFill>
          </a:ln>
        </p:spPr>
        <p:style>
          <a:lnRef idx="1">
            <a:schemeClr val="accent6"/>
          </a:lnRef>
          <a:fillRef idx="2">
            <a:schemeClr val="accent6"/>
          </a:fillRef>
          <a:effectRef idx="1">
            <a:schemeClr val="accent6"/>
          </a:effectRef>
          <a:fontRef idx="minor">
            <a:schemeClr val="dk1"/>
          </a:fontRef>
        </p:style>
        <p:txBody>
          <a:bodyPr spcFirstLastPara="1" wrap="square" lIns="68569" tIns="68569" rIns="68569" bIns="68569"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algn="ctr" defTabSz="914400">
              <a:lnSpc>
                <a:spcPct val="100000"/>
              </a:lnSpc>
              <a:spcBef>
                <a:spcPct val="0"/>
              </a:spcBef>
              <a:buClr>
                <a:srgbClr val="000000"/>
              </a:buClr>
              <a:buFont typeface="Special Elite"/>
              <a:buNone/>
            </a:pPr>
            <a:r>
              <a:rPr b="1" dirty="0">
                <a:solidFill>
                  <a:schemeClr val="bg1"/>
                </a:solidFill>
                <a:latin typeface="Times New Roman" panose="02020603050405020304" pitchFamily="18" charset="0"/>
                <a:ea typeface="Special Elite"/>
                <a:sym typeface="Symbol" panose="05050102010706020507" pitchFamily="18" charset="2"/>
              </a:rPr>
              <a:t>ABC vuông tại A</a:t>
            </a:r>
          </a:p>
          <a:p>
            <a:pPr marL="0" lvl="0" indent="0" algn="ctr" defTabSz="914400">
              <a:lnSpc>
                <a:spcPct val="100000"/>
              </a:lnSpc>
              <a:spcBef>
                <a:spcPct val="0"/>
              </a:spcBef>
              <a:buClr>
                <a:srgbClr val="000000"/>
              </a:buClr>
              <a:buFont typeface="Special Elite"/>
              <a:buNone/>
            </a:pPr>
            <a:r>
              <a:rPr b="1" dirty="0">
                <a:solidFill>
                  <a:schemeClr val="bg1"/>
                </a:solidFill>
                <a:latin typeface="Times New Roman" panose="02020603050405020304" pitchFamily="18" charset="0"/>
                <a:ea typeface="Special Elite"/>
                <a:sym typeface="Symbol" panose="05050102010706020507" pitchFamily="18" charset="2"/>
              </a:rPr>
              <a:t>=&gt; BC</a:t>
            </a:r>
            <a:r>
              <a:rPr b="1" baseline="30000" dirty="0">
                <a:solidFill>
                  <a:schemeClr val="bg1"/>
                </a:solidFill>
                <a:latin typeface="Times New Roman" panose="02020603050405020304" pitchFamily="18" charset="0"/>
                <a:ea typeface="Special Elite"/>
                <a:sym typeface="Symbol" panose="05050102010706020507" pitchFamily="18" charset="2"/>
              </a:rPr>
              <a:t>2</a:t>
            </a:r>
            <a:r>
              <a:rPr b="1" dirty="0">
                <a:solidFill>
                  <a:schemeClr val="bg1"/>
                </a:solidFill>
                <a:latin typeface="Times New Roman" panose="02020603050405020304" pitchFamily="18" charset="0"/>
                <a:ea typeface="Special Elite"/>
                <a:sym typeface="Symbol" panose="05050102010706020507" pitchFamily="18" charset="2"/>
              </a:rPr>
              <a:t> = AB</a:t>
            </a:r>
            <a:r>
              <a:rPr b="1" baseline="30000" dirty="0">
                <a:solidFill>
                  <a:schemeClr val="bg1"/>
                </a:solidFill>
                <a:latin typeface="Times New Roman" panose="02020603050405020304" pitchFamily="18" charset="0"/>
                <a:ea typeface="Special Elite"/>
                <a:sym typeface="Symbol" panose="05050102010706020507" pitchFamily="18" charset="2"/>
              </a:rPr>
              <a:t>2</a:t>
            </a:r>
            <a:r>
              <a:rPr b="1" dirty="0">
                <a:solidFill>
                  <a:schemeClr val="bg1"/>
                </a:solidFill>
                <a:latin typeface="Times New Roman" panose="02020603050405020304" pitchFamily="18" charset="0"/>
                <a:ea typeface="Special Elite"/>
                <a:sym typeface="Symbol" panose="05050102010706020507" pitchFamily="18" charset="2"/>
              </a:rPr>
              <a:t> +AC</a:t>
            </a:r>
            <a:r>
              <a:rPr b="1" baseline="30000" dirty="0">
                <a:solidFill>
                  <a:schemeClr val="bg1"/>
                </a:solidFill>
                <a:latin typeface="Times New Roman" panose="02020603050405020304" pitchFamily="18" charset="0"/>
                <a:ea typeface="Special Elite"/>
                <a:sym typeface="Symbol" panose="05050102010706020507" pitchFamily="18" charset="2"/>
              </a:rPr>
              <a:t>2</a:t>
            </a:r>
          </a:p>
        </p:txBody>
      </p:sp>
      <p:sp>
        <p:nvSpPr>
          <p:cNvPr id="11" name="Google Shape;1341;p46"/>
          <p:cNvSpPr txBox="1">
            <a:spLocks noGrp="1"/>
          </p:cNvSpPr>
          <p:nvPr/>
        </p:nvSpPr>
        <p:spPr>
          <a:xfrm>
            <a:off x="3316940" y="4420955"/>
            <a:ext cx="3285566" cy="973138"/>
          </a:xfrm>
          <a:prstGeom prst="rect">
            <a:avLst/>
          </a:prstGeom>
          <a:solidFill>
            <a:srgbClr val="FF0000"/>
          </a:solidFill>
        </p:spPr>
        <p:style>
          <a:lnRef idx="1">
            <a:schemeClr val="accent6"/>
          </a:lnRef>
          <a:fillRef idx="2">
            <a:schemeClr val="accent6"/>
          </a:fillRef>
          <a:effectRef idx="1">
            <a:schemeClr val="accent6"/>
          </a:effectRef>
          <a:fontRef idx="minor">
            <a:schemeClr val="dk1"/>
          </a:fontRef>
        </p:style>
        <p:txBody>
          <a:bodyPr spcFirstLastPara="1" wrap="square" lIns="68569" tIns="68569" rIns="68569" bIns="68569"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algn="ctr" defTabSz="914400">
              <a:lnSpc>
                <a:spcPct val="100000"/>
              </a:lnSpc>
              <a:spcBef>
                <a:spcPct val="0"/>
              </a:spcBef>
              <a:buClr>
                <a:srgbClr val="000000"/>
              </a:buClr>
              <a:buFont typeface="Special Elite"/>
              <a:buNone/>
            </a:pPr>
            <a:r>
              <a:rPr b="1" dirty="0">
                <a:solidFill>
                  <a:schemeClr val="bg1"/>
                </a:solidFill>
                <a:latin typeface="Times New Roman" panose="02020603050405020304" pitchFamily="18" charset="0"/>
                <a:ea typeface="Special Elite"/>
                <a:sym typeface="Symbol" panose="05050102010706020507" pitchFamily="18" charset="2"/>
              </a:rPr>
              <a:t>ABC có BC</a:t>
            </a:r>
            <a:r>
              <a:rPr b="1" baseline="30000" dirty="0">
                <a:solidFill>
                  <a:schemeClr val="bg1"/>
                </a:solidFill>
                <a:latin typeface="Times New Roman" panose="02020603050405020304" pitchFamily="18" charset="0"/>
                <a:ea typeface="Special Elite"/>
                <a:sym typeface="Symbol" panose="05050102010706020507" pitchFamily="18" charset="2"/>
              </a:rPr>
              <a:t>2</a:t>
            </a:r>
            <a:r>
              <a:rPr b="1" dirty="0">
                <a:solidFill>
                  <a:schemeClr val="bg1"/>
                </a:solidFill>
                <a:latin typeface="Times New Roman" panose="02020603050405020304" pitchFamily="18" charset="0"/>
                <a:ea typeface="Special Elite"/>
                <a:sym typeface="Symbol" panose="05050102010706020507" pitchFamily="18" charset="2"/>
              </a:rPr>
              <a:t> = AB</a:t>
            </a:r>
            <a:r>
              <a:rPr b="1" baseline="30000" dirty="0">
                <a:solidFill>
                  <a:schemeClr val="bg1"/>
                </a:solidFill>
                <a:latin typeface="Times New Roman" panose="02020603050405020304" pitchFamily="18" charset="0"/>
                <a:ea typeface="Special Elite"/>
                <a:sym typeface="Symbol" panose="05050102010706020507" pitchFamily="18" charset="2"/>
              </a:rPr>
              <a:t>2</a:t>
            </a:r>
            <a:r>
              <a:rPr b="1" dirty="0">
                <a:solidFill>
                  <a:schemeClr val="bg1"/>
                </a:solidFill>
                <a:latin typeface="Times New Roman" panose="02020603050405020304" pitchFamily="18" charset="0"/>
                <a:ea typeface="Special Elite"/>
                <a:sym typeface="Symbol" panose="05050102010706020507" pitchFamily="18" charset="2"/>
              </a:rPr>
              <a:t> +AC</a:t>
            </a:r>
            <a:r>
              <a:rPr b="1" baseline="30000" dirty="0">
                <a:solidFill>
                  <a:schemeClr val="bg1"/>
                </a:solidFill>
                <a:latin typeface="Times New Roman" panose="02020603050405020304" pitchFamily="18" charset="0"/>
                <a:ea typeface="Special Elite"/>
                <a:sym typeface="Symbol" panose="05050102010706020507" pitchFamily="18" charset="2"/>
              </a:rPr>
              <a:t>2</a:t>
            </a:r>
          </a:p>
          <a:p>
            <a:pPr marL="0" lvl="0" indent="0" algn="ctr" defTabSz="914400">
              <a:lnSpc>
                <a:spcPct val="100000"/>
              </a:lnSpc>
              <a:spcBef>
                <a:spcPct val="0"/>
              </a:spcBef>
              <a:buClr>
                <a:srgbClr val="000000"/>
              </a:buClr>
              <a:buFont typeface="Special Elite"/>
              <a:buNone/>
            </a:pPr>
            <a:r>
              <a:rPr b="1" dirty="0">
                <a:solidFill>
                  <a:schemeClr val="bg1"/>
                </a:solidFill>
                <a:latin typeface="Times New Roman" panose="02020603050405020304" pitchFamily="18" charset="0"/>
                <a:ea typeface="Special Elite"/>
                <a:sym typeface="Symbol" panose="05050102010706020507" pitchFamily="18" charset="2"/>
              </a:rPr>
              <a:t>=&gt;ABC vuông tại A</a:t>
            </a:r>
            <a:endParaRPr lang="vi-VN" altLang="x-none" b="1" dirty="0">
              <a:solidFill>
                <a:schemeClr val="bg1"/>
              </a:solidFill>
              <a:latin typeface="Times New Roman" panose="02020603050405020304" pitchFamily="18" charset="0"/>
              <a:ea typeface="Special Elite"/>
              <a:sym typeface="Special Elite"/>
            </a:endParaRPr>
          </a:p>
        </p:txBody>
      </p:sp>
      <p:sp>
        <p:nvSpPr>
          <p:cNvPr id="12" name="Google Shape;1341;p46"/>
          <p:cNvSpPr txBox="1">
            <a:spLocks noGrp="1"/>
          </p:cNvSpPr>
          <p:nvPr/>
        </p:nvSpPr>
        <p:spPr>
          <a:xfrm>
            <a:off x="7491845" y="1573614"/>
            <a:ext cx="2950182" cy="942116"/>
          </a:xfrm>
          <a:prstGeom prst="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spcFirstLastPara="1" wrap="square" lIns="68569" tIns="68569" rIns="68569" bIns="68569"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algn="ctr" defTabSz="914400">
              <a:lnSpc>
                <a:spcPct val="100000"/>
              </a:lnSpc>
              <a:spcBef>
                <a:spcPct val="0"/>
              </a:spcBef>
              <a:buClr>
                <a:srgbClr val="000000"/>
              </a:buClr>
              <a:buFont typeface="Special Elite"/>
              <a:buNone/>
            </a:pPr>
            <a:r>
              <a:rPr lang="en-US" altLang="en-GB" b="1" dirty="0" err="1">
                <a:solidFill>
                  <a:srgbClr val="000000"/>
                </a:solidFill>
                <a:latin typeface="Times New Roman" panose="02020603050405020304" pitchFamily="18" charset="0"/>
                <a:ea typeface="思源黑体 Medium"/>
                <a:sym typeface="Special Elite"/>
              </a:rPr>
              <a:t>Ứng</a:t>
            </a:r>
            <a:r>
              <a:rPr lang="en-US" altLang="en-GB" b="1" dirty="0">
                <a:solidFill>
                  <a:srgbClr val="000000"/>
                </a:solidFill>
                <a:latin typeface="Times New Roman" panose="02020603050405020304" pitchFamily="18" charset="0"/>
                <a:ea typeface="思源黑体 Medium"/>
                <a:sym typeface="Special Elite"/>
              </a:rPr>
              <a:t> dụng </a:t>
            </a:r>
            <a:r>
              <a:rPr lang="en-US" altLang="en-GB" b="1" dirty="0" err="1">
                <a:solidFill>
                  <a:srgbClr val="000000"/>
                </a:solidFill>
                <a:latin typeface="Times New Roman" panose="02020603050405020304" pitchFamily="18" charset="0"/>
                <a:ea typeface="思源黑体 Medium"/>
                <a:sym typeface="Special Elite"/>
              </a:rPr>
              <a:t>vào</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giải</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bài</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toán</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có</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nội</a:t>
            </a:r>
            <a:r>
              <a:rPr lang="en-US" altLang="en-GB" b="1" dirty="0">
                <a:solidFill>
                  <a:srgbClr val="000000"/>
                </a:solidFill>
                <a:latin typeface="Times New Roman" panose="02020603050405020304" pitchFamily="18" charset="0"/>
                <a:ea typeface="思源黑体 Medium"/>
                <a:sym typeface="Special Elite"/>
              </a:rPr>
              <a:t> dung </a:t>
            </a:r>
            <a:r>
              <a:rPr lang="en-US" altLang="en-GB" b="1" dirty="0" err="1">
                <a:solidFill>
                  <a:srgbClr val="000000"/>
                </a:solidFill>
                <a:latin typeface="Times New Roman" panose="02020603050405020304" pitchFamily="18" charset="0"/>
                <a:ea typeface="思源黑体 Medium"/>
                <a:sym typeface="Special Elite"/>
              </a:rPr>
              <a:t>thực</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tế</a:t>
            </a:r>
            <a:endParaRPr lang="en-US" altLang="en-GB" b="1" dirty="0">
              <a:solidFill>
                <a:srgbClr val="000000"/>
              </a:solidFill>
              <a:latin typeface="Times New Roman" panose="02020603050405020304" pitchFamily="18" charset="0"/>
              <a:ea typeface="思源黑体 Medium"/>
              <a:sym typeface="Special Elite"/>
            </a:endParaRPr>
          </a:p>
        </p:txBody>
      </p:sp>
      <p:sp>
        <p:nvSpPr>
          <p:cNvPr id="13" name="Google Shape;1341;p46"/>
          <p:cNvSpPr txBox="1">
            <a:spLocks noGrp="1"/>
          </p:cNvSpPr>
          <p:nvPr/>
        </p:nvSpPr>
        <p:spPr>
          <a:xfrm>
            <a:off x="7491845" y="170337"/>
            <a:ext cx="2645895" cy="1097896"/>
          </a:xfrm>
          <a:prstGeom prst="rect">
            <a:avLst/>
          </a:prstGeom>
          <a:gradFill>
            <a:gsLst>
              <a:gs pos="100000">
                <a:srgbClr val="B5D585"/>
              </a:gs>
              <a:gs pos="87000">
                <a:srgbClr val="FFFF00"/>
              </a:gs>
              <a:gs pos="10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spcFirstLastPara="1" wrap="square" lIns="68569" tIns="68569" rIns="68569" bIns="68569"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algn="ctr" defTabSz="914400">
              <a:lnSpc>
                <a:spcPct val="100000"/>
              </a:lnSpc>
              <a:spcBef>
                <a:spcPct val="0"/>
              </a:spcBef>
              <a:buClr>
                <a:srgbClr val="000000"/>
              </a:buClr>
              <a:buFont typeface="Special Elite"/>
              <a:buNone/>
            </a:pPr>
            <a:r>
              <a:rPr lang="en-US" altLang="en-GB" b="1" dirty="0" err="1">
                <a:solidFill>
                  <a:srgbClr val="000000"/>
                </a:solidFill>
                <a:latin typeface="Times New Roman" panose="02020603050405020304" pitchFamily="18" charset="0"/>
                <a:ea typeface="思源黑体 Medium"/>
                <a:sym typeface="Special Elite"/>
              </a:rPr>
              <a:t>Áp</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dụng</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tính</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một</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cạnh</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của</a:t>
            </a:r>
            <a:r>
              <a:rPr lang="en-US" altLang="en-GB" b="1" dirty="0">
                <a:solidFill>
                  <a:srgbClr val="000000"/>
                </a:solidFill>
                <a:latin typeface="Times New Roman" panose="02020603050405020304" pitchFamily="18" charset="0"/>
                <a:ea typeface="思源黑体 Medium"/>
                <a:sym typeface="Special Elite"/>
              </a:rPr>
              <a:t> tam </a:t>
            </a:r>
            <a:r>
              <a:rPr lang="en-US" altLang="en-GB" b="1" dirty="0" err="1">
                <a:solidFill>
                  <a:srgbClr val="000000"/>
                </a:solidFill>
                <a:latin typeface="Times New Roman" panose="02020603050405020304" pitchFamily="18" charset="0"/>
                <a:ea typeface="思源黑体 Medium"/>
                <a:sym typeface="Special Elite"/>
              </a:rPr>
              <a:t>giác</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vuông</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khi</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biết</a:t>
            </a:r>
            <a:r>
              <a:rPr lang="en-US" altLang="en-GB" b="1" dirty="0">
                <a:solidFill>
                  <a:srgbClr val="000000"/>
                </a:solidFill>
                <a:latin typeface="Times New Roman" panose="02020603050405020304" pitchFamily="18" charset="0"/>
                <a:ea typeface="思源黑体 Medium"/>
                <a:sym typeface="Special Elite"/>
              </a:rPr>
              <a:t> 2 </a:t>
            </a:r>
            <a:r>
              <a:rPr lang="en-US" altLang="en-GB" b="1" dirty="0" err="1">
                <a:solidFill>
                  <a:srgbClr val="000000"/>
                </a:solidFill>
                <a:latin typeface="Times New Roman" panose="02020603050405020304" pitchFamily="18" charset="0"/>
                <a:ea typeface="思源黑体 Medium"/>
                <a:sym typeface="Special Elite"/>
              </a:rPr>
              <a:t>cạnh</a:t>
            </a:r>
            <a:endParaRPr lang="en-US" altLang="en-GB" b="1" dirty="0">
              <a:solidFill>
                <a:srgbClr val="000000"/>
              </a:solidFill>
              <a:latin typeface="Times New Roman" panose="02020603050405020304" pitchFamily="18" charset="0"/>
              <a:ea typeface="思源黑体 Medium"/>
              <a:sym typeface="Special Elite"/>
            </a:endParaRPr>
          </a:p>
        </p:txBody>
      </p:sp>
      <p:sp>
        <p:nvSpPr>
          <p:cNvPr id="14" name="Google Shape;1341;p46"/>
          <p:cNvSpPr txBox="1">
            <a:spLocks noGrp="1"/>
          </p:cNvSpPr>
          <p:nvPr/>
        </p:nvSpPr>
        <p:spPr>
          <a:xfrm>
            <a:off x="7638859" y="3604493"/>
            <a:ext cx="2645895" cy="1097896"/>
          </a:xfrm>
          <a:prstGeom prst="rect">
            <a:avLst/>
          </a:prstGeom>
          <a:gradFill>
            <a:gsLst>
              <a:gs pos="100000">
                <a:srgbClr val="B5D585"/>
              </a:gs>
              <a:gs pos="87000">
                <a:srgbClr val="FFFF00"/>
              </a:gs>
              <a:gs pos="10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spcFirstLastPara="1" wrap="square" lIns="68569" tIns="68569" rIns="68569" bIns="68569"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algn="ctr" defTabSz="914400">
              <a:lnSpc>
                <a:spcPct val="100000"/>
              </a:lnSpc>
              <a:spcBef>
                <a:spcPct val="0"/>
              </a:spcBef>
              <a:buClr>
                <a:srgbClr val="000000"/>
              </a:buClr>
              <a:buFont typeface="Special Elite"/>
              <a:buNone/>
            </a:pPr>
            <a:r>
              <a:rPr lang="en-US" altLang="en-GB" b="1" dirty="0" err="1">
                <a:solidFill>
                  <a:srgbClr val="000000"/>
                </a:solidFill>
                <a:latin typeface="Times New Roman" panose="02020603050405020304" pitchFamily="18" charset="0"/>
                <a:ea typeface="思源黑体 Medium"/>
                <a:sym typeface="Special Elite"/>
              </a:rPr>
              <a:t>Nhận</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biết</a:t>
            </a:r>
            <a:r>
              <a:rPr lang="en-US" altLang="en-GB" b="1" dirty="0">
                <a:solidFill>
                  <a:srgbClr val="000000"/>
                </a:solidFill>
                <a:latin typeface="Times New Roman" panose="02020603050405020304" pitchFamily="18" charset="0"/>
                <a:ea typeface="思源黑体 Medium"/>
                <a:sym typeface="Special Elite"/>
              </a:rPr>
              <a:t> tam </a:t>
            </a:r>
            <a:r>
              <a:rPr lang="en-US" altLang="en-GB" b="1" dirty="0" err="1">
                <a:solidFill>
                  <a:srgbClr val="000000"/>
                </a:solidFill>
                <a:latin typeface="Times New Roman" panose="02020603050405020304" pitchFamily="18" charset="0"/>
                <a:ea typeface="思源黑体 Medium"/>
                <a:sym typeface="Special Elite"/>
              </a:rPr>
              <a:t>giác</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vuông</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khi</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biết</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ba</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cạnh</a:t>
            </a:r>
            <a:endParaRPr lang="en-US" altLang="en-GB" b="1" dirty="0">
              <a:solidFill>
                <a:srgbClr val="000000"/>
              </a:solidFill>
              <a:latin typeface="Times New Roman" panose="02020603050405020304" pitchFamily="18" charset="0"/>
              <a:ea typeface="思源黑体 Medium"/>
              <a:sym typeface="Special Elite"/>
            </a:endParaRPr>
          </a:p>
        </p:txBody>
      </p:sp>
      <p:sp>
        <p:nvSpPr>
          <p:cNvPr id="28" name="Google Shape;1341;p46"/>
          <p:cNvSpPr txBox="1">
            <a:spLocks noGrp="1"/>
          </p:cNvSpPr>
          <p:nvPr/>
        </p:nvSpPr>
        <p:spPr>
          <a:xfrm>
            <a:off x="7638860" y="5066054"/>
            <a:ext cx="2950182" cy="942116"/>
          </a:xfrm>
          <a:prstGeom prst="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spcFirstLastPara="1" wrap="square" lIns="68569" tIns="68569" rIns="68569" bIns="68569"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stStyle>
          <a:p>
            <a:pPr marL="0" lvl="0" indent="0" algn="ctr" defTabSz="914400">
              <a:lnSpc>
                <a:spcPct val="100000"/>
              </a:lnSpc>
              <a:spcBef>
                <a:spcPct val="0"/>
              </a:spcBef>
              <a:buClr>
                <a:srgbClr val="000000"/>
              </a:buClr>
              <a:buFont typeface="Special Elite"/>
              <a:buNone/>
            </a:pPr>
            <a:r>
              <a:rPr lang="en-US" altLang="en-GB" b="1" dirty="0" err="1">
                <a:solidFill>
                  <a:srgbClr val="000000"/>
                </a:solidFill>
                <a:latin typeface="Times New Roman" panose="02020603050405020304" pitchFamily="18" charset="0"/>
                <a:ea typeface="思源黑体 Medium"/>
                <a:sym typeface="Special Elite"/>
              </a:rPr>
              <a:t>Ứng</a:t>
            </a:r>
            <a:r>
              <a:rPr lang="en-US" altLang="en-GB" b="1" dirty="0">
                <a:solidFill>
                  <a:srgbClr val="000000"/>
                </a:solidFill>
                <a:latin typeface="Times New Roman" panose="02020603050405020304" pitchFamily="18" charset="0"/>
                <a:ea typeface="思源黑体 Medium"/>
                <a:sym typeface="Special Elite"/>
              </a:rPr>
              <a:t> dụng </a:t>
            </a:r>
            <a:r>
              <a:rPr lang="en-US" altLang="en-GB" b="1" dirty="0" err="1">
                <a:solidFill>
                  <a:srgbClr val="000000"/>
                </a:solidFill>
                <a:latin typeface="Times New Roman" panose="02020603050405020304" pitchFamily="18" charset="0"/>
                <a:ea typeface="思源黑体 Medium"/>
                <a:sym typeface="Special Elite"/>
              </a:rPr>
              <a:t>vào</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giải</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bài</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toán</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có</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nội</a:t>
            </a:r>
            <a:r>
              <a:rPr lang="en-US" altLang="en-GB" b="1" dirty="0">
                <a:solidFill>
                  <a:srgbClr val="000000"/>
                </a:solidFill>
                <a:latin typeface="Times New Roman" panose="02020603050405020304" pitchFamily="18" charset="0"/>
                <a:ea typeface="思源黑体 Medium"/>
                <a:sym typeface="Special Elite"/>
              </a:rPr>
              <a:t> dung </a:t>
            </a:r>
            <a:r>
              <a:rPr lang="en-US" altLang="en-GB" b="1" dirty="0" err="1">
                <a:solidFill>
                  <a:srgbClr val="000000"/>
                </a:solidFill>
                <a:latin typeface="Times New Roman" panose="02020603050405020304" pitchFamily="18" charset="0"/>
                <a:ea typeface="思源黑体 Medium"/>
                <a:sym typeface="Special Elite"/>
              </a:rPr>
              <a:t>thực</a:t>
            </a:r>
            <a:r>
              <a:rPr lang="en-US" altLang="en-GB" b="1" dirty="0">
                <a:solidFill>
                  <a:srgbClr val="000000"/>
                </a:solidFill>
                <a:latin typeface="Times New Roman" panose="02020603050405020304" pitchFamily="18" charset="0"/>
                <a:ea typeface="思源黑体 Medium"/>
                <a:sym typeface="Special Elite"/>
              </a:rPr>
              <a:t> </a:t>
            </a:r>
            <a:r>
              <a:rPr lang="en-US" altLang="en-GB" b="1" dirty="0" err="1">
                <a:solidFill>
                  <a:srgbClr val="000000"/>
                </a:solidFill>
                <a:latin typeface="Times New Roman" panose="02020603050405020304" pitchFamily="18" charset="0"/>
                <a:ea typeface="思源黑体 Medium"/>
                <a:sym typeface="Special Elite"/>
              </a:rPr>
              <a:t>tế</a:t>
            </a:r>
            <a:endParaRPr lang="en-US" altLang="en-GB" b="1" dirty="0">
              <a:solidFill>
                <a:srgbClr val="000000"/>
              </a:solidFill>
              <a:latin typeface="Times New Roman" panose="02020603050405020304" pitchFamily="18" charset="0"/>
              <a:ea typeface="思源黑体 Medium"/>
              <a:sym typeface="Special Elite"/>
            </a:endParaRPr>
          </a:p>
        </p:txBody>
      </p:sp>
    </p:spTree>
    <p:extLst>
      <p:ext uri="{BB962C8B-B14F-4D97-AF65-F5344CB8AC3E}">
        <p14:creationId xmlns:p14="http://schemas.microsoft.com/office/powerpoint/2010/main" val="5340498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ox(out)">
                                      <p:cBhvr>
                                        <p:cTn id="7" dur="500"/>
                                        <p:tgtEl>
                                          <p:spTgt spid="28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8674"/>
                                        </p:tgtEl>
                                        <p:attrNameLst>
                                          <p:attrName>style.visibility</p:attrName>
                                        </p:attrNameLst>
                                      </p:cBhvr>
                                      <p:to>
                                        <p:strVal val="visible"/>
                                      </p:to>
                                    </p:set>
                                    <p:animEffect transition="in" filter="wipe(left)">
                                      <p:cBhvr>
                                        <p:cTn id="12" dur="500"/>
                                        <p:tgtEl>
                                          <p:spTgt spid="286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8675"/>
                                        </p:tgtEl>
                                        <p:attrNameLst>
                                          <p:attrName>style.visibility</p:attrName>
                                        </p:attrNameLst>
                                      </p:cBhvr>
                                      <p:to>
                                        <p:strVal val="visible"/>
                                      </p:to>
                                    </p:set>
                                    <p:animEffect transition="in" filter="wipe(left)">
                                      <p:cBhvr>
                                        <p:cTn id="17" dur="500"/>
                                        <p:tgtEl>
                                          <p:spTgt spid="286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ircle(in)">
                                      <p:cBhvr>
                                        <p:cTn id="39" dur="2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heel(1)">
                                      <p:cBhvr>
                                        <p:cTn id="49" dur="2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barn(inVertical)">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15.2023.9$9+K4lPs7H94VUqPe2XwIsfPRnrXQE//QTEXxb8/8N4CNc6FpgZahzpTjFhMzSA7T/nHJa11DE8Ng2TP3iAmRczFlmslSuUNOgUeb6yRvs0="/>
          <p:cNvSpPr/>
          <p:nvPr/>
        </p:nvSpPr>
        <p:spPr>
          <a:xfrm>
            <a:off x="968828" y="831781"/>
            <a:ext cx="4332515" cy="4132943"/>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15.2023.9$9+K4lPs7H94VUqPe2XwIsfPRnrXQE//QTEXxb8/8N4CNc6FpgZahzpTjFhMzSA7T/nHJa11DE8Ng2TP3iAmRczFlmslSuUNOgUeb6yRvs0="/>
          <p:cNvSpPr txBox="1"/>
          <p:nvPr/>
        </p:nvSpPr>
        <p:spPr>
          <a:xfrm>
            <a:off x="5984100" y="1328057"/>
            <a:ext cx="4126436" cy="1015663"/>
          </a:xfrm>
          <a:prstGeom prst="rect">
            <a:avLst/>
          </a:prstGeom>
          <a:noFill/>
        </p:spPr>
        <p:txBody>
          <a:bodyPr wrap="square">
            <a:spAutoFit/>
          </a:bodyPr>
          <a:lstStyle/>
          <a:p>
            <a:r>
              <a:rPr lang="en-US" sz="6000" b="1" dirty="0" err="1">
                <a:solidFill>
                  <a:srgbClr val="FF0000"/>
                </a:solidFill>
                <a:latin typeface="Times New Roman" panose="02020603050405020304" pitchFamily="18" charset="0"/>
                <a:ea typeface="Calibri" panose="020F0502020204030204" pitchFamily="34" charset="0"/>
              </a:rPr>
              <a:t>Luyện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tập</a:t>
            </a:r>
            <a:endParaRPr lang="en-US" sz="6000" dirty="0">
              <a:solidFill>
                <a:prstClr val="black"/>
              </a:solidFill>
            </a:endParaRPr>
          </a:p>
        </p:txBody>
      </p:sp>
      <p:pic>
        <p:nvPicPr>
          <p:cNvPr id="4" name="Hình ảnh 3" descr="OPL20U25GSXzBJYl68kk8uQGfFKzs7yb1M4KJWUiLk6ZEvGF+qCIPSnY57AbBFCvTW$15.2023.9$9+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059724"/>
            <a:ext cx="6350000" cy="3810000"/>
          </a:xfrm>
          <a:prstGeom prst="rect">
            <a:avLst/>
          </a:prstGeom>
        </p:spPr>
      </p:pic>
    </p:spTree>
    <p:extLst>
      <p:ext uri="{BB962C8B-B14F-4D97-AF65-F5344CB8AC3E}">
        <p14:creationId xmlns:p14="http://schemas.microsoft.com/office/powerpoint/2010/main" val="14496315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711200" y="5140325"/>
            <a:ext cx="304800" cy="685800"/>
            <a:chOff x="240" y="624"/>
            <a:chExt cx="96" cy="288"/>
          </a:xfrm>
        </p:grpSpPr>
        <p:sp>
          <p:nvSpPr>
            <p:cNvPr id="13447" name="Rectangle 3"/>
            <p:cNvSpPr>
              <a:spLocks noChangeArrowheads="1"/>
            </p:cNvSpPr>
            <p:nvPr/>
          </p:nvSpPr>
          <p:spPr bwMode="gray">
            <a:xfrm rot="16200000" flipH="1">
              <a:off x="115" y="749"/>
              <a:ext cx="288" cy="38"/>
            </a:xfrm>
            <a:prstGeom prst="rect">
              <a:avLst/>
            </a:prstGeom>
            <a:gradFill rotWithShape="1">
              <a:gsLst>
                <a:gs pos="0">
                  <a:srgbClr val="808080"/>
                </a:gs>
                <a:gs pos="100000">
                  <a:srgbClr val="ECECEC"/>
                </a:gs>
              </a:gsLst>
              <a:lin ang="5400000" scaled="1"/>
            </a:gradFill>
            <a:ln w="9525" algn="ctr">
              <a:noFill/>
              <a:miter lim="800000"/>
            </a:ln>
            <a:effectLst/>
          </p:spPr>
          <p:txBody>
            <a:bodyPr wrap="none" anchor="ctr"/>
            <a:lstStyle/>
            <a:p>
              <a:pPr eaLnBrk="1" hangingPunct="1"/>
              <a:endParaRPr lang="vi-VN"/>
            </a:p>
          </p:txBody>
        </p:sp>
        <p:sp>
          <p:nvSpPr>
            <p:cNvPr id="13448" name="Rectangle 4"/>
            <p:cNvSpPr>
              <a:spLocks noChangeArrowheads="1"/>
            </p:cNvSpPr>
            <p:nvPr/>
          </p:nvSpPr>
          <p:spPr bwMode="gray">
            <a:xfrm rot="16200000" flipH="1">
              <a:off x="163" y="738"/>
              <a:ext cx="288" cy="59"/>
            </a:xfrm>
            <a:prstGeom prst="rect">
              <a:avLst/>
            </a:prstGeom>
            <a:gradFill rotWithShape="1">
              <a:gsLst>
                <a:gs pos="0">
                  <a:srgbClr val="CFCFCF"/>
                </a:gs>
                <a:gs pos="100000">
                  <a:srgbClr val="5F5F5F"/>
                </a:gs>
              </a:gsLst>
              <a:lin ang="5400000" scaled="1"/>
            </a:gradFill>
            <a:ln w="9525" algn="ctr">
              <a:noFill/>
              <a:miter lim="800000"/>
            </a:ln>
            <a:effectLst/>
          </p:spPr>
          <p:txBody>
            <a:bodyPr wrap="none" anchor="ctr"/>
            <a:lstStyle/>
            <a:p>
              <a:pPr eaLnBrk="1" hangingPunct="1"/>
              <a:endParaRPr lang="vi-VN"/>
            </a:p>
          </p:txBody>
        </p:sp>
      </p:grpSp>
      <p:grpSp>
        <p:nvGrpSpPr>
          <p:cNvPr id="3" name="Group 5"/>
          <p:cNvGrpSpPr/>
          <p:nvPr/>
        </p:nvGrpSpPr>
        <p:grpSpPr bwMode="auto">
          <a:xfrm>
            <a:off x="107952" y="5604781"/>
            <a:ext cx="11449051" cy="1184275"/>
            <a:chOff x="99" y="3312"/>
            <a:chExt cx="5409" cy="746"/>
          </a:xfrm>
        </p:grpSpPr>
        <p:sp>
          <p:nvSpPr>
            <p:cNvPr id="13422" name="AutoShape 6"/>
            <p:cNvSpPr>
              <a:spLocks noChangeArrowheads="1"/>
            </p:cNvSpPr>
            <p:nvPr/>
          </p:nvSpPr>
          <p:spPr bwMode="gray">
            <a:xfrm>
              <a:off x="449" y="3422"/>
              <a:ext cx="4980" cy="53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p>
              <a:pPr algn="ctr" eaLnBrk="1" hangingPunct="1"/>
              <a:endParaRPr lang="en-US" altLang="en-US" dirty="0">
                <a:latin typeface="Arial" panose="020B0604020202020204" pitchFamily="34" charset="0"/>
                <a:cs typeface="Arial" panose="020B0604020202020204" pitchFamily="34" charset="0"/>
              </a:endParaRPr>
            </a:p>
          </p:txBody>
        </p:sp>
        <p:sp>
          <p:nvSpPr>
            <p:cNvPr id="59399" name="AutoShape 7"/>
            <p:cNvSpPr>
              <a:spLocks noChangeArrowheads="1"/>
            </p:cNvSpPr>
            <p:nvPr/>
          </p:nvSpPr>
          <p:spPr bwMode="gray">
            <a:xfrm>
              <a:off x="558" y="3471"/>
              <a:ext cx="951" cy="425"/>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59400" name="Freeform 8"/>
            <p:cNvSpPr/>
            <p:nvPr/>
          </p:nvSpPr>
          <p:spPr bwMode="gray">
            <a:xfrm>
              <a:off x="618" y="3499"/>
              <a:ext cx="479" cy="21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14:hiddenLine>
              </a:ext>
            </a:extLst>
          </p:spPr>
          <p:txBody>
            <a:bodyPr/>
            <a:lstStyle/>
            <a:p>
              <a:pPr eaLnBrk="1" hangingPunct="1">
                <a:defRPr/>
              </a:pPr>
              <a:endParaRPr lang="en-US"/>
            </a:p>
          </p:txBody>
        </p:sp>
        <p:sp>
          <p:nvSpPr>
            <p:cNvPr id="59401" name="Text Box 9"/>
            <p:cNvSpPr txBox="1">
              <a:spLocks noChangeArrowheads="1"/>
            </p:cNvSpPr>
            <p:nvPr/>
          </p:nvSpPr>
          <p:spPr bwMode="gray">
            <a:xfrm>
              <a:off x="889" y="3463"/>
              <a:ext cx="210" cy="3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altLang="en-US" sz="2800"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D</a:t>
              </a:r>
            </a:p>
          </p:txBody>
        </p:sp>
        <p:sp>
          <p:nvSpPr>
            <p:cNvPr id="13426" name="Text Box 10"/>
            <p:cNvSpPr txBox="1">
              <a:spLocks noChangeArrowheads="1"/>
            </p:cNvSpPr>
            <p:nvPr/>
          </p:nvSpPr>
          <p:spPr bwMode="gray">
            <a:xfrm>
              <a:off x="1649" y="3506"/>
              <a:ext cx="3661" cy="252"/>
            </a:xfrm>
            <a:prstGeom prst="rect">
              <a:avLst/>
            </a:prstGeom>
            <a:noFill/>
            <a:ln w="9525" algn="ctr">
              <a:noFill/>
              <a:miter lim="800000"/>
            </a:ln>
            <a:effectLst/>
          </p:spPr>
          <p:txBody>
            <a:bodyPr>
              <a:spAutoFit/>
            </a:bodyPr>
            <a:lstStyle/>
            <a:p>
              <a:endParaRPr lang="en-US" altLang="en-US" sz="2000" b="1" dirty="0">
                <a:solidFill>
                  <a:schemeClr val="accent2"/>
                </a:solidFill>
                <a:latin typeface="Arial" panose="020B0604020202020204" pitchFamily="34" charset="0"/>
                <a:cs typeface="Arial" panose="020B0604020202020204" pitchFamily="34" charset="0"/>
              </a:endParaRPr>
            </a:p>
          </p:txBody>
        </p:sp>
        <p:sp>
          <p:nvSpPr>
            <p:cNvPr id="13427" name="Rectangle 11"/>
            <p:cNvSpPr>
              <a:spLocks noChangeArrowheads="1"/>
            </p:cNvSpPr>
            <p:nvPr/>
          </p:nvSpPr>
          <p:spPr bwMode="auto">
            <a:xfrm>
              <a:off x="420" y="3361"/>
              <a:ext cx="5088" cy="697"/>
            </a:xfrm>
            <a:prstGeom prst="rect">
              <a:avLst/>
            </a:prstGeom>
            <a:noFill/>
            <a:ln w="38100" cmpd="dbl">
              <a:solidFill>
                <a:srgbClr val="0000FF"/>
              </a:solidFill>
              <a:miter lim="800000"/>
            </a:ln>
            <a:effectLst/>
          </p:spPr>
          <p:txBody>
            <a:bodyPr wrap="none" anchor="ctr"/>
            <a:lstStyle/>
            <a:p>
              <a:pPr algn="ctr" eaLnBrk="1" hangingPunct="1"/>
              <a:endParaRPr lang="en-US" altLang="en-US" dirty="0">
                <a:solidFill>
                  <a:srgbClr val="0000FF"/>
                </a:solidFill>
                <a:latin typeface="Arial" panose="020B0604020202020204" pitchFamily="34" charset="0"/>
                <a:cs typeface="Arial" panose="020B0604020202020204" pitchFamily="34" charset="0"/>
              </a:endParaRPr>
            </a:p>
          </p:txBody>
        </p:sp>
        <p:grpSp>
          <p:nvGrpSpPr>
            <p:cNvPr id="4" name="Group 12"/>
            <p:cNvGrpSpPr/>
            <p:nvPr/>
          </p:nvGrpSpPr>
          <p:grpSpPr bwMode="auto">
            <a:xfrm rot="5400000">
              <a:off x="360" y="3552"/>
              <a:ext cx="187" cy="246"/>
              <a:chOff x="1872" y="1506"/>
              <a:chExt cx="2015" cy="2251"/>
            </a:xfrm>
          </p:grpSpPr>
          <p:sp>
            <p:nvSpPr>
              <p:cNvPr id="59405" name="AutoShape 13"/>
              <p:cNvSpPr>
                <a:spLocks noChangeArrowheads="1"/>
              </p:cNvSpPr>
              <p:nvPr/>
            </p:nvSpPr>
            <p:spPr bwMode="gray">
              <a:xfrm rot="16200000" flipH="1">
                <a:off x="1823" y="2553"/>
                <a:ext cx="303"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06" name="AutoShape 14"/>
              <p:cNvSpPr>
                <a:spLocks noChangeArrowheads="1"/>
              </p:cNvSpPr>
              <p:nvPr/>
            </p:nvSpPr>
            <p:spPr bwMode="gray">
              <a:xfrm rot="5400000" flipH="1">
                <a:off x="3627" y="2494"/>
                <a:ext cx="313"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07" name="AutoShape 15"/>
              <p:cNvSpPr>
                <a:spLocks noChangeArrowheads="1"/>
              </p:cNvSpPr>
              <p:nvPr/>
            </p:nvSpPr>
            <p:spPr bwMode="gray">
              <a:xfrm rot="10800000" flipH="1">
                <a:off x="2727" y="3443"/>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441" name="Oval 1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442" name="Oval 1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10" name="Oval 18"/>
              <p:cNvSpPr>
                <a:spLocks noChangeArrowheads="1"/>
              </p:cNvSpPr>
              <p:nvPr/>
            </p:nvSpPr>
            <p:spPr bwMode="gray">
              <a:xfrm>
                <a:off x="2004" y="1508"/>
                <a:ext cx="1765" cy="224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444" name="Oval 19"/>
              <p:cNvSpPr>
                <a:spLocks noChangeArrowheads="1"/>
              </p:cNvSpPr>
              <p:nvPr/>
            </p:nvSpPr>
            <p:spPr bwMode="gray">
              <a:xfrm>
                <a:off x="2024" y="1510"/>
                <a:ext cx="1766" cy="2247"/>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412" name="Oval 20"/>
              <p:cNvSpPr>
                <a:spLocks noChangeArrowheads="1"/>
              </p:cNvSpPr>
              <p:nvPr/>
            </p:nvSpPr>
            <p:spPr bwMode="gray">
              <a:xfrm>
                <a:off x="2343" y="1508"/>
                <a:ext cx="1096" cy="224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446" name="Oval 21"/>
              <p:cNvSpPr>
                <a:spLocks noChangeArrowheads="1"/>
              </p:cNvSpPr>
              <p:nvPr/>
            </p:nvSpPr>
            <p:spPr bwMode="gray">
              <a:xfrm>
                <a:off x="2336" y="1506"/>
                <a:ext cx="1098" cy="2243"/>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sp>
          <p:nvSpPr>
            <p:cNvPr id="59414" name="AutoShape 22"/>
            <p:cNvSpPr>
              <a:spLocks noChangeArrowheads="1"/>
            </p:cNvSpPr>
            <p:nvPr/>
          </p:nvSpPr>
          <p:spPr bwMode="gray">
            <a:xfrm flipH="1">
              <a:off x="413" y="3312"/>
              <a:ext cx="113" cy="6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15" name="AutoShape 23"/>
            <p:cNvSpPr>
              <a:spLocks noChangeArrowheads="1"/>
            </p:cNvSpPr>
            <p:nvPr/>
          </p:nvSpPr>
          <p:spPr bwMode="gray">
            <a:xfrm rot="10800000" flipH="1">
              <a:off x="425" y="3916"/>
              <a:ext cx="114" cy="6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16" name="AutoShape 24"/>
            <p:cNvSpPr>
              <a:spLocks noChangeArrowheads="1"/>
            </p:cNvSpPr>
            <p:nvPr/>
          </p:nvSpPr>
          <p:spPr bwMode="gray">
            <a:xfrm rot="16200000" flipH="1">
              <a:off x="85" y="3611"/>
              <a:ext cx="103" cy="7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432" name="Oval 25"/>
            <p:cNvSpPr>
              <a:spLocks noChangeArrowheads="1"/>
            </p:cNvSpPr>
            <p:nvPr/>
          </p:nvSpPr>
          <p:spPr bwMode="gray">
            <a:xfrm rot="5400000">
              <a:off x="200" y="3353"/>
              <a:ext cx="539" cy="596"/>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433" name="Oval 26"/>
            <p:cNvSpPr>
              <a:spLocks noChangeArrowheads="1"/>
            </p:cNvSpPr>
            <p:nvPr/>
          </p:nvSpPr>
          <p:spPr bwMode="gray">
            <a:xfrm rot="5400000">
              <a:off x="232" y="3386"/>
              <a:ext cx="478" cy="528"/>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19" name="Oval 27"/>
            <p:cNvSpPr>
              <a:spLocks noChangeArrowheads="1"/>
            </p:cNvSpPr>
            <p:nvPr/>
          </p:nvSpPr>
          <p:spPr bwMode="gray">
            <a:xfrm rot="5400000">
              <a:off x="391" y="3527"/>
              <a:ext cx="164" cy="24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435" name="Oval 28"/>
            <p:cNvSpPr>
              <a:spLocks noChangeArrowheads="1"/>
            </p:cNvSpPr>
            <p:nvPr/>
          </p:nvSpPr>
          <p:spPr bwMode="gray">
            <a:xfrm rot="5400000">
              <a:off x="388" y="3528"/>
              <a:ext cx="164" cy="245"/>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421" name="Oval 29"/>
            <p:cNvSpPr>
              <a:spLocks noChangeArrowheads="1"/>
            </p:cNvSpPr>
            <p:nvPr/>
          </p:nvSpPr>
          <p:spPr bwMode="gray">
            <a:xfrm rot="5400000">
              <a:off x="287" y="3527"/>
              <a:ext cx="366" cy="2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437" name="Oval 30"/>
            <p:cNvSpPr>
              <a:spLocks noChangeArrowheads="1"/>
            </p:cNvSpPr>
            <p:nvPr/>
          </p:nvSpPr>
          <p:spPr bwMode="gray">
            <a:xfrm rot="5400000">
              <a:off x="287" y="3527"/>
              <a:ext cx="366" cy="245"/>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sp>
        <p:nvSpPr>
          <p:cNvPr id="59423" name="AutoShape 31"/>
          <p:cNvSpPr>
            <a:spLocks noChangeArrowheads="1"/>
          </p:cNvSpPr>
          <p:nvPr/>
        </p:nvSpPr>
        <p:spPr bwMode="gray">
          <a:xfrm>
            <a:off x="695434" y="683262"/>
            <a:ext cx="10769600" cy="1028063"/>
          </a:xfrm>
          <a:prstGeom prst="roundRect">
            <a:avLst>
              <a:gd name="adj" fmla="val 50000"/>
            </a:avLst>
          </a:prstGeom>
          <a:solidFill>
            <a:schemeClr val="accent1"/>
          </a:solidFill>
          <a:ln w="9525">
            <a:round/>
          </a:ln>
          <a:effectLst/>
          <a:scene3d>
            <a:camera prst="legacyObliqueBottomLeft"/>
            <a:lightRig rig="legacyFlat3" dir="t"/>
          </a:scene3d>
          <a:sp3d extrusionH="430200" prstMaterial="legacyMatte">
            <a:bevelT w="13500" h="13500" prst="angle"/>
            <a:bevelB w="13500" h="13500" prst="angle"/>
            <a:extrusionClr>
              <a:schemeClr val="accent1"/>
            </a:extrusionClr>
          </a:sp3d>
        </p:spPr>
        <p:txBody>
          <a:bodyPr wrap="none" lIns="91438" tIns="45719" rIns="91438" bIns="45719" anchor="ctr">
            <a:flatTx/>
          </a:bodyPr>
          <a:lstStyle/>
          <a:p>
            <a:pPr algn="ctr" eaLnBrk="1" hangingPunct="1"/>
            <a:endParaRPr lang="en-US" altLang="en-US" sz="2000" b="1" dirty="0">
              <a:solidFill>
                <a:srgbClr val="990000"/>
              </a:solidFill>
              <a:latin typeface="Arial" panose="020B0604020202020204" pitchFamily="34" charset="0"/>
              <a:cs typeface="Arial" panose="020B0604020202020204" pitchFamily="34" charset="0"/>
            </a:endParaRPr>
          </a:p>
        </p:txBody>
      </p:sp>
      <p:grpSp>
        <p:nvGrpSpPr>
          <p:cNvPr id="5" name="Group 32"/>
          <p:cNvGrpSpPr/>
          <p:nvPr/>
        </p:nvGrpSpPr>
        <p:grpSpPr bwMode="auto">
          <a:xfrm>
            <a:off x="2117" y="1711329"/>
            <a:ext cx="11453283" cy="1108075"/>
            <a:chOff x="109" y="1032"/>
            <a:chExt cx="5411" cy="698"/>
          </a:xfrm>
        </p:grpSpPr>
        <p:grpSp>
          <p:nvGrpSpPr>
            <p:cNvPr id="6" name="Group 33"/>
            <p:cNvGrpSpPr/>
            <p:nvPr/>
          </p:nvGrpSpPr>
          <p:grpSpPr bwMode="auto">
            <a:xfrm>
              <a:off x="432" y="1032"/>
              <a:ext cx="5088" cy="698"/>
              <a:chOff x="900" y="990"/>
              <a:chExt cx="4512" cy="500"/>
            </a:xfrm>
          </p:grpSpPr>
          <p:sp>
            <p:nvSpPr>
              <p:cNvPr id="13416" name="AutoShape 34"/>
              <p:cNvSpPr>
                <a:spLocks noChangeArrowheads="1"/>
              </p:cNvSpPr>
              <p:nvPr/>
            </p:nvSpPr>
            <p:spPr bwMode="gray">
              <a:xfrm>
                <a:off x="926" y="1034"/>
                <a:ext cx="4416"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p>
                <a:pPr algn="ctr" eaLnBrk="1" hangingPunct="1"/>
                <a:endParaRPr lang="en-US" altLang="en-US" dirty="0">
                  <a:latin typeface="Arial" panose="020B0604020202020204" pitchFamily="34" charset="0"/>
                  <a:cs typeface="Arial" panose="020B0604020202020204" pitchFamily="34" charset="0"/>
                </a:endParaRPr>
              </a:p>
            </p:txBody>
          </p:sp>
          <p:sp>
            <p:nvSpPr>
              <p:cNvPr id="59427" name="AutoShape 35"/>
              <p:cNvSpPr>
                <a:spLocks noChangeArrowheads="1"/>
              </p:cNvSpPr>
              <p:nvPr/>
            </p:nvSpPr>
            <p:spPr bwMode="gray">
              <a:xfrm>
                <a:off x="1022" y="1069"/>
                <a:ext cx="850" cy="312"/>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59428" name="Freeform 36"/>
              <p:cNvSpPr/>
              <p:nvPr/>
            </p:nvSpPr>
            <p:spPr bwMode="gray">
              <a:xfrm>
                <a:off x="1076" y="1089"/>
                <a:ext cx="427"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14:hiddenLine>
                </a:ext>
              </a:extLst>
            </p:spPr>
            <p:txBody>
              <a:bodyPr/>
              <a:lstStyle/>
              <a:p>
                <a:pPr eaLnBrk="1" hangingPunct="1">
                  <a:defRPr/>
                </a:pPr>
                <a:endParaRPr lang="en-US"/>
              </a:p>
            </p:txBody>
          </p:sp>
          <p:sp>
            <p:nvSpPr>
              <p:cNvPr id="59429" name="Text Box 37"/>
              <p:cNvSpPr txBox="1">
                <a:spLocks noChangeArrowheads="1"/>
              </p:cNvSpPr>
              <p:nvPr/>
            </p:nvSpPr>
            <p:spPr bwMode="gray">
              <a:xfrm>
                <a:off x="1316" y="1063"/>
                <a:ext cx="186" cy="2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altLang="en-US" sz="2800"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A</a:t>
                </a:r>
              </a:p>
            </p:txBody>
          </p:sp>
          <p:sp>
            <p:nvSpPr>
              <p:cNvPr id="13420" name="Text Box 38"/>
              <p:cNvSpPr txBox="1">
                <a:spLocks noChangeArrowheads="1"/>
              </p:cNvSpPr>
              <p:nvPr/>
            </p:nvSpPr>
            <p:spPr bwMode="gray">
              <a:xfrm>
                <a:off x="1990" y="1094"/>
                <a:ext cx="3246" cy="181"/>
              </a:xfrm>
              <a:prstGeom prst="rect">
                <a:avLst/>
              </a:prstGeom>
              <a:noFill/>
              <a:ln w="9525" algn="ctr">
                <a:noFill/>
                <a:miter lim="800000"/>
              </a:ln>
              <a:effectLst/>
            </p:spPr>
            <p:txBody>
              <a:bodyPr>
                <a:spAutoFit/>
              </a:bodyPr>
              <a:lstStyle/>
              <a:p>
                <a:endParaRPr lang="en-US" altLang="en-US" sz="2000" b="1" dirty="0">
                  <a:solidFill>
                    <a:schemeClr val="accent2"/>
                  </a:solidFill>
                  <a:latin typeface="Arial" panose="020B0604020202020204" pitchFamily="34" charset="0"/>
                  <a:cs typeface="Arial" panose="020B0604020202020204" pitchFamily="34" charset="0"/>
                </a:endParaRPr>
              </a:p>
            </p:txBody>
          </p:sp>
          <p:sp>
            <p:nvSpPr>
              <p:cNvPr id="13421" name="Rectangle 39"/>
              <p:cNvSpPr>
                <a:spLocks noChangeArrowheads="1"/>
              </p:cNvSpPr>
              <p:nvPr/>
            </p:nvSpPr>
            <p:spPr bwMode="auto">
              <a:xfrm>
                <a:off x="900" y="990"/>
                <a:ext cx="4512" cy="500"/>
              </a:xfrm>
              <a:prstGeom prst="rect">
                <a:avLst/>
              </a:prstGeom>
              <a:noFill/>
              <a:ln w="38100" cmpd="dbl">
                <a:solidFill>
                  <a:srgbClr val="0000FF"/>
                </a:solidFill>
                <a:miter lim="800000"/>
              </a:ln>
              <a:effectLst/>
            </p:spPr>
            <p:txBody>
              <a:bodyPr wrap="none" anchor="ctr"/>
              <a:lstStyle/>
              <a:p>
                <a:pPr algn="ctr" eaLnBrk="1" hangingPunct="1"/>
                <a:endParaRPr lang="en-US" altLang="en-US" dirty="0">
                  <a:solidFill>
                    <a:srgbClr val="0000FF"/>
                  </a:solidFill>
                  <a:latin typeface="Arial" panose="020B0604020202020204" pitchFamily="34" charset="0"/>
                  <a:cs typeface="Arial" panose="020B0604020202020204" pitchFamily="34" charset="0"/>
                </a:endParaRPr>
              </a:p>
            </p:txBody>
          </p:sp>
        </p:grpSp>
        <p:grpSp>
          <p:nvGrpSpPr>
            <p:cNvPr id="7" name="Group 40"/>
            <p:cNvGrpSpPr/>
            <p:nvPr/>
          </p:nvGrpSpPr>
          <p:grpSpPr bwMode="auto">
            <a:xfrm>
              <a:off x="109" y="1033"/>
              <a:ext cx="671" cy="673"/>
              <a:chOff x="-143" y="1056"/>
              <a:chExt cx="585" cy="625"/>
            </a:xfrm>
          </p:grpSpPr>
          <p:grpSp>
            <p:nvGrpSpPr>
              <p:cNvPr id="8" name="Group 41"/>
              <p:cNvGrpSpPr/>
              <p:nvPr/>
            </p:nvGrpSpPr>
            <p:grpSpPr bwMode="auto">
              <a:xfrm rot="5400000">
                <a:off x="82" y="1291"/>
                <a:ext cx="178" cy="216"/>
                <a:chOff x="1871" y="1500"/>
                <a:chExt cx="2010" cy="2281"/>
              </a:xfrm>
            </p:grpSpPr>
            <p:sp>
              <p:nvSpPr>
                <p:cNvPr id="59434" name="AutoShape 42"/>
                <p:cNvSpPr>
                  <a:spLocks noChangeArrowheads="1"/>
                </p:cNvSpPr>
                <p:nvPr/>
              </p:nvSpPr>
              <p:spPr bwMode="gray">
                <a:xfrm rot="16200000" flipH="1">
                  <a:off x="1822" y="2553"/>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35" name="AutoShape 43"/>
                <p:cNvSpPr>
                  <a:spLocks noChangeArrowheads="1"/>
                </p:cNvSpPr>
                <p:nvPr/>
              </p:nvSpPr>
              <p:spPr bwMode="gray">
                <a:xfrm rot="5400000" flipH="1">
                  <a:off x="3623" y="2493"/>
                  <a:ext cx="312"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36" name="AutoShape 44"/>
                <p:cNvSpPr>
                  <a:spLocks noChangeArrowheads="1"/>
                </p:cNvSpPr>
                <p:nvPr/>
              </p:nvSpPr>
              <p:spPr bwMode="gray">
                <a:xfrm rot="10800000" flipH="1">
                  <a:off x="2725" y="3440"/>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410" name="Oval 4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411" name="Oval 4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39" name="Oval 47"/>
                <p:cNvSpPr>
                  <a:spLocks noChangeArrowheads="1"/>
                </p:cNvSpPr>
                <p:nvPr/>
              </p:nvSpPr>
              <p:spPr bwMode="gray">
                <a:xfrm>
                  <a:off x="2022" y="1500"/>
                  <a:ext cx="1720" cy="2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413" name="Oval 48"/>
                <p:cNvSpPr>
                  <a:spLocks noChangeArrowheads="1"/>
                </p:cNvSpPr>
                <p:nvPr/>
              </p:nvSpPr>
              <p:spPr bwMode="gray">
                <a:xfrm>
                  <a:off x="1984" y="1522"/>
                  <a:ext cx="1719" cy="2259"/>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441" name="Oval 49"/>
                <p:cNvSpPr>
                  <a:spLocks noChangeArrowheads="1"/>
                </p:cNvSpPr>
                <p:nvPr/>
              </p:nvSpPr>
              <p:spPr bwMode="gray">
                <a:xfrm>
                  <a:off x="2309" y="1512"/>
                  <a:ext cx="1083" cy="226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415" name="Oval 50"/>
                <p:cNvSpPr>
                  <a:spLocks noChangeArrowheads="1"/>
                </p:cNvSpPr>
                <p:nvPr/>
              </p:nvSpPr>
              <p:spPr bwMode="gray">
                <a:xfrm>
                  <a:off x="2312" y="1510"/>
                  <a:ext cx="1087" cy="2263"/>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sp>
            <p:nvSpPr>
              <p:cNvPr id="59443" name="AutoShape 51"/>
              <p:cNvSpPr>
                <a:spLocks noChangeArrowheads="1"/>
              </p:cNvSpPr>
              <p:nvPr/>
            </p:nvSpPr>
            <p:spPr bwMode="gray">
              <a:xfrm flipH="1">
                <a:off x="132" y="1056"/>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44" name="AutoShape 52"/>
              <p:cNvSpPr>
                <a:spLocks noChangeArrowheads="1"/>
              </p:cNvSpPr>
              <p:nvPr/>
            </p:nvSpPr>
            <p:spPr bwMode="gray">
              <a:xfrm rot="10800000" flipH="1">
                <a:off x="143" y="1617"/>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45" name="AutoShape 53"/>
              <p:cNvSpPr>
                <a:spLocks noChangeArrowheads="1"/>
              </p:cNvSpPr>
              <p:nvPr/>
            </p:nvSpPr>
            <p:spPr bwMode="gray">
              <a:xfrm rot="16200000" flipH="1">
                <a:off x="-159" y="1334"/>
                <a:ext cx="98"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401" name="Oval 54"/>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402" name="Oval 55"/>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48" name="Oval 56"/>
              <p:cNvSpPr>
                <a:spLocks noChangeArrowheads="1"/>
              </p:cNvSpPr>
              <p:nvPr/>
            </p:nvSpPr>
            <p:spPr bwMode="gray">
              <a:xfrm rot="5400000">
                <a:off x="113" y="1261"/>
                <a:ext cx="152" cy="21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404" name="Oval 57"/>
              <p:cNvSpPr>
                <a:spLocks noChangeArrowheads="1"/>
              </p:cNvSpPr>
              <p:nvPr/>
            </p:nvSpPr>
            <p:spPr bwMode="gray">
              <a:xfrm rot="5400000">
                <a:off x="111" y="1264"/>
                <a:ext cx="152" cy="214"/>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450" name="Oval 58"/>
              <p:cNvSpPr>
                <a:spLocks noChangeArrowheads="1"/>
              </p:cNvSpPr>
              <p:nvPr/>
            </p:nvSpPr>
            <p:spPr bwMode="gray">
              <a:xfrm rot="5400000">
                <a:off x="12" y="1263"/>
                <a:ext cx="340" cy="2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406" name="Oval 59"/>
              <p:cNvSpPr>
                <a:spLocks noChangeArrowheads="1"/>
              </p:cNvSpPr>
              <p:nvPr/>
            </p:nvSpPr>
            <p:spPr bwMode="gray">
              <a:xfrm rot="5400000">
                <a:off x="12" y="1263"/>
                <a:ext cx="340" cy="214"/>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grpSp>
      <p:grpSp>
        <p:nvGrpSpPr>
          <p:cNvPr id="9" name="Group 60"/>
          <p:cNvGrpSpPr/>
          <p:nvPr/>
        </p:nvGrpSpPr>
        <p:grpSpPr bwMode="auto">
          <a:xfrm>
            <a:off x="78317" y="4316310"/>
            <a:ext cx="11453283" cy="1185863"/>
            <a:chOff x="109" y="2508"/>
            <a:chExt cx="5411" cy="747"/>
          </a:xfrm>
        </p:grpSpPr>
        <p:grpSp>
          <p:nvGrpSpPr>
            <p:cNvPr id="10" name="Group 61"/>
            <p:cNvGrpSpPr/>
            <p:nvPr/>
          </p:nvGrpSpPr>
          <p:grpSpPr bwMode="auto">
            <a:xfrm>
              <a:off x="432" y="2557"/>
              <a:ext cx="5088" cy="698"/>
              <a:chOff x="900" y="990"/>
              <a:chExt cx="4512" cy="500"/>
            </a:xfrm>
          </p:grpSpPr>
          <p:sp>
            <p:nvSpPr>
              <p:cNvPr id="13389" name="AutoShape 62"/>
              <p:cNvSpPr>
                <a:spLocks noChangeArrowheads="1"/>
              </p:cNvSpPr>
              <p:nvPr/>
            </p:nvSpPr>
            <p:spPr bwMode="gray">
              <a:xfrm>
                <a:off x="926" y="1034"/>
                <a:ext cx="4416"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p>
                <a:pPr algn="ctr" eaLnBrk="1" hangingPunct="1"/>
                <a:endParaRPr lang="en-US" altLang="en-US" dirty="0">
                  <a:latin typeface="Arial" panose="020B0604020202020204" pitchFamily="34" charset="0"/>
                  <a:cs typeface="Arial" panose="020B0604020202020204" pitchFamily="34" charset="0"/>
                </a:endParaRPr>
              </a:p>
            </p:txBody>
          </p:sp>
          <p:sp>
            <p:nvSpPr>
              <p:cNvPr id="59455" name="AutoShape 63"/>
              <p:cNvSpPr>
                <a:spLocks noChangeArrowheads="1"/>
              </p:cNvSpPr>
              <p:nvPr/>
            </p:nvSpPr>
            <p:spPr bwMode="gray">
              <a:xfrm>
                <a:off x="1022" y="1069"/>
                <a:ext cx="850" cy="312"/>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59456" name="Freeform 64"/>
              <p:cNvSpPr/>
              <p:nvPr/>
            </p:nvSpPr>
            <p:spPr bwMode="gray">
              <a:xfrm>
                <a:off x="1076" y="1089"/>
                <a:ext cx="427"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14:hiddenLine>
                </a:ext>
              </a:extLst>
            </p:spPr>
            <p:txBody>
              <a:bodyPr/>
              <a:lstStyle/>
              <a:p>
                <a:pPr eaLnBrk="1" hangingPunct="1">
                  <a:defRPr/>
                </a:pPr>
                <a:endParaRPr lang="en-US"/>
              </a:p>
            </p:txBody>
          </p:sp>
          <p:sp>
            <p:nvSpPr>
              <p:cNvPr id="59457" name="Text Box 65"/>
              <p:cNvSpPr txBox="1">
                <a:spLocks noChangeArrowheads="1"/>
              </p:cNvSpPr>
              <p:nvPr/>
            </p:nvSpPr>
            <p:spPr bwMode="gray">
              <a:xfrm>
                <a:off x="1316" y="1063"/>
                <a:ext cx="186" cy="2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altLang="en-US" sz="2800"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C</a:t>
                </a:r>
              </a:p>
            </p:txBody>
          </p:sp>
          <p:sp>
            <p:nvSpPr>
              <p:cNvPr id="13393" name="Text Box 66"/>
              <p:cNvSpPr txBox="1">
                <a:spLocks noChangeArrowheads="1"/>
              </p:cNvSpPr>
              <p:nvPr/>
            </p:nvSpPr>
            <p:spPr bwMode="gray">
              <a:xfrm>
                <a:off x="1990" y="1094"/>
                <a:ext cx="3246" cy="181"/>
              </a:xfrm>
              <a:prstGeom prst="rect">
                <a:avLst/>
              </a:prstGeom>
              <a:noFill/>
              <a:ln w="9525" algn="ctr">
                <a:noFill/>
                <a:miter lim="800000"/>
              </a:ln>
              <a:effectLst/>
            </p:spPr>
            <p:txBody>
              <a:bodyPr>
                <a:spAutoFit/>
              </a:bodyPr>
              <a:lstStyle/>
              <a:p>
                <a:endParaRPr lang="en-US" altLang="en-US" sz="2000" b="1" dirty="0">
                  <a:solidFill>
                    <a:schemeClr val="accent2"/>
                  </a:solidFill>
                  <a:latin typeface="Arial" panose="020B0604020202020204" pitchFamily="34" charset="0"/>
                  <a:cs typeface="Arial" panose="020B0604020202020204" pitchFamily="34" charset="0"/>
                </a:endParaRPr>
              </a:p>
            </p:txBody>
          </p:sp>
          <p:sp>
            <p:nvSpPr>
              <p:cNvPr id="13394" name="Rectangle 67"/>
              <p:cNvSpPr>
                <a:spLocks noChangeArrowheads="1"/>
              </p:cNvSpPr>
              <p:nvPr/>
            </p:nvSpPr>
            <p:spPr bwMode="auto">
              <a:xfrm>
                <a:off x="900" y="990"/>
                <a:ext cx="4512" cy="500"/>
              </a:xfrm>
              <a:prstGeom prst="rect">
                <a:avLst/>
              </a:prstGeom>
              <a:noFill/>
              <a:ln w="38100" cmpd="dbl">
                <a:solidFill>
                  <a:srgbClr val="0000FF"/>
                </a:solidFill>
                <a:miter lim="800000"/>
              </a:ln>
              <a:effectLst/>
            </p:spPr>
            <p:txBody>
              <a:bodyPr wrap="none" anchor="ctr"/>
              <a:lstStyle/>
              <a:p>
                <a:pPr algn="ctr" eaLnBrk="1" hangingPunct="1"/>
                <a:endParaRPr lang="en-US" altLang="en-US" dirty="0">
                  <a:solidFill>
                    <a:srgbClr val="0000FF"/>
                  </a:solidFill>
                  <a:latin typeface="Arial" panose="020B0604020202020204" pitchFamily="34" charset="0"/>
                  <a:cs typeface="Arial" panose="020B0604020202020204" pitchFamily="34" charset="0"/>
                </a:endParaRPr>
              </a:p>
            </p:txBody>
          </p:sp>
        </p:grpSp>
        <p:grpSp>
          <p:nvGrpSpPr>
            <p:cNvPr id="11" name="Group 68"/>
            <p:cNvGrpSpPr/>
            <p:nvPr/>
          </p:nvGrpSpPr>
          <p:grpSpPr bwMode="auto">
            <a:xfrm>
              <a:off x="109" y="2508"/>
              <a:ext cx="671" cy="673"/>
              <a:chOff x="-143" y="1056"/>
              <a:chExt cx="585" cy="625"/>
            </a:xfrm>
          </p:grpSpPr>
          <p:grpSp>
            <p:nvGrpSpPr>
              <p:cNvPr id="12" name="Group 69"/>
              <p:cNvGrpSpPr/>
              <p:nvPr/>
            </p:nvGrpSpPr>
            <p:grpSpPr bwMode="auto">
              <a:xfrm rot="5400000">
                <a:off x="82" y="1291"/>
                <a:ext cx="178" cy="216"/>
                <a:chOff x="1871" y="1500"/>
                <a:chExt cx="2010" cy="2281"/>
              </a:xfrm>
            </p:grpSpPr>
            <p:sp>
              <p:nvSpPr>
                <p:cNvPr id="59462" name="AutoShape 70"/>
                <p:cNvSpPr>
                  <a:spLocks noChangeArrowheads="1"/>
                </p:cNvSpPr>
                <p:nvPr/>
              </p:nvSpPr>
              <p:spPr bwMode="gray">
                <a:xfrm rot="16200000" flipH="1">
                  <a:off x="1822" y="2553"/>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63" name="AutoShape 71"/>
                <p:cNvSpPr>
                  <a:spLocks noChangeArrowheads="1"/>
                </p:cNvSpPr>
                <p:nvPr/>
              </p:nvSpPr>
              <p:spPr bwMode="gray">
                <a:xfrm rot="5400000" flipH="1">
                  <a:off x="3623" y="2493"/>
                  <a:ext cx="312"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64" name="AutoShape 72"/>
                <p:cNvSpPr>
                  <a:spLocks noChangeArrowheads="1"/>
                </p:cNvSpPr>
                <p:nvPr/>
              </p:nvSpPr>
              <p:spPr bwMode="gray">
                <a:xfrm rot="10800000" flipH="1">
                  <a:off x="2725" y="3440"/>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383" name="Oval 73"/>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384" name="Oval 74"/>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67" name="Oval 75"/>
                <p:cNvSpPr>
                  <a:spLocks noChangeArrowheads="1"/>
                </p:cNvSpPr>
                <p:nvPr/>
              </p:nvSpPr>
              <p:spPr bwMode="gray">
                <a:xfrm>
                  <a:off x="2022" y="1500"/>
                  <a:ext cx="1720" cy="2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386" name="Oval 76"/>
                <p:cNvSpPr>
                  <a:spLocks noChangeArrowheads="1"/>
                </p:cNvSpPr>
                <p:nvPr/>
              </p:nvSpPr>
              <p:spPr bwMode="gray">
                <a:xfrm>
                  <a:off x="1984" y="1522"/>
                  <a:ext cx="1719" cy="2259"/>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469" name="Oval 77"/>
                <p:cNvSpPr>
                  <a:spLocks noChangeArrowheads="1"/>
                </p:cNvSpPr>
                <p:nvPr/>
              </p:nvSpPr>
              <p:spPr bwMode="gray">
                <a:xfrm>
                  <a:off x="2309" y="1512"/>
                  <a:ext cx="1083" cy="226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388" name="Oval 78"/>
                <p:cNvSpPr>
                  <a:spLocks noChangeArrowheads="1"/>
                </p:cNvSpPr>
                <p:nvPr/>
              </p:nvSpPr>
              <p:spPr bwMode="gray">
                <a:xfrm>
                  <a:off x="2312" y="1510"/>
                  <a:ext cx="1087" cy="2263"/>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sp>
            <p:nvSpPr>
              <p:cNvPr id="59471" name="AutoShape 79"/>
              <p:cNvSpPr>
                <a:spLocks noChangeArrowheads="1"/>
              </p:cNvSpPr>
              <p:nvPr/>
            </p:nvSpPr>
            <p:spPr bwMode="gray">
              <a:xfrm flipH="1">
                <a:off x="132" y="1056"/>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72" name="AutoShape 80"/>
              <p:cNvSpPr>
                <a:spLocks noChangeArrowheads="1"/>
              </p:cNvSpPr>
              <p:nvPr/>
            </p:nvSpPr>
            <p:spPr bwMode="gray">
              <a:xfrm rot="10800000" flipH="1">
                <a:off x="143" y="1617"/>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73" name="AutoShape 81"/>
              <p:cNvSpPr>
                <a:spLocks noChangeArrowheads="1"/>
              </p:cNvSpPr>
              <p:nvPr/>
            </p:nvSpPr>
            <p:spPr bwMode="gray">
              <a:xfrm rot="16200000" flipH="1">
                <a:off x="-159" y="1334"/>
                <a:ext cx="98"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374" name="Oval 82"/>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375" name="Oval 83"/>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76" name="Oval 84"/>
              <p:cNvSpPr>
                <a:spLocks noChangeArrowheads="1"/>
              </p:cNvSpPr>
              <p:nvPr/>
            </p:nvSpPr>
            <p:spPr bwMode="gray">
              <a:xfrm rot="5400000">
                <a:off x="113" y="1261"/>
                <a:ext cx="152" cy="21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377" name="Oval 85"/>
              <p:cNvSpPr>
                <a:spLocks noChangeArrowheads="1"/>
              </p:cNvSpPr>
              <p:nvPr/>
            </p:nvSpPr>
            <p:spPr bwMode="gray">
              <a:xfrm rot="5400000">
                <a:off x="111" y="1264"/>
                <a:ext cx="152" cy="214"/>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478" name="Oval 86"/>
              <p:cNvSpPr>
                <a:spLocks noChangeArrowheads="1"/>
              </p:cNvSpPr>
              <p:nvPr/>
            </p:nvSpPr>
            <p:spPr bwMode="gray">
              <a:xfrm rot="5400000">
                <a:off x="12" y="1263"/>
                <a:ext cx="340" cy="2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379" name="Oval 87"/>
              <p:cNvSpPr>
                <a:spLocks noChangeArrowheads="1"/>
              </p:cNvSpPr>
              <p:nvPr/>
            </p:nvSpPr>
            <p:spPr bwMode="gray">
              <a:xfrm rot="5400000">
                <a:off x="12" y="1263"/>
                <a:ext cx="340" cy="214"/>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grpSp>
      <p:grpSp>
        <p:nvGrpSpPr>
          <p:cNvPr id="13" name="Group 88"/>
          <p:cNvGrpSpPr/>
          <p:nvPr/>
        </p:nvGrpSpPr>
        <p:grpSpPr bwMode="auto">
          <a:xfrm>
            <a:off x="787400" y="1406525"/>
            <a:ext cx="304800" cy="533400"/>
            <a:chOff x="240" y="624"/>
            <a:chExt cx="96" cy="288"/>
          </a:xfrm>
        </p:grpSpPr>
        <p:sp>
          <p:nvSpPr>
            <p:cNvPr id="13366" name="Rectangle 89"/>
            <p:cNvSpPr>
              <a:spLocks noChangeArrowheads="1"/>
            </p:cNvSpPr>
            <p:nvPr/>
          </p:nvSpPr>
          <p:spPr bwMode="gray">
            <a:xfrm rot="16200000" flipH="1">
              <a:off x="115" y="749"/>
              <a:ext cx="288" cy="38"/>
            </a:xfrm>
            <a:prstGeom prst="rect">
              <a:avLst/>
            </a:prstGeom>
            <a:gradFill rotWithShape="1">
              <a:gsLst>
                <a:gs pos="0">
                  <a:srgbClr val="808080"/>
                </a:gs>
                <a:gs pos="100000">
                  <a:srgbClr val="ECECEC"/>
                </a:gs>
              </a:gsLst>
              <a:lin ang="5400000" scaled="1"/>
            </a:gradFill>
            <a:ln w="9525" algn="ctr">
              <a:noFill/>
              <a:miter lim="800000"/>
            </a:ln>
            <a:effectLst/>
          </p:spPr>
          <p:txBody>
            <a:bodyPr wrap="none" anchor="ctr"/>
            <a:lstStyle/>
            <a:p>
              <a:pPr eaLnBrk="1" hangingPunct="1"/>
              <a:endParaRPr lang="vi-VN"/>
            </a:p>
          </p:txBody>
        </p:sp>
        <p:sp>
          <p:nvSpPr>
            <p:cNvPr id="13367" name="Rectangle 90"/>
            <p:cNvSpPr>
              <a:spLocks noChangeArrowheads="1"/>
            </p:cNvSpPr>
            <p:nvPr/>
          </p:nvSpPr>
          <p:spPr bwMode="gray">
            <a:xfrm rot="16200000" flipH="1">
              <a:off x="163" y="738"/>
              <a:ext cx="288" cy="59"/>
            </a:xfrm>
            <a:prstGeom prst="rect">
              <a:avLst/>
            </a:prstGeom>
            <a:gradFill rotWithShape="1">
              <a:gsLst>
                <a:gs pos="0">
                  <a:srgbClr val="CFCFCF"/>
                </a:gs>
                <a:gs pos="100000">
                  <a:srgbClr val="5F5F5F"/>
                </a:gs>
              </a:gsLst>
              <a:lin ang="5400000" scaled="1"/>
            </a:gradFill>
            <a:ln w="9525" algn="ctr">
              <a:noFill/>
              <a:miter lim="800000"/>
            </a:ln>
            <a:effectLst/>
          </p:spPr>
          <p:txBody>
            <a:bodyPr wrap="none" anchor="ctr"/>
            <a:lstStyle/>
            <a:p>
              <a:pPr eaLnBrk="1" hangingPunct="1"/>
              <a:endParaRPr lang="vi-VN"/>
            </a:p>
          </p:txBody>
        </p:sp>
      </p:grpSp>
      <p:sp>
        <p:nvSpPr>
          <p:cNvPr id="13320" name="Text Box 91"/>
          <p:cNvSpPr txBox="1">
            <a:spLocks noChangeArrowheads="1"/>
          </p:cNvSpPr>
          <p:nvPr/>
        </p:nvSpPr>
        <p:spPr bwMode="auto">
          <a:xfrm>
            <a:off x="3454400" y="3463931"/>
            <a:ext cx="8026400" cy="379591"/>
          </a:xfrm>
          <a:prstGeom prst="rect">
            <a:avLst/>
          </a:prstGeom>
          <a:noFill/>
          <a:ln w="9525">
            <a:noFill/>
            <a:miter lim="800000"/>
          </a:ln>
          <a:effectLst/>
        </p:spPr>
        <p:txBody>
          <a:bodyPr lIns="91438" tIns="45719" rIns="91438" bIns="45719">
            <a:spAutoFit/>
          </a:bodyPr>
          <a:lstStyle/>
          <a:p>
            <a:pPr eaLnBrk="1" hangingPunct="1">
              <a:spcBef>
                <a:spcPct val="50000"/>
              </a:spcBef>
            </a:pPr>
            <a:endParaRPr lang="en-US" altLang="en-US" dirty="0">
              <a:latin typeface="Arial" panose="020B0604020202020204" pitchFamily="34" charset="0"/>
              <a:cs typeface="Arial" panose="020B0604020202020204" pitchFamily="34" charset="0"/>
            </a:endParaRPr>
          </a:p>
        </p:txBody>
      </p:sp>
      <p:grpSp>
        <p:nvGrpSpPr>
          <p:cNvPr id="14" name="Group 92"/>
          <p:cNvGrpSpPr/>
          <p:nvPr/>
        </p:nvGrpSpPr>
        <p:grpSpPr bwMode="auto">
          <a:xfrm>
            <a:off x="2117" y="3082929"/>
            <a:ext cx="11453283" cy="1108075"/>
            <a:chOff x="109" y="1032"/>
            <a:chExt cx="5411" cy="698"/>
          </a:xfrm>
        </p:grpSpPr>
        <p:grpSp>
          <p:nvGrpSpPr>
            <p:cNvPr id="15" name="Group 93"/>
            <p:cNvGrpSpPr/>
            <p:nvPr/>
          </p:nvGrpSpPr>
          <p:grpSpPr bwMode="auto">
            <a:xfrm>
              <a:off x="432" y="1032"/>
              <a:ext cx="5088" cy="698"/>
              <a:chOff x="900" y="990"/>
              <a:chExt cx="4512" cy="500"/>
            </a:xfrm>
          </p:grpSpPr>
          <p:sp>
            <p:nvSpPr>
              <p:cNvPr id="13360" name="AutoShape 94"/>
              <p:cNvSpPr>
                <a:spLocks noChangeArrowheads="1"/>
              </p:cNvSpPr>
              <p:nvPr/>
            </p:nvSpPr>
            <p:spPr bwMode="gray">
              <a:xfrm>
                <a:off x="926" y="1034"/>
                <a:ext cx="4416"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p>
                <a:pPr algn="ctr" eaLnBrk="1" hangingPunct="1"/>
                <a:endParaRPr lang="en-US" altLang="en-US" dirty="0">
                  <a:latin typeface="Arial" panose="020B0604020202020204" pitchFamily="34" charset="0"/>
                  <a:cs typeface="Arial" panose="020B0604020202020204" pitchFamily="34" charset="0"/>
                </a:endParaRPr>
              </a:p>
            </p:txBody>
          </p:sp>
          <p:sp>
            <p:nvSpPr>
              <p:cNvPr id="59487" name="AutoShape 95"/>
              <p:cNvSpPr>
                <a:spLocks noChangeArrowheads="1"/>
              </p:cNvSpPr>
              <p:nvPr/>
            </p:nvSpPr>
            <p:spPr bwMode="gray">
              <a:xfrm>
                <a:off x="1022" y="1069"/>
                <a:ext cx="850" cy="312"/>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59488" name="Freeform 96"/>
              <p:cNvSpPr/>
              <p:nvPr/>
            </p:nvSpPr>
            <p:spPr bwMode="gray">
              <a:xfrm>
                <a:off x="1076" y="1089"/>
                <a:ext cx="427"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14:hiddenLine>
                </a:ext>
              </a:extLst>
            </p:spPr>
            <p:txBody>
              <a:bodyPr/>
              <a:lstStyle/>
              <a:p>
                <a:pPr eaLnBrk="1" hangingPunct="1">
                  <a:defRPr/>
                </a:pPr>
                <a:endParaRPr lang="en-US"/>
              </a:p>
            </p:txBody>
          </p:sp>
          <p:sp>
            <p:nvSpPr>
              <p:cNvPr id="59489" name="Text Box 97"/>
              <p:cNvSpPr txBox="1">
                <a:spLocks noChangeArrowheads="1"/>
              </p:cNvSpPr>
              <p:nvPr/>
            </p:nvSpPr>
            <p:spPr bwMode="gray">
              <a:xfrm>
                <a:off x="1316" y="1063"/>
                <a:ext cx="186" cy="2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altLang="en-US" sz="2800"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B</a:t>
                </a:r>
              </a:p>
            </p:txBody>
          </p:sp>
          <p:sp>
            <p:nvSpPr>
              <p:cNvPr id="13364" name="Text Box 98"/>
              <p:cNvSpPr txBox="1">
                <a:spLocks noChangeArrowheads="1"/>
              </p:cNvSpPr>
              <p:nvPr/>
            </p:nvSpPr>
            <p:spPr bwMode="gray">
              <a:xfrm>
                <a:off x="1990" y="1094"/>
                <a:ext cx="3246" cy="181"/>
              </a:xfrm>
              <a:prstGeom prst="rect">
                <a:avLst/>
              </a:prstGeom>
              <a:noFill/>
              <a:ln w="9525" algn="ctr">
                <a:noFill/>
                <a:miter lim="800000"/>
              </a:ln>
              <a:effectLst/>
            </p:spPr>
            <p:txBody>
              <a:bodyPr>
                <a:spAutoFit/>
              </a:bodyPr>
              <a:lstStyle/>
              <a:p>
                <a:endParaRPr lang="en-US" altLang="en-US" sz="2000" b="1" dirty="0">
                  <a:solidFill>
                    <a:schemeClr val="accent2"/>
                  </a:solidFill>
                  <a:latin typeface="Arial" panose="020B0604020202020204" pitchFamily="34" charset="0"/>
                  <a:cs typeface="Arial" panose="020B0604020202020204" pitchFamily="34" charset="0"/>
                </a:endParaRPr>
              </a:p>
            </p:txBody>
          </p:sp>
          <p:sp>
            <p:nvSpPr>
              <p:cNvPr id="13365" name="Rectangle 99"/>
              <p:cNvSpPr>
                <a:spLocks noChangeArrowheads="1"/>
              </p:cNvSpPr>
              <p:nvPr/>
            </p:nvSpPr>
            <p:spPr bwMode="auto">
              <a:xfrm>
                <a:off x="900" y="990"/>
                <a:ext cx="4512" cy="500"/>
              </a:xfrm>
              <a:prstGeom prst="rect">
                <a:avLst/>
              </a:prstGeom>
              <a:noFill/>
              <a:ln w="38100" cmpd="dbl">
                <a:solidFill>
                  <a:srgbClr val="0000FF"/>
                </a:solidFill>
                <a:miter lim="800000"/>
              </a:ln>
              <a:effectLst/>
            </p:spPr>
            <p:txBody>
              <a:bodyPr wrap="none" anchor="ctr"/>
              <a:lstStyle/>
              <a:p>
                <a:pPr algn="ctr" eaLnBrk="1" hangingPunct="1"/>
                <a:endParaRPr lang="en-US" altLang="en-US" dirty="0">
                  <a:solidFill>
                    <a:srgbClr val="0000FF"/>
                  </a:solidFill>
                  <a:latin typeface="Arial" panose="020B0604020202020204" pitchFamily="34" charset="0"/>
                  <a:cs typeface="Arial" panose="020B0604020202020204" pitchFamily="34" charset="0"/>
                </a:endParaRPr>
              </a:p>
            </p:txBody>
          </p:sp>
        </p:grpSp>
        <p:grpSp>
          <p:nvGrpSpPr>
            <p:cNvPr id="16" name="Group 100"/>
            <p:cNvGrpSpPr/>
            <p:nvPr/>
          </p:nvGrpSpPr>
          <p:grpSpPr bwMode="auto">
            <a:xfrm>
              <a:off x="109" y="1033"/>
              <a:ext cx="671" cy="673"/>
              <a:chOff x="-143" y="1056"/>
              <a:chExt cx="585" cy="625"/>
            </a:xfrm>
          </p:grpSpPr>
          <p:grpSp>
            <p:nvGrpSpPr>
              <p:cNvPr id="17" name="Group 101"/>
              <p:cNvGrpSpPr/>
              <p:nvPr/>
            </p:nvGrpSpPr>
            <p:grpSpPr bwMode="auto">
              <a:xfrm rot="5400000">
                <a:off x="82" y="1291"/>
                <a:ext cx="178" cy="216"/>
                <a:chOff x="1871" y="1500"/>
                <a:chExt cx="2010" cy="2281"/>
              </a:xfrm>
            </p:grpSpPr>
            <p:sp>
              <p:nvSpPr>
                <p:cNvPr id="59494" name="AutoShape 102"/>
                <p:cNvSpPr>
                  <a:spLocks noChangeArrowheads="1"/>
                </p:cNvSpPr>
                <p:nvPr/>
              </p:nvSpPr>
              <p:spPr bwMode="gray">
                <a:xfrm rot="16200000" flipH="1">
                  <a:off x="1822" y="2553"/>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95" name="AutoShape 103"/>
                <p:cNvSpPr>
                  <a:spLocks noChangeArrowheads="1"/>
                </p:cNvSpPr>
                <p:nvPr/>
              </p:nvSpPr>
              <p:spPr bwMode="gray">
                <a:xfrm rot="5400000" flipH="1">
                  <a:off x="3623" y="2493"/>
                  <a:ext cx="312"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96" name="AutoShape 104"/>
                <p:cNvSpPr>
                  <a:spLocks noChangeArrowheads="1"/>
                </p:cNvSpPr>
                <p:nvPr/>
              </p:nvSpPr>
              <p:spPr bwMode="gray">
                <a:xfrm rot="10800000" flipH="1">
                  <a:off x="2725" y="3440"/>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354" name="Oval 10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355" name="Oval 10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99" name="Oval 107"/>
                <p:cNvSpPr>
                  <a:spLocks noChangeArrowheads="1"/>
                </p:cNvSpPr>
                <p:nvPr/>
              </p:nvSpPr>
              <p:spPr bwMode="gray">
                <a:xfrm>
                  <a:off x="2022" y="1500"/>
                  <a:ext cx="1720" cy="2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357" name="Oval 108"/>
                <p:cNvSpPr>
                  <a:spLocks noChangeArrowheads="1"/>
                </p:cNvSpPr>
                <p:nvPr/>
              </p:nvSpPr>
              <p:spPr bwMode="gray">
                <a:xfrm>
                  <a:off x="1984" y="1522"/>
                  <a:ext cx="1719" cy="2259"/>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501" name="Oval 109"/>
                <p:cNvSpPr>
                  <a:spLocks noChangeArrowheads="1"/>
                </p:cNvSpPr>
                <p:nvPr/>
              </p:nvSpPr>
              <p:spPr bwMode="gray">
                <a:xfrm>
                  <a:off x="2309" y="1512"/>
                  <a:ext cx="1083" cy="226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359" name="Oval 110"/>
                <p:cNvSpPr>
                  <a:spLocks noChangeArrowheads="1"/>
                </p:cNvSpPr>
                <p:nvPr/>
              </p:nvSpPr>
              <p:spPr bwMode="gray">
                <a:xfrm>
                  <a:off x="2312" y="1510"/>
                  <a:ext cx="1087" cy="2263"/>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sp>
            <p:nvSpPr>
              <p:cNvPr id="59503" name="AutoShape 111"/>
              <p:cNvSpPr>
                <a:spLocks noChangeArrowheads="1"/>
              </p:cNvSpPr>
              <p:nvPr/>
            </p:nvSpPr>
            <p:spPr bwMode="gray">
              <a:xfrm flipH="1">
                <a:off x="132" y="1056"/>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504" name="AutoShape 112"/>
              <p:cNvSpPr>
                <a:spLocks noChangeArrowheads="1"/>
              </p:cNvSpPr>
              <p:nvPr/>
            </p:nvSpPr>
            <p:spPr bwMode="gray">
              <a:xfrm rot="10800000" flipH="1">
                <a:off x="143" y="1617"/>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505" name="AutoShape 113"/>
              <p:cNvSpPr>
                <a:spLocks noChangeArrowheads="1"/>
              </p:cNvSpPr>
              <p:nvPr/>
            </p:nvSpPr>
            <p:spPr bwMode="gray">
              <a:xfrm rot="16200000" flipH="1">
                <a:off x="-159" y="1334"/>
                <a:ext cx="98"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345" name="Oval 114"/>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346" name="Oval 115"/>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508" name="Oval 116"/>
              <p:cNvSpPr>
                <a:spLocks noChangeArrowheads="1"/>
              </p:cNvSpPr>
              <p:nvPr/>
            </p:nvSpPr>
            <p:spPr bwMode="gray">
              <a:xfrm rot="5400000">
                <a:off x="113" y="1261"/>
                <a:ext cx="152" cy="21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348" name="Oval 117"/>
              <p:cNvSpPr>
                <a:spLocks noChangeArrowheads="1"/>
              </p:cNvSpPr>
              <p:nvPr/>
            </p:nvSpPr>
            <p:spPr bwMode="gray">
              <a:xfrm rot="5400000">
                <a:off x="111" y="1264"/>
                <a:ext cx="152" cy="214"/>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510" name="Oval 118"/>
              <p:cNvSpPr>
                <a:spLocks noChangeArrowheads="1"/>
              </p:cNvSpPr>
              <p:nvPr/>
            </p:nvSpPr>
            <p:spPr bwMode="gray">
              <a:xfrm rot="5400000">
                <a:off x="12" y="1263"/>
                <a:ext cx="340" cy="2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350" name="Oval 119"/>
              <p:cNvSpPr>
                <a:spLocks noChangeArrowheads="1"/>
              </p:cNvSpPr>
              <p:nvPr/>
            </p:nvSpPr>
            <p:spPr bwMode="gray">
              <a:xfrm rot="5400000">
                <a:off x="12" y="1263"/>
                <a:ext cx="340" cy="214"/>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grpSp>
      <p:grpSp>
        <p:nvGrpSpPr>
          <p:cNvPr id="18" name="Group 120"/>
          <p:cNvGrpSpPr/>
          <p:nvPr/>
        </p:nvGrpSpPr>
        <p:grpSpPr bwMode="auto">
          <a:xfrm>
            <a:off x="838200" y="3940175"/>
            <a:ext cx="304800" cy="533400"/>
            <a:chOff x="240" y="624"/>
            <a:chExt cx="96" cy="288"/>
          </a:xfrm>
        </p:grpSpPr>
        <p:sp>
          <p:nvSpPr>
            <p:cNvPr id="13337" name="Rectangle 121"/>
            <p:cNvSpPr>
              <a:spLocks noChangeArrowheads="1"/>
            </p:cNvSpPr>
            <p:nvPr/>
          </p:nvSpPr>
          <p:spPr bwMode="gray">
            <a:xfrm rot="16200000" flipH="1">
              <a:off x="115" y="749"/>
              <a:ext cx="288" cy="38"/>
            </a:xfrm>
            <a:prstGeom prst="rect">
              <a:avLst/>
            </a:prstGeom>
            <a:gradFill rotWithShape="1">
              <a:gsLst>
                <a:gs pos="0">
                  <a:srgbClr val="808080"/>
                </a:gs>
                <a:gs pos="100000">
                  <a:srgbClr val="ECECEC"/>
                </a:gs>
              </a:gsLst>
              <a:lin ang="5400000" scaled="1"/>
            </a:gradFill>
            <a:ln w="9525" algn="ctr">
              <a:noFill/>
              <a:miter lim="800000"/>
            </a:ln>
            <a:effectLst/>
          </p:spPr>
          <p:txBody>
            <a:bodyPr wrap="none" anchor="ctr"/>
            <a:lstStyle/>
            <a:p>
              <a:pPr eaLnBrk="1" hangingPunct="1"/>
              <a:endParaRPr lang="vi-VN"/>
            </a:p>
          </p:txBody>
        </p:sp>
        <p:sp>
          <p:nvSpPr>
            <p:cNvPr id="13338" name="Rectangle 122"/>
            <p:cNvSpPr>
              <a:spLocks noChangeArrowheads="1"/>
            </p:cNvSpPr>
            <p:nvPr/>
          </p:nvSpPr>
          <p:spPr bwMode="gray">
            <a:xfrm rot="16200000" flipH="1">
              <a:off x="163" y="738"/>
              <a:ext cx="288" cy="59"/>
            </a:xfrm>
            <a:prstGeom prst="rect">
              <a:avLst/>
            </a:prstGeom>
            <a:gradFill rotWithShape="1">
              <a:gsLst>
                <a:gs pos="0">
                  <a:srgbClr val="CFCFCF"/>
                </a:gs>
                <a:gs pos="100000">
                  <a:srgbClr val="5F5F5F"/>
                </a:gs>
              </a:gsLst>
              <a:lin ang="5400000" scaled="1"/>
            </a:gradFill>
            <a:ln w="9525" algn="ctr">
              <a:noFill/>
              <a:miter lim="800000"/>
            </a:ln>
            <a:effectLst/>
          </p:spPr>
          <p:txBody>
            <a:bodyPr wrap="none" anchor="ctr"/>
            <a:lstStyle/>
            <a:p>
              <a:pPr eaLnBrk="1" hangingPunct="1"/>
              <a:endParaRPr lang="vi-VN"/>
            </a:p>
          </p:txBody>
        </p:sp>
      </p:grpSp>
      <p:grpSp>
        <p:nvGrpSpPr>
          <p:cNvPr id="19" name="Group 123"/>
          <p:cNvGrpSpPr/>
          <p:nvPr/>
        </p:nvGrpSpPr>
        <p:grpSpPr bwMode="auto">
          <a:xfrm>
            <a:off x="838200" y="2701925"/>
            <a:ext cx="304800" cy="533400"/>
            <a:chOff x="240" y="624"/>
            <a:chExt cx="96" cy="288"/>
          </a:xfrm>
        </p:grpSpPr>
        <p:sp>
          <p:nvSpPr>
            <p:cNvPr id="13335" name="Rectangle 124"/>
            <p:cNvSpPr>
              <a:spLocks noChangeArrowheads="1"/>
            </p:cNvSpPr>
            <p:nvPr/>
          </p:nvSpPr>
          <p:spPr bwMode="gray">
            <a:xfrm rot="16200000" flipH="1">
              <a:off x="115" y="749"/>
              <a:ext cx="288" cy="38"/>
            </a:xfrm>
            <a:prstGeom prst="rect">
              <a:avLst/>
            </a:prstGeom>
            <a:gradFill rotWithShape="1">
              <a:gsLst>
                <a:gs pos="0">
                  <a:srgbClr val="808080"/>
                </a:gs>
                <a:gs pos="100000">
                  <a:srgbClr val="ECECEC"/>
                </a:gs>
              </a:gsLst>
              <a:lin ang="5400000" scaled="1"/>
            </a:gradFill>
            <a:ln w="9525" algn="ctr">
              <a:noFill/>
              <a:miter lim="800000"/>
            </a:ln>
            <a:effectLst/>
          </p:spPr>
          <p:txBody>
            <a:bodyPr wrap="none" anchor="ctr"/>
            <a:lstStyle/>
            <a:p>
              <a:pPr eaLnBrk="1" hangingPunct="1"/>
              <a:endParaRPr lang="vi-VN"/>
            </a:p>
          </p:txBody>
        </p:sp>
        <p:sp>
          <p:nvSpPr>
            <p:cNvPr id="13336" name="Rectangle 125"/>
            <p:cNvSpPr>
              <a:spLocks noChangeArrowheads="1"/>
            </p:cNvSpPr>
            <p:nvPr/>
          </p:nvSpPr>
          <p:spPr bwMode="gray">
            <a:xfrm rot="16200000" flipH="1">
              <a:off x="163" y="738"/>
              <a:ext cx="288" cy="59"/>
            </a:xfrm>
            <a:prstGeom prst="rect">
              <a:avLst/>
            </a:prstGeom>
            <a:gradFill rotWithShape="1">
              <a:gsLst>
                <a:gs pos="0">
                  <a:srgbClr val="CFCFCF"/>
                </a:gs>
                <a:gs pos="100000">
                  <a:srgbClr val="5F5F5F"/>
                </a:gs>
              </a:gsLst>
              <a:lin ang="5400000" scaled="1"/>
            </a:gradFill>
            <a:ln w="9525" algn="ctr">
              <a:noFill/>
              <a:miter lim="800000"/>
            </a:ln>
            <a:effectLst/>
          </p:spPr>
          <p:txBody>
            <a:bodyPr wrap="none" anchor="ctr"/>
            <a:lstStyle/>
            <a:p>
              <a:pPr eaLnBrk="1" hangingPunct="1"/>
              <a:endParaRPr lang="vi-VN"/>
            </a:p>
          </p:txBody>
        </p:sp>
      </p:grpSp>
      <p:sp>
        <p:nvSpPr>
          <p:cNvPr id="59518" name="Text Box 126"/>
          <p:cNvSpPr txBox="1">
            <a:spLocks noChangeArrowheads="1"/>
          </p:cNvSpPr>
          <p:nvPr/>
        </p:nvSpPr>
        <p:spPr bwMode="auto">
          <a:xfrm>
            <a:off x="787403" y="782786"/>
            <a:ext cx="10769600" cy="1015661"/>
          </a:xfrm>
          <a:prstGeom prst="rect">
            <a:avLst/>
          </a:prstGeom>
          <a:noFill/>
          <a:ln w="9525">
            <a:noFill/>
            <a:miter lim="800000"/>
          </a:ln>
          <a:effectLst/>
        </p:spPr>
        <p:txBody>
          <a:bodyPr wrap="square" lIns="91438" tIns="45719" rIns="91438" bIns="45719">
            <a:spAutoFit/>
          </a:bodyPr>
          <a:lstStyle/>
          <a:p>
            <a:pPr algn="ctr">
              <a:defRPr/>
            </a:pPr>
            <a:r>
              <a:rPr lang="en-US" sz="3000" b="1" dirty="0" err="1">
                <a:solidFill>
                  <a:srgbClr val="FFFF00"/>
                </a:solidFill>
                <a:latin typeface="Times New Roman" panose="02020603050405020304" pitchFamily="18" charset="0"/>
                <a:cs typeface="Times New Roman" panose="02020603050405020304" pitchFamily="18" charset="0"/>
              </a:rPr>
              <a:t>Câu</a:t>
            </a:r>
            <a:r>
              <a:rPr lang="en-US" sz="3000" b="1" dirty="0">
                <a:solidFill>
                  <a:srgbClr val="FFFF00"/>
                </a:solidFill>
                <a:latin typeface="Times New Roman" panose="02020603050405020304" pitchFamily="18" charset="0"/>
                <a:cs typeface="Times New Roman" panose="02020603050405020304" pitchFamily="18" charset="0"/>
              </a:rPr>
              <a:t> 1:</a:t>
            </a:r>
            <a:r>
              <a:rPr lang="en-US" sz="3000" b="1" dirty="0">
                <a:solidFill>
                  <a:schemeClr val="bg1"/>
                </a:solidFill>
                <a:latin typeface="Times New Roman" panose="02020603050405020304" pitchFamily="18" charset="0"/>
                <a:cs typeface="Times New Roman" panose="02020603050405020304" pitchFamily="18" charset="0"/>
              </a:rPr>
              <a:t> Cho tam </a:t>
            </a:r>
            <a:r>
              <a:rPr lang="en-US" sz="3000" b="1" dirty="0" err="1">
                <a:solidFill>
                  <a:schemeClr val="bg1"/>
                </a:solidFill>
                <a:latin typeface="Times New Roman" panose="02020603050405020304" pitchFamily="18" charset="0"/>
                <a:cs typeface="Times New Roman" panose="02020603050405020304" pitchFamily="18" charset="0"/>
              </a:rPr>
              <a:t>giác</a:t>
            </a:r>
            <a:r>
              <a:rPr lang="en-US" sz="3000" b="1" dirty="0">
                <a:solidFill>
                  <a:schemeClr val="bg1"/>
                </a:solidFill>
                <a:latin typeface="Times New Roman" panose="02020603050405020304" pitchFamily="18" charset="0"/>
                <a:cs typeface="Times New Roman" panose="02020603050405020304" pitchFamily="18" charset="0"/>
              </a:rPr>
              <a:t> ABC </a:t>
            </a:r>
            <a:r>
              <a:rPr lang="en-US" sz="3000" b="1" dirty="0" err="1">
                <a:solidFill>
                  <a:schemeClr val="bg1"/>
                </a:solidFill>
                <a:latin typeface="Times New Roman" panose="02020603050405020304" pitchFamily="18" charset="0"/>
                <a:cs typeface="Times New Roman" panose="02020603050405020304" pitchFamily="18" charset="0"/>
              </a:rPr>
              <a:t>vuông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tại</a:t>
            </a:r>
            <a:r>
              <a:rPr lang="en-US" sz="3000" b="1" dirty="0">
                <a:solidFill>
                  <a:schemeClr val="bg1"/>
                </a:solidFill>
                <a:latin typeface="Times New Roman" panose="02020603050405020304" pitchFamily="18" charset="0"/>
                <a:cs typeface="Times New Roman" panose="02020603050405020304" pitchFamily="18" charset="0"/>
              </a:rPr>
              <a:t> A </a:t>
            </a:r>
            <a:r>
              <a:rPr lang="en-US" sz="3000" b="1" dirty="0" err="1">
                <a:solidFill>
                  <a:schemeClr val="bg1"/>
                </a:solidFill>
                <a:latin typeface="Times New Roman" panose="02020603050405020304" pitchFamily="18" charset="0"/>
                <a:cs typeface="Times New Roman" panose="02020603050405020304" pitchFamily="18" charset="0"/>
              </a:rPr>
              <a:t>có</a:t>
            </a:r>
            <a:r>
              <a:rPr lang="en-US" sz="3000" b="1" dirty="0">
                <a:solidFill>
                  <a:schemeClr val="bg1"/>
                </a:solidFill>
                <a:latin typeface="Times New Roman" panose="02020603050405020304" pitchFamily="18" charset="0"/>
                <a:cs typeface="Times New Roman" panose="02020603050405020304" pitchFamily="18" charset="0"/>
              </a:rPr>
              <a:t> AB = 8cm, BC = 17 cm. </a:t>
            </a:r>
            <a:r>
              <a:rPr lang="en-US" sz="3000" b="1" dirty="0" err="1">
                <a:solidFill>
                  <a:schemeClr val="bg1"/>
                </a:solidFill>
                <a:latin typeface="Times New Roman" panose="02020603050405020304" pitchFamily="18" charset="0"/>
                <a:cs typeface="Times New Roman" panose="02020603050405020304" pitchFamily="18" charset="0"/>
              </a:rPr>
              <a:t>Độ</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dài</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cạnh</a:t>
            </a:r>
            <a:r>
              <a:rPr lang="en-US" sz="3000" b="1" dirty="0">
                <a:solidFill>
                  <a:schemeClr val="bg1"/>
                </a:solidFill>
                <a:latin typeface="Times New Roman" panose="02020603050405020304" pitchFamily="18" charset="0"/>
                <a:cs typeface="Times New Roman" panose="02020603050405020304" pitchFamily="18" charset="0"/>
              </a:rPr>
              <a:t> AC </a:t>
            </a:r>
            <a:r>
              <a:rPr lang="en-US" sz="3000" b="1" dirty="0" err="1">
                <a:solidFill>
                  <a:schemeClr val="bg1"/>
                </a:solidFill>
                <a:latin typeface="Times New Roman" panose="02020603050405020304" pitchFamily="18" charset="0"/>
                <a:cs typeface="Times New Roman" panose="02020603050405020304" pitchFamily="18" charset="0"/>
              </a:rPr>
              <a:t>là</a:t>
            </a:r>
            <a:r>
              <a:rPr lang="en-US" sz="3000" b="1" dirty="0">
                <a:solidFill>
                  <a:schemeClr val="bg1"/>
                </a:solidFill>
                <a:latin typeface="Times New Roman" panose="02020603050405020304" pitchFamily="18" charset="0"/>
                <a:cs typeface="Times New Roman" panose="02020603050405020304" pitchFamily="18" charset="0"/>
              </a:rPr>
              <a:t>:</a:t>
            </a:r>
          </a:p>
        </p:txBody>
      </p:sp>
      <p:sp>
        <p:nvSpPr>
          <p:cNvPr id="59519" name="Text Box 127"/>
          <p:cNvSpPr txBox="1">
            <a:spLocks noChangeArrowheads="1"/>
          </p:cNvSpPr>
          <p:nvPr/>
        </p:nvSpPr>
        <p:spPr bwMode="auto">
          <a:xfrm>
            <a:off x="3048000" y="1914523"/>
            <a:ext cx="3556000" cy="53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spAutoFit/>
          </a:bodyPr>
          <a:lstStyle/>
          <a:p>
            <a:pPr>
              <a:lnSpc>
                <a:spcPct val="120000"/>
              </a:lnSpc>
              <a:spcBef>
                <a:spcPct val="50000"/>
              </a:spcBef>
              <a:defRPr/>
            </a:pPr>
            <a:endParaRPr lang="en-US" altLang="en-US" sz="2400" b="1"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9520" name="AutoShape 128"/>
          <p:cNvSpPr>
            <a:spLocks noChangeArrowheads="1"/>
          </p:cNvSpPr>
          <p:nvPr/>
        </p:nvSpPr>
        <p:spPr bwMode="gray">
          <a:xfrm>
            <a:off x="9348952" y="1965323"/>
            <a:ext cx="1943160" cy="762000"/>
          </a:xfrm>
          <a:prstGeom prst="roundRect">
            <a:avLst>
              <a:gd name="adj" fmla="val 10889"/>
            </a:avLst>
          </a:prstGeom>
          <a:solidFill>
            <a:schemeClr val="accent1"/>
          </a:solidFill>
          <a:ln w="9525">
            <a:rou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lIns="91438" tIns="45719" rIns="91438" bIns="45719" anchor="ctr">
            <a:flatTx/>
          </a:bodyPr>
          <a:lstStyle/>
          <a:p>
            <a:pPr algn="ctr" eaLnBrk="1" hangingPunct="1"/>
            <a:r>
              <a:rPr lang="en-US" altLang="en-US" sz="2800" i="1" dirty="0" err="1">
                <a:solidFill>
                  <a:srgbClr val="FFFF00"/>
                </a:solidFill>
                <a:latin typeface="Arial" panose="020B0604020202020204" pitchFamily="34" charset="0"/>
                <a:cs typeface="Arial" panose="020B0604020202020204" pitchFamily="34" charset="0"/>
              </a:rPr>
              <a:t>Sai</a:t>
            </a:r>
            <a:endParaRPr lang="en-US" altLang="en-US" sz="2800" i="1" dirty="0">
              <a:solidFill>
                <a:srgbClr val="0000CC"/>
              </a:solidFill>
              <a:latin typeface="Arial" panose="020B0604020202020204" pitchFamily="34" charset="0"/>
              <a:cs typeface="Arial" panose="020B0604020202020204" pitchFamily="34" charset="0"/>
            </a:endParaRPr>
          </a:p>
        </p:txBody>
      </p:sp>
      <p:sp>
        <p:nvSpPr>
          <p:cNvPr id="59522" name="AutoShape 130"/>
          <p:cNvSpPr>
            <a:spLocks noChangeArrowheads="1"/>
          </p:cNvSpPr>
          <p:nvPr/>
        </p:nvSpPr>
        <p:spPr bwMode="gray">
          <a:xfrm>
            <a:off x="9569669" y="3369581"/>
            <a:ext cx="1889355" cy="685800"/>
          </a:xfrm>
          <a:prstGeom prst="roundRect">
            <a:avLst>
              <a:gd name="adj" fmla="val 10889"/>
            </a:avLst>
          </a:prstGeom>
          <a:solidFill>
            <a:schemeClr val="accent1"/>
          </a:solidFill>
          <a:ln w="9525">
            <a:round/>
          </a:ln>
          <a:effectLst/>
          <a:scene3d>
            <a:camera prst="legacyObliqueTopLeft"/>
            <a:lightRig rig="legacyFlat3" dir="t"/>
          </a:scene3d>
          <a:sp3d extrusionH="430200" prstMaterial="legacyMatte">
            <a:bevelT w="13500" h="13500" prst="angle"/>
            <a:bevelB w="13500" h="13500" prst="angle"/>
            <a:extrusionClr>
              <a:schemeClr val="hlink"/>
            </a:extrusionClr>
          </a:sp3d>
        </p:spPr>
        <p:txBody>
          <a:bodyPr wrap="none" lIns="91438" tIns="45719" rIns="91438" bIns="45719" anchor="ctr">
            <a:flatTx/>
          </a:bodyPr>
          <a:lstStyle/>
          <a:p>
            <a:pPr algn="ctr"/>
            <a:r>
              <a:rPr lang="en-US" altLang="en-US" sz="2800" i="1" dirty="0" err="1">
                <a:solidFill>
                  <a:srgbClr val="FFFF00"/>
                </a:solidFill>
                <a:latin typeface="Arial" panose="020B0604020202020204" pitchFamily="34" charset="0"/>
                <a:cs typeface="Arial" panose="020B0604020202020204" pitchFamily="34" charset="0"/>
              </a:rPr>
              <a:t>Sai</a:t>
            </a:r>
            <a:endParaRPr lang="en-US" altLang="en-US" sz="2800" i="1" dirty="0">
              <a:solidFill>
                <a:srgbClr val="0000CC"/>
              </a:solidFill>
              <a:latin typeface="Arial" panose="020B0604020202020204" pitchFamily="34" charset="0"/>
              <a:cs typeface="Arial" panose="020B0604020202020204" pitchFamily="34" charset="0"/>
            </a:endParaRPr>
          </a:p>
        </p:txBody>
      </p:sp>
      <p:sp>
        <p:nvSpPr>
          <p:cNvPr id="59523" name="Text Box 131"/>
          <p:cNvSpPr txBox="1">
            <a:spLocks noChangeArrowheads="1"/>
          </p:cNvSpPr>
          <p:nvPr/>
        </p:nvSpPr>
        <p:spPr bwMode="auto">
          <a:xfrm>
            <a:off x="3149600" y="4548870"/>
            <a:ext cx="5725041" cy="64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p>
            <a:pPr>
              <a:lnSpc>
                <a:spcPct val="120000"/>
              </a:lnSpc>
              <a:spcBef>
                <a:spcPct val="50000"/>
              </a:spcBef>
              <a:defRPr/>
            </a:pPr>
            <a:r>
              <a:rPr lang="en-US" altLang="en-US" sz="3200" b="1" dirty="0">
                <a:solidFill>
                  <a:srgbClr val="030201"/>
                </a:solidFill>
                <a:effectLst>
                  <a:outerShdw blurRad="38100" dist="38100" dir="2700000" algn="tl">
                    <a:srgbClr val="C0C0C0"/>
                  </a:outerShdw>
                </a:effectLst>
                <a:latin typeface=".VnTime" panose="020B7200000000000000" pitchFamily="34" charset="0"/>
              </a:rPr>
              <a:t> </a:t>
            </a:r>
            <a:r>
              <a:rPr lang="en-US" altLang="en-US" sz="3200" b="1"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15</a:t>
            </a:r>
            <a:endParaRPr lang="en-US" altLang="en-US" sz="3200" b="1" baseline="30000"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9524" name="Text Box 132"/>
          <p:cNvSpPr txBox="1">
            <a:spLocks noChangeArrowheads="1"/>
          </p:cNvSpPr>
          <p:nvPr/>
        </p:nvSpPr>
        <p:spPr bwMode="auto">
          <a:xfrm>
            <a:off x="3164114" y="3286127"/>
            <a:ext cx="5597113" cy="584776"/>
          </a:xfrm>
          <a:prstGeom prst="rect">
            <a:avLst/>
          </a:prstGeom>
          <a:noFill/>
          <a:ln w="9525">
            <a:noFill/>
            <a:miter lim="800000"/>
          </a:ln>
          <a:effectLst/>
        </p:spPr>
        <p:txBody>
          <a:bodyPr wrap="square" lIns="91438" tIns="45719" rIns="91438" bIns="45719">
            <a:spAutoFit/>
          </a:bodyPr>
          <a:lstStyle/>
          <a:p>
            <a:pPr>
              <a:spcBef>
                <a:spcPct val="50000"/>
              </a:spcBef>
            </a:pPr>
            <a:r>
              <a:rPr lang="en-US" altLang="en-US" sz="3200" b="1" dirty="0">
                <a:solidFill>
                  <a:srgbClr val="030201"/>
                </a:solidFill>
                <a:latin typeface="Times New Roman" panose="02020603050405020304" pitchFamily="18" charset="0"/>
                <a:cs typeface="Times New Roman" panose="02020603050405020304" pitchFamily="18" charset="0"/>
              </a:rPr>
              <a:t>35</a:t>
            </a:r>
            <a:endParaRPr lang="en-US" altLang="en-US" sz="3200" b="1" baseline="30000" dirty="0">
              <a:solidFill>
                <a:srgbClr val="030201"/>
              </a:solidFill>
              <a:latin typeface="Times New Roman" panose="02020603050405020304" pitchFamily="18" charset="0"/>
              <a:cs typeface="Times New Roman" panose="02020603050405020304" pitchFamily="18" charset="0"/>
            </a:endParaRPr>
          </a:p>
        </p:txBody>
      </p:sp>
      <p:sp>
        <p:nvSpPr>
          <p:cNvPr id="59525" name="AutoShape 133"/>
          <p:cNvSpPr>
            <a:spLocks noChangeArrowheads="1"/>
          </p:cNvSpPr>
          <p:nvPr/>
        </p:nvSpPr>
        <p:spPr bwMode="gray">
          <a:xfrm>
            <a:off x="9475087" y="4527095"/>
            <a:ext cx="2034751" cy="685800"/>
          </a:xfrm>
          <a:prstGeom prst="roundRect">
            <a:avLst>
              <a:gd name="adj" fmla="val 10889"/>
            </a:avLst>
          </a:prstGeom>
          <a:solidFill>
            <a:srgbClr val="1306BA"/>
          </a:solidFill>
          <a:ln w="9525">
            <a:round/>
          </a:ln>
          <a:effectLst/>
          <a:scene3d>
            <a:camera prst="legacyObliqueBottomLeft"/>
            <a:lightRig rig="legacyFlat3" dir="t"/>
          </a:scene3d>
          <a:sp3d extrusionH="430200" prstMaterial="legacyMatte">
            <a:bevelT w="13500" h="13500" prst="angle"/>
            <a:bevelB w="13500" h="13500" prst="angle"/>
            <a:extrusionClr>
              <a:schemeClr val="accent1"/>
            </a:extrusionClr>
          </a:sp3d>
        </p:spPr>
        <p:txBody>
          <a:bodyPr wrap="none" lIns="91438" tIns="45719" rIns="91438" bIns="45719" anchor="ctr">
            <a:flatTx/>
          </a:bodyPr>
          <a:lstStyle/>
          <a:p>
            <a:pPr algn="ctr"/>
            <a:r>
              <a:rPr lang="en-US" altLang="en-US" sz="2800" i="1" dirty="0" err="1">
                <a:solidFill>
                  <a:srgbClr val="FFFF00"/>
                </a:solidFill>
                <a:latin typeface="Arial" panose="020B0604020202020204" pitchFamily="34" charset="0"/>
                <a:cs typeface="Arial" panose="020B0604020202020204" pitchFamily="34" charset="0"/>
              </a:rPr>
              <a:t>Đúng</a:t>
            </a:r>
            <a:endParaRPr lang="en-US" altLang="en-US" sz="2800" i="1" dirty="0">
              <a:solidFill>
                <a:srgbClr val="FFFF00"/>
              </a:solidFill>
              <a:latin typeface="Arial" panose="020B0604020202020204" pitchFamily="34" charset="0"/>
              <a:cs typeface="Arial" panose="020B0604020202020204" pitchFamily="34" charset="0"/>
            </a:endParaRPr>
          </a:p>
        </p:txBody>
      </p:sp>
      <p:sp>
        <p:nvSpPr>
          <p:cNvPr id="59526" name="AutoShape 134"/>
          <p:cNvSpPr>
            <a:spLocks noChangeArrowheads="1"/>
          </p:cNvSpPr>
          <p:nvPr/>
        </p:nvSpPr>
        <p:spPr bwMode="gray">
          <a:xfrm>
            <a:off x="9522372" y="5934977"/>
            <a:ext cx="2001969" cy="762000"/>
          </a:xfrm>
          <a:prstGeom prst="roundRect">
            <a:avLst>
              <a:gd name="adj" fmla="val 10889"/>
            </a:avLst>
          </a:prstGeom>
          <a:solidFill>
            <a:schemeClr val="accent1"/>
          </a:solidFill>
          <a:ln w="9525">
            <a:round/>
          </a:ln>
          <a:effectLst/>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lIns="91438" tIns="45719" rIns="91438" bIns="45719" anchor="ctr">
            <a:flatTx/>
          </a:bodyPr>
          <a:lstStyle/>
          <a:p>
            <a:pPr algn="ctr" eaLnBrk="1" hangingPunct="1"/>
            <a:r>
              <a:rPr lang="en-US" altLang="en-US" sz="2800" i="1" dirty="0" err="1">
                <a:solidFill>
                  <a:srgbClr val="FFFF00"/>
                </a:solidFill>
                <a:latin typeface="Arial" panose="020B0604020202020204" pitchFamily="34" charset="0"/>
                <a:cs typeface="Arial" panose="020B0604020202020204" pitchFamily="34" charset="0"/>
              </a:rPr>
              <a:t>Sai</a:t>
            </a:r>
            <a:r>
              <a:rPr lang="en-US" altLang="en-US" sz="2800" i="1" dirty="0">
                <a:solidFill>
                  <a:srgbClr val="FFFF00"/>
                </a:solidFill>
                <a:latin typeface="Arial" panose="020B0604020202020204" pitchFamily="34" charset="0"/>
                <a:cs typeface="Arial" panose="020B0604020202020204" pitchFamily="34" charset="0"/>
              </a:rPr>
              <a:t> </a:t>
            </a:r>
            <a:endParaRPr lang="en-US" altLang="en-US" sz="2800" i="1" dirty="0">
              <a:solidFill>
                <a:srgbClr val="0000CC"/>
              </a:solidFill>
              <a:latin typeface="Arial" panose="020B0604020202020204" pitchFamily="34" charset="0"/>
              <a:cs typeface="Arial" panose="020B0604020202020204" pitchFamily="34" charset="0"/>
            </a:endParaRPr>
          </a:p>
        </p:txBody>
      </p:sp>
      <p:sp>
        <p:nvSpPr>
          <p:cNvPr id="139" name="Text Box 132"/>
          <p:cNvSpPr txBox="1">
            <a:spLocks noChangeArrowheads="1"/>
          </p:cNvSpPr>
          <p:nvPr/>
        </p:nvSpPr>
        <p:spPr bwMode="auto">
          <a:xfrm>
            <a:off x="3261677" y="5894797"/>
            <a:ext cx="6118949" cy="584773"/>
          </a:xfrm>
          <a:prstGeom prst="rect">
            <a:avLst/>
          </a:prstGeom>
          <a:noFill/>
          <a:ln w="9525">
            <a:noFill/>
            <a:miter lim="800000"/>
          </a:ln>
          <a:effectLst/>
        </p:spPr>
        <p:txBody>
          <a:bodyPr wrap="square" lIns="91438" tIns="45719" rIns="91438" bIns="45719">
            <a:spAutoFit/>
          </a:bodyPr>
          <a:lstStyle/>
          <a:p>
            <a:pPr>
              <a:spcBef>
                <a:spcPct val="50000"/>
              </a:spcBef>
            </a:pPr>
            <a:r>
              <a:rPr lang="en-US" altLang="en-US" sz="3200" b="1"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9</a:t>
            </a:r>
            <a:endParaRPr lang="en-US" altLang="en-US" sz="3200" b="1" baseline="30000"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37" name="Text Box 132"/>
          <p:cNvSpPr txBox="1">
            <a:spLocks noChangeArrowheads="1"/>
          </p:cNvSpPr>
          <p:nvPr/>
        </p:nvSpPr>
        <p:spPr bwMode="auto">
          <a:xfrm>
            <a:off x="3164118" y="1907272"/>
            <a:ext cx="5398636" cy="584776"/>
          </a:xfrm>
          <a:prstGeom prst="rect">
            <a:avLst/>
          </a:prstGeom>
          <a:noFill/>
          <a:ln w="9525">
            <a:noFill/>
            <a:miter lim="800000"/>
          </a:ln>
          <a:effectLst/>
        </p:spPr>
        <p:txBody>
          <a:bodyPr wrap="square" lIns="91438" tIns="45719" rIns="91438" bIns="45719">
            <a:spAutoFit/>
          </a:bodyPr>
          <a:lstStyle/>
          <a:p>
            <a:pPr>
              <a:spcBef>
                <a:spcPct val="50000"/>
              </a:spcBef>
            </a:pPr>
            <a:r>
              <a:rPr lang="en-US" altLang="en-US" sz="3200" b="1" dirty="0">
                <a:solidFill>
                  <a:srgbClr val="030201"/>
                </a:solidFill>
                <a:latin typeface="Times New Roman" panose="02020603050405020304" pitchFamily="18" charset="0"/>
                <a:cs typeface="Times New Roman" panose="02020603050405020304" pitchFamily="18" charset="0"/>
              </a:rPr>
              <a:t>60</a:t>
            </a:r>
            <a:endParaRPr lang="en-US" altLang="en-US" sz="3200" b="1" baseline="30000" dirty="0">
              <a:solidFill>
                <a:srgbClr val="030201"/>
              </a:solidFill>
              <a:latin typeface="Times New Roman" panose="02020603050405020304" pitchFamily="18" charset="0"/>
              <a:cs typeface="Times New Roman" panose="02020603050405020304" pitchFamily="18" charset="0"/>
            </a:endParaRPr>
          </a:p>
        </p:txBody>
      </p:sp>
      <p:sp>
        <p:nvSpPr>
          <p:cNvPr id="136" name="TextBox 135">
            <a:extLst>
              <a:ext uri="{FF2B5EF4-FFF2-40B4-BE49-F238E27FC236}">
                <a16:creationId xmlns:a16="http://schemas.microsoft.com/office/drawing/2014/main" id="{5FF07945-971D-4702-826C-ADE279901259}"/>
              </a:ext>
            </a:extLst>
          </p:cNvPr>
          <p:cNvSpPr txBox="1"/>
          <p:nvPr/>
        </p:nvSpPr>
        <p:spPr>
          <a:xfrm>
            <a:off x="3287499" y="0"/>
            <a:ext cx="5275255" cy="523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CHỌN CÂU TRẢ LỜI ĐÚNG</a:t>
            </a:r>
            <a:endParaRPr lang="vi-V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047100"/>
      </p:ext>
    </p:extLst>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59518"/>
                                        </p:tgtEl>
                                        <p:attrNameLst>
                                          <p:attrName>style.visibility</p:attrName>
                                        </p:attrNameLst>
                                      </p:cBhvr>
                                      <p:to>
                                        <p:strVal val="visible"/>
                                      </p:to>
                                    </p:set>
                                    <p:animEffect transition="in" filter="strips(downRight)">
                                      <p:cBhvr>
                                        <p:cTn id="7" dur="1000"/>
                                        <p:tgtEl>
                                          <p:spTgt spid="59518"/>
                                        </p:tgtEl>
                                      </p:cBhvr>
                                    </p:animEffect>
                                  </p:childTnLst>
                                </p:cTn>
                              </p:par>
                            </p:childTnLst>
                          </p:cTn>
                        </p:par>
                        <p:par>
                          <p:cTn id="8" fill="hold">
                            <p:stCondLst>
                              <p:cond delay="1000"/>
                            </p:stCondLst>
                            <p:childTnLst>
                              <p:par>
                                <p:cTn id="9" presetID="40" presetClass="entr" presetSubtype="0" fill="hold" grpId="0" nodeType="afterEffect" nodePh="1">
                                  <p:stCondLst>
                                    <p:cond delay="0"/>
                                  </p:stCondLst>
                                  <p:endCondLst>
                                    <p:cond evt="begin" delay="0">
                                      <p:tn val="9"/>
                                    </p:cond>
                                  </p:endCondLst>
                                  <p:iterate type="lt">
                                    <p:tmPct val="10000"/>
                                  </p:iterate>
                                  <p:childTnLst>
                                    <p:set>
                                      <p:cBhvr>
                                        <p:cTn id="10" dur="1" fill="hold">
                                          <p:stCondLst>
                                            <p:cond delay="0"/>
                                          </p:stCondLst>
                                        </p:cTn>
                                        <p:tgtEl>
                                          <p:spTgt spid="59423">
                                            <p:bg/>
                                          </p:spTgt>
                                        </p:tgtEl>
                                        <p:attrNameLst>
                                          <p:attrName>style.visibility</p:attrName>
                                        </p:attrNameLst>
                                      </p:cBhvr>
                                      <p:to>
                                        <p:strVal val="visible"/>
                                      </p:to>
                                    </p:set>
                                    <p:animEffect transition="in" filter="fade">
                                      <p:cBhvr>
                                        <p:cTn id="11" dur="1000"/>
                                        <p:tgtEl>
                                          <p:spTgt spid="59423">
                                            <p:bg/>
                                          </p:spTgt>
                                        </p:tgtEl>
                                      </p:cBhvr>
                                    </p:animEffect>
                                    <p:anim calcmode="lin" valueType="num">
                                      <p:cBhvr>
                                        <p:cTn id="12" dur="1000" fill="hold"/>
                                        <p:tgtEl>
                                          <p:spTgt spid="59423">
                                            <p:bg/>
                                          </p:spTgt>
                                        </p:tgtEl>
                                        <p:attrNameLst>
                                          <p:attrName>ppt_x</p:attrName>
                                        </p:attrNameLst>
                                      </p:cBhvr>
                                      <p:tavLst>
                                        <p:tav tm="0">
                                          <p:val>
                                            <p:strVal val="#ppt_x-.1"/>
                                          </p:val>
                                        </p:tav>
                                        <p:tav tm="100000">
                                          <p:val>
                                            <p:strVal val="#ppt_x"/>
                                          </p:val>
                                        </p:tav>
                                      </p:tavLst>
                                    </p:anim>
                                    <p:anim calcmode="lin" valueType="num">
                                      <p:cBhvr>
                                        <p:cTn id="13" dur="1000" fill="hold"/>
                                        <p:tgtEl>
                                          <p:spTgt spid="59423">
                                            <p:bg/>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suction.wav"/>
                                        </p:tgtEl>
                                      </p:cMediaNode>
                                    </p:audio>
                                  </p:subTnLst>
                                </p:cTn>
                              </p:par>
                              <p:par>
                                <p:cTn id="14" presetID="27" presetClass="entr" presetSubtype="0" fill="hold" grpId="0" nodeType="withEffect" nodePh="1">
                                  <p:stCondLst>
                                    <p:cond delay="0"/>
                                  </p:stCondLst>
                                  <p:endCondLst>
                                    <p:cond evt="begin" delay="0">
                                      <p:tn val="14"/>
                                    </p:cond>
                                  </p:endCondLst>
                                  <p:iterate type="lt">
                                    <p:tmPct val="50000"/>
                                  </p:iterate>
                                  <p:childTnLst>
                                    <p:set>
                                      <p:cBhvr>
                                        <p:cTn id="15" dur="1" fill="hold">
                                          <p:stCondLst>
                                            <p:cond delay="0"/>
                                          </p:stCondLst>
                                        </p:cTn>
                                        <p:tgtEl>
                                          <p:spTgt spid="59423">
                                            <p:txEl>
                                              <p:pRg st="0" end="0"/>
                                            </p:txEl>
                                          </p:spTgt>
                                        </p:tgtEl>
                                        <p:attrNameLst>
                                          <p:attrName>style.visibility</p:attrName>
                                        </p:attrNameLst>
                                      </p:cBhvr>
                                      <p:to>
                                        <p:strVal val="visible"/>
                                      </p:to>
                                    </p:set>
                                    <p:anim calcmode="discrete" valueType="clr">
                                      <p:cBhvr override="childStyle">
                                        <p:cTn id="16" dur="80"/>
                                        <p:tgtEl>
                                          <p:spTgt spid="594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59423">
                                            <p:txEl>
                                              <p:pRg st="0" end="0"/>
                                            </p:txEl>
                                          </p:spTgt>
                                        </p:tgtEl>
                                        <p:attrNameLst>
                                          <p:attrName>fillcolor</p:attrName>
                                        </p:attrNameLst>
                                      </p:cBhvr>
                                      <p:tavLst>
                                        <p:tav tm="0">
                                          <p:val>
                                            <p:clrVal>
                                              <a:schemeClr val="accent2"/>
                                            </p:clrVal>
                                          </p:val>
                                        </p:tav>
                                        <p:tav tm="50000">
                                          <p:val>
                                            <p:clrVal>
                                              <a:schemeClr val="hlink"/>
                                            </p:clrVal>
                                          </p:val>
                                        </p:tav>
                                      </p:tavLst>
                                    </p:anim>
                                    <p:set>
                                      <p:cBhvr>
                                        <p:cTn id="18" dur="80"/>
                                        <p:tgtEl>
                                          <p:spTgt spid="59423">
                                            <p:txEl>
                                              <p:pRg st="0" end="0"/>
                                            </p:txEl>
                                          </p:spTgt>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3" name="suction.wav"/>
                                        </p:tgtEl>
                                      </p:cMediaNode>
                                    </p:audio>
                                  </p:subTnLst>
                                </p:cTn>
                              </p:par>
                              <p:par>
                                <p:cTn id="19" presetID="22" presetClass="entr" presetSubtype="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1000"/>
                                        <p:tgtEl>
                                          <p:spTgt spid="13"/>
                                        </p:tgtEl>
                                      </p:cBhvr>
                                    </p:animEffect>
                                  </p:childTnLst>
                                  <p:subTnLst>
                                    <p:audio>
                                      <p:cMediaNode>
                                        <p:cTn display="0" masterRel="sameClick">
                                          <p:stCondLst>
                                            <p:cond evt="begin" delay="0">
                                              <p:tn val="19"/>
                                            </p:cond>
                                          </p:stCondLst>
                                          <p:endCondLst>
                                            <p:cond evt="onStopAudio" delay="0">
                                              <p:tgtEl>
                                                <p:sldTgt/>
                                              </p:tgtEl>
                                            </p:cond>
                                          </p:endCondLst>
                                        </p:cTn>
                                        <p:tgtEl>
                                          <p:sndTgt r:embed="rId3" name="suction.wav"/>
                                        </p:tgtEl>
                                      </p:cMediaNode>
                                    </p:audio>
                                  </p:sub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0-#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par>
                                <p:cTn id="27" presetID="22" presetClass="entr" presetSubtype="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10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3" name="suction.wav"/>
                                        </p:tgtEl>
                                      </p:cMediaNode>
                                    </p:audio>
                                  </p:subTnLst>
                                </p:cTn>
                              </p:par>
                            </p:childTnLst>
                          </p:cTn>
                        </p:par>
                        <p:par>
                          <p:cTn id="30" fill="hold">
                            <p:stCondLst>
                              <p:cond delay="3000"/>
                            </p:stCondLst>
                            <p:childTnLst>
                              <p:par>
                                <p:cTn id="31" presetID="18" presetClass="entr" presetSubtype="6"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strips(downRight)">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par>
                                <p:cTn id="34" presetID="22" presetClass="entr" presetSubtype="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10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par>
                          <p:cTn id="37" fill="hold">
                            <p:stCondLst>
                              <p:cond delay="4000"/>
                            </p:stCondLst>
                            <p:childTnLst>
                              <p:par>
                                <p:cTn id="38" presetID="18" presetClass="entr" presetSubtype="6"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strips(downRight)">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4" name="chimes.wav"/>
                                        </p:tgtEl>
                                      </p:cMediaNode>
                                    </p:audio>
                                  </p:subTnLst>
                                </p:cTn>
                              </p:par>
                              <p:par>
                                <p:cTn id="41" presetID="22" presetClass="entr" presetSubtype="1"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up)">
                                      <p:cBhvr>
                                        <p:cTn id="43" dur="1000"/>
                                        <p:tgtEl>
                                          <p:spTgt spid="2"/>
                                        </p:tgtEl>
                                      </p:cBhvr>
                                    </p:animEffec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childTnLst>
                          </p:cTn>
                        </p:par>
                        <p:par>
                          <p:cTn id="44" fill="hold">
                            <p:stCondLst>
                              <p:cond delay="5000"/>
                            </p:stCondLst>
                            <p:childTnLst>
                              <p:par>
                                <p:cTn id="45" presetID="18" presetClass="entr" presetSubtype="6"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strips(downRight)">
                                      <p:cBhvr>
                                        <p:cTn id="47" dur="500"/>
                                        <p:tgtEl>
                                          <p:spTgt spid="3"/>
                                        </p:tgtEl>
                                      </p:cBhvr>
                                    </p:animEffect>
                                  </p:childTnLst>
                                  <p:subTnLst>
                                    <p:audio>
                                      <p:cMediaNode>
                                        <p:cTn display="0" masterRel="sameClick">
                                          <p:stCondLst>
                                            <p:cond evt="begin" delay="0">
                                              <p:tn val="45"/>
                                            </p:cond>
                                          </p:stCondLst>
                                          <p:endCondLst>
                                            <p:cond evt="onStopAudio" delay="0">
                                              <p:tgtEl>
                                                <p:sldTgt/>
                                              </p:tgtEl>
                                            </p:cond>
                                          </p:endCondLst>
                                        </p:cTn>
                                        <p:tgtEl>
                                          <p:sndTgt r:embed="rId5" name="cashreg.wav"/>
                                        </p:tgtEl>
                                      </p:cMediaNode>
                                    </p:audio>
                                  </p:subTnLst>
                                </p:cTn>
                              </p:par>
                            </p:childTnLst>
                          </p:cTn>
                        </p:par>
                        <p:par>
                          <p:cTn id="48" fill="hold">
                            <p:stCondLst>
                              <p:cond delay="5500"/>
                            </p:stCondLst>
                            <p:childTnLst>
                              <p:par>
                                <p:cTn id="49" presetID="22" presetClass="entr" presetSubtype="8" fill="hold" grpId="0" nodeType="afterEffect" nodePh="1">
                                  <p:stCondLst>
                                    <p:cond delay="0"/>
                                  </p:stCondLst>
                                  <p:endCondLst>
                                    <p:cond evt="begin" delay="0">
                                      <p:tn val="49"/>
                                    </p:cond>
                                  </p:endCondLst>
                                  <p:childTnLst>
                                    <p:set>
                                      <p:cBhvr>
                                        <p:cTn id="50" dur="1" fill="hold">
                                          <p:stCondLst>
                                            <p:cond delay="0"/>
                                          </p:stCondLst>
                                        </p:cTn>
                                        <p:tgtEl>
                                          <p:spTgt spid="59519"/>
                                        </p:tgtEl>
                                        <p:attrNameLst>
                                          <p:attrName>style.visibility</p:attrName>
                                        </p:attrNameLst>
                                      </p:cBhvr>
                                      <p:to>
                                        <p:strVal val="visible"/>
                                      </p:to>
                                    </p:set>
                                    <p:animEffect transition="in" filter="wipe(left)">
                                      <p:cBhvr>
                                        <p:cTn id="51" dur="1000"/>
                                        <p:tgtEl>
                                          <p:spTgt spid="59519"/>
                                        </p:tgtEl>
                                      </p:cBhvr>
                                    </p:animEffect>
                                  </p:childTnLst>
                                </p:cTn>
                              </p:par>
                            </p:childTnLst>
                          </p:cTn>
                        </p:par>
                        <p:par>
                          <p:cTn id="52" fill="hold">
                            <p:stCondLst>
                              <p:cond delay="6500"/>
                            </p:stCondLst>
                            <p:childTnLst>
                              <p:par>
                                <p:cTn id="53" presetID="22" presetClass="entr" presetSubtype="8" fill="hold" nodeType="afterEffect">
                                  <p:stCondLst>
                                    <p:cond delay="0"/>
                                  </p:stCondLst>
                                  <p:childTnLst>
                                    <p:set>
                                      <p:cBhvr>
                                        <p:cTn id="54" dur="1" fill="hold">
                                          <p:stCondLst>
                                            <p:cond delay="0"/>
                                          </p:stCondLst>
                                        </p:cTn>
                                        <p:tgtEl>
                                          <p:spTgt spid="137">
                                            <p:txEl>
                                              <p:pRg st="0" end="0"/>
                                            </p:txEl>
                                          </p:spTgt>
                                        </p:tgtEl>
                                        <p:attrNameLst>
                                          <p:attrName>style.visibility</p:attrName>
                                        </p:attrNameLst>
                                      </p:cBhvr>
                                      <p:to>
                                        <p:strVal val="visible"/>
                                      </p:to>
                                    </p:set>
                                    <p:animEffect transition="in" filter="wipe(left)">
                                      <p:cBhvr>
                                        <p:cTn id="55" dur="500"/>
                                        <p:tgtEl>
                                          <p:spTgt spid="137">
                                            <p:txEl>
                                              <p:pRg st="0" end="0"/>
                                            </p:txEl>
                                          </p:spTgt>
                                        </p:tgtEl>
                                      </p:cBhvr>
                                    </p:animEffect>
                                  </p:childTnLst>
                                </p:cTn>
                              </p:par>
                            </p:childTnLst>
                          </p:cTn>
                        </p:par>
                        <p:par>
                          <p:cTn id="56" fill="hold">
                            <p:stCondLst>
                              <p:cond delay="7000"/>
                            </p:stCondLst>
                            <p:childTnLst>
                              <p:par>
                                <p:cTn id="57" presetID="22" presetClass="entr" presetSubtype="8" fill="hold" nodeType="afterEffect">
                                  <p:stCondLst>
                                    <p:cond delay="0"/>
                                  </p:stCondLst>
                                  <p:childTnLst>
                                    <p:set>
                                      <p:cBhvr>
                                        <p:cTn id="58" dur="1" fill="hold">
                                          <p:stCondLst>
                                            <p:cond delay="0"/>
                                          </p:stCondLst>
                                        </p:cTn>
                                        <p:tgtEl>
                                          <p:spTgt spid="59524">
                                            <p:txEl>
                                              <p:pRg st="0" end="0"/>
                                            </p:txEl>
                                          </p:spTgt>
                                        </p:tgtEl>
                                        <p:attrNameLst>
                                          <p:attrName>style.visibility</p:attrName>
                                        </p:attrNameLst>
                                      </p:cBhvr>
                                      <p:to>
                                        <p:strVal val="visible"/>
                                      </p:to>
                                    </p:set>
                                    <p:animEffect transition="in" filter="wipe(left)">
                                      <p:cBhvr>
                                        <p:cTn id="59" dur="500"/>
                                        <p:tgtEl>
                                          <p:spTgt spid="59524">
                                            <p:txEl>
                                              <p:pRg st="0" end="0"/>
                                            </p:txEl>
                                          </p:spTgt>
                                        </p:tgtEl>
                                      </p:cBhvr>
                                    </p:animEffect>
                                  </p:childTnLst>
                                </p:cTn>
                              </p:par>
                            </p:childTnLst>
                          </p:cTn>
                        </p:par>
                        <p:par>
                          <p:cTn id="60" fill="hold">
                            <p:stCondLst>
                              <p:cond delay="7500"/>
                            </p:stCondLst>
                            <p:childTnLst>
                              <p:par>
                                <p:cTn id="61" presetID="18" presetClass="entr" presetSubtype="6" fill="hold" grpId="0" nodeType="afterEffect">
                                  <p:stCondLst>
                                    <p:cond delay="0"/>
                                  </p:stCondLst>
                                  <p:childTnLst>
                                    <p:set>
                                      <p:cBhvr>
                                        <p:cTn id="62" dur="1" fill="hold">
                                          <p:stCondLst>
                                            <p:cond delay="0"/>
                                          </p:stCondLst>
                                        </p:cTn>
                                        <p:tgtEl>
                                          <p:spTgt spid="59523"/>
                                        </p:tgtEl>
                                        <p:attrNameLst>
                                          <p:attrName>style.visibility</p:attrName>
                                        </p:attrNameLst>
                                      </p:cBhvr>
                                      <p:to>
                                        <p:strVal val="visible"/>
                                      </p:to>
                                    </p:set>
                                    <p:animEffect transition="in" filter="strips(downRight)">
                                      <p:cBhvr>
                                        <p:cTn id="63" dur="500"/>
                                        <p:tgtEl>
                                          <p:spTgt spid="59523"/>
                                        </p:tgtEl>
                                      </p:cBhvr>
                                    </p:animEffect>
                                  </p:childTnLst>
                                </p:cTn>
                              </p:par>
                            </p:childTnLst>
                          </p:cTn>
                        </p:par>
                        <p:par>
                          <p:cTn id="64" fill="hold">
                            <p:stCondLst>
                              <p:cond delay="8000"/>
                            </p:stCondLst>
                            <p:childTnLst>
                              <p:par>
                                <p:cTn id="65" presetID="22" presetClass="entr" presetSubtype="8" fill="hold" nodeType="afterEffect">
                                  <p:stCondLst>
                                    <p:cond delay="0"/>
                                  </p:stCondLst>
                                  <p:childTnLst>
                                    <p:set>
                                      <p:cBhvr>
                                        <p:cTn id="66" dur="1" fill="hold">
                                          <p:stCondLst>
                                            <p:cond delay="0"/>
                                          </p:stCondLst>
                                        </p:cTn>
                                        <p:tgtEl>
                                          <p:spTgt spid="139">
                                            <p:txEl>
                                              <p:pRg st="0" end="0"/>
                                            </p:txEl>
                                          </p:spTgt>
                                        </p:tgtEl>
                                        <p:attrNameLst>
                                          <p:attrName>style.visibility</p:attrName>
                                        </p:attrNameLst>
                                      </p:cBhvr>
                                      <p:to>
                                        <p:strVal val="visible"/>
                                      </p:to>
                                    </p:set>
                                    <p:animEffect transition="in" filter="wipe(left)">
                                      <p:cBhvr>
                                        <p:cTn id="67" dur="500"/>
                                        <p:tgtEl>
                                          <p:spTgt spid="1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20" presetClass="entr" presetSubtype="0" fill="hold" grpId="0" nodeType="clickEffect">
                                  <p:stCondLst>
                                    <p:cond delay="0"/>
                                  </p:stCondLst>
                                  <p:childTnLst>
                                    <p:set>
                                      <p:cBhvr>
                                        <p:cTn id="72" dur="1" fill="hold">
                                          <p:stCondLst>
                                            <p:cond delay="0"/>
                                          </p:stCondLst>
                                        </p:cTn>
                                        <p:tgtEl>
                                          <p:spTgt spid="59522"/>
                                        </p:tgtEl>
                                        <p:attrNameLst>
                                          <p:attrName>style.visibility</p:attrName>
                                        </p:attrNameLst>
                                      </p:cBhvr>
                                      <p:to>
                                        <p:strVal val="visible"/>
                                      </p:to>
                                    </p:set>
                                    <p:animEffect transition="in" filter="wedge">
                                      <p:cBhvr>
                                        <p:cTn id="73" dur="1000"/>
                                        <p:tgtEl>
                                          <p:spTgt spid="59522"/>
                                        </p:tgtEl>
                                      </p:cBhvr>
                                    </p:animEffect>
                                  </p:childTnLst>
                                  <p:subTnLst>
                                    <p:audio>
                                      <p:cMediaNode>
                                        <p:cTn display="0" masterRel="sameClick">
                                          <p:stCondLst>
                                            <p:cond evt="begin" delay="0">
                                              <p:tn val="7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9520"/>
                                        </p:tgtEl>
                                        <p:attrNameLst>
                                          <p:attrName>style.visibility</p:attrName>
                                        </p:attrNameLst>
                                      </p:cBhvr>
                                      <p:to>
                                        <p:strVal val="visible"/>
                                      </p:to>
                                    </p:set>
                                    <p:animEffect transition="in" filter="dissolve">
                                      <p:cBhvr>
                                        <p:cTn id="79" dur="500"/>
                                        <p:tgtEl>
                                          <p:spTgt spid="59520"/>
                                        </p:tgtEl>
                                      </p:cBhvr>
                                    </p:animEffect>
                                  </p:childTnLst>
                                  <p:subTnLst>
                                    <p:audio>
                                      <p:cMediaNode>
                                        <p:cTn display="0" masterRel="sameClick">
                                          <p:stCondLst>
                                            <p:cond evt="begin" delay="0">
                                              <p:tn val="7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59525"/>
                                        </p:tgtEl>
                                        <p:attrNameLst>
                                          <p:attrName>style.visibility</p:attrName>
                                        </p:attrNameLst>
                                      </p:cBhvr>
                                      <p:to>
                                        <p:strVal val="visible"/>
                                      </p:to>
                                    </p:set>
                                    <p:animEffect transition="in" filter="wheel(1)">
                                      <p:cBhvr>
                                        <p:cTn id="85" dur="2000"/>
                                        <p:tgtEl>
                                          <p:spTgt spid="59525"/>
                                        </p:tgtEl>
                                      </p:cBhvr>
                                    </p:animEffect>
                                  </p:childTnLst>
                                  <p:subTnLst>
                                    <p:audio>
                                      <p:cMediaNode>
                                        <p:cTn display="0" masterRel="sameClick">
                                          <p:stCondLst>
                                            <p:cond evt="begin" delay="0">
                                              <p:tn val="83"/>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9"/>
                  </p:tgtEl>
                </p:cond>
              </p:nextCondLst>
            </p:seq>
            <p:seq concurrent="1" nextAc="seek">
              <p:cTn id="86" restart="whenNotActive" fill="hold" evtFilter="cancelBubble" nodeType="interactiveSeq">
                <p:stCondLst>
                  <p:cond evt="onClick" delay="0">
                    <p:tgtEl>
                      <p:spTgt spid="3"/>
                    </p:tgtEl>
                  </p:cond>
                </p:stCondLst>
                <p:endSync evt="end" delay="0">
                  <p:rtn val="all"/>
                </p:endSync>
                <p:childTnLst>
                  <p:par>
                    <p:cTn id="87" fill="hold">
                      <p:stCondLst>
                        <p:cond delay="0"/>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59526"/>
                                        </p:tgtEl>
                                        <p:attrNameLst>
                                          <p:attrName>style.visibility</p:attrName>
                                        </p:attrNameLst>
                                      </p:cBhvr>
                                      <p:to>
                                        <p:strVal val="visible"/>
                                      </p:to>
                                    </p:set>
                                    <p:animEffect transition="in" filter="wheel(1)">
                                      <p:cBhvr>
                                        <p:cTn id="91" dur="1000"/>
                                        <p:tgtEl>
                                          <p:spTgt spid="59526"/>
                                        </p:tgtEl>
                                      </p:cBhvr>
                                    </p:animEffect>
                                  </p:childTnLst>
                                  <p:subTnLst>
                                    <p:audio>
                                      <p:cMediaNode>
                                        <p:cTn display="0" masterRel="sameClick">
                                          <p:stCondLst>
                                            <p:cond evt="begin" delay="0">
                                              <p:tn val="8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
                  </p:tgtEl>
                </p:cond>
              </p:nextCondLst>
            </p:seq>
          </p:childTnLst>
        </p:cTn>
      </p:par>
    </p:tnLst>
    <p:bldLst>
      <p:bldP spid="59423" grpId="0" build="allAtOnce" animBg="1"/>
      <p:bldP spid="59518" grpId="0"/>
      <p:bldP spid="59519" grpId="0"/>
      <p:bldP spid="59520" grpId="0" animBg="1"/>
      <p:bldP spid="59522" grpId="0" animBg="1"/>
      <p:bldP spid="59523" grpId="0"/>
      <p:bldP spid="59525" grpId="0" animBg="1"/>
      <p:bldP spid="595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711200" y="5140325"/>
            <a:ext cx="304800" cy="685800"/>
            <a:chOff x="240" y="624"/>
            <a:chExt cx="96" cy="288"/>
          </a:xfrm>
        </p:grpSpPr>
        <p:sp>
          <p:nvSpPr>
            <p:cNvPr id="13447" name="Rectangle 3"/>
            <p:cNvSpPr>
              <a:spLocks noChangeArrowheads="1"/>
            </p:cNvSpPr>
            <p:nvPr/>
          </p:nvSpPr>
          <p:spPr bwMode="gray">
            <a:xfrm rot="16200000" flipH="1">
              <a:off x="115" y="749"/>
              <a:ext cx="288" cy="38"/>
            </a:xfrm>
            <a:prstGeom prst="rect">
              <a:avLst/>
            </a:prstGeom>
            <a:gradFill rotWithShape="1">
              <a:gsLst>
                <a:gs pos="0">
                  <a:srgbClr val="808080"/>
                </a:gs>
                <a:gs pos="100000">
                  <a:srgbClr val="ECECEC"/>
                </a:gs>
              </a:gsLst>
              <a:lin ang="5400000" scaled="1"/>
            </a:gradFill>
            <a:ln w="9525" algn="ctr">
              <a:noFill/>
              <a:miter lim="800000"/>
            </a:ln>
            <a:effectLst/>
          </p:spPr>
          <p:txBody>
            <a:bodyPr wrap="none" anchor="ctr"/>
            <a:lstStyle/>
            <a:p>
              <a:pPr eaLnBrk="1" hangingPunct="1"/>
              <a:endParaRPr lang="vi-VN"/>
            </a:p>
          </p:txBody>
        </p:sp>
        <p:sp>
          <p:nvSpPr>
            <p:cNvPr id="13448" name="Rectangle 4"/>
            <p:cNvSpPr>
              <a:spLocks noChangeArrowheads="1"/>
            </p:cNvSpPr>
            <p:nvPr/>
          </p:nvSpPr>
          <p:spPr bwMode="gray">
            <a:xfrm rot="16200000" flipH="1">
              <a:off x="163" y="738"/>
              <a:ext cx="288" cy="59"/>
            </a:xfrm>
            <a:prstGeom prst="rect">
              <a:avLst/>
            </a:prstGeom>
            <a:gradFill rotWithShape="1">
              <a:gsLst>
                <a:gs pos="0">
                  <a:srgbClr val="CFCFCF"/>
                </a:gs>
                <a:gs pos="100000">
                  <a:srgbClr val="5F5F5F"/>
                </a:gs>
              </a:gsLst>
              <a:lin ang="5400000" scaled="1"/>
            </a:gradFill>
            <a:ln w="9525" algn="ctr">
              <a:noFill/>
              <a:miter lim="800000"/>
            </a:ln>
            <a:effectLst/>
          </p:spPr>
          <p:txBody>
            <a:bodyPr wrap="none" anchor="ctr"/>
            <a:lstStyle/>
            <a:p>
              <a:pPr eaLnBrk="1" hangingPunct="1"/>
              <a:endParaRPr lang="vi-VN"/>
            </a:p>
          </p:txBody>
        </p:sp>
      </p:grpSp>
      <p:grpSp>
        <p:nvGrpSpPr>
          <p:cNvPr id="3" name="Group 5"/>
          <p:cNvGrpSpPr/>
          <p:nvPr/>
        </p:nvGrpSpPr>
        <p:grpSpPr bwMode="auto">
          <a:xfrm>
            <a:off x="107952" y="5604781"/>
            <a:ext cx="11449051" cy="1184275"/>
            <a:chOff x="99" y="3312"/>
            <a:chExt cx="5409" cy="746"/>
          </a:xfrm>
        </p:grpSpPr>
        <p:sp>
          <p:nvSpPr>
            <p:cNvPr id="13422" name="AutoShape 6"/>
            <p:cNvSpPr>
              <a:spLocks noChangeArrowheads="1"/>
            </p:cNvSpPr>
            <p:nvPr/>
          </p:nvSpPr>
          <p:spPr bwMode="gray">
            <a:xfrm>
              <a:off x="449" y="3422"/>
              <a:ext cx="4980" cy="53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p>
              <a:pPr algn="ctr" eaLnBrk="1" hangingPunct="1"/>
              <a:endParaRPr lang="en-US" altLang="en-US" dirty="0">
                <a:latin typeface="Arial" panose="020B0604020202020204" pitchFamily="34" charset="0"/>
                <a:cs typeface="Arial" panose="020B0604020202020204" pitchFamily="34" charset="0"/>
              </a:endParaRPr>
            </a:p>
          </p:txBody>
        </p:sp>
        <p:sp>
          <p:nvSpPr>
            <p:cNvPr id="59399" name="AutoShape 7"/>
            <p:cNvSpPr>
              <a:spLocks noChangeArrowheads="1"/>
            </p:cNvSpPr>
            <p:nvPr/>
          </p:nvSpPr>
          <p:spPr bwMode="gray">
            <a:xfrm>
              <a:off x="558" y="3471"/>
              <a:ext cx="951" cy="425"/>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59400" name="Freeform 8"/>
            <p:cNvSpPr/>
            <p:nvPr/>
          </p:nvSpPr>
          <p:spPr bwMode="gray">
            <a:xfrm>
              <a:off x="618" y="3499"/>
              <a:ext cx="479" cy="21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14:hiddenLine>
              </a:ext>
            </a:extLst>
          </p:spPr>
          <p:txBody>
            <a:bodyPr/>
            <a:lstStyle/>
            <a:p>
              <a:pPr eaLnBrk="1" hangingPunct="1">
                <a:defRPr/>
              </a:pPr>
              <a:endParaRPr lang="en-US"/>
            </a:p>
          </p:txBody>
        </p:sp>
        <p:sp>
          <p:nvSpPr>
            <p:cNvPr id="59401" name="Text Box 9"/>
            <p:cNvSpPr txBox="1">
              <a:spLocks noChangeArrowheads="1"/>
            </p:cNvSpPr>
            <p:nvPr/>
          </p:nvSpPr>
          <p:spPr bwMode="gray">
            <a:xfrm>
              <a:off x="889" y="3463"/>
              <a:ext cx="210" cy="3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altLang="en-US" sz="2800"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D</a:t>
              </a:r>
            </a:p>
          </p:txBody>
        </p:sp>
        <p:sp>
          <p:nvSpPr>
            <p:cNvPr id="13426" name="Text Box 10"/>
            <p:cNvSpPr txBox="1">
              <a:spLocks noChangeArrowheads="1"/>
            </p:cNvSpPr>
            <p:nvPr/>
          </p:nvSpPr>
          <p:spPr bwMode="gray">
            <a:xfrm>
              <a:off x="1649" y="3506"/>
              <a:ext cx="3661" cy="252"/>
            </a:xfrm>
            <a:prstGeom prst="rect">
              <a:avLst/>
            </a:prstGeom>
            <a:noFill/>
            <a:ln w="9525" algn="ctr">
              <a:noFill/>
              <a:miter lim="800000"/>
            </a:ln>
            <a:effectLst/>
          </p:spPr>
          <p:txBody>
            <a:bodyPr>
              <a:spAutoFit/>
            </a:bodyPr>
            <a:lstStyle/>
            <a:p>
              <a:endParaRPr lang="en-US" altLang="en-US" sz="2000" b="1" dirty="0">
                <a:solidFill>
                  <a:schemeClr val="accent2"/>
                </a:solidFill>
                <a:latin typeface="Arial" panose="020B0604020202020204" pitchFamily="34" charset="0"/>
                <a:cs typeface="Arial" panose="020B0604020202020204" pitchFamily="34" charset="0"/>
              </a:endParaRPr>
            </a:p>
          </p:txBody>
        </p:sp>
        <p:sp>
          <p:nvSpPr>
            <p:cNvPr id="13427" name="Rectangle 11"/>
            <p:cNvSpPr>
              <a:spLocks noChangeArrowheads="1"/>
            </p:cNvSpPr>
            <p:nvPr/>
          </p:nvSpPr>
          <p:spPr bwMode="auto">
            <a:xfrm>
              <a:off x="420" y="3361"/>
              <a:ext cx="5088" cy="697"/>
            </a:xfrm>
            <a:prstGeom prst="rect">
              <a:avLst/>
            </a:prstGeom>
            <a:noFill/>
            <a:ln w="38100" cmpd="dbl">
              <a:solidFill>
                <a:srgbClr val="0000FF"/>
              </a:solidFill>
              <a:miter lim="800000"/>
            </a:ln>
            <a:effectLst/>
          </p:spPr>
          <p:txBody>
            <a:bodyPr wrap="none" anchor="ctr"/>
            <a:lstStyle/>
            <a:p>
              <a:pPr algn="ctr" eaLnBrk="1" hangingPunct="1"/>
              <a:endParaRPr lang="en-US" altLang="en-US" dirty="0">
                <a:solidFill>
                  <a:srgbClr val="0000FF"/>
                </a:solidFill>
                <a:latin typeface="Arial" panose="020B0604020202020204" pitchFamily="34" charset="0"/>
                <a:cs typeface="Arial" panose="020B0604020202020204" pitchFamily="34" charset="0"/>
              </a:endParaRPr>
            </a:p>
          </p:txBody>
        </p:sp>
        <p:grpSp>
          <p:nvGrpSpPr>
            <p:cNvPr id="4" name="Group 12"/>
            <p:cNvGrpSpPr/>
            <p:nvPr/>
          </p:nvGrpSpPr>
          <p:grpSpPr bwMode="auto">
            <a:xfrm rot="5400000">
              <a:off x="360" y="3552"/>
              <a:ext cx="187" cy="246"/>
              <a:chOff x="1872" y="1506"/>
              <a:chExt cx="2015" cy="2251"/>
            </a:xfrm>
          </p:grpSpPr>
          <p:sp>
            <p:nvSpPr>
              <p:cNvPr id="59405" name="AutoShape 13"/>
              <p:cNvSpPr>
                <a:spLocks noChangeArrowheads="1"/>
              </p:cNvSpPr>
              <p:nvPr/>
            </p:nvSpPr>
            <p:spPr bwMode="gray">
              <a:xfrm rot="16200000" flipH="1">
                <a:off x="1823" y="2553"/>
                <a:ext cx="303"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06" name="AutoShape 14"/>
              <p:cNvSpPr>
                <a:spLocks noChangeArrowheads="1"/>
              </p:cNvSpPr>
              <p:nvPr/>
            </p:nvSpPr>
            <p:spPr bwMode="gray">
              <a:xfrm rot="5400000" flipH="1">
                <a:off x="3627" y="2494"/>
                <a:ext cx="313"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07" name="AutoShape 15"/>
              <p:cNvSpPr>
                <a:spLocks noChangeArrowheads="1"/>
              </p:cNvSpPr>
              <p:nvPr/>
            </p:nvSpPr>
            <p:spPr bwMode="gray">
              <a:xfrm rot="10800000" flipH="1">
                <a:off x="2727" y="3443"/>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441" name="Oval 1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442" name="Oval 1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10" name="Oval 18"/>
              <p:cNvSpPr>
                <a:spLocks noChangeArrowheads="1"/>
              </p:cNvSpPr>
              <p:nvPr/>
            </p:nvSpPr>
            <p:spPr bwMode="gray">
              <a:xfrm>
                <a:off x="2004" y="1508"/>
                <a:ext cx="1765" cy="224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444" name="Oval 19"/>
              <p:cNvSpPr>
                <a:spLocks noChangeArrowheads="1"/>
              </p:cNvSpPr>
              <p:nvPr/>
            </p:nvSpPr>
            <p:spPr bwMode="gray">
              <a:xfrm>
                <a:off x="2024" y="1510"/>
                <a:ext cx="1766" cy="2247"/>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412" name="Oval 20"/>
              <p:cNvSpPr>
                <a:spLocks noChangeArrowheads="1"/>
              </p:cNvSpPr>
              <p:nvPr/>
            </p:nvSpPr>
            <p:spPr bwMode="gray">
              <a:xfrm>
                <a:off x="2343" y="1508"/>
                <a:ext cx="1096" cy="224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446" name="Oval 21"/>
              <p:cNvSpPr>
                <a:spLocks noChangeArrowheads="1"/>
              </p:cNvSpPr>
              <p:nvPr/>
            </p:nvSpPr>
            <p:spPr bwMode="gray">
              <a:xfrm>
                <a:off x="2336" y="1506"/>
                <a:ext cx="1098" cy="2243"/>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sp>
          <p:nvSpPr>
            <p:cNvPr id="59414" name="AutoShape 22"/>
            <p:cNvSpPr>
              <a:spLocks noChangeArrowheads="1"/>
            </p:cNvSpPr>
            <p:nvPr/>
          </p:nvSpPr>
          <p:spPr bwMode="gray">
            <a:xfrm flipH="1">
              <a:off x="413" y="3312"/>
              <a:ext cx="113" cy="6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15" name="AutoShape 23"/>
            <p:cNvSpPr>
              <a:spLocks noChangeArrowheads="1"/>
            </p:cNvSpPr>
            <p:nvPr/>
          </p:nvSpPr>
          <p:spPr bwMode="gray">
            <a:xfrm rot="10800000" flipH="1">
              <a:off x="425" y="3916"/>
              <a:ext cx="114" cy="6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16" name="AutoShape 24"/>
            <p:cNvSpPr>
              <a:spLocks noChangeArrowheads="1"/>
            </p:cNvSpPr>
            <p:nvPr/>
          </p:nvSpPr>
          <p:spPr bwMode="gray">
            <a:xfrm rot="16200000" flipH="1">
              <a:off x="85" y="3611"/>
              <a:ext cx="103" cy="7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432" name="Oval 25"/>
            <p:cNvSpPr>
              <a:spLocks noChangeArrowheads="1"/>
            </p:cNvSpPr>
            <p:nvPr/>
          </p:nvSpPr>
          <p:spPr bwMode="gray">
            <a:xfrm rot="5400000">
              <a:off x="200" y="3353"/>
              <a:ext cx="539" cy="596"/>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433" name="Oval 26"/>
            <p:cNvSpPr>
              <a:spLocks noChangeArrowheads="1"/>
            </p:cNvSpPr>
            <p:nvPr/>
          </p:nvSpPr>
          <p:spPr bwMode="gray">
            <a:xfrm rot="5400000">
              <a:off x="232" y="3386"/>
              <a:ext cx="478" cy="528"/>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19" name="Oval 27"/>
            <p:cNvSpPr>
              <a:spLocks noChangeArrowheads="1"/>
            </p:cNvSpPr>
            <p:nvPr/>
          </p:nvSpPr>
          <p:spPr bwMode="gray">
            <a:xfrm rot="5400000">
              <a:off x="391" y="3527"/>
              <a:ext cx="164" cy="24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435" name="Oval 28"/>
            <p:cNvSpPr>
              <a:spLocks noChangeArrowheads="1"/>
            </p:cNvSpPr>
            <p:nvPr/>
          </p:nvSpPr>
          <p:spPr bwMode="gray">
            <a:xfrm rot="5400000">
              <a:off x="388" y="3528"/>
              <a:ext cx="164" cy="245"/>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421" name="Oval 29"/>
            <p:cNvSpPr>
              <a:spLocks noChangeArrowheads="1"/>
            </p:cNvSpPr>
            <p:nvPr/>
          </p:nvSpPr>
          <p:spPr bwMode="gray">
            <a:xfrm rot="5400000">
              <a:off x="287" y="3527"/>
              <a:ext cx="366" cy="2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437" name="Oval 30"/>
            <p:cNvSpPr>
              <a:spLocks noChangeArrowheads="1"/>
            </p:cNvSpPr>
            <p:nvPr/>
          </p:nvSpPr>
          <p:spPr bwMode="gray">
            <a:xfrm rot="5400000">
              <a:off x="287" y="3527"/>
              <a:ext cx="366" cy="245"/>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sp>
        <p:nvSpPr>
          <p:cNvPr id="59423" name="AutoShape 31"/>
          <p:cNvSpPr>
            <a:spLocks noChangeArrowheads="1"/>
          </p:cNvSpPr>
          <p:nvPr/>
        </p:nvSpPr>
        <p:spPr bwMode="gray">
          <a:xfrm>
            <a:off x="711200" y="725214"/>
            <a:ext cx="10769600" cy="1147894"/>
          </a:xfrm>
          <a:prstGeom prst="roundRect">
            <a:avLst>
              <a:gd name="adj" fmla="val 50000"/>
            </a:avLst>
          </a:prstGeom>
          <a:solidFill>
            <a:schemeClr val="accent1"/>
          </a:solidFill>
          <a:ln w="9525">
            <a:round/>
          </a:ln>
          <a:effectLst/>
          <a:scene3d>
            <a:camera prst="legacyObliqueBottomLeft"/>
            <a:lightRig rig="legacyFlat3" dir="t"/>
          </a:scene3d>
          <a:sp3d extrusionH="430200" prstMaterial="legacyMatte">
            <a:bevelT w="13500" h="13500" prst="angle"/>
            <a:bevelB w="13500" h="13500" prst="angle"/>
            <a:extrusionClr>
              <a:schemeClr val="accent1"/>
            </a:extrusionClr>
          </a:sp3d>
        </p:spPr>
        <p:txBody>
          <a:bodyPr wrap="none" lIns="91438" tIns="45719" rIns="91438" bIns="45719" anchor="ctr">
            <a:flatTx/>
          </a:bodyPr>
          <a:lstStyle/>
          <a:p>
            <a:pPr algn="ctr" eaLnBrk="1" hangingPunct="1"/>
            <a:endParaRPr lang="en-US" altLang="en-US" sz="2000" b="1" dirty="0">
              <a:solidFill>
                <a:srgbClr val="990000"/>
              </a:solidFill>
              <a:latin typeface="Arial" panose="020B0604020202020204" pitchFamily="34" charset="0"/>
              <a:cs typeface="Arial" panose="020B0604020202020204" pitchFamily="34" charset="0"/>
            </a:endParaRPr>
          </a:p>
        </p:txBody>
      </p:sp>
      <p:grpSp>
        <p:nvGrpSpPr>
          <p:cNvPr id="5" name="Group 32"/>
          <p:cNvGrpSpPr/>
          <p:nvPr/>
        </p:nvGrpSpPr>
        <p:grpSpPr bwMode="auto">
          <a:xfrm>
            <a:off x="2117" y="1711329"/>
            <a:ext cx="11453283" cy="1108075"/>
            <a:chOff x="109" y="1032"/>
            <a:chExt cx="5411" cy="698"/>
          </a:xfrm>
        </p:grpSpPr>
        <p:grpSp>
          <p:nvGrpSpPr>
            <p:cNvPr id="6" name="Group 33"/>
            <p:cNvGrpSpPr/>
            <p:nvPr/>
          </p:nvGrpSpPr>
          <p:grpSpPr bwMode="auto">
            <a:xfrm>
              <a:off x="432" y="1032"/>
              <a:ext cx="5088" cy="698"/>
              <a:chOff x="900" y="990"/>
              <a:chExt cx="4512" cy="500"/>
            </a:xfrm>
          </p:grpSpPr>
          <p:sp>
            <p:nvSpPr>
              <p:cNvPr id="13416" name="AutoShape 34"/>
              <p:cNvSpPr>
                <a:spLocks noChangeArrowheads="1"/>
              </p:cNvSpPr>
              <p:nvPr/>
            </p:nvSpPr>
            <p:spPr bwMode="gray">
              <a:xfrm>
                <a:off x="926" y="1034"/>
                <a:ext cx="4416"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p>
                <a:pPr algn="ctr" eaLnBrk="1" hangingPunct="1"/>
                <a:endParaRPr lang="en-US" altLang="en-US" dirty="0">
                  <a:latin typeface="Arial" panose="020B0604020202020204" pitchFamily="34" charset="0"/>
                  <a:cs typeface="Arial" panose="020B0604020202020204" pitchFamily="34" charset="0"/>
                </a:endParaRPr>
              </a:p>
            </p:txBody>
          </p:sp>
          <p:sp>
            <p:nvSpPr>
              <p:cNvPr id="59427" name="AutoShape 35"/>
              <p:cNvSpPr>
                <a:spLocks noChangeArrowheads="1"/>
              </p:cNvSpPr>
              <p:nvPr/>
            </p:nvSpPr>
            <p:spPr bwMode="gray">
              <a:xfrm>
                <a:off x="1022" y="1069"/>
                <a:ext cx="850" cy="312"/>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59428" name="Freeform 36"/>
              <p:cNvSpPr/>
              <p:nvPr/>
            </p:nvSpPr>
            <p:spPr bwMode="gray">
              <a:xfrm>
                <a:off x="1076" y="1089"/>
                <a:ext cx="427"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14:hiddenLine>
                </a:ext>
              </a:extLst>
            </p:spPr>
            <p:txBody>
              <a:bodyPr/>
              <a:lstStyle/>
              <a:p>
                <a:pPr eaLnBrk="1" hangingPunct="1">
                  <a:defRPr/>
                </a:pPr>
                <a:endParaRPr lang="en-US"/>
              </a:p>
            </p:txBody>
          </p:sp>
          <p:sp>
            <p:nvSpPr>
              <p:cNvPr id="59429" name="Text Box 37"/>
              <p:cNvSpPr txBox="1">
                <a:spLocks noChangeArrowheads="1"/>
              </p:cNvSpPr>
              <p:nvPr/>
            </p:nvSpPr>
            <p:spPr bwMode="gray">
              <a:xfrm>
                <a:off x="1316" y="1063"/>
                <a:ext cx="186" cy="2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altLang="en-US" sz="2800"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A</a:t>
                </a:r>
              </a:p>
            </p:txBody>
          </p:sp>
          <p:sp>
            <p:nvSpPr>
              <p:cNvPr id="13420" name="Text Box 38"/>
              <p:cNvSpPr txBox="1">
                <a:spLocks noChangeArrowheads="1"/>
              </p:cNvSpPr>
              <p:nvPr/>
            </p:nvSpPr>
            <p:spPr bwMode="gray">
              <a:xfrm>
                <a:off x="1990" y="1094"/>
                <a:ext cx="3246" cy="181"/>
              </a:xfrm>
              <a:prstGeom prst="rect">
                <a:avLst/>
              </a:prstGeom>
              <a:noFill/>
              <a:ln w="9525" algn="ctr">
                <a:noFill/>
                <a:miter lim="800000"/>
              </a:ln>
              <a:effectLst/>
            </p:spPr>
            <p:txBody>
              <a:bodyPr>
                <a:spAutoFit/>
              </a:bodyPr>
              <a:lstStyle/>
              <a:p>
                <a:endParaRPr lang="en-US" altLang="en-US" sz="2000" b="1" dirty="0">
                  <a:solidFill>
                    <a:schemeClr val="accent2"/>
                  </a:solidFill>
                  <a:latin typeface="Arial" panose="020B0604020202020204" pitchFamily="34" charset="0"/>
                  <a:cs typeface="Arial" panose="020B0604020202020204" pitchFamily="34" charset="0"/>
                </a:endParaRPr>
              </a:p>
            </p:txBody>
          </p:sp>
          <p:sp>
            <p:nvSpPr>
              <p:cNvPr id="13421" name="Rectangle 39"/>
              <p:cNvSpPr>
                <a:spLocks noChangeArrowheads="1"/>
              </p:cNvSpPr>
              <p:nvPr/>
            </p:nvSpPr>
            <p:spPr bwMode="auto">
              <a:xfrm>
                <a:off x="900" y="990"/>
                <a:ext cx="4512" cy="500"/>
              </a:xfrm>
              <a:prstGeom prst="rect">
                <a:avLst/>
              </a:prstGeom>
              <a:noFill/>
              <a:ln w="38100" cmpd="dbl">
                <a:solidFill>
                  <a:srgbClr val="0000FF"/>
                </a:solidFill>
                <a:miter lim="800000"/>
              </a:ln>
              <a:effectLst/>
            </p:spPr>
            <p:txBody>
              <a:bodyPr wrap="none" anchor="ctr"/>
              <a:lstStyle/>
              <a:p>
                <a:pPr algn="ctr" eaLnBrk="1" hangingPunct="1"/>
                <a:endParaRPr lang="en-US" altLang="en-US" dirty="0">
                  <a:solidFill>
                    <a:srgbClr val="0000FF"/>
                  </a:solidFill>
                  <a:latin typeface="Arial" panose="020B0604020202020204" pitchFamily="34" charset="0"/>
                  <a:cs typeface="Arial" panose="020B0604020202020204" pitchFamily="34" charset="0"/>
                </a:endParaRPr>
              </a:p>
            </p:txBody>
          </p:sp>
        </p:grpSp>
        <p:grpSp>
          <p:nvGrpSpPr>
            <p:cNvPr id="7" name="Group 40"/>
            <p:cNvGrpSpPr/>
            <p:nvPr/>
          </p:nvGrpSpPr>
          <p:grpSpPr bwMode="auto">
            <a:xfrm>
              <a:off x="109" y="1033"/>
              <a:ext cx="671" cy="673"/>
              <a:chOff x="-143" y="1056"/>
              <a:chExt cx="585" cy="625"/>
            </a:xfrm>
          </p:grpSpPr>
          <p:grpSp>
            <p:nvGrpSpPr>
              <p:cNvPr id="8" name="Group 41"/>
              <p:cNvGrpSpPr/>
              <p:nvPr/>
            </p:nvGrpSpPr>
            <p:grpSpPr bwMode="auto">
              <a:xfrm rot="5400000">
                <a:off x="82" y="1291"/>
                <a:ext cx="178" cy="216"/>
                <a:chOff x="1871" y="1500"/>
                <a:chExt cx="2010" cy="2281"/>
              </a:xfrm>
            </p:grpSpPr>
            <p:sp>
              <p:nvSpPr>
                <p:cNvPr id="59434" name="AutoShape 42"/>
                <p:cNvSpPr>
                  <a:spLocks noChangeArrowheads="1"/>
                </p:cNvSpPr>
                <p:nvPr/>
              </p:nvSpPr>
              <p:spPr bwMode="gray">
                <a:xfrm rot="16200000" flipH="1">
                  <a:off x="1822" y="2553"/>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35" name="AutoShape 43"/>
                <p:cNvSpPr>
                  <a:spLocks noChangeArrowheads="1"/>
                </p:cNvSpPr>
                <p:nvPr/>
              </p:nvSpPr>
              <p:spPr bwMode="gray">
                <a:xfrm rot="5400000" flipH="1">
                  <a:off x="3623" y="2493"/>
                  <a:ext cx="312"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36" name="AutoShape 44"/>
                <p:cNvSpPr>
                  <a:spLocks noChangeArrowheads="1"/>
                </p:cNvSpPr>
                <p:nvPr/>
              </p:nvSpPr>
              <p:spPr bwMode="gray">
                <a:xfrm rot="10800000" flipH="1">
                  <a:off x="2725" y="3440"/>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410" name="Oval 4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411" name="Oval 4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39" name="Oval 47"/>
                <p:cNvSpPr>
                  <a:spLocks noChangeArrowheads="1"/>
                </p:cNvSpPr>
                <p:nvPr/>
              </p:nvSpPr>
              <p:spPr bwMode="gray">
                <a:xfrm>
                  <a:off x="2022" y="1500"/>
                  <a:ext cx="1720" cy="2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413" name="Oval 48"/>
                <p:cNvSpPr>
                  <a:spLocks noChangeArrowheads="1"/>
                </p:cNvSpPr>
                <p:nvPr/>
              </p:nvSpPr>
              <p:spPr bwMode="gray">
                <a:xfrm>
                  <a:off x="1984" y="1522"/>
                  <a:ext cx="1719" cy="2259"/>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441" name="Oval 49"/>
                <p:cNvSpPr>
                  <a:spLocks noChangeArrowheads="1"/>
                </p:cNvSpPr>
                <p:nvPr/>
              </p:nvSpPr>
              <p:spPr bwMode="gray">
                <a:xfrm>
                  <a:off x="2309" y="1512"/>
                  <a:ext cx="1083" cy="226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415" name="Oval 50"/>
                <p:cNvSpPr>
                  <a:spLocks noChangeArrowheads="1"/>
                </p:cNvSpPr>
                <p:nvPr/>
              </p:nvSpPr>
              <p:spPr bwMode="gray">
                <a:xfrm>
                  <a:off x="2312" y="1510"/>
                  <a:ext cx="1087" cy="2263"/>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sp>
            <p:nvSpPr>
              <p:cNvPr id="59443" name="AutoShape 51"/>
              <p:cNvSpPr>
                <a:spLocks noChangeArrowheads="1"/>
              </p:cNvSpPr>
              <p:nvPr/>
            </p:nvSpPr>
            <p:spPr bwMode="gray">
              <a:xfrm flipH="1">
                <a:off x="132" y="1056"/>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44" name="AutoShape 52"/>
              <p:cNvSpPr>
                <a:spLocks noChangeArrowheads="1"/>
              </p:cNvSpPr>
              <p:nvPr/>
            </p:nvSpPr>
            <p:spPr bwMode="gray">
              <a:xfrm rot="10800000" flipH="1">
                <a:off x="143" y="1617"/>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45" name="AutoShape 53"/>
              <p:cNvSpPr>
                <a:spLocks noChangeArrowheads="1"/>
              </p:cNvSpPr>
              <p:nvPr/>
            </p:nvSpPr>
            <p:spPr bwMode="gray">
              <a:xfrm rot="16200000" flipH="1">
                <a:off x="-159" y="1334"/>
                <a:ext cx="98"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401" name="Oval 54"/>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402" name="Oval 55"/>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48" name="Oval 56"/>
              <p:cNvSpPr>
                <a:spLocks noChangeArrowheads="1"/>
              </p:cNvSpPr>
              <p:nvPr/>
            </p:nvSpPr>
            <p:spPr bwMode="gray">
              <a:xfrm rot="5400000">
                <a:off x="113" y="1261"/>
                <a:ext cx="152" cy="21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404" name="Oval 57"/>
              <p:cNvSpPr>
                <a:spLocks noChangeArrowheads="1"/>
              </p:cNvSpPr>
              <p:nvPr/>
            </p:nvSpPr>
            <p:spPr bwMode="gray">
              <a:xfrm rot="5400000">
                <a:off x="111" y="1264"/>
                <a:ext cx="152" cy="214"/>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450" name="Oval 58"/>
              <p:cNvSpPr>
                <a:spLocks noChangeArrowheads="1"/>
              </p:cNvSpPr>
              <p:nvPr/>
            </p:nvSpPr>
            <p:spPr bwMode="gray">
              <a:xfrm rot="5400000">
                <a:off x="12" y="1263"/>
                <a:ext cx="340" cy="2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406" name="Oval 59"/>
              <p:cNvSpPr>
                <a:spLocks noChangeArrowheads="1"/>
              </p:cNvSpPr>
              <p:nvPr/>
            </p:nvSpPr>
            <p:spPr bwMode="gray">
              <a:xfrm rot="5400000">
                <a:off x="12" y="1263"/>
                <a:ext cx="340" cy="214"/>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grpSp>
      <p:grpSp>
        <p:nvGrpSpPr>
          <p:cNvPr id="9" name="Group 60"/>
          <p:cNvGrpSpPr/>
          <p:nvPr/>
        </p:nvGrpSpPr>
        <p:grpSpPr bwMode="auto">
          <a:xfrm>
            <a:off x="78317" y="4316310"/>
            <a:ext cx="11453283" cy="1185863"/>
            <a:chOff x="109" y="2508"/>
            <a:chExt cx="5411" cy="747"/>
          </a:xfrm>
        </p:grpSpPr>
        <p:grpSp>
          <p:nvGrpSpPr>
            <p:cNvPr id="10" name="Group 61"/>
            <p:cNvGrpSpPr/>
            <p:nvPr/>
          </p:nvGrpSpPr>
          <p:grpSpPr bwMode="auto">
            <a:xfrm>
              <a:off x="432" y="2557"/>
              <a:ext cx="5088" cy="698"/>
              <a:chOff x="900" y="990"/>
              <a:chExt cx="4512" cy="500"/>
            </a:xfrm>
          </p:grpSpPr>
          <p:sp>
            <p:nvSpPr>
              <p:cNvPr id="13389" name="AutoShape 62"/>
              <p:cNvSpPr>
                <a:spLocks noChangeArrowheads="1"/>
              </p:cNvSpPr>
              <p:nvPr/>
            </p:nvSpPr>
            <p:spPr bwMode="gray">
              <a:xfrm>
                <a:off x="926" y="1034"/>
                <a:ext cx="4416"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p>
                <a:pPr algn="ctr" eaLnBrk="1" hangingPunct="1"/>
                <a:endParaRPr lang="en-US" altLang="en-US" dirty="0">
                  <a:latin typeface="Arial" panose="020B0604020202020204" pitchFamily="34" charset="0"/>
                  <a:cs typeface="Arial" panose="020B0604020202020204" pitchFamily="34" charset="0"/>
                </a:endParaRPr>
              </a:p>
            </p:txBody>
          </p:sp>
          <p:sp>
            <p:nvSpPr>
              <p:cNvPr id="59455" name="AutoShape 63"/>
              <p:cNvSpPr>
                <a:spLocks noChangeArrowheads="1"/>
              </p:cNvSpPr>
              <p:nvPr/>
            </p:nvSpPr>
            <p:spPr bwMode="gray">
              <a:xfrm>
                <a:off x="1022" y="1069"/>
                <a:ext cx="850" cy="312"/>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59456" name="Freeform 64"/>
              <p:cNvSpPr/>
              <p:nvPr/>
            </p:nvSpPr>
            <p:spPr bwMode="gray">
              <a:xfrm>
                <a:off x="1076" y="1089"/>
                <a:ext cx="427"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14:hiddenLine>
                </a:ext>
              </a:extLst>
            </p:spPr>
            <p:txBody>
              <a:bodyPr/>
              <a:lstStyle/>
              <a:p>
                <a:pPr eaLnBrk="1" hangingPunct="1">
                  <a:defRPr/>
                </a:pPr>
                <a:endParaRPr lang="en-US"/>
              </a:p>
            </p:txBody>
          </p:sp>
          <p:sp>
            <p:nvSpPr>
              <p:cNvPr id="59457" name="Text Box 65"/>
              <p:cNvSpPr txBox="1">
                <a:spLocks noChangeArrowheads="1"/>
              </p:cNvSpPr>
              <p:nvPr/>
            </p:nvSpPr>
            <p:spPr bwMode="gray">
              <a:xfrm>
                <a:off x="1316" y="1063"/>
                <a:ext cx="186" cy="2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altLang="en-US" sz="2800"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C</a:t>
                </a:r>
              </a:p>
            </p:txBody>
          </p:sp>
          <p:sp>
            <p:nvSpPr>
              <p:cNvPr id="13393" name="Text Box 66"/>
              <p:cNvSpPr txBox="1">
                <a:spLocks noChangeArrowheads="1"/>
              </p:cNvSpPr>
              <p:nvPr/>
            </p:nvSpPr>
            <p:spPr bwMode="gray">
              <a:xfrm>
                <a:off x="1990" y="1094"/>
                <a:ext cx="3246" cy="181"/>
              </a:xfrm>
              <a:prstGeom prst="rect">
                <a:avLst/>
              </a:prstGeom>
              <a:noFill/>
              <a:ln w="9525" algn="ctr">
                <a:noFill/>
                <a:miter lim="800000"/>
              </a:ln>
              <a:effectLst/>
            </p:spPr>
            <p:txBody>
              <a:bodyPr>
                <a:spAutoFit/>
              </a:bodyPr>
              <a:lstStyle/>
              <a:p>
                <a:endParaRPr lang="en-US" altLang="en-US" sz="2000" b="1" dirty="0">
                  <a:solidFill>
                    <a:schemeClr val="accent2"/>
                  </a:solidFill>
                  <a:latin typeface="Arial" panose="020B0604020202020204" pitchFamily="34" charset="0"/>
                  <a:cs typeface="Arial" panose="020B0604020202020204" pitchFamily="34" charset="0"/>
                </a:endParaRPr>
              </a:p>
            </p:txBody>
          </p:sp>
          <p:sp>
            <p:nvSpPr>
              <p:cNvPr id="13394" name="Rectangle 67"/>
              <p:cNvSpPr>
                <a:spLocks noChangeArrowheads="1"/>
              </p:cNvSpPr>
              <p:nvPr/>
            </p:nvSpPr>
            <p:spPr bwMode="auto">
              <a:xfrm>
                <a:off x="900" y="990"/>
                <a:ext cx="4512" cy="500"/>
              </a:xfrm>
              <a:prstGeom prst="rect">
                <a:avLst/>
              </a:prstGeom>
              <a:noFill/>
              <a:ln w="38100" cmpd="dbl">
                <a:solidFill>
                  <a:srgbClr val="0000FF"/>
                </a:solidFill>
                <a:miter lim="800000"/>
              </a:ln>
              <a:effectLst/>
            </p:spPr>
            <p:txBody>
              <a:bodyPr wrap="none" anchor="ctr"/>
              <a:lstStyle/>
              <a:p>
                <a:pPr algn="ctr" eaLnBrk="1" hangingPunct="1"/>
                <a:endParaRPr lang="en-US" altLang="en-US" dirty="0">
                  <a:solidFill>
                    <a:srgbClr val="0000FF"/>
                  </a:solidFill>
                  <a:latin typeface="Arial" panose="020B0604020202020204" pitchFamily="34" charset="0"/>
                  <a:cs typeface="Arial" panose="020B0604020202020204" pitchFamily="34" charset="0"/>
                </a:endParaRPr>
              </a:p>
            </p:txBody>
          </p:sp>
        </p:grpSp>
        <p:grpSp>
          <p:nvGrpSpPr>
            <p:cNvPr id="11" name="Group 68"/>
            <p:cNvGrpSpPr/>
            <p:nvPr/>
          </p:nvGrpSpPr>
          <p:grpSpPr bwMode="auto">
            <a:xfrm>
              <a:off x="109" y="2508"/>
              <a:ext cx="671" cy="673"/>
              <a:chOff x="-143" y="1056"/>
              <a:chExt cx="585" cy="625"/>
            </a:xfrm>
          </p:grpSpPr>
          <p:grpSp>
            <p:nvGrpSpPr>
              <p:cNvPr id="12" name="Group 69"/>
              <p:cNvGrpSpPr/>
              <p:nvPr/>
            </p:nvGrpSpPr>
            <p:grpSpPr bwMode="auto">
              <a:xfrm rot="5400000">
                <a:off x="82" y="1291"/>
                <a:ext cx="178" cy="216"/>
                <a:chOff x="1871" y="1500"/>
                <a:chExt cx="2010" cy="2281"/>
              </a:xfrm>
            </p:grpSpPr>
            <p:sp>
              <p:nvSpPr>
                <p:cNvPr id="59462" name="AutoShape 70"/>
                <p:cNvSpPr>
                  <a:spLocks noChangeArrowheads="1"/>
                </p:cNvSpPr>
                <p:nvPr/>
              </p:nvSpPr>
              <p:spPr bwMode="gray">
                <a:xfrm rot="16200000" flipH="1">
                  <a:off x="1822" y="2553"/>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63" name="AutoShape 71"/>
                <p:cNvSpPr>
                  <a:spLocks noChangeArrowheads="1"/>
                </p:cNvSpPr>
                <p:nvPr/>
              </p:nvSpPr>
              <p:spPr bwMode="gray">
                <a:xfrm rot="5400000" flipH="1">
                  <a:off x="3623" y="2493"/>
                  <a:ext cx="312"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64" name="AutoShape 72"/>
                <p:cNvSpPr>
                  <a:spLocks noChangeArrowheads="1"/>
                </p:cNvSpPr>
                <p:nvPr/>
              </p:nvSpPr>
              <p:spPr bwMode="gray">
                <a:xfrm rot="10800000" flipH="1">
                  <a:off x="2725" y="3440"/>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383" name="Oval 73"/>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384" name="Oval 74"/>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67" name="Oval 75"/>
                <p:cNvSpPr>
                  <a:spLocks noChangeArrowheads="1"/>
                </p:cNvSpPr>
                <p:nvPr/>
              </p:nvSpPr>
              <p:spPr bwMode="gray">
                <a:xfrm>
                  <a:off x="2022" y="1500"/>
                  <a:ext cx="1720" cy="2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386" name="Oval 76"/>
                <p:cNvSpPr>
                  <a:spLocks noChangeArrowheads="1"/>
                </p:cNvSpPr>
                <p:nvPr/>
              </p:nvSpPr>
              <p:spPr bwMode="gray">
                <a:xfrm>
                  <a:off x="1984" y="1522"/>
                  <a:ext cx="1719" cy="2259"/>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469" name="Oval 77"/>
                <p:cNvSpPr>
                  <a:spLocks noChangeArrowheads="1"/>
                </p:cNvSpPr>
                <p:nvPr/>
              </p:nvSpPr>
              <p:spPr bwMode="gray">
                <a:xfrm>
                  <a:off x="2309" y="1512"/>
                  <a:ext cx="1083" cy="226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388" name="Oval 78"/>
                <p:cNvSpPr>
                  <a:spLocks noChangeArrowheads="1"/>
                </p:cNvSpPr>
                <p:nvPr/>
              </p:nvSpPr>
              <p:spPr bwMode="gray">
                <a:xfrm>
                  <a:off x="2312" y="1510"/>
                  <a:ext cx="1087" cy="2263"/>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sp>
            <p:nvSpPr>
              <p:cNvPr id="59471" name="AutoShape 79"/>
              <p:cNvSpPr>
                <a:spLocks noChangeArrowheads="1"/>
              </p:cNvSpPr>
              <p:nvPr/>
            </p:nvSpPr>
            <p:spPr bwMode="gray">
              <a:xfrm flipH="1">
                <a:off x="132" y="1056"/>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72" name="AutoShape 80"/>
              <p:cNvSpPr>
                <a:spLocks noChangeArrowheads="1"/>
              </p:cNvSpPr>
              <p:nvPr/>
            </p:nvSpPr>
            <p:spPr bwMode="gray">
              <a:xfrm rot="10800000" flipH="1">
                <a:off x="143" y="1617"/>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73" name="AutoShape 81"/>
              <p:cNvSpPr>
                <a:spLocks noChangeArrowheads="1"/>
              </p:cNvSpPr>
              <p:nvPr/>
            </p:nvSpPr>
            <p:spPr bwMode="gray">
              <a:xfrm rot="16200000" flipH="1">
                <a:off x="-159" y="1334"/>
                <a:ext cx="98"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374" name="Oval 82"/>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375" name="Oval 83"/>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76" name="Oval 84"/>
              <p:cNvSpPr>
                <a:spLocks noChangeArrowheads="1"/>
              </p:cNvSpPr>
              <p:nvPr/>
            </p:nvSpPr>
            <p:spPr bwMode="gray">
              <a:xfrm rot="5400000">
                <a:off x="113" y="1261"/>
                <a:ext cx="152" cy="21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377" name="Oval 85"/>
              <p:cNvSpPr>
                <a:spLocks noChangeArrowheads="1"/>
              </p:cNvSpPr>
              <p:nvPr/>
            </p:nvSpPr>
            <p:spPr bwMode="gray">
              <a:xfrm rot="5400000">
                <a:off x="111" y="1264"/>
                <a:ext cx="152" cy="214"/>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478" name="Oval 86"/>
              <p:cNvSpPr>
                <a:spLocks noChangeArrowheads="1"/>
              </p:cNvSpPr>
              <p:nvPr/>
            </p:nvSpPr>
            <p:spPr bwMode="gray">
              <a:xfrm rot="5400000">
                <a:off x="12" y="1263"/>
                <a:ext cx="340" cy="2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379" name="Oval 87"/>
              <p:cNvSpPr>
                <a:spLocks noChangeArrowheads="1"/>
              </p:cNvSpPr>
              <p:nvPr/>
            </p:nvSpPr>
            <p:spPr bwMode="gray">
              <a:xfrm rot="5400000">
                <a:off x="12" y="1263"/>
                <a:ext cx="340" cy="214"/>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grpSp>
      <p:grpSp>
        <p:nvGrpSpPr>
          <p:cNvPr id="13" name="Group 88"/>
          <p:cNvGrpSpPr/>
          <p:nvPr/>
        </p:nvGrpSpPr>
        <p:grpSpPr bwMode="auto">
          <a:xfrm>
            <a:off x="787400" y="1406525"/>
            <a:ext cx="304800" cy="533400"/>
            <a:chOff x="240" y="624"/>
            <a:chExt cx="96" cy="288"/>
          </a:xfrm>
        </p:grpSpPr>
        <p:sp>
          <p:nvSpPr>
            <p:cNvPr id="13366" name="Rectangle 89"/>
            <p:cNvSpPr>
              <a:spLocks noChangeArrowheads="1"/>
            </p:cNvSpPr>
            <p:nvPr/>
          </p:nvSpPr>
          <p:spPr bwMode="gray">
            <a:xfrm rot="16200000" flipH="1">
              <a:off x="115" y="749"/>
              <a:ext cx="288" cy="38"/>
            </a:xfrm>
            <a:prstGeom prst="rect">
              <a:avLst/>
            </a:prstGeom>
            <a:gradFill rotWithShape="1">
              <a:gsLst>
                <a:gs pos="0">
                  <a:srgbClr val="808080"/>
                </a:gs>
                <a:gs pos="100000">
                  <a:srgbClr val="ECECEC"/>
                </a:gs>
              </a:gsLst>
              <a:lin ang="5400000" scaled="1"/>
            </a:gradFill>
            <a:ln w="9525" algn="ctr">
              <a:noFill/>
              <a:miter lim="800000"/>
            </a:ln>
            <a:effectLst/>
          </p:spPr>
          <p:txBody>
            <a:bodyPr wrap="none" anchor="ctr"/>
            <a:lstStyle/>
            <a:p>
              <a:pPr eaLnBrk="1" hangingPunct="1"/>
              <a:endParaRPr lang="vi-VN"/>
            </a:p>
          </p:txBody>
        </p:sp>
        <p:sp>
          <p:nvSpPr>
            <p:cNvPr id="13367" name="Rectangle 90"/>
            <p:cNvSpPr>
              <a:spLocks noChangeArrowheads="1"/>
            </p:cNvSpPr>
            <p:nvPr/>
          </p:nvSpPr>
          <p:spPr bwMode="gray">
            <a:xfrm rot="16200000" flipH="1">
              <a:off x="163" y="738"/>
              <a:ext cx="288" cy="59"/>
            </a:xfrm>
            <a:prstGeom prst="rect">
              <a:avLst/>
            </a:prstGeom>
            <a:gradFill rotWithShape="1">
              <a:gsLst>
                <a:gs pos="0">
                  <a:srgbClr val="CFCFCF"/>
                </a:gs>
                <a:gs pos="100000">
                  <a:srgbClr val="5F5F5F"/>
                </a:gs>
              </a:gsLst>
              <a:lin ang="5400000" scaled="1"/>
            </a:gradFill>
            <a:ln w="9525" algn="ctr">
              <a:noFill/>
              <a:miter lim="800000"/>
            </a:ln>
            <a:effectLst/>
          </p:spPr>
          <p:txBody>
            <a:bodyPr wrap="none" anchor="ctr"/>
            <a:lstStyle/>
            <a:p>
              <a:pPr eaLnBrk="1" hangingPunct="1"/>
              <a:endParaRPr lang="vi-VN"/>
            </a:p>
          </p:txBody>
        </p:sp>
      </p:grpSp>
      <p:sp>
        <p:nvSpPr>
          <p:cNvPr id="13320" name="Text Box 91"/>
          <p:cNvSpPr txBox="1">
            <a:spLocks noChangeArrowheads="1"/>
          </p:cNvSpPr>
          <p:nvPr/>
        </p:nvSpPr>
        <p:spPr bwMode="auto">
          <a:xfrm>
            <a:off x="3454400" y="3463931"/>
            <a:ext cx="8026400" cy="379591"/>
          </a:xfrm>
          <a:prstGeom prst="rect">
            <a:avLst/>
          </a:prstGeom>
          <a:noFill/>
          <a:ln w="9525">
            <a:noFill/>
            <a:miter lim="800000"/>
          </a:ln>
          <a:effectLst/>
        </p:spPr>
        <p:txBody>
          <a:bodyPr lIns="91438" tIns="45719" rIns="91438" bIns="45719">
            <a:spAutoFit/>
          </a:bodyPr>
          <a:lstStyle/>
          <a:p>
            <a:pPr eaLnBrk="1" hangingPunct="1">
              <a:spcBef>
                <a:spcPct val="50000"/>
              </a:spcBef>
            </a:pPr>
            <a:endParaRPr lang="en-US" altLang="en-US" dirty="0">
              <a:latin typeface="Arial" panose="020B0604020202020204" pitchFamily="34" charset="0"/>
              <a:cs typeface="Arial" panose="020B0604020202020204" pitchFamily="34" charset="0"/>
            </a:endParaRPr>
          </a:p>
        </p:txBody>
      </p:sp>
      <p:grpSp>
        <p:nvGrpSpPr>
          <p:cNvPr id="14" name="Group 92"/>
          <p:cNvGrpSpPr/>
          <p:nvPr/>
        </p:nvGrpSpPr>
        <p:grpSpPr bwMode="auto">
          <a:xfrm>
            <a:off x="2117" y="3082929"/>
            <a:ext cx="11453283" cy="1108075"/>
            <a:chOff x="109" y="1032"/>
            <a:chExt cx="5411" cy="698"/>
          </a:xfrm>
        </p:grpSpPr>
        <p:grpSp>
          <p:nvGrpSpPr>
            <p:cNvPr id="15" name="Group 93"/>
            <p:cNvGrpSpPr/>
            <p:nvPr/>
          </p:nvGrpSpPr>
          <p:grpSpPr bwMode="auto">
            <a:xfrm>
              <a:off x="432" y="1032"/>
              <a:ext cx="5088" cy="698"/>
              <a:chOff x="900" y="990"/>
              <a:chExt cx="4512" cy="500"/>
            </a:xfrm>
          </p:grpSpPr>
          <p:sp>
            <p:nvSpPr>
              <p:cNvPr id="13360" name="AutoShape 94"/>
              <p:cNvSpPr>
                <a:spLocks noChangeArrowheads="1"/>
              </p:cNvSpPr>
              <p:nvPr/>
            </p:nvSpPr>
            <p:spPr bwMode="gray">
              <a:xfrm>
                <a:off x="926" y="1034"/>
                <a:ext cx="4416"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p>
                <a:pPr algn="ctr" eaLnBrk="1" hangingPunct="1"/>
                <a:endParaRPr lang="en-US" altLang="en-US" dirty="0">
                  <a:latin typeface="Arial" panose="020B0604020202020204" pitchFamily="34" charset="0"/>
                  <a:cs typeface="Arial" panose="020B0604020202020204" pitchFamily="34" charset="0"/>
                </a:endParaRPr>
              </a:p>
            </p:txBody>
          </p:sp>
          <p:sp>
            <p:nvSpPr>
              <p:cNvPr id="59487" name="AutoShape 95"/>
              <p:cNvSpPr>
                <a:spLocks noChangeArrowheads="1"/>
              </p:cNvSpPr>
              <p:nvPr/>
            </p:nvSpPr>
            <p:spPr bwMode="gray">
              <a:xfrm>
                <a:off x="1022" y="1069"/>
                <a:ext cx="850" cy="312"/>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59488" name="Freeform 96"/>
              <p:cNvSpPr/>
              <p:nvPr/>
            </p:nvSpPr>
            <p:spPr bwMode="gray">
              <a:xfrm>
                <a:off x="1076" y="1089"/>
                <a:ext cx="427"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14:hiddenLine>
                </a:ext>
              </a:extLst>
            </p:spPr>
            <p:txBody>
              <a:bodyPr/>
              <a:lstStyle/>
              <a:p>
                <a:pPr eaLnBrk="1" hangingPunct="1">
                  <a:defRPr/>
                </a:pPr>
                <a:endParaRPr lang="en-US"/>
              </a:p>
            </p:txBody>
          </p:sp>
          <p:sp>
            <p:nvSpPr>
              <p:cNvPr id="59489" name="Text Box 97"/>
              <p:cNvSpPr txBox="1">
                <a:spLocks noChangeArrowheads="1"/>
              </p:cNvSpPr>
              <p:nvPr/>
            </p:nvSpPr>
            <p:spPr bwMode="gray">
              <a:xfrm>
                <a:off x="1316" y="1063"/>
                <a:ext cx="186" cy="2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altLang="en-US" sz="2800"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B</a:t>
                </a:r>
              </a:p>
            </p:txBody>
          </p:sp>
          <p:sp>
            <p:nvSpPr>
              <p:cNvPr id="13364" name="Text Box 98"/>
              <p:cNvSpPr txBox="1">
                <a:spLocks noChangeArrowheads="1"/>
              </p:cNvSpPr>
              <p:nvPr/>
            </p:nvSpPr>
            <p:spPr bwMode="gray">
              <a:xfrm>
                <a:off x="1990" y="1094"/>
                <a:ext cx="3246" cy="181"/>
              </a:xfrm>
              <a:prstGeom prst="rect">
                <a:avLst/>
              </a:prstGeom>
              <a:noFill/>
              <a:ln w="9525" algn="ctr">
                <a:noFill/>
                <a:miter lim="800000"/>
              </a:ln>
              <a:effectLst/>
            </p:spPr>
            <p:txBody>
              <a:bodyPr>
                <a:spAutoFit/>
              </a:bodyPr>
              <a:lstStyle/>
              <a:p>
                <a:endParaRPr lang="en-US" altLang="en-US" sz="2000" b="1" dirty="0">
                  <a:solidFill>
                    <a:schemeClr val="accent2"/>
                  </a:solidFill>
                  <a:latin typeface="Arial" panose="020B0604020202020204" pitchFamily="34" charset="0"/>
                  <a:cs typeface="Arial" panose="020B0604020202020204" pitchFamily="34" charset="0"/>
                </a:endParaRPr>
              </a:p>
            </p:txBody>
          </p:sp>
          <p:sp>
            <p:nvSpPr>
              <p:cNvPr id="13365" name="Rectangle 99"/>
              <p:cNvSpPr>
                <a:spLocks noChangeArrowheads="1"/>
              </p:cNvSpPr>
              <p:nvPr/>
            </p:nvSpPr>
            <p:spPr bwMode="auto">
              <a:xfrm>
                <a:off x="900" y="990"/>
                <a:ext cx="4512" cy="500"/>
              </a:xfrm>
              <a:prstGeom prst="rect">
                <a:avLst/>
              </a:prstGeom>
              <a:noFill/>
              <a:ln w="38100" cmpd="dbl">
                <a:solidFill>
                  <a:srgbClr val="0000FF"/>
                </a:solidFill>
                <a:miter lim="800000"/>
              </a:ln>
              <a:effectLst/>
            </p:spPr>
            <p:txBody>
              <a:bodyPr wrap="none" anchor="ctr"/>
              <a:lstStyle/>
              <a:p>
                <a:pPr algn="ctr" eaLnBrk="1" hangingPunct="1"/>
                <a:endParaRPr lang="en-US" altLang="en-US" dirty="0">
                  <a:solidFill>
                    <a:srgbClr val="0000FF"/>
                  </a:solidFill>
                  <a:latin typeface="Arial" panose="020B0604020202020204" pitchFamily="34" charset="0"/>
                  <a:cs typeface="Arial" panose="020B0604020202020204" pitchFamily="34" charset="0"/>
                </a:endParaRPr>
              </a:p>
            </p:txBody>
          </p:sp>
        </p:grpSp>
        <p:grpSp>
          <p:nvGrpSpPr>
            <p:cNvPr id="16" name="Group 100"/>
            <p:cNvGrpSpPr/>
            <p:nvPr/>
          </p:nvGrpSpPr>
          <p:grpSpPr bwMode="auto">
            <a:xfrm>
              <a:off x="109" y="1033"/>
              <a:ext cx="671" cy="673"/>
              <a:chOff x="-143" y="1056"/>
              <a:chExt cx="585" cy="625"/>
            </a:xfrm>
          </p:grpSpPr>
          <p:grpSp>
            <p:nvGrpSpPr>
              <p:cNvPr id="17" name="Group 101"/>
              <p:cNvGrpSpPr/>
              <p:nvPr/>
            </p:nvGrpSpPr>
            <p:grpSpPr bwMode="auto">
              <a:xfrm rot="5400000">
                <a:off x="82" y="1291"/>
                <a:ext cx="178" cy="216"/>
                <a:chOff x="1871" y="1500"/>
                <a:chExt cx="2010" cy="2281"/>
              </a:xfrm>
            </p:grpSpPr>
            <p:sp>
              <p:nvSpPr>
                <p:cNvPr id="59494" name="AutoShape 102"/>
                <p:cNvSpPr>
                  <a:spLocks noChangeArrowheads="1"/>
                </p:cNvSpPr>
                <p:nvPr/>
              </p:nvSpPr>
              <p:spPr bwMode="gray">
                <a:xfrm rot="16200000" flipH="1">
                  <a:off x="1822" y="2553"/>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95" name="AutoShape 103"/>
                <p:cNvSpPr>
                  <a:spLocks noChangeArrowheads="1"/>
                </p:cNvSpPr>
                <p:nvPr/>
              </p:nvSpPr>
              <p:spPr bwMode="gray">
                <a:xfrm rot="5400000" flipH="1">
                  <a:off x="3623" y="2493"/>
                  <a:ext cx="312"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96" name="AutoShape 104"/>
                <p:cNvSpPr>
                  <a:spLocks noChangeArrowheads="1"/>
                </p:cNvSpPr>
                <p:nvPr/>
              </p:nvSpPr>
              <p:spPr bwMode="gray">
                <a:xfrm rot="10800000" flipH="1">
                  <a:off x="2725" y="3440"/>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354" name="Oval 10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355" name="Oval 10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99" name="Oval 107"/>
                <p:cNvSpPr>
                  <a:spLocks noChangeArrowheads="1"/>
                </p:cNvSpPr>
                <p:nvPr/>
              </p:nvSpPr>
              <p:spPr bwMode="gray">
                <a:xfrm>
                  <a:off x="2022" y="1500"/>
                  <a:ext cx="1720" cy="2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357" name="Oval 108"/>
                <p:cNvSpPr>
                  <a:spLocks noChangeArrowheads="1"/>
                </p:cNvSpPr>
                <p:nvPr/>
              </p:nvSpPr>
              <p:spPr bwMode="gray">
                <a:xfrm>
                  <a:off x="1984" y="1522"/>
                  <a:ext cx="1719" cy="2259"/>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501" name="Oval 109"/>
                <p:cNvSpPr>
                  <a:spLocks noChangeArrowheads="1"/>
                </p:cNvSpPr>
                <p:nvPr/>
              </p:nvSpPr>
              <p:spPr bwMode="gray">
                <a:xfrm>
                  <a:off x="2309" y="1512"/>
                  <a:ext cx="1083" cy="226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359" name="Oval 110"/>
                <p:cNvSpPr>
                  <a:spLocks noChangeArrowheads="1"/>
                </p:cNvSpPr>
                <p:nvPr/>
              </p:nvSpPr>
              <p:spPr bwMode="gray">
                <a:xfrm>
                  <a:off x="2312" y="1510"/>
                  <a:ext cx="1087" cy="2263"/>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sp>
            <p:nvSpPr>
              <p:cNvPr id="59503" name="AutoShape 111"/>
              <p:cNvSpPr>
                <a:spLocks noChangeArrowheads="1"/>
              </p:cNvSpPr>
              <p:nvPr/>
            </p:nvSpPr>
            <p:spPr bwMode="gray">
              <a:xfrm flipH="1">
                <a:off x="132" y="1056"/>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504" name="AutoShape 112"/>
              <p:cNvSpPr>
                <a:spLocks noChangeArrowheads="1"/>
              </p:cNvSpPr>
              <p:nvPr/>
            </p:nvSpPr>
            <p:spPr bwMode="gray">
              <a:xfrm rot="10800000" flipH="1">
                <a:off x="143" y="1617"/>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505" name="AutoShape 113"/>
              <p:cNvSpPr>
                <a:spLocks noChangeArrowheads="1"/>
              </p:cNvSpPr>
              <p:nvPr/>
            </p:nvSpPr>
            <p:spPr bwMode="gray">
              <a:xfrm rot="16200000" flipH="1">
                <a:off x="-159" y="1334"/>
                <a:ext cx="98"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345" name="Oval 114"/>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346" name="Oval 115"/>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508" name="Oval 116"/>
              <p:cNvSpPr>
                <a:spLocks noChangeArrowheads="1"/>
              </p:cNvSpPr>
              <p:nvPr/>
            </p:nvSpPr>
            <p:spPr bwMode="gray">
              <a:xfrm rot="5400000">
                <a:off x="113" y="1261"/>
                <a:ext cx="152" cy="21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348" name="Oval 117"/>
              <p:cNvSpPr>
                <a:spLocks noChangeArrowheads="1"/>
              </p:cNvSpPr>
              <p:nvPr/>
            </p:nvSpPr>
            <p:spPr bwMode="gray">
              <a:xfrm rot="5400000">
                <a:off x="111" y="1264"/>
                <a:ext cx="152" cy="214"/>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510" name="Oval 118"/>
              <p:cNvSpPr>
                <a:spLocks noChangeArrowheads="1"/>
              </p:cNvSpPr>
              <p:nvPr/>
            </p:nvSpPr>
            <p:spPr bwMode="gray">
              <a:xfrm rot="5400000">
                <a:off x="12" y="1263"/>
                <a:ext cx="340" cy="2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350" name="Oval 119"/>
              <p:cNvSpPr>
                <a:spLocks noChangeArrowheads="1"/>
              </p:cNvSpPr>
              <p:nvPr/>
            </p:nvSpPr>
            <p:spPr bwMode="gray">
              <a:xfrm rot="5400000">
                <a:off x="12" y="1263"/>
                <a:ext cx="340" cy="214"/>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grpSp>
      <p:grpSp>
        <p:nvGrpSpPr>
          <p:cNvPr id="18" name="Group 120"/>
          <p:cNvGrpSpPr/>
          <p:nvPr/>
        </p:nvGrpSpPr>
        <p:grpSpPr bwMode="auto">
          <a:xfrm>
            <a:off x="838200" y="3940175"/>
            <a:ext cx="304800" cy="533400"/>
            <a:chOff x="240" y="624"/>
            <a:chExt cx="96" cy="288"/>
          </a:xfrm>
        </p:grpSpPr>
        <p:sp>
          <p:nvSpPr>
            <p:cNvPr id="13337" name="Rectangle 121"/>
            <p:cNvSpPr>
              <a:spLocks noChangeArrowheads="1"/>
            </p:cNvSpPr>
            <p:nvPr/>
          </p:nvSpPr>
          <p:spPr bwMode="gray">
            <a:xfrm rot="16200000" flipH="1">
              <a:off x="115" y="749"/>
              <a:ext cx="288" cy="38"/>
            </a:xfrm>
            <a:prstGeom prst="rect">
              <a:avLst/>
            </a:prstGeom>
            <a:gradFill rotWithShape="1">
              <a:gsLst>
                <a:gs pos="0">
                  <a:srgbClr val="808080"/>
                </a:gs>
                <a:gs pos="100000">
                  <a:srgbClr val="ECECEC"/>
                </a:gs>
              </a:gsLst>
              <a:lin ang="5400000" scaled="1"/>
            </a:gradFill>
            <a:ln w="9525" algn="ctr">
              <a:noFill/>
              <a:miter lim="800000"/>
            </a:ln>
            <a:effectLst/>
          </p:spPr>
          <p:txBody>
            <a:bodyPr wrap="none" anchor="ctr"/>
            <a:lstStyle/>
            <a:p>
              <a:pPr eaLnBrk="1" hangingPunct="1"/>
              <a:endParaRPr lang="vi-VN"/>
            </a:p>
          </p:txBody>
        </p:sp>
        <p:sp>
          <p:nvSpPr>
            <p:cNvPr id="13338" name="Rectangle 122"/>
            <p:cNvSpPr>
              <a:spLocks noChangeArrowheads="1"/>
            </p:cNvSpPr>
            <p:nvPr/>
          </p:nvSpPr>
          <p:spPr bwMode="gray">
            <a:xfrm rot="16200000" flipH="1">
              <a:off x="163" y="738"/>
              <a:ext cx="288" cy="59"/>
            </a:xfrm>
            <a:prstGeom prst="rect">
              <a:avLst/>
            </a:prstGeom>
            <a:gradFill rotWithShape="1">
              <a:gsLst>
                <a:gs pos="0">
                  <a:srgbClr val="CFCFCF"/>
                </a:gs>
                <a:gs pos="100000">
                  <a:srgbClr val="5F5F5F"/>
                </a:gs>
              </a:gsLst>
              <a:lin ang="5400000" scaled="1"/>
            </a:gradFill>
            <a:ln w="9525" algn="ctr">
              <a:noFill/>
              <a:miter lim="800000"/>
            </a:ln>
            <a:effectLst/>
          </p:spPr>
          <p:txBody>
            <a:bodyPr wrap="none" anchor="ctr"/>
            <a:lstStyle/>
            <a:p>
              <a:pPr eaLnBrk="1" hangingPunct="1"/>
              <a:endParaRPr lang="vi-VN"/>
            </a:p>
          </p:txBody>
        </p:sp>
      </p:grpSp>
      <p:grpSp>
        <p:nvGrpSpPr>
          <p:cNvPr id="19" name="Group 123"/>
          <p:cNvGrpSpPr/>
          <p:nvPr/>
        </p:nvGrpSpPr>
        <p:grpSpPr bwMode="auto">
          <a:xfrm>
            <a:off x="838200" y="2701925"/>
            <a:ext cx="304800" cy="533400"/>
            <a:chOff x="240" y="624"/>
            <a:chExt cx="96" cy="288"/>
          </a:xfrm>
        </p:grpSpPr>
        <p:sp>
          <p:nvSpPr>
            <p:cNvPr id="13335" name="Rectangle 124"/>
            <p:cNvSpPr>
              <a:spLocks noChangeArrowheads="1"/>
            </p:cNvSpPr>
            <p:nvPr/>
          </p:nvSpPr>
          <p:spPr bwMode="gray">
            <a:xfrm rot="16200000" flipH="1">
              <a:off x="115" y="749"/>
              <a:ext cx="288" cy="38"/>
            </a:xfrm>
            <a:prstGeom prst="rect">
              <a:avLst/>
            </a:prstGeom>
            <a:gradFill rotWithShape="1">
              <a:gsLst>
                <a:gs pos="0">
                  <a:srgbClr val="808080"/>
                </a:gs>
                <a:gs pos="100000">
                  <a:srgbClr val="ECECEC"/>
                </a:gs>
              </a:gsLst>
              <a:lin ang="5400000" scaled="1"/>
            </a:gradFill>
            <a:ln w="9525" algn="ctr">
              <a:noFill/>
              <a:miter lim="800000"/>
            </a:ln>
            <a:effectLst/>
          </p:spPr>
          <p:txBody>
            <a:bodyPr wrap="none" anchor="ctr"/>
            <a:lstStyle/>
            <a:p>
              <a:pPr eaLnBrk="1" hangingPunct="1"/>
              <a:endParaRPr lang="vi-VN"/>
            </a:p>
          </p:txBody>
        </p:sp>
        <p:sp>
          <p:nvSpPr>
            <p:cNvPr id="13336" name="Rectangle 125"/>
            <p:cNvSpPr>
              <a:spLocks noChangeArrowheads="1"/>
            </p:cNvSpPr>
            <p:nvPr/>
          </p:nvSpPr>
          <p:spPr bwMode="gray">
            <a:xfrm rot="16200000" flipH="1">
              <a:off x="163" y="738"/>
              <a:ext cx="288" cy="59"/>
            </a:xfrm>
            <a:prstGeom prst="rect">
              <a:avLst/>
            </a:prstGeom>
            <a:gradFill rotWithShape="1">
              <a:gsLst>
                <a:gs pos="0">
                  <a:srgbClr val="CFCFCF"/>
                </a:gs>
                <a:gs pos="100000">
                  <a:srgbClr val="5F5F5F"/>
                </a:gs>
              </a:gsLst>
              <a:lin ang="5400000" scaled="1"/>
            </a:gradFill>
            <a:ln w="9525" algn="ctr">
              <a:noFill/>
              <a:miter lim="800000"/>
            </a:ln>
            <a:effectLst/>
          </p:spPr>
          <p:txBody>
            <a:bodyPr wrap="none" anchor="ctr"/>
            <a:lstStyle/>
            <a:p>
              <a:pPr eaLnBrk="1" hangingPunct="1"/>
              <a:endParaRPr lang="vi-VN"/>
            </a:p>
          </p:txBody>
        </p:sp>
      </p:grpSp>
      <p:sp>
        <p:nvSpPr>
          <p:cNvPr id="59518" name="Text Box 126"/>
          <p:cNvSpPr txBox="1">
            <a:spLocks noChangeArrowheads="1"/>
          </p:cNvSpPr>
          <p:nvPr/>
        </p:nvSpPr>
        <p:spPr bwMode="auto">
          <a:xfrm>
            <a:off x="953127" y="768007"/>
            <a:ext cx="10111838" cy="1077216"/>
          </a:xfrm>
          <a:prstGeom prst="rect">
            <a:avLst/>
          </a:prstGeom>
          <a:noFill/>
          <a:ln w="9525">
            <a:noFill/>
            <a:miter lim="800000"/>
          </a:ln>
          <a:effectLst/>
        </p:spPr>
        <p:txBody>
          <a:bodyPr wrap="square" lIns="91438" tIns="45719" rIns="91438" bIns="45719">
            <a:spAutoFit/>
          </a:bodyPr>
          <a:lstStyle/>
          <a:p>
            <a:pPr algn="ctr">
              <a:defRPr/>
            </a:pPr>
            <a:r>
              <a:rPr lang="en-US" sz="3200" b="1" dirty="0" err="1">
                <a:solidFill>
                  <a:srgbClr val="FFFF00"/>
                </a:solidFill>
                <a:latin typeface="Times New Roman" panose="02020603050405020304" pitchFamily="18" charset="0"/>
                <a:cs typeface="Times New Roman" panose="02020603050405020304" pitchFamily="18" charset="0"/>
              </a:rPr>
              <a:t>Câu</a:t>
            </a:r>
            <a:r>
              <a:rPr lang="en-US" sz="3200" b="1" dirty="0">
                <a:solidFill>
                  <a:srgbClr val="FFFF00"/>
                </a:solidFill>
                <a:latin typeface="Times New Roman" panose="02020603050405020304" pitchFamily="18" charset="0"/>
                <a:cs typeface="Times New Roman" panose="02020603050405020304" pitchFamily="18" charset="0"/>
              </a:rPr>
              <a:t> 2: </a:t>
            </a:r>
            <a:r>
              <a:rPr lang="en-US" sz="3200" b="1" dirty="0">
                <a:solidFill>
                  <a:schemeClr val="bg1"/>
                </a:solidFill>
                <a:latin typeface="Times New Roman" panose="02020603050405020304" pitchFamily="18" charset="0"/>
                <a:cs typeface="Times New Roman" panose="02020603050405020304" pitchFamily="18" charset="0"/>
              </a:rPr>
              <a:t>Tam </a:t>
            </a:r>
            <a:r>
              <a:rPr lang="en-US" sz="3200" b="1" dirty="0" err="1">
                <a:solidFill>
                  <a:schemeClr val="bg1"/>
                </a:solidFill>
                <a:latin typeface="Times New Roman" panose="02020603050405020304" pitchFamily="18" charset="0"/>
                <a:cs typeface="Times New Roman" panose="02020603050405020304" pitchFamily="18" charset="0"/>
              </a:rPr>
              <a:t>giác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có</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độ</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dài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cạnh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trường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hợp</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nào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sau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đây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 tam </a:t>
            </a:r>
            <a:r>
              <a:rPr lang="en-US" sz="3200" b="1" dirty="0" err="1">
                <a:solidFill>
                  <a:schemeClr val="bg1"/>
                </a:solidFill>
                <a:latin typeface="Times New Roman" panose="02020603050405020304" pitchFamily="18" charset="0"/>
                <a:cs typeface="Times New Roman" panose="02020603050405020304" pitchFamily="18" charset="0"/>
              </a:rPr>
              <a:t>giác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vuông</a:t>
            </a:r>
            <a:r>
              <a:rPr lang="en-US" sz="3200" b="1" dirty="0">
                <a:solidFill>
                  <a:schemeClr val="bg1"/>
                </a:solidFill>
                <a:latin typeface="Times New Roman" panose="02020603050405020304" pitchFamily="18" charset="0"/>
                <a:cs typeface="Times New Roman" panose="02020603050405020304" pitchFamily="18" charset="0"/>
              </a:rPr>
              <a:t>?</a:t>
            </a:r>
          </a:p>
        </p:txBody>
      </p:sp>
      <p:sp>
        <p:nvSpPr>
          <p:cNvPr id="59519" name="Text Box 127"/>
          <p:cNvSpPr txBox="1">
            <a:spLocks noChangeArrowheads="1"/>
          </p:cNvSpPr>
          <p:nvPr/>
        </p:nvSpPr>
        <p:spPr bwMode="auto">
          <a:xfrm>
            <a:off x="3048000" y="1914523"/>
            <a:ext cx="3556000" cy="53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spAutoFit/>
          </a:bodyPr>
          <a:lstStyle/>
          <a:p>
            <a:pPr>
              <a:lnSpc>
                <a:spcPct val="120000"/>
              </a:lnSpc>
              <a:spcBef>
                <a:spcPct val="50000"/>
              </a:spcBef>
              <a:defRPr/>
            </a:pPr>
            <a:endParaRPr lang="en-US" altLang="en-US" sz="2400" b="1"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9520" name="AutoShape 128"/>
          <p:cNvSpPr>
            <a:spLocks noChangeArrowheads="1"/>
          </p:cNvSpPr>
          <p:nvPr/>
        </p:nvSpPr>
        <p:spPr bwMode="gray">
          <a:xfrm>
            <a:off x="9348952" y="1965323"/>
            <a:ext cx="1943160" cy="762000"/>
          </a:xfrm>
          <a:prstGeom prst="roundRect">
            <a:avLst>
              <a:gd name="adj" fmla="val 10889"/>
            </a:avLst>
          </a:prstGeom>
          <a:solidFill>
            <a:srgbClr val="0000FF"/>
          </a:solidFill>
          <a:ln w="9525">
            <a:rou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lIns="91438" tIns="45719" rIns="91438" bIns="45719" anchor="ctr">
            <a:flatTx/>
          </a:bodyPr>
          <a:lstStyle/>
          <a:p>
            <a:pPr algn="ctr" eaLnBrk="1" hangingPunct="1"/>
            <a:r>
              <a:rPr lang="en-US" altLang="en-US" sz="2800" i="1" dirty="0" err="1">
                <a:solidFill>
                  <a:srgbClr val="FFFF00"/>
                </a:solidFill>
                <a:latin typeface="Arial" panose="020B0604020202020204" pitchFamily="34" charset="0"/>
                <a:cs typeface="Arial" panose="020B0604020202020204" pitchFamily="34" charset="0"/>
              </a:rPr>
              <a:t>Đúng</a:t>
            </a:r>
            <a:endParaRPr lang="en-US" altLang="en-US" sz="2800" i="1" dirty="0">
              <a:solidFill>
                <a:srgbClr val="0000CC"/>
              </a:solidFill>
              <a:latin typeface="Arial" panose="020B0604020202020204" pitchFamily="34" charset="0"/>
              <a:cs typeface="Arial" panose="020B0604020202020204" pitchFamily="34" charset="0"/>
            </a:endParaRPr>
          </a:p>
        </p:txBody>
      </p:sp>
      <p:sp>
        <p:nvSpPr>
          <p:cNvPr id="59522" name="AutoShape 130"/>
          <p:cNvSpPr>
            <a:spLocks noChangeArrowheads="1"/>
          </p:cNvSpPr>
          <p:nvPr/>
        </p:nvSpPr>
        <p:spPr bwMode="gray">
          <a:xfrm>
            <a:off x="9569669" y="3369581"/>
            <a:ext cx="1889355" cy="685800"/>
          </a:xfrm>
          <a:prstGeom prst="roundRect">
            <a:avLst>
              <a:gd name="adj" fmla="val 10889"/>
            </a:avLst>
          </a:prstGeom>
          <a:solidFill>
            <a:schemeClr val="accent1"/>
          </a:solidFill>
          <a:ln w="9525">
            <a:round/>
          </a:ln>
          <a:effectLst/>
          <a:scene3d>
            <a:camera prst="legacyObliqueTopLeft"/>
            <a:lightRig rig="legacyFlat3" dir="t"/>
          </a:scene3d>
          <a:sp3d extrusionH="430200" prstMaterial="legacyMatte">
            <a:bevelT w="13500" h="13500" prst="angle"/>
            <a:bevelB w="13500" h="13500" prst="angle"/>
            <a:extrusionClr>
              <a:schemeClr val="hlink"/>
            </a:extrusionClr>
          </a:sp3d>
        </p:spPr>
        <p:txBody>
          <a:bodyPr wrap="none" lIns="91438" tIns="45719" rIns="91438" bIns="45719" anchor="ctr">
            <a:flatTx/>
          </a:bodyPr>
          <a:lstStyle/>
          <a:p>
            <a:pPr algn="ctr"/>
            <a:r>
              <a:rPr lang="en-US" altLang="en-US" sz="2800" i="1" dirty="0" err="1">
                <a:solidFill>
                  <a:srgbClr val="FFFF00"/>
                </a:solidFill>
                <a:latin typeface="Arial" panose="020B0604020202020204" pitchFamily="34" charset="0"/>
                <a:cs typeface="Arial" panose="020B0604020202020204" pitchFamily="34" charset="0"/>
              </a:rPr>
              <a:t>Sai</a:t>
            </a:r>
            <a:endParaRPr lang="en-US" altLang="en-US" sz="2800" i="1" dirty="0">
              <a:solidFill>
                <a:srgbClr val="0000CC"/>
              </a:solidFill>
              <a:latin typeface="Arial" panose="020B0604020202020204" pitchFamily="34" charset="0"/>
              <a:cs typeface="Arial" panose="020B0604020202020204" pitchFamily="34" charset="0"/>
            </a:endParaRPr>
          </a:p>
        </p:txBody>
      </p:sp>
      <p:sp>
        <p:nvSpPr>
          <p:cNvPr id="59523" name="Text Box 131"/>
          <p:cNvSpPr txBox="1">
            <a:spLocks noChangeArrowheads="1"/>
          </p:cNvSpPr>
          <p:nvPr/>
        </p:nvSpPr>
        <p:spPr bwMode="auto">
          <a:xfrm>
            <a:off x="3149600" y="4548870"/>
            <a:ext cx="5725041" cy="64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p>
            <a:pPr>
              <a:lnSpc>
                <a:spcPct val="120000"/>
              </a:lnSpc>
              <a:spcBef>
                <a:spcPct val="50000"/>
              </a:spcBef>
              <a:defRPr/>
            </a:pPr>
            <a:r>
              <a:rPr lang="en-US" altLang="en-US" sz="3200" b="1" dirty="0">
                <a:solidFill>
                  <a:srgbClr val="030201"/>
                </a:solidFill>
                <a:effectLst>
                  <a:outerShdw blurRad="38100" dist="38100" dir="2700000" algn="tl">
                    <a:srgbClr val="C0C0C0"/>
                  </a:outerShdw>
                </a:effectLst>
                <a:latin typeface=".VnTime" panose="020B7200000000000000" pitchFamily="34" charset="0"/>
              </a:rPr>
              <a:t> </a:t>
            </a:r>
            <a:r>
              <a:rPr lang="en-US" altLang="en-US" sz="3200" b="1"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11cm, 6cm, 7cm.</a:t>
            </a:r>
            <a:endParaRPr lang="en-US" altLang="en-US" sz="3200" b="1" baseline="30000"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9524" name="Text Box 132"/>
          <p:cNvSpPr txBox="1">
            <a:spLocks noChangeArrowheads="1"/>
          </p:cNvSpPr>
          <p:nvPr/>
        </p:nvSpPr>
        <p:spPr bwMode="auto">
          <a:xfrm>
            <a:off x="3164114" y="3286127"/>
            <a:ext cx="5597113" cy="584776"/>
          </a:xfrm>
          <a:prstGeom prst="rect">
            <a:avLst/>
          </a:prstGeom>
          <a:noFill/>
          <a:ln w="9525">
            <a:noFill/>
            <a:miter lim="800000"/>
          </a:ln>
          <a:effectLst/>
        </p:spPr>
        <p:txBody>
          <a:bodyPr wrap="square" lIns="91438" tIns="45719" rIns="91438" bIns="45719">
            <a:spAutoFit/>
          </a:bodyPr>
          <a:lstStyle/>
          <a:p>
            <a:pPr>
              <a:spcBef>
                <a:spcPct val="50000"/>
              </a:spcBef>
            </a:pPr>
            <a:r>
              <a:rPr lang="en-US" altLang="en-US" sz="3200" b="1" dirty="0">
                <a:solidFill>
                  <a:srgbClr val="030201"/>
                </a:solidFill>
                <a:latin typeface="Times New Roman" panose="02020603050405020304" pitchFamily="18" charset="0"/>
                <a:cs typeface="Times New Roman" panose="02020603050405020304" pitchFamily="18" charset="0"/>
              </a:rPr>
              <a:t>12cm, 35cm, 36cm.</a:t>
            </a:r>
            <a:endParaRPr lang="en-US" altLang="en-US" sz="3200" b="1" baseline="30000" dirty="0">
              <a:solidFill>
                <a:srgbClr val="030201"/>
              </a:solidFill>
              <a:latin typeface="Times New Roman" panose="02020603050405020304" pitchFamily="18" charset="0"/>
              <a:cs typeface="Times New Roman" panose="02020603050405020304" pitchFamily="18" charset="0"/>
            </a:endParaRPr>
          </a:p>
        </p:txBody>
      </p:sp>
      <p:sp>
        <p:nvSpPr>
          <p:cNvPr id="59525" name="AutoShape 133"/>
          <p:cNvSpPr>
            <a:spLocks noChangeArrowheads="1"/>
          </p:cNvSpPr>
          <p:nvPr/>
        </p:nvSpPr>
        <p:spPr bwMode="gray">
          <a:xfrm>
            <a:off x="9475087" y="4527095"/>
            <a:ext cx="2034751" cy="685800"/>
          </a:xfrm>
          <a:prstGeom prst="roundRect">
            <a:avLst>
              <a:gd name="adj" fmla="val 10889"/>
            </a:avLst>
          </a:prstGeom>
          <a:solidFill>
            <a:schemeClr val="tx2">
              <a:lumMod val="60000"/>
              <a:lumOff val="40000"/>
            </a:schemeClr>
          </a:solidFill>
          <a:ln w="9525">
            <a:round/>
          </a:ln>
          <a:effectLst/>
          <a:scene3d>
            <a:camera prst="legacyObliqueBottomLeft"/>
            <a:lightRig rig="legacyFlat3" dir="t"/>
          </a:scene3d>
          <a:sp3d extrusionH="430200" prstMaterial="legacyMatte">
            <a:bevelT w="13500" h="13500" prst="angle"/>
            <a:bevelB w="13500" h="13500" prst="angle"/>
            <a:extrusionClr>
              <a:schemeClr val="accent1"/>
            </a:extrusionClr>
          </a:sp3d>
        </p:spPr>
        <p:txBody>
          <a:bodyPr wrap="none" lIns="91438" tIns="45719" rIns="91438" bIns="45719" anchor="ctr">
            <a:flatTx/>
          </a:bodyPr>
          <a:lstStyle/>
          <a:p>
            <a:pPr algn="ctr"/>
            <a:r>
              <a:rPr lang="en-US" altLang="en-US" sz="2800" i="1" dirty="0" err="1">
                <a:solidFill>
                  <a:srgbClr val="FFFF00"/>
                </a:solidFill>
                <a:latin typeface="Arial" panose="020B0604020202020204" pitchFamily="34" charset="0"/>
                <a:cs typeface="Arial" panose="020B0604020202020204" pitchFamily="34" charset="0"/>
              </a:rPr>
              <a:t>Sai</a:t>
            </a:r>
            <a:endParaRPr lang="en-US" altLang="en-US" sz="2800" i="1" dirty="0">
              <a:solidFill>
                <a:srgbClr val="FFFF00"/>
              </a:solidFill>
              <a:latin typeface="Arial" panose="020B0604020202020204" pitchFamily="34" charset="0"/>
              <a:cs typeface="Arial" panose="020B0604020202020204" pitchFamily="34" charset="0"/>
            </a:endParaRPr>
          </a:p>
        </p:txBody>
      </p:sp>
      <p:sp>
        <p:nvSpPr>
          <p:cNvPr id="59526" name="AutoShape 134"/>
          <p:cNvSpPr>
            <a:spLocks noChangeArrowheads="1"/>
          </p:cNvSpPr>
          <p:nvPr/>
        </p:nvSpPr>
        <p:spPr bwMode="gray">
          <a:xfrm>
            <a:off x="9522372" y="5934977"/>
            <a:ext cx="2001969" cy="762000"/>
          </a:xfrm>
          <a:prstGeom prst="roundRect">
            <a:avLst>
              <a:gd name="adj" fmla="val 10889"/>
            </a:avLst>
          </a:prstGeom>
          <a:solidFill>
            <a:schemeClr val="accent1"/>
          </a:solidFill>
          <a:ln w="9525">
            <a:round/>
          </a:ln>
          <a:effectLst/>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lIns="91438" tIns="45719" rIns="91438" bIns="45719" anchor="ctr">
            <a:flatTx/>
          </a:bodyPr>
          <a:lstStyle/>
          <a:p>
            <a:pPr algn="ctr" eaLnBrk="1" hangingPunct="1"/>
            <a:r>
              <a:rPr lang="en-US" altLang="en-US" sz="2800" i="1" dirty="0" err="1">
                <a:solidFill>
                  <a:srgbClr val="FFFF00"/>
                </a:solidFill>
                <a:latin typeface="Arial" panose="020B0604020202020204" pitchFamily="34" charset="0"/>
                <a:cs typeface="Arial" panose="020B0604020202020204" pitchFamily="34" charset="0"/>
              </a:rPr>
              <a:t>Sai</a:t>
            </a:r>
            <a:r>
              <a:rPr lang="en-US" altLang="en-US" sz="2800" i="1" dirty="0">
                <a:solidFill>
                  <a:srgbClr val="FFFF00"/>
                </a:solidFill>
                <a:latin typeface="Arial" panose="020B0604020202020204" pitchFamily="34" charset="0"/>
                <a:cs typeface="Arial" panose="020B0604020202020204" pitchFamily="34" charset="0"/>
              </a:rPr>
              <a:t> </a:t>
            </a:r>
            <a:endParaRPr lang="en-US" altLang="en-US" sz="2800" i="1" dirty="0">
              <a:solidFill>
                <a:srgbClr val="0000CC"/>
              </a:solidFill>
              <a:latin typeface="Arial" panose="020B0604020202020204" pitchFamily="34" charset="0"/>
              <a:cs typeface="Arial" panose="020B0604020202020204" pitchFamily="34" charset="0"/>
            </a:endParaRPr>
          </a:p>
        </p:txBody>
      </p:sp>
      <p:sp>
        <p:nvSpPr>
          <p:cNvPr id="139" name="Text Box 132"/>
          <p:cNvSpPr txBox="1">
            <a:spLocks noChangeArrowheads="1"/>
          </p:cNvSpPr>
          <p:nvPr/>
        </p:nvSpPr>
        <p:spPr bwMode="auto">
          <a:xfrm>
            <a:off x="3275124" y="5787220"/>
            <a:ext cx="6118949" cy="584773"/>
          </a:xfrm>
          <a:prstGeom prst="rect">
            <a:avLst/>
          </a:prstGeom>
          <a:noFill/>
          <a:ln w="9525">
            <a:noFill/>
            <a:miter lim="800000"/>
          </a:ln>
          <a:effectLst/>
        </p:spPr>
        <p:txBody>
          <a:bodyPr wrap="square" lIns="91438" tIns="45719" rIns="91438" bIns="45719">
            <a:spAutoFit/>
          </a:bodyPr>
          <a:lstStyle/>
          <a:p>
            <a:pPr>
              <a:spcBef>
                <a:spcPct val="50000"/>
              </a:spcBef>
            </a:pPr>
            <a:r>
              <a:rPr lang="en-US" altLang="en-US" sz="3200" b="1"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10cm, 7cm, 8cm.</a:t>
            </a:r>
            <a:endParaRPr lang="en-US" altLang="en-US" sz="3200" b="1" baseline="30000"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37" name="Text Box 132"/>
          <p:cNvSpPr txBox="1">
            <a:spLocks noChangeArrowheads="1"/>
          </p:cNvSpPr>
          <p:nvPr/>
        </p:nvSpPr>
        <p:spPr bwMode="auto">
          <a:xfrm>
            <a:off x="3164118" y="1907272"/>
            <a:ext cx="5398636" cy="584776"/>
          </a:xfrm>
          <a:prstGeom prst="rect">
            <a:avLst/>
          </a:prstGeom>
          <a:noFill/>
          <a:ln w="9525">
            <a:noFill/>
            <a:miter lim="800000"/>
          </a:ln>
          <a:effectLst/>
        </p:spPr>
        <p:txBody>
          <a:bodyPr wrap="square" lIns="91438" tIns="45719" rIns="91438" bIns="45719">
            <a:spAutoFit/>
          </a:bodyPr>
          <a:lstStyle/>
          <a:p>
            <a:pPr>
              <a:spcBef>
                <a:spcPct val="50000"/>
              </a:spcBef>
            </a:pPr>
            <a:r>
              <a:rPr lang="en-US" altLang="en-US" sz="3200" b="1" dirty="0">
                <a:solidFill>
                  <a:srgbClr val="030201"/>
                </a:solidFill>
                <a:latin typeface="Times New Roman" panose="02020603050405020304" pitchFamily="18" charset="0"/>
                <a:cs typeface="Times New Roman" panose="02020603050405020304" pitchFamily="18" charset="0"/>
              </a:rPr>
              <a:t>12cm, 35cm, 37cm.</a:t>
            </a:r>
            <a:endParaRPr lang="en-US" altLang="en-US" sz="3200" b="1" baseline="30000" dirty="0">
              <a:solidFill>
                <a:srgbClr val="03020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4678030"/>
      </p:ext>
    </p:extLst>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59518"/>
                                        </p:tgtEl>
                                        <p:attrNameLst>
                                          <p:attrName>style.visibility</p:attrName>
                                        </p:attrNameLst>
                                      </p:cBhvr>
                                      <p:to>
                                        <p:strVal val="visible"/>
                                      </p:to>
                                    </p:set>
                                    <p:animEffect transition="in" filter="strips(downRight)">
                                      <p:cBhvr>
                                        <p:cTn id="7" dur="1000"/>
                                        <p:tgtEl>
                                          <p:spTgt spid="59518"/>
                                        </p:tgtEl>
                                      </p:cBhvr>
                                    </p:animEffect>
                                  </p:childTnLst>
                                </p:cTn>
                              </p:par>
                            </p:childTnLst>
                          </p:cTn>
                        </p:par>
                        <p:par>
                          <p:cTn id="8" fill="hold">
                            <p:stCondLst>
                              <p:cond delay="1000"/>
                            </p:stCondLst>
                            <p:childTnLst>
                              <p:par>
                                <p:cTn id="9" presetID="40" presetClass="entr" presetSubtype="0" fill="hold" grpId="0" nodeType="afterEffect" nodePh="1">
                                  <p:stCondLst>
                                    <p:cond delay="0"/>
                                  </p:stCondLst>
                                  <p:endCondLst>
                                    <p:cond evt="begin" delay="0">
                                      <p:tn val="9"/>
                                    </p:cond>
                                  </p:endCondLst>
                                  <p:iterate type="lt">
                                    <p:tmPct val="10000"/>
                                  </p:iterate>
                                  <p:childTnLst>
                                    <p:set>
                                      <p:cBhvr>
                                        <p:cTn id="10" dur="1" fill="hold">
                                          <p:stCondLst>
                                            <p:cond delay="0"/>
                                          </p:stCondLst>
                                        </p:cTn>
                                        <p:tgtEl>
                                          <p:spTgt spid="59423">
                                            <p:bg/>
                                          </p:spTgt>
                                        </p:tgtEl>
                                        <p:attrNameLst>
                                          <p:attrName>style.visibility</p:attrName>
                                        </p:attrNameLst>
                                      </p:cBhvr>
                                      <p:to>
                                        <p:strVal val="visible"/>
                                      </p:to>
                                    </p:set>
                                    <p:animEffect transition="in" filter="fade">
                                      <p:cBhvr>
                                        <p:cTn id="11" dur="1000"/>
                                        <p:tgtEl>
                                          <p:spTgt spid="59423">
                                            <p:bg/>
                                          </p:spTgt>
                                        </p:tgtEl>
                                      </p:cBhvr>
                                    </p:animEffect>
                                    <p:anim calcmode="lin" valueType="num">
                                      <p:cBhvr>
                                        <p:cTn id="12" dur="1000" fill="hold"/>
                                        <p:tgtEl>
                                          <p:spTgt spid="59423">
                                            <p:bg/>
                                          </p:spTgt>
                                        </p:tgtEl>
                                        <p:attrNameLst>
                                          <p:attrName>ppt_x</p:attrName>
                                        </p:attrNameLst>
                                      </p:cBhvr>
                                      <p:tavLst>
                                        <p:tav tm="0">
                                          <p:val>
                                            <p:strVal val="#ppt_x-.1"/>
                                          </p:val>
                                        </p:tav>
                                        <p:tav tm="100000">
                                          <p:val>
                                            <p:strVal val="#ppt_x"/>
                                          </p:val>
                                        </p:tav>
                                      </p:tavLst>
                                    </p:anim>
                                    <p:anim calcmode="lin" valueType="num">
                                      <p:cBhvr>
                                        <p:cTn id="13" dur="1000" fill="hold"/>
                                        <p:tgtEl>
                                          <p:spTgt spid="59423">
                                            <p:bg/>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suction.wav"/>
                                        </p:tgtEl>
                                      </p:cMediaNode>
                                    </p:audio>
                                  </p:subTnLst>
                                </p:cTn>
                              </p:par>
                              <p:par>
                                <p:cTn id="14" presetID="27" presetClass="entr" presetSubtype="0" fill="hold" grpId="0" nodeType="withEffect" nodePh="1">
                                  <p:stCondLst>
                                    <p:cond delay="0"/>
                                  </p:stCondLst>
                                  <p:endCondLst>
                                    <p:cond evt="begin" delay="0">
                                      <p:tn val="14"/>
                                    </p:cond>
                                  </p:endCondLst>
                                  <p:iterate type="lt">
                                    <p:tmPct val="50000"/>
                                  </p:iterate>
                                  <p:childTnLst>
                                    <p:set>
                                      <p:cBhvr>
                                        <p:cTn id="15" dur="1" fill="hold">
                                          <p:stCondLst>
                                            <p:cond delay="0"/>
                                          </p:stCondLst>
                                        </p:cTn>
                                        <p:tgtEl>
                                          <p:spTgt spid="59423">
                                            <p:txEl>
                                              <p:pRg st="0" end="0"/>
                                            </p:txEl>
                                          </p:spTgt>
                                        </p:tgtEl>
                                        <p:attrNameLst>
                                          <p:attrName>style.visibility</p:attrName>
                                        </p:attrNameLst>
                                      </p:cBhvr>
                                      <p:to>
                                        <p:strVal val="visible"/>
                                      </p:to>
                                    </p:set>
                                    <p:anim calcmode="discrete" valueType="clr">
                                      <p:cBhvr override="childStyle">
                                        <p:cTn id="16" dur="80"/>
                                        <p:tgtEl>
                                          <p:spTgt spid="594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59423">
                                            <p:txEl>
                                              <p:pRg st="0" end="0"/>
                                            </p:txEl>
                                          </p:spTgt>
                                        </p:tgtEl>
                                        <p:attrNameLst>
                                          <p:attrName>fillcolor</p:attrName>
                                        </p:attrNameLst>
                                      </p:cBhvr>
                                      <p:tavLst>
                                        <p:tav tm="0">
                                          <p:val>
                                            <p:clrVal>
                                              <a:schemeClr val="accent2"/>
                                            </p:clrVal>
                                          </p:val>
                                        </p:tav>
                                        <p:tav tm="50000">
                                          <p:val>
                                            <p:clrVal>
                                              <a:schemeClr val="hlink"/>
                                            </p:clrVal>
                                          </p:val>
                                        </p:tav>
                                      </p:tavLst>
                                    </p:anim>
                                    <p:set>
                                      <p:cBhvr>
                                        <p:cTn id="18" dur="80"/>
                                        <p:tgtEl>
                                          <p:spTgt spid="59423">
                                            <p:txEl>
                                              <p:pRg st="0" end="0"/>
                                            </p:txEl>
                                          </p:spTgt>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3" name="suction.wav"/>
                                        </p:tgtEl>
                                      </p:cMediaNode>
                                    </p:audio>
                                  </p:subTnLst>
                                </p:cTn>
                              </p:par>
                              <p:par>
                                <p:cTn id="19" presetID="22" presetClass="entr" presetSubtype="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1000"/>
                                        <p:tgtEl>
                                          <p:spTgt spid="13"/>
                                        </p:tgtEl>
                                      </p:cBhvr>
                                    </p:animEffect>
                                  </p:childTnLst>
                                  <p:subTnLst>
                                    <p:audio>
                                      <p:cMediaNode>
                                        <p:cTn display="0" masterRel="sameClick">
                                          <p:stCondLst>
                                            <p:cond evt="begin" delay="0">
                                              <p:tn val="19"/>
                                            </p:cond>
                                          </p:stCondLst>
                                          <p:endCondLst>
                                            <p:cond evt="onStopAudio" delay="0">
                                              <p:tgtEl>
                                                <p:sldTgt/>
                                              </p:tgtEl>
                                            </p:cond>
                                          </p:endCondLst>
                                        </p:cTn>
                                        <p:tgtEl>
                                          <p:sndTgt r:embed="rId3" name="suction.wav"/>
                                        </p:tgtEl>
                                      </p:cMediaNode>
                                    </p:audio>
                                  </p:sub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0-#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7" presetID="22" presetClass="entr" presetSubtype="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10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3" name="suction.wav"/>
                                        </p:tgtEl>
                                      </p:cMediaNode>
                                    </p:audio>
                                  </p:subTnLst>
                                </p:cTn>
                              </p:par>
                            </p:childTnLst>
                          </p:cTn>
                        </p:par>
                        <p:par>
                          <p:cTn id="30" fill="hold">
                            <p:stCondLst>
                              <p:cond delay="3000"/>
                            </p:stCondLst>
                            <p:childTnLst>
                              <p:par>
                                <p:cTn id="31" presetID="18" presetClass="entr" presetSubtype="6"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strips(downRight)">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par>
                                <p:cTn id="34" presetID="22" presetClass="entr" presetSubtype="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10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7" fill="hold">
                            <p:stCondLst>
                              <p:cond delay="4000"/>
                            </p:stCondLst>
                            <p:childTnLst>
                              <p:par>
                                <p:cTn id="38" presetID="18" presetClass="entr" presetSubtype="6"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strips(downRight)">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par>
                                <p:cTn id="41" presetID="22" presetClass="entr" presetSubtype="1"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up)">
                                      <p:cBhvr>
                                        <p:cTn id="43" dur="1000"/>
                                        <p:tgtEl>
                                          <p:spTgt spid="2"/>
                                        </p:tgtEl>
                                      </p:cBhvr>
                                    </p:animEffect>
                                  </p:childTnLst>
                                  <p:subTnLst>
                                    <p:audio>
                                      <p:cMediaNode>
                                        <p:cTn display="0" masterRel="sameClick">
                                          <p:stCondLst>
                                            <p:cond evt="begin" delay="0">
                                              <p:tn val="41"/>
                                            </p:cond>
                                          </p:stCondLst>
                                          <p:endCondLst>
                                            <p:cond evt="onStopAudio" delay="0">
                                              <p:tgtEl>
                                                <p:sldTgt/>
                                              </p:tgtEl>
                                            </p:cond>
                                          </p:endCondLst>
                                        </p:cTn>
                                        <p:tgtEl>
                                          <p:sndTgt r:embed="rId5" name="chimes.wav"/>
                                        </p:tgtEl>
                                      </p:cMediaNode>
                                    </p:audio>
                                  </p:subTnLst>
                                </p:cTn>
                              </p:par>
                            </p:childTnLst>
                          </p:cTn>
                        </p:par>
                        <p:par>
                          <p:cTn id="44" fill="hold">
                            <p:stCondLst>
                              <p:cond delay="5000"/>
                            </p:stCondLst>
                            <p:childTnLst>
                              <p:par>
                                <p:cTn id="45" presetID="18" presetClass="entr" presetSubtype="6"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strips(downRight)">
                                      <p:cBhvr>
                                        <p:cTn id="47" dur="500"/>
                                        <p:tgtEl>
                                          <p:spTgt spid="3"/>
                                        </p:tgtEl>
                                      </p:cBhvr>
                                    </p:animEffect>
                                  </p:childTnLst>
                                  <p:subTnLst>
                                    <p:audio>
                                      <p:cMediaNode>
                                        <p:cTn display="0" masterRel="sameClick">
                                          <p:stCondLst>
                                            <p:cond evt="begin" delay="0">
                                              <p:tn val="45"/>
                                            </p:cond>
                                          </p:stCondLst>
                                          <p:endCondLst>
                                            <p:cond evt="onStopAudio" delay="0">
                                              <p:tgtEl>
                                                <p:sldTgt/>
                                              </p:tgtEl>
                                            </p:cond>
                                          </p:endCondLst>
                                        </p:cTn>
                                        <p:tgtEl>
                                          <p:sndTgt r:embed="rId6" name="cashreg.wav"/>
                                        </p:tgtEl>
                                      </p:cMediaNode>
                                    </p:audio>
                                  </p:subTnLst>
                                </p:cTn>
                              </p:par>
                            </p:childTnLst>
                          </p:cTn>
                        </p:par>
                        <p:par>
                          <p:cTn id="48" fill="hold">
                            <p:stCondLst>
                              <p:cond delay="5500"/>
                            </p:stCondLst>
                            <p:childTnLst>
                              <p:par>
                                <p:cTn id="49" presetID="22" presetClass="entr" presetSubtype="8" fill="hold" grpId="0" nodeType="afterEffect" nodePh="1">
                                  <p:stCondLst>
                                    <p:cond delay="0"/>
                                  </p:stCondLst>
                                  <p:endCondLst>
                                    <p:cond evt="begin" delay="0">
                                      <p:tn val="49"/>
                                    </p:cond>
                                  </p:endCondLst>
                                  <p:childTnLst>
                                    <p:set>
                                      <p:cBhvr>
                                        <p:cTn id="50" dur="1" fill="hold">
                                          <p:stCondLst>
                                            <p:cond delay="0"/>
                                          </p:stCondLst>
                                        </p:cTn>
                                        <p:tgtEl>
                                          <p:spTgt spid="59519"/>
                                        </p:tgtEl>
                                        <p:attrNameLst>
                                          <p:attrName>style.visibility</p:attrName>
                                        </p:attrNameLst>
                                      </p:cBhvr>
                                      <p:to>
                                        <p:strVal val="visible"/>
                                      </p:to>
                                    </p:set>
                                    <p:animEffect transition="in" filter="wipe(left)">
                                      <p:cBhvr>
                                        <p:cTn id="51" dur="1000"/>
                                        <p:tgtEl>
                                          <p:spTgt spid="59519"/>
                                        </p:tgtEl>
                                      </p:cBhvr>
                                    </p:animEffect>
                                  </p:childTnLst>
                                </p:cTn>
                              </p:par>
                            </p:childTnLst>
                          </p:cTn>
                        </p:par>
                        <p:par>
                          <p:cTn id="52" fill="hold">
                            <p:stCondLst>
                              <p:cond delay="6500"/>
                            </p:stCondLst>
                            <p:childTnLst>
                              <p:par>
                                <p:cTn id="53" presetID="22" presetClass="entr" presetSubtype="8" fill="hold" nodeType="afterEffect">
                                  <p:stCondLst>
                                    <p:cond delay="0"/>
                                  </p:stCondLst>
                                  <p:childTnLst>
                                    <p:set>
                                      <p:cBhvr>
                                        <p:cTn id="54" dur="1" fill="hold">
                                          <p:stCondLst>
                                            <p:cond delay="0"/>
                                          </p:stCondLst>
                                        </p:cTn>
                                        <p:tgtEl>
                                          <p:spTgt spid="137">
                                            <p:txEl>
                                              <p:pRg st="0" end="0"/>
                                            </p:txEl>
                                          </p:spTgt>
                                        </p:tgtEl>
                                        <p:attrNameLst>
                                          <p:attrName>style.visibility</p:attrName>
                                        </p:attrNameLst>
                                      </p:cBhvr>
                                      <p:to>
                                        <p:strVal val="visible"/>
                                      </p:to>
                                    </p:set>
                                    <p:animEffect transition="in" filter="wipe(left)">
                                      <p:cBhvr>
                                        <p:cTn id="55" dur="500"/>
                                        <p:tgtEl>
                                          <p:spTgt spid="137">
                                            <p:txEl>
                                              <p:pRg st="0" end="0"/>
                                            </p:txEl>
                                          </p:spTgt>
                                        </p:tgtEl>
                                      </p:cBhvr>
                                    </p:animEffect>
                                  </p:childTnLst>
                                </p:cTn>
                              </p:par>
                            </p:childTnLst>
                          </p:cTn>
                        </p:par>
                        <p:par>
                          <p:cTn id="56" fill="hold">
                            <p:stCondLst>
                              <p:cond delay="7000"/>
                            </p:stCondLst>
                            <p:childTnLst>
                              <p:par>
                                <p:cTn id="57" presetID="22" presetClass="entr" presetSubtype="8" fill="hold" nodeType="afterEffect">
                                  <p:stCondLst>
                                    <p:cond delay="0"/>
                                  </p:stCondLst>
                                  <p:childTnLst>
                                    <p:set>
                                      <p:cBhvr>
                                        <p:cTn id="58" dur="1" fill="hold">
                                          <p:stCondLst>
                                            <p:cond delay="0"/>
                                          </p:stCondLst>
                                        </p:cTn>
                                        <p:tgtEl>
                                          <p:spTgt spid="59524">
                                            <p:txEl>
                                              <p:pRg st="0" end="0"/>
                                            </p:txEl>
                                          </p:spTgt>
                                        </p:tgtEl>
                                        <p:attrNameLst>
                                          <p:attrName>style.visibility</p:attrName>
                                        </p:attrNameLst>
                                      </p:cBhvr>
                                      <p:to>
                                        <p:strVal val="visible"/>
                                      </p:to>
                                    </p:set>
                                    <p:animEffect transition="in" filter="wipe(left)">
                                      <p:cBhvr>
                                        <p:cTn id="59" dur="500"/>
                                        <p:tgtEl>
                                          <p:spTgt spid="59524">
                                            <p:txEl>
                                              <p:pRg st="0" end="0"/>
                                            </p:txEl>
                                          </p:spTgt>
                                        </p:tgtEl>
                                      </p:cBhvr>
                                    </p:animEffect>
                                  </p:childTnLst>
                                </p:cTn>
                              </p:par>
                            </p:childTnLst>
                          </p:cTn>
                        </p:par>
                        <p:par>
                          <p:cTn id="60" fill="hold">
                            <p:stCondLst>
                              <p:cond delay="7500"/>
                            </p:stCondLst>
                            <p:childTnLst>
                              <p:par>
                                <p:cTn id="61" presetID="18" presetClass="entr" presetSubtype="6" fill="hold" grpId="0" nodeType="afterEffect">
                                  <p:stCondLst>
                                    <p:cond delay="0"/>
                                  </p:stCondLst>
                                  <p:childTnLst>
                                    <p:set>
                                      <p:cBhvr>
                                        <p:cTn id="62" dur="1" fill="hold">
                                          <p:stCondLst>
                                            <p:cond delay="0"/>
                                          </p:stCondLst>
                                        </p:cTn>
                                        <p:tgtEl>
                                          <p:spTgt spid="59523"/>
                                        </p:tgtEl>
                                        <p:attrNameLst>
                                          <p:attrName>style.visibility</p:attrName>
                                        </p:attrNameLst>
                                      </p:cBhvr>
                                      <p:to>
                                        <p:strVal val="visible"/>
                                      </p:to>
                                    </p:set>
                                    <p:animEffect transition="in" filter="strips(downRight)">
                                      <p:cBhvr>
                                        <p:cTn id="63" dur="500"/>
                                        <p:tgtEl>
                                          <p:spTgt spid="59523"/>
                                        </p:tgtEl>
                                      </p:cBhvr>
                                    </p:animEffect>
                                  </p:childTnLst>
                                </p:cTn>
                              </p:par>
                            </p:childTnLst>
                          </p:cTn>
                        </p:par>
                        <p:par>
                          <p:cTn id="64" fill="hold">
                            <p:stCondLst>
                              <p:cond delay="8000"/>
                            </p:stCondLst>
                            <p:childTnLst>
                              <p:par>
                                <p:cTn id="65" presetID="22" presetClass="entr" presetSubtype="8" fill="hold" nodeType="afterEffect">
                                  <p:stCondLst>
                                    <p:cond delay="0"/>
                                  </p:stCondLst>
                                  <p:childTnLst>
                                    <p:set>
                                      <p:cBhvr>
                                        <p:cTn id="66" dur="1" fill="hold">
                                          <p:stCondLst>
                                            <p:cond delay="0"/>
                                          </p:stCondLst>
                                        </p:cTn>
                                        <p:tgtEl>
                                          <p:spTgt spid="139">
                                            <p:txEl>
                                              <p:pRg st="0" end="0"/>
                                            </p:txEl>
                                          </p:spTgt>
                                        </p:tgtEl>
                                        <p:attrNameLst>
                                          <p:attrName>style.visibility</p:attrName>
                                        </p:attrNameLst>
                                      </p:cBhvr>
                                      <p:to>
                                        <p:strVal val="visible"/>
                                      </p:to>
                                    </p:set>
                                    <p:animEffect transition="in" filter="wipe(left)">
                                      <p:cBhvr>
                                        <p:cTn id="67" dur="500"/>
                                        <p:tgtEl>
                                          <p:spTgt spid="1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20" presetClass="entr" presetSubtype="0" fill="hold" grpId="0" nodeType="clickEffect">
                                  <p:stCondLst>
                                    <p:cond delay="0"/>
                                  </p:stCondLst>
                                  <p:childTnLst>
                                    <p:set>
                                      <p:cBhvr>
                                        <p:cTn id="72" dur="1" fill="hold">
                                          <p:stCondLst>
                                            <p:cond delay="0"/>
                                          </p:stCondLst>
                                        </p:cTn>
                                        <p:tgtEl>
                                          <p:spTgt spid="59522"/>
                                        </p:tgtEl>
                                        <p:attrNameLst>
                                          <p:attrName>style.visibility</p:attrName>
                                        </p:attrNameLst>
                                      </p:cBhvr>
                                      <p:to>
                                        <p:strVal val="visible"/>
                                      </p:to>
                                    </p:set>
                                    <p:animEffect transition="in" filter="wedge">
                                      <p:cBhvr>
                                        <p:cTn id="73" dur="1000"/>
                                        <p:tgtEl>
                                          <p:spTgt spid="59522"/>
                                        </p:tgtEl>
                                      </p:cBhvr>
                                    </p:animEffect>
                                  </p:childTnLst>
                                  <p:subTnLst>
                                    <p:audio>
                                      <p:cMediaNode>
                                        <p:cTn display="0" masterRel="sameClick">
                                          <p:stCondLst>
                                            <p:cond evt="begin" delay="0">
                                              <p:tn val="7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9520"/>
                                        </p:tgtEl>
                                        <p:attrNameLst>
                                          <p:attrName>style.visibility</p:attrName>
                                        </p:attrNameLst>
                                      </p:cBhvr>
                                      <p:to>
                                        <p:strVal val="visible"/>
                                      </p:to>
                                    </p:set>
                                    <p:animEffect transition="in" filter="dissolve">
                                      <p:cBhvr>
                                        <p:cTn id="79" dur="500"/>
                                        <p:tgtEl>
                                          <p:spTgt spid="59520"/>
                                        </p:tgtEl>
                                      </p:cBhvr>
                                    </p:animEffect>
                                  </p:childTnLst>
                                  <p:subTnLst>
                                    <p:audio>
                                      <p:cMediaNode>
                                        <p:cTn display="0" masterRel="sameClick">
                                          <p:stCondLst>
                                            <p:cond evt="begin" delay="0">
                                              <p:tn val="7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59525"/>
                                        </p:tgtEl>
                                        <p:attrNameLst>
                                          <p:attrName>style.visibility</p:attrName>
                                        </p:attrNameLst>
                                      </p:cBhvr>
                                      <p:to>
                                        <p:strVal val="visible"/>
                                      </p:to>
                                    </p:set>
                                    <p:animEffect transition="in" filter="wheel(1)">
                                      <p:cBhvr>
                                        <p:cTn id="85" dur="2000"/>
                                        <p:tgtEl>
                                          <p:spTgt spid="59525"/>
                                        </p:tgtEl>
                                      </p:cBhvr>
                                    </p:animEffect>
                                  </p:childTnLst>
                                  <p:subTnLst>
                                    <p:audio>
                                      <p:cMediaNode>
                                        <p:cTn display="0" masterRel="sameClick">
                                          <p:stCondLst>
                                            <p:cond evt="begin" delay="0">
                                              <p:tn val="8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9"/>
                  </p:tgtEl>
                </p:cond>
              </p:nextCondLst>
            </p:seq>
            <p:seq concurrent="1" nextAc="seek">
              <p:cTn id="86" restart="whenNotActive" fill="hold" evtFilter="cancelBubble" nodeType="interactiveSeq">
                <p:stCondLst>
                  <p:cond evt="onClick" delay="0">
                    <p:tgtEl>
                      <p:spTgt spid="3"/>
                    </p:tgtEl>
                  </p:cond>
                </p:stCondLst>
                <p:endSync evt="end" delay="0">
                  <p:rtn val="all"/>
                </p:endSync>
                <p:childTnLst>
                  <p:par>
                    <p:cTn id="87" fill="hold">
                      <p:stCondLst>
                        <p:cond delay="0"/>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59526"/>
                                        </p:tgtEl>
                                        <p:attrNameLst>
                                          <p:attrName>style.visibility</p:attrName>
                                        </p:attrNameLst>
                                      </p:cBhvr>
                                      <p:to>
                                        <p:strVal val="visible"/>
                                      </p:to>
                                    </p:set>
                                    <p:animEffect transition="in" filter="wheel(1)">
                                      <p:cBhvr>
                                        <p:cTn id="91" dur="1000"/>
                                        <p:tgtEl>
                                          <p:spTgt spid="59526"/>
                                        </p:tgtEl>
                                      </p:cBhvr>
                                    </p:animEffect>
                                  </p:childTnLst>
                                  <p:subTnLst>
                                    <p:audio>
                                      <p:cMediaNode>
                                        <p:cTn display="0" masterRel="sameClick">
                                          <p:stCondLst>
                                            <p:cond evt="begin" delay="0">
                                              <p:tn val="8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
                  </p:tgtEl>
                </p:cond>
              </p:nextCondLst>
            </p:seq>
          </p:childTnLst>
        </p:cTn>
      </p:par>
    </p:tnLst>
    <p:bldLst>
      <p:bldP spid="59423" grpId="0" build="allAtOnce" animBg="1"/>
      <p:bldP spid="59518" grpId="0"/>
      <p:bldP spid="59519" grpId="0"/>
      <p:bldP spid="59520" grpId="0" animBg="1"/>
      <p:bldP spid="59522" grpId="0" animBg="1"/>
      <p:bldP spid="59523" grpId="0"/>
      <p:bldP spid="59525" grpId="0" animBg="1"/>
      <p:bldP spid="595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838437" y="4442249"/>
            <a:ext cx="304800" cy="685800"/>
            <a:chOff x="240" y="624"/>
            <a:chExt cx="96" cy="288"/>
          </a:xfrm>
        </p:grpSpPr>
        <p:sp>
          <p:nvSpPr>
            <p:cNvPr id="13447" name="Rectangle 3"/>
            <p:cNvSpPr>
              <a:spLocks noChangeArrowheads="1"/>
            </p:cNvSpPr>
            <p:nvPr/>
          </p:nvSpPr>
          <p:spPr bwMode="gray">
            <a:xfrm rot="16200000" flipH="1">
              <a:off x="115" y="749"/>
              <a:ext cx="288" cy="38"/>
            </a:xfrm>
            <a:prstGeom prst="rect">
              <a:avLst/>
            </a:prstGeom>
            <a:gradFill rotWithShape="1">
              <a:gsLst>
                <a:gs pos="0">
                  <a:srgbClr val="808080"/>
                </a:gs>
                <a:gs pos="100000">
                  <a:srgbClr val="ECECEC"/>
                </a:gs>
              </a:gsLst>
              <a:lin ang="5400000" scaled="1"/>
            </a:gradFill>
            <a:ln w="9525" algn="ctr">
              <a:noFill/>
              <a:miter lim="800000"/>
            </a:ln>
            <a:effectLst/>
          </p:spPr>
          <p:txBody>
            <a:bodyPr wrap="none" anchor="ctr"/>
            <a:lstStyle/>
            <a:p>
              <a:pPr eaLnBrk="1" hangingPunct="1"/>
              <a:endParaRPr lang="vi-VN"/>
            </a:p>
          </p:txBody>
        </p:sp>
        <p:sp>
          <p:nvSpPr>
            <p:cNvPr id="13448" name="Rectangle 4"/>
            <p:cNvSpPr>
              <a:spLocks noChangeArrowheads="1"/>
            </p:cNvSpPr>
            <p:nvPr/>
          </p:nvSpPr>
          <p:spPr bwMode="gray">
            <a:xfrm rot="16200000" flipH="1">
              <a:off x="163" y="738"/>
              <a:ext cx="288" cy="59"/>
            </a:xfrm>
            <a:prstGeom prst="rect">
              <a:avLst/>
            </a:prstGeom>
            <a:gradFill rotWithShape="1">
              <a:gsLst>
                <a:gs pos="0">
                  <a:srgbClr val="CFCFCF"/>
                </a:gs>
                <a:gs pos="100000">
                  <a:srgbClr val="5F5F5F"/>
                </a:gs>
              </a:gsLst>
              <a:lin ang="5400000" scaled="1"/>
            </a:gradFill>
            <a:ln w="9525" algn="ctr">
              <a:noFill/>
              <a:miter lim="800000"/>
            </a:ln>
            <a:effectLst/>
          </p:spPr>
          <p:txBody>
            <a:bodyPr wrap="none" anchor="ctr"/>
            <a:lstStyle/>
            <a:p>
              <a:pPr eaLnBrk="1" hangingPunct="1"/>
              <a:endParaRPr lang="vi-VN"/>
            </a:p>
          </p:txBody>
        </p:sp>
      </p:grpSp>
      <p:grpSp>
        <p:nvGrpSpPr>
          <p:cNvPr id="3" name="Group 5"/>
          <p:cNvGrpSpPr/>
          <p:nvPr/>
        </p:nvGrpSpPr>
        <p:grpSpPr bwMode="auto">
          <a:xfrm>
            <a:off x="235190" y="4906705"/>
            <a:ext cx="11281834" cy="1184275"/>
            <a:chOff x="99" y="3312"/>
            <a:chExt cx="5409" cy="746"/>
          </a:xfrm>
        </p:grpSpPr>
        <p:sp>
          <p:nvSpPr>
            <p:cNvPr id="13422" name="AutoShape 6"/>
            <p:cNvSpPr>
              <a:spLocks noChangeArrowheads="1"/>
            </p:cNvSpPr>
            <p:nvPr/>
          </p:nvSpPr>
          <p:spPr bwMode="gray">
            <a:xfrm>
              <a:off x="449" y="3422"/>
              <a:ext cx="4980" cy="53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p>
              <a:pPr algn="ctr" eaLnBrk="1" hangingPunct="1"/>
              <a:endParaRPr lang="en-US" altLang="en-US" dirty="0">
                <a:latin typeface="Arial" panose="020B0604020202020204" pitchFamily="34" charset="0"/>
                <a:cs typeface="Arial" panose="020B0604020202020204" pitchFamily="34" charset="0"/>
              </a:endParaRPr>
            </a:p>
          </p:txBody>
        </p:sp>
        <p:sp>
          <p:nvSpPr>
            <p:cNvPr id="59399" name="AutoShape 7"/>
            <p:cNvSpPr>
              <a:spLocks noChangeArrowheads="1"/>
            </p:cNvSpPr>
            <p:nvPr/>
          </p:nvSpPr>
          <p:spPr bwMode="gray">
            <a:xfrm>
              <a:off x="558" y="3471"/>
              <a:ext cx="476" cy="425"/>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59400" name="Freeform 8"/>
            <p:cNvSpPr/>
            <p:nvPr/>
          </p:nvSpPr>
          <p:spPr bwMode="gray">
            <a:xfrm>
              <a:off x="618" y="3499"/>
              <a:ext cx="479" cy="21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14:hiddenLine>
              </a:ext>
            </a:extLst>
          </p:spPr>
          <p:txBody>
            <a:bodyPr/>
            <a:lstStyle/>
            <a:p>
              <a:pPr eaLnBrk="1" hangingPunct="1">
                <a:defRPr/>
              </a:pPr>
              <a:endParaRPr lang="en-US"/>
            </a:p>
          </p:txBody>
        </p:sp>
        <p:sp>
          <p:nvSpPr>
            <p:cNvPr id="59401" name="Text Box 9"/>
            <p:cNvSpPr txBox="1">
              <a:spLocks noChangeArrowheads="1"/>
            </p:cNvSpPr>
            <p:nvPr/>
          </p:nvSpPr>
          <p:spPr bwMode="gray">
            <a:xfrm>
              <a:off x="791" y="3479"/>
              <a:ext cx="213" cy="3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altLang="en-US" sz="2800" b="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C</a:t>
              </a:r>
              <a:endParaRPr lang="en-US" altLang="en-US" sz="2800"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13426" name="Text Box 10"/>
            <p:cNvSpPr txBox="1">
              <a:spLocks noChangeArrowheads="1"/>
            </p:cNvSpPr>
            <p:nvPr/>
          </p:nvSpPr>
          <p:spPr bwMode="gray">
            <a:xfrm>
              <a:off x="1649" y="3506"/>
              <a:ext cx="3661" cy="252"/>
            </a:xfrm>
            <a:prstGeom prst="rect">
              <a:avLst/>
            </a:prstGeom>
            <a:noFill/>
            <a:ln w="9525" algn="ctr">
              <a:noFill/>
              <a:miter lim="800000"/>
            </a:ln>
            <a:effectLst/>
          </p:spPr>
          <p:txBody>
            <a:bodyPr>
              <a:spAutoFit/>
            </a:bodyPr>
            <a:lstStyle/>
            <a:p>
              <a:endParaRPr lang="en-US" altLang="en-US" sz="2000" b="1" dirty="0">
                <a:solidFill>
                  <a:schemeClr val="accent2"/>
                </a:solidFill>
                <a:latin typeface="Arial" panose="020B0604020202020204" pitchFamily="34" charset="0"/>
                <a:cs typeface="Arial" panose="020B0604020202020204" pitchFamily="34" charset="0"/>
              </a:endParaRPr>
            </a:p>
          </p:txBody>
        </p:sp>
        <p:sp>
          <p:nvSpPr>
            <p:cNvPr id="13427" name="Rectangle 11"/>
            <p:cNvSpPr>
              <a:spLocks noChangeArrowheads="1"/>
            </p:cNvSpPr>
            <p:nvPr/>
          </p:nvSpPr>
          <p:spPr bwMode="auto">
            <a:xfrm>
              <a:off x="420" y="3361"/>
              <a:ext cx="5088" cy="697"/>
            </a:xfrm>
            <a:prstGeom prst="rect">
              <a:avLst/>
            </a:prstGeom>
            <a:noFill/>
            <a:ln w="38100" cmpd="dbl">
              <a:solidFill>
                <a:srgbClr val="0000FF"/>
              </a:solidFill>
              <a:miter lim="800000"/>
            </a:ln>
            <a:effectLst/>
          </p:spPr>
          <p:txBody>
            <a:bodyPr wrap="none" anchor="ctr"/>
            <a:lstStyle/>
            <a:p>
              <a:pPr algn="ctr" eaLnBrk="1" hangingPunct="1"/>
              <a:endParaRPr lang="en-US" altLang="en-US" dirty="0">
                <a:solidFill>
                  <a:srgbClr val="0000FF"/>
                </a:solidFill>
                <a:latin typeface="Arial" panose="020B0604020202020204" pitchFamily="34" charset="0"/>
                <a:cs typeface="Arial" panose="020B0604020202020204" pitchFamily="34" charset="0"/>
              </a:endParaRPr>
            </a:p>
          </p:txBody>
        </p:sp>
        <p:grpSp>
          <p:nvGrpSpPr>
            <p:cNvPr id="4" name="Group 12"/>
            <p:cNvGrpSpPr/>
            <p:nvPr/>
          </p:nvGrpSpPr>
          <p:grpSpPr bwMode="auto">
            <a:xfrm rot="5400000">
              <a:off x="360" y="3552"/>
              <a:ext cx="187" cy="246"/>
              <a:chOff x="1872" y="1506"/>
              <a:chExt cx="2015" cy="2251"/>
            </a:xfrm>
          </p:grpSpPr>
          <p:sp>
            <p:nvSpPr>
              <p:cNvPr id="59405" name="AutoShape 13"/>
              <p:cNvSpPr>
                <a:spLocks noChangeArrowheads="1"/>
              </p:cNvSpPr>
              <p:nvPr/>
            </p:nvSpPr>
            <p:spPr bwMode="gray">
              <a:xfrm rot="16200000" flipH="1">
                <a:off x="1823" y="2553"/>
                <a:ext cx="303"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06" name="AutoShape 14"/>
              <p:cNvSpPr>
                <a:spLocks noChangeArrowheads="1"/>
              </p:cNvSpPr>
              <p:nvPr/>
            </p:nvSpPr>
            <p:spPr bwMode="gray">
              <a:xfrm rot="5400000" flipH="1">
                <a:off x="3627" y="2494"/>
                <a:ext cx="313"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07" name="AutoShape 15"/>
              <p:cNvSpPr>
                <a:spLocks noChangeArrowheads="1"/>
              </p:cNvSpPr>
              <p:nvPr/>
            </p:nvSpPr>
            <p:spPr bwMode="gray">
              <a:xfrm rot="10800000" flipH="1">
                <a:off x="2727" y="3443"/>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441" name="Oval 1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442" name="Oval 1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10" name="Oval 18"/>
              <p:cNvSpPr>
                <a:spLocks noChangeArrowheads="1"/>
              </p:cNvSpPr>
              <p:nvPr/>
            </p:nvSpPr>
            <p:spPr bwMode="gray">
              <a:xfrm>
                <a:off x="2004" y="1508"/>
                <a:ext cx="1765" cy="224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444" name="Oval 19"/>
              <p:cNvSpPr>
                <a:spLocks noChangeArrowheads="1"/>
              </p:cNvSpPr>
              <p:nvPr/>
            </p:nvSpPr>
            <p:spPr bwMode="gray">
              <a:xfrm>
                <a:off x="2024" y="1510"/>
                <a:ext cx="1766" cy="2247"/>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412" name="Oval 20"/>
              <p:cNvSpPr>
                <a:spLocks noChangeArrowheads="1"/>
              </p:cNvSpPr>
              <p:nvPr/>
            </p:nvSpPr>
            <p:spPr bwMode="gray">
              <a:xfrm>
                <a:off x="2343" y="1508"/>
                <a:ext cx="1096" cy="224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446" name="Oval 21"/>
              <p:cNvSpPr>
                <a:spLocks noChangeArrowheads="1"/>
              </p:cNvSpPr>
              <p:nvPr/>
            </p:nvSpPr>
            <p:spPr bwMode="gray">
              <a:xfrm>
                <a:off x="2336" y="1506"/>
                <a:ext cx="1098" cy="2243"/>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sp>
          <p:nvSpPr>
            <p:cNvPr id="59414" name="AutoShape 22"/>
            <p:cNvSpPr>
              <a:spLocks noChangeArrowheads="1"/>
            </p:cNvSpPr>
            <p:nvPr/>
          </p:nvSpPr>
          <p:spPr bwMode="gray">
            <a:xfrm flipH="1">
              <a:off x="413" y="3312"/>
              <a:ext cx="113" cy="6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15" name="AutoShape 23"/>
            <p:cNvSpPr>
              <a:spLocks noChangeArrowheads="1"/>
            </p:cNvSpPr>
            <p:nvPr/>
          </p:nvSpPr>
          <p:spPr bwMode="gray">
            <a:xfrm rot="10800000" flipH="1">
              <a:off x="425" y="3916"/>
              <a:ext cx="114" cy="6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16" name="AutoShape 24"/>
            <p:cNvSpPr>
              <a:spLocks noChangeArrowheads="1"/>
            </p:cNvSpPr>
            <p:nvPr/>
          </p:nvSpPr>
          <p:spPr bwMode="gray">
            <a:xfrm rot="16200000" flipH="1">
              <a:off x="85" y="3611"/>
              <a:ext cx="103" cy="7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432" name="Oval 25"/>
            <p:cNvSpPr>
              <a:spLocks noChangeArrowheads="1"/>
            </p:cNvSpPr>
            <p:nvPr/>
          </p:nvSpPr>
          <p:spPr bwMode="gray">
            <a:xfrm rot="5400000">
              <a:off x="200" y="3353"/>
              <a:ext cx="539" cy="596"/>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433" name="Oval 26"/>
            <p:cNvSpPr>
              <a:spLocks noChangeArrowheads="1"/>
            </p:cNvSpPr>
            <p:nvPr/>
          </p:nvSpPr>
          <p:spPr bwMode="gray">
            <a:xfrm rot="5400000">
              <a:off x="232" y="3386"/>
              <a:ext cx="478" cy="528"/>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19" name="Oval 27"/>
            <p:cNvSpPr>
              <a:spLocks noChangeArrowheads="1"/>
            </p:cNvSpPr>
            <p:nvPr/>
          </p:nvSpPr>
          <p:spPr bwMode="gray">
            <a:xfrm rot="5400000">
              <a:off x="391" y="3527"/>
              <a:ext cx="164" cy="24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435" name="Oval 28"/>
            <p:cNvSpPr>
              <a:spLocks noChangeArrowheads="1"/>
            </p:cNvSpPr>
            <p:nvPr/>
          </p:nvSpPr>
          <p:spPr bwMode="gray">
            <a:xfrm rot="5400000">
              <a:off x="388" y="3528"/>
              <a:ext cx="164" cy="245"/>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421" name="Oval 29"/>
            <p:cNvSpPr>
              <a:spLocks noChangeArrowheads="1"/>
            </p:cNvSpPr>
            <p:nvPr/>
          </p:nvSpPr>
          <p:spPr bwMode="gray">
            <a:xfrm rot="5400000">
              <a:off x="287" y="3527"/>
              <a:ext cx="366" cy="2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437" name="Oval 30"/>
            <p:cNvSpPr>
              <a:spLocks noChangeArrowheads="1"/>
            </p:cNvSpPr>
            <p:nvPr/>
          </p:nvSpPr>
          <p:spPr bwMode="gray">
            <a:xfrm rot="5400000">
              <a:off x="287" y="3527"/>
              <a:ext cx="366" cy="245"/>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sp>
        <p:nvSpPr>
          <p:cNvPr id="59423" name="AutoShape 31"/>
          <p:cNvSpPr>
            <a:spLocks noChangeArrowheads="1"/>
          </p:cNvSpPr>
          <p:nvPr/>
        </p:nvSpPr>
        <p:spPr bwMode="gray">
          <a:xfrm>
            <a:off x="711200" y="107576"/>
            <a:ext cx="10769600" cy="1603749"/>
          </a:xfrm>
          <a:prstGeom prst="roundRect">
            <a:avLst>
              <a:gd name="adj" fmla="val 50000"/>
            </a:avLst>
          </a:prstGeom>
          <a:solidFill>
            <a:schemeClr val="accent1"/>
          </a:solidFill>
          <a:ln w="9525">
            <a:round/>
          </a:ln>
          <a:effectLst/>
          <a:scene3d>
            <a:camera prst="legacyObliqueBottomLeft"/>
            <a:lightRig rig="legacyFlat3" dir="t"/>
          </a:scene3d>
          <a:sp3d extrusionH="430200" prstMaterial="legacyMatte">
            <a:bevelT w="13500" h="13500" prst="angle"/>
            <a:bevelB w="13500" h="13500" prst="angle"/>
            <a:extrusionClr>
              <a:schemeClr val="accent1"/>
            </a:extrusionClr>
          </a:sp3d>
        </p:spPr>
        <p:txBody>
          <a:bodyPr wrap="none" lIns="91438" tIns="45719" rIns="91438" bIns="45719" anchor="ctr">
            <a:flatTx/>
          </a:bodyPr>
          <a:lstStyle/>
          <a:p>
            <a:pPr algn="ctr" eaLnBrk="1" hangingPunct="1"/>
            <a:endParaRPr lang="en-US" altLang="en-US" sz="2000" b="1" dirty="0">
              <a:solidFill>
                <a:srgbClr val="990000"/>
              </a:solidFill>
              <a:latin typeface="Arial" panose="020B0604020202020204" pitchFamily="34" charset="0"/>
              <a:cs typeface="Arial" panose="020B0604020202020204" pitchFamily="34" charset="0"/>
            </a:endParaRPr>
          </a:p>
        </p:txBody>
      </p:sp>
      <p:grpSp>
        <p:nvGrpSpPr>
          <p:cNvPr id="5" name="Group 32"/>
          <p:cNvGrpSpPr/>
          <p:nvPr/>
        </p:nvGrpSpPr>
        <p:grpSpPr bwMode="auto">
          <a:xfrm>
            <a:off x="2117" y="1711329"/>
            <a:ext cx="11453283" cy="1108075"/>
            <a:chOff x="109" y="1032"/>
            <a:chExt cx="5411" cy="698"/>
          </a:xfrm>
        </p:grpSpPr>
        <p:grpSp>
          <p:nvGrpSpPr>
            <p:cNvPr id="6" name="Group 33"/>
            <p:cNvGrpSpPr/>
            <p:nvPr/>
          </p:nvGrpSpPr>
          <p:grpSpPr bwMode="auto">
            <a:xfrm>
              <a:off x="432" y="1032"/>
              <a:ext cx="5088" cy="698"/>
              <a:chOff x="900" y="990"/>
              <a:chExt cx="4512" cy="500"/>
            </a:xfrm>
          </p:grpSpPr>
          <p:sp>
            <p:nvSpPr>
              <p:cNvPr id="13416" name="AutoShape 34"/>
              <p:cNvSpPr>
                <a:spLocks noChangeArrowheads="1"/>
              </p:cNvSpPr>
              <p:nvPr/>
            </p:nvSpPr>
            <p:spPr bwMode="gray">
              <a:xfrm>
                <a:off x="926" y="1034"/>
                <a:ext cx="4416"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p>
                <a:pPr algn="ctr" eaLnBrk="1" hangingPunct="1"/>
                <a:endParaRPr lang="en-US" altLang="en-US" dirty="0">
                  <a:latin typeface="Arial" panose="020B0604020202020204" pitchFamily="34" charset="0"/>
                  <a:cs typeface="Arial" panose="020B0604020202020204" pitchFamily="34" charset="0"/>
                </a:endParaRPr>
              </a:p>
            </p:txBody>
          </p:sp>
          <p:sp>
            <p:nvSpPr>
              <p:cNvPr id="59427" name="AutoShape 35"/>
              <p:cNvSpPr>
                <a:spLocks noChangeArrowheads="1"/>
              </p:cNvSpPr>
              <p:nvPr/>
            </p:nvSpPr>
            <p:spPr bwMode="gray">
              <a:xfrm>
                <a:off x="1022" y="1069"/>
                <a:ext cx="518" cy="312"/>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59428" name="Freeform 36"/>
              <p:cNvSpPr/>
              <p:nvPr/>
            </p:nvSpPr>
            <p:spPr bwMode="gray">
              <a:xfrm>
                <a:off x="1076" y="1089"/>
                <a:ext cx="427"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14:hiddenLine>
                </a:ext>
              </a:extLst>
            </p:spPr>
            <p:txBody>
              <a:bodyPr/>
              <a:lstStyle/>
              <a:p>
                <a:pPr eaLnBrk="1" hangingPunct="1">
                  <a:defRPr/>
                </a:pPr>
                <a:endParaRPr lang="en-US"/>
              </a:p>
            </p:txBody>
          </p:sp>
          <p:sp>
            <p:nvSpPr>
              <p:cNvPr id="59429" name="Text Box 37"/>
              <p:cNvSpPr txBox="1">
                <a:spLocks noChangeArrowheads="1"/>
              </p:cNvSpPr>
              <p:nvPr/>
            </p:nvSpPr>
            <p:spPr bwMode="gray">
              <a:xfrm>
                <a:off x="1316" y="1063"/>
                <a:ext cx="186" cy="2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altLang="en-US" sz="2800"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A</a:t>
                </a:r>
              </a:p>
            </p:txBody>
          </p:sp>
          <p:sp>
            <p:nvSpPr>
              <p:cNvPr id="13420" name="Text Box 38"/>
              <p:cNvSpPr txBox="1">
                <a:spLocks noChangeArrowheads="1"/>
              </p:cNvSpPr>
              <p:nvPr/>
            </p:nvSpPr>
            <p:spPr bwMode="gray">
              <a:xfrm>
                <a:off x="1990" y="1094"/>
                <a:ext cx="3246" cy="181"/>
              </a:xfrm>
              <a:prstGeom prst="rect">
                <a:avLst/>
              </a:prstGeom>
              <a:noFill/>
              <a:ln w="9525" algn="ctr">
                <a:noFill/>
                <a:miter lim="800000"/>
              </a:ln>
              <a:effectLst/>
            </p:spPr>
            <p:txBody>
              <a:bodyPr>
                <a:spAutoFit/>
              </a:bodyPr>
              <a:lstStyle/>
              <a:p>
                <a:endParaRPr lang="en-US" altLang="en-US" sz="2000" b="1" dirty="0">
                  <a:solidFill>
                    <a:schemeClr val="accent2"/>
                  </a:solidFill>
                  <a:latin typeface="Arial" panose="020B0604020202020204" pitchFamily="34" charset="0"/>
                  <a:cs typeface="Arial" panose="020B0604020202020204" pitchFamily="34" charset="0"/>
                </a:endParaRPr>
              </a:p>
            </p:txBody>
          </p:sp>
          <p:sp>
            <p:nvSpPr>
              <p:cNvPr id="13421" name="Rectangle 39"/>
              <p:cNvSpPr>
                <a:spLocks noChangeArrowheads="1"/>
              </p:cNvSpPr>
              <p:nvPr/>
            </p:nvSpPr>
            <p:spPr bwMode="auto">
              <a:xfrm>
                <a:off x="900" y="990"/>
                <a:ext cx="4512" cy="500"/>
              </a:xfrm>
              <a:prstGeom prst="rect">
                <a:avLst/>
              </a:prstGeom>
              <a:noFill/>
              <a:ln w="38100" cmpd="dbl">
                <a:solidFill>
                  <a:srgbClr val="0000FF"/>
                </a:solidFill>
                <a:miter lim="800000"/>
              </a:ln>
              <a:effectLst/>
            </p:spPr>
            <p:txBody>
              <a:bodyPr wrap="none" anchor="ctr"/>
              <a:lstStyle/>
              <a:p>
                <a:pPr algn="ctr" eaLnBrk="1" hangingPunct="1"/>
                <a:endParaRPr lang="en-US" altLang="en-US" dirty="0">
                  <a:solidFill>
                    <a:srgbClr val="0000FF"/>
                  </a:solidFill>
                  <a:latin typeface="Arial" panose="020B0604020202020204" pitchFamily="34" charset="0"/>
                  <a:cs typeface="Arial" panose="020B0604020202020204" pitchFamily="34" charset="0"/>
                </a:endParaRPr>
              </a:p>
            </p:txBody>
          </p:sp>
        </p:grpSp>
        <p:grpSp>
          <p:nvGrpSpPr>
            <p:cNvPr id="7" name="Group 40"/>
            <p:cNvGrpSpPr/>
            <p:nvPr/>
          </p:nvGrpSpPr>
          <p:grpSpPr bwMode="auto">
            <a:xfrm>
              <a:off x="109" y="1033"/>
              <a:ext cx="671" cy="673"/>
              <a:chOff x="-143" y="1056"/>
              <a:chExt cx="585" cy="625"/>
            </a:xfrm>
          </p:grpSpPr>
          <p:grpSp>
            <p:nvGrpSpPr>
              <p:cNvPr id="8" name="Group 41"/>
              <p:cNvGrpSpPr/>
              <p:nvPr/>
            </p:nvGrpSpPr>
            <p:grpSpPr bwMode="auto">
              <a:xfrm rot="5400000">
                <a:off x="82" y="1291"/>
                <a:ext cx="178" cy="216"/>
                <a:chOff x="1871" y="1500"/>
                <a:chExt cx="2010" cy="2281"/>
              </a:xfrm>
            </p:grpSpPr>
            <p:sp>
              <p:nvSpPr>
                <p:cNvPr id="59434" name="AutoShape 42"/>
                <p:cNvSpPr>
                  <a:spLocks noChangeArrowheads="1"/>
                </p:cNvSpPr>
                <p:nvPr/>
              </p:nvSpPr>
              <p:spPr bwMode="gray">
                <a:xfrm rot="16200000" flipH="1">
                  <a:off x="1822" y="2553"/>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35" name="AutoShape 43"/>
                <p:cNvSpPr>
                  <a:spLocks noChangeArrowheads="1"/>
                </p:cNvSpPr>
                <p:nvPr/>
              </p:nvSpPr>
              <p:spPr bwMode="gray">
                <a:xfrm rot="5400000" flipH="1">
                  <a:off x="3623" y="2493"/>
                  <a:ext cx="312"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36" name="AutoShape 44"/>
                <p:cNvSpPr>
                  <a:spLocks noChangeArrowheads="1"/>
                </p:cNvSpPr>
                <p:nvPr/>
              </p:nvSpPr>
              <p:spPr bwMode="gray">
                <a:xfrm rot="10800000" flipH="1">
                  <a:off x="2725" y="3440"/>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410" name="Oval 4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411" name="Oval 4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39" name="Oval 47"/>
                <p:cNvSpPr>
                  <a:spLocks noChangeArrowheads="1"/>
                </p:cNvSpPr>
                <p:nvPr/>
              </p:nvSpPr>
              <p:spPr bwMode="gray">
                <a:xfrm>
                  <a:off x="2022" y="1500"/>
                  <a:ext cx="1720" cy="2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413" name="Oval 48"/>
                <p:cNvSpPr>
                  <a:spLocks noChangeArrowheads="1"/>
                </p:cNvSpPr>
                <p:nvPr/>
              </p:nvSpPr>
              <p:spPr bwMode="gray">
                <a:xfrm>
                  <a:off x="1984" y="1522"/>
                  <a:ext cx="1719" cy="2259"/>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441" name="Oval 49"/>
                <p:cNvSpPr>
                  <a:spLocks noChangeArrowheads="1"/>
                </p:cNvSpPr>
                <p:nvPr/>
              </p:nvSpPr>
              <p:spPr bwMode="gray">
                <a:xfrm>
                  <a:off x="2309" y="1512"/>
                  <a:ext cx="1083" cy="226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415" name="Oval 50"/>
                <p:cNvSpPr>
                  <a:spLocks noChangeArrowheads="1"/>
                </p:cNvSpPr>
                <p:nvPr/>
              </p:nvSpPr>
              <p:spPr bwMode="gray">
                <a:xfrm>
                  <a:off x="2312" y="1510"/>
                  <a:ext cx="1087" cy="2263"/>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sp>
            <p:nvSpPr>
              <p:cNvPr id="59443" name="AutoShape 51"/>
              <p:cNvSpPr>
                <a:spLocks noChangeArrowheads="1"/>
              </p:cNvSpPr>
              <p:nvPr/>
            </p:nvSpPr>
            <p:spPr bwMode="gray">
              <a:xfrm flipH="1">
                <a:off x="132" y="1056"/>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44" name="AutoShape 52"/>
              <p:cNvSpPr>
                <a:spLocks noChangeArrowheads="1"/>
              </p:cNvSpPr>
              <p:nvPr/>
            </p:nvSpPr>
            <p:spPr bwMode="gray">
              <a:xfrm rot="10800000" flipH="1">
                <a:off x="143" y="1617"/>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45" name="AutoShape 53"/>
              <p:cNvSpPr>
                <a:spLocks noChangeArrowheads="1"/>
              </p:cNvSpPr>
              <p:nvPr/>
            </p:nvSpPr>
            <p:spPr bwMode="gray">
              <a:xfrm rot="16200000" flipH="1">
                <a:off x="-159" y="1334"/>
                <a:ext cx="98"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401" name="Oval 54"/>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402" name="Oval 55"/>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48" name="Oval 56"/>
              <p:cNvSpPr>
                <a:spLocks noChangeArrowheads="1"/>
              </p:cNvSpPr>
              <p:nvPr/>
            </p:nvSpPr>
            <p:spPr bwMode="gray">
              <a:xfrm rot="5400000">
                <a:off x="113" y="1261"/>
                <a:ext cx="152" cy="21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404" name="Oval 57"/>
              <p:cNvSpPr>
                <a:spLocks noChangeArrowheads="1"/>
              </p:cNvSpPr>
              <p:nvPr/>
            </p:nvSpPr>
            <p:spPr bwMode="gray">
              <a:xfrm rot="5400000">
                <a:off x="111" y="1264"/>
                <a:ext cx="152" cy="214"/>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450" name="Oval 58"/>
              <p:cNvSpPr>
                <a:spLocks noChangeArrowheads="1"/>
              </p:cNvSpPr>
              <p:nvPr/>
            </p:nvSpPr>
            <p:spPr bwMode="gray">
              <a:xfrm rot="5400000">
                <a:off x="12" y="1263"/>
                <a:ext cx="340" cy="2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406" name="Oval 59"/>
              <p:cNvSpPr>
                <a:spLocks noChangeArrowheads="1"/>
              </p:cNvSpPr>
              <p:nvPr/>
            </p:nvSpPr>
            <p:spPr bwMode="gray">
              <a:xfrm rot="5400000">
                <a:off x="12" y="1263"/>
                <a:ext cx="340" cy="214"/>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grpSp>
      <p:grpSp>
        <p:nvGrpSpPr>
          <p:cNvPr id="13" name="Group 88"/>
          <p:cNvGrpSpPr/>
          <p:nvPr/>
        </p:nvGrpSpPr>
        <p:grpSpPr bwMode="auto">
          <a:xfrm>
            <a:off x="787400" y="1406525"/>
            <a:ext cx="304800" cy="533400"/>
            <a:chOff x="240" y="624"/>
            <a:chExt cx="96" cy="288"/>
          </a:xfrm>
        </p:grpSpPr>
        <p:sp>
          <p:nvSpPr>
            <p:cNvPr id="13366" name="Rectangle 89"/>
            <p:cNvSpPr>
              <a:spLocks noChangeArrowheads="1"/>
            </p:cNvSpPr>
            <p:nvPr/>
          </p:nvSpPr>
          <p:spPr bwMode="gray">
            <a:xfrm rot="16200000" flipH="1">
              <a:off x="115" y="749"/>
              <a:ext cx="288" cy="38"/>
            </a:xfrm>
            <a:prstGeom prst="rect">
              <a:avLst/>
            </a:prstGeom>
            <a:gradFill rotWithShape="1">
              <a:gsLst>
                <a:gs pos="0">
                  <a:srgbClr val="808080"/>
                </a:gs>
                <a:gs pos="100000">
                  <a:srgbClr val="ECECEC"/>
                </a:gs>
              </a:gsLst>
              <a:lin ang="5400000" scaled="1"/>
            </a:gradFill>
            <a:ln w="9525" algn="ctr">
              <a:noFill/>
              <a:miter lim="800000"/>
            </a:ln>
            <a:effectLst/>
          </p:spPr>
          <p:txBody>
            <a:bodyPr wrap="none" anchor="ctr"/>
            <a:lstStyle/>
            <a:p>
              <a:pPr eaLnBrk="1" hangingPunct="1"/>
              <a:endParaRPr lang="vi-VN"/>
            </a:p>
          </p:txBody>
        </p:sp>
        <p:sp>
          <p:nvSpPr>
            <p:cNvPr id="13367" name="Rectangle 90"/>
            <p:cNvSpPr>
              <a:spLocks noChangeArrowheads="1"/>
            </p:cNvSpPr>
            <p:nvPr/>
          </p:nvSpPr>
          <p:spPr bwMode="gray">
            <a:xfrm rot="16200000" flipH="1">
              <a:off x="163" y="738"/>
              <a:ext cx="288" cy="59"/>
            </a:xfrm>
            <a:prstGeom prst="rect">
              <a:avLst/>
            </a:prstGeom>
            <a:gradFill rotWithShape="1">
              <a:gsLst>
                <a:gs pos="0">
                  <a:srgbClr val="CFCFCF"/>
                </a:gs>
                <a:gs pos="100000">
                  <a:srgbClr val="5F5F5F"/>
                </a:gs>
              </a:gsLst>
              <a:lin ang="5400000" scaled="1"/>
            </a:gradFill>
            <a:ln w="9525" algn="ctr">
              <a:noFill/>
              <a:miter lim="800000"/>
            </a:ln>
            <a:effectLst/>
          </p:spPr>
          <p:txBody>
            <a:bodyPr wrap="none" anchor="ctr"/>
            <a:lstStyle/>
            <a:p>
              <a:pPr eaLnBrk="1" hangingPunct="1"/>
              <a:endParaRPr lang="vi-VN"/>
            </a:p>
          </p:txBody>
        </p:sp>
      </p:grpSp>
      <p:sp>
        <p:nvSpPr>
          <p:cNvPr id="13320" name="Text Box 91"/>
          <p:cNvSpPr txBox="1">
            <a:spLocks noChangeArrowheads="1"/>
          </p:cNvSpPr>
          <p:nvPr/>
        </p:nvSpPr>
        <p:spPr bwMode="auto">
          <a:xfrm>
            <a:off x="3454400" y="3463931"/>
            <a:ext cx="8026400" cy="379591"/>
          </a:xfrm>
          <a:prstGeom prst="rect">
            <a:avLst/>
          </a:prstGeom>
          <a:noFill/>
          <a:ln w="9525">
            <a:noFill/>
            <a:miter lim="800000"/>
          </a:ln>
          <a:effectLst/>
        </p:spPr>
        <p:txBody>
          <a:bodyPr lIns="91438" tIns="45719" rIns="91438" bIns="45719">
            <a:spAutoFit/>
          </a:bodyPr>
          <a:lstStyle/>
          <a:p>
            <a:pPr eaLnBrk="1" hangingPunct="1">
              <a:spcBef>
                <a:spcPct val="50000"/>
              </a:spcBef>
            </a:pPr>
            <a:endParaRPr lang="en-US" altLang="en-US" dirty="0">
              <a:latin typeface="Arial" panose="020B0604020202020204" pitchFamily="34" charset="0"/>
              <a:cs typeface="Arial" panose="020B0604020202020204" pitchFamily="34" charset="0"/>
            </a:endParaRPr>
          </a:p>
        </p:txBody>
      </p:sp>
      <p:grpSp>
        <p:nvGrpSpPr>
          <p:cNvPr id="14" name="Group 92"/>
          <p:cNvGrpSpPr/>
          <p:nvPr/>
        </p:nvGrpSpPr>
        <p:grpSpPr bwMode="auto">
          <a:xfrm>
            <a:off x="-15530" y="3334174"/>
            <a:ext cx="11453283" cy="1108075"/>
            <a:chOff x="109" y="1032"/>
            <a:chExt cx="5411" cy="698"/>
          </a:xfrm>
        </p:grpSpPr>
        <p:grpSp>
          <p:nvGrpSpPr>
            <p:cNvPr id="15" name="Group 93"/>
            <p:cNvGrpSpPr/>
            <p:nvPr/>
          </p:nvGrpSpPr>
          <p:grpSpPr bwMode="auto">
            <a:xfrm>
              <a:off x="432" y="1032"/>
              <a:ext cx="5088" cy="698"/>
              <a:chOff x="900" y="990"/>
              <a:chExt cx="4512" cy="500"/>
            </a:xfrm>
          </p:grpSpPr>
          <p:sp>
            <p:nvSpPr>
              <p:cNvPr id="13360" name="AutoShape 94"/>
              <p:cNvSpPr>
                <a:spLocks noChangeArrowheads="1"/>
              </p:cNvSpPr>
              <p:nvPr/>
            </p:nvSpPr>
            <p:spPr bwMode="gray">
              <a:xfrm>
                <a:off x="926" y="1034"/>
                <a:ext cx="4416"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p>
                <a:pPr algn="ctr" eaLnBrk="1" hangingPunct="1"/>
                <a:endParaRPr lang="en-US" altLang="en-US" dirty="0">
                  <a:latin typeface="Arial" panose="020B0604020202020204" pitchFamily="34" charset="0"/>
                  <a:cs typeface="Arial" panose="020B0604020202020204" pitchFamily="34" charset="0"/>
                </a:endParaRPr>
              </a:p>
            </p:txBody>
          </p:sp>
          <p:sp>
            <p:nvSpPr>
              <p:cNvPr id="59487" name="AutoShape 95"/>
              <p:cNvSpPr>
                <a:spLocks noChangeArrowheads="1"/>
              </p:cNvSpPr>
              <p:nvPr/>
            </p:nvSpPr>
            <p:spPr bwMode="gray">
              <a:xfrm>
                <a:off x="1022" y="1069"/>
                <a:ext cx="525" cy="312"/>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59488" name="Freeform 96"/>
              <p:cNvSpPr/>
              <p:nvPr/>
            </p:nvSpPr>
            <p:spPr bwMode="gray">
              <a:xfrm>
                <a:off x="1076" y="1089"/>
                <a:ext cx="427" cy="156"/>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14:hiddenLine>
                </a:ext>
              </a:extLst>
            </p:spPr>
            <p:txBody>
              <a:bodyPr/>
              <a:lstStyle/>
              <a:p>
                <a:pPr eaLnBrk="1" hangingPunct="1">
                  <a:defRPr/>
                </a:pPr>
                <a:endParaRPr lang="en-US"/>
              </a:p>
            </p:txBody>
          </p:sp>
          <p:sp>
            <p:nvSpPr>
              <p:cNvPr id="59489" name="Text Box 97"/>
              <p:cNvSpPr txBox="1">
                <a:spLocks noChangeArrowheads="1"/>
              </p:cNvSpPr>
              <p:nvPr/>
            </p:nvSpPr>
            <p:spPr bwMode="gray">
              <a:xfrm>
                <a:off x="1316" y="1063"/>
                <a:ext cx="186" cy="2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altLang="en-US" sz="2800"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B</a:t>
                </a:r>
              </a:p>
            </p:txBody>
          </p:sp>
          <p:sp>
            <p:nvSpPr>
              <p:cNvPr id="13364" name="Text Box 98"/>
              <p:cNvSpPr txBox="1">
                <a:spLocks noChangeArrowheads="1"/>
              </p:cNvSpPr>
              <p:nvPr/>
            </p:nvSpPr>
            <p:spPr bwMode="gray">
              <a:xfrm>
                <a:off x="1990" y="1094"/>
                <a:ext cx="3246" cy="181"/>
              </a:xfrm>
              <a:prstGeom prst="rect">
                <a:avLst/>
              </a:prstGeom>
              <a:noFill/>
              <a:ln w="9525" algn="ctr">
                <a:noFill/>
                <a:miter lim="800000"/>
              </a:ln>
              <a:effectLst/>
            </p:spPr>
            <p:txBody>
              <a:bodyPr>
                <a:spAutoFit/>
              </a:bodyPr>
              <a:lstStyle/>
              <a:p>
                <a:endParaRPr lang="en-US" altLang="en-US" sz="2000" b="1" dirty="0">
                  <a:solidFill>
                    <a:schemeClr val="accent2"/>
                  </a:solidFill>
                  <a:latin typeface="Arial" panose="020B0604020202020204" pitchFamily="34" charset="0"/>
                  <a:cs typeface="Arial" panose="020B0604020202020204" pitchFamily="34" charset="0"/>
                </a:endParaRPr>
              </a:p>
            </p:txBody>
          </p:sp>
          <p:sp>
            <p:nvSpPr>
              <p:cNvPr id="13365" name="Rectangle 99"/>
              <p:cNvSpPr>
                <a:spLocks noChangeArrowheads="1"/>
              </p:cNvSpPr>
              <p:nvPr/>
            </p:nvSpPr>
            <p:spPr bwMode="auto">
              <a:xfrm>
                <a:off x="900" y="990"/>
                <a:ext cx="4512" cy="500"/>
              </a:xfrm>
              <a:prstGeom prst="rect">
                <a:avLst/>
              </a:prstGeom>
              <a:noFill/>
              <a:ln w="38100" cmpd="dbl">
                <a:solidFill>
                  <a:srgbClr val="0000FF"/>
                </a:solidFill>
                <a:miter lim="800000"/>
              </a:ln>
              <a:effectLst/>
            </p:spPr>
            <p:txBody>
              <a:bodyPr wrap="none" anchor="ctr"/>
              <a:lstStyle/>
              <a:p>
                <a:pPr algn="ctr" eaLnBrk="1" hangingPunct="1"/>
                <a:endParaRPr lang="en-US" altLang="en-US" dirty="0">
                  <a:solidFill>
                    <a:srgbClr val="0000FF"/>
                  </a:solidFill>
                  <a:latin typeface="Arial" panose="020B0604020202020204" pitchFamily="34" charset="0"/>
                  <a:cs typeface="Arial" panose="020B0604020202020204" pitchFamily="34" charset="0"/>
                </a:endParaRPr>
              </a:p>
            </p:txBody>
          </p:sp>
        </p:grpSp>
        <p:grpSp>
          <p:nvGrpSpPr>
            <p:cNvPr id="16" name="Group 100"/>
            <p:cNvGrpSpPr/>
            <p:nvPr/>
          </p:nvGrpSpPr>
          <p:grpSpPr bwMode="auto">
            <a:xfrm>
              <a:off x="109" y="1033"/>
              <a:ext cx="671" cy="673"/>
              <a:chOff x="-143" y="1056"/>
              <a:chExt cx="585" cy="625"/>
            </a:xfrm>
          </p:grpSpPr>
          <p:grpSp>
            <p:nvGrpSpPr>
              <p:cNvPr id="17" name="Group 101"/>
              <p:cNvGrpSpPr/>
              <p:nvPr/>
            </p:nvGrpSpPr>
            <p:grpSpPr bwMode="auto">
              <a:xfrm rot="5400000">
                <a:off x="82" y="1291"/>
                <a:ext cx="178" cy="216"/>
                <a:chOff x="1871" y="1500"/>
                <a:chExt cx="2010" cy="2281"/>
              </a:xfrm>
            </p:grpSpPr>
            <p:sp>
              <p:nvSpPr>
                <p:cNvPr id="59494" name="AutoShape 102"/>
                <p:cNvSpPr>
                  <a:spLocks noChangeArrowheads="1"/>
                </p:cNvSpPr>
                <p:nvPr/>
              </p:nvSpPr>
              <p:spPr bwMode="gray">
                <a:xfrm rot="16200000" flipH="1">
                  <a:off x="1822" y="2553"/>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95" name="AutoShape 103"/>
                <p:cNvSpPr>
                  <a:spLocks noChangeArrowheads="1"/>
                </p:cNvSpPr>
                <p:nvPr/>
              </p:nvSpPr>
              <p:spPr bwMode="gray">
                <a:xfrm rot="5400000" flipH="1">
                  <a:off x="3623" y="2493"/>
                  <a:ext cx="312"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496" name="AutoShape 104"/>
                <p:cNvSpPr>
                  <a:spLocks noChangeArrowheads="1"/>
                </p:cNvSpPr>
                <p:nvPr/>
              </p:nvSpPr>
              <p:spPr bwMode="gray">
                <a:xfrm rot="10800000" flipH="1">
                  <a:off x="2725" y="3440"/>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354" name="Oval 10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355" name="Oval 10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499" name="Oval 107"/>
                <p:cNvSpPr>
                  <a:spLocks noChangeArrowheads="1"/>
                </p:cNvSpPr>
                <p:nvPr/>
              </p:nvSpPr>
              <p:spPr bwMode="gray">
                <a:xfrm>
                  <a:off x="2022" y="1500"/>
                  <a:ext cx="1720" cy="2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357" name="Oval 108"/>
                <p:cNvSpPr>
                  <a:spLocks noChangeArrowheads="1"/>
                </p:cNvSpPr>
                <p:nvPr/>
              </p:nvSpPr>
              <p:spPr bwMode="gray">
                <a:xfrm>
                  <a:off x="1984" y="1522"/>
                  <a:ext cx="1719" cy="2259"/>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501" name="Oval 109"/>
                <p:cNvSpPr>
                  <a:spLocks noChangeArrowheads="1"/>
                </p:cNvSpPr>
                <p:nvPr/>
              </p:nvSpPr>
              <p:spPr bwMode="gray">
                <a:xfrm>
                  <a:off x="2309" y="1512"/>
                  <a:ext cx="1083" cy="226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359" name="Oval 110"/>
                <p:cNvSpPr>
                  <a:spLocks noChangeArrowheads="1"/>
                </p:cNvSpPr>
                <p:nvPr/>
              </p:nvSpPr>
              <p:spPr bwMode="gray">
                <a:xfrm>
                  <a:off x="2312" y="1510"/>
                  <a:ext cx="1087" cy="2263"/>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sp>
            <p:nvSpPr>
              <p:cNvPr id="59503" name="AutoShape 111"/>
              <p:cNvSpPr>
                <a:spLocks noChangeArrowheads="1"/>
              </p:cNvSpPr>
              <p:nvPr/>
            </p:nvSpPr>
            <p:spPr bwMode="gray">
              <a:xfrm flipH="1">
                <a:off x="132" y="1056"/>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504" name="AutoShape 112"/>
              <p:cNvSpPr>
                <a:spLocks noChangeArrowheads="1"/>
              </p:cNvSpPr>
              <p:nvPr/>
            </p:nvSpPr>
            <p:spPr bwMode="gray">
              <a:xfrm rot="10800000" flipH="1">
                <a:off x="143" y="1617"/>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59505" name="AutoShape 113"/>
              <p:cNvSpPr>
                <a:spLocks noChangeArrowheads="1"/>
              </p:cNvSpPr>
              <p:nvPr/>
            </p:nvSpPr>
            <p:spPr bwMode="gray">
              <a:xfrm rot="16200000" flipH="1">
                <a:off x="-159" y="1334"/>
                <a:ext cx="98"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p>
            </p:txBody>
          </p:sp>
          <p:sp>
            <p:nvSpPr>
              <p:cNvPr id="13345" name="Oval 114"/>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ln>
              <a:effectLst/>
            </p:spPr>
            <p:txBody>
              <a:bodyPr wrap="none" anchor="ctr"/>
              <a:lstStyle/>
              <a:p>
                <a:pPr eaLnBrk="1" hangingPunct="1"/>
                <a:endParaRPr lang="vi-VN"/>
              </a:p>
            </p:txBody>
          </p:sp>
          <p:sp>
            <p:nvSpPr>
              <p:cNvPr id="13346" name="Oval 115"/>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ln>
              <a:effectLst/>
            </p:spPr>
            <p:txBody>
              <a:bodyPr wrap="none" anchor="ctr"/>
              <a:lstStyle/>
              <a:p>
                <a:pPr eaLnBrk="1" hangingPunct="1"/>
                <a:endParaRPr lang="vi-VN"/>
              </a:p>
            </p:txBody>
          </p:sp>
          <p:sp>
            <p:nvSpPr>
              <p:cNvPr id="59508" name="Oval 116"/>
              <p:cNvSpPr>
                <a:spLocks noChangeArrowheads="1"/>
              </p:cNvSpPr>
              <p:nvPr/>
            </p:nvSpPr>
            <p:spPr bwMode="gray">
              <a:xfrm rot="5400000">
                <a:off x="113" y="1261"/>
                <a:ext cx="152" cy="21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p>
            </p:txBody>
          </p:sp>
          <p:sp>
            <p:nvSpPr>
              <p:cNvPr id="13348" name="Oval 117"/>
              <p:cNvSpPr>
                <a:spLocks noChangeArrowheads="1"/>
              </p:cNvSpPr>
              <p:nvPr/>
            </p:nvSpPr>
            <p:spPr bwMode="gray">
              <a:xfrm rot="5400000">
                <a:off x="111" y="1264"/>
                <a:ext cx="152" cy="214"/>
              </a:xfrm>
              <a:prstGeom prst="ellipse">
                <a:avLst/>
              </a:prstGeom>
              <a:gradFill rotWithShape="1">
                <a:gsLst>
                  <a:gs pos="0">
                    <a:srgbClr val="000000"/>
                  </a:gs>
                  <a:gs pos="100000">
                    <a:srgbClr val="FFCC00"/>
                  </a:gs>
                </a:gsLst>
                <a:lin ang="2700000" scaled="1"/>
              </a:gradFill>
              <a:ln w="38100" algn="ctr">
                <a:noFill/>
                <a:round/>
              </a:ln>
              <a:effectLst/>
            </p:spPr>
            <p:txBody>
              <a:bodyPr wrap="none" anchor="ctr">
                <a:spAutoFit/>
              </a:bodyPr>
              <a:lstStyle/>
              <a:p>
                <a:pPr eaLnBrk="1" hangingPunct="1"/>
                <a:endParaRPr lang="vi-VN"/>
              </a:p>
            </p:txBody>
          </p:sp>
          <p:sp>
            <p:nvSpPr>
              <p:cNvPr id="59510" name="Oval 118"/>
              <p:cNvSpPr>
                <a:spLocks noChangeArrowheads="1"/>
              </p:cNvSpPr>
              <p:nvPr/>
            </p:nvSpPr>
            <p:spPr bwMode="gray">
              <a:xfrm rot="5400000">
                <a:off x="12" y="1263"/>
                <a:ext cx="340" cy="2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p>
            </p:txBody>
          </p:sp>
          <p:sp>
            <p:nvSpPr>
              <p:cNvPr id="13350" name="Oval 119"/>
              <p:cNvSpPr>
                <a:spLocks noChangeArrowheads="1"/>
              </p:cNvSpPr>
              <p:nvPr/>
            </p:nvSpPr>
            <p:spPr bwMode="gray">
              <a:xfrm rot="5400000">
                <a:off x="12" y="1263"/>
                <a:ext cx="340" cy="214"/>
              </a:xfrm>
              <a:prstGeom prst="ellipse">
                <a:avLst/>
              </a:prstGeom>
              <a:gradFill rotWithShape="1">
                <a:gsLst>
                  <a:gs pos="0">
                    <a:srgbClr val="FFCC00"/>
                  </a:gs>
                  <a:gs pos="100000">
                    <a:srgbClr val="7C6300"/>
                  </a:gs>
                </a:gsLst>
                <a:lin ang="2700000" scaled="1"/>
              </a:gradFill>
              <a:ln w="38100" algn="ctr">
                <a:noFill/>
                <a:round/>
              </a:ln>
              <a:effectLst/>
            </p:spPr>
            <p:txBody>
              <a:bodyPr anchor="ctr">
                <a:spAutoFit/>
              </a:bodyPr>
              <a:lstStyle/>
              <a:p>
                <a:pPr eaLnBrk="1" hangingPunct="1"/>
                <a:endParaRPr lang="vi-VN"/>
              </a:p>
            </p:txBody>
          </p:sp>
        </p:grpSp>
      </p:grpSp>
      <p:grpSp>
        <p:nvGrpSpPr>
          <p:cNvPr id="18" name="Group 120"/>
          <p:cNvGrpSpPr/>
          <p:nvPr/>
        </p:nvGrpSpPr>
        <p:grpSpPr bwMode="auto">
          <a:xfrm>
            <a:off x="838200" y="3940175"/>
            <a:ext cx="304800" cy="533400"/>
            <a:chOff x="240" y="624"/>
            <a:chExt cx="96" cy="288"/>
          </a:xfrm>
        </p:grpSpPr>
        <p:sp>
          <p:nvSpPr>
            <p:cNvPr id="13337" name="Rectangle 121"/>
            <p:cNvSpPr>
              <a:spLocks noChangeArrowheads="1"/>
            </p:cNvSpPr>
            <p:nvPr/>
          </p:nvSpPr>
          <p:spPr bwMode="gray">
            <a:xfrm rot="16200000" flipH="1">
              <a:off x="115" y="749"/>
              <a:ext cx="288" cy="38"/>
            </a:xfrm>
            <a:prstGeom prst="rect">
              <a:avLst/>
            </a:prstGeom>
            <a:gradFill rotWithShape="1">
              <a:gsLst>
                <a:gs pos="0">
                  <a:srgbClr val="808080"/>
                </a:gs>
                <a:gs pos="100000">
                  <a:srgbClr val="ECECEC"/>
                </a:gs>
              </a:gsLst>
              <a:lin ang="5400000" scaled="1"/>
            </a:gradFill>
            <a:ln w="9525" algn="ctr">
              <a:noFill/>
              <a:miter lim="800000"/>
            </a:ln>
            <a:effectLst/>
          </p:spPr>
          <p:txBody>
            <a:bodyPr wrap="none" anchor="ctr"/>
            <a:lstStyle/>
            <a:p>
              <a:pPr eaLnBrk="1" hangingPunct="1"/>
              <a:endParaRPr lang="vi-VN"/>
            </a:p>
          </p:txBody>
        </p:sp>
        <p:sp>
          <p:nvSpPr>
            <p:cNvPr id="13338" name="Rectangle 122"/>
            <p:cNvSpPr>
              <a:spLocks noChangeArrowheads="1"/>
            </p:cNvSpPr>
            <p:nvPr/>
          </p:nvSpPr>
          <p:spPr bwMode="gray">
            <a:xfrm rot="16200000" flipH="1">
              <a:off x="163" y="738"/>
              <a:ext cx="288" cy="59"/>
            </a:xfrm>
            <a:prstGeom prst="rect">
              <a:avLst/>
            </a:prstGeom>
            <a:gradFill rotWithShape="1">
              <a:gsLst>
                <a:gs pos="0">
                  <a:srgbClr val="CFCFCF"/>
                </a:gs>
                <a:gs pos="100000">
                  <a:srgbClr val="5F5F5F"/>
                </a:gs>
              </a:gsLst>
              <a:lin ang="5400000" scaled="1"/>
            </a:gradFill>
            <a:ln w="9525" algn="ctr">
              <a:noFill/>
              <a:miter lim="800000"/>
            </a:ln>
            <a:effectLst/>
          </p:spPr>
          <p:txBody>
            <a:bodyPr wrap="none" anchor="ctr"/>
            <a:lstStyle/>
            <a:p>
              <a:pPr eaLnBrk="1" hangingPunct="1"/>
              <a:endParaRPr lang="vi-VN"/>
            </a:p>
          </p:txBody>
        </p:sp>
      </p:grpSp>
      <p:grpSp>
        <p:nvGrpSpPr>
          <p:cNvPr id="19" name="Group 123"/>
          <p:cNvGrpSpPr/>
          <p:nvPr/>
        </p:nvGrpSpPr>
        <p:grpSpPr bwMode="auto">
          <a:xfrm>
            <a:off x="838200" y="2701925"/>
            <a:ext cx="304800" cy="533400"/>
            <a:chOff x="240" y="624"/>
            <a:chExt cx="96" cy="288"/>
          </a:xfrm>
        </p:grpSpPr>
        <p:sp>
          <p:nvSpPr>
            <p:cNvPr id="13335" name="Rectangle 124"/>
            <p:cNvSpPr>
              <a:spLocks noChangeArrowheads="1"/>
            </p:cNvSpPr>
            <p:nvPr/>
          </p:nvSpPr>
          <p:spPr bwMode="gray">
            <a:xfrm rot="16200000" flipH="1">
              <a:off x="115" y="749"/>
              <a:ext cx="288" cy="38"/>
            </a:xfrm>
            <a:prstGeom prst="rect">
              <a:avLst/>
            </a:prstGeom>
            <a:gradFill rotWithShape="1">
              <a:gsLst>
                <a:gs pos="0">
                  <a:srgbClr val="808080"/>
                </a:gs>
                <a:gs pos="100000">
                  <a:srgbClr val="ECECEC"/>
                </a:gs>
              </a:gsLst>
              <a:lin ang="5400000" scaled="1"/>
            </a:gradFill>
            <a:ln w="9525" algn="ctr">
              <a:noFill/>
              <a:miter lim="800000"/>
            </a:ln>
            <a:effectLst/>
          </p:spPr>
          <p:txBody>
            <a:bodyPr wrap="none" anchor="ctr"/>
            <a:lstStyle/>
            <a:p>
              <a:pPr eaLnBrk="1" hangingPunct="1"/>
              <a:endParaRPr lang="vi-VN"/>
            </a:p>
          </p:txBody>
        </p:sp>
        <p:sp>
          <p:nvSpPr>
            <p:cNvPr id="13336" name="Rectangle 125"/>
            <p:cNvSpPr>
              <a:spLocks noChangeArrowheads="1"/>
            </p:cNvSpPr>
            <p:nvPr/>
          </p:nvSpPr>
          <p:spPr bwMode="gray">
            <a:xfrm rot="16200000" flipH="1">
              <a:off x="163" y="738"/>
              <a:ext cx="288" cy="59"/>
            </a:xfrm>
            <a:prstGeom prst="rect">
              <a:avLst/>
            </a:prstGeom>
            <a:gradFill rotWithShape="1">
              <a:gsLst>
                <a:gs pos="0">
                  <a:srgbClr val="CFCFCF"/>
                </a:gs>
                <a:gs pos="100000">
                  <a:srgbClr val="5F5F5F"/>
                </a:gs>
              </a:gsLst>
              <a:lin ang="5400000" scaled="1"/>
            </a:gradFill>
            <a:ln w="9525" algn="ctr">
              <a:noFill/>
              <a:miter lim="800000"/>
            </a:ln>
            <a:effectLst/>
          </p:spPr>
          <p:txBody>
            <a:bodyPr wrap="none" anchor="ctr"/>
            <a:lstStyle/>
            <a:p>
              <a:pPr eaLnBrk="1" hangingPunct="1"/>
              <a:endParaRPr lang="vi-VN"/>
            </a:p>
          </p:txBody>
        </p:sp>
      </p:grpSp>
      <p:sp>
        <p:nvSpPr>
          <p:cNvPr id="59518" name="Text Box 126"/>
          <p:cNvSpPr txBox="1">
            <a:spLocks noChangeArrowheads="1"/>
          </p:cNvSpPr>
          <p:nvPr/>
        </p:nvSpPr>
        <p:spPr bwMode="auto">
          <a:xfrm>
            <a:off x="952174" y="164036"/>
            <a:ext cx="9782629" cy="1569658"/>
          </a:xfrm>
          <a:prstGeom prst="rect">
            <a:avLst/>
          </a:prstGeom>
          <a:noFill/>
          <a:ln w="9525">
            <a:noFill/>
            <a:miter lim="800000"/>
          </a:ln>
          <a:effectLst/>
        </p:spPr>
        <p:txBody>
          <a:bodyPr wrap="square" lIns="91438" tIns="45719" rIns="91438" bIns="45719">
            <a:spAutoFit/>
          </a:bodyPr>
          <a:lstStyle/>
          <a:p>
            <a:pPr algn="ctr">
              <a:defRPr/>
            </a:pPr>
            <a:r>
              <a:rPr lang="en-US" sz="2400" b="1" dirty="0" err="1">
                <a:solidFill>
                  <a:srgbClr val="FFFF00"/>
                </a:solidFill>
                <a:latin typeface="Times New Roman" panose="02020603050405020304" pitchFamily="18" charset="0"/>
                <a:cs typeface="Times New Roman" panose="02020603050405020304" pitchFamily="18" charset="0"/>
              </a:rPr>
              <a:t>Câu</a:t>
            </a:r>
            <a:r>
              <a:rPr lang="en-US" sz="2400" b="1" dirty="0">
                <a:solidFill>
                  <a:srgbClr val="FFFF00"/>
                </a:solidFill>
                <a:latin typeface="Times New Roman" panose="02020603050405020304" pitchFamily="18" charset="0"/>
                <a:cs typeface="Times New Roman" panose="02020603050405020304" pitchFamily="18" charset="0"/>
              </a:rPr>
              <a:t> 3: </a:t>
            </a:r>
            <a:r>
              <a:rPr lang="en-US" sz="2400" b="1" dirty="0" err="1">
                <a:solidFill>
                  <a:schemeClr val="bg1"/>
                </a:solidFill>
                <a:latin typeface="Times New Roman" panose="02020603050405020304" pitchFamily="18" charset="0"/>
                <a:cs typeface="Times New Roman" panose="02020603050405020304" pitchFamily="18" charset="0"/>
              </a:rPr>
              <a:t>Hưởng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ứng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đồ</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dùng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tập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cô</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giáo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dạy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toán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tổ</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chức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tổ</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tham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làm</a:t>
            </a:r>
            <a:r>
              <a:rPr lang="en-US" sz="2400" b="1" dirty="0">
                <a:solidFill>
                  <a:schemeClr val="bg1"/>
                </a:solidFill>
                <a:latin typeface="Times New Roman" panose="02020603050405020304" pitchFamily="18" charset="0"/>
                <a:cs typeface="Times New Roman" panose="02020603050405020304" pitchFamily="18" charset="0"/>
              </a:rPr>
              <a:t> eke, </a:t>
            </a:r>
            <a:r>
              <a:rPr lang="en-US" sz="2400" b="1" dirty="0" err="1">
                <a:solidFill>
                  <a:schemeClr val="bg1"/>
                </a:solidFill>
                <a:latin typeface="Times New Roman" panose="02020603050405020304" pitchFamily="18" charset="0"/>
                <a:cs typeface="Times New Roman" panose="02020603050405020304" pitchFamily="18" charset="0"/>
              </a:rPr>
              <a:t>mỗi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tổ</a:t>
            </a:r>
            <a:r>
              <a:rPr lang="en-US" sz="2400" b="1" dirty="0">
                <a:solidFill>
                  <a:schemeClr val="bg1"/>
                </a:solidFill>
                <a:latin typeface="Times New Roman" panose="02020603050405020304" pitchFamily="18" charset="0"/>
                <a:cs typeface="Times New Roman" panose="02020603050405020304" pitchFamily="18" charset="0"/>
              </a:rPr>
              <a:t> 3 </a:t>
            </a:r>
            <a:r>
              <a:rPr lang="en-US" sz="2400" b="1" dirty="0" err="1">
                <a:solidFill>
                  <a:schemeClr val="bg1"/>
                </a:solidFill>
                <a:latin typeface="Times New Roman" panose="02020603050405020304" pitchFamily="18" charset="0"/>
                <a:cs typeface="Times New Roman" panose="02020603050405020304" pitchFamily="18" charset="0"/>
              </a:rPr>
              <a:t>bạn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tham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cô</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đưa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thanh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gỗ</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với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độ</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dài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nhau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tổ</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tự</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chọn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thanh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gỗ</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ghép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hình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tạo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thành</a:t>
            </a:r>
            <a:r>
              <a:rPr lang="en-US" sz="2400" b="1" dirty="0">
                <a:solidFill>
                  <a:schemeClr val="bg1"/>
                </a:solidFill>
                <a:latin typeface="Times New Roman" panose="02020603050405020304" pitchFamily="18" charset="0"/>
                <a:cs typeface="Times New Roman" panose="02020603050405020304" pitchFamily="18" charset="0"/>
              </a:rPr>
              <a:t> e </a:t>
            </a:r>
            <a:r>
              <a:rPr lang="en-US" sz="2400" b="1" dirty="0" err="1">
                <a:solidFill>
                  <a:schemeClr val="bg1"/>
                </a:solidFill>
                <a:latin typeface="Times New Roman" panose="02020603050405020304" pitchFamily="18" charset="0"/>
                <a:cs typeface="Times New Roman" panose="02020603050405020304" pitchFamily="18" charset="0"/>
              </a:rPr>
              <a:t>ke</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Tổ</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đúng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theo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yêu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cầu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cô</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giáo</a:t>
            </a:r>
            <a:r>
              <a:rPr lang="en-US" sz="2400" b="1" dirty="0">
                <a:solidFill>
                  <a:schemeClr val="bg1"/>
                </a:solidFill>
                <a:latin typeface="Times New Roman" panose="02020603050405020304" pitchFamily="18" charset="0"/>
                <a:cs typeface="Times New Roman" panose="02020603050405020304" pitchFamily="18" charset="0"/>
              </a:rPr>
              <a:t>?</a:t>
            </a:r>
            <a:endParaRPr lang="en-US" sz="2500" b="1" dirty="0">
              <a:solidFill>
                <a:schemeClr val="bg1"/>
              </a:solidFill>
              <a:latin typeface="Times New Roman" panose="02020603050405020304" pitchFamily="18" charset="0"/>
              <a:cs typeface="Times New Roman" panose="02020603050405020304" pitchFamily="18" charset="0"/>
            </a:endParaRPr>
          </a:p>
        </p:txBody>
      </p:sp>
      <p:sp>
        <p:nvSpPr>
          <p:cNvPr id="59519" name="Text Box 127"/>
          <p:cNvSpPr txBox="1">
            <a:spLocks noChangeArrowheads="1"/>
          </p:cNvSpPr>
          <p:nvPr/>
        </p:nvSpPr>
        <p:spPr bwMode="auto">
          <a:xfrm>
            <a:off x="3048000" y="1914523"/>
            <a:ext cx="3556000" cy="53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spAutoFit/>
          </a:bodyPr>
          <a:lstStyle/>
          <a:p>
            <a:pPr>
              <a:lnSpc>
                <a:spcPct val="120000"/>
              </a:lnSpc>
              <a:spcBef>
                <a:spcPct val="50000"/>
              </a:spcBef>
              <a:defRPr/>
            </a:pPr>
            <a:endParaRPr lang="en-US" altLang="en-US" sz="2400" b="1"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9520" name="AutoShape 128"/>
          <p:cNvSpPr>
            <a:spLocks noChangeArrowheads="1"/>
          </p:cNvSpPr>
          <p:nvPr/>
        </p:nvSpPr>
        <p:spPr bwMode="gray">
          <a:xfrm>
            <a:off x="8470805" y="1965323"/>
            <a:ext cx="2821308" cy="762000"/>
          </a:xfrm>
          <a:prstGeom prst="roundRect">
            <a:avLst>
              <a:gd name="adj" fmla="val 10889"/>
            </a:avLst>
          </a:prstGeom>
          <a:solidFill>
            <a:schemeClr val="accent1"/>
          </a:solidFill>
          <a:ln w="9525">
            <a:rou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lIns="91438" tIns="45719" rIns="91438" bIns="45719" anchor="ctr">
            <a:flatTx/>
          </a:bodyPr>
          <a:lstStyle/>
          <a:p>
            <a:pPr algn="ctr" eaLnBrk="1" hangingPunct="1"/>
            <a:r>
              <a:rPr lang="en-US" altLang="en-US" sz="2200" i="1" dirty="0" err="1">
                <a:solidFill>
                  <a:srgbClr val="FFFF00"/>
                </a:solidFill>
                <a:latin typeface="Arial" panose="020B0604020202020204" pitchFamily="34" charset="0"/>
                <a:cs typeface="Arial" panose="020B0604020202020204" pitchFamily="34" charset="0"/>
              </a:rPr>
              <a:t>Không</a:t>
            </a:r>
            <a:r>
              <a:rPr lang="en-US" altLang="en-US" sz="2200" i="1" dirty="0">
                <a:solidFill>
                  <a:srgbClr val="FFFF00"/>
                </a:solidFill>
                <a:latin typeface="Arial" panose="020B0604020202020204" pitchFamily="34" charset="0"/>
                <a:cs typeface="Arial" panose="020B0604020202020204" pitchFamily="34" charset="0"/>
              </a:rPr>
              <a:t> </a:t>
            </a:r>
            <a:r>
              <a:rPr lang="en-US" altLang="en-US" sz="2200" i="1" dirty="0" err="1">
                <a:solidFill>
                  <a:srgbClr val="FFFF00"/>
                </a:solidFill>
                <a:latin typeface="Arial" panose="020B0604020202020204" pitchFamily="34" charset="0"/>
                <a:cs typeface="Arial" panose="020B0604020202020204" pitchFamily="34" charset="0"/>
              </a:rPr>
              <a:t>đúng</a:t>
            </a:r>
            <a:r>
              <a:rPr lang="en-US" altLang="en-US" sz="2200" i="1" dirty="0">
                <a:solidFill>
                  <a:srgbClr val="FFFF00"/>
                </a:solidFill>
                <a:latin typeface="Arial" panose="020B0604020202020204" pitchFamily="34" charset="0"/>
                <a:cs typeface="Arial" panose="020B0604020202020204" pitchFamily="34" charset="0"/>
              </a:rPr>
              <a:t> </a:t>
            </a:r>
            <a:r>
              <a:rPr lang="en-US" altLang="en-US" sz="2200" i="1" dirty="0" err="1">
                <a:solidFill>
                  <a:srgbClr val="FFFF00"/>
                </a:solidFill>
                <a:latin typeface="Arial" panose="020B0604020202020204" pitchFamily="34" charset="0"/>
                <a:cs typeface="Arial" panose="020B0604020202020204" pitchFamily="34" charset="0"/>
              </a:rPr>
              <a:t>yêu</a:t>
            </a:r>
            <a:r>
              <a:rPr lang="en-US" altLang="en-US" sz="2200" i="1" dirty="0">
                <a:solidFill>
                  <a:srgbClr val="FFFF00"/>
                </a:solidFill>
                <a:latin typeface="Arial" panose="020B0604020202020204" pitchFamily="34" charset="0"/>
                <a:cs typeface="Arial" panose="020B0604020202020204" pitchFamily="34" charset="0"/>
              </a:rPr>
              <a:t> </a:t>
            </a:r>
            <a:r>
              <a:rPr lang="en-US" altLang="en-US" sz="2200" i="1" dirty="0" err="1">
                <a:solidFill>
                  <a:srgbClr val="FFFF00"/>
                </a:solidFill>
                <a:latin typeface="Arial" panose="020B0604020202020204" pitchFamily="34" charset="0"/>
                <a:cs typeface="Arial" panose="020B0604020202020204" pitchFamily="34" charset="0"/>
              </a:rPr>
              <a:t>cầu</a:t>
            </a:r>
            <a:endParaRPr lang="en-US" altLang="en-US" sz="2200" i="1" dirty="0">
              <a:solidFill>
                <a:srgbClr val="0000CC"/>
              </a:solidFill>
              <a:latin typeface="Arial" panose="020B0604020202020204" pitchFamily="34" charset="0"/>
              <a:cs typeface="Arial" panose="020B0604020202020204" pitchFamily="34" charset="0"/>
            </a:endParaRPr>
          </a:p>
        </p:txBody>
      </p:sp>
      <p:sp>
        <p:nvSpPr>
          <p:cNvPr id="59522" name="AutoShape 130"/>
          <p:cNvSpPr>
            <a:spLocks noChangeArrowheads="1"/>
          </p:cNvSpPr>
          <p:nvPr/>
        </p:nvSpPr>
        <p:spPr bwMode="gray">
          <a:xfrm>
            <a:off x="8713693" y="3571286"/>
            <a:ext cx="2704989" cy="685800"/>
          </a:xfrm>
          <a:prstGeom prst="roundRect">
            <a:avLst>
              <a:gd name="adj" fmla="val 10889"/>
            </a:avLst>
          </a:prstGeom>
          <a:solidFill>
            <a:schemeClr val="accent1"/>
          </a:solidFill>
          <a:ln w="9525">
            <a:round/>
          </a:ln>
          <a:effectLst/>
          <a:scene3d>
            <a:camera prst="legacyObliqueTopLeft"/>
            <a:lightRig rig="legacyFlat3" dir="t"/>
          </a:scene3d>
          <a:sp3d extrusionH="430200" prstMaterial="legacyMatte">
            <a:bevelT w="13500" h="13500" prst="angle"/>
            <a:bevelB w="13500" h="13500" prst="angle"/>
            <a:extrusionClr>
              <a:schemeClr val="hlink"/>
            </a:extrusionClr>
          </a:sp3d>
        </p:spPr>
        <p:txBody>
          <a:bodyPr wrap="none" lIns="91438" tIns="45719" rIns="91438" bIns="45719" anchor="ctr">
            <a:flatTx/>
          </a:bodyPr>
          <a:lstStyle/>
          <a:p>
            <a:pPr algn="ctr"/>
            <a:r>
              <a:rPr lang="en-US" altLang="en-US" sz="2200" i="1" dirty="0" err="1">
                <a:solidFill>
                  <a:srgbClr val="FFFF00"/>
                </a:solidFill>
                <a:latin typeface="Arial" panose="020B0604020202020204" pitchFamily="34" charset="0"/>
                <a:cs typeface="Arial" panose="020B0604020202020204" pitchFamily="34" charset="0"/>
              </a:rPr>
              <a:t>Không</a:t>
            </a:r>
            <a:r>
              <a:rPr lang="en-US" altLang="en-US" sz="2200" i="1" dirty="0">
                <a:solidFill>
                  <a:srgbClr val="FFFF00"/>
                </a:solidFill>
                <a:latin typeface="Arial" panose="020B0604020202020204" pitchFamily="34" charset="0"/>
                <a:cs typeface="Arial" panose="020B0604020202020204" pitchFamily="34" charset="0"/>
              </a:rPr>
              <a:t> </a:t>
            </a:r>
            <a:r>
              <a:rPr lang="en-US" altLang="en-US" sz="2200" i="1" dirty="0" err="1">
                <a:solidFill>
                  <a:srgbClr val="FFFF00"/>
                </a:solidFill>
                <a:latin typeface="Arial" panose="020B0604020202020204" pitchFamily="34" charset="0"/>
                <a:cs typeface="Arial" panose="020B0604020202020204" pitchFamily="34" charset="0"/>
              </a:rPr>
              <a:t>đúng</a:t>
            </a:r>
            <a:r>
              <a:rPr lang="en-US" altLang="en-US" sz="2200" i="1" dirty="0">
                <a:solidFill>
                  <a:srgbClr val="FFFF00"/>
                </a:solidFill>
                <a:latin typeface="Arial" panose="020B0604020202020204" pitchFamily="34" charset="0"/>
                <a:cs typeface="Arial" panose="020B0604020202020204" pitchFamily="34" charset="0"/>
              </a:rPr>
              <a:t> </a:t>
            </a:r>
            <a:r>
              <a:rPr lang="en-US" altLang="en-US" sz="2200" i="1" dirty="0" err="1">
                <a:solidFill>
                  <a:srgbClr val="FFFF00"/>
                </a:solidFill>
                <a:latin typeface="Arial" panose="020B0604020202020204" pitchFamily="34" charset="0"/>
                <a:cs typeface="Arial" panose="020B0604020202020204" pitchFamily="34" charset="0"/>
              </a:rPr>
              <a:t>yêu</a:t>
            </a:r>
            <a:r>
              <a:rPr lang="en-US" altLang="en-US" sz="2200" i="1" dirty="0">
                <a:solidFill>
                  <a:srgbClr val="FFFF00"/>
                </a:solidFill>
                <a:latin typeface="Arial" panose="020B0604020202020204" pitchFamily="34" charset="0"/>
                <a:cs typeface="Arial" panose="020B0604020202020204" pitchFamily="34" charset="0"/>
              </a:rPr>
              <a:t> </a:t>
            </a:r>
            <a:r>
              <a:rPr lang="en-US" altLang="en-US" sz="2200" i="1" dirty="0" err="1">
                <a:solidFill>
                  <a:srgbClr val="FFFF00"/>
                </a:solidFill>
                <a:latin typeface="Arial" panose="020B0604020202020204" pitchFamily="34" charset="0"/>
                <a:cs typeface="Arial" panose="020B0604020202020204" pitchFamily="34" charset="0"/>
              </a:rPr>
              <a:t>cầu</a:t>
            </a:r>
            <a:endParaRPr lang="en-US" altLang="en-US" sz="2200" i="1" dirty="0">
              <a:solidFill>
                <a:srgbClr val="0000CC"/>
              </a:solidFill>
              <a:latin typeface="Arial" panose="020B0604020202020204" pitchFamily="34" charset="0"/>
              <a:cs typeface="Arial" panose="020B0604020202020204" pitchFamily="34" charset="0"/>
            </a:endParaRPr>
          </a:p>
        </p:txBody>
      </p:sp>
      <p:sp>
        <p:nvSpPr>
          <p:cNvPr id="59524" name="Text Box 132"/>
          <p:cNvSpPr txBox="1">
            <a:spLocks noChangeArrowheads="1"/>
          </p:cNvSpPr>
          <p:nvPr/>
        </p:nvSpPr>
        <p:spPr bwMode="auto">
          <a:xfrm>
            <a:off x="2213403" y="3597302"/>
            <a:ext cx="6500290" cy="461663"/>
          </a:xfrm>
          <a:prstGeom prst="rect">
            <a:avLst/>
          </a:prstGeom>
          <a:noFill/>
          <a:ln w="9525">
            <a:noFill/>
            <a:miter lim="800000"/>
          </a:ln>
          <a:effectLst/>
        </p:spPr>
        <p:txBody>
          <a:bodyPr wrap="square" lIns="91438" tIns="45719" rIns="91438" bIns="45719">
            <a:spAutoFit/>
          </a:bodyPr>
          <a:lstStyle/>
          <a:p>
            <a:pPr>
              <a:spcBef>
                <a:spcPct val="50000"/>
              </a:spcBef>
            </a:pPr>
            <a:r>
              <a:rPr lang="en-US" altLang="en-US" sz="2400" b="1" dirty="0" err="1">
                <a:solidFill>
                  <a:srgbClr val="030201"/>
                </a:solidFill>
                <a:latin typeface="Times New Roman" panose="02020603050405020304" pitchFamily="18" charset="0"/>
                <a:cs typeface="Times New Roman" panose="02020603050405020304" pitchFamily="18" charset="0"/>
              </a:rPr>
              <a:t>Tổ</a:t>
            </a:r>
            <a:r>
              <a:rPr lang="en-US" altLang="en-US" sz="2400" b="1" dirty="0">
                <a:solidFill>
                  <a:srgbClr val="030201"/>
                </a:solidFill>
                <a:latin typeface="Times New Roman" panose="02020603050405020304" pitchFamily="18" charset="0"/>
                <a:cs typeface="Times New Roman" panose="02020603050405020304" pitchFamily="18" charset="0"/>
              </a:rPr>
              <a:t> 2 </a:t>
            </a:r>
            <a:r>
              <a:rPr lang="en-US" altLang="en-US" sz="2400" b="1" dirty="0" err="1">
                <a:solidFill>
                  <a:srgbClr val="030201"/>
                </a:solidFill>
                <a:latin typeface="Times New Roman" panose="02020603050405020304" pitchFamily="18" charset="0"/>
                <a:cs typeface="Times New Roman" panose="02020603050405020304" pitchFamily="18" charset="0"/>
              </a:rPr>
              <a:t>chọn</a:t>
            </a:r>
            <a:r>
              <a:rPr lang="en-US" altLang="en-US" sz="2400" b="1" dirty="0">
                <a:solidFill>
                  <a:srgbClr val="030201"/>
                </a:solidFill>
                <a:latin typeface="Times New Roman" panose="02020603050405020304" pitchFamily="18" charset="0"/>
                <a:cs typeface="Times New Roman" panose="02020603050405020304" pitchFamily="18" charset="0"/>
              </a:rPr>
              <a:t> 3 </a:t>
            </a:r>
            <a:r>
              <a:rPr lang="en-US" altLang="en-US" sz="2400" b="1" dirty="0" err="1">
                <a:solidFill>
                  <a:srgbClr val="030201"/>
                </a:solidFill>
                <a:latin typeface="Times New Roman" panose="02020603050405020304" pitchFamily="18" charset="0"/>
                <a:cs typeface="Times New Roman" panose="02020603050405020304" pitchFamily="18" charset="0"/>
              </a:rPr>
              <a:t>thanh</a:t>
            </a:r>
            <a:r>
              <a:rPr lang="en-US" altLang="en-US" sz="2400" b="1" dirty="0">
                <a:solidFill>
                  <a:srgbClr val="030201"/>
                </a:solidFill>
                <a:latin typeface="Times New Roman" panose="02020603050405020304" pitchFamily="18" charset="0"/>
                <a:cs typeface="Times New Roman" panose="02020603050405020304" pitchFamily="18" charset="0"/>
              </a:rPr>
              <a:t> </a:t>
            </a:r>
            <a:r>
              <a:rPr lang="en-US" altLang="en-US" sz="2400" b="1" dirty="0" err="1">
                <a:solidFill>
                  <a:srgbClr val="030201"/>
                </a:solidFill>
                <a:latin typeface="Times New Roman" panose="02020603050405020304" pitchFamily="18" charset="0"/>
                <a:cs typeface="Times New Roman" panose="02020603050405020304" pitchFamily="18" charset="0"/>
              </a:rPr>
              <a:t>gỗ</a:t>
            </a:r>
            <a:r>
              <a:rPr lang="en-US" altLang="en-US" sz="2400" b="1" dirty="0">
                <a:solidFill>
                  <a:srgbClr val="030201"/>
                </a:solidFill>
                <a:latin typeface="Times New Roman" panose="02020603050405020304" pitchFamily="18" charset="0"/>
                <a:cs typeface="Times New Roman" panose="02020603050405020304" pitchFamily="18" charset="0"/>
              </a:rPr>
              <a:t> </a:t>
            </a:r>
            <a:r>
              <a:rPr lang="en-US" altLang="en-US" sz="2400" b="1" dirty="0" err="1">
                <a:solidFill>
                  <a:srgbClr val="030201"/>
                </a:solidFill>
                <a:latin typeface="Times New Roman" panose="02020603050405020304" pitchFamily="18" charset="0"/>
                <a:cs typeface="Times New Roman" panose="02020603050405020304" pitchFamily="18" charset="0"/>
              </a:rPr>
              <a:t>có</a:t>
            </a:r>
            <a:r>
              <a:rPr lang="en-US" altLang="en-US" sz="2400" b="1" dirty="0">
                <a:solidFill>
                  <a:srgbClr val="030201"/>
                </a:solidFill>
                <a:latin typeface="Times New Roman" panose="02020603050405020304" pitchFamily="18" charset="0"/>
                <a:cs typeface="Times New Roman" panose="02020603050405020304" pitchFamily="18" charset="0"/>
              </a:rPr>
              <a:t> </a:t>
            </a:r>
            <a:r>
              <a:rPr lang="en-US" altLang="en-US" sz="2400" b="1" dirty="0" err="1">
                <a:solidFill>
                  <a:srgbClr val="030201"/>
                </a:solidFill>
                <a:latin typeface="Times New Roman" panose="02020603050405020304" pitchFamily="18" charset="0"/>
                <a:cs typeface="Times New Roman" panose="02020603050405020304" pitchFamily="18" charset="0"/>
              </a:rPr>
              <a:t>độ</a:t>
            </a:r>
            <a:r>
              <a:rPr lang="en-US" altLang="en-US" sz="2400" b="1" dirty="0">
                <a:solidFill>
                  <a:srgbClr val="030201"/>
                </a:solidFill>
                <a:latin typeface="Times New Roman" panose="02020603050405020304" pitchFamily="18" charset="0"/>
                <a:cs typeface="Times New Roman" panose="02020603050405020304" pitchFamily="18" charset="0"/>
              </a:rPr>
              <a:t> </a:t>
            </a:r>
            <a:r>
              <a:rPr lang="en-US" altLang="en-US" sz="2400" b="1" dirty="0" err="1">
                <a:solidFill>
                  <a:srgbClr val="030201"/>
                </a:solidFill>
                <a:latin typeface="Times New Roman" panose="02020603050405020304" pitchFamily="18" charset="0"/>
                <a:cs typeface="Times New Roman" panose="02020603050405020304" pitchFamily="18" charset="0"/>
              </a:rPr>
              <a:t>dài</a:t>
            </a:r>
            <a:r>
              <a:rPr lang="en-US" altLang="en-US" sz="2400" b="1" dirty="0">
                <a:solidFill>
                  <a:srgbClr val="030201"/>
                </a:solidFill>
                <a:latin typeface="Times New Roman" panose="02020603050405020304" pitchFamily="18" charset="0"/>
                <a:cs typeface="Times New Roman" panose="02020603050405020304" pitchFamily="18" charset="0"/>
              </a:rPr>
              <a:t>: 6dm, 7dm, 9dm</a:t>
            </a:r>
            <a:endParaRPr lang="en-US" altLang="en-US" sz="2400" b="1" baseline="30000" dirty="0">
              <a:solidFill>
                <a:srgbClr val="030201"/>
              </a:solidFill>
              <a:latin typeface="Times New Roman" panose="02020603050405020304" pitchFamily="18" charset="0"/>
              <a:cs typeface="Times New Roman" panose="02020603050405020304" pitchFamily="18" charset="0"/>
            </a:endParaRPr>
          </a:p>
        </p:txBody>
      </p:sp>
      <p:sp>
        <p:nvSpPr>
          <p:cNvPr id="59526" name="AutoShape 134"/>
          <p:cNvSpPr>
            <a:spLocks noChangeArrowheads="1"/>
          </p:cNvSpPr>
          <p:nvPr/>
        </p:nvSpPr>
        <p:spPr bwMode="gray">
          <a:xfrm>
            <a:off x="8928846" y="5236901"/>
            <a:ext cx="2561367" cy="762000"/>
          </a:xfrm>
          <a:prstGeom prst="roundRect">
            <a:avLst>
              <a:gd name="adj" fmla="val 10889"/>
            </a:avLst>
          </a:prstGeom>
          <a:solidFill>
            <a:srgbClr val="0000FF"/>
          </a:solidFill>
          <a:ln w="9525">
            <a:round/>
          </a:ln>
          <a:effectLst/>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lIns="91438" tIns="45719" rIns="91438" bIns="45719" anchor="ctr">
            <a:flatTx/>
          </a:bodyPr>
          <a:lstStyle/>
          <a:p>
            <a:pPr algn="ctr" eaLnBrk="1" hangingPunct="1"/>
            <a:r>
              <a:rPr lang="en-US" altLang="en-US" sz="2200" i="1" dirty="0" err="1">
                <a:solidFill>
                  <a:srgbClr val="FFFF00"/>
                </a:solidFill>
                <a:latin typeface="Arial" panose="020B0604020202020204" pitchFamily="34" charset="0"/>
                <a:cs typeface="Arial" panose="020B0604020202020204" pitchFamily="34" charset="0"/>
              </a:rPr>
              <a:t>Đúng</a:t>
            </a:r>
            <a:r>
              <a:rPr lang="en-US" altLang="en-US" sz="2200" i="1" dirty="0">
                <a:solidFill>
                  <a:srgbClr val="FFFF00"/>
                </a:solidFill>
                <a:latin typeface="Arial" panose="020B0604020202020204" pitchFamily="34" charset="0"/>
                <a:cs typeface="Arial" panose="020B0604020202020204" pitchFamily="34" charset="0"/>
              </a:rPr>
              <a:t> </a:t>
            </a:r>
            <a:r>
              <a:rPr lang="en-US" altLang="en-US" sz="2200" i="1" dirty="0" err="1">
                <a:solidFill>
                  <a:srgbClr val="FFFF00"/>
                </a:solidFill>
                <a:latin typeface="Arial" panose="020B0604020202020204" pitchFamily="34" charset="0"/>
                <a:cs typeface="Arial" panose="020B0604020202020204" pitchFamily="34" charset="0"/>
              </a:rPr>
              <a:t>yêu</a:t>
            </a:r>
            <a:r>
              <a:rPr lang="en-US" altLang="en-US" sz="2200" i="1" dirty="0">
                <a:solidFill>
                  <a:srgbClr val="FFFF00"/>
                </a:solidFill>
                <a:latin typeface="Arial" panose="020B0604020202020204" pitchFamily="34" charset="0"/>
                <a:cs typeface="Arial" panose="020B0604020202020204" pitchFamily="34" charset="0"/>
              </a:rPr>
              <a:t> </a:t>
            </a:r>
            <a:r>
              <a:rPr lang="en-US" altLang="en-US" sz="2200" i="1" dirty="0" err="1">
                <a:solidFill>
                  <a:srgbClr val="FFFF00"/>
                </a:solidFill>
                <a:latin typeface="Arial" panose="020B0604020202020204" pitchFamily="34" charset="0"/>
                <a:cs typeface="Arial" panose="020B0604020202020204" pitchFamily="34" charset="0"/>
              </a:rPr>
              <a:t>cầu</a:t>
            </a:r>
            <a:endParaRPr lang="en-US" altLang="en-US" sz="2200" i="1" dirty="0">
              <a:solidFill>
                <a:srgbClr val="0000CC"/>
              </a:solidFill>
              <a:latin typeface="Arial" panose="020B0604020202020204" pitchFamily="34" charset="0"/>
              <a:cs typeface="Arial" panose="020B0604020202020204" pitchFamily="34" charset="0"/>
            </a:endParaRPr>
          </a:p>
        </p:txBody>
      </p:sp>
      <p:sp>
        <p:nvSpPr>
          <p:cNvPr id="139" name="Text Box 132"/>
          <p:cNvSpPr txBox="1">
            <a:spLocks noChangeArrowheads="1"/>
          </p:cNvSpPr>
          <p:nvPr/>
        </p:nvSpPr>
        <p:spPr bwMode="auto">
          <a:xfrm>
            <a:off x="2156567" y="5250242"/>
            <a:ext cx="6557126" cy="461663"/>
          </a:xfrm>
          <a:prstGeom prst="rect">
            <a:avLst/>
          </a:prstGeom>
          <a:noFill/>
          <a:ln w="9525">
            <a:noFill/>
            <a:miter lim="800000"/>
          </a:ln>
          <a:effectLst/>
        </p:spPr>
        <p:txBody>
          <a:bodyPr wrap="square" lIns="91438" tIns="45719" rIns="91438" bIns="45719">
            <a:spAutoFit/>
          </a:bodyPr>
          <a:lstStyle/>
          <a:p>
            <a:pPr>
              <a:spcBef>
                <a:spcPct val="50000"/>
              </a:spcBef>
            </a:pPr>
            <a:r>
              <a:rPr lang="en-US" altLang="en-US" sz="2400" b="1" dirty="0" err="1">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Tổ</a:t>
            </a:r>
            <a:r>
              <a:rPr lang="en-US" altLang="en-US" sz="2400" b="1"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3 </a:t>
            </a:r>
            <a:r>
              <a:rPr lang="en-US" altLang="en-US" sz="2400" b="1" dirty="0" err="1">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chọn</a:t>
            </a:r>
            <a:r>
              <a:rPr lang="en-US" altLang="en-US" sz="2400" b="1"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3 </a:t>
            </a:r>
            <a:r>
              <a:rPr lang="en-US" altLang="en-US" sz="2400" b="1" dirty="0" err="1">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thanh</a:t>
            </a:r>
            <a:r>
              <a:rPr lang="en-US" altLang="en-US" sz="2400" b="1"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gỗ</a:t>
            </a:r>
            <a:r>
              <a:rPr lang="en-US" altLang="en-US" sz="2400" b="1"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altLang="en-US" sz="2400" b="1"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độ</a:t>
            </a:r>
            <a:r>
              <a:rPr lang="en-US" altLang="en-US" sz="2400" b="1"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dài</a:t>
            </a:r>
            <a:r>
              <a:rPr lang="en-US" altLang="en-US" sz="2400" b="1" dirty="0">
                <a:solidFill>
                  <a:srgbClr val="03020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6dm, 8dm, 10dm</a:t>
            </a:r>
          </a:p>
        </p:txBody>
      </p:sp>
      <p:sp>
        <p:nvSpPr>
          <p:cNvPr id="137" name="Text Box 132"/>
          <p:cNvSpPr txBox="1">
            <a:spLocks noChangeArrowheads="1"/>
          </p:cNvSpPr>
          <p:nvPr/>
        </p:nvSpPr>
        <p:spPr bwMode="auto">
          <a:xfrm>
            <a:off x="2156566" y="2000036"/>
            <a:ext cx="6557128" cy="461663"/>
          </a:xfrm>
          <a:prstGeom prst="rect">
            <a:avLst/>
          </a:prstGeom>
          <a:noFill/>
          <a:ln w="9525">
            <a:noFill/>
            <a:miter lim="800000"/>
          </a:ln>
          <a:effectLst/>
        </p:spPr>
        <p:txBody>
          <a:bodyPr wrap="square" lIns="91438" tIns="45719" rIns="91438" bIns="45719">
            <a:spAutoFit/>
          </a:bodyPr>
          <a:lstStyle/>
          <a:p>
            <a:pPr>
              <a:spcBef>
                <a:spcPct val="50000"/>
              </a:spcBef>
            </a:pPr>
            <a:r>
              <a:rPr lang="en-US" altLang="en-US" sz="2400" b="1" dirty="0" err="1">
                <a:solidFill>
                  <a:srgbClr val="030201"/>
                </a:solidFill>
                <a:latin typeface="Times New Roman" panose="02020603050405020304" pitchFamily="18" charset="0"/>
                <a:cs typeface="Times New Roman" panose="02020603050405020304" pitchFamily="18" charset="0"/>
              </a:rPr>
              <a:t>Tổ</a:t>
            </a:r>
            <a:r>
              <a:rPr lang="en-US" altLang="en-US" sz="2400" b="1" dirty="0">
                <a:solidFill>
                  <a:srgbClr val="030201"/>
                </a:solidFill>
                <a:latin typeface="Times New Roman" panose="02020603050405020304" pitchFamily="18" charset="0"/>
                <a:cs typeface="Times New Roman" panose="02020603050405020304" pitchFamily="18" charset="0"/>
              </a:rPr>
              <a:t> 1 </a:t>
            </a:r>
            <a:r>
              <a:rPr lang="en-US" altLang="en-US" sz="2400" b="1" dirty="0" err="1">
                <a:solidFill>
                  <a:srgbClr val="030201"/>
                </a:solidFill>
                <a:latin typeface="Times New Roman" panose="02020603050405020304" pitchFamily="18" charset="0"/>
                <a:cs typeface="Times New Roman" panose="02020603050405020304" pitchFamily="18" charset="0"/>
              </a:rPr>
              <a:t>chọn</a:t>
            </a:r>
            <a:r>
              <a:rPr lang="en-US" altLang="en-US" sz="2400" b="1" dirty="0">
                <a:solidFill>
                  <a:srgbClr val="030201"/>
                </a:solidFill>
                <a:latin typeface="Times New Roman" panose="02020603050405020304" pitchFamily="18" charset="0"/>
                <a:cs typeface="Times New Roman" panose="02020603050405020304" pitchFamily="18" charset="0"/>
              </a:rPr>
              <a:t> 3 </a:t>
            </a:r>
            <a:r>
              <a:rPr lang="en-US" altLang="en-US" sz="2400" b="1" dirty="0" err="1">
                <a:solidFill>
                  <a:srgbClr val="030201"/>
                </a:solidFill>
                <a:latin typeface="Times New Roman" panose="02020603050405020304" pitchFamily="18" charset="0"/>
                <a:cs typeface="Times New Roman" panose="02020603050405020304" pitchFamily="18" charset="0"/>
              </a:rPr>
              <a:t>thanh</a:t>
            </a:r>
            <a:r>
              <a:rPr lang="en-US" altLang="en-US" sz="2400" b="1" dirty="0">
                <a:solidFill>
                  <a:srgbClr val="030201"/>
                </a:solidFill>
                <a:latin typeface="Times New Roman" panose="02020603050405020304" pitchFamily="18" charset="0"/>
                <a:cs typeface="Times New Roman" panose="02020603050405020304" pitchFamily="18" charset="0"/>
              </a:rPr>
              <a:t> </a:t>
            </a:r>
            <a:r>
              <a:rPr lang="en-US" altLang="en-US" sz="2400" b="1" dirty="0" err="1">
                <a:solidFill>
                  <a:srgbClr val="030201"/>
                </a:solidFill>
                <a:latin typeface="Times New Roman" panose="02020603050405020304" pitchFamily="18" charset="0"/>
                <a:cs typeface="Times New Roman" panose="02020603050405020304" pitchFamily="18" charset="0"/>
              </a:rPr>
              <a:t>gỗ</a:t>
            </a:r>
            <a:r>
              <a:rPr lang="en-US" altLang="en-US" sz="2400" b="1" dirty="0">
                <a:solidFill>
                  <a:srgbClr val="030201"/>
                </a:solidFill>
                <a:latin typeface="Times New Roman" panose="02020603050405020304" pitchFamily="18" charset="0"/>
                <a:cs typeface="Times New Roman" panose="02020603050405020304" pitchFamily="18" charset="0"/>
              </a:rPr>
              <a:t> </a:t>
            </a:r>
            <a:r>
              <a:rPr lang="en-US" altLang="en-US" sz="2400" b="1" dirty="0" err="1">
                <a:solidFill>
                  <a:srgbClr val="030201"/>
                </a:solidFill>
                <a:latin typeface="Times New Roman" panose="02020603050405020304" pitchFamily="18" charset="0"/>
                <a:cs typeface="Times New Roman" panose="02020603050405020304" pitchFamily="18" charset="0"/>
              </a:rPr>
              <a:t>có</a:t>
            </a:r>
            <a:r>
              <a:rPr lang="en-US" altLang="en-US" sz="2400" b="1" dirty="0">
                <a:solidFill>
                  <a:srgbClr val="030201"/>
                </a:solidFill>
                <a:latin typeface="Times New Roman" panose="02020603050405020304" pitchFamily="18" charset="0"/>
                <a:cs typeface="Times New Roman" panose="02020603050405020304" pitchFamily="18" charset="0"/>
              </a:rPr>
              <a:t> </a:t>
            </a:r>
            <a:r>
              <a:rPr lang="en-US" altLang="en-US" sz="2400" b="1" dirty="0" err="1">
                <a:solidFill>
                  <a:srgbClr val="030201"/>
                </a:solidFill>
                <a:latin typeface="Times New Roman" panose="02020603050405020304" pitchFamily="18" charset="0"/>
                <a:cs typeface="Times New Roman" panose="02020603050405020304" pitchFamily="18" charset="0"/>
              </a:rPr>
              <a:t>độ</a:t>
            </a:r>
            <a:r>
              <a:rPr lang="en-US" altLang="en-US" sz="2400" b="1" dirty="0">
                <a:solidFill>
                  <a:srgbClr val="030201"/>
                </a:solidFill>
                <a:latin typeface="Times New Roman" panose="02020603050405020304" pitchFamily="18" charset="0"/>
                <a:cs typeface="Times New Roman" panose="02020603050405020304" pitchFamily="18" charset="0"/>
              </a:rPr>
              <a:t> </a:t>
            </a:r>
            <a:r>
              <a:rPr lang="en-US" altLang="en-US" sz="2400" b="1" dirty="0" err="1">
                <a:solidFill>
                  <a:srgbClr val="030201"/>
                </a:solidFill>
                <a:latin typeface="Times New Roman" panose="02020603050405020304" pitchFamily="18" charset="0"/>
                <a:cs typeface="Times New Roman" panose="02020603050405020304" pitchFamily="18" charset="0"/>
              </a:rPr>
              <a:t>dài</a:t>
            </a:r>
            <a:r>
              <a:rPr lang="en-US" altLang="en-US" sz="2400" b="1" dirty="0">
                <a:solidFill>
                  <a:srgbClr val="030201"/>
                </a:solidFill>
                <a:latin typeface="Times New Roman" panose="02020603050405020304" pitchFamily="18" charset="0"/>
                <a:cs typeface="Times New Roman" panose="02020603050405020304" pitchFamily="18" charset="0"/>
              </a:rPr>
              <a:t>: 5dm, 6dm, 8dm </a:t>
            </a:r>
            <a:endParaRPr lang="en-US" altLang="en-US" sz="2400" b="1" baseline="30000" dirty="0">
              <a:solidFill>
                <a:srgbClr val="03020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1226287"/>
      </p:ext>
    </p:extLst>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59518"/>
                                        </p:tgtEl>
                                        <p:attrNameLst>
                                          <p:attrName>style.visibility</p:attrName>
                                        </p:attrNameLst>
                                      </p:cBhvr>
                                      <p:to>
                                        <p:strVal val="visible"/>
                                      </p:to>
                                    </p:set>
                                    <p:animEffect transition="in" filter="strips(downRight)">
                                      <p:cBhvr>
                                        <p:cTn id="7" dur="1000"/>
                                        <p:tgtEl>
                                          <p:spTgt spid="59518"/>
                                        </p:tgtEl>
                                      </p:cBhvr>
                                    </p:animEffect>
                                  </p:childTnLst>
                                </p:cTn>
                              </p:par>
                            </p:childTnLst>
                          </p:cTn>
                        </p:par>
                        <p:par>
                          <p:cTn id="8" fill="hold">
                            <p:stCondLst>
                              <p:cond delay="1000"/>
                            </p:stCondLst>
                            <p:childTnLst>
                              <p:par>
                                <p:cTn id="9" presetID="40" presetClass="entr" presetSubtype="0" fill="hold" grpId="0" nodeType="afterEffect" nodePh="1">
                                  <p:stCondLst>
                                    <p:cond delay="0"/>
                                  </p:stCondLst>
                                  <p:endCondLst>
                                    <p:cond evt="begin" delay="0">
                                      <p:tn val="9"/>
                                    </p:cond>
                                  </p:endCondLst>
                                  <p:iterate type="lt">
                                    <p:tmPct val="10000"/>
                                  </p:iterate>
                                  <p:childTnLst>
                                    <p:set>
                                      <p:cBhvr>
                                        <p:cTn id="10" dur="1" fill="hold">
                                          <p:stCondLst>
                                            <p:cond delay="0"/>
                                          </p:stCondLst>
                                        </p:cTn>
                                        <p:tgtEl>
                                          <p:spTgt spid="59423">
                                            <p:bg/>
                                          </p:spTgt>
                                        </p:tgtEl>
                                        <p:attrNameLst>
                                          <p:attrName>style.visibility</p:attrName>
                                        </p:attrNameLst>
                                      </p:cBhvr>
                                      <p:to>
                                        <p:strVal val="visible"/>
                                      </p:to>
                                    </p:set>
                                    <p:animEffect transition="in" filter="fade">
                                      <p:cBhvr>
                                        <p:cTn id="11" dur="1000"/>
                                        <p:tgtEl>
                                          <p:spTgt spid="59423">
                                            <p:bg/>
                                          </p:spTgt>
                                        </p:tgtEl>
                                      </p:cBhvr>
                                    </p:animEffect>
                                    <p:anim calcmode="lin" valueType="num">
                                      <p:cBhvr>
                                        <p:cTn id="12" dur="1000" fill="hold"/>
                                        <p:tgtEl>
                                          <p:spTgt spid="59423">
                                            <p:bg/>
                                          </p:spTgt>
                                        </p:tgtEl>
                                        <p:attrNameLst>
                                          <p:attrName>ppt_x</p:attrName>
                                        </p:attrNameLst>
                                      </p:cBhvr>
                                      <p:tavLst>
                                        <p:tav tm="0">
                                          <p:val>
                                            <p:strVal val="#ppt_x-.1"/>
                                          </p:val>
                                        </p:tav>
                                        <p:tav tm="100000">
                                          <p:val>
                                            <p:strVal val="#ppt_x"/>
                                          </p:val>
                                        </p:tav>
                                      </p:tavLst>
                                    </p:anim>
                                    <p:anim calcmode="lin" valueType="num">
                                      <p:cBhvr>
                                        <p:cTn id="13" dur="1000" fill="hold"/>
                                        <p:tgtEl>
                                          <p:spTgt spid="59423">
                                            <p:bg/>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suction.wav"/>
                                        </p:tgtEl>
                                      </p:cMediaNode>
                                    </p:audio>
                                  </p:subTnLst>
                                </p:cTn>
                              </p:par>
                              <p:par>
                                <p:cTn id="14" presetID="27" presetClass="entr" presetSubtype="0" fill="hold" grpId="0" nodeType="withEffect" nodePh="1">
                                  <p:stCondLst>
                                    <p:cond delay="0"/>
                                  </p:stCondLst>
                                  <p:endCondLst>
                                    <p:cond evt="begin" delay="0">
                                      <p:tn val="14"/>
                                    </p:cond>
                                  </p:endCondLst>
                                  <p:iterate type="lt">
                                    <p:tmPct val="50000"/>
                                  </p:iterate>
                                  <p:childTnLst>
                                    <p:set>
                                      <p:cBhvr>
                                        <p:cTn id="15" dur="1" fill="hold">
                                          <p:stCondLst>
                                            <p:cond delay="0"/>
                                          </p:stCondLst>
                                        </p:cTn>
                                        <p:tgtEl>
                                          <p:spTgt spid="59423">
                                            <p:txEl>
                                              <p:pRg st="0" end="0"/>
                                            </p:txEl>
                                          </p:spTgt>
                                        </p:tgtEl>
                                        <p:attrNameLst>
                                          <p:attrName>style.visibility</p:attrName>
                                        </p:attrNameLst>
                                      </p:cBhvr>
                                      <p:to>
                                        <p:strVal val="visible"/>
                                      </p:to>
                                    </p:set>
                                    <p:anim calcmode="discrete" valueType="clr">
                                      <p:cBhvr override="childStyle">
                                        <p:cTn id="16" dur="80"/>
                                        <p:tgtEl>
                                          <p:spTgt spid="594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59423">
                                            <p:txEl>
                                              <p:pRg st="0" end="0"/>
                                            </p:txEl>
                                          </p:spTgt>
                                        </p:tgtEl>
                                        <p:attrNameLst>
                                          <p:attrName>fillcolor</p:attrName>
                                        </p:attrNameLst>
                                      </p:cBhvr>
                                      <p:tavLst>
                                        <p:tav tm="0">
                                          <p:val>
                                            <p:clrVal>
                                              <a:schemeClr val="accent2"/>
                                            </p:clrVal>
                                          </p:val>
                                        </p:tav>
                                        <p:tav tm="50000">
                                          <p:val>
                                            <p:clrVal>
                                              <a:schemeClr val="hlink"/>
                                            </p:clrVal>
                                          </p:val>
                                        </p:tav>
                                      </p:tavLst>
                                    </p:anim>
                                    <p:set>
                                      <p:cBhvr>
                                        <p:cTn id="18" dur="80"/>
                                        <p:tgtEl>
                                          <p:spTgt spid="59423">
                                            <p:txEl>
                                              <p:pRg st="0" end="0"/>
                                            </p:txEl>
                                          </p:spTgt>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3" name="suction.wav"/>
                                        </p:tgtEl>
                                      </p:cMediaNode>
                                    </p:audio>
                                  </p:subTnLst>
                                </p:cTn>
                              </p:par>
                              <p:par>
                                <p:cTn id="19" presetID="22" presetClass="entr" presetSubtype="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1000"/>
                                        <p:tgtEl>
                                          <p:spTgt spid="13"/>
                                        </p:tgtEl>
                                      </p:cBhvr>
                                    </p:animEffect>
                                  </p:childTnLst>
                                  <p:subTnLst>
                                    <p:audio>
                                      <p:cMediaNode>
                                        <p:cTn display="0" masterRel="sameClick">
                                          <p:stCondLst>
                                            <p:cond evt="begin" delay="0">
                                              <p:tn val="19"/>
                                            </p:cond>
                                          </p:stCondLst>
                                          <p:endCondLst>
                                            <p:cond evt="onStopAudio" delay="0">
                                              <p:tgtEl>
                                                <p:sldTgt/>
                                              </p:tgtEl>
                                            </p:cond>
                                          </p:endCondLst>
                                        </p:cTn>
                                        <p:tgtEl>
                                          <p:sndTgt r:embed="rId3" name="suction.wav"/>
                                        </p:tgtEl>
                                      </p:cMediaNode>
                                    </p:audio>
                                  </p:sub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0-#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par>
                                <p:cTn id="27" presetID="22" presetClass="entr" presetSubtype="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10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3" name="suction.wav"/>
                                        </p:tgtEl>
                                      </p:cMediaNode>
                                    </p:audio>
                                  </p:subTnLst>
                                </p:cTn>
                              </p:par>
                            </p:childTnLst>
                          </p:cTn>
                        </p:par>
                        <p:par>
                          <p:cTn id="30" fill="hold">
                            <p:stCondLst>
                              <p:cond delay="3000"/>
                            </p:stCondLst>
                            <p:childTnLst>
                              <p:par>
                                <p:cTn id="31" presetID="18" presetClass="entr" presetSubtype="6"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strips(downRight)">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par>
                                <p:cTn id="34" presetID="22" presetClass="entr" presetSubtype="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10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par>
                                <p:cTn id="37" presetID="22" presetClass="entr" presetSubtype="1"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1000"/>
                                        <p:tgtEl>
                                          <p:spTgt spid="2"/>
                                        </p:tgtEl>
                                      </p:cBhvr>
                                    </p:animEffect>
                                  </p:childTnLst>
                                  <p:subTnLst>
                                    <p:audio>
                                      <p:cMediaNode>
                                        <p:cTn display="0" masterRel="sameClick">
                                          <p:stCondLst>
                                            <p:cond evt="begin" delay="0">
                                              <p:tn val="37"/>
                                            </p:cond>
                                          </p:stCondLst>
                                          <p:endCondLst>
                                            <p:cond evt="onStopAudio" delay="0">
                                              <p:tgtEl>
                                                <p:sldTgt/>
                                              </p:tgtEl>
                                            </p:cond>
                                          </p:endCondLst>
                                        </p:cTn>
                                        <p:tgtEl>
                                          <p:sndTgt r:embed="rId4" name="chimes.wav"/>
                                        </p:tgtEl>
                                      </p:cMediaNode>
                                    </p:audio>
                                  </p:subTnLst>
                                </p:cTn>
                              </p:par>
                            </p:childTnLst>
                          </p:cTn>
                        </p:par>
                        <p:par>
                          <p:cTn id="40" fill="hold">
                            <p:stCondLst>
                              <p:cond delay="4000"/>
                            </p:stCondLst>
                            <p:childTnLst>
                              <p:par>
                                <p:cTn id="41" presetID="18" presetClass="entr" presetSubtype="6"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strips(downRight)">
                                      <p:cBhvr>
                                        <p:cTn id="43" dur="500"/>
                                        <p:tgtEl>
                                          <p:spTgt spid="3"/>
                                        </p:tgtEl>
                                      </p:cBhvr>
                                    </p:animEffect>
                                  </p:childTnLst>
                                  <p:subTnLst>
                                    <p:audio>
                                      <p:cMediaNode>
                                        <p:cTn display="0" masterRel="sameClick">
                                          <p:stCondLst>
                                            <p:cond evt="begin" delay="0">
                                              <p:tn val="41"/>
                                            </p:cond>
                                          </p:stCondLst>
                                          <p:endCondLst>
                                            <p:cond evt="onStopAudio" delay="0">
                                              <p:tgtEl>
                                                <p:sldTgt/>
                                              </p:tgtEl>
                                            </p:cond>
                                          </p:endCondLst>
                                        </p:cTn>
                                        <p:tgtEl>
                                          <p:sndTgt r:embed="rId5" name="cashreg.wav"/>
                                        </p:tgtEl>
                                      </p:cMediaNode>
                                    </p:audio>
                                  </p:subTnLst>
                                </p:cTn>
                              </p:par>
                            </p:childTnLst>
                          </p:cTn>
                        </p:par>
                        <p:par>
                          <p:cTn id="44" fill="hold">
                            <p:stCondLst>
                              <p:cond delay="4500"/>
                            </p:stCondLst>
                            <p:childTnLst>
                              <p:par>
                                <p:cTn id="45" presetID="22" presetClass="entr" presetSubtype="8" fill="hold" grpId="0" nodeType="afterEffect" nodePh="1">
                                  <p:stCondLst>
                                    <p:cond delay="0"/>
                                  </p:stCondLst>
                                  <p:endCondLst>
                                    <p:cond evt="begin" delay="0">
                                      <p:tn val="45"/>
                                    </p:cond>
                                  </p:endCondLst>
                                  <p:childTnLst>
                                    <p:set>
                                      <p:cBhvr>
                                        <p:cTn id="46" dur="1" fill="hold">
                                          <p:stCondLst>
                                            <p:cond delay="0"/>
                                          </p:stCondLst>
                                        </p:cTn>
                                        <p:tgtEl>
                                          <p:spTgt spid="59519"/>
                                        </p:tgtEl>
                                        <p:attrNameLst>
                                          <p:attrName>style.visibility</p:attrName>
                                        </p:attrNameLst>
                                      </p:cBhvr>
                                      <p:to>
                                        <p:strVal val="visible"/>
                                      </p:to>
                                    </p:set>
                                    <p:animEffect transition="in" filter="wipe(left)">
                                      <p:cBhvr>
                                        <p:cTn id="47" dur="1000"/>
                                        <p:tgtEl>
                                          <p:spTgt spid="59519"/>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137">
                                            <p:txEl>
                                              <p:pRg st="0" end="0"/>
                                            </p:txEl>
                                          </p:spTgt>
                                        </p:tgtEl>
                                        <p:attrNameLst>
                                          <p:attrName>style.visibility</p:attrName>
                                        </p:attrNameLst>
                                      </p:cBhvr>
                                      <p:to>
                                        <p:strVal val="visible"/>
                                      </p:to>
                                    </p:set>
                                    <p:animEffect transition="in" filter="wipe(left)">
                                      <p:cBhvr>
                                        <p:cTn id="51" dur="500"/>
                                        <p:tgtEl>
                                          <p:spTgt spid="137">
                                            <p:txEl>
                                              <p:pRg st="0" end="0"/>
                                            </p:txEl>
                                          </p:spTgt>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59524">
                                            <p:txEl>
                                              <p:pRg st="0" end="0"/>
                                            </p:txEl>
                                          </p:spTgt>
                                        </p:tgtEl>
                                        <p:attrNameLst>
                                          <p:attrName>style.visibility</p:attrName>
                                        </p:attrNameLst>
                                      </p:cBhvr>
                                      <p:to>
                                        <p:strVal val="visible"/>
                                      </p:to>
                                    </p:set>
                                    <p:animEffect transition="in" filter="wipe(left)">
                                      <p:cBhvr>
                                        <p:cTn id="55" dur="500"/>
                                        <p:tgtEl>
                                          <p:spTgt spid="59524">
                                            <p:txEl>
                                              <p:pRg st="0" end="0"/>
                                            </p:txEl>
                                          </p:spTgt>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139">
                                            <p:txEl>
                                              <p:pRg st="0" end="0"/>
                                            </p:txEl>
                                          </p:spTgt>
                                        </p:tgtEl>
                                        <p:attrNameLst>
                                          <p:attrName>style.visibility</p:attrName>
                                        </p:attrNameLst>
                                      </p:cBhvr>
                                      <p:to>
                                        <p:strVal val="visible"/>
                                      </p:to>
                                    </p:set>
                                    <p:animEffect transition="in" filter="wipe(left)">
                                      <p:cBhvr>
                                        <p:cTn id="59" dur="500"/>
                                        <p:tgtEl>
                                          <p:spTgt spid="1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20" presetClass="entr" presetSubtype="0" fill="hold" grpId="0" nodeType="clickEffect">
                                  <p:stCondLst>
                                    <p:cond delay="0"/>
                                  </p:stCondLst>
                                  <p:childTnLst>
                                    <p:set>
                                      <p:cBhvr>
                                        <p:cTn id="64" dur="1" fill="hold">
                                          <p:stCondLst>
                                            <p:cond delay="0"/>
                                          </p:stCondLst>
                                        </p:cTn>
                                        <p:tgtEl>
                                          <p:spTgt spid="59522"/>
                                        </p:tgtEl>
                                        <p:attrNameLst>
                                          <p:attrName>style.visibility</p:attrName>
                                        </p:attrNameLst>
                                      </p:cBhvr>
                                      <p:to>
                                        <p:strVal val="visible"/>
                                      </p:to>
                                    </p:set>
                                    <p:animEffect transition="in" filter="wedge">
                                      <p:cBhvr>
                                        <p:cTn id="65" dur="1000"/>
                                        <p:tgtEl>
                                          <p:spTgt spid="59522"/>
                                        </p:tgtEl>
                                      </p:cBhvr>
                                    </p:animEffect>
                                  </p:childTnLst>
                                  <p:subTnLst>
                                    <p:audio>
                                      <p:cMediaNode>
                                        <p:cTn display="0" masterRel="sameClick">
                                          <p:stCondLst>
                                            <p:cond evt="begin" delay="0">
                                              <p:tn val="6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seq concurrent="1" nextAc="seek">
              <p:cTn id="66" restart="whenNotActive" fill="hold" evtFilter="cancelBubble" nodeType="interactiveSeq">
                <p:stCondLst>
                  <p:cond evt="onClick" delay="0">
                    <p:tgtEl>
                      <p:spTgt spid="5"/>
                    </p:tgtEl>
                  </p:cond>
                </p:stCondLst>
                <p:endSync evt="end" delay="0">
                  <p:rtn val="all"/>
                </p:endSync>
                <p:childTnLst>
                  <p:par>
                    <p:cTn id="67" fill="hold">
                      <p:stCondLst>
                        <p:cond delay="0"/>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59520"/>
                                        </p:tgtEl>
                                        <p:attrNameLst>
                                          <p:attrName>style.visibility</p:attrName>
                                        </p:attrNameLst>
                                      </p:cBhvr>
                                      <p:to>
                                        <p:strVal val="visible"/>
                                      </p:to>
                                    </p:set>
                                    <p:animEffect transition="in" filter="dissolve">
                                      <p:cBhvr>
                                        <p:cTn id="71" dur="500"/>
                                        <p:tgtEl>
                                          <p:spTgt spid="59520"/>
                                        </p:tgtEl>
                                      </p:cBhvr>
                                    </p:animEffect>
                                  </p:childTnLst>
                                  <p:subTnLst>
                                    <p:audio>
                                      <p:cMediaNode>
                                        <p:cTn display="0" masterRel="sameClick">
                                          <p:stCondLst>
                                            <p:cond evt="begin" delay="0">
                                              <p:tn val="6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
                  </p:tgtEl>
                </p:cond>
              </p:nextCondLst>
            </p:seq>
            <p:seq concurrent="1" nextAc="seek">
              <p:cTn id="72" restart="whenNotActive" fill="hold" evtFilter="cancelBubble" nodeType="interactiveSeq">
                <p:stCondLst>
                  <p:cond evt="onClick" delay="0">
                    <p:tgtEl>
                      <p:spTgt spid="3"/>
                    </p:tgtEl>
                  </p:cond>
                </p:stCondLst>
                <p:endSync evt="end" delay="0">
                  <p:rtn val="all"/>
                </p:endSync>
                <p:childTnLst>
                  <p:par>
                    <p:cTn id="73" fill="hold">
                      <p:stCondLst>
                        <p:cond delay="0"/>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59526"/>
                                        </p:tgtEl>
                                        <p:attrNameLst>
                                          <p:attrName>style.visibility</p:attrName>
                                        </p:attrNameLst>
                                      </p:cBhvr>
                                      <p:to>
                                        <p:strVal val="visible"/>
                                      </p:to>
                                    </p:set>
                                    <p:animEffect transition="in" filter="wheel(1)">
                                      <p:cBhvr>
                                        <p:cTn id="77" dur="1000"/>
                                        <p:tgtEl>
                                          <p:spTgt spid="59526"/>
                                        </p:tgtEl>
                                      </p:cBhvr>
                                    </p:animEffect>
                                  </p:childTnLst>
                                  <p:subTnLst>
                                    <p:audio>
                                      <p:cMediaNode>
                                        <p:cTn display="0" masterRel="sameClick">
                                          <p:stCondLst>
                                            <p:cond evt="begin" delay="0">
                                              <p:tn val="75"/>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3"/>
                  </p:tgtEl>
                </p:cond>
              </p:nextCondLst>
            </p:seq>
          </p:childTnLst>
        </p:cTn>
      </p:par>
    </p:tnLst>
    <p:bldLst>
      <p:bldP spid="59423" grpId="0" build="allAtOnce" animBg="1"/>
      <p:bldP spid="59518" grpId="0"/>
      <p:bldP spid="59519" grpId="0"/>
      <p:bldP spid="59520" grpId="0" animBg="1"/>
      <p:bldP spid="59522" grpId="0" animBg="1"/>
      <p:bldP spid="595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p:cNvSpPr>
          <p:nvPr>
            <p:ph type="body" sz="half" idx="1"/>
          </p:nvPr>
        </p:nvSpPr>
        <p:spPr>
          <a:xfrm>
            <a:off x="-121023" y="701604"/>
            <a:ext cx="8337176" cy="2876691"/>
          </a:xfrm>
        </p:spPr>
        <p:txBody>
          <a:bodyPr vert="horz" wrap="square" lIns="91440" tIns="45720" rIns="91440" bIns="45720" anchor="t" anchorCtr="0"/>
          <a:lstStyle/>
          <a:p>
            <a:pPr algn="just">
              <a:lnSpc>
                <a:spcPct val="90000"/>
              </a:lnSpc>
              <a:spcBef>
                <a:spcPct val="0"/>
              </a:spcBef>
              <a:buClrTx/>
              <a:buSzTx/>
              <a:buFontTx/>
              <a:buNone/>
            </a:pPr>
            <a:r>
              <a:rPr lang="en-US" altLang="en-US" sz="2800" b="1"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Hình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vẽ</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bên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mô</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tả</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một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chiếc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thước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của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người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thợ</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sử</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dụng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khi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xây</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móng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nhà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để</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kiểm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xem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hai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phần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móng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nhà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có</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vuông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góc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với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nhau</a:t>
            </a:r>
            <a:r>
              <a:rPr lang="en-US" altLang="en-US" sz="2800" dirty="0">
                <a:latin typeface="Times New Roman" pitchFamily="18" charset="0"/>
                <a:cs typeface="Times New Roman" pitchFamily="18" charset="0"/>
              </a:rPr>
              <a:t> hay </a:t>
            </a:r>
            <a:r>
              <a:rPr lang="en-US" altLang="en-US" sz="2800" dirty="0" err="1">
                <a:latin typeface="Times New Roman" pitchFamily="18" charset="0"/>
                <a:cs typeface="Times New Roman" pitchFamily="18" charset="0"/>
              </a:rPr>
              <a:t>không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Trên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hình</a:t>
            </a:r>
            <a:r>
              <a:rPr lang="en-US" altLang="en-US" sz="2800" dirty="0">
                <a:latin typeface="Times New Roman" pitchFamily="18" charset="0"/>
                <a:cs typeface="Times New Roman" pitchFamily="18" charset="0"/>
              </a:rPr>
              <a:t> ta </a:t>
            </a:r>
            <a:r>
              <a:rPr lang="en-US" altLang="en-US" sz="2800" dirty="0" err="1">
                <a:latin typeface="Times New Roman" pitchFamily="18" charset="0"/>
                <a:cs typeface="Times New Roman" pitchFamily="18" charset="0"/>
              </a:rPr>
              <a:t>đo</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được</a:t>
            </a:r>
            <a:r>
              <a:rPr lang="en-US" altLang="en-US" sz="2800" dirty="0">
                <a:latin typeface="Times New Roman" pitchFamily="18" charset="0"/>
                <a:cs typeface="Times New Roman" pitchFamily="18" charset="0"/>
              </a:rPr>
              <a:t> AB = 4 </a:t>
            </a:r>
            <a:r>
              <a:rPr lang="en-US" altLang="en-US" sz="2800" dirty="0" err="1">
                <a:latin typeface="Times New Roman" pitchFamily="18" charset="0"/>
                <a:cs typeface="Times New Roman" pitchFamily="18" charset="0"/>
              </a:rPr>
              <a:t>dm</a:t>
            </a:r>
            <a:r>
              <a:rPr lang="en-US" altLang="en-US" sz="2800" dirty="0">
                <a:latin typeface="Times New Roman" pitchFamily="18" charset="0"/>
                <a:cs typeface="Times New Roman" pitchFamily="18" charset="0"/>
              </a:rPr>
              <a:t>, AC = 3 </a:t>
            </a:r>
            <a:r>
              <a:rPr lang="en-US" altLang="en-US" sz="2800" dirty="0" err="1">
                <a:latin typeface="Times New Roman" pitchFamily="18" charset="0"/>
                <a:cs typeface="Times New Roman" pitchFamily="18" charset="0"/>
              </a:rPr>
              <a:t>dm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và</a:t>
            </a:r>
            <a:r>
              <a:rPr lang="en-US" altLang="en-US" sz="2800" dirty="0">
                <a:latin typeface="Times New Roman" pitchFamily="18" charset="0"/>
                <a:cs typeface="Times New Roman" pitchFamily="18" charset="0"/>
              </a:rPr>
              <a:t> BC = 5 dm. </a:t>
            </a:r>
            <a:r>
              <a:rPr lang="en-US" altLang="en-US" sz="2800" dirty="0" err="1">
                <a:latin typeface="Times New Roman" pitchFamily="18" charset="0"/>
                <a:cs typeface="Times New Roman" pitchFamily="18" charset="0"/>
              </a:rPr>
              <a:t>Em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hãy</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giải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thích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vì</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sao</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hai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cạnh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của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chiếc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thước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đó</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vuông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góc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với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nhau</a:t>
            </a:r>
            <a:r>
              <a:rPr lang="en-US" altLang="en-US" sz="2800" dirty="0">
                <a:latin typeface="Times New Roman" pitchFamily="18" charset="0"/>
                <a:cs typeface="Times New Roman" pitchFamily="18" charset="0"/>
              </a:rPr>
              <a:t>.</a:t>
            </a:r>
          </a:p>
        </p:txBody>
      </p:sp>
      <p:sp>
        <p:nvSpPr>
          <p:cNvPr id="31748" name="Line 4"/>
          <p:cNvSpPr/>
          <p:nvPr/>
        </p:nvSpPr>
        <p:spPr>
          <a:xfrm>
            <a:off x="9211236" y="888998"/>
            <a:ext cx="1752600" cy="0"/>
          </a:xfrm>
          <a:prstGeom prst="line">
            <a:avLst/>
          </a:prstGeom>
          <a:ln w="9525" cap="flat" cmpd="sng">
            <a:solidFill>
              <a:schemeClr val="tx1"/>
            </a:solidFill>
            <a:prstDash val="solid"/>
            <a:headEnd type="none" w="med" len="med"/>
            <a:tailEnd type="none" w="med" len="med"/>
          </a:ln>
        </p:spPr>
      </p:sp>
      <p:sp>
        <p:nvSpPr>
          <p:cNvPr id="31749" name="Line 5"/>
          <p:cNvSpPr/>
          <p:nvPr/>
        </p:nvSpPr>
        <p:spPr>
          <a:xfrm>
            <a:off x="9058836" y="2641598"/>
            <a:ext cx="152400" cy="0"/>
          </a:xfrm>
          <a:prstGeom prst="line">
            <a:avLst/>
          </a:prstGeom>
          <a:ln w="9525" cap="flat" cmpd="sng">
            <a:solidFill>
              <a:schemeClr val="tx1"/>
            </a:solidFill>
            <a:prstDash val="solid"/>
            <a:headEnd type="none" w="med" len="med"/>
            <a:tailEnd type="none" w="med" len="med"/>
          </a:ln>
        </p:spPr>
      </p:sp>
      <p:sp>
        <p:nvSpPr>
          <p:cNvPr id="31750" name="Line 6"/>
          <p:cNvSpPr/>
          <p:nvPr/>
        </p:nvSpPr>
        <p:spPr>
          <a:xfrm>
            <a:off x="10963836" y="736598"/>
            <a:ext cx="0" cy="152400"/>
          </a:xfrm>
          <a:prstGeom prst="line">
            <a:avLst/>
          </a:prstGeom>
          <a:ln w="9525" cap="flat" cmpd="sng">
            <a:solidFill>
              <a:schemeClr val="tx1"/>
            </a:solidFill>
            <a:prstDash val="solid"/>
            <a:headEnd type="none" w="med" len="med"/>
            <a:tailEnd type="none" w="med" len="med"/>
          </a:ln>
        </p:spPr>
      </p:sp>
      <p:sp>
        <p:nvSpPr>
          <p:cNvPr id="31751" name="Line 7"/>
          <p:cNvSpPr/>
          <p:nvPr/>
        </p:nvSpPr>
        <p:spPr>
          <a:xfrm flipH="1">
            <a:off x="10582836" y="736598"/>
            <a:ext cx="228600" cy="152400"/>
          </a:xfrm>
          <a:prstGeom prst="line">
            <a:avLst/>
          </a:prstGeom>
          <a:ln w="9525" cap="flat" cmpd="sng">
            <a:solidFill>
              <a:schemeClr val="tx1"/>
            </a:solidFill>
            <a:prstDash val="solid"/>
            <a:headEnd type="none" w="med" len="med"/>
            <a:tailEnd type="none" w="med" len="med"/>
          </a:ln>
        </p:spPr>
      </p:sp>
      <p:sp>
        <p:nvSpPr>
          <p:cNvPr id="31752" name="Text Box 8"/>
          <p:cNvSpPr txBox="1"/>
          <p:nvPr/>
        </p:nvSpPr>
        <p:spPr>
          <a:xfrm>
            <a:off x="9211236" y="1466848"/>
            <a:ext cx="685800" cy="36933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spcBef>
                <a:spcPct val="50000"/>
              </a:spcBef>
              <a:buNone/>
            </a:pPr>
            <a:r>
              <a:rPr lang="en-US" altLang="en-US" sz="1800" dirty="0">
                <a:latin typeface=".VnTime" panose="020B7200000000000000" pitchFamily="34" charset="0"/>
              </a:rPr>
              <a:t>4 </a:t>
            </a:r>
            <a:r>
              <a:rPr lang="en-US" altLang="en-US" sz="1800" dirty="0" err="1">
                <a:latin typeface=".VnTime" panose="020B7200000000000000" pitchFamily="34" charset="0"/>
              </a:rPr>
              <a:t>dm</a:t>
            </a:r>
            <a:endParaRPr lang="en-US" altLang="en-US" sz="1800" dirty="0">
              <a:latin typeface=".VnTime" panose="020B7200000000000000" pitchFamily="34" charset="0"/>
            </a:endParaRPr>
          </a:p>
        </p:txBody>
      </p:sp>
      <p:grpSp>
        <p:nvGrpSpPr>
          <p:cNvPr id="31753" name="Group 9"/>
          <p:cNvGrpSpPr/>
          <p:nvPr/>
        </p:nvGrpSpPr>
        <p:grpSpPr>
          <a:xfrm>
            <a:off x="8982636" y="736598"/>
            <a:ext cx="2362200" cy="2273301"/>
            <a:chOff x="4224" y="2880"/>
            <a:chExt cx="1488" cy="1432"/>
          </a:xfrm>
        </p:grpSpPr>
        <p:sp>
          <p:nvSpPr>
            <p:cNvPr id="31755" name="Line 10"/>
            <p:cNvSpPr/>
            <p:nvPr/>
          </p:nvSpPr>
          <p:spPr>
            <a:xfrm>
              <a:off x="4272" y="2880"/>
              <a:ext cx="0" cy="1200"/>
            </a:xfrm>
            <a:prstGeom prst="line">
              <a:avLst/>
            </a:prstGeom>
            <a:ln w="9525" cap="flat" cmpd="sng">
              <a:solidFill>
                <a:schemeClr val="tx1"/>
              </a:solidFill>
              <a:prstDash val="solid"/>
              <a:headEnd type="none" w="med" len="med"/>
              <a:tailEnd type="none" w="med" len="med"/>
            </a:ln>
          </p:spPr>
        </p:sp>
        <p:sp>
          <p:nvSpPr>
            <p:cNvPr id="31756" name="Line 11"/>
            <p:cNvSpPr/>
            <p:nvPr/>
          </p:nvSpPr>
          <p:spPr>
            <a:xfrm>
              <a:off x="4272" y="2880"/>
              <a:ext cx="1200" cy="0"/>
            </a:xfrm>
            <a:prstGeom prst="line">
              <a:avLst/>
            </a:prstGeom>
            <a:ln w="9525" cap="flat" cmpd="sng">
              <a:solidFill>
                <a:schemeClr val="tx1"/>
              </a:solidFill>
              <a:prstDash val="solid"/>
              <a:headEnd type="none" w="med" len="med"/>
              <a:tailEnd type="none" w="med" len="med"/>
            </a:ln>
          </p:spPr>
        </p:sp>
        <p:sp>
          <p:nvSpPr>
            <p:cNvPr id="31757" name="Line 12"/>
            <p:cNvSpPr/>
            <p:nvPr/>
          </p:nvSpPr>
          <p:spPr>
            <a:xfrm>
              <a:off x="4368" y="2976"/>
              <a:ext cx="0" cy="1104"/>
            </a:xfrm>
            <a:prstGeom prst="line">
              <a:avLst/>
            </a:prstGeom>
            <a:ln w="9525" cap="flat" cmpd="sng">
              <a:solidFill>
                <a:schemeClr val="tx1"/>
              </a:solidFill>
              <a:prstDash val="solid"/>
              <a:headEnd type="none" w="med" len="med"/>
              <a:tailEnd type="none" w="med" len="med"/>
            </a:ln>
          </p:spPr>
        </p:sp>
        <p:sp>
          <p:nvSpPr>
            <p:cNvPr id="31758" name="Line 13"/>
            <p:cNvSpPr/>
            <p:nvPr/>
          </p:nvSpPr>
          <p:spPr>
            <a:xfrm flipH="1">
              <a:off x="5136" y="2880"/>
              <a:ext cx="144" cy="96"/>
            </a:xfrm>
            <a:prstGeom prst="line">
              <a:avLst/>
            </a:prstGeom>
            <a:ln w="9525" cap="flat" cmpd="sng">
              <a:solidFill>
                <a:schemeClr val="tx1"/>
              </a:solidFill>
              <a:prstDash val="solid"/>
              <a:headEnd type="none" w="med" len="med"/>
              <a:tailEnd type="none" w="med" len="med"/>
            </a:ln>
          </p:spPr>
        </p:sp>
        <p:sp>
          <p:nvSpPr>
            <p:cNvPr id="31759" name="Line 14"/>
            <p:cNvSpPr/>
            <p:nvPr/>
          </p:nvSpPr>
          <p:spPr>
            <a:xfrm flipH="1">
              <a:off x="4368" y="2976"/>
              <a:ext cx="1104" cy="1104"/>
            </a:xfrm>
            <a:prstGeom prst="line">
              <a:avLst/>
            </a:prstGeom>
            <a:ln w="9525" cap="flat" cmpd="sng">
              <a:solidFill>
                <a:schemeClr val="tx1"/>
              </a:solidFill>
              <a:prstDash val="dash"/>
              <a:headEnd type="none" w="med" len="med"/>
              <a:tailEnd type="none" w="med" len="med"/>
            </a:ln>
          </p:spPr>
        </p:sp>
        <p:sp>
          <p:nvSpPr>
            <p:cNvPr id="31760" name="Text Box 15"/>
            <p:cNvSpPr txBox="1"/>
            <p:nvPr/>
          </p:nvSpPr>
          <p:spPr>
            <a:xfrm>
              <a:off x="4368" y="2928"/>
              <a:ext cx="288" cy="23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spcBef>
                  <a:spcPct val="50000"/>
                </a:spcBef>
                <a:buNone/>
              </a:pPr>
              <a:r>
                <a:rPr lang="en-US" altLang="en-US" sz="1800" dirty="0">
                  <a:latin typeface=".VnTime" panose="020B7200000000000000" pitchFamily="34" charset="0"/>
                </a:rPr>
                <a:t>A</a:t>
              </a:r>
            </a:p>
          </p:txBody>
        </p:sp>
        <p:sp>
          <p:nvSpPr>
            <p:cNvPr id="31761" name="Text Box 16"/>
            <p:cNvSpPr txBox="1"/>
            <p:nvPr/>
          </p:nvSpPr>
          <p:spPr>
            <a:xfrm>
              <a:off x="4224" y="4080"/>
              <a:ext cx="336" cy="23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spcBef>
                  <a:spcPct val="50000"/>
                </a:spcBef>
                <a:buNone/>
              </a:pPr>
              <a:r>
                <a:rPr lang="en-US" altLang="en-US" sz="1800" dirty="0">
                  <a:latin typeface=".VnTime" panose="020B7200000000000000" pitchFamily="34" charset="0"/>
                </a:rPr>
                <a:t>B</a:t>
              </a:r>
            </a:p>
          </p:txBody>
        </p:sp>
        <p:sp>
          <p:nvSpPr>
            <p:cNvPr id="31762" name="Text Box 17"/>
            <p:cNvSpPr txBox="1"/>
            <p:nvPr/>
          </p:nvSpPr>
          <p:spPr>
            <a:xfrm>
              <a:off x="5472" y="2880"/>
              <a:ext cx="240" cy="23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spcBef>
                  <a:spcPct val="50000"/>
                </a:spcBef>
                <a:buNone/>
              </a:pPr>
              <a:r>
                <a:rPr lang="en-US" altLang="en-US" sz="1800" dirty="0">
                  <a:latin typeface=".VnTime" panose="020B7200000000000000" pitchFamily="34" charset="0"/>
                </a:rPr>
                <a:t>C</a:t>
              </a:r>
            </a:p>
          </p:txBody>
        </p:sp>
        <p:sp>
          <p:nvSpPr>
            <p:cNvPr id="31763" name="Text Box 18"/>
            <p:cNvSpPr txBox="1"/>
            <p:nvPr/>
          </p:nvSpPr>
          <p:spPr>
            <a:xfrm>
              <a:off x="4752" y="2944"/>
              <a:ext cx="480" cy="23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spcBef>
                  <a:spcPct val="50000"/>
                </a:spcBef>
                <a:buNone/>
              </a:pPr>
              <a:r>
                <a:rPr lang="en-US" altLang="en-US" sz="1800" dirty="0">
                  <a:latin typeface=".VnTime" panose="020B7200000000000000" pitchFamily="34" charset="0"/>
                </a:rPr>
                <a:t>3 </a:t>
              </a:r>
              <a:r>
                <a:rPr lang="en-US" altLang="en-US" sz="1800" dirty="0" err="1">
                  <a:latin typeface=".VnTime" panose="020B7200000000000000" pitchFamily="34" charset="0"/>
                </a:rPr>
                <a:t>dm</a:t>
              </a:r>
              <a:endParaRPr lang="en-US" altLang="en-US" sz="1800" dirty="0">
                <a:latin typeface=".VnTime" panose="020B7200000000000000" pitchFamily="34" charset="0"/>
              </a:endParaRPr>
            </a:p>
          </p:txBody>
        </p:sp>
        <p:sp>
          <p:nvSpPr>
            <p:cNvPr id="31764" name="Line 19"/>
            <p:cNvSpPr/>
            <p:nvPr/>
          </p:nvSpPr>
          <p:spPr>
            <a:xfrm flipH="1">
              <a:off x="4272" y="2976"/>
              <a:ext cx="96" cy="96"/>
            </a:xfrm>
            <a:prstGeom prst="line">
              <a:avLst/>
            </a:prstGeom>
            <a:ln w="9525" cap="flat" cmpd="sng">
              <a:solidFill>
                <a:schemeClr val="tx1"/>
              </a:solidFill>
              <a:prstDash val="solid"/>
              <a:headEnd type="none" w="med" len="med"/>
              <a:tailEnd type="none" w="med" len="med"/>
            </a:ln>
          </p:spPr>
        </p:sp>
        <p:sp>
          <p:nvSpPr>
            <p:cNvPr id="31765" name="Line 20"/>
            <p:cNvSpPr/>
            <p:nvPr/>
          </p:nvSpPr>
          <p:spPr>
            <a:xfrm flipH="1">
              <a:off x="4272" y="3072"/>
              <a:ext cx="96" cy="96"/>
            </a:xfrm>
            <a:prstGeom prst="line">
              <a:avLst/>
            </a:prstGeom>
            <a:ln w="9525" cap="flat" cmpd="sng">
              <a:solidFill>
                <a:schemeClr val="tx1"/>
              </a:solidFill>
              <a:prstDash val="solid"/>
              <a:headEnd type="none" w="med" len="med"/>
              <a:tailEnd type="none" w="med" len="med"/>
            </a:ln>
          </p:spPr>
        </p:sp>
        <p:sp>
          <p:nvSpPr>
            <p:cNvPr id="31766" name="Line 21"/>
            <p:cNvSpPr/>
            <p:nvPr/>
          </p:nvSpPr>
          <p:spPr>
            <a:xfrm flipH="1">
              <a:off x="4272" y="3168"/>
              <a:ext cx="96" cy="144"/>
            </a:xfrm>
            <a:prstGeom prst="line">
              <a:avLst/>
            </a:prstGeom>
            <a:ln w="9525" cap="flat" cmpd="sng">
              <a:solidFill>
                <a:schemeClr val="tx1"/>
              </a:solidFill>
              <a:prstDash val="solid"/>
              <a:headEnd type="none" w="med" len="med"/>
              <a:tailEnd type="none" w="med" len="med"/>
            </a:ln>
          </p:spPr>
        </p:sp>
        <p:sp>
          <p:nvSpPr>
            <p:cNvPr id="31767" name="Line 22"/>
            <p:cNvSpPr/>
            <p:nvPr/>
          </p:nvSpPr>
          <p:spPr>
            <a:xfrm flipH="1">
              <a:off x="4272" y="3312"/>
              <a:ext cx="96" cy="96"/>
            </a:xfrm>
            <a:prstGeom prst="line">
              <a:avLst/>
            </a:prstGeom>
            <a:ln w="9525" cap="flat" cmpd="sng">
              <a:solidFill>
                <a:schemeClr val="tx1"/>
              </a:solidFill>
              <a:prstDash val="solid"/>
              <a:headEnd type="none" w="med" len="med"/>
              <a:tailEnd type="none" w="med" len="med"/>
            </a:ln>
          </p:spPr>
        </p:sp>
        <p:sp>
          <p:nvSpPr>
            <p:cNvPr id="31768" name="Line 23"/>
            <p:cNvSpPr/>
            <p:nvPr/>
          </p:nvSpPr>
          <p:spPr>
            <a:xfrm flipH="1">
              <a:off x="4272" y="3408"/>
              <a:ext cx="96" cy="96"/>
            </a:xfrm>
            <a:prstGeom prst="line">
              <a:avLst/>
            </a:prstGeom>
            <a:ln w="9525" cap="flat" cmpd="sng">
              <a:solidFill>
                <a:schemeClr val="tx1"/>
              </a:solidFill>
              <a:prstDash val="solid"/>
              <a:headEnd type="none" w="med" len="med"/>
              <a:tailEnd type="none" w="med" len="med"/>
            </a:ln>
          </p:spPr>
        </p:sp>
        <p:sp>
          <p:nvSpPr>
            <p:cNvPr id="31769" name="Line 24"/>
            <p:cNvSpPr/>
            <p:nvPr/>
          </p:nvSpPr>
          <p:spPr>
            <a:xfrm flipH="1">
              <a:off x="4272" y="3504"/>
              <a:ext cx="96" cy="96"/>
            </a:xfrm>
            <a:prstGeom prst="line">
              <a:avLst/>
            </a:prstGeom>
            <a:ln w="9525" cap="flat" cmpd="sng">
              <a:solidFill>
                <a:schemeClr val="tx1"/>
              </a:solidFill>
              <a:prstDash val="solid"/>
              <a:headEnd type="none" w="med" len="med"/>
              <a:tailEnd type="none" w="med" len="med"/>
            </a:ln>
          </p:spPr>
        </p:sp>
        <p:sp>
          <p:nvSpPr>
            <p:cNvPr id="31770" name="Line 25"/>
            <p:cNvSpPr/>
            <p:nvPr/>
          </p:nvSpPr>
          <p:spPr>
            <a:xfrm flipH="1">
              <a:off x="4272" y="3648"/>
              <a:ext cx="96" cy="96"/>
            </a:xfrm>
            <a:prstGeom prst="line">
              <a:avLst/>
            </a:prstGeom>
            <a:ln w="9525" cap="flat" cmpd="sng">
              <a:solidFill>
                <a:schemeClr val="tx1"/>
              </a:solidFill>
              <a:prstDash val="solid"/>
              <a:headEnd type="none" w="med" len="med"/>
              <a:tailEnd type="none" w="med" len="med"/>
            </a:ln>
          </p:spPr>
        </p:sp>
        <p:sp>
          <p:nvSpPr>
            <p:cNvPr id="31771" name="Line 26"/>
            <p:cNvSpPr/>
            <p:nvPr/>
          </p:nvSpPr>
          <p:spPr>
            <a:xfrm flipH="1">
              <a:off x="4272" y="3744"/>
              <a:ext cx="96" cy="96"/>
            </a:xfrm>
            <a:prstGeom prst="line">
              <a:avLst/>
            </a:prstGeom>
            <a:ln w="9525" cap="flat" cmpd="sng">
              <a:solidFill>
                <a:schemeClr val="tx1"/>
              </a:solidFill>
              <a:prstDash val="solid"/>
              <a:headEnd type="none" w="med" len="med"/>
              <a:tailEnd type="none" w="med" len="med"/>
            </a:ln>
          </p:spPr>
        </p:sp>
        <p:sp>
          <p:nvSpPr>
            <p:cNvPr id="31772" name="Line 27"/>
            <p:cNvSpPr/>
            <p:nvPr/>
          </p:nvSpPr>
          <p:spPr>
            <a:xfrm flipH="1">
              <a:off x="4272" y="3840"/>
              <a:ext cx="96" cy="96"/>
            </a:xfrm>
            <a:prstGeom prst="line">
              <a:avLst/>
            </a:prstGeom>
            <a:ln w="9525" cap="flat" cmpd="sng">
              <a:solidFill>
                <a:schemeClr val="tx1"/>
              </a:solidFill>
              <a:prstDash val="solid"/>
              <a:headEnd type="none" w="med" len="med"/>
              <a:tailEnd type="none" w="med" len="med"/>
            </a:ln>
          </p:spPr>
        </p:sp>
        <p:sp>
          <p:nvSpPr>
            <p:cNvPr id="31773" name="Line 28"/>
            <p:cNvSpPr/>
            <p:nvPr/>
          </p:nvSpPr>
          <p:spPr>
            <a:xfrm flipH="1">
              <a:off x="4272" y="3936"/>
              <a:ext cx="96" cy="96"/>
            </a:xfrm>
            <a:prstGeom prst="line">
              <a:avLst/>
            </a:prstGeom>
            <a:ln w="9525" cap="flat" cmpd="sng">
              <a:solidFill>
                <a:schemeClr val="tx1"/>
              </a:solidFill>
              <a:prstDash val="solid"/>
              <a:headEnd type="none" w="med" len="med"/>
              <a:tailEnd type="none" w="med" len="med"/>
            </a:ln>
          </p:spPr>
        </p:sp>
        <p:sp>
          <p:nvSpPr>
            <p:cNvPr id="31774" name="Line 29"/>
            <p:cNvSpPr/>
            <p:nvPr/>
          </p:nvSpPr>
          <p:spPr>
            <a:xfrm flipH="1">
              <a:off x="5328" y="2880"/>
              <a:ext cx="144" cy="96"/>
            </a:xfrm>
            <a:prstGeom prst="line">
              <a:avLst/>
            </a:prstGeom>
            <a:ln w="9525" cap="flat" cmpd="sng">
              <a:solidFill>
                <a:schemeClr val="tx1"/>
              </a:solidFill>
              <a:prstDash val="solid"/>
              <a:headEnd type="none" w="med" len="med"/>
              <a:tailEnd type="none" w="med" len="med"/>
            </a:ln>
          </p:spPr>
        </p:sp>
        <p:sp>
          <p:nvSpPr>
            <p:cNvPr id="31775" name="Line 30"/>
            <p:cNvSpPr/>
            <p:nvPr/>
          </p:nvSpPr>
          <p:spPr>
            <a:xfrm flipH="1">
              <a:off x="4992" y="2880"/>
              <a:ext cx="192" cy="96"/>
            </a:xfrm>
            <a:prstGeom prst="line">
              <a:avLst/>
            </a:prstGeom>
            <a:ln w="9525" cap="flat" cmpd="sng">
              <a:solidFill>
                <a:schemeClr val="tx1"/>
              </a:solidFill>
              <a:prstDash val="solid"/>
              <a:headEnd type="none" w="med" len="med"/>
              <a:tailEnd type="none" w="med" len="med"/>
            </a:ln>
          </p:spPr>
        </p:sp>
        <p:sp>
          <p:nvSpPr>
            <p:cNvPr id="31776" name="Line 31"/>
            <p:cNvSpPr/>
            <p:nvPr/>
          </p:nvSpPr>
          <p:spPr>
            <a:xfrm flipH="1">
              <a:off x="4368" y="2880"/>
              <a:ext cx="144" cy="96"/>
            </a:xfrm>
            <a:prstGeom prst="line">
              <a:avLst/>
            </a:prstGeom>
            <a:ln w="9525" cap="flat" cmpd="sng">
              <a:solidFill>
                <a:schemeClr val="tx1"/>
              </a:solidFill>
              <a:prstDash val="solid"/>
              <a:headEnd type="none" w="med" len="med"/>
              <a:tailEnd type="none" w="med" len="med"/>
            </a:ln>
          </p:spPr>
        </p:sp>
        <p:sp>
          <p:nvSpPr>
            <p:cNvPr id="31777" name="Line 32"/>
            <p:cNvSpPr/>
            <p:nvPr/>
          </p:nvSpPr>
          <p:spPr>
            <a:xfrm flipH="1">
              <a:off x="4464" y="2880"/>
              <a:ext cx="144" cy="96"/>
            </a:xfrm>
            <a:prstGeom prst="line">
              <a:avLst/>
            </a:prstGeom>
            <a:ln w="9525" cap="flat" cmpd="sng">
              <a:solidFill>
                <a:schemeClr val="tx1"/>
              </a:solidFill>
              <a:prstDash val="solid"/>
              <a:headEnd type="none" w="med" len="med"/>
              <a:tailEnd type="none" w="med" len="med"/>
            </a:ln>
          </p:spPr>
        </p:sp>
        <p:sp>
          <p:nvSpPr>
            <p:cNvPr id="31778" name="Line 33"/>
            <p:cNvSpPr/>
            <p:nvPr/>
          </p:nvSpPr>
          <p:spPr>
            <a:xfrm flipH="1">
              <a:off x="4800" y="2880"/>
              <a:ext cx="144" cy="96"/>
            </a:xfrm>
            <a:prstGeom prst="line">
              <a:avLst/>
            </a:prstGeom>
            <a:ln w="9525" cap="flat" cmpd="sng">
              <a:solidFill>
                <a:schemeClr val="tx1"/>
              </a:solidFill>
              <a:prstDash val="solid"/>
              <a:headEnd type="none" w="med" len="med"/>
              <a:tailEnd type="none" w="med" len="med"/>
            </a:ln>
          </p:spPr>
        </p:sp>
        <p:sp>
          <p:nvSpPr>
            <p:cNvPr id="31779" name="Line 34"/>
            <p:cNvSpPr/>
            <p:nvPr/>
          </p:nvSpPr>
          <p:spPr>
            <a:xfrm flipH="1">
              <a:off x="4560" y="2880"/>
              <a:ext cx="144" cy="96"/>
            </a:xfrm>
            <a:prstGeom prst="line">
              <a:avLst/>
            </a:prstGeom>
            <a:ln w="9525" cap="flat" cmpd="sng">
              <a:solidFill>
                <a:schemeClr val="tx1"/>
              </a:solidFill>
              <a:prstDash val="solid"/>
              <a:headEnd type="none" w="med" len="med"/>
              <a:tailEnd type="none" w="med" len="med"/>
            </a:ln>
          </p:spPr>
        </p:sp>
        <p:sp>
          <p:nvSpPr>
            <p:cNvPr id="31780" name="Line 35"/>
            <p:cNvSpPr/>
            <p:nvPr/>
          </p:nvSpPr>
          <p:spPr>
            <a:xfrm flipH="1">
              <a:off x="4656" y="2880"/>
              <a:ext cx="144" cy="96"/>
            </a:xfrm>
            <a:prstGeom prst="line">
              <a:avLst/>
            </a:prstGeom>
            <a:ln w="9525" cap="flat" cmpd="sng">
              <a:solidFill>
                <a:schemeClr val="tx1"/>
              </a:solidFill>
              <a:prstDash val="solid"/>
              <a:headEnd type="none" w="med" len="med"/>
              <a:tailEnd type="none" w="med" len="med"/>
            </a:ln>
          </p:spPr>
        </p:sp>
        <p:sp>
          <p:nvSpPr>
            <p:cNvPr id="31781" name="Line 36"/>
            <p:cNvSpPr/>
            <p:nvPr/>
          </p:nvSpPr>
          <p:spPr>
            <a:xfrm flipH="1">
              <a:off x="4896" y="2880"/>
              <a:ext cx="144" cy="96"/>
            </a:xfrm>
            <a:prstGeom prst="line">
              <a:avLst/>
            </a:prstGeom>
            <a:ln w="9525" cap="flat" cmpd="sng">
              <a:solidFill>
                <a:schemeClr val="tx1"/>
              </a:solidFill>
              <a:prstDash val="solid"/>
              <a:headEnd type="none" w="med" len="med"/>
              <a:tailEnd type="none" w="med" len="med"/>
            </a:ln>
          </p:spPr>
        </p:sp>
        <p:sp>
          <p:nvSpPr>
            <p:cNvPr id="31782" name="Line 37"/>
            <p:cNvSpPr/>
            <p:nvPr/>
          </p:nvSpPr>
          <p:spPr>
            <a:xfrm flipH="1">
              <a:off x="4272" y="2880"/>
              <a:ext cx="96" cy="96"/>
            </a:xfrm>
            <a:prstGeom prst="line">
              <a:avLst/>
            </a:prstGeom>
            <a:ln w="9525" cap="flat" cmpd="sng">
              <a:solidFill>
                <a:schemeClr val="tx1"/>
              </a:solidFill>
              <a:prstDash val="solid"/>
              <a:headEnd type="none" w="med" len="med"/>
              <a:tailEnd type="none" w="med" len="med"/>
            </a:ln>
          </p:spPr>
        </p:sp>
      </p:grpSp>
      <p:sp>
        <p:nvSpPr>
          <p:cNvPr id="39" name="TextBox 38">
            <a:extLst>
              <a:ext uri="{FF2B5EF4-FFF2-40B4-BE49-F238E27FC236}">
                <a16:creationId xmlns:a16="http://schemas.microsoft.com/office/drawing/2014/main" id="{5FF07945-971D-4702-826C-ADE279901259}"/>
              </a:ext>
            </a:extLst>
          </p:cNvPr>
          <p:cNvSpPr txBox="1"/>
          <p:nvPr/>
        </p:nvSpPr>
        <p:spPr>
          <a:xfrm>
            <a:off x="150158" y="41462"/>
            <a:ext cx="1786218" cy="523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TẬP</a:t>
            </a:r>
            <a:endParaRPr lang="vi-V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3" name="Text Box 8"/>
          <p:cNvSpPr txBox="1"/>
          <p:nvPr/>
        </p:nvSpPr>
        <p:spPr>
          <a:xfrm>
            <a:off x="10103038" y="1670420"/>
            <a:ext cx="746498" cy="36933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spcBef>
                <a:spcPct val="50000"/>
              </a:spcBef>
              <a:buNone/>
            </a:pPr>
            <a:r>
              <a:rPr lang="en-US" altLang="en-US" sz="1800" dirty="0">
                <a:latin typeface=".VnTime" panose="020B7200000000000000" pitchFamily="34" charset="0"/>
              </a:rPr>
              <a:t>5 </a:t>
            </a:r>
            <a:r>
              <a:rPr lang="en-US" altLang="en-US" sz="1800" dirty="0" err="1">
                <a:latin typeface=".VnTime" panose="020B7200000000000000" pitchFamily="34" charset="0"/>
              </a:rPr>
              <a:t>dm</a:t>
            </a:r>
            <a:endParaRPr lang="en-US" altLang="en-US" sz="1800" dirty="0">
              <a:latin typeface=".VnTime" panose="020B7200000000000000" pitchFamily="34" charset="0"/>
            </a:endParaRPr>
          </a:p>
        </p:txBody>
      </p:sp>
      <mc:AlternateContent xmlns:mc="http://schemas.openxmlformats.org/markup-compatibility/2006" xmlns:a14="http://schemas.microsoft.com/office/drawing/2010/main">
        <mc:Choice Requires="a14">
          <p:sp>
            <p:nvSpPr>
              <p:cNvPr id="46" name="TextBox 45"/>
              <p:cNvSpPr txBox="1"/>
              <p:nvPr/>
            </p:nvSpPr>
            <p:spPr>
              <a:xfrm>
                <a:off x="708750" y="3635348"/>
                <a:ext cx="2017149" cy="473591"/>
              </a:xfrm>
              <a:prstGeom prst="rect">
                <a:avLst/>
              </a:prstGeom>
              <a:noFill/>
            </p:spPr>
            <p:txBody>
              <a:bodyPr wrap="square" rtlCol="0">
                <a:spAutoFit/>
              </a:bodyPr>
              <a:lstStyle/>
              <a:p>
                <a:pPr algn="just"/>
                <a:r>
                  <a:rPr lang="en-US" altLang="en-US" sz="2400" dirty="0">
                    <a:latin typeface="Times New Roman" panose="02020603050405020304" pitchFamily="18" charset="0"/>
                    <a:cs typeface="Times New Roman" panose="02020603050405020304" pitchFamily="18" charset="0"/>
                  </a:rPr>
                  <a:t>Xét</a:t>
                </a:r>
                <a14:m>
                  <m:oMath xmlns:m="http://schemas.openxmlformats.org/officeDocument/2006/math">
                    <m:r>
                      <a:rPr lang="en-US" altLang="en-US" sz="2400" b="0" i="0" smtClean="0">
                        <a:solidFill>
                          <a:srgbClr val="080808"/>
                        </a:solidFill>
                        <a:latin typeface="Cambria Math"/>
                        <a:ea typeface="Cambria Math" panose="02040503050406030204" pitchFamily="18" charset="0"/>
                        <a:cs typeface="Times New Roman" pitchFamily="18" charset="0"/>
                      </a:rPr>
                      <m:t> </m:t>
                    </m:r>
                    <m:r>
                      <a:rPr lang="en-US" altLang="en-US" sz="2400" i="1">
                        <a:solidFill>
                          <a:srgbClr val="080808"/>
                        </a:solidFill>
                        <a:latin typeface="Cambria Math" panose="02040503050406030204" pitchFamily="18" charset="0"/>
                        <a:ea typeface="Cambria Math" panose="02040503050406030204" pitchFamily="18" charset="0"/>
                        <a:cs typeface="Times New Roman" pitchFamily="18" charset="0"/>
                      </a:rPr>
                      <m:t>∆</m:t>
                    </m:r>
                  </m:oMath>
                </a14:m>
                <a:r>
                  <a:rPr lang="en-US" altLang="en-US" sz="2400" dirty="0">
                    <a:solidFill>
                      <a:srgbClr val="080808"/>
                    </a:solidFill>
                    <a:latin typeface="Times New Roman" pitchFamily="18" charset="0"/>
                    <a:cs typeface="Times New Roman" pitchFamily="18" charset="0"/>
                  </a:rPr>
                  <a:t>ABC </a:t>
                </a:r>
                <a:r>
                  <a:rPr lang="en-US" altLang="en-US" sz="2400" dirty="0" err="1">
                    <a:solidFill>
                      <a:srgbClr val="080808"/>
                    </a:solidFill>
                    <a:latin typeface="Times New Roman" pitchFamily="18" charset="0"/>
                    <a:cs typeface="Times New Roman" pitchFamily="18" charset="0"/>
                  </a:rPr>
                  <a:t>có</a:t>
                </a:r>
                <a:r>
                  <a:rPr lang="en-US" altLang="en-US" sz="2400" dirty="0">
                    <a:solidFill>
                      <a:srgbClr val="080808"/>
                    </a:solidFill>
                    <a:latin typeface="Times New Roman" pitchFamily="18" charset="0"/>
                    <a:cs typeface="Times New Roman" pitchFamily="18" charset="0"/>
                  </a:rPr>
                  <a:t>:</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708750" y="3635348"/>
                <a:ext cx="2017149" cy="473591"/>
              </a:xfrm>
              <a:prstGeom prst="rect">
                <a:avLst/>
              </a:prstGeom>
              <a:blipFill rotWithShape="1">
                <a:blip r:embed="rId3"/>
                <a:stretch>
                  <a:fillRect l="-4532" t="-10256" r="-1511" b="-25641"/>
                </a:stretch>
              </a:blipFill>
            </p:spPr>
            <p:txBody>
              <a:bodyPr/>
              <a:lstStyle/>
              <a:p>
                <a:r>
                  <a:rPr lang="en-US">
                    <a:noFill/>
                  </a:rPr>
                  <a:t> </a:t>
                </a:r>
              </a:p>
            </p:txBody>
          </p:sp>
        </mc:Fallback>
      </mc:AlternateContent>
      <p:sp>
        <p:nvSpPr>
          <p:cNvPr id="47" name="TextBox 46"/>
          <p:cNvSpPr txBox="1"/>
          <p:nvPr/>
        </p:nvSpPr>
        <p:spPr>
          <a:xfrm>
            <a:off x="497452" y="3041189"/>
            <a:ext cx="1283863" cy="523220"/>
          </a:xfrm>
          <a:prstGeom prst="rect">
            <a:avLst/>
          </a:prstGeom>
          <a:noFill/>
        </p:spPr>
        <p:txBody>
          <a:bodyPr wrap="square" rtlCol="0">
            <a:spAutoFit/>
          </a:bodyPr>
          <a:lstStyle/>
          <a:p>
            <a:pPr algn="ct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Giải</a:t>
            </a:r>
            <a:endParaRPr lang="vi-VN"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8" name="Text Box 15"/>
          <p:cNvSpPr txBox="1">
            <a:spLocks noChangeArrowheads="1"/>
          </p:cNvSpPr>
          <p:nvPr/>
        </p:nvSpPr>
        <p:spPr bwMode="auto">
          <a:xfrm>
            <a:off x="2050797" y="4685720"/>
            <a:ext cx="3121024" cy="461665"/>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80808"/>
                </a:solidFill>
                <a:latin typeface="Times New Roman" panose="02020603050405020304" pitchFamily="18" charset="0"/>
                <a:cs typeface="Times New Roman" panose="02020603050405020304" pitchFamily="18" charset="0"/>
              </a:rPr>
              <a:t> </a:t>
            </a:r>
            <a:r>
              <a:rPr lang="en-US" altLang="en-US" sz="2400" dirty="0">
                <a:solidFill>
                  <a:srgbClr val="080808"/>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dirty="0">
                <a:solidFill>
                  <a:srgbClr val="080808"/>
                </a:solidFill>
                <a:latin typeface="Times New Roman" panose="02020603050405020304" pitchFamily="18" charset="0"/>
                <a:cs typeface="Times New Roman" panose="02020603050405020304" pitchFamily="18" charset="0"/>
              </a:rPr>
              <a:t>  BC</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AB</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AC</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a:t>
            </a:r>
            <a:endParaRPr lang="en-US" altLang="en-US" sz="2400" baseline="30000" dirty="0">
              <a:solidFill>
                <a:srgbClr val="080808"/>
              </a:solidFill>
              <a:latin typeface="Times New Roman" panose="02020603050405020304" pitchFamily="18" charset="0"/>
              <a:cs typeface="Times New Roman" panose="02020603050405020304" pitchFamily="18" charset="0"/>
            </a:endParaRPr>
          </a:p>
        </p:txBody>
      </p:sp>
      <p:sp>
        <p:nvSpPr>
          <p:cNvPr id="49" name="Text Box 15"/>
          <p:cNvSpPr txBox="1">
            <a:spLocks noChangeArrowheads="1"/>
          </p:cNvSpPr>
          <p:nvPr/>
        </p:nvSpPr>
        <p:spPr bwMode="auto">
          <a:xfrm>
            <a:off x="2725899" y="3675689"/>
            <a:ext cx="2975654" cy="461665"/>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80808"/>
                </a:solidFill>
                <a:latin typeface="Times New Roman" panose="02020603050405020304" pitchFamily="18" charset="0"/>
                <a:cs typeface="Times New Roman" panose="02020603050405020304" pitchFamily="18" charset="0"/>
              </a:rPr>
              <a:t>BC</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5</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25 (dm</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a:t>
            </a:r>
            <a:endParaRPr lang="en-US" altLang="en-US" sz="2400" baseline="30000" dirty="0">
              <a:solidFill>
                <a:srgbClr val="080808"/>
              </a:solidFill>
              <a:latin typeface="Times New Roman" panose="02020603050405020304" pitchFamily="18" charset="0"/>
              <a:cs typeface="Times New Roman" panose="02020603050405020304" pitchFamily="18" charset="0"/>
            </a:endParaRPr>
          </a:p>
        </p:txBody>
      </p:sp>
      <p:sp>
        <p:nvSpPr>
          <p:cNvPr id="50" name="Text Box 15"/>
          <p:cNvSpPr txBox="1">
            <a:spLocks noChangeArrowheads="1"/>
          </p:cNvSpPr>
          <p:nvPr/>
        </p:nvSpPr>
        <p:spPr bwMode="auto">
          <a:xfrm>
            <a:off x="2641884" y="4177913"/>
            <a:ext cx="5722187" cy="461665"/>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80808"/>
                </a:solidFill>
                <a:latin typeface="Times New Roman" panose="02020603050405020304" pitchFamily="18" charset="0"/>
                <a:cs typeface="Times New Roman" panose="02020603050405020304" pitchFamily="18" charset="0"/>
              </a:rPr>
              <a:t> AB</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AC</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4</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+ 3</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16 + 9 = 25 (dm</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a:t>
            </a:r>
            <a:endParaRPr lang="en-US" altLang="en-US" sz="2400" dirty="0">
              <a:solidFill>
                <a:srgbClr val="080808"/>
              </a:solidFill>
              <a:latin typeface="Times New Roman" panose="02020603050405020304" pitchFamily="18" charset="0"/>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51" name="Text Box 15"/>
              <p:cNvSpPr txBox="1">
                <a:spLocks noChangeArrowheads="1"/>
              </p:cNvSpPr>
              <p:nvPr/>
            </p:nvSpPr>
            <p:spPr bwMode="auto">
              <a:xfrm>
                <a:off x="802879" y="5144546"/>
                <a:ext cx="6718204" cy="461665"/>
              </a:xfrm>
              <a:prstGeom prst="rect">
                <a:avLst/>
              </a:prstGeom>
              <a:solidFill>
                <a:schemeClr val="bg1"/>
              </a:solidFill>
              <a:ln>
                <a:noFill/>
              </a:ln>
              <a:extLst>
                <a:ext uri="{91240B29-F687-4F45-9708-019B960494DF}">
                  <a14:hiddenLine w="12700" cap="sq">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14:m>
                  <m:oMath xmlns:m="http://schemas.openxmlformats.org/officeDocument/2006/math">
                    <m:r>
                      <m:rPr>
                        <m:nor/>
                      </m:rPr>
                      <a:rPr lang="en-US" altLang="en-US" sz="2400" b="0" i="0" dirty="0" smtClean="0">
                        <a:solidFill>
                          <a:srgbClr val="080808"/>
                        </a:solidFill>
                        <a:latin typeface="Times New Roman" panose="02020603050405020304" pitchFamily="18" charset="0"/>
                        <a:cs typeface="Times New Roman" panose="02020603050405020304" pitchFamily="18" charset="0"/>
                        <a:sym typeface="Symbol" panose="05050102010706020507" pitchFamily="18" charset="2"/>
                      </a:rPr>
                      <m:t>Do</m:t>
                    </m:r>
                    <m:r>
                      <m:rPr>
                        <m:nor/>
                      </m:rPr>
                      <a:rPr lang="en-US" altLang="en-US" sz="2400" b="0" i="0" dirty="0" smtClean="0">
                        <a:solidFill>
                          <a:srgbClr val="080808"/>
                        </a:solidFill>
                        <a:latin typeface="Times New Roman" panose="02020603050405020304" pitchFamily="18" charset="0"/>
                        <a:cs typeface="Times New Roman" panose="02020603050405020304" pitchFamily="18" charset="0"/>
                        <a:sym typeface="Symbol" panose="05050102010706020507" pitchFamily="18" charset="2"/>
                      </a:rPr>
                      <m:t> đó </m:t>
                    </m:r>
                    <m:r>
                      <a:rPr lang="en-US" altLang="en-US" sz="2400" i="1" smtClean="0">
                        <a:solidFill>
                          <a:srgbClr val="080808"/>
                        </a:solidFill>
                        <a:latin typeface="Cambria Math" panose="02040503050406030204" pitchFamily="18" charset="0"/>
                        <a:ea typeface="Cambria Math" panose="02040503050406030204" pitchFamily="18" charset="0"/>
                        <a:cs typeface="Times New Roman" pitchFamily="18" charset="0"/>
                      </a:rPr>
                      <m:t>∆</m:t>
                    </m:r>
                  </m:oMath>
                </a14:m>
                <a:r>
                  <a:rPr lang="en-US" altLang="en-US" sz="2400" dirty="0">
                    <a:solidFill>
                      <a:srgbClr val="080808"/>
                    </a:solidFill>
                    <a:latin typeface="Times New Roman" pitchFamily="18" charset="0"/>
                    <a:cs typeface="Times New Roman" pitchFamily="18" charset="0"/>
                  </a:rPr>
                  <a:t>ABC vuông </a:t>
                </a:r>
                <a:r>
                  <a:rPr lang="en-US" altLang="en-US" sz="2400" dirty="0" err="1">
                    <a:solidFill>
                      <a:srgbClr val="080808"/>
                    </a:solidFill>
                    <a:latin typeface="Times New Roman" pitchFamily="18" charset="0"/>
                    <a:cs typeface="Times New Roman" pitchFamily="18" charset="0"/>
                  </a:rPr>
                  <a:t>tại</a:t>
                </a:r>
                <a:r>
                  <a:rPr lang="en-US" altLang="en-US" sz="2400" dirty="0">
                    <a:solidFill>
                      <a:srgbClr val="080808"/>
                    </a:solidFill>
                    <a:latin typeface="Times New Roman" pitchFamily="18" charset="0"/>
                    <a:cs typeface="Times New Roman" pitchFamily="18" charset="0"/>
                  </a:rPr>
                  <a:t> A (</a:t>
                </a:r>
                <a:r>
                  <a:rPr lang="vi-VN" altLang="en-US" sz="2400" dirty="0">
                    <a:solidFill>
                      <a:srgbClr val="080808"/>
                    </a:solidFill>
                    <a:latin typeface="Times New Roman" pitchFamily="18" charset="0"/>
                    <a:cs typeface="Times New Roman" pitchFamily="18" charset="0"/>
                  </a:rPr>
                  <a:t>Định lí P</a:t>
                </a:r>
                <a:r>
                  <a:rPr lang="en-US" altLang="en-US" sz="2400" dirty="0" err="1">
                    <a:solidFill>
                      <a:srgbClr val="080808"/>
                    </a:solidFill>
                    <a:latin typeface="Times New Roman" pitchFamily="18" charset="0"/>
                    <a:cs typeface="Times New Roman" pitchFamily="18" charset="0"/>
                  </a:rPr>
                  <a:t>ythagore</a:t>
                </a:r>
                <a:r>
                  <a:rPr lang="vi-VN" altLang="en-US" sz="2400" dirty="0">
                    <a:solidFill>
                      <a:srgbClr val="080808"/>
                    </a:solidFill>
                    <a:latin typeface="Times New Roman" pitchFamily="18" charset="0"/>
                    <a:cs typeface="Times New Roman" pitchFamily="18" charset="0"/>
                  </a:rPr>
                  <a:t> đảo )</a:t>
                </a:r>
                <a:endParaRPr lang="en-US" altLang="en-US" sz="2400" dirty="0">
                  <a:solidFill>
                    <a:srgbClr val="080808"/>
                  </a:solidFill>
                  <a:latin typeface="Times New Roman" pitchFamily="18" charset="0"/>
                  <a:cs typeface="Times New Roman" pitchFamily="18" charset="0"/>
                </a:endParaRPr>
              </a:p>
            </p:txBody>
          </p:sp>
        </mc:Choice>
        <mc:Fallback xmlns="">
          <p:sp>
            <p:nvSpPr>
              <p:cNvPr id="51" name="Text Box 15"/>
              <p:cNvSpPr txBox="1">
                <a:spLocks noRot="1" noChangeAspect="1" noMove="1" noResize="1" noEditPoints="1" noAdjustHandles="1" noChangeArrowheads="1" noChangeShapeType="1" noTextEdit="1"/>
              </p:cNvSpPr>
              <p:nvPr/>
            </p:nvSpPr>
            <p:spPr bwMode="auto">
              <a:xfrm>
                <a:off x="802879" y="5144546"/>
                <a:ext cx="6718204" cy="461665"/>
              </a:xfrm>
              <a:prstGeom prst="rect">
                <a:avLst/>
              </a:prstGeom>
              <a:blipFill rotWithShape="1">
                <a:blip r:embed="rId4"/>
                <a:stretch>
                  <a:fillRect l="-272" t="-10526" b="-28947"/>
                </a:stretch>
              </a:bli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a:noFill/>
                  </a:rPr>
                  <a:t> </a:t>
                </a:r>
              </a:p>
            </p:txBody>
          </p:sp>
        </mc:Fallback>
      </mc:AlternateContent>
      <p:sp>
        <p:nvSpPr>
          <p:cNvPr id="2"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171157517"/>
              </p:ext>
            </p:extLst>
          </p:nvPr>
        </p:nvGraphicFramePr>
        <p:xfrm>
          <a:off x="1449318" y="5604998"/>
          <a:ext cx="2733607" cy="377980"/>
        </p:xfrm>
        <a:graphic>
          <a:graphicData uri="http://schemas.openxmlformats.org/presentationml/2006/ole">
            <mc:AlternateContent xmlns:mc="http://schemas.openxmlformats.org/markup-compatibility/2006">
              <mc:Choice xmlns:v="urn:schemas-microsoft-com:vml" Requires="v">
                <p:oleObj name="Equation" r:id="rId5" imgW="1422360" imgH="190440" progId="Equation.DSMT4">
                  <p:embed/>
                </p:oleObj>
              </mc:Choice>
              <mc:Fallback>
                <p:oleObj name="Equation" r:id="rId5" imgW="1422360" imgH="190440" progId="Equation.DSMT4">
                  <p:embed/>
                  <p:pic>
                    <p:nvPicPr>
                      <p:cNvPr id="0" name="Object 3"/>
                      <p:cNvPicPr>
                        <a:picLocks noChangeAspect="1" noChangeArrowheads="1"/>
                      </p:cNvPicPr>
                      <p:nvPr/>
                    </p:nvPicPr>
                    <p:blipFill>
                      <a:blip r:embed="rId6"/>
                      <a:srcRect/>
                      <a:stretch>
                        <a:fillRect/>
                      </a:stretch>
                    </p:blipFill>
                    <p:spPr bwMode="auto">
                      <a:xfrm>
                        <a:off x="1449318" y="5604998"/>
                        <a:ext cx="2733607" cy="377980"/>
                      </a:xfrm>
                      <a:prstGeom prst="rect">
                        <a:avLst/>
                      </a:prstGeom>
                      <a:noFill/>
                    </p:spPr>
                  </p:pic>
                </p:oleObj>
              </mc:Fallback>
            </mc:AlternateContent>
          </a:graphicData>
        </a:graphic>
      </p:graphicFrame>
      <p:sp>
        <p:nvSpPr>
          <p:cNvPr id="4" name="TextBox 3"/>
          <p:cNvSpPr txBox="1"/>
          <p:nvPr/>
        </p:nvSpPr>
        <p:spPr>
          <a:xfrm>
            <a:off x="537793" y="6037729"/>
            <a:ext cx="7495616" cy="461665"/>
          </a:xfrm>
          <a:prstGeom prst="rect">
            <a:avLst/>
          </a:prstGeom>
          <a:noFill/>
        </p:spPr>
        <p:txBody>
          <a:bodyPr wrap="square" rtlCol="0">
            <a:spAutoFit/>
          </a:bodyPr>
          <a:lstStyle/>
          <a:p>
            <a:r>
              <a:rPr lang="en-US" altLang="en-US" sz="2400" dirty="0" err="1">
                <a:solidFill>
                  <a:srgbClr val="0000FF"/>
                </a:solidFill>
                <a:latin typeface="Times New Roman" pitchFamily="18" charset="0"/>
                <a:cs typeface="Times New Roman" pitchFamily="18" charset="0"/>
              </a:rPr>
              <a:t>Vậy</a:t>
            </a:r>
            <a:r>
              <a:rPr lang="en-US" altLang="en-US" sz="2400" dirty="0">
                <a:solidFill>
                  <a:srgbClr val="0000FF"/>
                </a:solidFill>
                <a:latin typeface="Times New Roman" pitchFamily="18" charset="0"/>
                <a:cs typeface="Times New Roman" pitchFamily="18" charset="0"/>
              </a:rPr>
              <a:t> </a:t>
            </a:r>
            <a:r>
              <a:rPr lang="en-US" altLang="en-US" sz="2400" dirty="0" err="1">
                <a:solidFill>
                  <a:srgbClr val="0000FF"/>
                </a:solidFill>
                <a:latin typeface="Times New Roman" pitchFamily="18" charset="0"/>
                <a:cs typeface="Times New Roman" pitchFamily="18" charset="0"/>
              </a:rPr>
              <a:t>hai</a:t>
            </a:r>
            <a:r>
              <a:rPr lang="en-US" altLang="en-US" sz="2400" dirty="0">
                <a:solidFill>
                  <a:srgbClr val="0000FF"/>
                </a:solidFill>
                <a:latin typeface="Times New Roman" pitchFamily="18" charset="0"/>
                <a:cs typeface="Times New Roman" pitchFamily="18" charset="0"/>
              </a:rPr>
              <a:t> </a:t>
            </a:r>
            <a:r>
              <a:rPr lang="en-US" altLang="en-US" sz="2400" dirty="0" err="1">
                <a:solidFill>
                  <a:srgbClr val="0000FF"/>
                </a:solidFill>
                <a:latin typeface="Times New Roman" pitchFamily="18" charset="0"/>
                <a:cs typeface="Times New Roman" pitchFamily="18" charset="0"/>
              </a:rPr>
              <a:t>cạnh</a:t>
            </a:r>
            <a:r>
              <a:rPr lang="en-US" altLang="en-US" sz="2400" dirty="0">
                <a:solidFill>
                  <a:srgbClr val="0000FF"/>
                </a:solidFill>
                <a:latin typeface="Times New Roman" pitchFamily="18" charset="0"/>
                <a:cs typeface="Times New Roman" pitchFamily="18" charset="0"/>
              </a:rPr>
              <a:t> </a:t>
            </a:r>
            <a:r>
              <a:rPr lang="en-US" altLang="en-US" sz="2400" dirty="0" err="1">
                <a:solidFill>
                  <a:srgbClr val="0000FF"/>
                </a:solidFill>
                <a:latin typeface="Times New Roman" pitchFamily="18" charset="0"/>
                <a:cs typeface="Times New Roman" pitchFamily="18" charset="0"/>
              </a:rPr>
              <a:t>của</a:t>
            </a:r>
            <a:r>
              <a:rPr lang="en-US" altLang="en-US" sz="2400" dirty="0">
                <a:solidFill>
                  <a:srgbClr val="0000FF"/>
                </a:solidFill>
                <a:latin typeface="Times New Roman" pitchFamily="18" charset="0"/>
                <a:cs typeface="Times New Roman" pitchFamily="18" charset="0"/>
              </a:rPr>
              <a:t> </a:t>
            </a:r>
            <a:r>
              <a:rPr lang="en-US" altLang="en-US" sz="2400" dirty="0" err="1">
                <a:solidFill>
                  <a:srgbClr val="0000FF"/>
                </a:solidFill>
                <a:latin typeface="Times New Roman" pitchFamily="18" charset="0"/>
                <a:cs typeface="Times New Roman" pitchFamily="18" charset="0"/>
              </a:rPr>
              <a:t>chiếc</a:t>
            </a:r>
            <a:r>
              <a:rPr lang="en-US" altLang="en-US" sz="2400" dirty="0">
                <a:solidFill>
                  <a:srgbClr val="0000FF"/>
                </a:solidFill>
                <a:latin typeface="Times New Roman" pitchFamily="18" charset="0"/>
                <a:cs typeface="Times New Roman" pitchFamily="18" charset="0"/>
              </a:rPr>
              <a:t> </a:t>
            </a:r>
            <a:r>
              <a:rPr lang="en-US" altLang="en-US" sz="2400" dirty="0" err="1">
                <a:solidFill>
                  <a:srgbClr val="0000FF"/>
                </a:solidFill>
                <a:latin typeface="Times New Roman" pitchFamily="18" charset="0"/>
                <a:cs typeface="Times New Roman" pitchFamily="18" charset="0"/>
              </a:rPr>
              <a:t>thước</a:t>
            </a:r>
            <a:r>
              <a:rPr lang="en-US" altLang="en-US" sz="2400" dirty="0">
                <a:solidFill>
                  <a:srgbClr val="0000FF"/>
                </a:solidFill>
                <a:latin typeface="Times New Roman" pitchFamily="18" charset="0"/>
                <a:cs typeface="Times New Roman" pitchFamily="18" charset="0"/>
              </a:rPr>
              <a:t> </a:t>
            </a:r>
            <a:r>
              <a:rPr lang="en-US" altLang="en-US" sz="2400" dirty="0" err="1">
                <a:solidFill>
                  <a:srgbClr val="0000FF"/>
                </a:solidFill>
                <a:latin typeface="Times New Roman" pitchFamily="18" charset="0"/>
                <a:cs typeface="Times New Roman" pitchFamily="18" charset="0"/>
              </a:rPr>
              <a:t>đó</a:t>
            </a:r>
            <a:r>
              <a:rPr lang="en-US" altLang="en-US" sz="2400" dirty="0">
                <a:solidFill>
                  <a:srgbClr val="0000FF"/>
                </a:solidFill>
                <a:latin typeface="Times New Roman" pitchFamily="18" charset="0"/>
                <a:cs typeface="Times New Roman" pitchFamily="18" charset="0"/>
              </a:rPr>
              <a:t> </a:t>
            </a:r>
            <a:r>
              <a:rPr lang="en-US" altLang="en-US" sz="2400" dirty="0" err="1">
                <a:solidFill>
                  <a:srgbClr val="0000FF"/>
                </a:solidFill>
                <a:latin typeface="Times New Roman" pitchFamily="18" charset="0"/>
                <a:cs typeface="Times New Roman" pitchFamily="18" charset="0"/>
              </a:rPr>
              <a:t>vuông</a:t>
            </a:r>
            <a:r>
              <a:rPr lang="en-US" altLang="en-US" sz="2400" dirty="0">
                <a:solidFill>
                  <a:srgbClr val="0000FF"/>
                </a:solidFill>
                <a:latin typeface="Times New Roman" pitchFamily="18" charset="0"/>
                <a:cs typeface="Times New Roman" pitchFamily="18" charset="0"/>
              </a:rPr>
              <a:t> </a:t>
            </a:r>
            <a:r>
              <a:rPr lang="en-US" altLang="en-US" sz="2400" dirty="0" err="1">
                <a:solidFill>
                  <a:srgbClr val="0000FF"/>
                </a:solidFill>
                <a:latin typeface="Times New Roman" pitchFamily="18" charset="0"/>
                <a:cs typeface="Times New Roman" pitchFamily="18" charset="0"/>
              </a:rPr>
              <a:t>góc</a:t>
            </a:r>
            <a:r>
              <a:rPr lang="en-US" altLang="en-US" sz="2400" dirty="0">
                <a:solidFill>
                  <a:srgbClr val="0000FF"/>
                </a:solidFill>
                <a:latin typeface="Times New Roman" pitchFamily="18" charset="0"/>
                <a:cs typeface="Times New Roman" pitchFamily="18" charset="0"/>
              </a:rPr>
              <a:t> </a:t>
            </a:r>
            <a:r>
              <a:rPr lang="en-US" altLang="en-US" sz="2400" dirty="0" err="1">
                <a:solidFill>
                  <a:srgbClr val="0000FF"/>
                </a:solidFill>
                <a:latin typeface="Times New Roman" pitchFamily="18" charset="0"/>
                <a:cs typeface="Times New Roman" pitchFamily="18" charset="0"/>
              </a:rPr>
              <a:t>với</a:t>
            </a:r>
            <a:r>
              <a:rPr lang="en-US" altLang="en-US" sz="2400" dirty="0">
                <a:solidFill>
                  <a:srgbClr val="0000FF"/>
                </a:solidFill>
                <a:latin typeface="Times New Roman" pitchFamily="18" charset="0"/>
                <a:cs typeface="Times New Roman" pitchFamily="18" charset="0"/>
              </a:rPr>
              <a:t> </a:t>
            </a:r>
            <a:r>
              <a:rPr lang="en-US" altLang="en-US" sz="2400" dirty="0" err="1">
                <a:solidFill>
                  <a:srgbClr val="0000FF"/>
                </a:solidFill>
                <a:latin typeface="Times New Roman" pitchFamily="18" charset="0"/>
                <a:cs typeface="Times New Roman" pitchFamily="18" charset="0"/>
              </a:rPr>
              <a:t>nhau</a:t>
            </a:r>
            <a:r>
              <a:rPr lang="en-US" altLang="en-US" sz="2400" dirty="0">
                <a:solidFill>
                  <a:srgbClr val="0000FF"/>
                </a:solidFill>
                <a:latin typeface="Times New Roman" pitchFamily="18" charset="0"/>
                <a:cs typeface="Times New Roman" pitchFamily="18" charset="0"/>
              </a:rPr>
              <a:t>.</a:t>
            </a:r>
            <a:endParaRPr lang="en-US" sz="2400" dirty="0">
              <a:solidFill>
                <a:srgbClr val="0000FF"/>
              </a:solidFill>
            </a:endParaRPr>
          </a:p>
        </p:txBody>
      </p:sp>
    </p:spTree>
    <p:extLst>
      <p:ext uri="{BB962C8B-B14F-4D97-AF65-F5344CB8AC3E}">
        <p14:creationId xmlns:p14="http://schemas.microsoft.com/office/powerpoint/2010/main" val="271287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1000"/>
                                        <p:tgtEl>
                                          <p:spTgt spid="48"/>
                                        </p:tgtEl>
                                      </p:cBhvr>
                                    </p:animEffect>
                                    <p:anim calcmode="lin" valueType="num">
                                      <p:cBhvr>
                                        <p:cTn id="34" dur="1000" fill="hold"/>
                                        <p:tgtEl>
                                          <p:spTgt spid="48"/>
                                        </p:tgtEl>
                                        <p:attrNameLst>
                                          <p:attrName>ppt_x</p:attrName>
                                        </p:attrNameLst>
                                      </p:cBhvr>
                                      <p:tavLst>
                                        <p:tav tm="0">
                                          <p:val>
                                            <p:strVal val="#ppt_x"/>
                                          </p:val>
                                        </p:tav>
                                        <p:tav tm="100000">
                                          <p:val>
                                            <p:strVal val="#ppt_x"/>
                                          </p:val>
                                        </p:tav>
                                      </p:tavLst>
                                    </p:anim>
                                    <p:anim calcmode="lin" valueType="num">
                                      <p:cBhvr>
                                        <p:cTn id="3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1000"/>
                                        <p:tgtEl>
                                          <p:spTgt spid="51"/>
                                        </p:tgtEl>
                                      </p:cBhvr>
                                    </p:animEffect>
                                    <p:anim calcmode="lin" valueType="num">
                                      <p:cBhvr>
                                        <p:cTn id="41" dur="1000" fill="hold"/>
                                        <p:tgtEl>
                                          <p:spTgt spid="51"/>
                                        </p:tgtEl>
                                        <p:attrNameLst>
                                          <p:attrName>ppt_x</p:attrName>
                                        </p:attrNameLst>
                                      </p:cBhvr>
                                      <p:tavLst>
                                        <p:tav tm="0">
                                          <p:val>
                                            <p:strVal val="#ppt_x"/>
                                          </p:val>
                                        </p:tav>
                                        <p:tav tm="100000">
                                          <p:val>
                                            <p:strVal val="#ppt_x"/>
                                          </p:val>
                                        </p:tav>
                                      </p:tavLst>
                                    </p:anim>
                                    <p:anim calcmode="lin" valueType="num">
                                      <p:cBhvr>
                                        <p:cTn id="42"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anim calcmode="lin" valueType="num">
                                      <p:cBhvr>
                                        <p:cTn id="48" dur="1000" fill="hold"/>
                                        <p:tgtEl>
                                          <p:spTgt spid="3"/>
                                        </p:tgtEl>
                                        <p:attrNameLst>
                                          <p:attrName>ppt_x</p:attrName>
                                        </p:attrNameLst>
                                      </p:cBhvr>
                                      <p:tavLst>
                                        <p:tav tm="0">
                                          <p:val>
                                            <p:strVal val="#ppt_x"/>
                                          </p:val>
                                        </p:tav>
                                        <p:tav tm="100000">
                                          <p:val>
                                            <p:strVal val="#ppt_x"/>
                                          </p:val>
                                        </p:tav>
                                      </p:tavLst>
                                    </p:anim>
                                    <p:anim calcmode="lin" valueType="num">
                                      <p:cBhvr>
                                        <p:cTn id="4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circle(in)">
                                      <p:cBhvr>
                                        <p:cTn id="5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animBg="1"/>
      <p:bldP spid="49" grpId="0" animBg="1"/>
      <p:bldP spid="50" grpId="0" animBg="1"/>
      <p:bldP spid="51"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F07945-971D-4702-826C-ADE279901259}"/>
              </a:ext>
            </a:extLst>
          </p:cNvPr>
          <p:cNvSpPr txBox="1"/>
          <p:nvPr/>
        </p:nvSpPr>
        <p:spPr>
          <a:xfrm>
            <a:off x="150158" y="41462"/>
            <a:ext cx="1786218" cy="523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TẬP</a:t>
            </a:r>
            <a:endParaRPr lang="vi-V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824097" y="407867"/>
            <a:ext cx="9487522" cy="1077977"/>
          </a:xfrm>
          <a:prstGeom prst="rect">
            <a:avLst/>
          </a:prstGeom>
          <a:noFill/>
        </p:spPr>
        <p:txBody>
          <a:bodyPr wrap="square" rtlCol="0">
            <a:spAutoFit/>
          </a:bodyPr>
          <a:lstStyle/>
          <a:p>
            <a:r>
              <a:rPr lang="en-US" sz="2800" dirty="0">
                <a:latin typeface="Times New Roman" pitchFamily="18" charset="0"/>
                <a:cs typeface="Times New Roman" pitchFamily="18" charset="0"/>
              </a:rPr>
              <a:t>Cho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ABC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AB = 3 cm, AC = 3cm, BC = </a:t>
            </a:r>
            <a:r>
              <a:rPr lang="en-US" sz="2800" dirty="0">
                <a:solidFill>
                  <a:srgbClr val="FF0000"/>
                </a:solidFill>
                <a:latin typeface="Times New Roman" pitchFamily="18" charset="0"/>
                <a:cs typeface="Times New Roman" pitchFamily="18" charset="0"/>
              </a:rPr>
              <a:t>x</a:t>
            </a:r>
            <a:r>
              <a:rPr lang="en-US" sz="2800" dirty="0">
                <a:latin typeface="Times New Roman" pitchFamily="18" charset="0"/>
                <a:cs typeface="Times New Roman" pitchFamily="18" charset="0"/>
              </a:rPr>
              <a:t> cm.</a:t>
            </a:r>
          </a:p>
          <a:p>
            <a:pPr marL="342900" indent="-342900">
              <a:buFontTx/>
              <a:buAutoNum type="alphaLcParenR"/>
            </a:pP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x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ABC </a:t>
            </a:r>
            <a:r>
              <a:rPr lang="en-US" sz="2800" dirty="0" err="1">
                <a:latin typeface="Times New Roman" pitchFamily="18" charset="0"/>
                <a:cs typeface="Times New Roman" pitchFamily="18" charset="0"/>
              </a:rPr>
              <a:t>vuông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tại</a:t>
            </a:r>
            <a:r>
              <a:rPr lang="en-US" sz="2800" dirty="0">
                <a:latin typeface="Times New Roman" pitchFamily="18" charset="0"/>
                <a:cs typeface="Times New Roman" pitchFamily="18" charset="0"/>
              </a:rPr>
              <a:t> A.</a:t>
            </a:r>
          </a:p>
          <a:p>
            <a:pPr marL="342900" indent="-342900">
              <a:buAutoNum type="alphaLcParenR"/>
            </a:pP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Kẻ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AH.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ABC.</a:t>
            </a:r>
          </a:p>
        </p:txBody>
      </p:sp>
      <mc:AlternateContent xmlns:mc="http://schemas.openxmlformats.org/markup-compatibility/2006" xmlns:a14="http://schemas.microsoft.com/office/drawing/2010/main">
        <mc:Choice Requires="a14">
          <p:sp>
            <p:nvSpPr>
              <p:cNvPr id="50" name="TextBox 49"/>
              <p:cNvSpPr txBox="1"/>
              <p:nvPr/>
            </p:nvSpPr>
            <p:spPr>
              <a:xfrm>
                <a:off x="150157" y="2428695"/>
                <a:ext cx="6886675" cy="830997"/>
              </a:xfrm>
              <a:prstGeom prst="rect">
                <a:avLst/>
              </a:prstGeom>
              <a:noFill/>
            </p:spPr>
            <p:txBody>
              <a:bodyPr wrap="square" rtlCol="0">
                <a:spAutoFit/>
              </a:bodyPr>
              <a:lstStyle/>
              <a:p>
                <a:pPr algn="just"/>
                <a:r>
                  <a:rPr lang="en-US" altLang="en-US" sz="2400" dirty="0">
                    <a:latin typeface="Times New Roman" panose="02020603050405020304" pitchFamily="18" charset="0"/>
                    <a:cs typeface="Times New Roman" panose="02020603050405020304" pitchFamily="18" charset="0"/>
                  </a:rPr>
                  <a:t>a) Theo định lí Pythagore đảo thì</a:t>
                </a:r>
                <a14:m>
                  <m:oMath xmlns:m="http://schemas.openxmlformats.org/officeDocument/2006/math">
                    <m:r>
                      <a:rPr lang="en-US" altLang="en-US" sz="2400">
                        <a:solidFill>
                          <a:srgbClr val="080808"/>
                        </a:solidFill>
                        <a:latin typeface="Cambria Math"/>
                        <a:ea typeface="Cambria Math" panose="02040503050406030204" pitchFamily="18" charset="0"/>
                        <a:cs typeface="Times New Roman" pitchFamily="18" charset="0"/>
                      </a:rPr>
                      <m:t> </m:t>
                    </m:r>
                    <m:r>
                      <a:rPr lang="en-US" altLang="en-US" sz="2400" i="1">
                        <a:solidFill>
                          <a:srgbClr val="080808"/>
                        </a:solidFill>
                        <a:latin typeface="Cambria Math" panose="02040503050406030204" pitchFamily="18" charset="0"/>
                        <a:ea typeface="Cambria Math" panose="02040503050406030204" pitchFamily="18" charset="0"/>
                        <a:cs typeface="Times New Roman" pitchFamily="18" charset="0"/>
                      </a:rPr>
                      <m:t>∆</m:t>
                    </m:r>
                  </m:oMath>
                </a14:m>
                <a:r>
                  <a:rPr lang="en-US" altLang="en-US" sz="2400" dirty="0">
                    <a:solidFill>
                      <a:srgbClr val="080808"/>
                    </a:solidFill>
                    <a:latin typeface="Times New Roman" pitchFamily="18" charset="0"/>
                    <a:cs typeface="Times New Roman" pitchFamily="18" charset="0"/>
                  </a:rPr>
                  <a:t>ABC </a:t>
                </a:r>
                <a:r>
                  <a:rPr lang="en-US" altLang="en-US" sz="2400" dirty="0" err="1">
                    <a:solidFill>
                      <a:srgbClr val="080808"/>
                    </a:solidFill>
                    <a:latin typeface="Times New Roman" pitchFamily="18" charset="0"/>
                    <a:cs typeface="Times New Roman" pitchFamily="18" charset="0"/>
                  </a:rPr>
                  <a:t>vuông</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tại</a:t>
                </a:r>
                <a:r>
                  <a:rPr lang="en-US" altLang="en-US" sz="2400" dirty="0">
                    <a:solidFill>
                      <a:srgbClr val="080808"/>
                    </a:solidFill>
                    <a:latin typeface="Times New Roman" pitchFamily="18" charset="0"/>
                    <a:cs typeface="Times New Roman" pitchFamily="18" charset="0"/>
                  </a:rPr>
                  <a:t> A </a:t>
                </a:r>
                <a:r>
                  <a:rPr lang="en-US" altLang="en-US" sz="2400" dirty="0" err="1">
                    <a:solidFill>
                      <a:srgbClr val="080808"/>
                    </a:solidFill>
                    <a:latin typeface="Times New Roman" pitchFamily="18" charset="0"/>
                    <a:cs typeface="Times New Roman" pitchFamily="18" charset="0"/>
                  </a:rPr>
                  <a:t>khi</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và</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chỉ</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khi</a:t>
                </a:r>
                <a:r>
                  <a:rPr lang="en-US" altLang="en-US" sz="2400" dirty="0">
                    <a:solidFill>
                      <a:srgbClr val="080808"/>
                    </a:solidFill>
                    <a:latin typeface="Times New Roman" pitchFamily="18" charset="0"/>
                    <a:cs typeface="Times New Roman" pitchFamily="18" charset="0"/>
                  </a:rPr>
                  <a:t>:</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150157" y="2428695"/>
                <a:ext cx="6886675" cy="830997"/>
              </a:xfrm>
              <a:prstGeom prst="rect">
                <a:avLst/>
              </a:prstGeom>
              <a:blipFill>
                <a:blip r:embed="rId3"/>
                <a:stretch>
                  <a:fillRect l="-1417" t="-5839" r="-1329" b="-15328"/>
                </a:stretch>
              </a:blipFill>
            </p:spPr>
            <p:txBody>
              <a:bodyPr/>
              <a:lstStyle/>
              <a:p>
                <a:r>
                  <a:rPr lang="en-US">
                    <a:noFill/>
                  </a:rPr>
                  <a:t> </a:t>
                </a:r>
              </a:p>
            </p:txBody>
          </p:sp>
        </mc:Fallback>
      </mc:AlternateContent>
      <p:sp>
        <p:nvSpPr>
          <p:cNvPr id="52" name="Text Box 15"/>
          <p:cNvSpPr txBox="1">
            <a:spLocks noChangeArrowheads="1"/>
          </p:cNvSpPr>
          <p:nvPr/>
        </p:nvSpPr>
        <p:spPr bwMode="auto">
          <a:xfrm>
            <a:off x="2101120" y="2827795"/>
            <a:ext cx="3330884" cy="436374"/>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400" dirty="0">
                <a:solidFill>
                  <a:srgbClr val="080808"/>
                </a:solidFill>
                <a:latin typeface="Times New Roman" panose="02020603050405020304" pitchFamily="18" charset="0"/>
                <a:cs typeface="Times New Roman" panose="02020603050405020304" pitchFamily="18" charset="0"/>
              </a:rPr>
              <a:t>BC</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AB</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AC</a:t>
            </a:r>
            <a:r>
              <a:rPr lang="en-US" altLang="en-US" sz="2400" baseline="30000" dirty="0">
                <a:solidFill>
                  <a:srgbClr val="080808"/>
                </a:solidFill>
                <a:latin typeface="Times New Roman" panose="02020603050405020304" pitchFamily="18" charset="0"/>
                <a:cs typeface="Times New Roman" panose="02020603050405020304" pitchFamily="18" charset="0"/>
              </a:rPr>
              <a:t>2</a:t>
            </a:r>
          </a:p>
        </p:txBody>
      </p:sp>
      <p:sp>
        <p:nvSpPr>
          <p:cNvPr id="57" name="Text Box 15"/>
          <p:cNvSpPr txBox="1">
            <a:spLocks noChangeArrowheads="1"/>
          </p:cNvSpPr>
          <p:nvPr/>
        </p:nvSpPr>
        <p:spPr bwMode="auto">
          <a:xfrm>
            <a:off x="1816932" y="3349857"/>
            <a:ext cx="6212384" cy="461665"/>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80808"/>
                </a:solidFill>
                <a:latin typeface="Times New Roman" panose="02020603050405020304" pitchFamily="18" charset="0"/>
                <a:cs typeface="Times New Roman" panose="02020603050405020304" pitchFamily="18" charset="0"/>
              </a:rPr>
              <a:t>   x</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3</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+ 3</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9 + 9 = 18 (cm</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a:t>
            </a:r>
            <a:r>
              <a:rPr lang="en-US" altLang="en-US" sz="2400" dirty="0">
                <a:solidFill>
                  <a:srgbClr val="080808"/>
                </a:solidFill>
                <a:latin typeface="Times New Roman" panose="02020603050405020304" pitchFamily="18" charset="0"/>
                <a:cs typeface="Times New Roman" panose="02020603050405020304" pitchFamily="18" charset="0"/>
                <a:sym typeface="Symbol" panose="05050102010706020507" pitchFamily="18" charset="2"/>
              </a:rPr>
              <a:t>hay x </a:t>
            </a:r>
            <a:r>
              <a:rPr lang="en-US" altLang="en-US" sz="2400" dirty="0">
                <a:solidFill>
                  <a:srgbClr val="080808"/>
                </a:solidFill>
                <a:latin typeface="Times New Roman" panose="02020603050405020304" pitchFamily="18" charset="0"/>
                <a:cs typeface="Times New Roman" panose="02020603050405020304" pitchFamily="18" charset="0"/>
              </a:rPr>
              <a:t>=</a:t>
            </a:r>
          </a:p>
        </p:txBody>
      </p:sp>
      <p:sp>
        <p:nvSpPr>
          <p:cNvPr id="58" name="TextBox 57"/>
          <p:cNvSpPr txBox="1"/>
          <p:nvPr/>
        </p:nvSpPr>
        <p:spPr>
          <a:xfrm>
            <a:off x="150158" y="1868713"/>
            <a:ext cx="1283863" cy="523220"/>
          </a:xfrm>
          <a:prstGeom prst="rect">
            <a:avLst/>
          </a:prstGeom>
          <a:noFill/>
        </p:spPr>
        <p:txBody>
          <a:bodyPr wrap="square" rtlCol="0">
            <a:spAutoFit/>
          </a:bodyPr>
          <a:lstStyle/>
          <a:p>
            <a:pPr algn="ct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Giải</a:t>
            </a:r>
            <a:endParaRPr lang="vi-VN"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1" name="Text Box 15"/>
              <p:cNvSpPr txBox="1">
                <a:spLocks noChangeArrowheads="1"/>
              </p:cNvSpPr>
              <p:nvPr/>
            </p:nvSpPr>
            <p:spPr bwMode="auto">
              <a:xfrm>
                <a:off x="150158" y="4256433"/>
                <a:ext cx="9152516" cy="461665"/>
              </a:xfrm>
              <a:prstGeom prst="rect">
                <a:avLst/>
              </a:prstGeom>
              <a:solidFill>
                <a:schemeClr val="bg1"/>
              </a:solidFill>
              <a:ln>
                <a:noFill/>
              </a:ln>
              <a:extLst>
                <a:ext uri="{91240B29-F687-4F45-9708-019B960494DF}">
                  <a14:hiddenLine w="12700" cap="sq">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14:m>
                  <m:oMath xmlns:m="http://schemas.openxmlformats.org/officeDocument/2006/math">
                    <m:r>
                      <m:rPr>
                        <m:nor/>
                      </m:rPr>
                      <a:rPr lang="en-US" altLang="en-US" sz="2400" b="0" i="0" dirty="0" smtClean="0">
                        <a:solidFill>
                          <a:srgbClr val="080808"/>
                        </a:solidFill>
                        <a:latin typeface="Times New Roman" panose="02020603050405020304" pitchFamily="18" charset="0"/>
                        <a:cs typeface="Times New Roman" panose="02020603050405020304" pitchFamily="18" charset="0"/>
                        <a:sym typeface="Symbol" panose="05050102010706020507" pitchFamily="18" charset="2"/>
                      </a:rPr>
                      <m:t>b</m:t>
                    </m:r>
                    <m:r>
                      <m:rPr>
                        <m:nor/>
                      </m:rPr>
                      <a:rPr lang="en-US" altLang="en-US" sz="2400" b="0" i="0" dirty="0" smtClean="0">
                        <a:solidFill>
                          <a:srgbClr val="080808"/>
                        </a:solidFill>
                        <a:latin typeface="Times New Roman" panose="02020603050405020304" pitchFamily="18" charset="0"/>
                        <a:cs typeface="Times New Roman" panose="02020603050405020304" pitchFamily="18" charset="0"/>
                        <a:sym typeface="Symbol" panose="05050102010706020507" pitchFamily="18" charset="2"/>
                      </a:rPr>
                      <m:t>) </m:t>
                    </m:r>
                    <m:r>
                      <m:rPr>
                        <m:nor/>
                      </m:rPr>
                      <a:rPr lang="en-US" altLang="en-US" sz="2400" b="0" i="0" dirty="0" smtClean="0">
                        <a:solidFill>
                          <a:srgbClr val="080808"/>
                        </a:solidFill>
                        <a:latin typeface="Times New Roman" panose="02020603050405020304" pitchFamily="18" charset="0"/>
                        <a:cs typeface="Times New Roman" panose="02020603050405020304" pitchFamily="18" charset="0"/>
                        <a:sym typeface="Symbol" panose="05050102010706020507" pitchFamily="18" charset="2"/>
                      </a:rPr>
                      <m:t>Do</m:t>
                    </m:r>
                    <m:r>
                      <a:rPr lang="en-US" altLang="en-US" sz="2400" b="0" i="1" dirty="0" smtClean="0">
                        <a:solidFill>
                          <a:srgbClr val="080808"/>
                        </a:solidFill>
                        <a:latin typeface="Cambria Math"/>
                        <a:cs typeface="Times New Roman" panose="02020603050405020304" pitchFamily="18" charset="0"/>
                        <a:sym typeface="Symbol" panose="05050102010706020507" pitchFamily="18" charset="2"/>
                      </a:rPr>
                      <m:t> </m:t>
                    </m:r>
                    <m:r>
                      <a:rPr lang="en-US" altLang="en-US" sz="2400" i="1" smtClean="0">
                        <a:solidFill>
                          <a:srgbClr val="080808"/>
                        </a:solidFill>
                        <a:latin typeface="Cambria Math" panose="02040503050406030204" pitchFamily="18" charset="0"/>
                        <a:ea typeface="Cambria Math" panose="02040503050406030204" pitchFamily="18" charset="0"/>
                        <a:cs typeface="Times New Roman" pitchFamily="18" charset="0"/>
                      </a:rPr>
                      <m:t>∆</m:t>
                    </m:r>
                  </m:oMath>
                </a14:m>
                <a:r>
                  <a:rPr lang="en-US" altLang="en-US" sz="2400" dirty="0">
                    <a:solidFill>
                      <a:srgbClr val="080808"/>
                    </a:solidFill>
                    <a:latin typeface="Times New Roman" pitchFamily="18" charset="0"/>
                    <a:cs typeface="Times New Roman" pitchFamily="18" charset="0"/>
                  </a:rPr>
                  <a:t>ABC vuông </a:t>
                </a:r>
                <a:r>
                  <a:rPr lang="en-US" altLang="en-US" sz="2400" dirty="0" err="1">
                    <a:solidFill>
                      <a:srgbClr val="080808"/>
                    </a:solidFill>
                    <a:latin typeface="Times New Roman" pitchFamily="18" charset="0"/>
                    <a:cs typeface="Times New Roman" pitchFamily="18" charset="0"/>
                  </a:rPr>
                  <a:t>tại</a:t>
                </a:r>
                <a:r>
                  <a:rPr lang="en-US" altLang="en-US" sz="2400" dirty="0">
                    <a:solidFill>
                      <a:srgbClr val="080808"/>
                    </a:solidFill>
                    <a:latin typeface="Times New Roman" pitchFamily="18" charset="0"/>
                    <a:cs typeface="Times New Roman" pitchFamily="18" charset="0"/>
                  </a:rPr>
                  <a:t> A </a:t>
                </a:r>
                <a:r>
                  <a:rPr lang="en-US" altLang="en-US" sz="2400" dirty="0" err="1">
                    <a:solidFill>
                      <a:srgbClr val="080808"/>
                    </a:solidFill>
                    <a:latin typeface="Times New Roman" pitchFamily="18" charset="0"/>
                    <a:cs typeface="Times New Roman" pitchFamily="18" charset="0"/>
                  </a:rPr>
                  <a:t>có</a:t>
                </a:r>
                <a:r>
                  <a:rPr lang="en-US" altLang="en-US" sz="2400" dirty="0">
                    <a:solidFill>
                      <a:srgbClr val="080808"/>
                    </a:solidFill>
                    <a:latin typeface="Times New Roman" pitchFamily="18" charset="0"/>
                    <a:cs typeface="Times New Roman" pitchFamily="18" charset="0"/>
                  </a:rPr>
                  <a:t> AB = AC </a:t>
                </a:r>
                <a:r>
                  <a:rPr lang="en-US" altLang="en-US" sz="2400" dirty="0" err="1">
                    <a:solidFill>
                      <a:srgbClr val="080808"/>
                    </a:solidFill>
                    <a:latin typeface="Times New Roman" pitchFamily="18" charset="0"/>
                    <a:cs typeface="Times New Roman" pitchFamily="18" charset="0"/>
                  </a:rPr>
                  <a:t>nên</a:t>
                </a:r>
                <a:r>
                  <a:rPr lang="en-US" altLang="en-US" sz="2400" dirty="0">
                    <a:solidFill>
                      <a:srgbClr val="080808"/>
                    </a:solidFill>
                    <a:latin typeface="Times New Roman" pitchFamily="18" charset="0"/>
                    <a:cs typeface="Times New Roman" pitchFamily="18" charset="0"/>
                  </a:rPr>
                  <a:t> </a:t>
                </a:r>
                <a14:m>
                  <m:oMath xmlns:m="http://schemas.openxmlformats.org/officeDocument/2006/math">
                    <m:r>
                      <a:rPr lang="en-US" altLang="en-US" sz="2400" i="1">
                        <a:solidFill>
                          <a:srgbClr val="080808"/>
                        </a:solidFill>
                        <a:latin typeface="Cambria Math" panose="02040503050406030204" pitchFamily="18" charset="0"/>
                        <a:ea typeface="Cambria Math" panose="02040503050406030204" pitchFamily="18" charset="0"/>
                        <a:cs typeface="Times New Roman" pitchFamily="18" charset="0"/>
                      </a:rPr>
                      <m:t>∆</m:t>
                    </m:r>
                  </m:oMath>
                </a14:m>
                <a:r>
                  <a:rPr lang="en-US" altLang="en-US" sz="2400" dirty="0">
                    <a:solidFill>
                      <a:srgbClr val="080808"/>
                    </a:solidFill>
                    <a:latin typeface="Times New Roman" pitchFamily="18" charset="0"/>
                    <a:cs typeface="Times New Roman" pitchFamily="18" charset="0"/>
                  </a:rPr>
                  <a:t>ABC </a:t>
                </a:r>
                <a:r>
                  <a:rPr lang="en-US" altLang="en-US" sz="2400" dirty="0" err="1">
                    <a:solidFill>
                      <a:srgbClr val="080808"/>
                    </a:solidFill>
                    <a:latin typeface="Times New Roman" pitchFamily="18" charset="0"/>
                    <a:cs typeface="Times New Roman" pitchFamily="18" charset="0"/>
                  </a:rPr>
                  <a:t>vuông</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cân</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tại</a:t>
                </a:r>
                <a:r>
                  <a:rPr lang="en-US" altLang="en-US" sz="2400" dirty="0">
                    <a:solidFill>
                      <a:srgbClr val="080808"/>
                    </a:solidFill>
                    <a:latin typeface="Times New Roman" pitchFamily="18" charset="0"/>
                    <a:cs typeface="Times New Roman" pitchFamily="18" charset="0"/>
                  </a:rPr>
                  <a:t> A </a:t>
                </a:r>
              </a:p>
            </p:txBody>
          </p:sp>
        </mc:Choice>
        <mc:Fallback xmlns="">
          <p:sp>
            <p:nvSpPr>
              <p:cNvPr id="61" name="Text Box 15"/>
              <p:cNvSpPr txBox="1">
                <a:spLocks noRot="1" noChangeAspect="1" noMove="1" noResize="1" noEditPoints="1" noAdjustHandles="1" noChangeArrowheads="1" noChangeShapeType="1" noTextEdit="1"/>
              </p:cNvSpPr>
              <p:nvPr/>
            </p:nvSpPr>
            <p:spPr bwMode="auto">
              <a:xfrm>
                <a:off x="150158" y="4256433"/>
                <a:ext cx="9152516" cy="461665"/>
              </a:xfrm>
              <a:prstGeom prst="rect">
                <a:avLst/>
              </a:prstGeom>
              <a:blipFill rotWithShape="1">
                <a:blip r:embed="rId12"/>
                <a:stretch>
                  <a:fillRect l="-600" t="-10526" b="-28947"/>
                </a:stretch>
              </a:bli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a:noFill/>
                  </a:rPr>
                  <a:t> </a:t>
                </a:r>
              </a:p>
            </p:txBody>
          </p:sp>
        </mc:Fallback>
      </mc:AlternateContent>
      <p:sp>
        <p:nvSpPr>
          <p:cNvPr id="63" name="TextBox 62"/>
          <p:cNvSpPr txBox="1"/>
          <p:nvPr/>
        </p:nvSpPr>
        <p:spPr>
          <a:xfrm>
            <a:off x="561983" y="4694379"/>
            <a:ext cx="11043506"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AH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canh</a:t>
            </a:r>
            <a:r>
              <a:rPr lang="en-US" sz="2400" dirty="0">
                <a:latin typeface="Times New Roman" pitchFamily="18" charset="0"/>
                <a:cs typeface="Times New Roman" pitchFamily="18" charset="0"/>
              </a:rPr>
              <a:t> BC </a:t>
            </a:r>
            <a:r>
              <a:rPr lang="en-US" sz="2400" dirty="0" err="1">
                <a:latin typeface="Times New Roman" pitchFamily="18" charset="0"/>
                <a:cs typeface="Times New Roman" pitchFamily="18" charset="0"/>
              </a:rPr>
              <a:t>nên</a:t>
            </a:r>
            <a:r>
              <a:rPr lang="en-US" sz="2400" dirty="0">
                <a:latin typeface="Times New Roman" pitchFamily="18" charset="0"/>
                <a:cs typeface="Times New Roman" pitchFamily="18" charset="0"/>
              </a:rPr>
              <a:t> AH </a:t>
            </a:r>
            <a:r>
              <a:rPr lang="en-US" sz="2400" dirty="0" err="1">
                <a:latin typeface="Times New Roman" pitchFamily="18" charset="0"/>
                <a:cs typeface="Times New Roman" pitchFamily="18" charset="0"/>
              </a:rPr>
              <a:t>cũng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cạnh</a:t>
            </a:r>
            <a:r>
              <a:rPr lang="en-US" sz="2400" dirty="0">
                <a:latin typeface="Times New Roman" pitchFamily="18" charset="0"/>
                <a:cs typeface="Times New Roman" pitchFamily="18" charset="0"/>
              </a:rPr>
              <a:t> BC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tam </a:t>
            </a:r>
            <a:r>
              <a:rPr lang="en-US" sz="2400" dirty="0" err="1">
                <a:latin typeface="Times New Roman" pitchFamily="18" charset="0"/>
                <a:cs typeface="Times New Roman" pitchFamily="18" charset="0"/>
              </a:rPr>
              <a:t>giác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cân</a:t>
            </a:r>
            <a:r>
              <a:rPr lang="en-US" sz="2400" dirty="0">
                <a:latin typeface="Times New Roman" pitchFamily="18" charset="0"/>
                <a:cs typeface="Times New Roman" pitchFamily="18" charset="0"/>
              </a:rPr>
              <a:t>) </a:t>
            </a:r>
          </a:p>
        </p:txBody>
      </p:sp>
      <p:sp>
        <p:nvSpPr>
          <p:cNvPr id="29" name="TextBox 28"/>
          <p:cNvSpPr txBox="1"/>
          <p:nvPr/>
        </p:nvSpPr>
        <p:spPr>
          <a:xfrm>
            <a:off x="561983" y="5525376"/>
            <a:ext cx="11043506" cy="461665"/>
          </a:xfrm>
          <a:prstGeom prst="rect">
            <a:avLst/>
          </a:prstGeom>
          <a:noFill/>
        </p:spPr>
        <p:txBody>
          <a:bodyPr wrap="square" rtlCol="0">
            <a:spAutoFit/>
          </a:bodyPr>
          <a:lstStyle/>
          <a:p>
            <a:r>
              <a:rPr lang="en-US" sz="2400" dirty="0">
                <a:latin typeface="Times New Roman" pitchFamily="18" charset="0"/>
                <a:cs typeface="Times New Roman" pitchFamily="18" charset="0"/>
              </a:rPr>
              <a:t>=&gt; H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BC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tam </a:t>
            </a:r>
            <a:r>
              <a:rPr lang="en-US" sz="2400" dirty="0" err="1">
                <a:latin typeface="Times New Roman" pitchFamily="18" charset="0"/>
                <a:cs typeface="Times New Roman" pitchFamily="18" charset="0"/>
              </a:rPr>
              <a:t>giác</a:t>
            </a:r>
            <a:r>
              <a:rPr lang="en-US" sz="2400" dirty="0">
                <a:latin typeface="Times New Roman" pitchFamily="18" charset="0"/>
                <a:cs typeface="Times New Roman" pitchFamily="18" charset="0"/>
              </a:rPr>
              <a:t>)</a:t>
            </a:r>
          </a:p>
        </p:txBody>
      </p:sp>
      <p:grpSp>
        <p:nvGrpSpPr>
          <p:cNvPr id="5" name="Group 4"/>
          <p:cNvGrpSpPr/>
          <p:nvPr/>
        </p:nvGrpSpPr>
        <p:grpSpPr>
          <a:xfrm>
            <a:off x="602168" y="5978231"/>
            <a:ext cx="11043506" cy="461665"/>
            <a:chOff x="602168" y="5978231"/>
            <a:chExt cx="11043506" cy="461665"/>
          </a:xfrm>
        </p:grpSpPr>
        <p:sp>
          <p:nvSpPr>
            <p:cNvPr id="30" name="TextBox 29"/>
            <p:cNvSpPr txBox="1"/>
            <p:nvPr/>
          </p:nvSpPr>
          <p:spPr>
            <a:xfrm>
              <a:off x="602168" y="5978231"/>
              <a:ext cx="11043506" cy="461665"/>
            </a:xfrm>
            <a:prstGeom prst="rect">
              <a:avLst/>
            </a:prstGeom>
            <a:noFill/>
          </p:spPr>
          <p:txBody>
            <a:bodyPr wrap="square" rtlCol="0">
              <a:spAutoFit/>
            </a:bodyPr>
            <a:lstStyle/>
            <a:p>
              <a:r>
                <a:rPr lang="en-US" sz="2400" dirty="0">
                  <a:latin typeface="Times New Roman" pitchFamily="18" charset="0"/>
                  <a:cs typeface="Times New Roman" pitchFamily="18" charset="0"/>
                </a:rPr>
                <a:t>=&gt; BH = BC : 2 =            : 2   (cm)</a:t>
              </a:r>
            </a:p>
          </p:txBody>
        </p:sp>
        <p:graphicFrame>
          <p:nvGraphicFramePr>
            <p:cNvPr id="32" name="Object 31"/>
            <p:cNvGraphicFramePr>
              <a:graphicFrameLocks noChangeAspect="1"/>
            </p:cNvGraphicFramePr>
            <p:nvPr>
              <p:extLst>
                <p:ext uri="{D42A27DB-BD31-4B8C-83A1-F6EECF244321}">
                  <p14:modId xmlns:p14="http://schemas.microsoft.com/office/powerpoint/2010/main" val="2827179931"/>
                </p:ext>
              </p:extLst>
            </p:nvPr>
          </p:nvGraphicFramePr>
          <p:xfrm>
            <a:off x="3017301" y="6010760"/>
            <a:ext cx="706224" cy="388971"/>
          </p:xfrm>
          <a:graphic>
            <a:graphicData uri="http://schemas.openxmlformats.org/presentationml/2006/ole">
              <mc:AlternateContent xmlns:mc="http://schemas.openxmlformats.org/markup-compatibility/2006">
                <mc:Choice xmlns:v="urn:schemas-microsoft-com:vml" Requires="v">
                  <p:oleObj name="Equation" r:id="rId13" imgW="330120" imgH="266400" progId="Equation.DSMT4">
                    <p:embed/>
                  </p:oleObj>
                </mc:Choice>
                <mc:Fallback>
                  <p:oleObj name="Equation" r:id="rId13" imgW="330120" imgH="266400" progId="Equation.DSMT4">
                    <p:embed/>
                    <p:pic>
                      <p:nvPicPr>
                        <p:cNvPr id="0" name=""/>
                        <p:cNvPicPr/>
                        <p:nvPr/>
                      </p:nvPicPr>
                      <p:blipFill>
                        <a:blip r:embed="rId14"/>
                        <a:stretch>
                          <a:fillRect/>
                        </a:stretch>
                      </p:blipFill>
                      <p:spPr>
                        <a:xfrm>
                          <a:off x="3017301" y="6010760"/>
                          <a:ext cx="706224" cy="388971"/>
                        </a:xfrm>
                        <a:prstGeom prst="rect">
                          <a:avLst/>
                        </a:prstGeom>
                      </p:spPr>
                    </p:pic>
                  </p:oleObj>
                </mc:Fallback>
              </mc:AlternateContent>
            </a:graphicData>
          </a:graphic>
        </p:graphicFrame>
      </p:grpSp>
      <mc:AlternateContent xmlns:mc="http://schemas.openxmlformats.org/markup-compatibility/2006" xmlns:a14="http://schemas.microsoft.com/office/drawing/2010/main">
        <mc:Choice Requires="a14">
          <p:sp>
            <p:nvSpPr>
              <p:cNvPr id="34" name="TextBox 33"/>
              <p:cNvSpPr txBox="1"/>
              <p:nvPr/>
            </p:nvSpPr>
            <p:spPr>
              <a:xfrm>
                <a:off x="349334" y="6326417"/>
                <a:ext cx="11043506" cy="473591"/>
              </a:xfrm>
              <a:prstGeom prst="rect">
                <a:avLst/>
              </a:prstGeom>
              <a:noFill/>
            </p:spPr>
            <p:txBody>
              <a:bodyPr wrap="square" rtlCol="0">
                <a:spAutoFit/>
              </a:bodyPr>
              <a:lstStyle/>
              <a:p>
                <a14:m>
                  <m:oMath xmlns:m="http://schemas.openxmlformats.org/officeDocument/2006/math">
                    <m:r>
                      <a:rPr lang="en-US" altLang="en-US" sz="2400" b="0" i="0" smtClean="0">
                        <a:solidFill>
                          <a:srgbClr val="080808"/>
                        </a:solidFill>
                        <a:latin typeface="Cambria Math"/>
                        <a:cs typeface="Times New Roman" pitchFamily="18" charset="0"/>
                      </a:rPr>
                      <m:t>Á</m:t>
                    </m:r>
                    <m:r>
                      <m:rPr>
                        <m:sty m:val="p"/>
                      </m:rPr>
                      <a:rPr lang="en-US" altLang="en-US" sz="2400" b="0" i="0" smtClean="0">
                        <a:solidFill>
                          <a:srgbClr val="080808"/>
                        </a:solidFill>
                        <a:latin typeface="Cambria Math"/>
                        <a:cs typeface="Times New Roman" pitchFamily="18" charset="0"/>
                      </a:rPr>
                      <m:t>p</m:t>
                    </m:r>
                    <m:r>
                      <a:rPr lang="en-US" altLang="en-US" sz="2400" b="0" i="0" smtClean="0">
                        <a:solidFill>
                          <a:srgbClr val="080808"/>
                        </a:solidFill>
                        <a:latin typeface="Cambria Math"/>
                        <a:cs typeface="Times New Roman" pitchFamily="18" charset="0"/>
                      </a:rPr>
                      <m:t> </m:t>
                    </m:r>
                    <m:r>
                      <m:rPr>
                        <m:sty m:val="p"/>
                      </m:rPr>
                      <a:rPr lang="en-US" altLang="en-US" sz="2400" b="0" i="0" smtClean="0">
                        <a:solidFill>
                          <a:srgbClr val="080808"/>
                        </a:solidFill>
                        <a:latin typeface="Cambria Math"/>
                        <a:cs typeface="Times New Roman" pitchFamily="18" charset="0"/>
                      </a:rPr>
                      <m:t>d</m:t>
                    </m:r>
                    <m:r>
                      <a:rPr lang="en-US" altLang="en-US" sz="2400" b="0" i="0" smtClean="0">
                        <a:solidFill>
                          <a:srgbClr val="080808"/>
                        </a:solidFill>
                        <a:latin typeface="Cambria Math"/>
                        <a:cs typeface="Times New Roman" pitchFamily="18" charset="0"/>
                      </a:rPr>
                      <m:t>ụ</m:t>
                    </m:r>
                    <m:r>
                      <m:rPr>
                        <m:sty m:val="p"/>
                      </m:rPr>
                      <a:rPr lang="en-US" altLang="en-US" sz="2400" b="0" i="0" smtClean="0">
                        <a:solidFill>
                          <a:srgbClr val="080808"/>
                        </a:solidFill>
                        <a:latin typeface="Cambria Math"/>
                        <a:cs typeface="Times New Roman" pitchFamily="18" charset="0"/>
                      </a:rPr>
                      <m:t>ng</m:t>
                    </m:r>
                    <m:r>
                      <a:rPr lang="en-US" altLang="en-US" sz="2400" b="0" i="0" smtClean="0">
                        <a:solidFill>
                          <a:srgbClr val="080808"/>
                        </a:solidFill>
                        <a:latin typeface="Cambria Math"/>
                        <a:cs typeface="Times New Roman" pitchFamily="18" charset="0"/>
                      </a:rPr>
                      <m:t> đị</m:t>
                    </m:r>
                    <m:r>
                      <m:rPr>
                        <m:sty m:val="p"/>
                      </m:rPr>
                      <a:rPr lang="en-US" altLang="en-US" sz="2400" b="0" i="0" smtClean="0">
                        <a:solidFill>
                          <a:srgbClr val="080808"/>
                        </a:solidFill>
                        <a:latin typeface="Cambria Math"/>
                        <a:cs typeface="Times New Roman" pitchFamily="18" charset="0"/>
                      </a:rPr>
                      <m:t>nh</m:t>
                    </m:r>
                    <m:r>
                      <a:rPr lang="en-US" altLang="en-US" sz="2400" b="0" i="0" smtClean="0">
                        <a:solidFill>
                          <a:srgbClr val="080808"/>
                        </a:solidFill>
                        <a:latin typeface="Cambria Math"/>
                        <a:cs typeface="Times New Roman" pitchFamily="18" charset="0"/>
                      </a:rPr>
                      <m:t> </m:t>
                    </m:r>
                    <m:r>
                      <m:rPr>
                        <m:sty m:val="p"/>
                      </m:rPr>
                      <a:rPr lang="en-US" altLang="en-US" sz="2400" b="0" i="0" smtClean="0">
                        <a:solidFill>
                          <a:srgbClr val="080808"/>
                        </a:solidFill>
                        <a:latin typeface="Cambria Math"/>
                        <a:cs typeface="Times New Roman" pitchFamily="18" charset="0"/>
                      </a:rPr>
                      <m:t>l</m:t>
                    </m:r>
                    <m:r>
                      <a:rPr lang="en-US" altLang="en-US" sz="2400" b="0" i="0" smtClean="0">
                        <a:solidFill>
                          <a:srgbClr val="080808"/>
                        </a:solidFill>
                        <a:latin typeface="Cambria Math"/>
                        <a:cs typeface="Times New Roman" pitchFamily="18" charset="0"/>
                      </a:rPr>
                      <m:t>ý </m:t>
                    </m:r>
                    <m:r>
                      <m:rPr>
                        <m:sty m:val="p"/>
                      </m:rPr>
                      <a:rPr lang="en-US" altLang="en-US" sz="2400" b="0" i="0" smtClean="0">
                        <a:solidFill>
                          <a:srgbClr val="080808"/>
                        </a:solidFill>
                        <a:latin typeface="Cambria Math"/>
                        <a:cs typeface="Times New Roman" pitchFamily="18" charset="0"/>
                      </a:rPr>
                      <m:t>Pythagore</m:t>
                    </m:r>
                    <m:r>
                      <a:rPr lang="en-US" altLang="en-US" sz="2400" b="0" i="0" smtClean="0">
                        <a:solidFill>
                          <a:srgbClr val="080808"/>
                        </a:solidFill>
                        <a:latin typeface="Cambria Math"/>
                        <a:cs typeface="Times New Roman" pitchFamily="18" charset="0"/>
                      </a:rPr>
                      <m:t> </m:t>
                    </m:r>
                    <m:r>
                      <m:rPr>
                        <m:sty m:val="p"/>
                      </m:rPr>
                      <a:rPr lang="en-US" altLang="en-US" sz="2400" b="0" i="0" smtClean="0">
                        <a:solidFill>
                          <a:srgbClr val="080808"/>
                        </a:solidFill>
                        <a:latin typeface="Cambria Math"/>
                        <a:cs typeface="Times New Roman" pitchFamily="18" charset="0"/>
                      </a:rPr>
                      <m:t>t</m:t>
                    </m:r>
                    <m:r>
                      <a:rPr lang="en-US" altLang="en-US" sz="2400" b="0" i="0" smtClean="0">
                        <a:solidFill>
                          <a:srgbClr val="080808"/>
                        </a:solidFill>
                        <a:latin typeface="Cambria Math"/>
                        <a:cs typeface="Times New Roman" pitchFamily="18" charset="0"/>
                      </a:rPr>
                      <m:t>í</m:t>
                    </m:r>
                    <m:r>
                      <m:rPr>
                        <m:sty m:val="p"/>
                      </m:rPr>
                      <a:rPr lang="en-US" altLang="en-US" sz="2400" b="0" i="0" smtClean="0">
                        <a:solidFill>
                          <a:srgbClr val="080808"/>
                        </a:solidFill>
                        <a:latin typeface="Cambria Math"/>
                        <a:cs typeface="Times New Roman" pitchFamily="18" charset="0"/>
                      </a:rPr>
                      <m:t>nh</m:t>
                    </m:r>
                    <m:r>
                      <a:rPr lang="en-US" altLang="en-US" sz="2400" b="0" i="0" smtClean="0">
                        <a:solidFill>
                          <a:srgbClr val="080808"/>
                        </a:solidFill>
                        <a:latin typeface="Cambria Math"/>
                        <a:cs typeface="Times New Roman" pitchFamily="18" charset="0"/>
                      </a:rPr>
                      <m:t> đượ</m:t>
                    </m:r>
                    <m:r>
                      <m:rPr>
                        <m:sty m:val="p"/>
                      </m:rPr>
                      <a:rPr lang="en-US" altLang="en-US" sz="2400" b="0" i="0" smtClean="0">
                        <a:solidFill>
                          <a:srgbClr val="080808"/>
                        </a:solidFill>
                        <a:latin typeface="Cambria Math"/>
                        <a:cs typeface="Times New Roman" pitchFamily="18" charset="0"/>
                      </a:rPr>
                      <m:t>c</m:t>
                    </m:r>
                    <m:r>
                      <a:rPr lang="en-US" altLang="en-US" sz="2400" b="0" i="0" smtClean="0">
                        <a:solidFill>
                          <a:srgbClr val="080808"/>
                        </a:solidFill>
                        <a:latin typeface="Cambria Math"/>
                        <a:cs typeface="Times New Roman" pitchFamily="18" charset="0"/>
                      </a:rPr>
                      <m:t> </m:t>
                    </m:r>
                    <m:r>
                      <m:rPr>
                        <m:sty m:val="p"/>
                      </m:rPr>
                      <a:rPr lang="en-US" altLang="en-US" sz="2400" b="0" i="0" smtClean="0">
                        <a:solidFill>
                          <a:srgbClr val="080808"/>
                        </a:solidFill>
                        <a:latin typeface="Cambria Math"/>
                        <a:cs typeface="Times New Roman" pitchFamily="18" charset="0"/>
                      </a:rPr>
                      <m:t>AH</m:t>
                    </m:r>
                    <m:r>
                      <a:rPr lang="en-US" altLang="en-US" sz="2400" b="0" i="0" smtClean="0">
                        <a:solidFill>
                          <a:srgbClr val="080808"/>
                        </a:solidFill>
                        <a:latin typeface="Cambria Math"/>
                        <a:cs typeface="Times New Roman" pitchFamily="18" charset="0"/>
                      </a:rPr>
                      <m:t> </m:t>
                    </m:r>
                    <m:r>
                      <m:rPr>
                        <m:sty m:val="p"/>
                      </m:rPr>
                      <a:rPr lang="en-US" altLang="en-US" sz="2400" b="0" i="0" smtClean="0">
                        <a:solidFill>
                          <a:srgbClr val="080808"/>
                        </a:solidFill>
                        <a:latin typeface="Cambria Math"/>
                        <a:cs typeface="Times New Roman" pitchFamily="18" charset="0"/>
                      </a:rPr>
                      <m:t>t</m:t>
                    </m:r>
                    <m:r>
                      <a:rPr lang="en-US" altLang="en-US" sz="2400" b="0" i="0" smtClean="0">
                        <a:solidFill>
                          <a:srgbClr val="080808"/>
                        </a:solidFill>
                        <a:latin typeface="Cambria Math"/>
                        <a:cs typeface="Times New Roman" pitchFamily="18" charset="0"/>
                      </a:rPr>
                      <m:t>ừ đó </m:t>
                    </m:r>
                    <m:r>
                      <m:rPr>
                        <m:sty m:val="p"/>
                      </m:rPr>
                      <a:rPr lang="en-US" altLang="en-US" sz="2400" b="0" i="0" smtClean="0">
                        <a:solidFill>
                          <a:srgbClr val="080808"/>
                        </a:solidFill>
                        <a:latin typeface="Cambria Math"/>
                        <a:cs typeface="Times New Roman" pitchFamily="18" charset="0"/>
                      </a:rPr>
                      <m:t>t</m:t>
                    </m:r>
                    <m:r>
                      <a:rPr lang="en-US" altLang="en-US" sz="2400" b="0" i="0" smtClean="0">
                        <a:solidFill>
                          <a:srgbClr val="080808"/>
                        </a:solidFill>
                        <a:latin typeface="Cambria Math"/>
                        <a:cs typeface="Times New Roman" pitchFamily="18" charset="0"/>
                      </a:rPr>
                      <m:t>í</m:t>
                    </m:r>
                    <m:r>
                      <m:rPr>
                        <m:sty m:val="p"/>
                      </m:rPr>
                      <a:rPr lang="en-US" altLang="en-US" sz="2400" b="0" i="0" smtClean="0">
                        <a:solidFill>
                          <a:srgbClr val="080808"/>
                        </a:solidFill>
                        <a:latin typeface="Cambria Math"/>
                        <a:cs typeface="Times New Roman" pitchFamily="18" charset="0"/>
                      </a:rPr>
                      <m:t>nh</m:t>
                    </m:r>
                    <m:r>
                      <a:rPr lang="en-US" altLang="en-US" sz="2400" b="0" i="0" smtClean="0">
                        <a:solidFill>
                          <a:srgbClr val="080808"/>
                        </a:solidFill>
                        <a:latin typeface="Cambria Math"/>
                        <a:cs typeface="Times New Roman" pitchFamily="18" charset="0"/>
                      </a:rPr>
                      <m:t> đượ</m:t>
                    </m:r>
                    <m:r>
                      <m:rPr>
                        <m:sty m:val="p"/>
                      </m:rPr>
                      <a:rPr lang="en-US" altLang="en-US" sz="2400" b="0" i="0" smtClean="0">
                        <a:solidFill>
                          <a:srgbClr val="080808"/>
                        </a:solidFill>
                        <a:latin typeface="Cambria Math"/>
                        <a:cs typeface="Times New Roman" pitchFamily="18" charset="0"/>
                      </a:rPr>
                      <m:t>c</m:t>
                    </m:r>
                    <m:r>
                      <a:rPr lang="en-US" altLang="en-US" sz="2400" b="0" i="0" smtClean="0">
                        <a:solidFill>
                          <a:srgbClr val="080808"/>
                        </a:solidFill>
                        <a:latin typeface="Cambria Math"/>
                        <a:cs typeface="Times New Roman" pitchFamily="18" charset="0"/>
                      </a:rPr>
                      <m:t> </m:t>
                    </m:r>
                  </m:oMath>
                </a14:m>
                <a:r>
                  <a:rPr lang="en-US" sz="2400" dirty="0">
                    <a:latin typeface="Times New Roman" pitchFamily="18" charset="0"/>
                    <a:cs typeface="Times New Roman" pitchFamily="18" charset="0"/>
                  </a:rPr>
                  <a:t>diện </a:t>
                </a:r>
                <a:r>
                  <a:rPr lang="en-US" sz="2400" dirty="0" err="1">
                    <a:latin typeface="Times New Roman" pitchFamily="18" charset="0"/>
                    <a:cs typeface="Times New Roman" pitchFamily="18" charset="0"/>
                  </a:rPr>
                  <a:t>tich</a:t>
                </a:r>
                <a:r>
                  <a:rPr lang="en-US" sz="2400" dirty="0">
                    <a:latin typeface="Times New Roman" pitchFamily="18" charset="0"/>
                    <a:cs typeface="Times New Roman" pitchFamily="18" charset="0"/>
                  </a:rPr>
                  <a:t> </a:t>
                </a:r>
                <a14:m>
                  <m:oMath xmlns:m="http://schemas.openxmlformats.org/officeDocument/2006/math">
                    <m:r>
                      <a:rPr lang="en-US" altLang="en-US" sz="2400" i="1">
                        <a:solidFill>
                          <a:srgbClr val="080808"/>
                        </a:solidFill>
                        <a:latin typeface="Cambria Math" panose="02040503050406030204" pitchFamily="18" charset="0"/>
                        <a:ea typeface="Cambria Math" panose="02040503050406030204" pitchFamily="18" charset="0"/>
                        <a:cs typeface="Times New Roman" pitchFamily="18" charset="0"/>
                      </a:rPr>
                      <m:t>∆</m:t>
                    </m:r>
                  </m:oMath>
                </a14:m>
                <a:r>
                  <a:rPr lang="en-US" altLang="en-US" sz="2400" dirty="0">
                    <a:solidFill>
                      <a:srgbClr val="080808"/>
                    </a:solidFill>
                    <a:latin typeface="Times New Roman" pitchFamily="18" charset="0"/>
                    <a:cs typeface="Times New Roman" pitchFamily="18" charset="0"/>
                  </a:rPr>
                  <a:t>ABC</a:t>
                </a:r>
                <a:endParaRPr lang="en-US" sz="2400" dirty="0">
                  <a:latin typeface="Times New Roman" pitchFamily="18" charset="0"/>
                  <a:cs typeface="Times New Roman" pitchFamily="18"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349334" y="6326417"/>
                <a:ext cx="11043506" cy="473591"/>
              </a:xfrm>
              <a:prstGeom prst="rect">
                <a:avLst/>
              </a:prstGeom>
              <a:blipFill rotWithShape="1">
                <a:blip r:embed="rId15"/>
                <a:stretch>
                  <a:fillRect l="-662" t="-7792" b="-29870"/>
                </a:stretch>
              </a:blipFill>
            </p:spPr>
            <p:txBody>
              <a:bodyPr/>
              <a:lstStyle/>
              <a:p>
                <a:r>
                  <a:rPr lang="en-US">
                    <a:noFill/>
                  </a:rPr>
                  <a:t> </a:t>
                </a:r>
              </a:p>
            </p:txBody>
          </p:sp>
        </mc:Fallback>
      </mc:AlternateContent>
      <p:graphicFrame>
        <p:nvGraphicFramePr>
          <p:cNvPr id="18" name="Object 17">
            <a:extLst>
              <a:ext uri="{FF2B5EF4-FFF2-40B4-BE49-F238E27FC236}">
                <a16:creationId xmlns:a16="http://schemas.microsoft.com/office/drawing/2014/main" id="{712675A9-A55B-4938-4E38-B41A79BA45E7}"/>
              </a:ext>
            </a:extLst>
          </p:cNvPr>
          <p:cNvGraphicFramePr>
            <a:graphicFrameLocks noChangeAspect="1"/>
          </p:cNvGraphicFramePr>
          <p:nvPr>
            <p:extLst>
              <p:ext uri="{D42A27DB-BD31-4B8C-83A1-F6EECF244321}">
                <p14:modId xmlns:p14="http://schemas.microsoft.com/office/powerpoint/2010/main" val="3448995677"/>
              </p:ext>
            </p:extLst>
          </p:nvPr>
        </p:nvGraphicFramePr>
        <p:xfrm>
          <a:off x="6924288" y="3309796"/>
          <a:ext cx="762371" cy="388937"/>
        </p:xfrm>
        <a:graphic>
          <a:graphicData uri="http://schemas.openxmlformats.org/presentationml/2006/ole">
            <mc:AlternateContent xmlns:mc="http://schemas.openxmlformats.org/markup-compatibility/2006">
              <mc:Choice xmlns:v="urn:schemas-microsoft-com:vml" Requires="v">
                <p:oleObj name="Equation" r:id="rId16" imgW="705633" imgH="388636" progId="Equation.DSMT4">
                  <p:embed/>
                </p:oleObj>
              </mc:Choice>
              <mc:Fallback>
                <p:oleObj name="Equation" r:id="rId16" imgW="705633" imgH="388636" progId="Equation.DSMT4">
                  <p:embed/>
                  <p:pic>
                    <p:nvPicPr>
                      <p:cNvPr id="0" name=""/>
                      <p:cNvPicPr/>
                      <p:nvPr/>
                    </p:nvPicPr>
                    <p:blipFill>
                      <a:blip r:embed="rId17"/>
                      <a:stretch>
                        <a:fillRect/>
                      </a:stretch>
                    </p:blipFill>
                    <p:spPr>
                      <a:xfrm>
                        <a:off x="6924288" y="3309796"/>
                        <a:ext cx="762371" cy="388937"/>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0D846853-503B-EAFB-CCA6-B6E2A507452E}"/>
              </a:ext>
            </a:extLst>
          </p:cNvPr>
          <p:cNvSpPr txBox="1"/>
          <p:nvPr/>
        </p:nvSpPr>
        <p:spPr>
          <a:xfrm>
            <a:off x="7513873" y="3265136"/>
            <a:ext cx="1051515" cy="470657"/>
          </a:xfrm>
          <a:prstGeom prst="rect">
            <a:avLst/>
          </a:prstGeom>
          <a:noFill/>
        </p:spPr>
        <p:txBody>
          <a:bodyPr wrap="square" rtlCol="0">
            <a:spAutoFit/>
          </a:bodyPr>
          <a:lstStyle/>
          <a:p>
            <a:r>
              <a:rPr lang="en-US" sz="2400" dirty="0">
                <a:latin typeface="Times New Roman" pitchFamily="18" charset="0"/>
                <a:cs typeface="Times New Roman" pitchFamily="18" charset="0"/>
              </a:rPr>
              <a:t>cm</a:t>
            </a:r>
            <a:r>
              <a:rPr lang="en-US" sz="2400" b="1" dirty="0">
                <a:solidFill>
                  <a:srgbClr val="0000FF"/>
                </a:solidFill>
                <a:latin typeface="Times New Roman" pitchFamily="18" charset="0"/>
                <a:cs typeface="Times New Roman" pitchFamily="18" charset="0"/>
              </a:rPr>
              <a:t> </a:t>
            </a:r>
          </a:p>
        </p:txBody>
      </p:sp>
      <p:grpSp>
        <p:nvGrpSpPr>
          <p:cNvPr id="38" name="Group 37">
            <a:extLst>
              <a:ext uri="{FF2B5EF4-FFF2-40B4-BE49-F238E27FC236}">
                <a16:creationId xmlns:a16="http://schemas.microsoft.com/office/drawing/2014/main" id="{09B480A7-E81F-6419-7435-2CE92F0AC0DE}"/>
              </a:ext>
            </a:extLst>
          </p:cNvPr>
          <p:cNvGrpSpPr/>
          <p:nvPr/>
        </p:nvGrpSpPr>
        <p:grpSpPr>
          <a:xfrm>
            <a:off x="8086103" y="1647681"/>
            <a:ext cx="3810114" cy="3049596"/>
            <a:chOff x="7046257" y="1952710"/>
            <a:chExt cx="3810114" cy="2991330"/>
          </a:xfrm>
        </p:grpSpPr>
        <p:sp>
          <p:nvSpPr>
            <p:cNvPr id="39" name="TextBox 38">
              <a:extLst>
                <a:ext uri="{FF2B5EF4-FFF2-40B4-BE49-F238E27FC236}">
                  <a16:creationId xmlns:a16="http://schemas.microsoft.com/office/drawing/2014/main" id="{142668AB-3066-35CC-C0D2-774C2B15ED37}"/>
                </a:ext>
              </a:extLst>
            </p:cNvPr>
            <p:cNvSpPr txBox="1"/>
            <p:nvPr/>
          </p:nvSpPr>
          <p:spPr>
            <a:xfrm>
              <a:off x="8643093" y="1952710"/>
              <a:ext cx="497541"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A</a:t>
              </a:r>
            </a:p>
          </p:txBody>
        </p:sp>
        <p:sp>
          <p:nvSpPr>
            <p:cNvPr id="41" name="TextBox 40">
              <a:extLst>
                <a:ext uri="{FF2B5EF4-FFF2-40B4-BE49-F238E27FC236}">
                  <a16:creationId xmlns:a16="http://schemas.microsoft.com/office/drawing/2014/main" id="{E5CC5968-61A7-B436-D168-4CCE2E58A2DF}"/>
                </a:ext>
              </a:extLst>
            </p:cNvPr>
            <p:cNvSpPr txBox="1"/>
            <p:nvPr/>
          </p:nvSpPr>
          <p:spPr>
            <a:xfrm>
              <a:off x="7046257" y="3761704"/>
              <a:ext cx="497541"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B</a:t>
              </a:r>
            </a:p>
          </p:txBody>
        </p:sp>
        <p:sp>
          <p:nvSpPr>
            <p:cNvPr id="42" name="TextBox 41">
              <a:extLst>
                <a:ext uri="{FF2B5EF4-FFF2-40B4-BE49-F238E27FC236}">
                  <a16:creationId xmlns:a16="http://schemas.microsoft.com/office/drawing/2014/main" id="{5FDC1B61-7FC2-E79E-4B40-43B18519ECE8}"/>
                </a:ext>
              </a:extLst>
            </p:cNvPr>
            <p:cNvSpPr txBox="1"/>
            <p:nvPr/>
          </p:nvSpPr>
          <p:spPr>
            <a:xfrm>
              <a:off x="10358830" y="3761703"/>
              <a:ext cx="497541"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C</a:t>
              </a:r>
            </a:p>
          </p:txBody>
        </p:sp>
        <p:sp>
          <p:nvSpPr>
            <p:cNvPr id="43" name="TextBox 42">
              <a:extLst>
                <a:ext uri="{FF2B5EF4-FFF2-40B4-BE49-F238E27FC236}">
                  <a16:creationId xmlns:a16="http://schemas.microsoft.com/office/drawing/2014/main" id="{AD5C742D-5C9B-F0BF-5271-7BB9F6FEFA34}"/>
                </a:ext>
              </a:extLst>
            </p:cNvPr>
            <p:cNvSpPr txBox="1"/>
            <p:nvPr/>
          </p:nvSpPr>
          <p:spPr>
            <a:xfrm>
              <a:off x="7310888" y="2904318"/>
              <a:ext cx="840442" cy="461665"/>
            </a:xfrm>
            <a:prstGeom prst="rect">
              <a:avLst/>
            </a:prstGeom>
            <a:noFill/>
          </p:spPr>
          <p:txBody>
            <a:bodyPr wrap="square" rtlCol="0">
              <a:spAutoFit/>
            </a:bodyPr>
            <a:lstStyle/>
            <a:p>
              <a:r>
                <a:rPr lang="en-US" sz="2400" dirty="0">
                  <a:latin typeface="Times New Roman" pitchFamily="18" charset="0"/>
                  <a:cs typeface="Times New Roman" pitchFamily="18" charset="0"/>
                </a:rPr>
                <a:t>3 cm</a:t>
              </a:r>
            </a:p>
          </p:txBody>
        </p:sp>
        <p:sp>
          <p:nvSpPr>
            <p:cNvPr id="44" name="TextBox 43">
              <a:extLst>
                <a:ext uri="{FF2B5EF4-FFF2-40B4-BE49-F238E27FC236}">
                  <a16:creationId xmlns:a16="http://schemas.microsoft.com/office/drawing/2014/main" id="{4C3DABF9-5C9D-ABE9-7B25-953D777FCB68}"/>
                </a:ext>
              </a:extLst>
            </p:cNvPr>
            <p:cNvSpPr txBox="1"/>
            <p:nvPr/>
          </p:nvSpPr>
          <p:spPr>
            <a:xfrm>
              <a:off x="9586799" y="2821155"/>
              <a:ext cx="840442" cy="461665"/>
            </a:xfrm>
            <a:prstGeom prst="rect">
              <a:avLst/>
            </a:prstGeom>
            <a:noFill/>
          </p:spPr>
          <p:txBody>
            <a:bodyPr wrap="square" rtlCol="0">
              <a:spAutoFit/>
            </a:bodyPr>
            <a:lstStyle/>
            <a:p>
              <a:r>
                <a:rPr lang="en-US" sz="2400" dirty="0">
                  <a:latin typeface="Times New Roman" pitchFamily="18" charset="0"/>
                  <a:cs typeface="Times New Roman" pitchFamily="18" charset="0"/>
                </a:rPr>
                <a:t>3 cm</a:t>
              </a:r>
            </a:p>
          </p:txBody>
        </p:sp>
        <p:sp>
          <p:nvSpPr>
            <p:cNvPr id="47" name="TextBox 46">
              <a:extLst>
                <a:ext uri="{FF2B5EF4-FFF2-40B4-BE49-F238E27FC236}">
                  <a16:creationId xmlns:a16="http://schemas.microsoft.com/office/drawing/2014/main" id="{BDE00A64-C29A-B41C-E10E-504042BDDE03}"/>
                </a:ext>
              </a:extLst>
            </p:cNvPr>
            <p:cNvSpPr txBox="1"/>
            <p:nvPr/>
          </p:nvSpPr>
          <p:spPr>
            <a:xfrm>
              <a:off x="9188414" y="3905920"/>
              <a:ext cx="1051515" cy="899655"/>
            </a:xfrm>
            <a:prstGeom prst="rect">
              <a:avLst/>
            </a:prstGeom>
            <a:noFill/>
          </p:spPr>
          <p:txBody>
            <a:bodyPr wrap="square" rtlCol="0">
              <a:spAutoFit/>
            </a:bodyPr>
            <a:lstStyle/>
            <a:p>
              <a:r>
                <a:rPr lang="en-US" sz="2400" dirty="0">
                  <a:latin typeface="Times New Roman" pitchFamily="18" charset="0"/>
                  <a:cs typeface="Times New Roman" pitchFamily="18" charset="0"/>
                </a:rPr>
                <a:t>x cm</a:t>
              </a:r>
              <a:r>
                <a:rPr lang="en-US" sz="2400" b="1" dirty="0">
                  <a:solidFill>
                    <a:srgbClr val="0000FF"/>
                  </a:solidFill>
                  <a:latin typeface="Times New Roman" pitchFamily="18" charset="0"/>
                  <a:cs typeface="Times New Roman" pitchFamily="18" charset="0"/>
                </a:rPr>
                <a:t> </a:t>
              </a:r>
            </a:p>
          </p:txBody>
        </p:sp>
        <p:sp>
          <p:nvSpPr>
            <p:cNvPr id="46" name="Right Triangle 45">
              <a:extLst>
                <a:ext uri="{FF2B5EF4-FFF2-40B4-BE49-F238E27FC236}">
                  <a16:creationId xmlns:a16="http://schemas.microsoft.com/office/drawing/2014/main" id="{66B840A4-F1CE-AC2C-3AAF-F049E44EC618}"/>
                </a:ext>
              </a:extLst>
            </p:cNvPr>
            <p:cNvSpPr/>
            <p:nvPr/>
          </p:nvSpPr>
          <p:spPr>
            <a:xfrm rot="8056237">
              <a:off x="7879022" y="2820341"/>
              <a:ext cx="2057401" cy="2189997"/>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5" name="Straight Connector 54">
            <a:extLst>
              <a:ext uri="{FF2B5EF4-FFF2-40B4-BE49-F238E27FC236}">
                <a16:creationId xmlns:a16="http://schemas.microsoft.com/office/drawing/2014/main" id="{8F8079C4-391F-AE73-DFEB-40501AB1C341}"/>
              </a:ext>
            </a:extLst>
          </p:cNvPr>
          <p:cNvCxnSpPr>
            <a:stCxn id="46" idx="2"/>
          </p:cNvCxnSpPr>
          <p:nvPr/>
        </p:nvCxnSpPr>
        <p:spPr>
          <a:xfrm flipH="1">
            <a:off x="9877922" y="2133228"/>
            <a:ext cx="17642" cy="150582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FE35EE7-4214-DC02-4FBC-A7BC8358C778}"/>
              </a:ext>
            </a:extLst>
          </p:cNvPr>
          <p:cNvSpPr txBox="1"/>
          <p:nvPr/>
        </p:nvSpPr>
        <p:spPr>
          <a:xfrm>
            <a:off x="9682939" y="3606531"/>
            <a:ext cx="497541" cy="461665"/>
          </a:xfrm>
          <a:prstGeom prst="rect">
            <a:avLst/>
          </a:prstGeom>
          <a:noFill/>
        </p:spPr>
        <p:txBody>
          <a:bodyPr wrap="square" rtlCol="0">
            <a:spAutoFit/>
          </a:bodyPr>
          <a:lstStyle/>
          <a:p>
            <a:r>
              <a:rPr lang="en-US" sz="2400" b="1" dirty="0">
                <a:solidFill>
                  <a:srgbClr val="6600CC"/>
                </a:solidFill>
                <a:latin typeface="Times New Roman" pitchFamily="18" charset="0"/>
                <a:cs typeface="Times New Roman" pitchFamily="18" charset="0"/>
              </a:rPr>
              <a:t>H</a:t>
            </a:r>
          </a:p>
        </p:txBody>
      </p:sp>
      <p:sp>
        <p:nvSpPr>
          <p:cNvPr id="64" name="Rectangle 63">
            <a:extLst>
              <a:ext uri="{FF2B5EF4-FFF2-40B4-BE49-F238E27FC236}">
                <a16:creationId xmlns:a16="http://schemas.microsoft.com/office/drawing/2014/main" id="{F1BCE076-C257-F6BE-B508-08D41440F0F6}"/>
              </a:ext>
            </a:extLst>
          </p:cNvPr>
          <p:cNvSpPr/>
          <p:nvPr/>
        </p:nvSpPr>
        <p:spPr>
          <a:xfrm>
            <a:off x="9703110" y="3454177"/>
            <a:ext cx="161365" cy="17843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810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down)">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heel(1)">
                                      <p:cBhvr>
                                        <p:cTn id="39" dur="20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fade">
                                      <p:cBhvr>
                                        <p:cTn id="44" dur="500"/>
                                        <p:tgtEl>
                                          <p:spTgt spid="6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500"/>
                                        <p:tgtEl>
                                          <p:spTgt spid="6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animBg="1"/>
      <p:bldP spid="57" grpId="0" animBg="1"/>
      <p:bldP spid="58" grpId="0"/>
      <p:bldP spid="61" grpId="0" animBg="1"/>
      <p:bldP spid="63" grpId="0"/>
      <p:bldP spid="29" grpId="0"/>
      <p:bldP spid="34" grpId="0"/>
      <p:bldP spid="19" grpId="0"/>
      <p:bldP spid="62" grpId="0"/>
      <p:bldP spid="6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DCP\Desktop\Hình 11- Pyta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6058" y="0"/>
            <a:ext cx="6745941"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Sequential Access Storage 1"/>
          <p:cNvSpPr/>
          <p:nvPr/>
        </p:nvSpPr>
        <p:spPr>
          <a:xfrm>
            <a:off x="0" y="860611"/>
            <a:ext cx="5069541" cy="1290919"/>
          </a:xfrm>
          <a:prstGeom prst="flowChartMagnetic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solidFill>
                  <a:srgbClr val="0000FF"/>
                </a:solidFill>
                <a:latin typeface="Times New Roman" pitchFamily="18" charset="0"/>
                <a:cs typeface="Times New Roman" pitchFamily="18" charset="0"/>
              </a:rPr>
              <a:t>Có</a:t>
            </a:r>
            <a:r>
              <a:rPr lang="en-US" sz="2500" b="1" dirty="0">
                <a:solidFill>
                  <a:srgbClr val="0000FF"/>
                </a:solidFill>
                <a:latin typeface="Times New Roman" pitchFamily="18" charset="0"/>
                <a:cs typeface="Times New Roman" pitchFamily="18" charset="0"/>
              </a:rPr>
              <a:t> </a:t>
            </a:r>
            <a:r>
              <a:rPr lang="en-US" sz="2500" b="1" dirty="0" err="1">
                <a:solidFill>
                  <a:srgbClr val="0000FF"/>
                </a:solidFill>
                <a:latin typeface="Times New Roman" pitchFamily="18" charset="0"/>
                <a:cs typeface="Times New Roman" pitchFamily="18" charset="0"/>
              </a:rPr>
              <a:t>thể</a:t>
            </a:r>
            <a:r>
              <a:rPr lang="en-US" sz="2500" b="1" dirty="0">
                <a:solidFill>
                  <a:srgbClr val="0000FF"/>
                </a:solidFill>
                <a:latin typeface="Times New Roman" pitchFamily="18" charset="0"/>
                <a:cs typeface="Times New Roman" pitchFamily="18" charset="0"/>
              </a:rPr>
              <a:t> </a:t>
            </a:r>
            <a:r>
              <a:rPr lang="en-US" sz="2500" b="1" dirty="0" err="1">
                <a:solidFill>
                  <a:srgbClr val="0000FF"/>
                </a:solidFill>
                <a:latin typeface="Times New Roman" pitchFamily="18" charset="0"/>
                <a:cs typeface="Times New Roman" pitchFamily="18" charset="0"/>
              </a:rPr>
              <a:t>em</a:t>
            </a:r>
            <a:r>
              <a:rPr lang="en-US" sz="2500" b="1" dirty="0">
                <a:solidFill>
                  <a:srgbClr val="0000FF"/>
                </a:solidFill>
                <a:latin typeface="Times New Roman" pitchFamily="18" charset="0"/>
                <a:cs typeface="Times New Roman" pitchFamily="18" charset="0"/>
              </a:rPr>
              <a:t> </a:t>
            </a:r>
            <a:r>
              <a:rPr lang="en-US" sz="2500" b="1" dirty="0" err="1">
                <a:solidFill>
                  <a:srgbClr val="0000FF"/>
                </a:solidFill>
                <a:latin typeface="Times New Roman" pitchFamily="18" charset="0"/>
                <a:cs typeface="Times New Roman" pitchFamily="18" charset="0"/>
              </a:rPr>
              <a:t>chưa</a:t>
            </a:r>
            <a:r>
              <a:rPr lang="en-US" sz="2500" b="1" dirty="0">
                <a:solidFill>
                  <a:srgbClr val="0000FF"/>
                </a:solidFill>
                <a:latin typeface="Times New Roman" pitchFamily="18" charset="0"/>
                <a:cs typeface="Times New Roman" pitchFamily="18" charset="0"/>
              </a:rPr>
              <a:t> </a:t>
            </a:r>
            <a:r>
              <a:rPr lang="en-US" sz="2500" b="1" dirty="0" err="1">
                <a:solidFill>
                  <a:srgbClr val="0000FF"/>
                </a:solidFill>
                <a:latin typeface="Times New Roman" pitchFamily="18" charset="0"/>
                <a:cs typeface="Times New Roman" pitchFamily="18" charset="0"/>
              </a:rPr>
              <a:t>biết</a:t>
            </a:r>
            <a:endParaRPr lang="en-US" sz="2500" b="1" dirty="0">
              <a:solidFill>
                <a:srgbClr val="0000FF"/>
              </a:solidFill>
              <a:latin typeface="Times New Roman" pitchFamily="18" charset="0"/>
              <a:cs typeface="Times New Roman" pitchFamily="18" charset="0"/>
            </a:endParaRPr>
          </a:p>
        </p:txBody>
      </p:sp>
      <p:sp>
        <p:nvSpPr>
          <p:cNvPr id="3" name="TextBox 2"/>
          <p:cNvSpPr txBox="1"/>
          <p:nvPr/>
        </p:nvSpPr>
        <p:spPr>
          <a:xfrm>
            <a:off x="309282" y="3845860"/>
            <a:ext cx="11645153" cy="2092881"/>
          </a:xfrm>
          <a:prstGeom prst="rect">
            <a:avLst/>
          </a:prstGeom>
          <a:noFill/>
        </p:spPr>
        <p:txBody>
          <a:bodyPr wrap="square" rtlCol="0">
            <a:spAutoFit/>
          </a:bodyPr>
          <a:lstStyle/>
          <a:p>
            <a:pPr algn="just"/>
            <a:r>
              <a:rPr lang="en-US" sz="2600" dirty="0">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Cách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tạo</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ra</a:t>
            </a:r>
            <a:r>
              <a:rPr lang="en-US" sz="2600" dirty="0">
                <a:solidFill>
                  <a:srgbClr val="0000FF"/>
                </a:solidFill>
                <a:latin typeface="Times New Roman" pitchFamily="18" charset="0"/>
                <a:cs typeface="Times New Roman" pitchFamily="18" charset="0"/>
              </a:rPr>
              <a:t> tam </a:t>
            </a:r>
            <a:r>
              <a:rPr lang="en-US" sz="2600" dirty="0" err="1">
                <a:solidFill>
                  <a:srgbClr val="0000FF"/>
                </a:solidFill>
                <a:latin typeface="Times New Roman" pitchFamily="18" charset="0"/>
                <a:cs typeface="Times New Roman" pitchFamily="18" charset="0"/>
              </a:rPr>
              <a:t>giác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vuông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của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người</a:t>
            </a:r>
            <a:r>
              <a:rPr lang="en-US" sz="2600" dirty="0">
                <a:solidFill>
                  <a:srgbClr val="0000FF"/>
                </a:solidFill>
                <a:latin typeface="Times New Roman" pitchFamily="18" charset="0"/>
                <a:cs typeface="Times New Roman" pitchFamily="18" charset="0"/>
              </a:rPr>
              <a:t> Ai </a:t>
            </a:r>
            <a:r>
              <a:rPr lang="en-US" sz="2600" dirty="0" err="1">
                <a:solidFill>
                  <a:srgbClr val="0000FF"/>
                </a:solidFill>
                <a:latin typeface="Times New Roman" pitchFamily="18" charset="0"/>
                <a:cs typeface="Times New Roman" pitchFamily="18" charset="0"/>
              </a:rPr>
              <a:t>Cập</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cổ</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đại</a:t>
            </a:r>
            <a:r>
              <a:rPr lang="en-US" sz="2600" dirty="0">
                <a:solidFill>
                  <a:srgbClr val="0000FF"/>
                </a:solidFill>
                <a:latin typeface="Times New Roman" pitchFamily="18" charset="0"/>
                <a:cs typeface="Times New Roman" pitchFamily="18" charset="0"/>
              </a:rPr>
              <a:t> ( TAM GIÁC AI CẬP)</a:t>
            </a:r>
          </a:p>
          <a:p>
            <a:pPr algn="just"/>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Ai </a:t>
            </a:r>
            <a:r>
              <a:rPr lang="en-US" sz="2600" dirty="0" err="1">
                <a:latin typeface="Times New Roman" pitchFamily="18" charset="0"/>
                <a:cs typeface="Times New Roman" pitchFamily="18" charset="0"/>
              </a:rPr>
              <a:t>Cập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cổ</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tạo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góc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vuông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bằng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dùng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chiếc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dây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tạo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thành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nút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để</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12 </a:t>
            </a:r>
            <a:r>
              <a:rPr lang="en-US" sz="2600" dirty="0" err="1">
                <a:latin typeface="Times New Roman" pitchFamily="18" charset="0"/>
                <a:cs typeface="Times New Roman" pitchFamily="18" charset="0"/>
              </a:rPr>
              <a:t>đoạn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bằng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nhau</a:t>
            </a:r>
            <a:r>
              <a:rPr lang="en-US" sz="2600" dirty="0">
                <a:latin typeface="Times New Roman" pitchFamily="18" charset="0"/>
                <a:cs typeface="Times New Roman" pitchFamily="18" charset="0"/>
              </a:rPr>
              <a:t>. Theo </a:t>
            </a:r>
            <a:r>
              <a:rPr lang="en-US" sz="2600" dirty="0" err="1">
                <a:latin typeface="Times New Roman" pitchFamily="18" charset="0"/>
                <a:cs typeface="Times New Roman" pitchFamily="18" charset="0"/>
              </a:rPr>
              <a:t>đó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sẽ</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mỗi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giữ</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chặt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nút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sợi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dây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để</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tạo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thành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tam </a:t>
            </a:r>
            <a:r>
              <a:rPr lang="en-US" sz="2600" dirty="0" err="1">
                <a:latin typeface="Times New Roman" pitchFamily="18" charset="0"/>
                <a:cs typeface="Times New Roman" pitchFamily="18" charset="0"/>
              </a:rPr>
              <a:t>giác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độ</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dài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cạnh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lần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lượt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3, 4, 5 </a:t>
            </a:r>
            <a:r>
              <a:rPr lang="en-US" sz="2600" dirty="0" err="1">
                <a:latin typeface="Times New Roman" pitchFamily="18" charset="0"/>
                <a:cs typeface="Times New Roman" pitchFamily="18" charset="0"/>
              </a:rPr>
              <a:t>khoảng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góc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tạo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bởi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đoạn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dây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3 </a:t>
            </a:r>
            <a:r>
              <a:rPr lang="en-US" sz="2600" dirty="0" err="1">
                <a:latin typeface="Times New Roman" pitchFamily="18" charset="0"/>
                <a:cs typeface="Times New Roman" pitchFamily="18" charset="0"/>
              </a:rPr>
              <a:t>khoảng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4 </a:t>
            </a:r>
            <a:r>
              <a:rPr lang="en-US" sz="2600" dirty="0" err="1">
                <a:latin typeface="Times New Roman" pitchFamily="18" charset="0"/>
                <a:cs typeface="Times New Roman" pitchFamily="18" charset="0"/>
              </a:rPr>
              <a:t>khoảng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sẽ</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góc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vuông</a:t>
            </a:r>
            <a:r>
              <a:rPr lang="en-US" sz="2600" dirty="0">
                <a:latin typeface="Times New Roman" pitchFamily="18" charset="0"/>
                <a:cs typeface="Times New Roman" pitchFamily="18" charset="0"/>
              </a:rPr>
              <a:t>.</a:t>
            </a:r>
          </a:p>
        </p:txBody>
      </p:sp>
    </p:spTree>
    <p:extLst>
      <p:ext uri="{BB962C8B-B14F-4D97-AF65-F5344CB8AC3E}">
        <p14:creationId xmlns:p14="http://schemas.microsoft.com/office/powerpoint/2010/main" val="3006611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8222" y="439602"/>
            <a:ext cx="4967707" cy="647550"/>
          </a:xfrm>
          <a:prstGeom prst="rect">
            <a:avLst/>
          </a:prstGeom>
        </p:spPr>
        <p:txBody>
          <a:bodyPr wrap="none">
            <a:spAutoFit/>
          </a:bodyPr>
          <a:lstStyle/>
          <a:p>
            <a:pPr algn="ctr">
              <a:lnSpc>
                <a:spcPct val="105000"/>
              </a:lnSpc>
              <a:spcBef>
                <a:spcPts val="600"/>
              </a:spcBef>
              <a:spcAft>
                <a:spcPts val="800"/>
              </a:spcAft>
            </a:pPr>
            <a:r>
              <a:rPr lang="fr-FR" sz="3600" b="1">
                <a:solidFill>
                  <a:srgbClr val="3333FF"/>
                </a:solidFill>
                <a:effectLst>
                  <a:outerShdw blurRad="38100" dist="38100" dir="2700000" algn="tl">
                    <a:srgbClr val="000000">
                      <a:alpha val="43137"/>
                    </a:srgbClr>
                  </a:outerShdw>
                </a:effectLst>
                <a:latin typeface="Times New Roman" panose="02020603050405020304" pitchFamily="18" charset="0"/>
                <a:ea typeface="Calibri" panose="020F0502020204030204" charset="0"/>
                <a:cs typeface="Times New Roman" panose="02020603050405020304" pitchFamily="18" charset="0"/>
              </a:rPr>
              <a:t>HƯỚNG DẪN VỀ NHÀ</a:t>
            </a:r>
            <a:endParaRPr lang="vi-VN" sz="360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18" charset="0"/>
            </a:endParaRPr>
          </a:p>
        </p:txBody>
      </p:sp>
      <p:sp>
        <p:nvSpPr>
          <p:cNvPr id="4" name="Rectangle 3"/>
          <p:cNvSpPr/>
          <p:nvPr/>
        </p:nvSpPr>
        <p:spPr>
          <a:xfrm>
            <a:off x="658906" y="1396064"/>
            <a:ext cx="10690411" cy="2569934"/>
          </a:xfrm>
          <a:prstGeom prst="rect">
            <a:avLst/>
          </a:prstGeom>
        </p:spPr>
        <p:txBody>
          <a:bodyPr wrap="square">
            <a:spAutoFit/>
          </a:bodyPr>
          <a:lstStyle/>
          <a:p>
            <a:pPr marL="685800" indent="-457200">
              <a:lnSpc>
                <a:spcPct val="115000"/>
              </a:lnSpc>
              <a:spcAft>
                <a:spcPts val="0"/>
              </a:spcAft>
              <a:buFontTx/>
              <a:buChar char="-"/>
            </a:pPr>
            <a:r>
              <a:rPr lang="en-US" sz="2800" b="1" dirty="0" err="1">
                <a:solidFill>
                  <a:srgbClr val="000000"/>
                </a:solidFill>
                <a:latin typeface="Times New Roman" panose="02020603050405020304" pitchFamily="18" charset="0"/>
                <a:ea typeface="Times New Roman" panose="02020603050405020304" pitchFamily="18" charset="0"/>
              </a:rPr>
              <a:t>Ghi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nhớ</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kiến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thức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Định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lí</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Pythagore</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thuận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đảo</a:t>
            </a:r>
            <a:r>
              <a:rPr lang="en-US" sz="2800" b="1" dirty="0">
                <a:solidFill>
                  <a:srgbClr val="000000"/>
                </a:solidFill>
                <a:latin typeface="Times New Roman" panose="02020603050405020304" pitchFamily="18" charset="0"/>
                <a:ea typeface="Times New Roman" panose="02020603050405020304" pitchFamily="18" charset="0"/>
              </a:rPr>
              <a:t>.</a:t>
            </a:r>
            <a:endParaRPr lang="vi-VN" sz="2800" b="1" dirty="0">
              <a:latin typeface="Times New Roman" panose="02020603050405020304" pitchFamily="18" charset="0"/>
              <a:ea typeface="Times New Roman" panose="02020603050405020304" pitchFamily="18" charset="0"/>
            </a:endParaRPr>
          </a:p>
          <a:p>
            <a:pPr marL="685800" indent="-457200">
              <a:lnSpc>
                <a:spcPct val="115000"/>
              </a:lnSpc>
              <a:spcAft>
                <a:spcPts val="0"/>
              </a:spcAft>
              <a:buFontTx/>
              <a:buChar char="-"/>
            </a:pPr>
            <a:r>
              <a:rPr lang="en-US" sz="2800" b="1" dirty="0" err="1">
                <a:solidFill>
                  <a:srgbClr val="000000"/>
                </a:solidFill>
                <a:latin typeface="Times New Roman" panose="02020603050405020304" pitchFamily="18" charset="0"/>
                <a:ea typeface="Times New Roman" panose="02020603050405020304" pitchFamily="18" charset="0"/>
              </a:rPr>
              <a:t>Hoàn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thành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tập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rPr>
              <a:t> SBT.</a:t>
            </a:r>
          </a:p>
          <a:p>
            <a:pPr marL="685800" indent="-457200">
              <a:lnSpc>
                <a:spcPct val="115000"/>
              </a:lnSpc>
              <a:spcAft>
                <a:spcPts val="0"/>
              </a:spcAft>
              <a:buFontTx/>
              <a:buChar char="-"/>
            </a:pP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những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cuốn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sách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về</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Toán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Pythagore</a:t>
            </a:r>
            <a:endParaRPr lang="vi-VN" sz="2800" b="1" dirty="0">
              <a:latin typeface="Times New Roman" panose="02020603050405020304" pitchFamily="18" charset="0"/>
              <a:ea typeface="Times New Roman" panose="02020603050405020304" pitchFamily="18" charset="0"/>
            </a:endParaRPr>
          </a:p>
          <a:p>
            <a:pPr marL="685800" indent="-457200">
              <a:lnSpc>
                <a:spcPct val="115000"/>
              </a:lnSpc>
              <a:spcAft>
                <a:spcPts val="0"/>
              </a:spcAft>
              <a:buFontTx/>
              <a:buChar char="-"/>
            </a:pPr>
            <a:r>
              <a:rPr lang="en-US" sz="2800" b="1" dirty="0" err="1">
                <a:solidFill>
                  <a:srgbClr val="000000"/>
                </a:solidFill>
                <a:latin typeface="Times New Roman" panose="02020603050405020304" pitchFamily="18" charset="0"/>
                <a:ea typeface="Times New Roman" panose="02020603050405020304" pitchFamily="18" charset="0"/>
              </a:rPr>
              <a:t>Chuẩn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bị</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mới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Bài</a:t>
            </a:r>
            <a:r>
              <a:rPr lang="en-US" sz="2800" b="1" i="1" dirty="0">
                <a:solidFill>
                  <a:srgbClr val="000000"/>
                </a:solidFill>
                <a:latin typeface="Times New Roman" panose="02020603050405020304" pitchFamily="18" charset="0"/>
                <a:ea typeface="Times New Roman" panose="02020603050405020304" pitchFamily="18" charset="0"/>
              </a:rPr>
              <a:t> 2: </a:t>
            </a:r>
            <a:r>
              <a:rPr lang="en-US" sz="2800" b="1" i="1" dirty="0" err="1">
                <a:solidFill>
                  <a:srgbClr val="000000"/>
                </a:solidFill>
                <a:latin typeface="Times New Roman" panose="02020603050405020304" pitchFamily="18" charset="0"/>
                <a:ea typeface="Times New Roman" panose="02020603050405020304" pitchFamily="18" charset="0"/>
              </a:rPr>
              <a:t>Tứ</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giác</a:t>
            </a:r>
            <a:r>
              <a:rPr lang="en-US" sz="2800" b="1" i="1" dirty="0">
                <a:solidFill>
                  <a:srgbClr val="000000"/>
                </a:solidFill>
                <a:latin typeface="Times New Roman" panose="02020603050405020304" pitchFamily="18" charset="0"/>
                <a:ea typeface="Times New Roman" panose="02020603050405020304" pitchFamily="18" charset="0"/>
              </a:rPr>
              <a:t>”</a:t>
            </a:r>
          </a:p>
          <a:p>
            <a:pPr marL="685800" indent="-457200">
              <a:lnSpc>
                <a:spcPct val="115000"/>
              </a:lnSpc>
              <a:buFontTx/>
              <a:buChar char="-"/>
            </a:pPr>
            <a:r>
              <a:rPr lang="en-US" sz="2800" b="1" dirty="0" err="1">
                <a:solidFill>
                  <a:srgbClr val="000000"/>
                </a:solidFill>
                <a:latin typeface="Times New Roman" panose="02020603050405020304" pitchFamily="18" charset="0"/>
                <a:ea typeface="Times New Roman" panose="02020603050405020304" pitchFamily="18" charset="0"/>
              </a:rPr>
              <a:t>Ôn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công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thức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đã</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liên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quan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i="1" dirty="0">
                <a:solidFill>
                  <a:srgbClr val="000000"/>
                </a:solidFill>
                <a:latin typeface="Times New Roman" panose="02020603050405020304" pitchFamily="18" charset="0"/>
                <a:ea typeface="Times New Roman" panose="02020603050405020304" pitchFamily="18" charset="0"/>
              </a:rPr>
              <a:t>“</a:t>
            </a:r>
            <a:r>
              <a:rPr lang="en-US" sz="2800" b="1" i="1" dirty="0" err="1">
                <a:solidFill>
                  <a:srgbClr val="000000"/>
                </a:solidFill>
                <a:latin typeface="Times New Roman" panose="02020603050405020304" pitchFamily="18" charset="0"/>
                <a:ea typeface="Times New Roman" panose="02020603050405020304" pitchFamily="18" charset="0"/>
              </a:rPr>
              <a:t>Tổng</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ba</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góc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trong</a:t>
            </a:r>
            <a:r>
              <a:rPr lang="en-US" sz="2800" b="1" i="1" dirty="0">
                <a:solidFill>
                  <a:srgbClr val="000000"/>
                </a:solidFill>
                <a:latin typeface="Times New Roman" panose="02020603050405020304" pitchFamily="18" charset="0"/>
                <a:ea typeface="Times New Roman" panose="02020603050405020304" pitchFamily="18" charset="0"/>
              </a:rPr>
              <a:t> tam </a:t>
            </a:r>
            <a:r>
              <a:rPr lang="en-US" sz="2800" b="1" i="1" dirty="0" err="1">
                <a:solidFill>
                  <a:srgbClr val="000000"/>
                </a:solidFill>
                <a:latin typeface="Times New Roman" panose="02020603050405020304" pitchFamily="18" charset="0"/>
                <a:ea typeface="Times New Roman" panose="02020603050405020304" pitchFamily="18" charset="0"/>
              </a:rPr>
              <a:t>giác</a:t>
            </a:r>
            <a:r>
              <a:rPr lang="en-US" sz="2800" b="1" i="1" dirty="0">
                <a:solidFill>
                  <a:srgbClr val="000000"/>
                </a:solidFill>
                <a:latin typeface="Times New Roman" panose="02020603050405020304" pitchFamily="18" charset="0"/>
                <a:ea typeface="Times New Roman" panose="02020603050405020304" pitchFamily="18" charset="0"/>
              </a:rPr>
              <a:t>”</a:t>
            </a:r>
            <a:r>
              <a:rPr lang="en-US" sz="2800" b="1" dirty="0">
                <a:solidFill>
                  <a:srgbClr val="000000"/>
                </a:solidFill>
                <a:latin typeface="Times New Roman" panose="02020603050405020304" pitchFamily="18" charset="0"/>
                <a:ea typeface="Times New Roman" panose="02020603050405020304" pitchFamily="18" charset="0"/>
              </a:rPr>
              <a:t>.</a:t>
            </a:r>
            <a:endParaRPr lang="vi-VN" sz="28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401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709" y="927847"/>
            <a:ext cx="12086895" cy="1754326"/>
          </a:xfrm>
          <a:prstGeom prst="rect">
            <a:avLst/>
          </a:prstGeom>
          <a:gradFill>
            <a:gsLst>
              <a:gs pos="0">
                <a:srgbClr val="FFC000"/>
              </a:gs>
              <a:gs pos="50000">
                <a:schemeClr val="accent1">
                  <a:tint val="44500"/>
                  <a:satMod val="160000"/>
                </a:schemeClr>
              </a:gs>
              <a:gs pos="100000">
                <a:schemeClr val="accent1">
                  <a:tint val="23500"/>
                  <a:satMod val="160000"/>
                </a:schemeClr>
              </a:gs>
            </a:gsLst>
            <a:lin ang="5400000" scaled="0"/>
          </a:gradFill>
          <a:effectLst>
            <a:outerShdw blurRad="50800" dist="50800" dir="5400000" algn="ctr" rotWithShape="0">
              <a:srgbClr val="FFFF00"/>
            </a:outerShdw>
          </a:effectLst>
        </p:spPr>
        <p:txBody>
          <a:bodyPr wrap="square" rtlCol="0">
            <a:spAutoFit/>
          </a:bodyPr>
          <a:lstStyle/>
          <a:p>
            <a:r>
              <a:rPr lang="en-US" sz="3600" b="1" dirty="0" err="1">
                <a:solidFill>
                  <a:srgbClr val="0000FF"/>
                </a:solidFill>
                <a:latin typeface="Times New Roman" pitchFamily="18" charset="0"/>
                <a:cs typeface="Times New Roman" pitchFamily="18" charset="0"/>
              </a:rPr>
              <a:t>Định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lý</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Pythagore</a:t>
            </a:r>
            <a:r>
              <a:rPr lang="en-US" sz="3600" b="1" dirty="0">
                <a:solidFill>
                  <a:srgbClr val="0000FF"/>
                </a:solidFill>
                <a:latin typeface="Times New Roman" pitchFamily="18" charset="0"/>
                <a:cs typeface="Times New Roman" pitchFamily="18" charset="0"/>
              </a:rPr>
              <a:t>:</a:t>
            </a:r>
          </a:p>
          <a:p>
            <a:pPr algn="ct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một</a:t>
            </a:r>
            <a:r>
              <a:rPr lang="en-US" sz="3600" b="1" dirty="0">
                <a:solidFill>
                  <a:srgbClr val="FF0000"/>
                </a:solidFill>
                <a:latin typeface="Times New Roman" pitchFamily="18" charset="0"/>
                <a:cs typeface="Times New Roman" pitchFamily="18" charset="0"/>
              </a:rPr>
              <a:t> tam </a:t>
            </a:r>
            <a:r>
              <a:rPr lang="en-US" sz="3600" b="1" dirty="0" err="1">
                <a:solidFill>
                  <a:srgbClr val="FF0000"/>
                </a:solidFill>
                <a:latin typeface="Times New Roman" pitchFamily="18" charset="0"/>
                <a:cs typeface="Times New Roman" pitchFamily="18" charset="0"/>
              </a:rPr>
              <a:t>giác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vuông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cạnh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huyền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bằng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tổng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hai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cạnh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góc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vuông</a:t>
            </a:r>
            <a:r>
              <a:rPr lang="en-US" sz="3600" b="1" dirty="0">
                <a:solidFill>
                  <a:srgbClr val="FF0000"/>
                </a:solidFill>
                <a:latin typeface="Times New Roman" pitchFamily="18" charset="0"/>
                <a:cs typeface="Times New Roman" pitchFamily="18" charset="0"/>
              </a:rPr>
              <a:t>.</a:t>
            </a:r>
            <a:endParaRPr lang="vi-VN" sz="3600" b="1" baseline="30000" dirty="0">
              <a:solidFill>
                <a:srgbClr val="FF0000"/>
              </a:solidFill>
              <a:latin typeface="Times New Roman" pitchFamily="18" charset="0"/>
              <a:cs typeface="Times New Roman" pitchFamily="18" charset="0"/>
            </a:endParaRPr>
          </a:p>
        </p:txBody>
      </p:sp>
      <p:pic>
        <p:nvPicPr>
          <p:cNvPr id="5" name="Picture 95" descr="Hoicham">
            <a:extLst>
              <a:ext uri="{FF2B5EF4-FFF2-40B4-BE49-F238E27FC236}">
                <a16:creationId xmlns:a16="http://schemas.microsoft.com/office/drawing/2014/main" id="{B3027BA3-8975-47C7-BA1A-88605D2D9619}"/>
              </a:ext>
            </a:extLst>
          </p:cNvPr>
          <p:cNvPicPr>
            <a:picLocks noChangeAspect="1" noChangeArrowheads="1" noCrop="1"/>
          </p:cNvPicPr>
          <p:nvPr/>
        </p:nvPicPr>
        <p:blipFill>
          <a:blip r:embed="rId2">
            <a:lum contrast="22000"/>
            <a:extLst>
              <a:ext uri="{28A0092B-C50C-407E-A947-70E740481C1C}">
                <a14:useLocalDpi xmlns:a14="http://schemas.microsoft.com/office/drawing/2010/main" val="0"/>
              </a:ext>
            </a:extLst>
          </a:blip>
          <a:srcRect/>
          <a:stretch>
            <a:fillRect/>
          </a:stretch>
        </p:blipFill>
        <p:spPr bwMode="auto">
          <a:xfrm>
            <a:off x="412457" y="3394873"/>
            <a:ext cx="849672" cy="122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a:extLst>
              <a:ext uri="{FF2B5EF4-FFF2-40B4-BE49-F238E27FC236}">
                <a16:creationId xmlns:a16="http://schemas.microsoft.com/office/drawing/2014/main" id="{204257D7-15E2-89C3-6A42-198A5F885178}"/>
              </a:ext>
            </a:extLst>
          </p:cNvPr>
          <p:cNvSpPr txBox="1"/>
          <p:nvPr/>
        </p:nvSpPr>
        <p:spPr>
          <a:xfrm>
            <a:off x="1262129" y="4008525"/>
            <a:ext cx="10666025" cy="1569660"/>
          </a:xfrm>
          <a:prstGeom prst="rect">
            <a:avLst/>
          </a:prstGeom>
          <a:solidFill>
            <a:srgbClr val="FFFF00"/>
          </a:solidFill>
          <a:ln w="9525">
            <a:noFill/>
          </a:ln>
        </p:spPr>
        <p:txBody>
          <a:bodyPr wrap="square">
            <a:spAutoFit/>
          </a:bodyPr>
          <a:lstStyle/>
          <a:p>
            <a:pPr algn="just">
              <a:spcBef>
                <a:spcPct val="50000"/>
              </a:spcBef>
              <a:buNone/>
            </a:pPr>
            <a:r>
              <a:rPr lang="en-US" sz="3200" b="1" dirty="0" err="1">
                <a:solidFill>
                  <a:srgbClr val="0000FF"/>
                </a:solidFill>
                <a:latin typeface="Times New Roman" panose="02020603050405020304" pitchFamily="18" charset="0"/>
                <a:ea typeface=".VnTime" panose="020B7200000000000000"/>
                <a:cs typeface="Times New Roman" panose="02020603050405020304" pitchFamily="18" charset="0"/>
              </a:rPr>
              <a:t>Nếu</a:t>
            </a:r>
            <a:r>
              <a:rPr lang="en-US" sz="3200" b="1" dirty="0">
                <a:solidFill>
                  <a:srgbClr val="0000FF"/>
                </a:solidFill>
                <a:latin typeface="Times New Roman" panose="02020603050405020304" pitchFamily="18" charset="0"/>
                <a:ea typeface=".VnTime" panose="020B7200000000000000"/>
                <a:cs typeface="Times New Roman" panose="02020603050405020304" pitchFamily="18" charset="0"/>
              </a:rPr>
              <a:t> </a:t>
            </a:r>
            <a:r>
              <a:rPr lang="en-US" sz="3200" b="1" dirty="0" err="1">
                <a:solidFill>
                  <a:srgbClr val="0000FF"/>
                </a:solidFill>
                <a:latin typeface="Times New Roman" panose="02020603050405020304" pitchFamily="18" charset="0"/>
                <a:ea typeface=".VnTime" panose="020B7200000000000000"/>
                <a:cs typeface="Times New Roman" panose="02020603050405020304" pitchFamily="18" charset="0"/>
              </a:rPr>
              <a:t>một</a:t>
            </a:r>
            <a:r>
              <a:rPr lang="en-US" sz="3200" b="1" dirty="0">
                <a:solidFill>
                  <a:srgbClr val="0000FF"/>
                </a:solidFill>
                <a:latin typeface="Times New Roman" panose="02020603050405020304" pitchFamily="18" charset="0"/>
                <a:ea typeface=".VnTime" panose="020B7200000000000000"/>
                <a:cs typeface="Times New Roman" panose="02020603050405020304" pitchFamily="18" charset="0"/>
              </a:rPr>
              <a:t> tam </a:t>
            </a:r>
            <a:r>
              <a:rPr lang="en-US" sz="3200" b="1" dirty="0" err="1">
                <a:solidFill>
                  <a:srgbClr val="0000FF"/>
                </a:solidFill>
                <a:latin typeface="Times New Roman" panose="02020603050405020304" pitchFamily="18" charset="0"/>
                <a:ea typeface=".VnTime" panose="020B7200000000000000"/>
                <a:cs typeface="Times New Roman" panose="02020603050405020304" pitchFamily="18" charset="0"/>
              </a:rPr>
              <a:t>giác</a:t>
            </a:r>
            <a:r>
              <a:rPr lang="en-US" sz="3200" b="1" dirty="0">
                <a:solidFill>
                  <a:srgbClr val="0000FF"/>
                </a:solidFill>
                <a:latin typeface="Times New Roman" panose="02020603050405020304" pitchFamily="18" charset="0"/>
                <a:ea typeface=".VnTime" panose="020B7200000000000000"/>
                <a:cs typeface="Times New Roman" panose="02020603050405020304" pitchFamily="18" charset="0"/>
              </a:rPr>
              <a:t> </a:t>
            </a:r>
            <a:r>
              <a:rPr lang="en-US" sz="3200" b="1" dirty="0" err="1">
                <a:solidFill>
                  <a:srgbClr val="0000FF"/>
                </a:solidFill>
                <a:latin typeface="Times New Roman" panose="02020603050405020304" pitchFamily="18" charset="0"/>
                <a:ea typeface=".VnTime" panose="020B7200000000000000"/>
                <a:cs typeface="Times New Roman" panose="02020603050405020304" pitchFamily="18" charset="0"/>
              </a:rPr>
              <a:t>có</a:t>
            </a:r>
            <a:r>
              <a:rPr lang="en-US" sz="3200" b="1" dirty="0">
                <a:solidFill>
                  <a:srgbClr val="0000FF"/>
                </a:solidFill>
                <a:latin typeface="Times New Roman" panose="02020603050405020304" pitchFamily="18" charset="0"/>
                <a:ea typeface=".VnTime" panose="020B7200000000000000"/>
                <a:cs typeface="Times New Roman" panose="02020603050405020304" pitchFamily="18" charset="0"/>
              </a:rPr>
              <a:t> </a:t>
            </a:r>
            <a:r>
              <a:rPr sz="3200" b="1" dirty="0" err="1">
                <a:solidFill>
                  <a:srgbClr val="0000FF"/>
                </a:solidFill>
                <a:latin typeface="Times New Roman" panose="02020603050405020304" pitchFamily="18" charset="0"/>
                <a:cs typeface="Times New Roman" panose="02020603050405020304" pitchFamily="18" charset="0"/>
                <a:sym typeface="+mn-ea"/>
              </a:rPr>
              <a:t>bình</a:t>
            </a:r>
            <a:r>
              <a:rPr lang="en-US" sz="3200" b="1" dirty="0">
                <a:solidFill>
                  <a:srgbClr val="0000FF"/>
                </a:solidFill>
                <a:latin typeface="Times New Roman" panose="02020603050405020304" pitchFamily="18" charset="0"/>
                <a:cs typeface="Times New Roman" panose="02020603050405020304" pitchFamily="18" charset="0"/>
                <a:sym typeface="+mn-ea"/>
              </a:rPr>
              <a:t> </a:t>
            </a:r>
            <a:r>
              <a:rPr sz="3200" b="1" dirty="0" err="1">
                <a:solidFill>
                  <a:srgbClr val="0000FF"/>
                </a:solidFill>
                <a:latin typeface="Times New Roman" panose="02020603050405020304" pitchFamily="18" charset="0"/>
                <a:ea typeface=".VnTime" panose="020B7200000000000000"/>
                <a:cs typeface="Times New Roman" panose="02020603050405020304" pitchFamily="18" charset="0"/>
              </a:rPr>
              <a:t>ph­</a:t>
            </a:r>
            <a:r>
              <a:rPr lang="en-US" sz="3200" b="1" dirty="0" err="1">
                <a:solidFill>
                  <a:srgbClr val="0000FF"/>
                </a:solidFill>
                <a:latin typeface="Times New Roman" pitchFamily="18" charset="0"/>
                <a:ea typeface=".VnTime" panose="020B7200000000000000"/>
                <a:cs typeface="Times New Roman" pitchFamily="18" charset="0"/>
              </a:rPr>
              <a:t>ươ</a:t>
            </a:r>
            <a:r>
              <a:rPr sz="3200" b="1" dirty="0" err="1">
                <a:solidFill>
                  <a:srgbClr val="0000FF"/>
                </a:solidFill>
                <a:latin typeface="Times New Roman" pitchFamily="18" charset="0"/>
                <a:ea typeface=".VnTime" panose="020B7200000000000000"/>
                <a:cs typeface="Times New Roman" pitchFamily="18" charset="0"/>
              </a:rPr>
              <a:t>ng</a:t>
            </a:r>
            <a:r>
              <a:rPr sz="3200" b="1" dirty="0">
                <a:solidFill>
                  <a:srgbClr val="0000FF"/>
                </a:solidFill>
                <a:latin typeface="Times New Roman" pitchFamily="18" charset="0"/>
                <a:ea typeface=".VnTime" panose="020B7200000000000000"/>
                <a:cs typeface="Times New Roman" pitchFamily="18" charset="0"/>
              </a:rPr>
              <a:t> </a:t>
            </a:r>
            <a:r>
              <a:rPr lang="en-US" sz="3200" b="1" dirty="0" err="1">
                <a:solidFill>
                  <a:srgbClr val="0000FF"/>
                </a:solidFill>
                <a:latin typeface="Times New Roman" pitchFamily="18" charset="0"/>
                <a:ea typeface=".VnTime" panose="020B7200000000000000"/>
                <a:cs typeface="Times New Roman" pitchFamily="18" charset="0"/>
              </a:rPr>
              <a:t>của</a:t>
            </a:r>
            <a:r>
              <a:rPr lang="en-US" sz="3200" b="1" dirty="0">
                <a:solidFill>
                  <a:srgbClr val="0000FF"/>
                </a:solidFill>
                <a:latin typeface="Times New Roman" pitchFamily="18" charset="0"/>
                <a:ea typeface=".VnTime" panose="020B7200000000000000"/>
                <a:cs typeface="Times New Roman" pitchFamily="18" charset="0"/>
              </a:rPr>
              <a:t> </a:t>
            </a:r>
            <a:r>
              <a:rPr lang="en-US" sz="3200" b="1" dirty="0" err="1">
                <a:solidFill>
                  <a:srgbClr val="0000FF"/>
                </a:solidFill>
                <a:latin typeface="Times New Roman" panose="02020603050405020304" pitchFamily="18" charset="0"/>
                <a:ea typeface=".VnTime" panose="020B7200000000000000"/>
                <a:cs typeface="Times New Roman" panose="02020603050405020304" pitchFamily="18" charset="0"/>
              </a:rPr>
              <a:t>một</a:t>
            </a:r>
            <a:r>
              <a:rPr lang="en-US" sz="3200" b="1" dirty="0">
                <a:solidFill>
                  <a:srgbClr val="0000FF"/>
                </a:solidFill>
                <a:latin typeface="Times New Roman" panose="02020603050405020304" pitchFamily="18" charset="0"/>
                <a:ea typeface=".VnTime" panose="020B7200000000000000"/>
                <a:cs typeface="Times New Roman" panose="02020603050405020304" pitchFamily="18" charset="0"/>
              </a:rPr>
              <a:t> </a:t>
            </a:r>
            <a:r>
              <a:rPr lang="en-US" sz="3200" b="1" dirty="0" err="1">
                <a:solidFill>
                  <a:srgbClr val="0000FF"/>
                </a:solidFill>
                <a:latin typeface="Times New Roman" panose="02020603050405020304" pitchFamily="18" charset="0"/>
                <a:ea typeface=".VnTime" panose="020B7200000000000000"/>
                <a:cs typeface="Times New Roman" panose="02020603050405020304" pitchFamily="18" charset="0"/>
              </a:rPr>
              <a:t>cạnh</a:t>
            </a:r>
            <a:r>
              <a:rPr lang="en-US" sz="3200" b="1" dirty="0">
                <a:solidFill>
                  <a:srgbClr val="0000FF"/>
                </a:solidFill>
                <a:latin typeface="Times New Roman" panose="02020603050405020304" pitchFamily="18" charset="0"/>
                <a:ea typeface=".VnTime" panose="020B7200000000000000"/>
                <a:cs typeface="Times New Roman" panose="02020603050405020304" pitchFamily="18" charset="0"/>
              </a:rPr>
              <a:t> </a:t>
            </a:r>
            <a:r>
              <a:rPr lang="en-US" sz="3200" b="1" dirty="0" err="1">
                <a:solidFill>
                  <a:srgbClr val="0000FF"/>
                </a:solidFill>
                <a:latin typeface="Times New Roman" panose="02020603050405020304" pitchFamily="18" charset="0"/>
                <a:ea typeface=".VnTime" panose="020B7200000000000000"/>
                <a:cs typeface="Times New Roman" panose="02020603050405020304" pitchFamily="18" charset="0"/>
              </a:rPr>
              <a:t>bằng</a:t>
            </a:r>
            <a:r>
              <a:rPr lang="en-US" sz="3200" b="1" dirty="0">
                <a:solidFill>
                  <a:srgbClr val="0000FF"/>
                </a:solidFill>
                <a:latin typeface="Times New Roman" panose="02020603050405020304" pitchFamily="18" charset="0"/>
                <a:ea typeface=".VnTime" panose="020B7200000000000000"/>
                <a:cs typeface="Times New Roman" panose="02020603050405020304" pitchFamily="18" charset="0"/>
              </a:rPr>
              <a:t> </a:t>
            </a:r>
            <a:r>
              <a:rPr lang="en-US" sz="3200" b="1" dirty="0" err="1">
                <a:solidFill>
                  <a:srgbClr val="0000FF"/>
                </a:solidFill>
                <a:latin typeface="Times New Roman" panose="02020603050405020304" pitchFamily="18" charset="0"/>
                <a:ea typeface=".VnTime" panose="020B7200000000000000"/>
                <a:cs typeface="Times New Roman" panose="02020603050405020304" pitchFamily="18" charset="0"/>
              </a:rPr>
              <a:t>tổng</a:t>
            </a:r>
            <a:r>
              <a:rPr lang="en-US" sz="3200" b="1" dirty="0">
                <a:solidFill>
                  <a:srgbClr val="0000FF"/>
                </a:solidFill>
                <a:latin typeface="Times New Roman" panose="02020603050405020304" pitchFamily="18" charset="0"/>
                <a:ea typeface=".VnTime" panose="020B7200000000000000"/>
                <a:cs typeface="Times New Roman" panose="02020603050405020304" pitchFamily="18" charset="0"/>
              </a:rPr>
              <a:t> </a:t>
            </a:r>
            <a:r>
              <a:rPr lang="en-US" sz="3200" b="1" dirty="0" err="1">
                <a:solidFill>
                  <a:srgbClr val="0000FF"/>
                </a:solidFill>
                <a:latin typeface="Times New Roman" pitchFamily="18" charset="0"/>
                <a:ea typeface=".VnTime" panose="020B7200000000000000"/>
                <a:cs typeface="Times New Roman" pitchFamily="18" charset="0"/>
              </a:rPr>
              <a:t>các</a:t>
            </a:r>
            <a:r>
              <a:rPr lang="en-US" sz="3200" b="1" dirty="0">
                <a:solidFill>
                  <a:srgbClr val="0000FF"/>
                </a:solidFill>
                <a:latin typeface="Times New Roman" pitchFamily="18" charset="0"/>
                <a:ea typeface=".VnTime" panose="020B7200000000000000"/>
                <a:cs typeface="Times New Roman" pitchFamily="18" charset="0"/>
              </a:rPr>
              <a:t> </a:t>
            </a:r>
            <a:r>
              <a:rPr sz="3200" b="1" dirty="0" err="1">
                <a:solidFill>
                  <a:srgbClr val="0000FF"/>
                </a:solidFill>
                <a:latin typeface="Times New Roman" panose="02020603050405020304" pitchFamily="18" charset="0"/>
                <a:cs typeface="Times New Roman" panose="02020603050405020304" pitchFamily="18" charset="0"/>
                <a:sym typeface="+mn-ea"/>
              </a:rPr>
              <a:t>bình</a:t>
            </a:r>
            <a:r>
              <a:rPr sz="3200" b="1" dirty="0">
                <a:solidFill>
                  <a:srgbClr val="0000FF"/>
                </a:solidFill>
                <a:latin typeface=".VnTime" panose="020B7200000000000000"/>
                <a:ea typeface=".VnTime" panose="020B7200000000000000"/>
              </a:rPr>
              <a:t> </a:t>
            </a:r>
            <a:r>
              <a:rPr lang="vi-VN" sz="3200" b="1" dirty="0">
                <a:solidFill>
                  <a:srgbClr val="0000FF"/>
                </a:solidFill>
                <a:latin typeface="Times New Roman" panose="02020603050405020304" pitchFamily="18" charset="0"/>
                <a:ea typeface=".VnTime" panose="020B7200000000000000"/>
                <a:cs typeface="Times New Roman" panose="02020603050405020304" pitchFamily="18" charset="0"/>
              </a:rPr>
              <a:t>ph­ương </a:t>
            </a:r>
            <a:r>
              <a:rPr lang="en-US" sz="3200" b="1" dirty="0" err="1">
                <a:solidFill>
                  <a:srgbClr val="0000FF"/>
                </a:solidFill>
                <a:latin typeface="Times New Roman" panose="02020603050405020304" pitchFamily="18" charset="0"/>
                <a:ea typeface=".VnTime" panose="020B7200000000000000"/>
                <a:cs typeface="Times New Roman" panose="02020603050405020304" pitchFamily="18" charset="0"/>
              </a:rPr>
              <a:t>của</a:t>
            </a:r>
            <a:r>
              <a:rPr lang="en-US" sz="3200" b="1" dirty="0">
                <a:solidFill>
                  <a:srgbClr val="0000FF"/>
                </a:solidFill>
                <a:latin typeface="Times New Roman" panose="02020603050405020304" pitchFamily="18" charset="0"/>
                <a:ea typeface=".VnTime" panose="020B7200000000000000"/>
                <a:cs typeface="Times New Roman" panose="02020603050405020304" pitchFamily="18" charset="0"/>
              </a:rPr>
              <a:t> </a:t>
            </a:r>
            <a:r>
              <a:rPr lang="en-US" sz="3200" b="1" dirty="0" err="1">
                <a:solidFill>
                  <a:srgbClr val="0000FF"/>
                </a:solidFill>
                <a:latin typeface="Times New Roman" panose="02020603050405020304" pitchFamily="18" charset="0"/>
                <a:ea typeface=".VnTime" panose="020B7200000000000000"/>
                <a:cs typeface="Times New Roman" panose="02020603050405020304" pitchFamily="18" charset="0"/>
              </a:rPr>
              <a:t>hai</a:t>
            </a:r>
            <a:r>
              <a:rPr lang="en-US" sz="3200" b="1" dirty="0">
                <a:solidFill>
                  <a:srgbClr val="0000FF"/>
                </a:solidFill>
                <a:latin typeface="Times New Roman" panose="02020603050405020304" pitchFamily="18" charset="0"/>
                <a:ea typeface=".VnTime" panose="020B7200000000000000"/>
                <a:cs typeface="Times New Roman" panose="02020603050405020304" pitchFamily="18" charset="0"/>
              </a:rPr>
              <a:t> </a:t>
            </a:r>
            <a:r>
              <a:rPr lang="en-US" sz="3200" b="1" dirty="0" err="1">
                <a:solidFill>
                  <a:srgbClr val="0000FF"/>
                </a:solidFill>
                <a:latin typeface="Times New Roman" panose="02020603050405020304" pitchFamily="18" charset="0"/>
                <a:ea typeface=".VnTime" panose="020B7200000000000000"/>
                <a:cs typeface="Times New Roman" panose="02020603050405020304" pitchFamily="18" charset="0"/>
              </a:rPr>
              <a:t>cạnh</a:t>
            </a:r>
            <a:r>
              <a:rPr sz="3200" b="1" dirty="0">
                <a:solidFill>
                  <a:srgbClr val="0000FF"/>
                </a:solidFill>
                <a:latin typeface=".VnTime" panose="020B7200000000000000"/>
                <a:ea typeface=".VnTime" panose="020B7200000000000000"/>
              </a:rPr>
              <a:t> </a:t>
            </a:r>
            <a:r>
              <a:rPr lang="en-US" sz="3200" b="1" dirty="0" err="1">
                <a:solidFill>
                  <a:srgbClr val="0000FF"/>
                </a:solidFill>
                <a:latin typeface="Times New Roman" pitchFamily="18" charset="0"/>
                <a:ea typeface=".VnTime" panose="020B7200000000000000"/>
                <a:cs typeface="Times New Roman" pitchFamily="18" charset="0"/>
              </a:rPr>
              <a:t>còn</a:t>
            </a:r>
            <a:r>
              <a:rPr lang="en-US" sz="3200" b="1" dirty="0">
                <a:solidFill>
                  <a:srgbClr val="0000FF"/>
                </a:solidFill>
                <a:latin typeface="Times New Roman" pitchFamily="18" charset="0"/>
                <a:ea typeface=".VnTime" panose="020B7200000000000000"/>
                <a:cs typeface="Times New Roman" pitchFamily="18" charset="0"/>
              </a:rPr>
              <a:t> </a:t>
            </a:r>
            <a:r>
              <a:rPr lang="en-US" sz="3200" b="1" dirty="0" err="1">
                <a:solidFill>
                  <a:srgbClr val="0000FF"/>
                </a:solidFill>
                <a:latin typeface="Times New Roman" pitchFamily="18" charset="0"/>
                <a:ea typeface=".VnTime" panose="020B7200000000000000"/>
                <a:cs typeface="Times New Roman" pitchFamily="18" charset="0"/>
              </a:rPr>
              <a:t>lại</a:t>
            </a:r>
            <a:r>
              <a:rPr lang="en-US" sz="3200" b="1" dirty="0">
                <a:solidFill>
                  <a:srgbClr val="0000FF"/>
                </a:solidFill>
                <a:latin typeface=".VnTime" panose="020B7200000000000000"/>
                <a:ea typeface=".VnTime" panose="020B7200000000000000"/>
              </a:rPr>
              <a:t> </a:t>
            </a:r>
            <a:r>
              <a:rPr lang="en-US" sz="3200" b="1" dirty="0" err="1">
                <a:solidFill>
                  <a:srgbClr val="0000FF"/>
                </a:solidFill>
                <a:latin typeface="Times New Roman" panose="02020603050405020304" pitchFamily="18" charset="0"/>
                <a:ea typeface=".VnTime" panose="020B7200000000000000"/>
                <a:cs typeface="Times New Roman" panose="02020603050405020304" pitchFamily="18" charset="0"/>
              </a:rPr>
              <a:t>thì</a:t>
            </a:r>
            <a:r>
              <a:rPr lang="en-US" sz="3200" b="1" dirty="0">
                <a:solidFill>
                  <a:srgbClr val="0000FF"/>
                </a:solidFill>
                <a:latin typeface="Times New Roman" panose="02020603050405020304" pitchFamily="18" charset="0"/>
                <a:ea typeface=".VnTime" panose="020B7200000000000000"/>
                <a:cs typeface="Times New Roman" panose="02020603050405020304" pitchFamily="18" charset="0"/>
              </a:rPr>
              <a:t> tam </a:t>
            </a:r>
            <a:r>
              <a:rPr lang="en-US" sz="3200" b="1" dirty="0" err="1">
                <a:solidFill>
                  <a:srgbClr val="0000FF"/>
                </a:solidFill>
                <a:latin typeface="Times New Roman" panose="02020603050405020304" pitchFamily="18" charset="0"/>
                <a:ea typeface=".VnTime" panose="020B7200000000000000"/>
                <a:cs typeface="Times New Roman" panose="02020603050405020304" pitchFamily="18" charset="0"/>
              </a:rPr>
              <a:t>giác</a:t>
            </a:r>
            <a:r>
              <a:rPr lang="en-US" sz="3200" b="1" dirty="0">
                <a:solidFill>
                  <a:srgbClr val="0000FF"/>
                </a:solidFill>
                <a:latin typeface="Times New Roman" panose="02020603050405020304" pitchFamily="18" charset="0"/>
                <a:ea typeface=".VnTime" panose="020B7200000000000000"/>
                <a:cs typeface="Times New Roman" panose="02020603050405020304" pitchFamily="18" charset="0"/>
              </a:rPr>
              <a:t> </a:t>
            </a:r>
            <a:r>
              <a:rPr lang="en-US" sz="3200" b="1" dirty="0" err="1">
                <a:solidFill>
                  <a:srgbClr val="0000FF"/>
                </a:solidFill>
                <a:latin typeface="Times New Roman" panose="02020603050405020304" pitchFamily="18" charset="0"/>
                <a:ea typeface=".VnTime" panose="020B7200000000000000"/>
                <a:cs typeface="Times New Roman" panose="02020603050405020304" pitchFamily="18" charset="0"/>
              </a:rPr>
              <a:t>đó</a:t>
            </a:r>
            <a:r>
              <a:rPr lang="en-US" sz="3200" b="1" dirty="0">
                <a:solidFill>
                  <a:srgbClr val="0000FF"/>
                </a:solidFill>
                <a:latin typeface="Times New Roman" panose="02020603050405020304" pitchFamily="18" charset="0"/>
                <a:ea typeface=".VnTime" panose="020B7200000000000000"/>
                <a:cs typeface="Times New Roman" panose="02020603050405020304" pitchFamily="18" charset="0"/>
              </a:rPr>
              <a:t> </a:t>
            </a:r>
            <a:r>
              <a:rPr sz="3200" b="1" dirty="0" err="1">
                <a:solidFill>
                  <a:srgbClr val="0000FF"/>
                </a:solidFill>
                <a:latin typeface="Times New Roman" pitchFamily="18" charset="0"/>
                <a:ea typeface=".VnTime" panose="020B7200000000000000"/>
                <a:cs typeface="Times New Roman" pitchFamily="18" charset="0"/>
              </a:rPr>
              <a:t>c</a:t>
            </a:r>
            <a:r>
              <a:rPr lang="en-US" sz="3200" b="1" dirty="0" err="1">
                <a:solidFill>
                  <a:srgbClr val="0000FF"/>
                </a:solidFill>
                <a:latin typeface="Times New Roman" pitchFamily="18" charset="0"/>
                <a:ea typeface=".VnTime" panose="020B7200000000000000"/>
                <a:cs typeface="Times New Roman" pitchFamily="18" charset="0"/>
              </a:rPr>
              <a:t>ó</a:t>
            </a:r>
            <a:r>
              <a:rPr sz="3200" b="1" dirty="0">
                <a:solidFill>
                  <a:srgbClr val="0000FF"/>
                </a:solidFill>
                <a:latin typeface="Times New Roman" pitchFamily="18" charset="0"/>
                <a:ea typeface=".VnTime" panose="020B7200000000000000"/>
                <a:cs typeface="Times New Roman" pitchFamily="18" charset="0"/>
              </a:rPr>
              <a:t> </a:t>
            </a:r>
            <a:r>
              <a:rPr lang="en-US" sz="3200" b="1" dirty="0" err="1">
                <a:solidFill>
                  <a:srgbClr val="0000FF"/>
                </a:solidFill>
                <a:latin typeface="Times New Roman" pitchFamily="18" charset="0"/>
                <a:ea typeface=".VnTime" panose="020B7200000000000000"/>
                <a:cs typeface="Times New Roman" pitchFamily="18" charset="0"/>
              </a:rPr>
              <a:t>là</a:t>
            </a:r>
            <a:r>
              <a:rPr lang="en-US" sz="3200" b="1" dirty="0">
                <a:solidFill>
                  <a:srgbClr val="0000FF"/>
                </a:solidFill>
                <a:latin typeface="Times New Roman" pitchFamily="18" charset="0"/>
                <a:ea typeface=".VnTime" panose="020B7200000000000000"/>
                <a:cs typeface="Times New Roman" pitchFamily="18" charset="0"/>
              </a:rPr>
              <a:t> tam </a:t>
            </a:r>
            <a:r>
              <a:rPr lang="en-US" sz="3200" b="1" dirty="0" err="1">
                <a:solidFill>
                  <a:srgbClr val="0000FF"/>
                </a:solidFill>
                <a:latin typeface="Times New Roman" pitchFamily="18" charset="0"/>
                <a:ea typeface=".VnTime" panose="020B7200000000000000"/>
                <a:cs typeface="Times New Roman" pitchFamily="18" charset="0"/>
              </a:rPr>
              <a:t>giác</a:t>
            </a:r>
            <a:r>
              <a:rPr lang="en-US" sz="3200" b="1" dirty="0">
                <a:solidFill>
                  <a:srgbClr val="0000FF"/>
                </a:solidFill>
                <a:latin typeface="Times New Roman" pitchFamily="18" charset="0"/>
                <a:ea typeface=".VnTime" panose="020B7200000000000000"/>
                <a:cs typeface="Times New Roman" pitchFamily="18" charset="0"/>
              </a:rPr>
              <a:t> </a:t>
            </a:r>
            <a:r>
              <a:rPr lang="en-US" sz="3200" b="1" dirty="0" err="1">
                <a:solidFill>
                  <a:srgbClr val="0000FF"/>
                </a:solidFill>
                <a:latin typeface="Times New Roman" pitchFamily="18" charset="0"/>
                <a:ea typeface=".VnTime" panose="020B7200000000000000"/>
                <a:cs typeface="Times New Roman" pitchFamily="18" charset="0"/>
              </a:rPr>
              <a:t>vuông</a:t>
            </a:r>
            <a:r>
              <a:rPr sz="3200" b="1" dirty="0">
                <a:solidFill>
                  <a:srgbClr val="0000FF"/>
                </a:solidFill>
                <a:latin typeface=".VnTime" panose="020B7200000000000000"/>
                <a:ea typeface=".VnTime" panose="020B7200000000000000"/>
              </a:rPr>
              <a:t>?</a:t>
            </a:r>
          </a:p>
        </p:txBody>
      </p:sp>
    </p:spTree>
    <p:extLst>
      <p:ext uri="{BB962C8B-B14F-4D97-AF65-F5344CB8AC3E}">
        <p14:creationId xmlns:p14="http://schemas.microsoft.com/office/powerpoint/2010/main" val="79259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HDCP\Desktop\sách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450" y="391885"/>
            <a:ext cx="5114515" cy="602197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HDCP\Desktop\sách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6114" y="391885"/>
            <a:ext cx="5172892" cy="602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956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BCE14-9EE5-3C32-6A22-EC1D5B892FE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D993377-5EBF-81DA-FED4-3B66CE409B66}"/>
              </a:ext>
            </a:extLst>
          </p:cNvPr>
          <p:cNvSpPr txBox="1"/>
          <p:nvPr/>
        </p:nvSpPr>
        <p:spPr>
          <a:xfrm>
            <a:off x="722253" y="1443231"/>
            <a:ext cx="1283863" cy="523220"/>
          </a:xfrm>
          <a:prstGeom prst="rect">
            <a:avLst/>
          </a:prstGeom>
          <a:noFill/>
        </p:spPr>
        <p:txBody>
          <a:bodyPr wrap="square" rtlCol="0">
            <a:spAutoFit/>
          </a:bodyPr>
          <a:lstStyle/>
          <a:p>
            <a:pPr algn="ct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Giải</a:t>
            </a:r>
            <a:endParaRPr lang="vi-VN"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4" name="Picture 23">
            <a:extLst>
              <a:ext uri="{FF2B5EF4-FFF2-40B4-BE49-F238E27FC236}">
                <a16:creationId xmlns:a16="http://schemas.microsoft.com/office/drawing/2014/main" id="{E2B96C6D-5261-8646-5101-7AC81F713BE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02" b="89157" l="0" r="99296">
                        <a14:foregroundMark x1="14789" y1="13855" x2="14789" y2="74699"/>
                        <a14:foregroundMark x1="26056" y1="9036" x2="75352" y2="17470"/>
                        <a14:foregroundMark x1="85211" y1="22289" x2="85211" y2="74699"/>
                        <a14:foregroundMark x1="26056" y1="78313" x2="75352" y2="78916"/>
                        <a14:foregroundMark x1="38732" y1="75904" x2="73944" y2="75904"/>
                        <a14:foregroundMark x1="40845" y1="80723" x2="42958" y2="89157"/>
                        <a14:foregroundMark x1="43662" y1="87349" x2="56338" y2="88554"/>
                        <a14:foregroundMark x1="85915" y1="37952" x2="96479" y2="38554"/>
                        <a14:foregroundMark x1="85211" y1="51205" x2="95070" y2="51205"/>
                        <a14:foregroundMark x1="15493" y1="37952" x2="0" y2="38554"/>
                        <a14:foregroundMark x1="13380" y1="50602" x2="704" y2="51205"/>
                      </a14:backgroundRemoval>
                    </a14:imgEffect>
                  </a14:imgLayer>
                </a14:imgProps>
              </a:ext>
            </a:extLst>
          </a:blip>
          <a:stretch>
            <a:fillRect/>
          </a:stretch>
        </p:blipFill>
        <p:spPr>
          <a:xfrm>
            <a:off x="9475117" y="222825"/>
            <a:ext cx="2739057" cy="2971800"/>
          </a:xfrm>
          <a:prstGeom prst="rect">
            <a:avLst/>
          </a:prstGeom>
        </p:spPr>
      </p:pic>
      <p:sp>
        <p:nvSpPr>
          <p:cNvPr id="28" name="TextBox 27">
            <a:extLst>
              <a:ext uri="{FF2B5EF4-FFF2-40B4-BE49-F238E27FC236}">
                <a16:creationId xmlns:a16="http://schemas.microsoft.com/office/drawing/2014/main" id="{07C20E45-551B-782B-9C4C-59230F305FAC}"/>
              </a:ext>
            </a:extLst>
          </p:cNvPr>
          <p:cNvSpPr txBox="1"/>
          <p:nvPr/>
        </p:nvSpPr>
        <p:spPr>
          <a:xfrm>
            <a:off x="-27408" y="35061"/>
            <a:ext cx="9408396" cy="1569660"/>
          </a:xfrm>
          <a:prstGeom prst="rect">
            <a:avLst/>
          </a:prstGeom>
          <a:noFill/>
        </p:spPr>
        <p:txBody>
          <a:bodyPr wrap="square" rtlCol="0">
            <a:spAutoFit/>
          </a:bodyPr>
          <a:lstStyle/>
          <a:p>
            <a:pPr algn="just"/>
            <a:r>
              <a:rPr lang="en-US" sz="2400" b="1" u="sng" dirty="0" err="1">
                <a:latin typeface="Times New Roman" panose="02020603050405020304" pitchFamily="18" charset="0"/>
                <a:cs typeface="Times New Roman" panose="02020603050405020304" pitchFamily="18" charset="0"/>
              </a:rPr>
              <a:t>Bài</a:t>
            </a:r>
            <a:r>
              <a:rPr lang="en-US" sz="2400" b="1" u="sng" dirty="0">
                <a:latin typeface="Times New Roman" panose="02020603050405020304" pitchFamily="18" charset="0"/>
                <a:cs typeface="Times New Roman" panose="02020603050405020304" pitchFamily="18" charset="0"/>
              </a:rPr>
              <a:t> 6:</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10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m</a:t>
            </a:r>
            <a:r>
              <a:rPr lang="vi-VN" sz="2400" dirty="0">
                <a:latin typeface="Times New Roman" panose="02020603050405020304" pitchFamily="18" charset="0"/>
                <a:cs typeface="Times New Roman" panose="02020603050405020304" pitchFamily="18" charset="0"/>
              </a:rPr>
              <a:t>ặt cắt đứng của một sân khấu ngoài trời có mái che.</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Chiều cao của khung phía trước khoảng 7m, chiều cao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phía sau là 6m, hai khung cách nhau một khoảng là 5m. Chiều dài của mái che sân khấu đó là bao nhiêu mét (làm tròn kết quả đến hàng phần trăm)?</a:t>
            </a:r>
          </a:p>
        </p:txBody>
      </p:sp>
      <p:sp>
        <p:nvSpPr>
          <p:cNvPr id="46" name="TextBox 45">
            <a:extLst>
              <a:ext uri="{FF2B5EF4-FFF2-40B4-BE49-F238E27FC236}">
                <a16:creationId xmlns:a16="http://schemas.microsoft.com/office/drawing/2014/main" id="{034E8694-B5F1-1B3C-ED15-1FD6B3C34A1D}"/>
              </a:ext>
            </a:extLst>
          </p:cNvPr>
          <p:cNvSpPr txBox="1"/>
          <p:nvPr/>
        </p:nvSpPr>
        <p:spPr>
          <a:xfrm>
            <a:off x="-48730" y="1846379"/>
            <a:ext cx="5521684" cy="461665"/>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c</a:t>
            </a:r>
            <a:r>
              <a:rPr lang="vi-VN" sz="2400" dirty="0">
                <a:latin typeface="Times New Roman" panose="02020603050405020304" pitchFamily="18" charset="0"/>
                <a:cs typeface="Times New Roman" panose="02020603050405020304" pitchFamily="18" charset="0"/>
              </a:rPr>
              <a:t>hiều cao của khung phía trước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BH</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E475BD59-92DE-D2E8-F8C0-A4C306519080}"/>
              </a:ext>
            </a:extLst>
          </p:cNvPr>
          <p:cNvSpPr txBox="1"/>
          <p:nvPr/>
        </p:nvSpPr>
        <p:spPr>
          <a:xfrm>
            <a:off x="3739" y="3022547"/>
            <a:ext cx="4245531" cy="461665"/>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Kẻ</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vuông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BH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 </a:t>
            </a:r>
            <a:endParaRPr lang="vi-VN" sz="2400" dirty="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F5FA5578-2ADE-EE80-BBDE-50B37B5F0CFB}"/>
              </a:ext>
            </a:extLst>
          </p:cNvPr>
          <p:cNvSpPr txBox="1"/>
          <p:nvPr/>
        </p:nvSpPr>
        <p:spPr>
          <a:xfrm>
            <a:off x="44511" y="3449171"/>
            <a:ext cx="4591050" cy="461665"/>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AC = HK = 5 (m)</a:t>
            </a: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DC147624-2FEF-D5BC-7634-738A0D3692C9}"/>
                  </a:ext>
                </a:extLst>
              </p:cNvPr>
              <p:cNvSpPr txBox="1"/>
              <p:nvPr/>
            </p:nvSpPr>
            <p:spPr>
              <a:xfrm>
                <a:off x="107486" y="4221768"/>
                <a:ext cx="9182100"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D</a:t>
                </a:r>
                <a14:m>
                  <m:oMath xmlns:m="http://schemas.openxmlformats.org/officeDocument/2006/math">
                    <m:r>
                      <m:rPr>
                        <m:sty m:val="p"/>
                      </m:rPr>
                      <a:rPr lang="en-US" altLang="en-US" sz="2400" b="0" i="0" smtClean="0">
                        <a:solidFill>
                          <a:srgbClr val="080808"/>
                        </a:solidFill>
                        <a:latin typeface="Cambria Math"/>
                        <a:ea typeface="Cambria Math" panose="02040503050406030204" pitchFamily="18" charset="0"/>
                        <a:cs typeface="Times New Roman" pitchFamily="18" charset="0"/>
                      </a:rPr>
                      <m:t>o</m:t>
                    </m:r>
                    <m:r>
                      <a:rPr lang="en-US" altLang="en-US" sz="2400" b="0" i="0" smtClean="0">
                        <a:solidFill>
                          <a:srgbClr val="080808"/>
                        </a:solidFill>
                        <a:latin typeface="Cambria Math"/>
                        <a:ea typeface="Cambria Math" panose="02040503050406030204" pitchFamily="18" charset="0"/>
                        <a:cs typeface="Times New Roman" pitchFamily="18" charset="0"/>
                      </a:rPr>
                      <m:t> </m:t>
                    </m:r>
                    <m:r>
                      <a:rPr lang="en-US" altLang="en-US" sz="2400" i="1">
                        <a:solidFill>
                          <a:srgbClr val="080808"/>
                        </a:solidFill>
                        <a:latin typeface="Cambria Math" panose="02040503050406030204" pitchFamily="18" charset="0"/>
                        <a:ea typeface="Cambria Math" panose="02040503050406030204" pitchFamily="18" charset="0"/>
                        <a:cs typeface="Times New Roman" pitchFamily="18" charset="0"/>
                      </a:rPr>
                      <m:t>∆</m:t>
                    </m:r>
                  </m:oMath>
                </a14:m>
                <a:r>
                  <a:rPr lang="en-US" altLang="en-US" sz="2400" dirty="0">
                    <a:solidFill>
                      <a:srgbClr val="080808"/>
                    </a:solidFill>
                    <a:latin typeface="Times New Roman" pitchFamily="18" charset="0"/>
                    <a:cs typeface="Times New Roman" pitchFamily="18" charset="0"/>
                  </a:rPr>
                  <a:t>ABC </a:t>
                </a:r>
                <a:r>
                  <a:rPr lang="en-US" altLang="en-US" sz="2400" dirty="0" err="1">
                    <a:solidFill>
                      <a:srgbClr val="080808"/>
                    </a:solidFill>
                    <a:latin typeface="Times New Roman" pitchFamily="18" charset="0"/>
                    <a:cs typeface="Times New Roman" pitchFamily="18" charset="0"/>
                  </a:rPr>
                  <a:t>vuông</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tại</a:t>
                </a:r>
                <a:r>
                  <a:rPr lang="en-US" altLang="en-US" sz="2400" dirty="0">
                    <a:solidFill>
                      <a:srgbClr val="080808"/>
                    </a:solidFill>
                    <a:latin typeface="Times New Roman" pitchFamily="18" charset="0"/>
                    <a:cs typeface="Times New Roman" pitchFamily="18" charset="0"/>
                  </a:rPr>
                  <a:t> A, </a:t>
                </a:r>
                <a:r>
                  <a:rPr lang="en-US" altLang="en-US" sz="2400" dirty="0" err="1">
                    <a:solidFill>
                      <a:srgbClr val="080808"/>
                    </a:solidFill>
                    <a:latin typeface="Times New Roman" pitchFamily="18" charset="0"/>
                    <a:cs typeface="Times New Roman" pitchFamily="18" charset="0"/>
                  </a:rPr>
                  <a:t>theo</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định</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lý</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Pythagore</a:t>
                </a:r>
                <a:r>
                  <a:rPr lang="en-US" altLang="en-US" sz="2400" dirty="0">
                    <a:solidFill>
                      <a:srgbClr val="080808"/>
                    </a:solidFill>
                    <a:latin typeface="Times New Roman" pitchFamily="18" charset="0"/>
                    <a:cs typeface="Times New Roman" pitchFamily="18" charset="0"/>
                  </a:rPr>
                  <a:t> ta </a:t>
                </a:r>
                <a:r>
                  <a:rPr lang="en-US" altLang="en-US" sz="2400" dirty="0" err="1">
                    <a:solidFill>
                      <a:srgbClr val="080808"/>
                    </a:solidFill>
                    <a:latin typeface="Times New Roman" pitchFamily="18" charset="0"/>
                    <a:cs typeface="Times New Roman" pitchFamily="18" charset="0"/>
                  </a:rPr>
                  <a:t>có</a:t>
                </a:r>
                <a:r>
                  <a:rPr lang="en-US" altLang="en-US" sz="2400" dirty="0">
                    <a:solidFill>
                      <a:srgbClr val="080808"/>
                    </a:solidFill>
                    <a:latin typeface="Times New Roman" pitchFamily="18" charset="0"/>
                    <a:cs typeface="Times New Roman" pitchFamily="18" charset="0"/>
                  </a:rPr>
                  <a:t>:</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107486" y="4221768"/>
                <a:ext cx="9182100" cy="461665"/>
              </a:xfrm>
              <a:prstGeom prst="rect">
                <a:avLst/>
              </a:prstGeom>
              <a:blipFill rotWithShape="1">
                <a:blip r:embed="rId5"/>
                <a:stretch>
                  <a:fillRect l="-1062" t="-10667" b="-30667"/>
                </a:stretch>
              </a:blipFill>
            </p:spPr>
            <p:txBody>
              <a:bodyPr/>
              <a:lstStyle/>
              <a:p>
                <a:r>
                  <a:rPr lang="en-US">
                    <a:noFill/>
                  </a:rPr>
                  <a:t> </a:t>
                </a:r>
              </a:p>
            </p:txBody>
          </p:sp>
        </mc:Fallback>
      </mc:AlternateContent>
      <p:sp>
        <p:nvSpPr>
          <p:cNvPr id="53" name="Rectangle 52">
            <a:extLst>
              <a:ext uri="{FF2B5EF4-FFF2-40B4-BE49-F238E27FC236}">
                <a16:creationId xmlns:a16="http://schemas.microsoft.com/office/drawing/2014/main" id="{98587F1B-BD89-996C-BC9E-7CA87E467D3E}"/>
              </a:ext>
            </a:extLst>
          </p:cNvPr>
          <p:cNvSpPr/>
          <p:nvPr/>
        </p:nvSpPr>
        <p:spPr>
          <a:xfrm>
            <a:off x="589991" y="4608467"/>
            <a:ext cx="5296322" cy="461665"/>
          </a:xfrm>
          <a:prstGeom prst="rect">
            <a:avLst/>
          </a:prstGeom>
          <a:solidFill>
            <a:schemeClr val="bg1"/>
          </a:solidFill>
        </p:spPr>
        <p:txBody>
          <a:bodyPr wrap="none">
            <a:spAutoFit/>
          </a:bodyPr>
          <a:lstStyle/>
          <a:p>
            <a:r>
              <a:rPr lang="en-US" sz="2400" dirty="0">
                <a:latin typeface="Times New Roman" panose="02020603050405020304" pitchFamily="18" charset="0"/>
                <a:ea typeface="Times New Roman" panose="02020603050405020304" pitchFamily="18" charset="0"/>
              </a:rPr>
              <a:t>BC</a:t>
            </a:r>
            <a:r>
              <a:rPr lang="en-US" sz="2400" baseline="30000" dirty="0">
                <a:latin typeface="Times New Roman" panose="02020603050405020304" pitchFamily="18" charset="0"/>
                <a:ea typeface="Times New Roman" panose="02020603050405020304" pitchFamily="18" charset="0"/>
              </a:rPr>
              <a:t>2</a:t>
            </a:r>
            <a:r>
              <a:rPr lang="en-US" sz="2400" dirty="0">
                <a:latin typeface="Times New Roman" panose="02020603050405020304" pitchFamily="18" charset="0"/>
                <a:ea typeface="Times New Roman" panose="02020603050405020304" pitchFamily="18" charset="0"/>
              </a:rPr>
              <a:t> = AB</a:t>
            </a:r>
            <a:r>
              <a:rPr lang="en-US" sz="2400" baseline="30000" dirty="0">
                <a:latin typeface="Times New Roman" panose="02020603050405020304" pitchFamily="18" charset="0"/>
                <a:ea typeface="Times New Roman" panose="02020603050405020304" pitchFamily="18" charset="0"/>
              </a:rPr>
              <a:t>2</a:t>
            </a:r>
            <a:r>
              <a:rPr lang="en-US" sz="2400" dirty="0">
                <a:latin typeface="Times New Roman" panose="02020603050405020304" pitchFamily="18" charset="0"/>
                <a:ea typeface="Times New Roman" panose="02020603050405020304" pitchFamily="18" charset="0"/>
              </a:rPr>
              <a:t> + AC</a:t>
            </a:r>
            <a:r>
              <a:rPr lang="en-US" sz="2400" baseline="30000" dirty="0">
                <a:latin typeface="Times New Roman" panose="02020603050405020304" pitchFamily="18" charset="0"/>
                <a:ea typeface="Times New Roman" panose="02020603050405020304" pitchFamily="18" charset="0"/>
              </a:rPr>
              <a:t>2</a:t>
            </a:r>
            <a:r>
              <a:rPr lang="en-US" sz="2400" dirty="0">
                <a:latin typeface="Times New Roman" panose="02020603050405020304" pitchFamily="18" charset="0"/>
                <a:ea typeface="Times New Roman" panose="02020603050405020304" pitchFamily="18" charset="0"/>
              </a:rPr>
              <a:t> = 1</a:t>
            </a:r>
            <a:r>
              <a:rPr lang="en-US" sz="2400" baseline="30000" dirty="0">
                <a:latin typeface="Times New Roman" panose="02020603050405020304" pitchFamily="18" charset="0"/>
                <a:ea typeface="Times New Roman" panose="02020603050405020304" pitchFamily="18" charset="0"/>
              </a:rPr>
              <a:t>2</a:t>
            </a:r>
            <a:r>
              <a:rPr lang="en-US" sz="2400" dirty="0">
                <a:latin typeface="Times New Roman" panose="02020603050405020304" pitchFamily="18" charset="0"/>
                <a:ea typeface="Times New Roman" panose="02020603050405020304" pitchFamily="18" charset="0"/>
              </a:rPr>
              <a:t> + 5</a:t>
            </a:r>
            <a:r>
              <a:rPr lang="en-US" sz="2400" baseline="30000" dirty="0">
                <a:latin typeface="Times New Roman" panose="02020603050405020304" pitchFamily="18" charset="0"/>
                <a:ea typeface="Times New Roman" panose="02020603050405020304" pitchFamily="18" charset="0"/>
              </a:rPr>
              <a:t>2</a:t>
            </a:r>
            <a:r>
              <a:rPr lang="en-US" sz="2400" dirty="0">
                <a:latin typeface="Times New Roman" panose="02020603050405020304" pitchFamily="18" charset="0"/>
                <a:ea typeface="Times New Roman" panose="02020603050405020304" pitchFamily="18" charset="0"/>
              </a:rPr>
              <a:t> = 1 + 25 = 26</a:t>
            </a:r>
            <a:endParaRPr lang="vi-VN" sz="2400" dirty="0"/>
          </a:p>
        </p:txBody>
      </p:sp>
      <p:sp>
        <p:nvSpPr>
          <p:cNvPr id="54" name="Rectangle 2">
            <a:extLst>
              <a:ext uri="{FF2B5EF4-FFF2-40B4-BE49-F238E27FC236}">
                <a16:creationId xmlns:a16="http://schemas.microsoft.com/office/drawing/2014/main" id="{B94BFA23-3DE3-77CF-4952-66DDAB600578}"/>
              </a:ext>
            </a:extLst>
          </p:cNvPr>
          <p:cNvSpPr>
            <a:spLocks noChangeArrowheads="1"/>
          </p:cNvSpPr>
          <p:nvPr/>
        </p:nvSpPr>
        <p:spPr bwMode="auto">
          <a:xfrm>
            <a:off x="383652" y="5005120"/>
            <a:ext cx="1806010" cy="523220"/>
          </a:xfrm>
          <a:prstGeom prst="rect">
            <a:avLst/>
          </a:prstGeom>
          <a:solidFill>
            <a:schemeClr val="bg1"/>
          </a:solidFill>
          <a:ln>
            <a:noFill/>
          </a:ln>
          <a:effec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vi-VN" sz="24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Suy</a:t>
            </a:r>
            <a:r>
              <a:rPr kumimoji="0" lang="en-US" altLang="vi-VN" sz="24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altLang="vi-VN" sz="24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vi-VN" sz="28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graphicFrame>
        <p:nvGraphicFramePr>
          <p:cNvPr id="55" name="Object 54">
            <a:extLst>
              <a:ext uri="{FF2B5EF4-FFF2-40B4-BE49-F238E27FC236}">
                <a16:creationId xmlns:a16="http://schemas.microsoft.com/office/drawing/2014/main" id="{24D79F8F-467F-46FA-E66F-9C74B05AAD7A}"/>
              </a:ext>
            </a:extLst>
          </p:cNvPr>
          <p:cNvGraphicFramePr>
            <a:graphicFrameLocks noChangeAspect="1"/>
          </p:cNvGraphicFramePr>
          <p:nvPr/>
        </p:nvGraphicFramePr>
        <p:xfrm>
          <a:off x="1364184" y="5064423"/>
          <a:ext cx="4860706" cy="477364"/>
        </p:xfrm>
        <a:graphic>
          <a:graphicData uri="http://schemas.openxmlformats.org/presentationml/2006/ole">
            <mc:AlternateContent xmlns:mc="http://schemas.openxmlformats.org/markup-compatibility/2006">
              <mc:Choice xmlns:v="urn:schemas-microsoft-com:vml" Requires="v">
                <p:oleObj name="Equation" r:id="rId6" imgW="58216800" imgH="5791200" progId="Equation.DSMT4">
                  <p:embed/>
                </p:oleObj>
              </mc:Choice>
              <mc:Fallback>
                <p:oleObj name="Equation" r:id="rId6" imgW="58216800" imgH="5791200" progId="Equation.DSMT4">
                  <p:embed/>
                  <p:pic>
                    <p:nvPicPr>
                      <p:cNvPr id="55" name="Object 54"/>
                      <p:cNvPicPr>
                        <a:picLocks noChangeAspect="1" noChangeArrowheads="1"/>
                      </p:cNvPicPr>
                      <p:nvPr/>
                    </p:nvPicPr>
                    <p:blipFill>
                      <a:blip r:embed="rId7"/>
                      <a:srcRect/>
                      <a:stretch>
                        <a:fillRect/>
                      </a:stretch>
                    </p:blipFill>
                    <p:spPr bwMode="auto">
                      <a:xfrm>
                        <a:off x="1364184" y="5064423"/>
                        <a:ext cx="4860706" cy="477364"/>
                      </a:xfrm>
                      <a:prstGeom prst="rect">
                        <a:avLst/>
                      </a:prstGeom>
                      <a:solidFill>
                        <a:schemeClr val="bg1"/>
                      </a:solidFill>
                    </p:spPr>
                  </p:pic>
                </p:oleObj>
              </mc:Fallback>
            </mc:AlternateContent>
          </a:graphicData>
        </a:graphic>
      </p:graphicFrame>
      <p:sp>
        <p:nvSpPr>
          <p:cNvPr id="56" name="Rectangle 55">
            <a:extLst>
              <a:ext uri="{FF2B5EF4-FFF2-40B4-BE49-F238E27FC236}">
                <a16:creationId xmlns:a16="http://schemas.microsoft.com/office/drawing/2014/main" id="{0CDF6C53-6131-A0FF-ED1F-8DEB6F42F53A}"/>
              </a:ext>
            </a:extLst>
          </p:cNvPr>
          <p:cNvSpPr/>
          <p:nvPr/>
        </p:nvSpPr>
        <p:spPr>
          <a:xfrm>
            <a:off x="268850" y="5604575"/>
            <a:ext cx="7194598" cy="461665"/>
          </a:xfrm>
          <a:prstGeom prst="rect">
            <a:avLst/>
          </a:prstGeom>
          <a:solidFill>
            <a:schemeClr val="bg1"/>
          </a:solidFill>
        </p:spPr>
        <p:txBody>
          <a:bodyPr wrap="none">
            <a:spAutoFit/>
          </a:bodyPr>
          <a:lstStyle/>
          <a:p>
            <a:r>
              <a:rPr lang="en-US" sz="2400" dirty="0" err="1">
                <a:solidFill>
                  <a:srgbClr val="0000CC"/>
                </a:solidFill>
                <a:latin typeface="Times New Roman" panose="02020603050405020304" pitchFamily="18" charset="0"/>
                <a:ea typeface="Times New Roman" panose="02020603050405020304" pitchFamily="18" charset="0"/>
              </a:rPr>
              <a:t>Vậy</a:t>
            </a:r>
            <a:r>
              <a:rPr lang="en-US" sz="2400" dirty="0">
                <a:solidFill>
                  <a:srgbClr val="0000CC"/>
                </a:solidFill>
                <a:latin typeface="Times New Roman" panose="02020603050405020304" pitchFamily="18" charset="0"/>
                <a:ea typeface="Times New Roman" panose="02020603050405020304" pitchFamily="18" charset="0"/>
              </a:rPr>
              <a:t> </a:t>
            </a:r>
            <a:r>
              <a:rPr lang="en-US" sz="2400" dirty="0" err="1">
                <a:solidFill>
                  <a:srgbClr val="0000CC"/>
                </a:solidFill>
                <a:latin typeface="Times New Roman" panose="02020603050405020304" pitchFamily="18" charset="0"/>
                <a:ea typeface="Times New Roman" panose="02020603050405020304" pitchFamily="18" charset="0"/>
              </a:rPr>
              <a:t>chiều</a:t>
            </a:r>
            <a:r>
              <a:rPr lang="en-US" sz="2400" dirty="0">
                <a:solidFill>
                  <a:srgbClr val="0000CC"/>
                </a:solidFill>
                <a:latin typeface="Times New Roman" panose="02020603050405020304" pitchFamily="18" charset="0"/>
                <a:ea typeface="Times New Roman" panose="02020603050405020304" pitchFamily="18" charset="0"/>
              </a:rPr>
              <a:t> </a:t>
            </a:r>
            <a:r>
              <a:rPr lang="en-US" sz="2400" dirty="0" err="1">
                <a:solidFill>
                  <a:srgbClr val="0000CC"/>
                </a:solidFill>
                <a:latin typeface="Times New Roman" panose="02020603050405020304" pitchFamily="18" charset="0"/>
                <a:ea typeface="Times New Roman" panose="02020603050405020304" pitchFamily="18" charset="0"/>
              </a:rPr>
              <a:t>dài</a:t>
            </a:r>
            <a:r>
              <a:rPr lang="en-US" sz="2400" dirty="0">
                <a:solidFill>
                  <a:srgbClr val="0000CC"/>
                </a:solidFill>
                <a:latin typeface="Times New Roman" panose="02020603050405020304" pitchFamily="18" charset="0"/>
                <a:ea typeface="Times New Roman" panose="02020603050405020304" pitchFamily="18" charset="0"/>
              </a:rPr>
              <a:t> </a:t>
            </a:r>
            <a:r>
              <a:rPr lang="en-US" sz="2400" dirty="0" err="1">
                <a:solidFill>
                  <a:srgbClr val="0000CC"/>
                </a:solidFill>
                <a:latin typeface="Times New Roman" panose="02020603050405020304" pitchFamily="18" charset="0"/>
                <a:ea typeface="Times New Roman" panose="02020603050405020304" pitchFamily="18" charset="0"/>
              </a:rPr>
              <a:t>của</a:t>
            </a:r>
            <a:r>
              <a:rPr lang="en-US" sz="2400" dirty="0">
                <a:solidFill>
                  <a:srgbClr val="0000CC"/>
                </a:solidFill>
                <a:latin typeface="Times New Roman" panose="02020603050405020304" pitchFamily="18" charset="0"/>
                <a:ea typeface="Times New Roman" panose="02020603050405020304" pitchFamily="18" charset="0"/>
              </a:rPr>
              <a:t> </a:t>
            </a:r>
            <a:r>
              <a:rPr lang="en-US" sz="2400" dirty="0" err="1">
                <a:solidFill>
                  <a:srgbClr val="0000CC"/>
                </a:solidFill>
                <a:latin typeface="Times New Roman" panose="02020603050405020304" pitchFamily="18" charset="0"/>
                <a:ea typeface="Times New Roman" panose="02020603050405020304" pitchFamily="18" charset="0"/>
              </a:rPr>
              <a:t>mái</a:t>
            </a:r>
            <a:r>
              <a:rPr lang="en-US" sz="2400" dirty="0">
                <a:solidFill>
                  <a:srgbClr val="0000CC"/>
                </a:solidFill>
                <a:latin typeface="Times New Roman" panose="02020603050405020304" pitchFamily="18" charset="0"/>
                <a:ea typeface="Times New Roman" panose="02020603050405020304" pitchFamily="18" charset="0"/>
              </a:rPr>
              <a:t> </a:t>
            </a:r>
            <a:r>
              <a:rPr lang="en-US" sz="2400" dirty="0" err="1">
                <a:solidFill>
                  <a:srgbClr val="0000CC"/>
                </a:solidFill>
                <a:latin typeface="Times New Roman" panose="02020603050405020304" pitchFamily="18" charset="0"/>
                <a:ea typeface="Times New Roman" panose="02020603050405020304" pitchFamily="18" charset="0"/>
              </a:rPr>
              <a:t>che</a:t>
            </a:r>
            <a:r>
              <a:rPr lang="en-US" sz="2400" dirty="0">
                <a:solidFill>
                  <a:srgbClr val="0000CC"/>
                </a:solidFill>
                <a:latin typeface="Times New Roman" panose="02020603050405020304" pitchFamily="18" charset="0"/>
                <a:ea typeface="Times New Roman" panose="02020603050405020304" pitchFamily="18" charset="0"/>
              </a:rPr>
              <a:t> </a:t>
            </a:r>
            <a:r>
              <a:rPr lang="en-US" sz="2400" dirty="0" err="1">
                <a:solidFill>
                  <a:srgbClr val="0000CC"/>
                </a:solidFill>
                <a:latin typeface="Times New Roman" panose="02020603050405020304" pitchFamily="18" charset="0"/>
                <a:ea typeface="Times New Roman" panose="02020603050405020304" pitchFamily="18" charset="0"/>
              </a:rPr>
              <a:t>sân</a:t>
            </a:r>
            <a:r>
              <a:rPr lang="en-US" sz="2400" dirty="0">
                <a:solidFill>
                  <a:srgbClr val="0000CC"/>
                </a:solidFill>
                <a:latin typeface="Times New Roman" panose="02020603050405020304" pitchFamily="18" charset="0"/>
                <a:ea typeface="Times New Roman" panose="02020603050405020304" pitchFamily="18" charset="0"/>
              </a:rPr>
              <a:t> </a:t>
            </a:r>
            <a:r>
              <a:rPr lang="en-US" sz="2400" dirty="0" err="1">
                <a:solidFill>
                  <a:srgbClr val="0000CC"/>
                </a:solidFill>
                <a:latin typeface="Times New Roman" panose="02020603050405020304" pitchFamily="18" charset="0"/>
                <a:ea typeface="Times New Roman" panose="02020603050405020304" pitchFamily="18" charset="0"/>
              </a:rPr>
              <a:t>khấu</a:t>
            </a:r>
            <a:r>
              <a:rPr lang="en-US" sz="2400" dirty="0">
                <a:solidFill>
                  <a:srgbClr val="0000CC"/>
                </a:solidFill>
                <a:latin typeface="Times New Roman" panose="02020603050405020304" pitchFamily="18" charset="0"/>
                <a:ea typeface="Times New Roman" panose="02020603050405020304" pitchFamily="18" charset="0"/>
              </a:rPr>
              <a:t> </a:t>
            </a:r>
            <a:r>
              <a:rPr lang="en-US" sz="2400" dirty="0" err="1">
                <a:solidFill>
                  <a:srgbClr val="0000CC"/>
                </a:solidFill>
                <a:latin typeface="Times New Roman" panose="02020603050405020304" pitchFamily="18" charset="0"/>
                <a:ea typeface="Times New Roman" panose="02020603050405020304" pitchFamily="18" charset="0"/>
              </a:rPr>
              <a:t>đó</a:t>
            </a:r>
            <a:r>
              <a:rPr lang="en-US" sz="2400" dirty="0">
                <a:solidFill>
                  <a:srgbClr val="0000CC"/>
                </a:solidFill>
                <a:latin typeface="Times New Roman" panose="02020603050405020304" pitchFamily="18" charset="0"/>
                <a:ea typeface="Times New Roman" panose="02020603050405020304" pitchFamily="18" charset="0"/>
              </a:rPr>
              <a:t> </a:t>
            </a:r>
            <a:r>
              <a:rPr lang="en-US" sz="2400" dirty="0" err="1">
                <a:solidFill>
                  <a:srgbClr val="0000CC"/>
                </a:solidFill>
                <a:latin typeface="Times New Roman" panose="02020603050405020304" pitchFamily="18" charset="0"/>
                <a:ea typeface="Times New Roman" panose="02020603050405020304" pitchFamily="18" charset="0"/>
              </a:rPr>
              <a:t>khoảng</a:t>
            </a:r>
            <a:r>
              <a:rPr lang="en-US" sz="2400" dirty="0">
                <a:solidFill>
                  <a:srgbClr val="0000CC"/>
                </a:solidFill>
                <a:latin typeface="Times New Roman" panose="02020603050405020304" pitchFamily="18" charset="0"/>
                <a:ea typeface="Times New Roman" panose="02020603050405020304" pitchFamily="18" charset="0"/>
              </a:rPr>
              <a:t> 5,10 </a:t>
            </a:r>
            <a:r>
              <a:rPr lang="en-US" sz="2400" dirty="0" err="1">
                <a:solidFill>
                  <a:srgbClr val="0000CC"/>
                </a:solidFill>
                <a:latin typeface="Times New Roman" panose="02020603050405020304" pitchFamily="18" charset="0"/>
                <a:ea typeface="Times New Roman" panose="02020603050405020304" pitchFamily="18" charset="0"/>
              </a:rPr>
              <a:t>mét</a:t>
            </a:r>
            <a:r>
              <a:rPr lang="en-US" sz="2400" dirty="0">
                <a:solidFill>
                  <a:srgbClr val="0000CC"/>
                </a:solidFill>
                <a:latin typeface="Times New Roman" panose="02020603050405020304" pitchFamily="18" charset="0"/>
                <a:ea typeface="Times New Roman" panose="02020603050405020304" pitchFamily="18" charset="0"/>
              </a:rPr>
              <a:t>.</a:t>
            </a:r>
            <a:endParaRPr lang="vi-VN" sz="2400" dirty="0">
              <a:solidFill>
                <a:srgbClr val="0000CC"/>
              </a:solidFill>
            </a:endParaRPr>
          </a:p>
        </p:txBody>
      </p:sp>
      <p:sp>
        <p:nvSpPr>
          <p:cNvPr id="58" name="TextBox 57">
            <a:extLst>
              <a:ext uri="{FF2B5EF4-FFF2-40B4-BE49-F238E27FC236}">
                <a16:creationId xmlns:a16="http://schemas.microsoft.com/office/drawing/2014/main" id="{89C1A82E-0943-448D-CF16-087DA80B1A40}"/>
              </a:ext>
            </a:extLst>
          </p:cNvPr>
          <p:cNvSpPr txBox="1"/>
          <p:nvPr/>
        </p:nvSpPr>
        <p:spPr>
          <a:xfrm>
            <a:off x="-22925" y="26097"/>
            <a:ext cx="9408396" cy="1569660"/>
          </a:xfrm>
          <a:prstGeom prst="rect">
            <a:avLst/>
          </a:prstGeom>
          <a:noFill/>
        </p:spPr>
        <p:txBody>
          <a:bodyPr wrap="square" rtlCol="0">
            <a:spAutoFit/>
          </a:bodyPr>
          <a:lstStyle/>
          <a:p>
            <a:pPr algn="just"/>
            <a:r>
              <a:rPr lang="en-US" sz="2400" b="1" u="sng" dirty="0" err="1">
                <a:latin typeface="Times New Roman" panose="02020603050405020304" pitchFamily="18" charset="0"/>
                <a:cs typeface="Times New Roman" panose="02020603050405020304" pitchFamily="18" charset="0"/>
              </a:rPr>
              <a:t>Bài</a:t>
            </a:r>
            <a:r>
              <a:rPr lang="en-US" sz="2400" b="1" u="sng" dirty="0">
                <a:latin typeface="Times New Roman" panose="02020603050405020304" pitchFamily="18" charset="0"/>
                <a:cs typeface="Times New Roman" panose="02020603050405020304" pitchFamily="18" charset="0"/>
              </a:rPr>
              <a:t> 6:</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10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m</a:t>
            </a:r>
            <a:r>
              <a:rPr lang="vi-VN" sz="2400" dirty="0">
                <a:latin typeface="Times New Roman" panose="02020603050405020304" pitchFamily="18" charset="0"/>
                <a:cs typeface="Times New Roman" panose="02020603050405020304" pitchFamily="18" charset="0"/>
              </a:rPr>
              <a:t>ặt cắt đứng của một sân khấu ngoài trời có mái che.</a:t>
            </a:r>
            <a:r>
              <a:rPr lang="en-US" sz="2400" dirty="0">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Chiều cao của khung phía trước khoảng 7m</a:t>
            </a:r>
            <a:r>
              <a:rPr lang="vi-VN" sz="2400" dirty="0">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chiều cao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khung</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phía sau là 6m</a:t>
            </a:r>
            <a:r>
              <a:rPr lang="vi-VN" sz="2400" dirty="0">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hai khung cách nhau một khoảng là 5m</a:t>
            </a:r>
            <a:r>
              <a:rPr lang="vi-VN" sz="2400" dirty="0">
                <a:latin typeface="Times New Roman" panose="02020603050405020304" pitchFamily="18" charset="0"/>
                <a:cs typeface="Times New Roman" panose="02020603050405020304" pitchFamily="18" charset="0"/>
              </a:rPr>
              <a:t>. </a:t>
            </a:r>
            <a:r>
              <a:rPr lang="vi-VN" sz="2400" dirty="0">
                <a:solidFill>
                  <a:srgbClr val="0000FF"/>
                </a:solidFill>
                <a:latin typeface="Times New Roman" panose="02020603050405020304" pitchFamily="18" charset="0"/>
                <a:cs typeface="Times New Roman" panose="02020603050405020304" pitchFamily="18" charset="0"/>
              </a:rPr>
              <a:t>Chiều dài của mái che sân khấu </a:t>
            </a:r>
            <a:r>
              <a:rPr lang="vi-VN" sz="2400" dirty="0">
                <a:latin typeface="Times New Roman" panose="02020603050405020304" pitchFamily="18" charset="0"/>
                <a:cs typeface="Times New Roman" panose="02020603050405020304" pitchFamily="18" charset="0"/>
              </a:rPr>
              <a:t>đó là bao nhiêu mét (làm tròn kết quả đến hàng phần trăm)?</a:t>
            </a:r>
          </a:p>
        </p:txBody>
      </p:sp>
      <p:sp>
        <p:nvSpPr>
          <p:cNvPr id="2" name="TextBox 1">
            <a:extLst>
              <a:ext uri="{FF2B5EF4-FFF2-40B4-BE49-F238E27FC236}">
                <a16:creationId xmlns:a16="http://schemas.microsoft.com/office/drawing/2014/main" id="{07307423-7C62-4F12-07E7-288BFF54FBC3}"/>
              </a:ext>
            </a:extLst>
          </p:cNvPr>
          <p:cNvSpPr txBox="1"/>
          <p:nvPr/>
        </p:nvSpPr>
        <p:spPr>
          <a:xfrm>
            <a:off x="9753600" y="222825"/>
            <a:ext cx="2667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B</a:t>
            </a:r>
            <a:endParaRPr lang="en-US" b="1" dirty="0">
              <a:solidFill>
                <a:srgbClr val="FF0000"/>
              </a:solidFill>
              <a:latin typeface="Times New Roman" pitchFamily="18" charset="0"/>
              <a:cs typeface="Times New Roman" pitchFamily="18" charset="0"/>
            </a:endParaRPr>
          </a:p>
        </p:txBody>
      </p:sp>
      <p:sp>
        <p:nvSpPr>
          <p:cNvPr id="59" name="TextBox 58">
            <a:extLst>
              <a:ext uri="{FF2B5EF4-FFF2-40B4-BE49-F238E27FC236}">
                <a16:creationId xmlns:a16="http://schemas.microsoft.com/office/drawing/2014/main" id="{90B51975-B67A-52BE-5DA5-8C1D2289A125}"/>
              </a:ext>
            </a:extLst>
          </p:cNvPr>
          <p:cNvSpPr txBox="1"/>
          <p:nvPr/>
        </p:nvSpPr>
        <p:spPr>
          <a:xfrm>
            <a:off x="9772650" y="2440768"/>
            <a:ext cx="2667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H</a:t>
            </a:r>
            <a:endParaRPr lang="en-US" b="1" dirty="0">
              <a:solidFill>
                <a:srgbClr val="FF0000"/>
              </a:solidFill>
              <a:latin typeface="Times New Roman" pitchFamily="18" charset="0"/>
              <a:cs typeface="Times New Roman" pitchFamily="18" charset="0"/>
            </a:endParaRPr>
          </a:p>
        </p:txBody>
      </p:sp>
      <p:sp>
        <p:nvSpPr>
          <p:cNvPr id="60" name="TextBox 59">
            <a:extLst>
              <a:ext uri="{FF2B5EF4-FFF2-40B4-BE49-F238E27FC236}">
                <a16:creationId xmlns:a16="http://schemas.microsoft.com/office/drawing/2014/main" id="{9E5BB3CD-E790-8D55-66CC-576BEBEE1C89}"/>
              </a:ext>
            </a:extLst>
          </p:cNvPr>
          <p:cNvSpPr txBox="1"/>
          <p:nvPr/>
        </p:nvSpPr>
        <p:spPr>
          <a:xfrm>
            <a:off x="11401118" y="453657"/>
            <a:ext cx="2667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C</a:t>
            </a:r>
            <a:endParaRPr lang="en-US" b="1" dirty="0">
              <a:solidFill>
                <a:srgbClr val="FF0000"/>
              </a:solidFill>
              <a:latin typeface="Times New Roman" pitchFamily="18" charset="0"/>
              <a:cs typeface="Times New Roman" pitchFamily="18" charset="0"/>
            </a:endParaRPr>
          </a:p>
        </p:txBody>
      </p:sp>
      <p:sp>
        <p:nvSpPr>
          <p:cNvPr id="61" name="TextBox 60">
            <a:extLst>
              <a:ext uri="{FF2B5EF4-FFF2-40B4-BE49-F238E27FC236}">
                <a16:creationId xmlns:a16="http://schemas.microsoft.com/office/drawing/2014/main" id="{5EDD7E4D-3B1C-A001-5249-60B20BA8D544}"/>
              </a:ext>
            </a:extLst>
          </p:cNvPr>
          <p:cNvSpPr txBox="1"/>
          <p:nvPr/>
        </p:nvSpPr>
        <p:spPr>
          <a:xfrm>
            <a:off x="11399184" y="2437225"/>
            <a:ext cx="2667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K</a:t>
            </a:r>
            <a:endParaRPr lang="en-US" b="1" dirty="0">
              <a:solidFill>
                <a:srgbClr val="FF0000"/>
              </a:solidFill>
              <a:latin typeface="Times New Roman" pitchFamily="18" charset="0"/>
              <a:cs typeface="Times New Roman" pitchFamily="18" charset="0"/>
            </a:endParaRPr>
          </a:p>
        </p:txBody>
      </p:sp>
      <p:sp>
        <p:nvSpPr>
          <p:cNvPr id="62" name="TextBox 61">
            <a:extLst>
              <a:ext uri="{FF2B5EF4-FFF2-40B4-BE49-F238E27FC236}">
                <a16:creationId xmlns:a16="http://schemas.microsoft.com/office/drawing/2014/main" id="{B3B71F1C-242E-65D4-A3B7-73093C9AC837}"/>
              </a:ext>
            </a:extLst>
          </p:cNvPr>
          <p:cNvSpPr txBox="1"/>
          <p:nvPr/>
        </p:nvSpPr>
        <p:spPr>
          <a:xfrm>
            <a:off x="4614038" y="2290449"/>
            <a:ext cx="5318848" cy="461665"/>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Chiều dài của mái che sân khấu đó là </a:t>
            </a:r>
            <a:r>
              <a:rPr lang="en-US" sz="2400" dirty="0">
                <a:latin typeface="Times New Roman" panose="02020603050405020304" pitchFamily="18" charset="0"/>
                <a:cs typeface="Times New Roman" panose="02020603050405020304" pitchFamily="18" charset="0"/>
              </a:rPr>
              <a:t>BC. </a:t>
            </a:r>
          </a:p>
        </p:txBody>
      </p:sp>
      <p:sp>
        <p:nvSpPr>
          <p:cNvPr id="63" name="TextBox 62">
            <a:extLst>
              <a:ext uri="{FF2B5EF4-FFF2-40B4-BE49-F238E27FC236}">
                <a16:creationId xmlns:a16="http://schemas.microsoft.com/office/drawing/2014/main" id="{E9CC3ED2-1F36-9270-08B7-0E6A851F5881}"/>
              </a:ext>
            </a:extLst>
          </p:cNvPr>
          <p:cNvSpPr txBox="1"/>
          <p:nvPr/>
        </p:nvSpPr>
        <p:spPr>
          <a:xfrm>
            <a:off x="5178399" y="1854976"/>
            <a:ext cx="4723824" cy="461665"/>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chiều cao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phía sau là </a:t>
            </a:r>
            <a:r>
              <a:rPr lang="en-US" sz="2400" dirty="0">
                <a:latin typeface="Times New Roman" panose="02020603050405020304" pitchFamily="18" charset="0"/>
                <a:cs typeface="Times New Roman" panose="02020603050405020304" pitchFamily="18" charset="0"/>
              </a:rPr>
              <a:t>CK</a:t>
            </a:r>
            <a:r>
              <a:rPr lang="vi-VN" sz="2400" dirty="0">
                <a:latin typeface="Times New Roman" panose="02020603050405020304" pitchFamily="18" charset="0"/>
                <a:cs typeface="Times New Roman" panose="02020603050405020304" pitchFamily="18" charset="0"/>
              </a:rPr>
              <a:t>, </a:t>
            </a:r>
          </a:p>
        </p:txBody>
      </p:sp>
      <p:sp>
        <p:nvSpPr>
          <p:cNvPr id="64" name="TextBox 63">
            <a:extLst>
              <a:ext uri="{FF2B5EF4-FFF2-40B4-BE49-F238E27FC236}">
                <a16:creationId xmlns:a16="http://schemas.microsoft.com/office/drawing/2014/main" id="{6989765C-9E7F-6AEE-E134-E9AC1CA971AB}"/>
              </a:ext>
            </a:extLst>
          </p:cNvPr>
          <p:cNvSpPr txBox="1"/>
          <p:nvPr/>
        </p:nvSpPr>
        <p:spPr>
          <a:xfrm>
            <a:off x="-22724" y="2290449"/>
            <a:ext cx="4829141" cy="461665"/>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hai khung cách nhau một khoảng </a:t>
            </a:r>
            <a:r>
              <a:rPr lang="en-US" sz="2400" dirty="0">
                <a:latin typeface="Times New Roman" panose="02020603050405020304" pitchFamily="18" charset="0"/>
                <a:cs typeface="Times New Roman" panose="02020603050405020304" pitchFamily="18" charset="0"/>
              </a:rPr>
              <a:t>HK</a:t>
            </a:r>
            <a:r>
              <a:rPr lang="vi-VN" sz="2400" dirty="0">
                <a:latin typeface="Times New Roman" panose="02020603050405020304" pitchFamily="18" charset="0"/>
                <a:cs typeface="Times New Roman" panose="02020603050405020304" pitchFamily="18" charset="0"/>
              </a:rPr>
              <a:t>. </a:t>
            </a:r>
          </a:p>
        </p:txBody>
      </p:sp>
      <p:sp>
        <p:nvSpPr>
          <p:cNvPr id="65" name="TextBox 64">
            <a:extLst>
              <a:ext uri="{FF2B5EF4-FFF2-40B4-BE49-F238E27FC236}">
                <a16:creationId xmlns:a16="http://schemas.microsoft.com/office/drawing/2014/main" id="{07BE05BC-0747-3D88-856F-D310FA8FD0C0}"/>
              </a:ext>
            </a:extLst>
          </p:cNvPr>
          <p:cNvSpPr txBox="1"/>
          <p:nvPr/>
        </p:nvSpPr>
        <p:spPr>
          <a:xfrm>
            <a:off x="-43013" y="2653215"/>
            <a:ext cx="2840001"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cxnSp>
        <p:nvCxnSpPr>
          <p:cNvPr id="66" name="Straight Connector 65">
            <a:extLst>
              <a:ext uri="{FF2B5EF4-FFF2-40B4-BE49-F238E27FC236}">
                <a16:creationId xmlns:a16="http://schemas.microsoft.com/office/drawing/2014/main" id="{79934A18-0F38-CD50-C29F-587BDD2EC9C5}"/>
              </a:ext>
            </a:extLst>
          </p:cNvPr>
          <p:cNvCxnSpPr/>
          <p:nvPr/>
        </p:nvCxnSpPr>
        <p:spPr>
          <a:xfrm>
            <a:off x="10073638" y="3945993"/>
            <a:ext cx="15811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94C71F9F-7B70-6597-212D-F2D2045D32E0}"/>
              </a:ext>
            </a:extLst>
          </p:cNvPr>
          <p:cNvSpPr/>
          <p:nvPr/>
        </p:nvSpPr>
        <p:spPr>
          <a:xfrm>
            <a:off x="11438820" y="3955907"/>
            <a:ext cx="187427" cy="183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8" name="Rectangle 67">
            <a:extLst>
              <a:ext uri="{FF2B5EF4-FFF2-40B4-BE49-F238E27FC236}">
                <a16:creationId xmlns:a16="http://schemas.microsoft.com/office/drawing/2014/main" id="{C0772BD1-B61A-B77C-DE55-4981BC14E5FF}"/>
              </a:ext>
            </a:extLst>
          </p:cNvPr>
          <p:cNvSpPr/>
          <p:nvPr/>
        </p:nvSpPr>
        <p:spPr>
          <a:xfrm>
            <a:off x="10070257" y="3770242"/>
            <a:ext cx="194188" cy="175751"/>
          </a:xfrm>
          <a:prstGeom prst="rect">
            <a:avLst/>
          </a:prstGeom>
          <a:solidFill>
            <a:srgbClr val="F4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TextBox 68">
            <a:extLst>
              <a:ext uri="{FF2B5EF4-FFF2-40B4-BE49-F238E27FC236}">
                <a16:creationId xmlns:a16="http://schemas.microsoft.com/office/drawing/2014/main" id="{B597B60C-4C75-01A0-B723-7A2121B468FA}"/>
              </a:ext>
            </a:extLst>
          </p:cNvPr>
          <p:cNvSpPr txBox="1"/>
          <p:nvPr/>
        </p:nvSpPr>
        <p:spPr>
          <a:xfrm>
            <a:off x="9687204" y="3646959"/>
            <a:ext cx="54292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a:t>
            </a:r>
            <a:endParaRPr lang="vi-VN" sz="28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FCE76FBC-5726-B513-79FE-40997018BAB7}"/>
                  </a:ext>
                </a:extLst>
              </p:cNvPr>
              <p:cNvSpPr txBox="1"/>
              <p:nvPr/>
            </p:nvSpPr>
            <p:spPr>
              <a:xfrm>
                <a:off x="3944304" y="3017709"/>
                <a:ext cx="3248476"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altLang="en-US" sz="2400" i="1">
                        <a:solidFill>
                          <a:srgbClr val="080808"/>
                        </a:solidFill>
                        <a:latin typeface="Cambria Math" panose="02040503050406030204" pitchFamily="18" charset="0"/>
                        <a:ea typeface="Cambria Math" panose="02040503050406030204" pitchFamily="18" charset="0"/>
                        <a:cs typeface="Times New Roman" pitchFamily="18" charset="0"/>
                      </a:rPr>
                      <m:t>∆</m:t>
                    </m:r>
                  </m:oMath>
                </a14:m>
                <a:r>
                  <a:rPr lang="en-US" altLang="en-US" sz="2400" dirty="0">
                    <a:solidFill>
                      <a:srgbClr val="080808"/>
                    </a:solidFill>
                    <a:latin typeface="Times New Roman" pitchFamily="18" charset="0"/>
                    <a:cs typeface="Times New Roman" pitchFamily="18" charset="0"/>
                  </a:rPr>
                  <a:t>ABC </a:t>
                </a:r>
                <a:r>
                  <a:rPr lang="en-US" altLang="en-US" sz="2400" dirty="0" err="1">
                    <a:solidFill>
                      <a:srgbClr val="080808"/>
                    </a:solidFill>
                    <a:latin typeface="Times New Roman" pitchFamily="18" charset="0"/>
                    <a:cs typeface="Times New Roman" pitchFamily="18" charset="0"/>
                  </a:rPr>
                  <a:t>vuông</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tại</a:t>
                </a:r>
                <a:r>
                  <a:rPr lang="en-US" altLang="en-US" sz="2400" dirty="0">
                    <a:solidFill>
                      <a:srgbClr val="080808"/>
                    </a:solidFill>
                    <a:latin typeface="Times New Roman" pitchFamily="18" charset="0"/>
                    <a:cs typeface="Times New Roman" pitchFamily="18" charset="0"/>
                  </a:rPr>
                  <a:t> A.</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3944304" y="3017709"/>
                <a:ext cx="3248476" cy="461665"/>
              </a:xfrm>
              <a:prstGeom prst="rect">
                <a:avLst/>
              </a:prstGeom>
              <a:blipFill rotWithShape="1">
                <a:blip r:embed="rId8"/>
                <a:stretch>
                  <a:fillRect l="-2814" t="-10526" r="-2064" b="-28947"/>
                </a:stretch>
              </a:blipFill>
            </p:spPr>
            <p:txBody>
              <a:bodyPr/>
              <a:lstStyle/>
              <a:p>
                <a:r>
                  <a:rPr lang="en-US">
                    <a:noFill/>
                  </a:rPr>
                  <a:t> </a:t>
                </a:r>
              </a:p>
            </p:txBody>
          </p:sp>
        </mc:Fallback>
      </mc:AlternateContent>
      <p:sp>
        <p:nvSpPr>
          <p:cNvPr id="71" name="TextBox 70">
            <a:extLst>
              <a:ext uri="{FF2B5EF4-FFF2-40B4-BE49-F238E27FC236}">
                <a16:creationId xmlns:a16="http://schemas.microsoft.com/office/drawing/2014/main" id="{2FF06B87-D88C-EF24-F592-1DDA9422B241}"/>
              </a:ext>
            </a:extLst>
          </p:cNvPr>
          <p:cNvSpPr txBox="1"/>
          <p:nvPr/>
        </p:nvSpPr>
        <p:spPr>
          <a:xfrm>
            <a:off x="2221222" y="3890665"/>
            <a:ext cx="5579031"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AB = BH – AH = BH – CK = 7 – 6 = 1 (m)</a:t>
            </a:r>
            <a:endParaRPr lang="vi-VN" sz="24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3B29BF99-2658-A9DA-AE4D-2989041C9312}"/>
              </a:ext>
            </a:extLst>
          </p:cNvPr>
          <p:cNvGrpSpPr/>
          <p:nvPr/>
        </p:nvGrpSpPr>
        <p:grpSpPr>
          <a:xfrm>
            <a:off x="9596765" y="3028950"/>
            <a:ext cx="2852410" cy="2904470"/>
            <a:chOff x="9596765" y="3028950"/>
            <a:chExt cx="2852410" cy="2904470"/>
          </a:xfrm>
        </p:grpSpPr>
        <p:grpSp>
          <p:nvGrpSpPr>
            <p:cNvPr id="6" name="Group 5">
              <a:extLst>
                <a:ext uri="{FF2B5EF4-FFF2-40B4-BE49-F238E27FC236}">
                  <a16:creationId xmlns:a16="http://schemas.microsoft.com/office/drawing/2014/main" id="{C5CC48C7-990F-7662-AE8F-ABC0DFFB6479}"/>
                </a:ext>
              </a:extLst>
            </p:cNvPr>
            <p:cNvGrpSpPr/>
            <p:nvPr/>
          </p:nvGrpSpPr>
          <p:grpSpPr>
            <a:xfrm>
              <a:off x="9596765" y="3028950"/>
              <a:ext cx="2852410" cy="2904470"/>
              <a:chOff x="9596765" y="3028950"/>
              <a:chExt cx="2852410" cy="2904470"/>
            </a:xfrm>
          </p:grpSpPr>
          <p:sp>
            <p:nvSpPr>
              <p:cNvPr id="35" name="TextBox 34">
                <a:extLst>
                  <a:ext uri="{FF2B5EF4-FFF2-40B4-BE49-F238E27FC236}">
                    <a16:creationId xmlns:a16="http://schemas.microsoft.com/office/drawing/2014/main" id="{9EC8E04B-96CD-1EF9-E2F1-45D285E792AD}"/>
                  </a:ext>
                </a:extLst>
              </p:cNvPr>
              <p:cNvSpPr txBox="1"/>
              <p:nvPr/>
            </p:nvSpPr>
            <p:spPr>
              <a:xfrm>
                <a:off x="11506200" y="3524250"/>
                <a:ext cx="40005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a:t>
                </a:r>
                <a:endParaRPr lang="vi-VN" sz="2800" b="1" dirty="0">
                  <a:latin typeface="Times New Roman" panose="02020603050405020304" pitchFamily="18" charset="0"/>
                  <a:cs typeface="Times New Roman" panose="02020603050405020304" pitchFamily="18" charset="0"/>
                </a:endParaRPr>
              </a:p>
            </p:txBody>
          </p:sp>
          <p:grpSp>
            <p:nvGrpSpPr>
              <p:cNvPr id="39" name="Group 38">
                <a:extLst>
                  <a:ext uri="{FF2B5EF4-FFF2-40B4-BE49-F238E27FC236}">
                    <a16:creationId xmlns:a16="http://schemas.microsoft.com/office/drawing/2014/main" id="{FF1930ED-01B6-DD69-600F-A12B5D76D991}"/>
                  </a:ext>
                </a:extLst>
              </p:cNvPr>
              <p:cNvGrpSpPr/>
              <p:nvPr/>
            </p:nvGrpSpPr>
            <p:grpSpPr>
              <a:xfrm>
                <a:off x="9596765" y="3028950"/>
                <a:ext cx="2852410" cy="2904470"/>
                <a:chOff x="9596765" y="3028950"/>
                <a:chExt cx="2852410" cy="2904470"/>
              </a:xfrm>
            </p:grpSpPr>
            <p:sp>
              <p:nvSpPr>
                <p:cNvPr id="4" name="TextBox 3">
                  <a:extLst>
                    <a:ext uri="{FF2B5EF4-FFF2-40B4-BE49-F238E27FC236}">
                      <a16:creationId xmlns:a16="http://schemas.microsoft.com/office/drawing/2014/main" id="{EAA602D5-43EB-AB6C-B9CD-354F93F24F0D}"/>
                    </a:ext>
                  </a:extLst>
                </p:cNvPr>
                <p:cNvSpPr txBox="1"/>
                <p:nvPr/>
              </p:nvSpPr>
              <p:spPr>
                <a:xfrm>
                  <a:off x="10287000" y="4991100"/>
                  <a:ext cx="108585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5m</a:t>
                  </a:r>
                  <a:endParaRPr lang="vi-VN" sz="2800" b="1">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57572119-91E9-F936-D30C-5C368F7DCF76}"/>
                    </a:ext>
                  </a:extLst>
                </p:cNvPr>
                <p:cNvSpPr txBox="1"/>
                <p:nvPr/>
              </p:nvSpPr>
              <p:spPr>
                <a:xfrm>
                  <a:off x="10744200" y="3314700"/>
                  <a:ext cx="108585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a:t>
                  </a:r>
                  <a:endParaRPr lang="vi-VN" sz="2800" b="1">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DA3AFBA-77AB-E03E-2A27-6B6579411AA4}"/>
                    </a:ext>
                  </a:extLst>
                </p:cNvPr>
                <p:cNvSpPr txBox="1"/>
                <p:nvPr/>
              </p:nvSpPr>
              <p:spPr>
                <a:xfrm rot="16200000">
                  <a:off x="9315450" y="4000500"/>
                  <a:ext cx="108585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7m</a:t>
                  </a:r>
                  <a:endParaRPr lang="vi-VN" sz="2800" b="1"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2F2D18BC-E77E-08AA-7F95-E5DA441301A6}"/>
                    </a:ext>
                  </a:extLst>
                </p:cNvPr>
                <p:cNvSpPr txBox="1"/>
                <p:nvPr/>
              </p:nvSpPr>
              <p:spPr>
                <a:xfrm rot="16200000">
                  <a:off x="10896600" y="4210050"/>
                  <a:ext cx="108585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6 m</a:t>
                  </a:r>
                  <a:endParaRPr lang="vi-VN" sz="2800" b="1">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F96D0BCD-D0C2-FA3F-C1FD-F77A89531367}"/>
                    </a:ext>
                  </a:extLst>
                </p:cNvPr>
                <p:cNvSpPr txBox="1"/>
                <p:nvPr/>
              </p:nvSpPr>
              <p:spPr>
                <a:xfrm>
                  <a:off x="9810750" y="5410200"/>
                  <a:ext cx="108585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H</a:t>
                  </a:r>
                  <a:endParaRPr lang="vi-VN" sz="2800" b="1">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7B7CD0D3-8BA9-57B5-154E-EA6D1B851CDE}"/>
                    </a:ext>
                  </a:extLst>
                </p:cNvPr>
                <p:cNvSpPr txBox="1"/>
                <p:nvPr/>
              </p:nvSpPr>
              <p:spPr>
                <a:xfrm>
                  <a:off x="9886950" y="3028950"/>
                  <a:ext cx="108585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a:t>
                  </a:r>
                  <a:endParaRPr lang="vi-VN" sz="2800" b="1">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8F699C7E-FE04-2BED-5F68-69AE8791FDB9}"/>
                    </a:ext>
                  </a:extLst>
                </p:cNvPr>
                <p:cNvSpPr txBox="1"/>
                <p:nvPr/>
              </p:nvSpPr>
              <p:spPr>
                <a:xfrm>
                  <a:off x="11363325" y="5410200"/>
                  <a:ext cx="108585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K</a:t>
                  </a:r>
                  <a:endParaRPr lang="vi-VN" sz="2800" b="1">
                    <a:latin typeface="Times New Roman" panose="02020603050405020304" pitchFamily="18" charset="0"/>
                    <a:cs typeface="Times New Roman" panose="02020603050405020304" pitchFamily="18" charset="0"/>
                  </a:endParaRPr>
                </a:p>
              </p:txBody>
            </p:sp>
            <p:sp>
              <p:nvSpPr>
                <p:cNvPr id="3" name="Flowchart: Manual Input 2">
                  <a:extLst>
                    <a:ext uri="{FF2B5EF4-FFF2-40B4-BE49-F238E27FC236}">
                      <a16:creationId xmlns:a16="http://schemas.microsoft.com/office/drawing/2014/main" id="{82CEC7C3-E772-273B-D3A6-BB7653B350AA}"/>
                    </a:ext>
                  </a:extLst>
                </p:cNvPr>
                <p:cNvSpPr/>
                <p:nvPr/>
              </p:nvSpPr>
              <p:spPr>
                <a:xfrm flipH="1">
                  <a:off x="10077450" y="3543300"/>
                  <a:ext cx="1562100" cy="1924050"/>
                </a:xfrm>
                <a:prstGeom prst="flowChartManualInp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72" name="Rectangle 71">
              <a:extLst>
                <a:ext uri="{FF2B5EF4-FFF2-40B4-BE49-F238E27FC236}">
                  <a16:creationId xmlns:a16="http://schemas.microsoft.com/office/drawing/2014/main" id="{1A792B00-342E-66EC-8221-D82725EC7C86}"/>
                </a:ext>
              </a:extLst>
            </p:cNvPr>
            <p:cNvSpPr/>
            <p:nvPr/>
          </p:nvSpPr>
          <p:spPr>
            <a:xfrm>
              <a:off x="10073638" y="5305190"/>
              <a:ext cx="187427" cy="183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3" name="Rectangle 72">
              <a:extLst>
                <a:ext uri="{FF2B5EF4-FFF2-40B4-BE49-F238E27FC236}">
                  <a16:creationId xmlns:a16="http://schemas.microsoft.com/office/drawing/2014/main" id="{025BC329-A510-C95E-1AFD-F498B47CC3B8}"/>
                </a:ext>
              </a:extLst>
            </p:cNvPr>
            <p:cNvSpPr/>
            <p:nvPr/>
          </p:nvSpPr>
          <p:spPr>
            <a:xfrm>
              <a:off x="11453931" y="5279209"/>
              <a:ext cx="187427" cy="183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55696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barn(inVertical)">
                                      <p:cBhvr>
                                        <p:cTn id="31" dur="500"/>
                                        <p:tgtEl>
                                          <p:spTgt spid="6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barn(inVertical)">
                                      <p:cBhvr>
                                        <p:cTn id="34" dur="500"/>
                                        <p:tgtEl>
                                          <p:spTgt spid="6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500"/>
                                        <p:tgtEl>
                                          <p:spTgt spid="6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down)">
                                      <p:cBhvr>
                                        <p:cTn id="44" dur="500"/>
                                        <p:tgtEl>
                                          <p:spTgt spid="6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down)">
                                      <p:cBhvr>
                                        <p:cTn id="49" dur="500"/>
                                        <p:tgtEl>
                                          <p:spTgt spid="6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barn(inVertical)">
                                      <p:cBhvr>
                                        <p:cTn id="62" dur="500"/>
                                        <p:tgtEl>
                                          <p:spTgt spid="6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barn(inVertical)">
                                      <p:cBhvr>
                                        <p:cTn id="67" dur="500"/>
                                        <p:tgtEl>
                                          <p:spTgt spid="6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8"/>
                                        </p:tgtEl>
                                        <p:attrNameLst>
                                          <p:attrName>style.visibility</p:attrName>
                                        </p:attrNameLst>
                                      </p:cBhvr>
                                      <p:to>
                                        <p:strVal val="visible"/>
                                      </p:to>
                                    </p:set>
                                    <p:animEffect transition="in" filter="fade">
                                      <p:cBhvr>
                                        <p:cTn id="72" dur="500"/>
                                        <p:tgtEl>
                                          <p:spTgt spid="6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0"/>
                                        </p:tgtEl>
                                        <p:attrNameLst>
                                          <p:attrName>style.visibility</p:attrName>
                                        </p:attrNameLst>
                                      </p:cBhvr>
                                      <p:to>
                                        <p:strVal val="visible"/>
                                      </p:to>
                                    </p:set>
                                    <p:animEffect transition="in" filter="fade">
                                      <p:cBhvr>
                                        <p:cTn id="80" dur="500"/>
                                        <p:tgtEl>
                                          <p:spTgt spid="70"/>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51"/>
                                        </p:tgtEl>
                                        <p:attrNameLst>
                                          <p:attrName>style.visibility</p:attrName>
                                        </p:attrNameLst>
                                      </p:cBhvr>
                                      <p:to>
                                        <p:strVal val="visible"/>
                                      </p:to>
                                    </p:set>
                                    <p:anim calcmode="lin" valueType="num">
                                      <p:cBhvr additive="base">
                                        <p:cTn id="85" dur="500" fill="hold"/>
                                        <p:tgtEl>
                                          <p:spTgt spid="51"/>
                                        </p:tgtEl>
                                        <p:attrNameLst>
                                          <p:attrName>ppt_x</p:attrName>
                                        </p:attrNameLst>
                                      </p:cBhvr>
                                      <p:tavLst>
                                        <p:tav tm="0">
                                          <p:val>
                                            <p:strVal val="#ppt_x"/>
                                          </p:val>
                                        </p:tav>
                                        <p:tav tm="100000">
                                          <p:val>
                                            <p:strVal val="#ppt_x"/>
                                          </p:val>
                                        </p:tav>
                                      </p:tavLst>
                                    </p:anim>
                                    <p:anim calcmode="lin" valueType="num">
                                      <p:cBhvr additive="base">
                                        <p:cTn id="8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71"/>
                                        </p:tgtEl>
                                        <p:attrNameLst>
                                          <p:attrName>style.visibility</p:attrName>
                                        </p:attrNameLst>
                                      </p:cBhvr>
                                      <p:to>
                                        <p:strVal val="visible"/>
                                      </p:to>
                                    </p:set>
                                    <p:animEffect transition="in" filter="fade">
                                      <p:cBhvr>
                                        <p:cTn id="91" dur="1000"/>
                                        <p:tgtEl>
                                          <p:spTgt spid="71"/>
                                        </p:tgtEl>
                                      </p:cBhvr>
                                    </p:animEffect>
                                    <p:anim calcmode="lin" valueType="num">
                                      <p:cBhvr>
                                        <p:cTn id="92" dur="1000" fill="hold"/>
                                        <p:tgtEl>
                                          <p:spTgt spid="71"/>
                                        </p:tgtEl>
                                        <p:attrNameLst>
                                          <p:attrName>ppt_x</p:attrName>
                                        </p:attrNameLst>
                                      </p:cBhvr>
                                      <p:tavLst>
                                        <p:tav tm="0">
                                          <p:val>
                                            <p:strVal val="#ppt_x"/>
                                          </p:val>
                                        </p:tav>
                                        <p:tav tm="100000">
                                          <p:val>
                                            <p:strVal val="#ppt_x"/>
                                          </p:val>
                                        </p:tav>
                                      </p:tavLst>
                                    </p:anim>
                                    <p:anim calcmode="lin" valueType="num">
                                      <p:cBhvr>
                                        <p:cTn id="9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fade">
                                      <p:cBhvr>
                                        <p:cTn id="98" dur="1000"/>
                                        <p:tgtEl>
                                          <p:spTgt spid="52"/>
                                        </p:tgtEl>
                                      </p:cBhvr>
                                    </p:animEffect>
                                    <p:anim calcmode="lin" valueType="num">
                                      <p:cBhvr>
                                        <p:cTn id="99" dur="1000" fill="hold"/>
                                        <p:tgtEl>
                                          <p:spTgt spid="52"/>
                                        </p:tgtEl>
                                        <p:attrNameLst>
                                          <p:attrName>ppt_x</p:attrName>
                                        </p:attrNameLst>
                                      </p:cBhvr>
                                      <p:tavLst>
                                        <p:tav tm="0">
                                          <p:val>
                                            <p:strVal val="#ppt_x"/>
                                          </p:val>
                                        </p:tav>
                                        <p:tav tm="100000">
                                          <p:val>
                                            <p:strVal val="#ppt_x"/>
                                          </p:val>
                                        </p:tav>
                                      </p:tavLst>
                                    </p:anim>
                                    <p:anim calcmode="lin" valueType="num">
                                      <p:cBhvr>
                                        <p:cTn id="10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fade">
                                      <p:cBhvr>
                                        <p:cTn id="105" dur="1000"/>
                                        <p:tgtEl>
                                          <p:spTgt spid="53"/>
                                        </p:tgtEl>
                                      </p:cBhvr>
                                    </p:animEffect>
                                    <p:anim calcmode="lin" valueType="num">
                                      <p:cBhvr>
                                        <p:cTn id="106" dur="1000" fill="hold"/>
                                        <p:tgtEl>
                                          <p:spTgt spid="53"/>
                                        </p:tgtEl>
                                        <p:attrNameLst>
                                          <p:attrName>ppt_x</p:attrName>
                                        </p:attrNameLst>
                                      </p:cBhvr>
                                      <p:tavLst>
                                        <p:tav tm="0">
                                          <p:val>
                                            <p:strVal val="#ppt_x"/>
                                          </p:val>
                                        </p:tav>
                                        <p:tav tm="100000">
                                          <p:val>
                                            <p:strVal val="#ppt_x"/>
                                          </p:val>
                                        </p:tav>
                                      </p:tavLst>
                                    </p:anim>
                                    <p:anim calcmode="lin" valueType="num">
                                      <p:cBhvr>
                                        <p:cTn id="10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fade">
                                      <p:cBhvr>
                                        <p:cTn id="112" dur="1000"/>
                                        <p:tgtEl>
                                          <p:spTgt spid="54"/>
                                        </p:tgtEl>
                                      </p:cBhvr>
                                    </p:animEffect>
                                    <p:anim calcmode="lin" valueType="num">
                                      <p:cBhvr>
                                        <p:cTn id="113" dur="1000" fill="hold"/>
                                        <p:tgtEl>
                                          <p:spTgt spid="54"/>
                                        </p:tgtEl>
                                        <p:attrNameLst>
                                          <p:attrName>ppt_x</p:attrName>
                                        </p:attrNameLst>
                                      </p:cBhvr>
                                      <p:tavLst>
                                        <p:tav tm="0">
                                          <p:val>
                                            <p:strVal val="#ppt_x"/>
                                          </p:val>
                                        </p:tav>
                                        <p:tav tm="100000">
                                          <p:val>
                                            <p:strVal val="#ppt_x"/>
                                          </p:val>
                                        </p:tav>
                                      </p:tavLst>
                                    </p:anim>
                                    <p:anim calcmode="lin" valueType="num">
                                      <p:cBhvr>
                                        <p:cTn id="114" dur="1000" fill="hold"/>
                                        <p:tgtEl>
                                          <p:spTgt spid="54"/>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55"/>
                                        </p:tgtEl>
                                        <p:attrNameLst>
                                          <p:attrName>style.visibility</p:attrName>
                                        </p:attrNameLst>
                                      </p:cBhvr>
                                      <p:to>
                                        <p:strVal val="visible"/>
                                      </p:to>
                                    </p:set>
                                    <p:animEffect transition="in" filter="fade">
                                      <p:cBhvr>
                                        <p:cTn id="117" dur="1000"/>
                                        <p:tgtEl>
                                          <p:spTgt spid="55"/>
                                        </p:tgtEl>
                                      </p:cBhvr>
                                    </p:animEffect>
                                    <p:anim calcmode="lin" valueType="num">
                                      <p:cBhvr>
                                        <p:cTn id="118" dur="1000" fill="hold"/>
                                        <p:tgtEl>
                                          <p:spTgt spid="55"/>
                                        </p:tgtEl>
                                        <p:attrNameLst>
                                          <p:attrName>ppt_x</p:attrName>
                                        </p:attrNameLst>
                                      </p:cBhvr>
                                      <p:tavLst>
                                        <p:tav tm="0">
                                          <p:val>
                                            <p:strVal val="#ppt_x"/>
                                          </p:val>
                                        </p:tav>
                                        <p:tav tm="100000">
                                          <p:val>
                                            <p:strVal val="#ppt_x"/>
                                          </p:val>
                                        </p:tav>
                                      </p:tavLst>
                                    </p:anim>
                                    <p:anim calcmode="lin" valueType="num">
                                      <p:cBhvr>
                                        <p:cTn id="1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6" presetClass="entr" presetSubtype="16" fill="hold" grpId="0" nodeType="click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circle(in)">
                                      <p:cBhvr>
                                        <p:cTn id="124"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6" grpId="0"/>
      <p:bldP spid="49" grpId="0"/>
      <p:bldP spid="51" grpId="0"/>
      <p:bldP spid="52" grpId="0"/>
      <p:bldP spid="53" grpId="0" animBg="1"/>
      <p:bldP spid="54" grpId="0" animBg="1"/>
      <p:bldP spid="56" grpId="0" animBg="1"/>
      <p:bldP spid="58" grpId="0"/>
      <p:bldP spid="2" grpId="0"/>
      <p:bldP spid="59" grpId="0"/>
      <p:bldP spid="60" grpId="0"/>
      <p:bldP spid="61" grpId="0"/>
      <p:bldP spid="62" grpId="0"/>
      <p:bldP spid="63" grpId="0"/>
      <p:bldP spid="64" grpId="0"/>
      <p:bldP spid="65" grpId="0"/>
      <p:bldP spid="67" grpId="0" animBg="1"/>
      <p:bldP spid="68" grpId="0" animBg="1"/>
      <p:bldP spid="69" grpId="0"/>
      <p:bldP spid="70" grpId="0"/>
      <p:bldP spid="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grpSp>
        <p:nvGrpSpPr>
          <p:cNvPr id="2" name="Google Shape;826;p32"/>
          <p:cNvGrpSpPr/>
          <p:nvPr/>
        </p:nvGrpSpPr>
        <p:grpSpPr>
          <a:xfrm>
            <a:off x="0" y="207818"/>
            <a:ext cx="13070540" cy="6858000"/>
            <a:chOff x="1732250" y="435101"/>
            <a:chExt cx="5053990" cy="5779004"/>
          </a:xfrm>
        </p:grpSpPr>
        <p:sp>
          <p:nvSpPr>
            <p:cNvPr id="827" name="Google Shape;827;p32"/>
            <p:cNvSpPr/>
            <p:nvPr/>
          </p:nvSpPr>
          <p:spPr>
            <a:xfrm>
              <a:off x="2124240" y="542605"/>
              <a:ext cx="4662000" cy="5671500"/>
            </a:xfrm>
            <a:prstGeom prst="roundRect">
              <a:avLst>
                <a:gd name="adj" fmla="val 1372"/>
              </a:avLst>
            </a:prstGeom>
            <a:solidFill>
              <a:srgbClr val="918C7F">
                <a:alpha val="18990"/>
              </a:srgbClr>
            </a:solidFill>
            <a:ln>
              <a:noFill/>
            </a:ln>
          </p:spPr>
          <p:txBody>
            <a:bodyPr spcFirstLastPara="1" wrap="square" lIns="91425" tIns="91425" rIns="91425" bIns="91425" anchor="ctr" anchorCtr="0">
              <a:noAutofit/>
            </a:bodyPr>
            <a:lstStyle/>
            <a:p>
              <a:endParaRPr>
                <a:solidFill>
                  <a:schemeClr val="accent2">
                    <a:lumMod val="75000"/>
                  </a:schemeClr>
                </a:solidFill>
              </a:endParaRPr>
            </a:p>
          </p:txBody>
        </p:sp>
        <p:sp>
          <p:nvSpPr>
            <p:cNvPr id="828" name="Google Shape;828;p32"/>
            <p:cNvSpPr/>
            <p:nvPr/>
          </p:nvSpPr>
          <p:spPr>
            <a:xfrm>
              <a:off x="2083296" y="435101"/>
              <a:ext cx="4292178" cy="5671500"/>
            </a:xfrm>
            <a:prstGeom prst="roundRect">
              <a:avLst>
                <a:gd name="adj" fmla="val 1372"/>
              </a:avLst>
            </a:prstGeom>
            <a:solidFill>
              <a:schemeClr val="accent5"/>
            </a:solidFill>
            <a:ln>
              <a:noFill/>
            </a:ln>
          </p:spPr>
          <p:txBody>
            <a:bodyPr spcFirstLastPara="1" wrap="square" lIns="91425" tIns="91425" rIns="91425" bIns="91425" anchor="ctr" anchorCtr="0">
              <a:noAutofit/>
            </a:bodyPr>
            <a:lstStyle/>
            <a:p>
              <a:endParaRPr>
                <a:solidFill>
                  <a:schemeClr val="accent2">
                    <a:lumMod val="75000"/>
                  </a:schemeClr>
                </a:solidFill>
              </a:endParaRPr>
            </a:p>
          </p:txBody>
        </p:sp>
        <p:sp>
          <p:nvSpPr>
            <p:cNvPr id="829" name="Google Shape;829;p32"/>
            <p:cNvSpPr/>
            <p:nvPr/>
          </p:nvSpPr>
          <p:spPr>
            <a:xfrm>
              <a:off x="2258861" y="940350"/>
              <a:ext cx="266210" cy="266210"/>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chemeClr val="dk1"/>
            </a:solidFill>
            <a:ln>
              <a:noFill/>
            </a:ln>
          </p:spPr>
          <p:txBody>
            <a:bodyPr spcFirstLastPara="1" wrap="square" lIns="91425" tIns="91425" rIns="91425" bIns="91425" anchor="ctr" anchorCtr="0">
              <a:noAutofit/>
            </a:bodyPr>
            <a:lstStyle/>
            <a:p>
              <a:endParaRPr>
                <a:solidFill>
                  <a:schemeClr val="accent2">
                    <a:lumMod val="75000"/>
                  </a:schemeClr>
                </a:solidFill>
              </a:endParaRPr>
            </a:p>
          </p:txBody>
        </p:sp>
        <p:sp>
          <p:nvSpPr>
            <p:cNvPr id="830" name="Google Shape;830;p32"/>
            <p:cNvSpPr/>
            <p:nvPr/>
          </p:nvSpPr>
          <p:spPr>
            <a:xfrm>
              <a:off x="2258861" y="1747713"/>
              <a:ext cx="266210" cy="266734"/>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solidFill>
                  <a:schemeClr val="accent2">
                    <a:lumMod val="75000"/>
                  </a:schemeClr>
                </a:solidFill>
              </a:endParaRPr>
            </a:p>
          </p:txBody>
        </p:sp>
        <p:sp>
          <p:nvSpPr>
            <p:cNvPr id="831" name="Google Shape;831;p32"/>
            <p:cNvSpPr/>
            <p:nvPr/>
          </p:nvSpPr>
          <p:spPr>
            <a:xfrm>
              <a:off x="2258861" y="2627818"/>
              <a:ext cx="266210" cy="266734"/>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solidFill>
                  <a:schemeClr val="accent2">
                    <a:lumMod val="75000"/>
                  </a:schemeClr>
                </a:solidFill>
              </a:endParaRPr>
            </a:p>
          </p:txBody>
        </p:sp>
        <p:sp>
          <p:nvSpPr>
            <p:cNvPr id="832" name="Google Shape;832;p32"/>
            <p:cNvSpPr/>
            <p:nvPr/>
          </p:nvSpPr>
          <p:spPr>
            <a:xfrm>
              <a:off x="2258861" y="3505348"/>
              <a:ext cx="266210" cy="266210"/>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solidFill>
                  <a:schemeClr val="accent2">
                    <a:lumMod val="75000"/>
                  </a:schemeClr>
                </a:solidFill>
              </a:endParaRPr>
            </a:p>
          </p:txBody>
        </p:sp>
        <p:sp>
          <p:nvSpPr>
            <p:cNvPr id="833" name="Google Shape;833;p32"/>
            <p:cNvSpPr/>
            <p:nvPr/>
          </p:nvSpPr>
          <p:spPr>
            <a:xfrm>
              <a:off x="2258861" y="4389077"/>
              <a:ext cx="266210" cy="266210"/>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chemeClr val="dk1"/>
            </a:solidFill>
            <a:ln>
              <a:noFill/>
            </a:ln>
          </p:spPr>
          <p:txBody>
            <a:bodyPr spcFirstLastPara="1" wrap="square" lIns="91425" tIns="91425" rIns="91425" bIns="91425" anchor="ctr" anchorCtr="0">
              <a:noAutofit/>
            </a:bodyPr>
            <a:lstStyle/>
            <a:p>
              <a:endParaRPr>
                <a:solidFill>
                  <a:schemeClr val="accent2">
                    <a:lumMod val="75000"/>
                  </a:schemeClr>
                </a:solidFill>
              </a:endParaRPr>
            </a:p>
          </p:txBody>
        </p:sp>
        <p:sp>
          <p:nvSpPr>
            <p:cNvPr id="834" name="Google Shape;834;p32"/>
            <p:cNvSpPr/>
            <p:nvPr/>
          </p:nvSpPr>
          <p:spPr>
            <a:xfrm>
              <a:off x="2258861" y="5334720"/>
              <a:ext cx="266210" cy="266734"/>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solidFill>
                  <a:schemeClr val="accent2">
                    <a:lumMod val="75000"/>
                  </a:schemeClr>
                </a:solidFill>
              </a:endParaRPr>
            </a:p>
          </p:txBody>
        </p:sp>
        <p:sp>
          <p:nvSpPr>
            <p:cNvPr id="835" name="Google Shape;835;p32"/>
            <p:cNvSpPr/>
            <p:nvPr/>
          </p:nvSpPr>
          <p:spPr>
            <a:xfrm>
              <a:off x="1732250" y="1000167"/>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solidFill>
                  <a:schemeClr val="accent2">
                    <a:lumMod val="75000"/>
                  </a:schemeClr>
                </a:solidFill>
              </a:endParaRPr>
            </a:p>
          </p:txBody>
        </p:sp>
        <p:sp>
          <p:nvSpPr>
            <p:cNvPr id="836" name="Google Shape;836;p32"/>
            <p:cNvSpPr/>
            <p:nvPr/>
          </p:nvSpPr>
          <p:spPr>
            <a:xfrm>
              <a:off x="1732250" y="1808535"/>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solidFill>
                  <a:schemeClr val="accent2">
                    <a:lumMod val="75000"/>
                  </a:schemeClr>
                </a:solidFill>
              </a:endParaRPr>
            </a:p>
          </p:txBody>
        </p:sp>
        <p:sp>
          <p:nvSpPr>
            <p:cNvPr id="837" name="Google Shape;837;p32"/>
            <p:cNvSpPr/>
            <p:nvPr/>
          </p:nvSpPr>
          <p:spPr>
            <a:xfrm>
              <a:off x="1732250" y="2689164"/>
              <a:ext cx="688863" cy="144043"/>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solidFill>
                  <a:schemeClr val="accent2">
                    <a:lumMod val="75000"/>
                  </a:schemeClr>
                </a:solidFill>
              </a:endParaRPr>
            </a:p>
          </p:txBody>
        </p:sp>
        <p:sp>
          <p:nvSpPr>
            <p:cNvPr id="838" name="Google Shape;838;p32"/>
            <p:cNvSpPr/>
            <p:nvPr/>
          </p:nvSpPr>
          <p:spPr>
            <a:xfrm>
              <a:off x="1732250" y="3566170"/>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solidFill>
                  <a:schemeClr val="accent2">
                    <a:lumMod val="75000"/>
                  </a:schemeClr>
                </a:solidFill>
              </a:endParaRPr>
            </a:p>
          </p:txBody>
        </p:sp>
        <p:sp>
          <p:nvSpPr>
            <p:cNvPr id="839" name="Google Shape;839;p32"/>
            <p:cNvSpPr/>
            <p:nvPr/>
          </p:nvSpPr>
          <p:spPr>
            <a:xfrm>
              <a:off x="1732250" y="4449375"/>
              <a:ext cx="688863" cy="144043"/>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endParaRPr>
                <a:solidFill>
                  <a:schemeClr val="accent2">
                    <a:lumMod val="75000"/>
                  </a:schemeClr>
                </a:solidFill>
              </a:endParaRPr>
            </a:p>
          </p:txBody>
        </p:sp>
        <p:sp>
          <p:nvSpPr>
            <p:cNvPr id="840" name="Google Shape;840;p32"/>
            <p:cNvSpPr/>
            <p:nvPr/>
          </p:nvSpPr>
          <p:spPr>
            <a:xfrm>
              <a:off x="1732250" y="5395541"/>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solidFill>
                  <a:schemeClr val="accent2">
                    <a:lumMod val="75000"/>
                  </a:schemeClr>
                </a:solidFill>
              </a:endParaRPr>
            </a:p>
          </p:txBody>
        </p:sp>
      </p:grpSp>
      <p:sp>
        <p:nvSpPr>
          <p:cNvPr id="842" name="Google Shape;842;p32"/>
          <p:cNvSpPr/>
          <p:nvPr/>
        </p:nvSpPr>
        <p:spPr>
          <a:xfrm>
            <a:off x="2517452" y="718885"/>
            <a:ext cx="8579224" cy="5668467"/>
          </a:xfrm>
          <a:custGeom>
            <a:avLst/>
            <a:gdLst/>
            <a:ahLst/>
            <a:cxnLst/>
            <a:rect l="l" t="t" r="r" b="b"/>
            <a:pathLst>
              <a:path w="72713" h="41029" extrusionOk="0">
                <a:moveTo>
                  <a:pt x="3478" y="0"/>
                </a:moveTo>
                <a:lnTo>
                  <a:pt x="1251" y="905"/>
                </a:lnTo>
                <a:lnTo>
                  <a:pt x="1" y="417"/>
                </a:lnTo>
                <a:lnTo>
                  <a:pt x="1" y="39433"/>
                </a:lnTo>
                <a:lnTo>
                  <a:pt x="1" y="40207"/>
                </a:lnTo>
                <a:lnTo>
                  <a:pt x="215" y="40124"/>
                </a:lnTo>
                <a:lnTo>
                  <a:pt x="2442" y="41029"/>
                </a:lnTo>
                <a:lnTo>
                  <a:pt x="4668" y="40124"/>
                </a:lnTo>
                <a:lnTo>
                  <a:pt x="6895" y="41029"/>
                </a:lnTo>
                <a:lnTo>
                  <a:pt x="9121" y="40124"/>
                </a:lnTo>
                <a:lnTo>
                  <a:pt x="11348" y="41029"/>
                </a:lnTo>
                <a:lnTo>
                  <a:pt x="13574" y="40124"/>
                </a:lnTo>
                <a:lnTo>
                  <a:pt x="15801" y="41029"/>
                </a:lnTo>
                <a:lnTo>
                  <a:pt x="18027" y="40124"/>
                </a:lnTo>
                <a:lnTo>
                  <a:pt x="20253" y="41029"/>
                </a:lnTo>
                <a:lnTo>
                  <a:pt x="22480" y="40124"/>
                </a:lnTo>
                <a:lnTo>
                  <a:pt x="24706" y="41029"/>
                </a:lnTo>
                <a:lnTo>
                  <a:pt x="26933" y="40124"/>
                </a:lnTo>
                <a:lnTo>
                  <a:pt x="29159" y="41029"/>
                </a:lnTo>
                <a:lnTo>
                  <a:pt x="31386" y="40124"/>
                </a:lnTo>
                <a:lnTo>
                  <a:pt x="33612" y="41029"/>
                </a:lnTo>
                <a:lnTo>
                  <a:pt x="35851" y="40124"/>
                </a:lnTo>
                <a:lnTo>
                  <a:pt x="38077" y="41029"/>
                </a:lnTo>
                <a:lnTo>
                  <a:pt x="40304" y="40124"/>
                </a:lnTo>
                <a:lnTo>
                  <a:pt x="42530" y="41029"/>
                </a:lnTo>
                <a:lnTo>
                  <a:pt x="44757" y="40124"/>
                </a:lnTo>
                <a:lnTo>
                  <a:pt x="46983" y="41029"/>
                </a:lnTo>
                <a:lnTo>
                  <a:pt x="49209" y="40124"/>
                </a:lnTo>
                <a:lnTo>
                  <a:pt x="51436" y="41029"/>
                </a:lnTo>
                <a:lnTo>
                  <a:pt x="53662" y="40124"/>
                </a:lnTo>
                <a:lnTo>
                  <a:pt x="55889" y="41029"/>
                </a:lnTo>
                <a:lnTo>
                  <a:pt x="58115" y="40124"/>
                </a:lnTo>
                <a:lnTo>
                  <a:pt x="60342" y="41029"/>
                </a:lnTo>
                <a:lnTo>
                  <a:pt x="62568" y="40124"/>
                </a:lnTo>
                <a:lnTo>
                  <a:pt x="64795" y="41029"/>
                </a:lnTo>
                <a:lnTo>
                  <a:pt x="67021" y="40124"/>
                </a:lnTo>
                <a:lnTo>
                  <a:pt x="69248" y="41029"/>
                </a:lnTo>
                <a:lnTo>
                  <a:pt x="71474" y="40124"/>
                </a:lnTo>
                <a:lnTo>
                  <a:pt x="72712" y="40612"/>
                </a:lnTo>
                <a:lnTo>
                  <a:pt x="72712" y="822"/>
                </a:lnTo>
                <a:lnTo>
                  <a:pt x="72510" y="905"/>
                </a:lnTo>
                <a:lnTo>
                  <a:pt x="70284" y="0"/>
                </a:lnTo>
                <a:lnTo>
                  <a:pt x="68057" y="905"/>
                </a:lnTo>
                <a:lnTo>
                  <a:pt x="65831" y="0"/>
                </a:lnTo>
                <a:lnTo>
                  <a:pt x="63604" y="905"/>
                </a:lnTo>
                <a:lnTo>
                  <a:pt x="61378" y="0"/>
                </a:lnTo>
                <a:lnTo>
                  <a:pt x="59151" y="905"/>
                </a:lnTo>
                <a:lnTo>
                  <a:pt x="56925" y="0"/>
                </a:lnTo>
                <a:lnTo>
                  <a:pt x="54698" y="905"/>
                </a:lnTo>
                <a:lnTo>
                  <a:pt x="52460" y="0"/>
                </a:lnTo>
                <a:lnTo>
                  <a:pt x="50233" y="905"/>
                </a:lnTo>
                <a:lnTo>
                  <a:pt x="48007" y="0"/>
                </a:lnTo>
                <a:lnTo>
                  <a:pt x="45780" y="905"/>
                </a:lnTo>
                <a:lnTo>
                  <a:pt x="43554" y="0"/>
                </a:lnTo>
                <a:lnTo>
                  <a:pt x="41328" y="905"/>
                </a:lnTo>
                <a:lnTo>
                  <a:pt x="39101" y="0"/>
                </a:lnTo>
                <a:lnTo>
                  <a:pt x="36875" y="905"/>
                </a:lnTo>
                <a:lnTo>
                  <a:pt x="34648" y="0"/>
                </a:lnTo>
                <a:lnTo>
                  <a:pt x="32422" y="905"/>
                </a:lnTo>
                <a:lnTo>
                  <a:pt x="30195" y="0"/>
                </a:lnTo>
                <a:lnTo>
                  <a:pt x="27969" y="905"/>
                </a:lnTo>
                <a:lnTo>
                  <a:pt x="25742" y="0"/>
                </a:lnTo>
                <a:lnTo>
                  <a:pt x="23516" y="905"/>
                </a:lnTo>
                <a:lnTo>
                  <a:pt x="21289" y="0"/>
                </a:lnTo>
                <a:lnTo>
                  <a:pt x="19063" y="905"/>
                </a:lnTo>
                <a:lnTo>
                  <a:pt x="16836" y="0"/>
                </a:lnTo>
                <a:lnTo>
                  <a:pt x="14610" y="905"/>
                </a:lnTo>
                <a:lnTo>
                  <a:pt x="12383" y="0"/>
                </a:lnTo>
                <a:lnTo>
                  <a:pt x="10157" y="905"/>
                </a:lnTo>
                <a:lnTo>
                  <a:pt x="7930" y="0"/>
                </a:lnTo>
                <a:lnTo>
                  <a:pt x="5704" y="905"/>
                </a:lnTo>
                <a:lnTo>
                  <a:pt x="3478" y="0"/>
                </a:lnTo>
                <a:close/>
              </a:path>
            </a:pathLst>
          </a:custGeom>
          <a:solidFill>
            <a:schemeClr val="accent2">
              <a:lumMod val="20000"/>
              <a:lumOff val="80000"/>
            </a:schemeClr>
          </a:solidFill>
          <a:ln>
            <a:noFill/>
          </a:ln>
        </p:spPr>
        <p:txBody>
          <a:bodyPr spcFirstLastPara="1" wrap="square" lIns="121897" tIns="121897" rIns="121897" bIns="121897" anchor="ctr" anchorCtr="0">
            <a:noAutofit/>
          </a:bodyPr>
          <a:lstStyle/>
          <a:p>
            <a:endParaRPr/>
          </a:p>
        </p:txBody>
      </p:sp>
      <p:grpSp>
        <p:nvGrpSpPr>
          <p:cNvPr id="23" name="Group 11"/>
          <p:cNvGrpSpPr/>
          <p:nvPr/>
        </p:nvGrpSpPr>
        <p:grpSpPr>
          <a:xfrm>
            <a:off x="3536576" y="3581398"/>
            <a:ext cx="7077237" cy="1177635"/>
            <a:chOff x="1125262" y="3203148"/>
            <a:chExt cx="6578938" cy="946535"/>
          </a:xfrm>
        </p:grpSpPr>
        <p:sp>
          <p:nvSpPr>
            <p:cNvPr id="24" name="Pentagon 23"/>
            <p:cNvSpPr/>
            <p:nvPr/>
          </p:nvSpPr>
          <p:spPr>
            <a:xfrm>
              <a:off x="1633824" y="3347030"/>
              <a:ext cx="6070376" cy="7200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p>
          </p:txBody>
        </p:sp>
        <p:sp>
          <p:nvSpPr>
            <p:cNvPr id="25" name="Pentagon 24"/>
            <p:cNvSpPr/>
            <p:nvPr/>
          </p:nvSpPr>
          <p:spPr>
            <a:xfrm>
              <a:off x="1646929" y="3284701"/>
              <a:ext cx="5914970" cy="720000"/>
            </a:xfrm>
            <a:prstGeom prst="homePlat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ko-KR" sz="2000" b="1" dirty="0">
                  <a:solidFill>
                    <a:schemeClr val="bg1"/>
                  </a:solidFill>
                  <a:latin typeface="Times New Roman" pitchFamily="18" charset="0"/>
                  <a:cs typeface="Times New Roman" pitchFamily="18" charset="0"/>
                </a:rPr>
                <a:t>ĐỊNH LÝ PYTHAGORE ĐẢO</a:t>
              </a:r>
              <a:endParaRPr lang="ko-KR" altLang="en-US" sz="2000" b="1" dirty="0">
                <a:solidFill>
                  <a:schemeClr val="bg1"/>
                </a:solidFill>
                <a:latin typeface="Times New Roman" pitchFamily="18" charset="0"/>
                <a:cs typeface="Times New Roman" pitchFamily="18" charset="0"/>
              </a:endParaRPr>
            </a:p>
          </p:txBody>
        </p:sp>
        <p:sp>
          <p:nvSpPr>
            <p:cNvPr id="26" name="Diamond 25"/>
            <p:cNvSpPr/>
            <p:nvPr/>
          </p:nvSpPr>
          <p:spPr>
            <a:xfrm>
              <a:off x="1125262" y="3203148"/>
              <a:ext cx="799629" cy="946535"/>
            </a:xfrm>
            <a:prstGeom prst="diamon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ko-KR" sz="3200" b="1" dirty="0">
                  <a:solidFill>
                    <a:srgbClr val="FFFF00"/>
                  </a:solidFill>
                  <a:latin typeface="Times New Roman" pitchFamily="18" charset="0"/>
                  <a:cs typeface="Times New Roman" pitchFamily="18" charset="0"/>
                </a:rPr>
                <a:t>2</a:t>
              </a:r>
              <a:endParaRPr lang="ko-KR" altLang="en-US" sz="3200" b="1" dirty="0">
                <a:solidFill>
                  <a:srgbClr val="FFFF00"/>
                </a:solidFill>
                <a:latin typeface="Times New Roman" pitchFamily="18" charset="0"/>
                <a:cs typeface="Times New Roman" pitchFamily="18" charset="0"/>
              </a:endParaRPr>
            </a:p>
            <a:p>
              <a:pPr algn="ctr"/>
              <a:endParaRPr lang="ko-KR" altLang="en-US" dirty="0"/>
            </a:p>
          </p:txBody>
        </p:sp>
      </p:grpSp>
      <p:sp>
        <p:nvSpPr>
          <p:cNvPr id="73" name="Google Shape;841;p32"/>
          <p:cNvSpPr txBox="1">
            <a:spLocks noGrp="1"/>
          </p:cNvSpPr>
          <p:nvPr>
            <p:ph type="subTitle" idx="1"/>
          </p:nvPr>
        </p:nvSpPr>
        <p:spPr>
          <a:xfrm>
            <a:off x="2626251" y="1017901"/>
            <a:ext cx="8700247" cy="1454728"/>
          </a:xfrm>
          <a:prstGeom prst="rect">
            <a:avLst/>
          </a:prstGeom>
        </p:spPr>
        <p:txBody>
          <a:bodyPr spcFirstLastPara="1" wrap="square" lIns="121897" tIns="121897" rIns="121897" bIns="121897" anchor="t" anchorCtr="0">
            <a:noAutofit/>
          </a:bodyPr>
          <a:lstStyle/>
          <a:p>
            <a:pPr>
              <a:lnSpc>
                <a:spcPct val="100000"/>
              </a:lnSpc>
              <a:spcBef>
                <a:spcPts val="0"/>
              </a:spcBef>
            </a:pPr>
            <a:r>
              <a:rPr lang="en-US" sz="3600" b="1" dirty="0">
                <a:solidFill>
                  <a:srgbClr val="FF0000"/>
                </a:solidFill>
                <a:latin typeface="Times New Roman" pitchFamily="18" charset="0"/>
                <a:cs typeface="Times New Roman" pitchFamily="18" charset="0"/>
              </a:rPr>
              <a:t>TIẾT 11 - BÀI 1 (</a:t>
            </a:r>
            <a:r>
              <a:rPr lang="en-US" sz="3600" b="1" dirty="0" err="1">
                <a:solidFill>
                  <a:srgbClr val="FF0000"/>
                </a:solidFill>
                <a:latin typeface="Times New Roman" pitchFamily="18" charset="0"/>
                <a:cs typeface="Times New Roman" pitchFamily="18" charset="0"/>
              </a:rPr>
              <a:t>Tiếp</a:t>
            </a:r>
            <a:r>
              <a:rPr lang="en-US" sz="3600" b="1" dirty="0">
                <a:solidFill>
                  <a:srgbClr val="FF0000"/>
                </a:solidFill>
                <a:latin typeface="Times New Roman" pitchFamily="18" charset="0"/>
                <a:cs typeface="Times New Roman" pitchFamily="18" charset="0"/>
              </a:rPr>
              <a:t>)</a:t>
            </a:r>
          </a:p>
          <a:p>
            <a:pPr>
              <a:lnSpc>
                <a:spcPct val="100000"/>
              </a:lnSpc>
              <a:spcBef>
                <a:spcPts val="0"/>
              </a:spcBef>
            </a:pPr>
            <a:r>
              <a:rPr lang="en-US" sz="3200" b="1" dirty="0">
                <a:solidFill>
                  <a:srgbClr val="3333CC"/>
                </a:solidFill>
                <a:latin typeface="Times New Roman" pitchFamily="18" charset="0"/>
                <a:cs typeface="Times New Roman" pitchFamily="18" charset="0"/>
              </a:rPr>
              <a:t>ĐỊNH LÝ PYTHAGORE</a:t>
            </a:r>
          </a:p>
          <a:p>
            <a:pPr>
              <a:lnSpc>
                <a:spcPct val="150000"/>
              </a:lnSpc>
              <a:spcBef>
                <a:spcPts val="0"/>
              </a:spcBef>
            </a:pPr>
            <a:r>
              <a:rPr lang="en-US" sz="4800" b="1" dirty="0"/>
              <a:t>  </a:t>
            </a:r>
            <a:endParaRPr sz="4800" b="1" dirty="0"/>
          </a:p>
        </p:txBody>
      </p:sp>
      <p:grpSp>
        <p:nvGrpSpPr>
          <p:cNvPr id="19" name="Group 10"/>
          <p:cNvGrpSpPr/>
          <p:nvPr/>
        </p:nvGrpSpPr>
        <p:grpSpPr>
          <a:xfrm>
            <a:off x="3068599" y="2334180"/>
            <a:ext cx="7211468" cy="1206064"/>
            <a:chOff x="1262852" y="3218674"/>
            <a:chExt cx="6441348" cy="914400"/>
          </a:xfrm>
        </p:grpSpPr>
        <p:sp>
          <p:nvSpPr>
            <p:cNvPr id="20" name="Pentagon 19"/>
            <p:cNvSpPr/>
            <p:nvPr/>
          </p:nvSpPr>
          <p:spPr>
            <a:xfrm>
              <a:off x="1633824" y="3347030"/>
              <a:ext cx="6070376" cy="720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p>
          </p:txBody>
        </p:sp>
        <p:sp>
          <p:nvSpPr>
            <p:cNvPr id="21" name="Pentagon 20"/>
            <p:cNvSpPr/>
            <p:nvPr/>
          </p:nvSpPr>
          <p:spPr>
            <a:xfrm>
              <a:off x="1758520" y="3316101"/>
              <a:ext cx="5914972" cy="720000"/>
            </a:xfrm>
            <a:prstGeom prst="homePlate">
              <a:avLst/>
            </a:prstGeom>
            <a:solidFill>
              <a:srgbClr val="690E7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ko-KR" sz="2000" b="1" dirty="0">
                  <a:solidFill>
                    <a:srgbClr val="002060"/>
                  </a:solidFill>
                  <a:latin typeface="Times New Roman" pitchFamily="18" charset="0"/>
                  <a:cs typeface="Times New Roman" pitchFamily="18" charset="0"/>
                </a:rPr>
                <a:t>     </a:t>
              </a:r>
              <a:r>
                <a:rPr lang="en-US" altLang="ko-KR" sz="2000" b="1" dirty="0">
                  <a:solidFill>
                    <a:schemeClr val="bg1"/>
                  </a:solidFill>
                  <a:latin typeface="Times New Roman" pitchFamily="18" charset="0"/>
                  <a:cs typeface="Times New Roman" pitchFamily="18" charset="0"/>
                </a:rPr>
                <a:t>ĐỊNH LÝ PYTHAGORE</a:t>
              </a:r>
              <a:endParaRPr lang="ko-KR" altLang="en-US" sz="2000" b="1" dirty="0">
                <a:solidFill>
                  <a:schemeClr val="bg1"/>
                </a:solidFill>
                <a:latin typeface="Times New Roman" pitchFamily="18" charset="0"/>
                <a:cs typeface="Times New Roman" pitchFamily="18" charset="0"/>
              </a:endParaRPr>
            </a:p>
          </p:txBody>
        </p:sp>
        <p:sp>
          <p:nvSpPr>
            <p:cNvPr id="22" name="Diamond 21"/>
            <p:cNvSpPr/>
            <p:nvPr/>
          </p:nvSpPr>
          <p:spPr>
            <a:xfrm>
              <a:off x="1262852" y="3218674"/>
              <a:ext cx="736479" cy="914400"/>
            </a:xfrm>
            <a:prstGeom prst="diamon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ko-KR" sz="3200" b="1" dirty="0">
                  <a:solidFill>
                    <a:srgbClr val="FFFF00"/>
                  </a:solidFill>
                  <a:latin typeface="Times New Roman" pitchFamily="18" charset="0"/>
                  <a:cs typeface="Times New Roman" pitchFamily="18" charset="0"/>
                </a:rPr>
                <a:t>1</a:t>
              </a:r>
              <a:endParaRPr lang="ko-KR" altLang="en-US" sz="3200" b="1" dirty="0">
                <a:solidFill>
                  <a:srgbClr val="FFFF00"/>
                </a:solidFill>
                <a:latin typeface="Times New Roman" pitchFamily="18" charset="0"/>
                <a:cs typeface="Times New Roman" pitchFamily="18" charset="0"/>
              </a:endParaRPr>
            </a:p>
          </p:txBody>
        </p:sp>
      </p:grpSp>
      <p:grpSp>
        <p:nvGrpSpPr>
          <p:cNvPr id="32" name="Group 11"/>
          <p:cNvGrpSpPr/>
          <p:nvPr/>
        </p:nvGrpSpPr>
        <p:grpSpPr>
          <a:xfrm>
            <a:off x="4115794" y="4845422"/>
            <a:ext cx="6955219" cy="1177635"/>
            <a:chOff x="1125262" y="3203148"/>
            <a:chExt cx="6578938" cy="946535"/>
          </a:xfrm>
        </p:grpSpPr>
        <p:sp>
          <p:nvSpPr>
            <p:cNvPr id="33" name="Pentagon 32"/>
            <p:cNvSpPr/>
            <p:nvPr/>
          </p:nvSpPr>
          <p:spPr>
            <a:xfrm>
              <a:off x="1633824" y="3347030"/>
              <a:ext cx="6070376" cy="7200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p>
          </p:txBody>
        </p:sp>
        <p:sp>
          <p:nvSpPr>
            <p:cNvPr id="34" name="Pentagon 33"/>
            <p:cNvSpPr/>
            <p:nvPr/>
          </p:nvSpPr>
          <p:spPr>
            <a:xfrm>
              <a:off x="1723246" y="3349550"/>
              <a:ext cx="5914970" cy="720000"/>
            </a:xfrm>
            <a:prstGeom prst="homePlate">
              <a:avLst/>
            </a:prstGeom>
            <a:solidFill>
              <a:schemeClr val="accent6">
                <a:lumMod val="75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altLang="ko-KR" sz="2000" b="1" dirty="0">
                  <a:latin typeface="Times New Roman" pitchFamily="18" charset="0"/>
                  <a:cs typeface="Times New Roman" pitchFamily="18" charset="0"/>
                </a:rPr>
                <a:t>                LUYỆN TẬP - VẬN DỤNG</a:t>
              </a:r>
              <a:endParaRPr lang="ko-KR" altLang="en-US" sz="2000" b="1" dirty="0">
                <a:latin typeface="Times New Roman" pitchFamily="18" charset="0"/>
                <a:cs typeface="Times New Roman" pitchFamily="18" charset="0"/>
              </a:endParaRPr>
            </a:p>
          </p:txBody>
        </p:sp>
        <p:sp>
          <p:nvSpPr>
            <p:cNvPr id="35" name="Diamond 34"/>
            <p:cNvSpPr/>
            <p:nvPr/>
          </p:nvSpPr>
          <p:spPr>
            <a:xfrm>
              <a:off x="1125262" y="3203148"/>
              <a:ext cx="799629" cy="946535"/>
            </a:xfrm>
            <a:prstGeom prst="diamon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ko-KR" sz="3200" b="1" dirty="0">
                  <a:solidFill>
                    <a:srgbClr val="FFFF00"/>
                  </a:solidFill>
                  <a:latin typeface="Times New Roman" pitchFamily="18" charset="0"/>
                  <a:cs typeface="Times New Roman" pitchFamily="18" charset="0"/>
                </a:rPr>
                <a:t>3</a:t>
              </a:r>
              <a:endParaRPr lang="ko-KR" altLang="en-US" sz="3200" b="1" dirty="0">
                <a:solidFill>
                  <a:srgbClr val="FFFF00"/>
                </a:solidFill>
                <a:latin typeface="Times New Roman" pitchFamily="18" charset="0"/>
                <a:cs typeface="Times New Roman" pitchFamily="18" charset="0"/>
              </a:endParaRPr>
            </a:p>
            <a:p>
              <a:pPr algn="ctr"/>
              <a:endParaRPr lang="ko-KR" altLang="en-US" dirty="0"/>
            </a:p>
          </p:txBody>
        </p:sp>
      </p:grpSp>
    </p:spTree>
    <p:extLst>
      <p:ext uri="{BB962C8B-B14F-4D97-AF65-F5344CB8AC3E}">
        <p14:creationId xmlns:p14="http://schemas.microsoft.com/office/powerpoint/2010/main" val="18143342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lide(fromBottom)">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lide(fromBottom)">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114767" y="192476"/>
            <a:ext cx="6499880" cy="634263"/>
            <a:chOff x="1261415" y="206734"/>
            <a:chExt cx="4320212" cy="604299"/>
          </a:xfrm>
        </p:grpSpPr>
        <p:sp>
          <p:nvSpPr>
            <p:cNvPr id="4" name="Hexagon 3"/>
            <p:cNvSpPr/>
            <p:nvPr/>
          </p:nvSpPr>
          <p:spPr>
            <a:xfrm>
              <a:off x="1410588" y="206734"/>
              <a:ext cx="4004249" cy="604299"/>
            </a:xfrm>
            <a:prstGeom prst="hexagon">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mn-lt"/>
                <a:ea typeface="+mn-ea"/>
                <a:cs typeface="+mn-cs"/>
              </a:endParaRPr>
            </a:p>
          </p:txBody>
        </p:sp>
        <p:sp>
          <p:nvSpPr>
            <p:cNvPr id="273439" name="TextBox 4"/>
            <p:cNvSpPr txBox="1"/>
            <p:nvPr/>
          </p:nvSpPr>
          <p:spPr>
            <a:xfrm>
              <a:off x="1261415" y="227460"/>
              <a:ext cx="4320212" cy="498502"/>
            </a:xfrm>
            <a:prstGeom prst="rect">
              <a:avLst/>
            </a:prstGeom>
            <a:noFill/>
            <a:ln w="9525">
              <a:noFill/>
            </a:ln>
          </p:spPr>
          <p:txBody>
            <a:bodyPr wrap="square">
              <a:spAutoFit/>
            </a:bodyPr>
            <a:lstStyle/>
            <a:p>
              <a:pPr algn="ctr" eaLnBrk="1" hangingPunct="1">
                <a:buNone/>
              </a:pPr>
              <a:r>
                <a:rPr lang="en-US" sz="2800" b="1" dirty="0">
                  <a:solidFill>
                    <a:srgbClr val="FFFF00"/>
                  </a:solidFill>
                  <a:latin typeface="Times New Roman" panose="02020603050405020304" pitchFamily="18" charset="0"/>
                  <a:cs typeface="Times New Roman" panose="02020603050405020304" pitchFamily="18" charset="0"/>
                </a:rPr>
                <a:t>NHIỆM VỤ VỀ NHÀ -  HĐ  NHÓM</a:t>
              </a:r>
              <a:endParaRPr lang="vi-VN" altLang="x-none" sz="2800" b="1" dirty="0">
                <a:solidFill>
                  <a:srgbClr val="FFFF00"/>
                </a:solidFill>
                <a:latin typeface="Times New Roman" panose="02020603050405020304" pitchFamily="18" charset="0"/>
                <a:ea typeface="Times New Roman" panose="02020603050405020304" pitchFamily="18" charset="0"/>
              </a:endParaRPr>
            </a:p>
          </p:txBody>
        </p:sp>
      </p:grpSp>
      <p:sp>
        <p:nvSpPr>
          <p:cNvPr id="33" name="Rounded Rectangle 32"/>
          <p:cNvSpPr/>
          <p:nvPr/>
        </p:nvSpPr>
        <p:spPr>
          <a:xfrm>
            <a:off x="338722" y="979001"/>
            <a:ext cx="2952002" cy="48496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vi-VN" dirty="0"/>
          </a:p>
        </p:txBody>
      </p:sp>
      <p:grpSp>
        <p:nvGrpSpPr>
          <p:cNvPr id="5" name="Group 4"/>
          <p:cNvGrpSpPr/>
          <p:nvPr/>
        </p:nvGrpSpPr>
        <p:grpSpPr>
          <a:xfrm>
            <a:off x="331074" y="906364"/>
            <a:ext cx="3043775" cy="630238"/>
            <a:chOff x="295427" y="775982"/>
            <a:chExt cx="3043775" cy="630238"/>
          </a:xfrm>
        </p:grpSpPr>
        <p:sp>
          <p:nvSpPr>
            <p:cNvPr id="34" name="TextBox 33"/>
            <p:cNvSpPr txBox="1"/>
            <p:nvPr/>
          </p:nvSpPr>
          <p:spPr>
            <a:xfrm>
              <a:off x="295427" y="859025"/>
              <a:ext cx="3043775" cy="461665"/>
            </a:xfrm>
            <a:prstGeom prst="rect">
              <a:avLst/>
            </a:prstGeom>
            <a:noFill/>
          </p:spPr>
          <p:txBody>
            <a:bodyPr wrap="square" rtlCol="0">
              <a:spAutoFit/>
            </a:bodyPr>
            <a:lstStyle/>
            <a:p>
              <a:r>
                <a:rPr lang="en-US" sz="2400" b="1" dirty="0">
                  <a:solidFill>
                    <a:srgbClr val="FFFF00"/>
                  </a:solidFill>
                  <a:latin typeface="Times New Roman" pitchFamily="18" charset="0"/>
                  <a:cs typeface="Times New Roman" pitchFamily="18" charset="0"/>
                </a:rPr>
                <a:t>THỰC HIỆN</a:t>
              </a:r>
              <a:endParaRPr lang="vi-VN" sz="2000" dirty="0">
                <a:solidFill>
                  <a:srgbClr val="FFFF00"/>
                </a:solidFill>
                <a:latin typeface="Times New Roman" pitchFamily="18" charset="0"/>
                <a:cs typeface="Times New Roman" pitchFamily="18" charset="0"/>
              </a:endParaRPr>
            </a:p>
          </p:txBody>
        </p:sp>
        <p:pic>
          <p:nvPicPr>
            <p:cNvPr id="14" name="Picture 13"/>
            <p:cNvPicPr>
              <a:picLocks noChangeAspect="1"/>
            </p:cNvPicPr>
            <p:nvPr/>
          </p:nvPicPr>
          <p:blipFill>
            <a:blip r:embed="rId2"/>
            <a:stretch>
              <a:fillRect/>
            </a:stretch>
          </p:blipFill>
          <p:spPr>
            <a:xfrm>
              <a:off x="2160611" y="775982"/>
              <a:ext cx="1065213" cy="630238"/>
            </a:xfrm>
            <a:prstGeom prst="rect">
              <a:avLst/>
            </a:prstGeom>
            <a:noFill/>
            <a:ln w="9525">
              <a:noFill/>
            </a:ln>
          </p:spPr>
        </p:pic>
      </p:grpSp>
      <p:sp>
        <p:nvSpPr>
          <p:cNvPr id="15" name="TextBox 6"/>
          <p:cNvSpPr txBox="1"/>
          <p:nvPr/>
        </p:nvSpPr>
        <p:spPr>
          <a:xfrm>
            <a:off x="295427" y="1682570"/>
            <a:ext cx="7443788" cy="954107"/>
          </a:xfrm>
          <a:prstGeom prst="rect">
            <a:avLst/>
          </a:prstGeom>
          <a:noFill/>
          <a:ln w="9525">
            <a:noFill/>
          </a:ln>
        </p:spPr>
        <p:txBody>
          <a:bodyPr>
            <a:spAutoFit/>
          </a:bodyPr>
          <a:lstStyle/>
          <a:p>
            <a:pPr algn="just" eaLnBrk="1" hangingPunct="1">
              <a:buNone/>
            </a:pPr>
            <a:r>
              <a:rPr sz="2800" dirty="0">
                <a:solidFill>
                  <a:srgbClr val="000000"/>
                </a:solidFill>
                <a:latin typeface="Times New Roman" panose="02020603050405020304" pitchFamily="18" charset="0"/>
                <a:cs typeface="Times New Roman" panose="02020603050405020304" pitchFamily="18" charset="0"/>
              </a:rPr>
              <a:t>a) Vẽ tam giác ABC </a:t>
            </a:r>
            <a:r>
              <a:rPr sz="2800" dirty="0" err="1">
                <a:solidFill>
                  <a:srgbClr val="000000"/>
                </a:solidFill>
                <a:latin typeface="Times New Roman" panose="02020603050405020304" pitchFamily="18" charset="0"/>
                <a:cs typeface="Times New Roman" panose="02020603050405020304" pitchFamily="18" charset="0"/>
              </a:rPr>
              <a:t>có</a:t>
            </a:r>
            <a:r>
              <a:rPr sz="2800" dirty="0">
                <a:solidFill>
                  <a:srgbClr val="000000"/>
                </a:solidFill>
                <a:latin typeface="Times New Roman" panose="02020603050405020304" pitchFamily="18" charset="0"/>
                <a:cs typeface="Times New Roman" panose="02020603050405020304" pitchFamily="18" charset="0"/>
              </a:rPr>
              <a:t> AB = 3 cm, AC = 4 cm v</a:t>
            </a:r>
            <a:r>
              <a:rPr sz="2800" dirty="0">
                <a:solidFill>
                  <a:srgbClr val="000000"/>
                </a:solidFill>
                <a:latin typeface="Times New Roman" panose="02020603050405020304" pitchFamily="18" charset="0"/>
                <a:ea typeface="Times New Roman" panose="02020603050405020304" pitchFamily="18" charset="0"/>
              </a:rPr>
              <a:t>à</a:t>
            </a:r>
            <a:r>
              <a:rPr sz="2800" dirty="0">
                <a:solidFill>
                  <a:srgbClr val="000000"/>
                </a:solidFill>
                <a:latin typeface="Times New Roman" panose="02020603050405020304" pitchFamily="18" charset="0"/>
                <a:cs typeface="Times New Roman" panose="02020603050405020304" pitchFamily="18" charset="0"/>
              </a:rPr>
              <a:t> BC = 5 cm</a:t>
            </a:r>
            <a:r>
              <a:rPr lang="en-US" sz="2800" dirty="0">
                <a:solidFill>
                  <a:srgbClr val="000000"/>
                </a:solidFill>
                <a:latin typeface="Times New Roman" panose="02020603050405020304" pitchFamily="18" charset="0"/>
                <a:cs typeface="Times New Roman" panose="02020603050405020304" pitchFamily="18" charset="0"/>
              </a:rPr>
              <a:t>;</a:t>
            </a:r>
            <a:endParaRPr lang="vi-VN" altLang="x-none" sz="2800" dirty="0">
              <a:solidFill>
                <a:srgbClr val="000000"/>
              </a:solidFill>
              <a:latin typeface="Times New Roman" panose="02020603050405020304" pitchFamily="18" charset="0"/>
              <a:ea typeface="Times New Roman" panose="02020603050405020304" pitchFamily="18" charset="0"/>
            </a:endParaRPr>
          </a:p>
        </p:txBody>
      </p:sp>
      <p:sp>
        <p:nvSpPr>
          <p:cNvPr id="16" name="TextBox 8"/>
          <p:cNvSpPr txBox="1"/>
          <p:nvPr/>
        </p:nvSpPr>
        <p:spPr>
          <a:xfrm>
            <a:off x="295427" y="2717359"/>
            <a:ext cx="7328866" cy="1384995"/>
          </a:xfrm>
          <a:prstGeom prst="rect">
            <a:avLst/>
          </a:prstGeom>
          <a:noFill/>
          <a:ln w="9525">
            <a:noFill/>
          </a:ln>
        </p:spPr>
        <p:txBody>
          <a:bodyPr wrap="square">
            <a:spAutoFit/>
          </a:bodyPr>
          <a:lstStyle/>
          <a:p>
            <a:pPr algn="just" eaLnBrk="1" hangingPunct="1">
              <a:buNone/>
            </a:pPr>
            <a:r>
              <a:rPr sz="2800" dirty="0">
                <a:solidFill>
                  <a:srgbClr val="000000"/>
                </a:solidFill>
                <a:latin typeface="Times New Roman" panose="02020603050405020304" pitchFamily="18" charset="0"/>
                <a:cs typeface="Times New Roman" panose="02020603050405020304" pitchFamily="18" charset="0"/>
              </a:rPr>
              <a:t>b) </a:t>
            </a:r>
            <a:r>
              <a:rPr sz="2800" dirty="0" err="1">
                <a:solidFill>
                  <a:srgbClr val="000000"/>
                </a:solidFill>
                <a:latin typeface="Times New Roman" panose="02020603050405020304" pitchFamily="18" charset="0"/>
                <a:cs typeface="Times New Roman" panose="02020603050405020304" pitchFamily="18" charset="0"/>
              </a:rPr>
              <a:t>Tính</a:t>
            </a:r>
            <a:r>
              <a:rPr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so </a:t>
            </a:r>
            <a:r>
              <a:rPr lang="en-US" sz="2800" dirty="0" err="1">
                <a:solidFill>
                  <a:srgbClr val="000000"/>
                </a:solidFill>
                <a:latin typeface="Times New Roman" panose="02020603050405020304" pitchFamily="18" charset="0"/>
                <a:cs typeface="Times New Roman" panose="02020603050405020304" pitchFamily="18" charset="0"/>
              </a:rPr>
              <a:t>sánh</a:t>
            </a:r>
            <a:r>
              <a:rPr lang="en-US" sz="2800" dirty="0">
                <a:solidFill>
                  <a:srgbClr val="000000"/>
                </a:solidFill>
                <a:latin typeface="Times New Roman" panose="02020603050405020304" pitchFamily="18" charset="0"/>
                <a:cs typeface="Times New Roman" panose="02020603050405020304" pitchFamily="18" charset="0"/>
              </a:rPr>
              <a:t> </a:t>
            </a:r>
            <a:r>
              <a:rPr sz="2800" dirty="0" err="1">
                <a:solidFill>
                  <a:srgbClr val="000000"/>
                </a:solidFill>
                <a:latin typeface="Times New Roman" panose="02020603050405020304" pitchFamily="18" charset="0"/>
                <a:cs typeface="Times New Roman" panose="02020603050405020304" pitchFamily="18" charset="0"/>
              </a:rPr>
              <a:t>diện</a:t>
            </a:r>
            <a:r>
              <a:rPr sz="2800" dirty="0">
                <a:solidFill>
                  <a:srgbClr val="000000"/>
                </a:solidFill>
                <a:latin typeface="Times New Roman" panose="02020603050405020304" pitchFamily="18" charset="0"/>
                <a:cs typeface="Times New Roman" panose="02020603050405020304" pitchFamily="18" charset="0"/>
              </a:rPr>
              <a:t> tích của hình vuông có cạnh BC với tổng diện tích của hai hình </a:t>
            </a:r>
            <a:r>
              <a:rPr sz="2800" dirty="0" err="1">
                <a:solidFill>
                  <a:srgbClr val="000000"/>
                </a:solidFill>
                <a:latin typeface="Times New Roman" panose="02020603050405020304" pitchFamily="18" charset="0"/>
                <a:cs typeface="Times New Roman" panose="02020603050405020304" pitchFamily="18" charset="0"/>
              </a:rPr>
              <a:t>vuông</a:t>
            </a:r>
            <a:r>
              <a:rPr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lượt</a:t>
            </a:r>
            <a:r>
              <a:rPr lang="en-US" sz="2800" dirty="0">
                <a:solidFill>
                  <a:srgbClr val="000000"/>
                </a:solidFill>
                <a:latin typeface="Times New Roman" panose="02020603050405020304" pitchFamily="18" charset="0"/>
                <a:cs typeface="Times New Roman" panose="02020603050405020304" pitchFamily="18" charset="0"/>
              </a:rPr>
              <a:t> </a:t>
            </a:r>
            <a:r>
              <a:rPr lang="vi-VN" altLang="x-none" sz="2800" dirty="0">
                <a:solidFill>
                  <a:srgbClr val="000000"/>
                </a:solidFill>
                <a:latin typeface="Times New Roman" panose="02020603050405020304" pitchFamily="18" charset="0"/>
                <a:cs typeface="Times New Roman" panose="02020603050405020304" pitchFamily="18" charset="0"/>
              </a:rPr>
              <a:t>có cạnh AB v</a:t>
            </a:r>
            <a:r>
              <a:rPr lang="vi-VN" altLang="x-none" sz="2800" dirty="0">
                <a:solidFill>
                  <a:srgbClr val="000000"/>
                </a:solidFill>
                <a:latin typeface="Times New Roman" panose="02020603050405020304" pitchFamily="18" charset="0"/>
                <a:ea typeface="Times New Roman" panose="02020603050405020304" pitchFamily="18" charset="0"/>
              </a:rPr>
              <a:t>à</a:t>
            </a:r>
            <a:r>
              <a:rPr lang="vi-VN" altLang="x-none" sz="2800" dirty="0">
                <a:solidFill>
                  <a:srgbClr val="000000"/>
                </a:solidFill>
                <a:latin typeface="Times New Roman" panose="02020603050405020304" pitchFamily="18" charset="0"/>
                <a:cs typeface="Times New Roman" panose="02020603050405020304" pitchFamily="18" charset="0"/>
              </a:rPr>
              <a:t> AC (Hình 6)</a:t>
            </a:r>
            <a:r>
              <a:rPr lang="en-US" altLang="x-none" sz="2800" dirty="0">
                <a:solidFill>
                  <a:srgbClr val="000000"/>
                </a:solidFill>
                <a:latin typeface="Times New Roman" panose="02020603050405020304" pitchFamily="18" charset="0"/>
                <a:cs typeface="Times New Roman" panose="02020603050405020304" pitchFamily="18" charset="0"/>
              </a:rPr>
              <a:t>;</a:t>
            </a:r>
            <a:endParaRPr sz="2800" dirty="0">
              <a:solidFill>
                <a:srgbClr val="000000"/>
              </a:solidFill>
              <a:latin typeface="Times New Roman" panose="02020603050405020304" pitchFamily="18" charset="0"/>
              <a:ea typeface="Times New Roman" panose="02020603050405020304" pitchFamily="18" charset="0"/>
            </a:endParaRPr>
          </a:p>
        </p:txBody>
      </p:sp>
      <p:sp>
        <p:nvSpPr>
          <p:cNvPr id="17" name="TextBox 9"/>
          <p:cNvSpPr txBox="1"/>
          <p:nvPr/>
        </p:nvSpPr>
        <p:spPr>
          <a:xfrm>
            <a:off x="331074" y="4157173"/>
            <a:ext cx="7203068" cy="954107"/>
          </a:xfrm>
          <a:prstGeom prst="rect">
            <a:avLst/>
          </a:prstGeom>
          <a:noFill/>
          <a:ln w="9525">
            <a:noFill/>
          </a:ln>
        </p:spPr>
        <p:txBody>
          <a:bodyPr wrap="square">
            <a:spAutoFit/>
          </a:bodyPr>
          <a:lstStyle/>
          <a:p>
            <a:pPr algn="just" eaLnBrk="1" hangingPunct="1">
              <a:buNone/>
            </a:pPr>
            <a:r>
              <a:rPr sz="2800" dirty="0">
                <a:solidFill>
                  <a:srgbClr val="000000"/>
                </a:solidFill>
                <a:latin typeface="Times New Roman" panose="02020603050405020304" pitchFamily="18" charset="0"/>
                <a:cs typeface="Times New Roman" panose="02020603050405020304" pitchFamily="18" charset="0"/>
              </a:rPr>
              <a:t>c) Kiểm tra </a:t>
            </a:r>
            <a:r>
              <a:rPr sz="2800" dirty="0" err="1">
                <a:solidFill>
                  <a:srgbClr val="000000"/>
                </a:solidFill>
                <a:latin typeface="Times New Roman" panose="02020603050405020304" pitchFamily="18" charset="0"/>
                <a:cs typeface="Times New Roman" panose="02020603050405020304" pitchFamily="18" charset="0"/>
              </a:rPr>
              <a:t>xem</a:t>
            </a:r>
            <a:r>
              <a:rPr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góc</a:t>
            </a:r>
            <a:r>
              <a:rPr lang="en-US" sz="2800" dirty="0">
                <a:solidFill>
                  <a:srgbClr val="000000"/>
                </a:solidFill>
                <a:latin typeface="Times New Roman" panose="02020603050405020304" pitchFamily="18" charset="0"/>
                <a:cs typeface="Times New Roman" panose="02020603050405020304" pitchFamily="18" charset="0"/>
              </a:rPr>
              <a:t> A</a:t>
            </a:r>
            <a:r>
              <a:rPr sz="2800" dirty="0">
                <a:solidFill>
                  <a:srgbClr val="000000"/>
                </a:solidFill>
                <a:latin typeface="Times New Roman" panose="02020603050405020304" pitchFamily="18" charset="0"/>
                <a:cs typeface="Times New Roman" panose="02020603050405020304" pitchFamily="18" charset="0"/>
              </a:rPr>
              <a:t> của </a:t>
            </a:r>
            <a:r>
              <a:rPr sz="28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ABC </a:t>
            </a:r>
            <a:r>
              <a:rPr sz="2800" dirty="0" err="1">
                <a:solidFill>
                  <a:srgbClr val="000000"/>
                </a:solidFill>
                <a:latin typeface="Times New Roman" panose="02020603050405020304" pitchFamily="18" charset="0"/>
                <a:cs typeface="Times New Roman" panose="02020603050405020304" pitchFamily="18" charset="0"/>
                <a:sym typeface="Symbol" panose="05050102010706020507" pitchFamily="18" charset="2"/>
              </a:rPr>
              <a:t>có</a:t>
            </a:r>
            <a:r>
              <a:rPr sz="28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solidFill>
                  <a:srgbClr val="000000"/>
                </a:solidFill>
                <a:latin typeface="Times New Roman" panose="02020603050405020304" pitchFamily="18" charset="0"/>
                <a:cs typeface="Times New Roman" panose="02020603050405020304" pitchFamily="18" charset="0"/>
                <a:sym typeface="Symbol" panose="05050102010706020507" pitchFamily="18" charset="2"/>
              </a:rPr>
              <a:t>phải</a:t>
            </a:r>
            <a:r>
              <a:rPr lang="en-US" sz="28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sz="2800" dirty="0" err="1">
                <a:solidFill>
                  <a:srgbClr val="000000"/>
                </a:solidFill>
                <a:latin typeface="Times New Roman" panose="02020603050405020304" pitchFamily="18" charset="0"/>
                <a:cs typeface="Times New Roman" panose="02020603050405020304" pitchFamily="18" charset="0"/>
                <a:sym typeface="Symbol" panose="05050102010706020507" pitchFamily="18" charset="2"/>
              </a:rPr>
              <a:t>l</a:t>
            </a:r>
            <a:r>
              <a:rPr sz="2800" dirty="0" err="1">
                <a:solidFill>
                  <a:srgbClr val="000000"/>
                </a:solidFill>
                <a:latin typeface="Times New Roman" panose="02020603050405020304" pitchFamily="18" charset="0"/>
                <a:ea typeface="Times New Roman" panose="02020603050405020304" pitchFamily="18" charset="0"/>
                <a:sym typeface="Symbol" panose="05050102010706020507" pitchFamily="18" charset="2"/>
              </a:rPr>
              <a:t>à</a:t>
            </a:r>
            <a:r>
              <a:rPr sz="28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góc vuông </a:t>
            </a:r>
            <a:r>
              <a:rPr sz="2800" dirty="0">
                <a:solidFill>
                  <a:srgbClr val="000000"/>
                </a:solidFill>
                <a:latin typeface="Times New Roman" panose="02020603050405020304" pitchFamily="18" charset="0"/>
                <a:cs typeface="Times New Roman" panose="02020603050405020304" pitchFamily="18" charset="0"/>
              </a:rPr>
              <a:t>hay </a:t>
            </a:r>
            <a:r>
              <a:rPr sz="2800" dirty="0" err="1">
                <a:solidFill>
                  <a:srgbClr val="000000"/>
                </a:solidFill>
                <a:latin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cs typeface="Times New Roman" panose="02020603050405020304" pitchFamily="18" charset="0"/>
              </a:rPr>
              <a:t>.</a:t>
            </a:r>
            <a:endParaRPr sz="2800" dirty="0">
              <a:solidFill>
                <a:srgbClr val="000000"/>
              </a:solidFill>
              <a:latin typeface="Times New Roman" panose="02020603050405020304" pitchFamily="18" charset="0"/>
              <a:ea typeface="Times New Roman" panose="02020603050405020304" pitchFamily="18" charset="0"/>
            </a:endParaRPr>
          </a:p>
        </p:txBody>
      </p:sp>
      <p:pic>
        <p:nvPicPr>
          <p:cNvPr id="1026" name="Picture 2" descr="C:\Users\HDCP\Desktop\H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9215" y="1588748"/>
            <a:ext cx="3890408" cy="4374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152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1F658E-2501-4480-9B2F-6E3C102D8E4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0" y="-75042"/>
            <a:ext cx="1419237" cy="840337"/>
          </a:xfrm>
          <a:prstGeom prst="rect">
            <a:avLst/>
          </a:prstGeom>
        </p:spPr>
      </p:pic>
      <p:sp>
        <p:nvSpPr>
          <p:cNvPr id="16" name="Flowchart: Process 15">
            <a:extLst>
              <a:ext uri="{FF2B5EF4-FFF2-40B4-BE49-F238E27FC236}">
                <a16:creationId xmlns:a16="http://schemas.microsoft.com/office/drawing/2014/main" id="{39AEA537-FB89-478E-B177-A85394282EDC}"/>
              </a:ext>
            </a:extLst>
          </p:cNvPr>
          <p:cNvSpPr/>
          <p:nvPr/>
        </p:nvSpPr>
        <p:spPr>
          <a:xfrm>
            <a:off x="2689412" y="2537006"/>
            <a:ext cx="2207879" cy="1734313"/>
          </a:xfrm>
          <a:prstGeom prst="flowChart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Flowchart: Process 16">
            <a:extLst>
              <a:ext uri="{FF2B5EF4-FFF2-40B4-BE49-F238E27FC236}">
                <a16:creationId xmlns:a16="http://schemas.microsoft.com/office/drawing/2014/main" id="{CC6FF73E-1CB6-454E-B3AF-573EE30F116B}"/>
              </a:ext>
            </a:extLst>
          </p:cNvPr>
          <p:cNvSpPr/>
          <p:nvPr/>
        </p:nvSpPr>
        <p:spPr>
          <a:xfrm>
            <a:off x="4897291" y="4282129"/>
            <a:ext cx="2258178" cy="2132118"/>
          </a:xfrm>
          <a:prstGeom prst="flowChartProcess">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a:extLst>
              <a:ext uri="{FF2B5EF4-FFF2-40B4-BE49-F238E27FC236}">
                <a16:creationId xmlns:a16="http://schemas.microsoft.com/office/drawing/2014/main" id="{B58F71DA-DBA5-4A82-AF87-3BBBE267D25C}"/>
              </a:ext>
            </a:extLst>
          </p:cNvPr>
          <p:cNvSpPr/>
          <p:nvPr/>
        </p:nvSpPr>
        <p:spPr>
          <a:xfrm rot="18473209">
            <a:off x="5450319" y="854574"/>
            <a:ext cx="2894969" cy="28181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9" name="Group 18">
            <a:extLst>
              <a:ext uri="{FF2B5EF4-FFF2-40B4-BE49-F238E27FC236}">
                <a16:creationId xmlns:a16="http://schemas.microsoft.com/office/drawing/2014/main" id="{1F0EB98A-F805-4846-A142-B8DD1F3DCAFC}"/>
              </a:ext>
            </a:extLst>
          </p:cNvPr>
          <p:cNvGrpSpPr/>
          <p:nvPr/>
        </p:nvGrpSpPr>
        <p:grpSpPr>
          <a:xfrm>
            <a:off x="4088050" y="2135483"/>
            <a:ext cx="3545244" cy="2629272"/>
            <a:chOff x="9922526" y="2930486"/>
            <a:chExt cx="2362238" cy="1779492"/>
          </a:xfrm>
        </p:grpSpPr>
        <p:sp>
          <p:nvSpPr>
            <p:cNvPr id="20" name="Right Triangle 19">
              <a:extLst>
                <a:ext uri="{FF2B5EF4-FFF2-40B4-BE49-F238E27FC236}">
                  <a16:creationId xmlns:a16="http://schemas.microsoft.com/office/drawing/2014/main" id="{40C3F568-C160-4E9D-BEF3-1ADDF5D40AE9}"/>
                </a:ext>
              </a:extLst>
            </p:cNvPr>
            <p:cNvSpPr/>
            <p:nvPr/>
          </p:nvSpPr>
          <p:spPr>
            <a:xfrm>
              <a:off x="10461434" y="3202237"/>
              <a:ext cx="1504950" cy="1181100"/>
            </a:xfrm>
            <a:prstGeom prst="rtTriangl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6AE3B47C-81D5-4834-B39C-A06EDE87B68B}"/>
                </a:ext>
              </a:extLst>
            </p:cNvPr>
            <p:cNvSpPr txBox="1"/>
            <p:nvPr/>
          </p:nvSpPr>
          <p:spPr>
            <a:xfrm>
              <a:off x="10212636" y="4263527"/>
              <a:ext cx="385591"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A</a:t>
              </a:r>
              <a:endParaRPr lang="vi-VN">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FE348BB-046F-4138-989F-D7ED9C94802E}"/>
                </a:ext>
              </a:extLst>
            </p:cNvPr>
            <p:cNvSpPr txBox="1"/>
            <p:nvPr/>
          </p:nvSpPr>
          <p:spPr>
            <a:xfrm>
              <a:off x="10157552" y="2930486"/>
              <a:ext cx="385591"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t>
              </a:r>
              <a:endParaRPr lang="vi-VN">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1673A12-CDC4-4296-B9D4-3090E6C46A47}"/>
                </a:ext>
              </a:extLst>
            </p:cNvPr>
            <p:cNvSpPr txBox="1"/>
            <p:nvPr/>
          </p:nvSpPr>
          <p:spPr>
            <a:xfrm>
              <a:off x="11899173" y="4267680"/>
              <a:ext cx="38559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a:t>
              </a:r>
              <a:endParaRPr lang="vi-VN"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6DEFC4B8-0FC9-4869-B722-3B990985AB43}"/>
                </a:ext>
              </a:extLst>
            </p:cNvPr>
            <p:cNvSpPr txBox="1"/>
            <p:nvPr/>
          </p:nvSpPr>
          <p:spPr>
            <a:xfrm>
              <a:off x="11497937" y="3756752"/>
              <a:ext cx="675701"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5cm</a:t>
              </a:r>
              <a:endParaRPr lang="vi-VN">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9153E39F-9E35-4BCA-861F-0CBA3D9A264B}"/>
                </a:ext>
              </a:extLst>
            </p:cNvPr>
            <p:cNvSpPr txBox="1"/>
            <p:nvPr/>
          </p:nvSpPr>
          <p:spPr>
            <a:xfrm>
              <a:off x="9922526" y="3767771"/>
              <a:ext cx="675701"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3cm</a:t>
              </a:r>
              <a:endParaRPr lang="vi-VN">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B520CF08-2734-496F-A577-214B28D7DC6B}"/>
                </a:ext>
              </a:extLst>
            </p:cNvPr>
            <p:cNvSpPr txBox="1"/>
            <p:nvPr/>
          </p:nvSpPr>
          <p:spPr>
            <a:xfrm>
              <a:off x="10936077" y="4340646"/>
              <a:ext cx="675701"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4cm</a:t>
              </a:r>
              <a:endParaRPr lang="vi-VN">
                <a:latin typeface="Times New Roman" panose="02020603050405020304" pitchFamily="18" charset="0"/>
                <a:cs typeface="Times New Roman" panose="02020603050405020304" pitchFamily="18" charset="0"/>
              </a:endParaRPr>
            </a:p>
          </p:txBody>
        </p:sp>
      </p:grpSp>
      <p:pic>
        <p:nvPicPr>
          <p:cNvPr id="34" name="Picture 2" descr="Êke học sinh 20cm (1501, 1411) Siêu thị Đức Thành">
            <a:extLst>
              <a:ext uri="{FF2B5EF4-FFF2-40B4-BE49-F238E27FC236}">
                <a16:creationId xmlns:a16="http://schemas.microsoft.com/office/drawing/2014/main" id="{14885888-3775-4C72-8A45-6B3C5685F5A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7400" l="25300" r="83800"/>
                    </a14:imgEffect>
                  </a14:imgLayer>
                </a14:imgProps>
              </a:ext>
              <a:ext uri="{28A0092B-C50C-407E-A947-70E740481C1C}">
                <a14:useLocalDpi xmlns:a14="http://schemas.microsoft.com/office/drawing/2010/main" val="0"/>
              </a:ext>
            </a:extLst>
          </a:blip>
          <a:srcRect/>
          <a:stretch>
            <a:fillRect/>
          </a:stretch>
        </p:blipFill>
        <p:spPr bwMode="auto">
          <a:xfrm>
            <a:off x="4211732" y="1428753"/>
            <a:ext cx="2538455" cy="2940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10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1" nodeType="clickEffect">
                                  <p:stCondLst>
                                    <p:cond delay="0"/>
                                  </p:stCondLst>
                                  <p:childTnLst>
                                    <p:anim calcmode="lin" valueType="num">
                                      <p:cBhvr>
                                        <p:cTn id="10" dur="500"/>
                                        <p:tgtEl>
                                          <p:spTgt spid="16"/>
                                        </p:tgtEl>
                                        <p:attrNameLst>
                                          <p:attrName>ppt_w</p:attrName>
                                        </p:attrNameLst>
                                      </p:cBhvr>
                                      <p:tavLst>
                                        <p:tav tm="0">
                                          <p:val>
                                            <p:strVal val="ppt_w"/>
                                          </p:val>
                                        </p:tav>
                                        <p:tav tm="100000">
                                          <p:val>
                                            <p:fltVal val="0"/>
                                          </p:val>
                                        </p:tav>
                                      </p:tavLst>
                                    </p:anim>
                                    <p:anim calcmode="lin" valueType="num">
                                      <p:cBhvr>
                                        <p:cTn id="11" dur="500"/>
                                        <p:tgtEl>
                                          <p:spTgt spid="16"/>
                                        </p:tgtEl>
                                        <p:attrNameLst>
                                          <p:attrName>ppt_h</p:attrName>
                                        </p:attrNameLst>
                                      </p:cBhvr>
                                      <p:tavLst>
                                        <p:tav tm="0">
                                          <p:val>
                                            <p:strVal val="ppt_h"/>
                                          </p:val>
                                        </p:tav>
                                        <p:tav tm="100000">
                                          <p:val>
                                            <p:fltVal val="0"/>
                                          </p:val>
                                        </p:tav>
                                      </p:tavLst>
                                    </p:anim>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53" presetClass="exit" presetSubtype="32" fill="hold" grpId="1" nodeType="withEffect">
                                  <p:stCondLst>
                                    <p:cond delay="0"/>
                                  </p:stCondLst>
                                  <p:childTnLst>
                                    <p:anim calcmode="lin" valueType="num">
                                      <p:cBhvr>
                                        <p:cTn id="15" dur="500"/>
                                        <p:tgtEl>
                                          <p:spTgt spid="17"/>
                                        </p:tgtEl>
                                        <p:attrNameLst>
                                          <p:attrName>ppt_w</p:attrName>
                                        </p:attrNameLst>
                                      </p:cBhvr>
                                      <p:tavLst>
                                        <p:tav tm="0">
                                          <p:val>
                                            <p:strVal val="ppt_w"/>
                                          </p:val>
                                        </p:tav>
                                        <p:tav tm="100000">
                                          <p:val>
                                            <p:fltVal val="0"/>
                                          </p:val>
                                        </p:tav>
                                      </p:tavLst>
                                    </p:anim>
                                    <p:anim calcmode="lin" valueType="num">
                                      <p:cBhvr>
                                        <p:cTn id="16" dur="500"/>
                                        <p:tgtEl>
                                          <p:spTgt spid="17"/>
                                        </p:tgtEl>
                                        <p:attrNameLst>
                                          <p:attrName>ppt_h</p:attrName>
                                        </p:attrNameLst>
                                      </p:cBhvr>
                                      <p:tavLst>
                                        <p:tav tm="0">
                                          <p:val>
                                            <p:strVal val="ppt_h"/>
                                          </p:val>
                                        </p:tav>
                                        <p:tav tm="100000">
                                          <p:val>
                                            <p:fltVal val="0"/>
                                          </p:val>
                                        </p:tav>
                                      </p:tavLst>
                                    </p:anim>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53" presetClass="exit" presetSubtype="32" fill="hold" grpId="1" nodeType="withEffect">
                                  <p:stCondLst>
                                    <p:cond delay="0"/>
                                  </p:stCondLst>
                                  <p:childTnLst>
                                    <p:anim calcmode="lin" valueType="num">
                                      <p:cBhvr>
                                        <p:cTn id="20" dur="500"/>
                                        <p:tgtEl>
                                          <p:spTgt spid="18"/>
                                        </p:tgtEl>
                                        <p:attrNameLst>
                                          <p:attrName>ppt_w</p:attrName>
                                        </p:attrNameLst>
                                      </p:cBhvr>
                                      <p:tavLst>
                                        <p:tav tm="0">
                                          <p:val>
                                            <p:strVal val="ppt_w"/>
                                          </p:val>
                                        </p:tav>
                                        <p:tav tm="100000">
                                          <p:val>
                                            <p:fltVal val="0"/>
                                          </p:val>
                                        </p:tav>
                                      </p:tavLst>
                                    </p:anim>
                                    <p:anim calcmode="lin" valueType="num">
                                      <p:cBhvr>
                                        <p:cTn id="21" dur="500"/>
                                        <p:tgtEl>
                                          <p:spTgt spid="18"/>
                                        </p:tgtEl>
                                        <p:attrNameLst>
                                          <p:attrName>ppt_h</p:attrName>
                                        </p:attrNameLst>
                                      </p:cBhvr>
                                      <p:tavLst>
                                        <p:tav tm="0">
                                          <p:val>
                                            <p:strVal val="ppt_h"/>
                                          </p:val>
                                        </p:tav>
                                        <p:tav tm="100000">
                                          <p:val>
                                            <p:fltVal val="0"/>
                                          </p:val>
                                        </p:tav>
                                      </p:tavLst>
                                    </p:anim>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750" fill="hold"/>
                                        <p:tgtEl>
                                          <p:spTgt spid="34"/>
                                        </p:tgtEl>
                                        <p:attrNameLst>
                                          <p:attrName>ppt_x</p:attrName>
                                        </p:attrNameLst>
                                      </p:cBhvr>
                                      <p:tavLst>
                                        <p:tav tm="0">
                                          <p:val>
                                            <p:strVal val="#ppt_x"/>
                                          </p:val>
                                        </p:tav>
                                        <p:tav tm="100000">
                                          <p:val>
                                            <p:strVal val="#ppt_x"/>
                                          </p:val>
                                        </p:tav>
                                      </p:tavLst>
                                    </p:anim>
                                    <p:anim calcmode="lin" valueType="num">
                                      <p:cBhvr additive="base">
                                        <p:cTn id="29"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17" grpId="1"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p:nvPr/>
        </p:nvSpPr>
        <p:spPr>
          <a:xfrm>
            <a:off x="979128" y="442475"/>
            <a:ext cx="10666025" cy="1569660"/>
          </a:xfrm>
          <a:prstGeom prst="rect">
            <a:avLst/>
          </a:prstGeom>
          <a:solidFill>
            <a:srgbClr val="FFFF00"/>
          </a:solidFill>
          <a:ln w="9525">
            <a:noFill/>
          </a:ln>
        </p:spPr>
        <p:txBody>
          <a:bodyPr wrap="square">
            <a:spAutoFit/>
          </a:bodyPr>
          <a:lstStyle/>
          <a:p>
            <a:pPr algn="just">
              <a:spcBef>
                <a:spcPct val="50000"/>
              </a:spcBef>
              <a:buNone/>
            </a:pPr>
            <a:r>
              <a:rPr lang="vi-VN" sz="3200" b="1" dirty="0">
                <a:solidFill>
                  <a:srgbClr val="0000FF"/>
                </a:solidFill>
                <a:latin typeface="Times New Roman" panose="02020603050405020304" pitchFamily="18" charset="0"/>
                <a:ea typeface=".VnTime" panose="020B7200000000000000"/>
                <a:cs typeface="Times New Roman" panose="02020603050405020304" pitchFamily="18" charset="0"/>
              </a:rPr>
              <a:t>Nếu một tam giác có </a:t>
            </a:r>
            <a:r>
              <a:rPr lang="vi-VN" sz="3200" b="1" dirty="0">
                <a:solidFill>
                  <a:srgbClr val="0000FF"/>
                </a:solidFill>
                <a:latin typeface="Times New Roman" panose="02020603050405020304" pitchFamily="18" charset="0"/>
                <a:cs typeface="Times New Roman" panose="02020603050405020304" pitchFamily="18" charset="0"/>
                <a:sym typeface="+mn-ea"/>
              </a:rPr>
              <a:t>bình </a:t>
            </a:r>
            <a:r>
              <a:rPr lang="vi-VN" sz="3200" b="1" dirty="0">
                <a:solidFill>
                  <a:srgbClr val="0000FF"/>
                </a:solidFill>
                <a:latin typeface="Times New Roman" panose="02020603050405020304" pitchFamily="18" charset="0"/>
                <a:ea typeface=".VnTime" panose="020B7200000000000000"/>
                <a:cs typeface="Times New Roman" panose="02020603050405020304" pitchFamily="18" charset="0"/>
              </a:rPr>
              <a:t>ph­ương của một cạnh bằng tổng các </a:t>
            </a:r>
            <a:r>
              <a:rPr lang="vi-VN" sz="3200" b="1" dirty="0">
                <a:solidFill>
                  <a:srgbClr val="0000FF"/>
                </a:solidFill>
                <a:latin typeface="Times New Roman" panose="02020603050405020304" pitchFamily="18" charset="0"/>
                <a:cs typeface="Times New Roman" panose="02020603050405020304" pitchFamily="18" charset="0"/>
                <a:sym typeface="+mn-ea"/>
              </a:rPr>
              <a:t>bình</a:t>
            </a:r>
            <a:r>
              <a:rPr lang="vi-VN" sz="3200" b="1" dirty="0">
                <a:solidFill>
                  <a:srgbClr val="0000FF"/>
                </a:solidFill>
                <a:latin typeface=".VnTime" panose="020B7200000000000000"/>
                <a:ea typeface=".VnTime" panose="020B7200000000000000"/>
              </a:rPr>
              <a:t> </a:t>
            </a:r>
            <a:r>
              <a:rPr lang="vi-VN" sz="3200" b="1" dirty="0">
                <a:solidFill>
                  <a:srgbClr val="0000FF"/>
                </a:solidFill>
                <a:latin typeface="Times New Roman" panose="02020603050405020304" pitchFamily="18" charset="0"/>
                <a:ea typeface=".VnTime" panose="020B7200000000000000"/>
                <a:cs typeface="Times New Roman" panose="02020603050405020304" pitchFamily="18" charset="0"/>
              </a:rPr>
              <a:t>ph­ương của hai cạnh</a:t>
            </a:r>
            <a:r>
              <a:rPr lang="vi-VN" sz="3200" b="1" dirty="0">
                <a:solidFill>
                  <a:srgbClr val="0000FF"/>
                </a:solidFill>
                <a:latin typeface=".VnTime" panose="020B7200000000000000"/>
                <a:ea typeface=".VnTime" panose="020B7200000000000000"/>
              </a:rPr>
              <a:t> </a:t>
            </a:r>
            <a:r>
              <a:rPr lang="vi-VN" sz="3200" b="1" dirty="0">
                <a:solidFill>
                  <a:srgbClr val="0000FF"/>
                </a:solidFill>
                <a:latin typeface="Times New Roman" panose="02020603050405020304" pitchFamily="18" charset="0"/>
                <a:ea typeface=".VnTime" panose="020B7200000000000000"/>
                <a:cs typeface="Times New Roman" panose="02020603050405020304" pitchFamily="18" charset="0"/>
              </a:rPr>
              <a:t>còn lại</a:t>
            </a:r>
            <a:r>
              <a:rPr lang="vi-VN" sz="3200" b="1" dirty="0">
                <a:solidFill>
                  <a:srgbClr val="0000FF"/>
                </a:solidFill>
                <a:latin typeface=".VnTime" panose="020B7200000000000000"/>
                <a:ea typeface=".VnTime" panose="020B7200000000000000"/>
              </a:rPr>
              <a:t> </a:t>
            </a:r>
            <a:r>
              <a:rPr lang="vi-VN" sz="3200" b="1" dirty="0">
                <a:solidFill>
                  <a:srgbClr val="0000FF"/>
                </a:solidFill>
                <a:latin typeface="Times New Roman" panose="02020603050405020304" pitchFamily="18" charset="0"/>
                <a:ea typeface=".VnTime" panose="020B7200000000000000"/>
                <a:cs typeface="Times New Roman" panose="02020603050405020304" pitchFamily="18" charset="0"/>
              </a:rPr>
              <a:t>thì tam giác đó có là tam giác vuông</a:t>
            </a:r>
            <a:r>
              <a:rPr lang="vi-VN" sz="3200" b="1" dirty="0">
                <a:solidFill>
                  <a:srgbClr val="0000FF"/>
                </a:solidFill>
                <a:latin typeface=".VnTime" panose="020B7200000000000000"/>
                <a:ea typeface=".VnTime" panose="020B7200000000000000"/>
              </a:rPr>
              <a:t>?</a:t>
            </a:r>
          </a:p>
        </p:txBody>
      </p:sp>
      <p:pic>
        <p:nvPicPr>
          <p:cNvPr id="5" name="Picture 95" descr="Hoicham">
            <a:extLst>
              <a:ext uri="{FF2B5EF4-FFF2-40B4-BE49-F238E27FC236}">
                <a16:creationId xmlns:a16="http://schemas.microsoft.com/office/drawing/2014/main" id="{B3027BA3-8975-47C7-BA1A-88605D2D9619}"/>
              </a:ext>
            </a:extLst>
          </p:cNvPr>
          <p:cNvPicPr>
            <a:picLocks noChangeAspect="1" noChangeArrowheads="1" noCrop="1"/>
          </p:cNvPicPr>
          <p:nvPr/>
        </p:nvPicPr>
        <p:blipFill>
          <a:blip r:embed="rId2">
            <a:lum contrast="22000"/>
            <a:extLst>
              <a:ext uri="{28A0092B-C50C-407E-A947-70E740481C1C}">
                <a14:useLocalDpi xmlns:a14="http://schemas.microsoft.com/office/drawing/2010/main" val="0"/>
              </a:ext>
            </a:extLst>
          </a:blip>
          <a:srcRect/>
          <a:stretch>
            <a:fillRect/>
          </a:stretch>
        </p:blipFill>
        <p:spPr bwMode="auto">
          <a:xfrm>
            <a:off x="129456" y="0"/>
            <a:ext cx="849672" cy="122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36870" y="3249016"/>
            <a:ext cx="6413002" cy="584775"/>
          </a:xfrm>
          <a:prstGeom prst="rect">
            <a:avLst/>
          </a:prstGeom>
          <a:noFill/>
          <a:ln w="9525">
            <a:noFill/>
          </a:ln>
        </p:spPr>
        <p:txBody>
          <a:bodyPr wrap="square">
            <a:spAutoFit/>
          </a:bodyPr>
          <a:lstStyle/>
          <a:p>
            <a:pPr eaLnBrk="1" hangingPunct="1">
              <a:buNone/>
            </a:pPr>
            <a:r>
              <a:rPr sz="3200" b="1" i="1" dirty="0">
                <a:solidFill>
                  <a:srgbClr val="0000FF"/>
                </a:solidFill>
                <a:latin typeface="Times New Roman" panose="02020603050405020304" pitchFamily="18" charset="0"/>
                <a:cs typeface="Times New Roman" panose="02020603050405020304" pitchFamily="18" charset="0"/>
              </a:rPr>
              <a:t>*</a:t>
            </a:r>
            <a:r>
              <a:rPr lang="en-US" sz="3200" b="1" i="1" dirty="0">
                <a:solidFill>
                  <a:srgbClr val="0000FF"/>
                </a:solidFill>
                <a:latin typeface="Times New Roman" panose="02020603050405020304" pitchFamily="18" charset="0"/>
                <a:cs typeface="Times New Roman" panose="02020603050405020304" pitchFamily="18" charset="0"/>
              </a:rPr>
              <a:t> </a:t>
            </a:r>
            <a:r>
              <a:rPr sz="3200" b="1" i="1" dirty="0" err="1">
                <a:solidFill>
                  <a:srgbClr val="0000FF"/>
                </a:solidFill>
                <a:latin typeface="Times New Roman" panose="02020603050405020304" pitchFamily="18" charset="0"/>
                <a:cs typeface="Times New Roman" panose="02020603050405020304" pitchFamily="18" charset="0"/>
              </a:rPr>
              <a:t>Định</a:t>
            </a:r>
            <a:r>
              <a:rPr sz="3200" b="1" i="1" dirty="0">
                <a:solidFill>
                  <a:srgbClr val="0000FF"/>
                </a:solidFill>
                <a:latin typeface="Times New Roman" panose="02020603050405020304" pitchFamily="18" charset="0"/>
                <a:cs typeface="Times New Roman" panose="02020603050405020304" pitchFamily="18" charset="0"/>
              </a:rPr>
              <a:t> lý Pythagore đảo (SGK- 95)</a:t>
            </a:r>
            <a:endParaRPr lang="vi-VN" altLang="x-none" sz="3200" b="1" i="1" dirty="0">
              <a:solidFill>
                <a:srgbClr val="0000FF"/>
              </a:solidFill>
              <a:latin typeface="Times New Roman" panose="02020603050405020304" pitchFamily="18" charset="0"/>
              <a:ea typeface="Times New Roman" panose="02020603050405020304" pitchFamily="18" charset="0"/>
            </a:endParaRPr>
          </a:p>
        </p:txBody>
      </p:sp>
      <p:grpSp>
        <p:nvGrpSpPr>
          <p:cNvPr id="6" name="Group 32"/>
          <p:cNvGrpSpPr/>
          <p:nvPr/>
        </p:nvGrpSpPr>
        <p:grpSpPr>
          <a:xfrm>
            <a:off x="-31908" y="4110318"/>
            <a:ext cx="12062544" cy="1971439"/>
            <a:chOff x="0" y="1776585"/>
            <a:chExt cx="11520370" cy="2789046"/>
          </a:xfrm>
        </p:grpSpPr>
        <p:grpSp>
          <p:nvGrpSpPr>
            <p:cNvPr id="7" name="Group 34"/>
            <p:cNvGrpSpPr/>
            <p:nvPr/>
          </p:nvGrpSpPr>
          <p:grpSpPr>
            <a:xfrm>
              <a:off x="0" y="1776585"/>
              <a:ext cx="11444037" cy="2316642"/>
              <a:chOff x="-157227" y="2625290"/>
              <a:chExt cx="17732999" cy="3304979"/>
            </a:xfrm>
          </p:grpSpPr>
          <p:sp>
            <p:nvSpPr>
              <p:cNvPr id="9" name="Rectangle: Rounded Corners 44"/>
              <p:cNvSpPr/>
              <p:nvPr/>
            </p:nvSpPr>
            <p:spPr>
              <a:xfrm>
                <a:off x="101597" y="2728685"/>
                <a:ext cx="17474175" cy="3201584"/>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10" name="Rectangle 9"/>
              <p:cNvSpPr/>
              <p:nvPr/>
            </p:nvSpPr>
            <p:spPr>
              <a:xfrm>
                <a:off x="101597" y="2714173"/>
                <a:ext cx="17474175" cy="71482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pic>
            <p:nvPicPr>
              <p:cNvPr id="11" name="Picture 46"/>
              <p:cNvPicPr>
                <a:picLocks noChangeAspect="1"/>
              </p:cNvPicPr>
              <p:nvPr/>
            </p:nvPicPr>
            <p:blipFill>
              <a:blip r:embed="rId3"/>
              <a:stretch>
                <a:fillRect/>
              </a:stretch>
            </p:blipFill>
            <p:spPr>
              <a:xfrm>
                <a:off x="-157227" y="2625290"/>
                <a:ext cx="1347395" cy="1607419"/>
              </a:xfrm>
              <a:prstGeom prst="rect">
                <a:avLst/>
              </a:prstGeom>
              <a:noFill/>
              <a:ln w="9525">
                <a:noFill/>
              </a:ln>
            </p:spPr>
          </p:pic>
        </p:grpSp>
        <p:sp>
          <p:nvSpPr>
            <p:cNvPr id="8" name="TextBox 35"/>
            <p:cNvSpPr txBox="1"/>
            <p:nvPr/>
          </p:nvSpPr>
          <p:spPr>
            <a:xfrm>
              <a:off x="283387" y="2344992"/>
              <a:ext cx="11236983" cy="2220639"/>
            </a:xfrm>
            <a:prstGeom prst="rect">
              <a:avLst/>
            </a:prstGeom>
            <a:noFill/>
            <a:ln w="9525">
              <a:noFill/>
            </a:ln>
          </p:spPr>
          <p:txBody>
            <a:bodyPr wrap="square">
              <a:spAutoFit/>
            </a:bodyPr>
            <a:lstStyle/>
            <a:p>
              <a:pPr eaLnBrk="1" hangingPunct="1">
                <a:spcAft>
                  <a:spcPts val="900"/>
                </a:spcAft>
                <a:buNone/>
              </a:pPr>
              <a:r>
                <a:rPr sz="3200" b="1" i="1" dirty="0">
                  <a:solidFill>
                    <a:srgbClr val="000000"/>
                  </a:solidFill>
                  <a:latin typeface="Times New Roman" panose="02020603050405020304" pitchFamily="18" charset="0"/>
                  <a:cs typeface="Times New Roman" panose="02020603050405020304" pitchFamily="18" charset="0"/>
                </a:rPr>
                <a:t>Nếu một tam giác có bình ph</a:t>
              </a:r>
              <a:r>
                <a:rPr lang="vi-VN" altLang="x-none" sz="3200" b="1" i="1" dirty="0">
                  <a:solidFill>
                    <a:srgbClr val="000000"/>
                  </a:solidFill>
                  <a:latin typeface="Times New Roman" panose="02020603050405020304" pitchFamily="18" charset="0"/>
                  <a:cs typeface="Times New Roman" panose="02020603050405020304" pitchFamily="18" charset="0"/>
                </a:rPr>
                <a:t>ương của một cạnh bằng tổng </a:t>
              </a:r>
              <a:r>
                <a:rPr lang="en-US" altLang="x-none" sz="3200" b="1" i="1" dirty="0" err="1">
                  <a:solidFill>
                    <a:srgbClr val="000000"/>
                  </a:solidFill>
                  <a:latin typeface="Times New Roman" panose="02020603050405020304" pitchFamily="18" charset="0"/>
                  <a:cs typeface="Times New Roman" panose="02020603050405020304" pitchFamily="18" charset="0"/>
                </a:rPr>
                <a:t>các</a:t>
              </a:r>
              <a:r>
                <a:rPr lang="en-US" altLang="x-none" sz="3200" b="1" i="1" dirty="0">
                  <a:solidFill>
                    <a:srgbClr val="000000"/>
                  </a:solidFill>
                  <a:latin typeface="Times New Roman" panose="02020603050405020304" pitchFamily="18" charset="0"/>
                  <a:cs typeface="Times New Roman" panose="02020603050405020304" pitchFamily="18" charset="0"/>
                </a:rPr>
                <a:t> </a:t>
              </a:r>
              <a:r>
                <a:rPr lang="vi-VN" altLang="x-none" sz="3200" b="1" i="1" dirty="0">
                  <a:solidFill>
                    <a:srgbClr val="000000"/>
                  </a:solidFill>
                  <a:latin typeface="Times New Roman" panose="02020603050405020304" pitchFamily="18" charset="0"/>
                  <a:cs typeface="Times New Roman" panose="02020603050405020304" pitchFamily="18" charset="0"/>
                </a:rPr>
                <a:t>bình phương của hai cạnh còn lại thì tam giác đó l</a:t>
              </a:r>
              <a:r>
                <a:rPr lang="vi-VN" altLang="x-none" sz="3200" b="1" i="1" dirty="0">
                  <a:solidFill>
                    <a:srgbClr val="000000"/>
                  </a:solidFill>
                  <a:latin typeface="Times New Roman" panose="02020603050405020304" pitchFamily="18" charset="0"/>
                  <a:ea typeface="Times New Roman" panose="02020603050405020304" pitchFamily="18" charset="0"/>
                </a:rPr>
                <a:t>à</a:t>
              </a:r>
              <a:r>
                <a:rPr lang="vi-VN" altLang="x-none" sz="3200" b="1" i="1" dirty="0">
                  <a:solidFill>
                    <a:srgbClr val="000000"/>
                  </a:solidFill>
                  <a:latin typeface="Times New Roman" panose="02020603050405020304" pitchFamily="18" charset="0"/>
                  <a:cs typeface="Times New Roman" panose="02020603050405020304" pitchFamily="18" charset="0"/>
                </a:rPr>
                <a:t> tam giác vuông.</a:t>
              </a:r>
              <a:endParaRPr lang="vi-VN" altLang="x-none" sz="3200" dirty="0">
                <a:solidFill>
                  <a:srgbClr val="000000"/>
                </a:solidFill>
                <a:latin typeface="Times New Roman" panose="02020603050405020304" pitchFamily="18" charset="0"/>
                <a:ea typeface="Times New Roman" panose="02020603050405020304" pitchFamily="18" charset="0"/>
              </a:endParaRPr>
            </a:p>
          </p:txBody>
        </p:sp>
      </p:grpSp>
      <p:grpSp>
        <p:nvGrpSpPr>
          <p:cNvPr id="12" name="Group 11"/>
          <p:cNvGrpSpPr/>
          <p:nvPr/>
        </p:nvGrpSpPr>
        <p:grpSpPr>
          <a:xfrm>
            <a:off x="8121475" y="2052781"/>
            <a:ext cx="4070525" cy="1781010"/>
            <a:chOff x="10253096" y="2930486"/>
            <a:chExt cx="2055680" cy="1781010"/>
          </a:xfrm>
        </p:grpSpPr>
        <p:sp>
          <p:nvSpPr>
            <p:cNvPr id="13" name="Right Triangle 12"/>
            <p:cNvSpPr/>
            <p:nvPr/>
          </p:nvSpPr>
          <p:spPr>
            <a:xfrm>
              <a:off x="10461434" y="3202237"/>
              <a:ext cx="1504950" cy="1181100"/>
            </a:xfrm>
            <a:prstGeom prst="r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p:cNvSpPr txBox="1"/>
            <p:nvPr/>
          </p:nvSpPr>
          <p:spPr>
            <a:xfrm>
              <a:off x="10276332" y="4263527"/>
              <a:ext cx="385591" cy="369332"/>
            </a:xfrm>
            <a:prstGeom prst="rect">
              <a:avLst/>
            </a:prstGeom>
            <a:noFill/>
          </p:spPr>
          <p:txBody>
            <a:bodyPr wrap="square" rtlCol="0">
              <a:spAutoFit/>
            </a:bodyPr>
            <a:lstStyle/>
            <a:p>
              <a:r>
                <a:rPr lang="en-US" b="1" dirty="0">
                  <a:solidFill>
                    <a:srgbClr val="0000FF"/>
                  </a:solidFill>
                  <a:latin typeface="Times New Roman" panose="02020603050405020304" pitchFamily="18" charset="0"/>
                  <a:cs typeface="Times New Roman" panose="02020603050405020304" pitchFamily="18" charset="0"/>
                </a:rPr>
                <a:t>  A</a:t>
              </a:r>
              <a:endParaRPr lang="vi-VN" b="1" dirty="0">
                <a:solidFill>
                  <a:srgbClr val="0000FF"/>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0253096" y="2930486"/>
              <a:ext cx="38559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b="1" dirty="0">
                  <a:solidFill>
                    <a:srgbClr val="0000FF"/>
                  </a:solidFill>
                  <a:latin typeface="Times New Roman" panose="02020603050405020304" pitchFamily="18" charset="0"/>
                  <a:cs typeface="Times New Roman" panose="02020603050405020304" pitchFamily="18" charset="0"/>
                </a:rPr>
                <a:t>B</a:t>
              </a:r>
              <a:endParaRPr lang="vi-VN" b="1" dirty="0">
                <a:solidFill>
                  <a:srgbClr val="0000FF"/>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1923185" y="4342164"/>
              <a:ext cx="385591" cy="369332"/>
            </a:xfrm>
            <a:prstGeom prst="rect">
              <a:avLst/>
            </a:prstGeom>
            <a:noFill/>
          </p:spPr>
          <p:txBody>
            <a:bodyPr wrap="square" rtlCol="0">
              <a:spAutoFit/>
            </a:bodyPr>
            <a:lstStyle/>
            <a:p>
              <a:r>
                <a:rPr lang="en-US" b="1" dirty="0">
                  <a:solidFill>
                    <a:srgbClr val="0000FF"/>
                  </a:solidFill>
                  <a:latin typeface="Times New Roman" panose="02020603050405020304" pitchFamily="18" charset="0"/>
                  <a:cs typeface="Times New Roman" panose="02020603050405020304" pitchFamily="18" charset="0"/>
                </a:rPr>
                <a:t>C</a:t>
              </a:r>
              <a:endParaRPr lang="vi-VN" b="1"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1342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TextBox 45"/>
          <p:cNvSpPr txBox="1"/>
          <p:nvPr/>
        </p:nvSpPr>
        <p:spPr>
          <a:xfrm>
            <a:off x="807657" y="1473417"/>
            <a:ext cx="8062235" cy="830997"/>
          </a:xfrm>
          <a:prstGeom prst="rect">
            <a:avLst/>
          </a:prstGeom>
          <a:solidFill>
            <a:schemeClr val="accent6">
              <a:lumMod val="40000"/>
              <a:lumOff val="60000"/>
            </a:schemeClr>
          </a:solidFill>
          <a:ln w="9525">
            <a:noFill/>
          </a:ln>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2:</a:t>
            </a:r>
            <a:r>
              <a:rPr lang="en-US" sz="2400" dirty="0">
                <a:solidFill>
                  <a:srgbClr val="0000FF"/>
                </a:solidFill>
                <a:latin typeface="Times New Roman" panose="02020603050405020304" pitchFamily="18" charset="0"/>
                <a:cs typeface="Times New Roman" panose="02020603050405020304" pitchFamily="18" charset="0"/>
              </a:rPr>
              <a:t> Cho </a:t>
            </a:r>
            <a:r>
              <a:rPr lang="en-US" sz="24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DEG </a:t>
            </a:r>
            <a:r>
              <a:rPr lang="en-US" sz="2400"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có</a:t>
            </a:r>
            <a:r>
              <a:rPr lang="en-US" sz="24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DE = 7cm, DG = 24cm </a:t>
            </a:r>
            <a:r>
              <a:rPr lang="en-US" sz="2400"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v</a:t>
            </a:r>
            <a:r>
              <a:rPr lang="en-US" sz="2400" dirty="0" err="1">
                <a:solidFill>
                  <a:srgbClr val="0000FF"/>
                </a:solidFill>
                <a:latin typeface="Times New Roman" panose="02020603050405020304" pitchFamily="18" charset="0"/>
                <a:ea typeface="Times New Roman" panose="02020603050405020304" pitchFamily="18" charset="0"/>
                <a:sym typeface="Symbol" panose="05050102010706020507" pitchFamily="18" charset="2"/>
              </a:rPr>
              <a:t>à</a:t>
            </a:r>
            <a:r>
              <a:rPr lang="en-US" sz="24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EG = 25cm.</a:t>
            </a:r>
          </a:p>
          <a:p>
            <a:r>
              <a:rPr lang="en-US" sz="24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DEG </a:t>
            </a:r>
            <a:r>
              <a:rPr lang="en-US" sz="2400"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có</a:t>
            </a:r>
            <a:r>
              <a:rPr lang="en-US" sz="24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sz="2400"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phải</a:t>
            </a:r>
            <a:r>
              <a:rPr lang="en-US" sz="24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sz="2400"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l</a:t>
            </a:r>
            <a:r>
              <a:rPr lang="en-US" sz="2400" dirty="0" err="1">
                <a:solidFill>
                  <a:srgbClr val="0000FF"/>
                </a:solidFill>
                <a:latin typeface="Times New Roman" panose="02020603050405020304" pitchFamily="18" charset="0"/>
                <a:ea typeface="Times New Roman" panose="02020603050405020304" pitchFamily="18" charset="0"/>
                <a:sym typeface="Symbol" panose="05050102010706020507" pitchFamily="18" charset="2"/>
              </a:rPr>
              <a:t>à</a:t>
            </a:r>
            <a:r>
              <a:rPr lang="en-US" sz="24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tam </a:t>
            </a:r>
            <a:r>
              <a:rPr lang="en-US" sz="2400"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giác</a:t>
            </a:r>
            <a:r>
              <a:rPr lang="en-US" sz="24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sz="2400"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vuông</a:t>
            </a:r>
            <a:r>
              <a:rPr lang="en-US" sz="24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hay </a:t>
            </a:r>
            <a:r>
              <a:rPr lang="en-US" sz="2400"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không</a:t>
            </a:r>
            <a:r>
              <a:rPr lang="en-US" sz="24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x-none" sz="2400" dirty="0">
              <a:solidFill>
                <a:srgbClr val="0000FF"/>
              </a:solidFill>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1815477" y="360904"/>
            <a:ext cx="4424082" cy="541073"/>
            <a:chOff x="1261415" y="206734"/>
            <a:chExt cx="4320212" cy="604299"/>
          </a:xfrm>
        </p:grpSpPr>
        <p:sp>
          <p:nvSpPr>
            <p:cNvPr id="19" name="Hexagon 18"/>
            <p:cNvSpPr/>
            <p:nvPr/>
          </p:nvSpPr>
          <p:spPr>
            <a:xfrm>
              <a:off x="1410588" y="206734"/>
              <a:ext cx="4004249" cy="604299"/>
            </a:xfrm>
            <a:prstGeom prst="hexagon">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mn-lt"/>
                <a:ea typeface="+mn-ea"/>
                <a:cs typeface="+mn-cs"/>
              </a:endParaRPr>
            </a:p>
          </p:txBody>
        </p:sp>
        <p:sp>
          <p:nvSpPr>
            <p:cNvPr id="20" name="TextBox 4"/>
            <p:cNvSpPr txBox="1"/>
            <p:nvPr/>
          </p:nvSpPr>
          <p:spPr>
            <a:xfrm>
              <a:off x="1261415" y="220684"/>
              <a:ext cx="4320212" cy="439855"/>
            </a:xfrm>
            <a:prstGeom prst="rect">
              <a:avLst/>
            </a:prstGeom>
            <a:noFill/>
            <a:ln w="9525">
              <a:noFill/>
            </a:ln>
          </p:spPr>
          <p:txBody>
            <a:bodyPr wrap="square">
              <a:spAutoFit/>
            </a:bodyPr>
            <a:lstStyle/>
            <a:p>
              <a:pPr algn="ctr" eaLnBrk="1" hangingPunct="1">
                <a:buNone/>
              </a:pPr>
              <a:r>
                <a:rPr sz="2400" b="1" dirty="0">
                  <a:solidFill>
                    <a:srgbClr val="FFFF00"/>
                  </a:solidFill>
                  <a:latin typeface="Times New Roman" panose="02020603050405020304" pitchFamily="18" charset="0"/>
                  <a:cs typeface="Times New Roman" panose="02020603050405020304" pitchFamily="18" charset="0"/>
                </a:rPr>
                <a:t>HOẠT ĐỘNG </a:t>
              </a:r>
              <a:r>
                <a:rPr lang="vi-VN" sz="2400" b="1" dirty="0">
                  <a:solidFill>
                    <a:srgbClr val="FFFF00"/>
                  </a:solidFill>
                  <a:latin typeface="Times New Roman" panose="02020603050405020304" pitchFamily="18" charset="0"/>
                  <a:cs typeface="Times New Roman" panose="02020603050405020304" pitchFamily="18" charset="0"/>
                </a:rPr>
                <a:t>CÁ NHÂN</a:t>
              </a:r>
              <a:endParaRPr lang="vi-VN" altLang="x-none" sz="2400" b="1" dirty="0">
                <a:solidFill>
                  <a:srgbClr val="FFFF00"/>
                </a:solidFill>
                <a:latin typeface="Times New Roman" panose="02020603050405020304" pitchFamily="18" charset="0"/>
                <a:ea typeface="Times New Roman" panose="02020603050405020304" pitchFamily="18" charset="0"/>
              </a:endParaRPr>
            </a:p>
          </p:txBody>
        </p:sp>
      </p:grpSp>
      <p:sp>
        <p:nvSpPr>
          <p:cNvPr id="30" name="Rounded Rectangular Callout 29"/>
          <p:cNvSpPr/>
          <p:nvPr/>
        </p:nvSpPr>
        <p:spPr>
          <a:xfrm>
            <a:off x="7359973" y="5203920"/>
            <a:ext cx="4422451" cy="587375"/>
          </a:xfrm>
          <a:prstGeom prst="wedgeRoundRectCallout">
            <a:avLst>
              <a:gd name="adj1" fmla="val -135919"/>
              <a:gd name="adj2" fmla="val -88911"/>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000" dirty="0" err="1">
                <a:solidFill>
                  <a:srgbClr val="000000"/>
                </a:solidFill>
                <a:latin typeface="Times New Roman" panose="02020603050405020304" pitchFamily="18" charset="0"/>
                <a:cs typeface="Times New Roman" panose="02020603050405020304" pitchFamily="18" charset="0"/>
              </a:rPr>
              <a:t>B</a:t>
            </a:r>
            <a:r>
              <a:rPr lang="en-US" sz="2000" dirty="0" err="1">
                <a:solidFill>
                  <a:srgbClr val="000000"/>
                </a:solidFill>
                <a:latin typeface="Times New Roman" panose="02020603050405020304" pitchFamily="18" charset="0"/>
                <a:cs typeface="Times New Roman" panose="02020603050405020304" pitchFamily="18" charset="0"/>
              </a:rPr>
              <a:t>ước</a:t>
            </a:r>
            <a:r>
              <a:rPr lang="en-US" sz="2000" dirty="0">
                <a:solidFill>
                  <a:srgbClr val="000000"/>
                </a:solidFill>
                <a:latin typeface="Times New Roman" panose="02020603050405020304" pitchFamily="18" charset="0"/>
                <a:cs typeface="Times New Roman" panose="02020603050405020304" pitchFamily="18" charset="0"/>
              </a:rPr>
              <a:t> 2</a:t>
            </a:r>
            <a:r>
              <a:rPr sz="2000" dirty="0">
                <a:solidFill>
                  <a:srgbClr val="000000"/>
                </a:solidFill>
                <a:latin typeface="Times New Roman" panose="02020603050405020304" pitchFamily="18" charset="0"/>
                <a:cs typeface="Times New Roman" panose="02020603050405020304" pitchFamily="18" charset="0"/>
              </a:rPr>
              <a:t>: So sánh hai kết quả tính được.</a:t>
            </a:r>
            <a:endParaRPr sz="2000" dirty="0">
              <a:solidFill>
                <a:srgbClr val="000000"/>
              </a:solidFill>
              <a:latin typeface="Times New Roman" panose="02020603050405020304" pitchFamily="18" charset="0"/>
              <a:ea typeface="Times New Roman" panose="02020603050405020304" pitchFamily="18" charset="0"/>
            </a:endParaRPr>
          </a:p>
        </p:txBody>
      </p:sp>
      <p:sp>
        <p:nvSpPr>
          <p:cNvPr id="33" name="Rounded Rectangular Callout 32"/>
          <p:cNvSpPr/>
          <p:nvPr/>
        </p:nvSpPr>
        <p:spPr>
          <a:xfrm>
            <a:off x="7327264" y="3875181"/>
            <a:ext cx="4455160" cy="962820"/>
          </a:xfrm>
          <a:prstGeom prst="wedgeRoundRectCallout">
            <a:avLst>
              <a:gd name="adj1" fmla="val -95613"/>
              <a:gd name="adj2" fmla="val -17620"/>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endParaRPr lang="en-US" sz="1900" dirty="0">
              <a:solidFill>
                <a:srgbClr val="000000"/>
              </a:solidFill>
              <a:latin typeface="Times New Roman" panose="02020603050405020304" pitchFamily="18" charset="0"/>
              <a:cs typeface="Times New Roman" panose="02020603050405020304" pitchFamily="18" charset="0"/>
            </a:endParaRPr>
          </a:p>
          <a:p>
            <a:pPr algn="just" eaLnBrk="1" hangingPunct="1"/>
            <a:r>
              <a:rPr sz="2000" dirty="0" err="1">
                <a:solidFill>
                  <a:srgbClr val="000000"/>
                </a:solidFill>
                <a:latin typeface="Times New Roman" panose="02020603050405020304" pitchFamily="18" charset="0"/>
                <a:cs typeface="Times New Roman" panose="02020603050405020304" pitchFamily="18" charset="0"/>
              </a:rPr>
              <a:t>B</a:t>
            </a:r>
            <a:r>
              <a:rPr lang="en-US" sz="2000" dirty="0" err="1">
                <a:solidFill>
                  <a:srgbClr val="000000"/>
                </a:solidFill>
                <a:latin typeface="Times New Roman" panose="02020603050405020304" pitchFamily="18" charset="0"/>
                <a:cs typeface="Times New Roman" panose="02020603050405020304" pitchFamily="18" charset="0"/>
              </a:rPr>
              <a:t>ước</a:t>
            </a:r>
            <a:r>
              <a:rPr lang="en-US" sz="2000" dirty="0">
                <a:solidFill>
                  <a:srgbClr val="000000"/>
                </a:solidFill>
                <a:latin typeface="Times New Roman" panose="02020603050405020304" pitchFamily="18" charset="0"/>
                <a:cs typeface="Times New Roman" panose="02020603050405020304" pitchFamily="18" charset="0"/>
              </a:rPr>
              <a:t> 1</a:t>
            </a:r>
            <a:r>
              <a:rPr sz="2000" dirty="0">
                <a:solidFill>
                  <a:srgbClr val="000000"/>
                </a:solidFill>
                <a:latin typeface="Times New Roman" panose="02020603050405020304" pitchFamily="18" charset="0"/>
                <a:cs typeface="Times New Roman" panose="02020603050405020304" pitchFamily="18" charset="0"/>
              </a:rPr>
              <a:t>: Xét tam giác, tính bình phương độ d</a:t>
            </a:r>
            <a:r>
              <a:rPr sz="2000" dirty="0">
                <a:solidFill>
                  <a:srgbClr val="000000"/>
                </a:solidFill>
                <a:latin typeface="Times New Roman" panose="02020603050405020304" pitchFamily="18" charset="0"/>
                <a:ea typeface="Times New Roman" panose="02020603050405020304" pitchFamily="18" charset="0"/>
              </a:rPr>
              <a:t>à</a:t>
            </a:r>
            <a:r>
              <a:rPr sz="2000" dirty="0">
                <a:solidFill>
                  <a:srgbClr val="000000"/>
                </a:solidFill>
                <a:latin typeface="Times New Roman" panose="02020603050405020304" pitchFamily="18" charset="0"/>
                <a:cs typeface="Times New Roman" panose="02020603050405020304" pitchFamily="18" charset="0"/>
              </a:rPr>
              <a:t>i </a:t>
            </a:r>
            <a:r>
              <a:rPr sz="2000" b="1" dirty="0">
                <a:solidFill>
                  <a:srgbClr val="FF0000"/>
                </a:solidFill>
                <a:latin typeface="Times New Roman" panose="02020603050405020304" pitchFamily="18" charset="0"/>
                <a:cs typeface="Times New Roman" panose="02020603050405020304" pitchFamily="18" charset="0"/>
              </a:rPr>
              <a:t>cạnh </a:t>
            </a:r>
            <a:r>
              <a:rPr sz="2000" b="1" dirty="0" err="1">
                <a:solidFill>
                  <a:srgbClr val="FF0000"/>
                </a:solidFill>
                <a:latin typeface="Times New Roman" panose="02020603050405020304" pitchFamily="18" charset="0"/>
                <a:cs typeface="Times New Roman" panose="02020603050405020304" pitchFamily="18" charset="0"/>
              </a:rPr>
              <a:t>lớn</a:t>
            </a:r>
            <a:r>
              <a:rPr sz="2000" b="1" dirty="0">
                <a:solidFill>
                  <a:srgbClr val="FF0000"/>
                </a:solidFill>
                <a:latin typeface="Times New Roman" panose="02020603050405020304" pitchFamily="18" charset="0"/>
                <a:cs typeface="Times New Roman" panose="02020603050405020304" pitchFamily="18" charset="0"/>
              </a:rPr>
              <a:t> </a:t>
            </a:r>
            <a:r>
              <a:rPr sz="2000" b="1" dirty="0" err="1">
                <a:solidFill>
                  <a:srgbClr val="FF0000"/>
                </a:solidFill>
                <a:latin typeface="Times New Roman" panose="02020603050405020304" pitchFamily="18" charset="0"/>
                <a:cs typeface="Times New Roman" panose="02020603050405020304" pitchFamily="18" charset="0"/>
              </a:rPr>
              <a:t>nhất</a:t>
            </a:r>
            <a:r>
              <a:rPr lang="en-US" sz="2000" b="1" dirty="0">
                <a:solidFill>
                  <a:srgbClr val="FF0000"/>
                </a:solidFill>
                <a:latin typeface="Times New Roman" panose="02020603050405020304" pitchFamily="18" charset="0"/>
                <a:cs typeface="Times New Roman" panose="02020603050405020304" pitchFamily="18" charset="0"/>
              </a:rPr>
              <a:t>; </a:t>
            </a:r>
            <a:r>
              <a:rPr lang="vi-VN" sz="2000" dirty="0">
                <a:solidFill>
                  <a:srgbClr val="000000"/>
                </a:solidFill>
                <a:latin typeface="Times New Roman" panose="02020603050405020304" pitchFamily="18" charset="0"/>
                <a:cs typeface="Times New Roman" panose="02020603050405020304" pitchFamily="18" charset="0"/>
              </a:rPr>
              <a:t>Tính tổng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các</a:t>
            </a:r>
            <a:r>
              <a:rPr lang="vi-VN" sz="2000" dirty="0">
                <a:solidFill>
                  <a:srgbClr val="000000"/>
                </a:solidFill>
                <a:latin typeface="Times New Roman" panose="02020603050405020304" pitchFamily="18" charset="0"/>
                <a:cs typeface="Times New Roman" panose="02020603050405020304" pitchFamily="18" charset="0"/>
              </a:rPr>
              <a:t> bình phương độ d</a:t>
            </a:r>
            <a:r>
              <a:rPr lang="vi-VN" sz="2000" dirty="0">
                <a:solidFill>
                  <a:srgbClr val="000000"/>
                </a:solidFill>
                <a:latin typeface="Times New Roman" panose="02020603050405020304" pitchFamily="18" charset="0"/>
                <a:ea typeface="Times New Roman" panose="02020603050405020304" pitchFamily="18" charset="0"/>
              </a:rPr>
              <a:t>à</a:t>
            </a:r>
            <a:r>
              <a:rPr lang="vi-VN" sz="2000" dirty="0">
                <a:solidFill>
                  <a:srgbClr val="000000"/>
                </a:solidFill>
                <a:latin typeface="Times New Roman" panose="02020603050405020304" pitchFamily="18" charset="0"/>
                <a:cs typeface="Times New Roman" panose="02020603050405020304" pitchFamily="18" charset="0"/>
              </a:rPr>
              <a:t>i hai cạnh còn lại.</a:t>
            </a:r>
            <a:endParaRPr lang="vi-VN" sz="2000" dirty="0">
              <a:solidFill>
                <a:srgbClr val="000000"/>
              </a:solidFill>
              <a:latin typeface="Times New Roman" panose="02020603050405020304" pitchFamily="18" charset="0"/>
              <a:ea typeface="Times New Roman" panose="02020603050405020304" pitchFamily="18" charset="0"/>
            </a:endParaRPr>
          </a:p>
          <a:p>
            <a:pPr lvl="0" eaLnBrk="1" hangingPunct="1">
              <a:buNone/>
            </a:pPr>
            <a:endParaRPr sz="1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Rounded Rectangular Callout 33"/>
          <p:cNvSpPr/>
          <p:nvPr/>
        </p:nvSpPr>
        <p:spPr>
          <a:xfrm>
            <a:off x="7327264" y="6138613"/>
            <a:ext cx="4455160" cy="588963"/>
          </a:xfrm>
          <a:prstGeom prst="wedgeRoundRectCallout">
            <a:avLst>
              <a:gd name="adj1" fmla="val -141454"/>
              <a:gd name="adj2" fmla="val -149095"/>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000" dirty="0" err="1">
                <a:solidFill>
                  <a:srgbClr val="000000"/>
                </a:solidFill>
                <a:latin typeface="Times New Roman" panose="02020603050405020304" pitchFamily="18" charset="0"/>
                <a:cs typeface="Times New Roman" panose="02020603050405020304" pitchFamily="18" charset="0"/>
              </a:rPr>
              <a:t>B</a:t>
            </a:r>
            <a:r>
              <a:rPr lang="en-US" sz="2000" dirty="0" err="1">
                <a:solidFill>
                  <a:srgbClr val="000000"/>
                </a:solidFill>
                <a:latin typeface="Times New Roman" panose="02020603050405020304" pitchFamily="18" charset="0"/>
                <a:cs typeface="Times New Roman" panose="02020603050405020304" pitchFamily="18" charset="0"/>
              </a:rPr>
              <a:t>ước</a:t>
            </a:r>
            <a:r>
              <a:rPr lang="en-US" sz="2000" dirty="0">
                <a:solidFill>
                  <a:srgbClr val="000000"/>
                </a:solidFill>
                <a:latin typeface="Times New Roman" panose="02020603050405020304" pitchFamily="18" charset="0"/>
                <a:cs typeface="Times New Roman" panose="02020603050405020304" pitchFamily="18" charset="0"/>
              </a:rPr>
              <a:t> 3</a:t>
            </a:r>
            <a:r>
              <a:rPr sz="2000" dirty="0">
                <a:solidFill>
                  <a:srgbClr val="000000"/>
                </a:solidFill>
                <a:latin typeface="Times New Roman" panose="02020603050405020304" pitchFamily="18" charset="0"/>
                <a:cs typeface="Times New Roman" panose="02020603050405020304" pitchFamily="18" charset="0"/>
              </a:rPr>
              <a:t>: Kết luận</a:t>
            </a:r>
            <a:r>
              <a:rPr sz="1900" dirty="0">
                <a:solidFill>
                  <a:srgbClr val="000000"/>
                </a:solidFill>
                <a:latin typeface="Times New Roman" panose="02020603050405020304" pitchFamily="18" charset="0"/>
                <a:cs typeface="Times New Roman" panose="02020603050405020304" pitchFamily="18" charset="0"/>
              </a:rPr>
              <a:t>.</a:t>
            </a:r>
            <a:endParaRPr sz="1900" dirty="0">
              <a:solidFill>
                <a:srgbClr val="000000"/>
              </a:solidFill>
              <a:latin typeface="Times New Roman" panose="02020603050405020304" pitchFamily="18" charset="0"/>
              <a:ea typeface="Times New Roman" panose="02020603050405020304" pitchFamily="18" charset="0"/>
            </a:endParaRPr>
          </a:p>
        </p:txBody>
      </p:sp>
      <p:sp>
        <p:nvSpPr>
          <p:cNvPr id="35" name="Oval Callout 34"/>
          <p:cNvSpPr/>
          <p:nvPr/>
        </p:nvSpPr>
        <p:spPr>
          <a:xfrm>
            <a:off x="6750424" y="2532857"/>
            <a:ext cx="5284694" cy="943864"/>
          </a:xfrm>
          <a:prstGeom prst="wedgeEllipseCallout">
            <a:avLst>
              <a:gd name="adj1" fmla="val -25483"/>
              <a:gd name="adj2" fmla="val 837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rgbClr val="FF0000"/>
              </a:solidFill>
              <a:latin typeface="Times New Roman" panose="02020603050405020304" pitchFamily="18" charset="0"/>
              <a:cs typeface="Times New Roman" panose="02020603050405020304" pitchFamily="18" charset="0"/>
            </a:endParaRPr>
          </a:p>
          <a:p>
            <a:pPr lvl="0" algn="ctr"/>
            <a:r>
              <a:rPr lang="vi-VN" sz="2000" b="1" dirty="0">
                <a:solidFill>
                  <a:srgbClr val="FF0000"/>
                </a:solidFill>
                <a:latin typeface="Times New Roman" panose="02020603050405020304" pitchFamily="18" charset="0"/>
                <a:cs typeface="Times New Roman" panose="02020603050405020304" pitchFamily="18" charset="0"/>
              </a:rPr>
              <a:t>Các bước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kiểm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tra</a:t>
            </a: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một tam giác </a:t>
            </a:r>
            <a:r>
              <a:rPr lang="en-US" sz="2000" b="1" dirty="0" err="1">
                <a:solidFill>
                  <a:srgbClr val="FF0000"/>
                </a:solidFill>
                <a:latin typeface="Times New Roman" panose="02020603050405020304" pitchFamily="18" charset="0"/>
                <a:cs typeface="Times New Roman" panose="02020603050405020304" pitchFamily="18" charset="0"/>
              </a:rPr>
              <a:t>có</a:t>
            </a: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l</a:t>
            </a:r>
            <a:r>
              <a:rPr lang="vi-VN" sz="2000" b="1" dirty="0">
                <a:solidFill>
                  <a:srgbClr val="FF0000"/>
                </a:solidFill>
                <a:latin typeface="Times New Roman" panose="02020603050405020304" pitchFamily="18" charset="0"/>
                <a:ea typeface="Times New Roman" panose="02020603050405020304" pitchFamily="18" charset="0"/>
              </a:rPr>
              <a:t>à</a:t>
            </a:r>
            <a:r>
              <a:rPr lang="vi-VN" sz="2000" b="1" dirty="0">
                <a:solidFill>
                  <a:srgbClr val="FF0000"/>
                </a:solidFill>
                <a:latin typeface="Times New Roman" panose="02020603050405020304" pitchFamily="18" charset="0"/>
                <a:cs typeface="Times New Roman" panose="02020603050405020304" pitchFamily="18" charset="0"/>
              </a:rPr>
              <a:t> tam giác vuôn</a:t>
            </a:r>
            <a:r>
              <a:rPr lang="en-US" sz="2000" b="1" dirty="0">
                <a:solidFill>
                  <a:srgbClr val="FF0000"/>
                </a:solidFill>
                <a:latin typeface="Times New Roman" panose="02020603050405020304" pitchFamily="18" charset="0"/>
                <a:cs typeface="Times New Roman" panose="02020603050405020304" pitchFamily="18" charset="0"/>
              </a:rPr>
              <a:t>g </a:t>
            </a:r>
            <a:r>
              <a:rPr lang="en-US" sz="2000" b="1" dirty="0" err="1">
                <a:solidFill>
                  <a:srgbClr val="FF0000"/>
                </a:solidFill>
                <a:latin typeface="Times New Roman" panose="02020603050405020304" pitchFamily="18" charset="0"/>
                <a:cs typeface="Times New Roman" panose="02020603050405020304" pitchFamily="18" charset="0"/>
              </a:rPr>
              <a:t>không</a:t>
            </a:r>
            <a:r>
              <a:rPr lang="en-US" sz="2000" b="1" dirty="0">
                <a:solidFill>
                  <a:srgbClr val="FF0000"/>
                </a:solidFill>
                <a:latin typeface="Times New Roman" panose="02020603050405020304" pitchFamily="18" charset="0"/>
                <a:cs typeface="Times New Roman" panose="02020603050405020304" pitchFamily="18" charset="0"/>
              </a:rPr>
              <a:t>:</a:t>
            </a:r>
            <a:endParaRPr lang="vi-VN" sz="2000" b="1" dirty="0">
              <a:solidFill>
                <a:srgbClr val="FF0000"/>
              </a:solidFill>
              <a:latin typeface="Times New Roman" panose="02020603050405020304" pitchFamily="18" charset="0"/>
              <a:ea typeface="Times New Roman" panose="02020603050405020304" pitchFamily="18" charset="0"/>
            </a:endParaRPr>
          </a:p>
          <a:p>
            <a:pPr algn="ctr"/>
            <a:endParaRPr lang="en-US" dirty="0">
              <a:solidFill>
                <a:srgbClr val="FFFF00"/>
              </a:solidFill>
            </a:endParaRPr>
          </a:p>
        </p:txBody>
      </p:sp>
      <p:sp>
        <p:nvSpPr>
          <p:cNvPr id="2" name="Rounded Rectangle 1"/>
          <p:cNvSpPr/>
          <p:nvPr/>
        </p:nvSpPr>
        <p:spPr>
          <a:xfrm>
            <a:off x="6172324" y="30279"/>
            <a:ext cx="4627332" cy="12740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altLang="x-none" sz="2000" b="1" dirty="0">
                <a:solidFill>
                  <a:srgbClr val="FFFF00"/>
                </a:solidFill>
                <a:latin typeface="Times New Roman" panose="02020603050405020304" pitchFamily="18" charset="0"/>
                <a:cs typeface="Times New Roman" panose="02020603050405020304" pitchFamily="18" charset="0"/>
              </a:rPr>
              <a:t>* Nhiệm vụ:</a:t>
            </a:r>
          </a:p>
          <a:p>
            <a:pPr lvl="0"/>
            <a:r>
              <a:rPr lang="vi-VN" altLang="x-none"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 Nghiên cứu lời giải VD</a:t>
            </a:r>
            <a:r>
              <a:rPr lang="en-US" altLang="x-none"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altLang="x-none"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trong sgk</a:t>
            </a:r>
          </a:p>
          <a:p>
            <a:pPr lvl="0"/>
            <a:r>
              <a:rPr lang="vi-VN" altLang="x-none"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 Nêu các bước giải ví dụ </a:t>
            </a:r>
            <a:r>
              <a:rPr lang="en-US" altLang="x-none"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vi-VN" altLang="x-none"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b="7356"/>
          <a:stretch/>
        </p:blipFill>
        <p:spPr>
          <a:xfrm>
            <a:off x="0" y="0"/>
            <a:ext cx="1641973" cy="1280804"/>
          </a:xfrm>
          <a:prstGeom prst="rect">
            <a:avLst/>
          </a:prstGeom>
        </p:spPr>
      </p:pic>
      <p:grpSp>
        <p:nvGrpSpPr>
          <p:cNvPr id="5" name="Group 4"/>
          <p:cNvGrpSpPr/>
          <p:nvPr/>
        </p:nvGrpSpPr>
        <p:grpSpPr>
          <a:xfrm>
            <a:off x="376765" y="2519673"/>
            <a:ext cx="8560362" cy="3089935"/>
            <a:chOff x="376765" y="2519673"/>
            <a:chExt cx="8560362" cy="3089935"/>
          </a:xfrm>
        </p:grpSpPr>
        <p:sp>
          <p:nvSpPr>
            <p:cNvPr id="21" name="TextBox 48"/>
            <p:cNvSpPr txBox="1"/>
            <p:nvPr/>
          </p:nvSpPr>
          <p:spPr>
            <a:xfrm>
              <a:off x="376765" y="3254215"/>
              <a:ext cx="5331883" cy="461665"/>
            </a:xfrm>
            <a:prstGeom prst="rect">
              <a:avLst/>
            </a:prstGeom>
            <a:noFill/>
            <a:ln w="9525">
              <a:noFill/>
            </a:ln>
          </p:spPr>
          <p:txBody>
            <a:bodyPr>
              <a:spAutoFit/>
            </a:bodyPr>
            <a:lstStyle/>
            <a:p>
              <a:pPr eaLnBrk="1" hangingPunct="1">
                <a:buNone/>
              </a:pP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Xét DEF, ta có:</a:t>
              </a:r>
              <a:endParaRPr lang="vi-VN" altLang="x-none" sz="2400" dirty="0">
                <a:solidFill>
                  <a:srgbClr val="0000CC"/>
                </a:solidFill>
                <a:latin typeface="Times New Roman" panose="02020603050405020304" pitchFamily="18" charset="0"/>
                <a:ea typeface="Times New Roman" panose="02020603050405020304" pitchFamily="18" charset="0"/>
              </a:endParaRPr>
            </a:p>
          </p:txBody>
        </p:sp>
        <p:sp>
          <p:nvSpPr>
            <p:cNvPr id="24" name="TextBox 49"/>
            <p:cNvSpPr txBox="1"/>
            <p:nvPr/>
          </p:nvSpPr>
          <p:spPr>
            <a:xfrm>
              <a:off x="673069" y="3703718"/>
              <a:ext cx="3818467" cy="461665"/>
            </a:xfrm>
            <a:prstGeom prst="rect">
              <a:avLst/>
            </a:prstGeom>
            <a:noFill/>
            <a:ln w="9525">
              <a:noFill/>
            </a:ln>
          </p:spPr>
          <p:txBody>
            <a:bodyPr>
              <a:spAutoFit/>
            </a:bodyPr>
            <a:lstStyle/>
            <a:p>
              <a:pPr eaLnBrk="1" hangingPunct="1">
                <a:buNone/>
              </a:pP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EG</a:t>
              </a:r>
              <a:r>
                <a:rPr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25</a:t>
              </a:r>
              <a:r>
                <a:rPr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625 (cm</a:t>
              </a:r>
              <a:r>
                <a:rPr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endParaRPr lang="vi-VN" altLang="x-none" sz="2400" dirty="0">
                <a:solidFill>
                  <a:srgbClr val="0000CC"/>
                </a:solidFill>
                <a:latin typeface="Times New Roman" panose="02020603050405020304" pitchFamily="18" charset="0"/>
                <a:ea typeface="Times New Roman" panose="02020603050405020304" pitchFamily="18" charset="0"/>
              </a:endParaRPr>
            </a:p>
          </p:txBody>
        </p:sp>
        <p:sp>
          <p:nvSpPr>
            <p:cNvPr id="26" name="TextBox 51"/>
            <p:cNvSpPr txBox="1"/>
            <p:nvPr/>
          </p:nvSpPr>
          <p:spPr>
            <a:xfrm>
              <a:off x="415427" y="5147943"/>
              <a:ext cx="8521700" cy="461665"/>
            </a:xfrm>
            <a:prstGeom prst="rect">
              <a:avLst/>
            </a:prstGeom>
            <a:noFill/>
            <a:ln w="9525">
              <a:noFill/>
            </a:ln>
          </p:spPr>
          <p:txBody>
            <a:bodyPr>
              <a:spAutoFit/>
            </a:bodyPr>
            <a:lstStyle/>
            <a:p>
              <a:pPr eaLnBrk="1" hangingPunct="1">
                <a:buNone/>
              </a:pP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Do đó DEG vuông tại D (theo định lý Pythagore đảo)</a:t>
              </a:r>
              <a:endParaRPr lang="vi-VN" altLang="x-none" sz="2400" dirty="0">
                <a:solidFill>
                  <a:srgbClr val="0000CC"/>
                </a:solidFill>
                <a:latin typeface="Times New Roman" panose="02020603050405020304" pitchFamily="18" charset="0"/>
                <a:ea typeface="Times New Roman" panose="02020603050405020304" pitchFamily="18" charset="0"/>
              </a:endParaRPr>
            </a:p>
          </p:txBody>
        </p:sp>
        <p:sp>
          <p:nvSpPr>
            <p:cNvPr id="28" name="TextBox 27"/>
            <p:cNvSpPr txBox="1"/>
            <p:nvPr/>
          </p:nvSpPr>
          <p:spPr>
            <a:xfrm>
              <a:off x="673069" y="4158039"/>
              <a:ext cx="6077355" cy="461665"/>
            </a:xfrm>
            <a:prstGeom prst="rect">
              <a:avLst/>
            </a:prstGeom>
            <a:noFill/>
            <a:ln w="9525">
              <a:noFill/>
            </a:ln>
          </p:spPr>
          <p:txBody>
            <a:bodyPr wrap="square">
              <a:spAutoFit/>
            </a:bodyPr>
            <a:lstStyle/>
            <a:p>
              <a:pPr eaLnBrk="1" hangingPunct="1">
                <a:buNone/>
              </a:pP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DE</a:t>
              </a:r>
              <a:r>
                <a:rPr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DG</a:t>
              </a:r>
              <a:r>
                <a:rPr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 </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7</a:t>
              </a:r>
              <a:r>
                <a:rPr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+ 24</a:t>
              </a:r>
              <a:r>
                <a:rPr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 </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49 + 576 = 625 (cm</a:t>
              </a:r>
              <a:r>
                <a:rPr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a:t>
              </a:r>
              <a:endParaRPr lang="vi-VN" altLang="x-none" sz="2400" dirty="0">
                <a:solidFill>
                  <a:srgbClr val="0000CC"/>
                </a:solidFill>
                <a:latin typeface="Times New Roman" panose="02020603050405020304" pitchFamily="18" charset="0"/>
                <a:ea typeface="Times New Roman" panose="02020603050405020304" pitchFamily="18" charset="0"/>
              </a:endParaRPr>
            </a:p>
          </p:txBody>
        </p:sp>
        <p:sp>
          <p:nvSpPr>
            <p:cNvPr id="29" name="TextBox 28"/>
            <p:cNvSpPr txBox="1"/>
            <p:nvPr/>
          </p:nvSpPr>
          <p:spPr>
            <a:xfrm>
              <a:off x="435973" y="4630832"/>
              <a:ext cx="4268331" cy="461665"/>
            </a:xfrm>
            <a:prstGeom prst="rect">
              <a:avLst/>
            </a:prstGeom>
            <a:noFill/>
            <a:ln w="9525">
              <a:noFill/>
            </a:ln>
          </p:spPr>
          <p:txBody>
            <a:bodyPr wrap="square">
              <a:spAutoFit/>
            </a:bodyPr>
            <a:lstStyle/>
            <a:p>
              <a:pPr eaLnBrk="1" hangingPunct="1">
                <a:buNone/>
              </a:pP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Suy ra EG</a:t>
              </a:r>
              <a:r>
                <a:rPr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DE</a:t>
              </a:r>
              <a:r>
                <a:rPr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DG</a:t>
              </a:r>
              <a:r>
                <a:rPr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 </a:t>
              </a:r>
              <a:endParaRPr lang="vi-VN" altLang="x-none" sz="2400" dirty="0">
                <a:solidFill>
                  <a:srgbClr val="0000CC"/>
                </a:solidFill>
                <a:latin typeface="Times New Roman" panose="02020603050405020304" pitchFamily="18" charset="0"/>
                <a:ea typeface="Times New Roman" panose="02020603050405020304" pitchFamily="18" charset="0"/>
              </a:endParaRPr>
            </a:p>
          </p:txBody>
        </p:sp>
        <p:sp>
          <p:nvSpPr>
            <p:cNvPr id="4" name="Cloud Callout 3"/>
            <p:cNvSpPr/>
            <p:nvPr/>
          </p:nvSpPr>
          <p:spPr>
            <a:xfrm>
              <a:off x="598365" y="2519673"/>
              <a:ext cx="1217112" cy="612648"/>
            </a:xfrm>
            <a:prstGeom prst="cloudCallout">
              <a:avLst>
                <a:gd name="adj1" fmla="val 24667"/>
                <a:gd name="adj2" fmla="val 8562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00FF"/>
                  </a:solidFill>
                  <a:latin typeface="Times New Roman" pitchFamily="18" charset="0"/>
                  <a:cs typeface="Times New Roman" pitchFamily="18" charset="0"/>
                </a:rPr>
                <a:t>Giải</a:t>
              </a:r>
              <a:endParaRPr lang="en-US" b="1" dirty="0">
                <a:solidFill>
                  <a:srgbClr val="0000FF"/>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65292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circle(in)">
                                      <p:cBhvr>
                                        <p:cTn id="23" dur="20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4" grpId="0" animBg="1"/>
      <p:bldP spid="35"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631175" y="282943"/>
            <a:ext cx="10972800" cy="1143000"/>
          </a:xfrm>
        </p:spPr>
        <p:txBody>
          <a:bodyPr>
            <a:normAutofit fontScale="90000"/>
          </a:bodyPr>
          <a:lstStyle/>
          <a:p>
            <a:pPr eaLnBrk="1" hangingPunct="1"/>
            <a:br>
              <a:rPr lang="en-US" altLang="en-US" sz="4000"/>
            </a:br>
            <a:endParaRPr lang="en-US" altLang="en-US" sz="4000"/>
          </a:p>
        </p:txBody>
      </p:sp>
      <p:sp>
        <p:nvSpPr>
          <p:cNvPr id="17412" name="Rectangle 4"/>
          <p:cNvSpPr>
            <a:spLocks noGrp="1" noChangeArrowheads="1"/>
          </p:cNvSpPr>
          <p:nvPr>
            <p:ph type="body" idx="1"/>
          </p:nvPr>
        </p:nvSpPr>
        <p:spPr>
          <a:xfrm>
            <a:off x="342900" y="1011263"/>
            <a:ext cx="9144000" cy="3311525"/>
          </a:xfrm>
          <a:solidFill>
            <a:schemeClr val="bg1"/>
          </a:solidFill>
        </p:spPr>
        <p:txBody>
          <a:bodyPr/>
          <a:lstStyle/>
          <a:p>
            <a:pPr marL="0" indent="0" eaLnBrk="1" hangingPunct="1">
              <a:lnSpc>
                <a:spcPct val="90000"/>
              </a:lnSpc>
              <a:buNone/>
            </a:pPr>
            <a:r>
              <a:rPr lang="en-US" altLang="en-US" sz="2400" dirty="0">
                <a:solidFill>
                  <a:srgbClr val="080808"/>
                </a:solidFill>
                <a:latin typeface="VNI-Times" pitchFamily="2" charset="0"/>
              </a:rPr>
              <a:t> </a:t>
            </a:r>
            <a:r>
              <a:rPr lang="en-US" altLang="en-US" sz="2400" dirty="0" err="1">
                <a:solidFill>
                  <a:srgbClr val="080808"/>
                </a:solidFill>
                <a:latin typeface="Times New Roman" pitchFamily="18" charset="0"/>
                <a:cs typeface="Times New Roman" pitchFamily="18" charset="0"/>
              </a:rPr>
              <a:t>Bạn</a:t>
            </a:r>
            <a:r>
              <a:rPr lang="en-US" altLang="en-US" sz="2400" dirty="0">
                <a:solidFill>
                  <a:srgbClr val="080808"/>
                </a:solidFill>
                <a:latin typeface="Times New Roman" pitchFamily="18" charset="0"/>
                <a:cs typeface="Times New Roman" pitchFamily="18" charset="0"/>
              </a:rPr>
              <a:t> Nam </a:t>
            </a:r>
            <a:r>
              <a:rPr lang="en-US" altLang="en-US" sz="2400" dirty="0" err="1">
                <a:solidFill>
                  <a:srgbClr val="080808"/>
                </a:solidFill>
                <a:latin typeface="Times New Roman" pitchFamily="18" charset="0"/>
                <a:cs typeface="Times New Roman" pitchFamily="18" charset="0"/>
              </a:rPr>
              <a:t>đã</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giải</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bài</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toán</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trên</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như</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sau</a:t>
            </a:r>
            <a:r>
              <a:rPr lang="en-US" altLang="en-US" sz="2400" dirty="0">
                <a:solidFill>
                  <a:srgbClr val="080808"/>
                </a:solidFill>
                <a:latin typeface="Times New Roman" pitchFamily="18" charset="0"/>
                <a:cs typeface="Times New Roman" pitchFamily="18" charset="0"/>
              </a:rPr>
              <a:t>:</a:t>
            </a:r>
          </a:p>
          <a:p>
            <a:pPr marL="0" indent="0" eaLnBrk="1" hangingPunct="1">
              <a:lnSpc>
                <a:spcPct val="90000"/>
              </a:lnSpc>
              <a:buNone/>
            </a:pPr>
            <a:r>
              <a:rPr lang="en-US" altLang="en-US" sz="2400" dirty="0">
                <a:solidFill>
                  <a:srgbClr val="080808"/>
                </a:solidFill>
                <a:latin typeface="Times New Roman" pitchFamily="18" charset="0"/>
                <a:cs typeface="Times New Roman" pitchFamily="18" charset="0"/>
              </a:rPr>
              <a:t>  Ta </a:t>
            </a:r>
            <a:r>
              <a:rPr lang="en-US" altLang="en-US" sz="2400" dirty="0" err="1">
                <a:solidFill>
                  <a:srgbClr val="080808"/>
                </a:solidFill>
                <a:latin typeface="Times New Roman" pitchFamily="18" charset="0"/>
                <a:cs typeface="Times New Roman" pitchFamily="18" charset="0"/>
              </a:rPr>
              <a:t>có</a:t>
            </a:r>
            <a:r>
              <a:rPr lang="en-US" altLang="en-US" sz="2400" dirty="0">
                <a:solidFill>
                  <a:srgbClr val="080808"/>
                </a:solidFill>
                <a:latin typeface="Times New Roman" pitchFamily="18" charset="0"/>
                <a:cs typeface="Times New Roman" pitchFamily="18" charset="0"/>
              </a:rPr>
              <a:t>:   NP</a:t>
            </a:r>
            <a:r>
              <a:rPr lang="en-US" altLang="en-US" sz="2400" baseline="30000" dirty="0">
                <a:solidFill>
                  <a:srgbClr val="080808"/>
                </a:solidFill>
                <a:latin typeface="Times New Roman" pitchFamily="18" charset="0"/>
                <a:cs typeface="Times New Roman" pitchFamily="18" charset="0"/>
              </a:rPr>
              <a:t>2</a:t>
            </a:r>
            <a:r>
              <a:rPr lang="en-US" altLang="en-US" sz="2400" dirty="0">
                <a:solidFill>
                  <a:srgbClr val="080808"/>
                </a:solidFill>
                <a:latin typeface="Times New Roman" pitchFamily="18" charset="0"/>
                <a:cs typeface="Times New Roman" pitchFamily="18" charset="0"/>
              </a:rPr>
              <a:t> = 15</a:t>
            </a:r>
            <a:r>
              <a:rPr lang="en-US" altLang="en-US" sz="2400" baseline="30000" dirty="0">
                <a:solidFill>
                  <a:srgbClr val="080808"/>
                </a:solidFill>
                <a:latin typeface="Times New Roman" pitchFamily="18" charset="0"/>
                <a:cs typeface="Times New Roman" pitchFamily="18" charset="0"/>
              </a:rPr>
              <a:t>2</a:t>
            </a:r>
            <a:r>
              <a:rPr lang="en-US" altLang="en-US" sz="2400" dirty="0">
                <a:solidFill>
                  <a:srgbClr val="080808"/>
                </a:solidFill>
                <a:latin typeface="Times New Roman" pitchFamily="18" charset="0"/>
                <a:cs typeface="Times New Roman" pitchFamily="18" charset="0"/>
              </a:rPr>
              <a:t> = 225</a:t>
            </a:r>
          </a:p>
          <a:p>
            <a:pPr marL="0" indent="0">
              <a:lnSpc>
                <a:spcPct val="90000"/>
              </a:lnSpc>
              <a:buNone/>
            </a:pPr>
            <a:r>
              <a:rPr lang="en-US" altLang="en-US" sz="2400" dirty="0">
                <a:solidFill>
                  <a:srgbClr val="080808"/>
                </a:solidFill>
                <a:latin typeface="Times New Roman" pitchFamily="18" charset="0"/>
                <a:cs typeface="Times New Roman" pitchFamily="18" charset="0"/>
              </a:rPr>
              <a:t>               MN </a:t>
            </a:r>
            <a:r>
              <a:rPr lang="en-US" altLang="en-US" sz="2400" baseline="30000" dirty="0">
                <a:solidFill>
                  <a:srgbClr val="080808"/>
                </a:solidFill>
                <a:latin typeface="Times New Roman" pitchFamily="18" charset="0"/>
                <a:cs typeface="Times New Roman" pitchFamily="18" charset="0"/>
              </a:rPr>
              <a:t>2</a:t>
            </a:r>
            <a:r>
              <a:rPr lang="en-US" altLang="en-US" sz="2400" dirty="0">
                <a:solidFill>
                  <a:srgbClr val="080808"/>
                </a:solidFill>
                <a:latin typeface="Times New Roman" pitchFamily="18" charset="0"/>
                <a:cs typeface="Times New Roman" pitchFamily="18" charset="0"/>
              </a:rPr>
              <a:t> + MP</a:t>
            </a:r>
            <a:r>
              <a:rPr lang="en-US" altLang="en-US" sz="2400" baseline="30000" dirty="0">
                <a:solidFill>
                  <a:srgbClr val="080808"/>
                </a:solidFill>
                <a:latin typeface="Times New Roman" pitchFamily="18" charset="0"/>
                <a:cs typeface="Times New Roman" pitchFamily="18" charset="0"/>
              </a:rPr>
              <a:t>2</a:t>
            </a:r>
            <a:r>
              <a:rPr lang="en-US" altLang="en-US" sz="2400" dirty="0">
                <a:solidFill>
                  <a:srgbClr val="080808"/>
                </a:solidFill>
                <a:latin typeface="Times New Roman" pitchFamily="18" charset="0"/>
                <a:cs typeface="Times New Roman" pitchFamily="18" charset="0"/>
              </a:rPr>
              <a:t> = 8</a:t>
            </a:r>
            <a:r>
              <a:rPr lang="en-US" altLang="en-US" sz="2400" baseline="30000" dirty="0">
                <a:solidFill>
                  <a:srgbClr val="080808"/>
                </a:solidFill>
                <a:latin typeface="Times New Roman" pitchFamily="18" charset="0"/>
                <a:cs typeface="Times New Roman" pitchFamily="18" charset="0"/>
              </a:rPr>
              <a:t>2</a:t>
            </a:r>
            <a:r>
              <a:rPr lang="en-US" altLang="en-US" sz="2400" dirty="0">
                <a:solidFill>
                  <a:srgbClr val="080808"/>
                </a:solidFill>
                <a:latin typeface="Times New Roman" pitchFamily="18" charset="0"/>
                <a:cs typeface="Times New Roman" pitchFamily="18" charset="0"/>
              </a:rPr>
              <a:t> + 17</a:t>
            </a:r>
            <a:r>
              <a:rPr lang="en-US" altLang="en-US" sz="2400" baseline="30000" dirty="0">
                <a:solidFill>
                  <a:srgbClr val="080808"/>
                </a:solidFill>
                <a:latin typeface="Times New Roman" pitchFamily="18" charset="0"/>
                <a:cs typeface="Times New Roman" pitchFamily="18" charset="0"/>
              </a:rPr>
              <a:t>2</a:t>
            </a:r>
            <a:r>
              <a:rPr lang="en-US" altLang="en-US" sz="2400" dirty="0">
                <a:solidFill>
                  <a:srgbClr val="080808"/>
                </a:solidFill>
                <a:latin typeface="Times New Roman" pitchFamily="18" charset="0"/>
                <a:cs typeface="Times New Roman" pitchFamily="18" charset="0"/>
              </a:rPr>
              <a:t> =64 + 289 = 353</a:t>
            </a:r>
          </a:p>
          <a:p>
            <a:pPr marL="0" indent="0">
              <a:lnSpc>
                <a:spcPct val="90000"/>
              </a:lnSpc>
              <a:buNone/>
            </a:pPr>
            <a:r>
              <a:rPr lang="en-US" altLang="en-US" sz="2400" dirty="0">
                <a:solidFill>
                  <a:srgbClr val="080808"/>
                </a:solidFill>
                <a:latin typeface="Times New Roman" pitchFamily="18" charset="0"/>
                <a:cs typeface="Times New Roman" pitchFamily="18" charset="0"/>
              </a:rPr>
              <a:t>  Do 225 </a:t>
            </a:r>
            <a:r>
              <a:rPr lang="en-US" altLang="en-US" sz="2400" dirty="0">
                <a:solidFill>
                  <a:srgbClr val="080808"/>
                </a:solidFill>
                <a:latin typeface="Times New Roman" pitchFamily="18" charset="0"/>
                <a:cs typeface="Times New Roman" pitchFamily="18" charset="0"/>
                <a:sym typeface="Symbol" panose="05050102010706020507" pitchFamily="18" charset="2"/>
              </a:rPr>
              <a:t></a:t>
            </a:r>
            <a:r>
              <a:rPr lang="en-US" altLang="en-US" sz="2400" dirty="0">
                <a:solidFill>
                  <a:srgbClr val="080808"/>
                </a:solidFill>
                <a:latin typeface="Times New Roman" pitchFamily="18" charset="0"/>
                <a:cs typeface="Times New Roman" pitchFamily="18" charset="0"/>
              </a:rPr>
              <a:t> 353 </a:t>
            </a:r>
            <a:r>
              <a:rPr lang="en-US" altLang="en-US" sz="2400" dirty="0" err="1">
                <a:solidFill>
                  <a:srgbClr val="080808"/>
                </a:solidFill>
                <a:latin typeface="Times New Roman" pitchFamily="18" charset="0"/>
                <a:cs typeface="Times New Roman" pitchFamily="18" charset="0"/>
              </a:rPr>
              <a:t>nên</a:t>
            </a:r>
            <a:r>
              <a:rPr lang="en-US" altLang="en-US" sz="2400" dirty="0">
                <a:solidFill>
                  <a:srgbClr val="080808"/>
                </a:solidFill>
                <a:latin typeface="Times New Roman" pitchFamily="18" charset="0"/>
                <a:cs typeface="Times New Roman" pitchFamily="18" charset="0"/>
              </a:rPr>
              <a:t> NP</a:t>
            </a:r>
            <a:r>
              <a:rPr lang="en-US" altLang="en-US" sz="2400" baseline="30000" dirty="0">
                <a:solidFill>
                  <a:srgbClr val="080808"/>
                </a:solidFill>
                <a:latin typeface="Times New Roman" pitchFamily="18" charset="0"/>
                <a:cs typeface="Times New Roman" pitchFamily="18" charset="0"/>
              </a:rPr>
              <a:t>2</a:t>
            </a:r>
            <a:r>
              <a:rPr lang="en-US" altLang="en-US" sz="2400" dirty="0">
                <a:solidFill>
                  <a:srgbClr val="080808"/>
                </a:solidFill>
                <a:latin typeface="Times New Roman" pitchFamily="18" charset="0"/>
                <a:cs typeface="Times New Roman" pitchFamily="18" charset="0"/>
              </a:rPr>
              <a:t> </a:t>
            </a:r>
            <a:r>
              <a:rPr lang="en-US" altLang="en-US" sz="2400" dirty="0">
                <a:solidFill>
                  <a:srgbClr val="080808"/>
                </a:solidFill>
                <a:latin typeface="Times New Roman" pitchFamily="18" charset="0"/>
                <a:cs typeface="Times New Roman" pitchFamily="18" charset="0"/>
                <a:sym typeface="Symbol" panose="05050102010706020507" pitchFamily="18" charset="2"/>
              </a:rPr>
              <a:t>  </a:t>
            </a:r>
            <a:r>
              <a:rPr lang="en-US" altLang="en-US" sz="2400" dirty="0">
                <a:solidFill>
                  <a:srgbClr val="080808"/>
                </a:solidFill>
                <a:latin typeface="Times New Roman" pitchFamily="18" charset="0"/>
                <a:cs typeface="Times New Roman" pitchFamily="18" charset="0"/>
              </a:rPr>
              <a:t>MN</a:t>
            </a:r>
            <a:r>
              <a:rPr lang="en-US" altLang="en-US" sz="2400" baseline="30000" dirty="0">
                <a:solidFill>
                  <a:srgbClr val="080808"/>
                </a:solidFill>
                <a:latin typeface="Times New Roman" pitchFamily="18" charset="0"/>
                <a:cs typeface="Times New Roman" pitchFamily="18" charset="0"/>
              </a:rPr>
              <a:t>2</a:t>
            </a:r>
            <a:r>
              <a:rPr lang="en-US" altLang="en-US" sz="2400" dirty="0">
                <a:solidFill>
                  <a:srgbClr val="080808"/>
                </a:solidFill>
                <a:latin typeface="Times New Roman" pitchFamily="18" charset="0"/>
                <a:cs typeface="Times New Roman" pitchFamily="18" charset="0"/>
              </a:rPr>
              <a:t> + MP</a:t>
            </a:r>
            <a:r>
              <a:rPr lang="en-US" altLang="en-US" sz="2400" baseline="30000" dirty="0">
                <a:solidFill>
                  <a:srgbClr val="080808"/>
                </a:solidFill>
                <a:latin typeface="Times New Roman" pitchFamily="18" charset="0"/>
                <a:cs typeface="Times New Roman" pitchFamily="18" charset="0"/>
              </a:rPr>
              <a:t>2</a:t>
            </a:r>
          </a:p>
          <a:p>
            <a:pPr marL="0" indent="0" eaLnBrk="1" hangingPunct="1">
              <a:lnSpc>
                <a:spcPct val="90000"/>
              </a:lnSpc>
              <a:buNone/>
            </a:pP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Vậy</a:t>
            </a:r>
            <a:r>
              <a:rPr lang="en-US" altLang="en-US" sz="2400" dirty="0">
                <a:solidFill>
                  <a:srgbClr val="080808"/>
                </a:solidFill>
                <a:latin typeface="Times New Roman" pitchFamily="18" charset="0"/>
                <a:cs typeface="Times New Roman" pitchFamily="18" charset="0"/>
              </a:rPr>
              <a:t> tam </a:t>
            </a:r>
            <a:r>
              <a:rPr lang="en-US" altLang="en-US" sz="2400" dirty="0" err="1">
                <a:solidFill>
                  <a:srgbClr val="080808"/>
                </a:solidFill>
                <a:latin typeface="Times New Roman" pitchFamily="18" charset="0"/>
                <a:cs typeface="Times New Roman" pitchFamily="18" charset="0"/>
              </a:rPr>
              <a:t>giác</a:t>
            </a:r>
            <a:r>
              <a:rPr lang="en-US" altLang="en-US" sz="2400" dirty="0">
                <a:solidFill>
                  <a:srgbClr val="080808"/>
                </a:solidFill>
                <a:latin typeface="Times New Roman" pitchFamily="18" charset="0"/>
                <a:cs typeface="Times New Roman" pitchFamily="18" charset="0"/>
              </a:rPr>
              <a:t> MNP </a:t>
            </a:r>
            <a:r>
              <a:rPr lang="en-US" altLang="en-US" sz="2400" dirty="0" err="1">
                <a:solidFill>
                  <a:srgbClr val="080808"/>
                </a:solidFill>
                <a:latin typeface="Times New Roman" pitchFamily="18" charset="0"/>
                <a:cs typeface="Times New Roman" pitchFamily="18" charset="0"/>
              </a:rPr>
              <a:t>không</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phải</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là</a:t>
            </a:r>
            <a:r>
              <a:rPr lang="en-US" altLang="en-US" sz="2400" dirty="0">
                <a:solidFill>
                  <a:srgbClr val="080808"/>
                </a:solidFill>
                <a:latin typeface="Times New Roman" pitchFamily="18" charset="0"/>
                <a:cs typeface="Times New Roman" pitchFamily="18" charset="0"/>
              </a:rPr>
              <a:t> tam </a:t>
            </a:r>
            <a:r>
              <a:rPr lang="en-US" altLang="en-US" sz="2400" dirty="0" err="1">
                <a:solidFill>
                  <a:srgbClr val="080808"/>
                </a:solidFill>
                <a:latin typeface="Times New Roman" pitchFamily="18" charset="0"/>
                <a:cs typeface="Times New Roman" pitchFamily="18" charset="0"/>
              </a:rPr>
              <a:t>giác</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vuông</a:t>
            </a:r>
            <a:r>
              <a:rPr lang="en-US" altLang="en-US" sz="2400" dirty="0">
                <a:solidFill>
                  <a:srgbClr val="080808"/>
                </a:solidFill>
                <a:latin typeface="Times New Roman" pitchFamily="18" charset="0"/>
                <a:cs typeface="Times New Roman" pitchFamily="18" charset="0"/>
              </a:rPr>
              <a:t>. </a:t>
            </a:r>
          </a:p>
          <a:p>
            <a:pPr marL="0" indent="0" eaLnBrk="1" hangingPunct="1">
              <a:lnSpc>
                <a:spcPct val="90000"/>
              </a:lnSpc>
              <a:buNone/>
            </a:pPr>
            <a:r>
              <a:rPr lang="en-US" altLang="en-US" sz="2400" dirty="0" err="1">
                <a:solidFill>
                  <a:srgbClr val="0000CC"/>
                </a:solidFill>
                <a:latin typeface="Times New Roman" pitchFamily="18" charset="0"/>
                <a:cs typeface="Times New Roman" pitchFamily="18" charset="0"/>
              </a:rPr>
              <a:t>Lời</a:t>
            </a:r>
            <a:r>
              <a:rPr lang="en-US" altLang="en-US" sz="2400" dirty="0">
                <a:solidFill>
                  <a:srgbClr val="0000CC"/>
                </a:solidFill>
                <a:latin typeface="Times New Roman" pitchFamily="18" charset="0"/>
                <a:cs typeface="Times New Roman" pitchFamily="18" charset="0"/>
              </a:rPr>
              <a:t> </a:t>
            </a:r>
            <a:r>
              <a:rPr lang="en-US" altLang="en-US" sz="2400" dirty="0" err="1">
                <a:solidFill>
                  <a:srgbClr val="0000CC"/>
                </a:solidFill>
                <a:latin typeface="Times New Roman" pitchFamily="18" charset="0"/>
                <a:cs typeface="Times New Roman" pitchFamily="18" charset="0"/>
              </a:rPr>
              <a:t>giải</a:t>
            </a:r>
            <a:r>
              <a:rPr lang="en-US" altLang="en-US" sz="2400" dirty="0">
                <a:solidFill>
                  <a:srgbClr val="0000CC"/>
                </a:solidFill>
                <a:latin typeface="Times New Roman" pitchFamily="18" charset="0"/>
                <a:cs typeface="Times New Roman" pitchFamily="18" charset="0"/>
              </a:rPr>
              <a:t> </a:t>
            </a:r>
            <a:r>
              <a:rPr lang="en-US" altLang="en-US" sz="2400" dirty="0" err="1">
                <a:solidFill>
                  <a:srgbClr val="0000CC"/>
                </a:solidFill>
                <a:latin typeface="Times New Roman" pitchFamily="18" charset="0"/>
                <a:cs typeface="Times New Roman" pitchFamily="18" charset="0"/>
              </a:rPr>
              <a:t>trên</a:t>
            </a:r>
            <a:r>
              <a:rPr lang="en-US" altLang="en-US" sz="2400" dirty="0">
                <a:solidFill>
                  <a:srgbClr val="0000CC"/>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đúng</a:t>
            </a:r>
            <a:r>
              <a:rPr lang="en-US" altLang="en-US" sz="2400" dirty="0">
                <a:solidFill>
                  <a:srgbClr val="0000CC"/>
                </a:solidFill>
                <a:latin typeface="Times New Roman" pitchFamily="18" charset="0"/>
                <a:cs typeface="Times New Roman" pitchFamily="18" charset="0"/>
              </a:rPr>
              <a:t> hay</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sai</a:t>
            </a:r>
            <a:r>
              <a:rPr lang="en-US" altLang="en-US" sz="2400" dirty="0">
                <a:solidFill>
                  <a:srgbClr val="0000CC"/>
                </a:solidFill>
                <a:latin typeface="Times New Roman" pitchFamily="18" charset="0"/>
                <a:cs typeface="Times New Roman" pitchFamily="18" charset="0"/>
              </a:rPr>
              <a:t>? </a:t>
            </a:r>
            <a:r>
              <a:rPr lang="en-US" altLang="en-US" sz="2400" dirty="0" err="1">
                <a:solidFill>
                  <a:srgbClr val="0000CC"/>
                </a:solidFill>
                <a:latin typeface="Times New Roman" pitchFamily="18" charset="0"/>
                <a:cs typeface="Times New Roman" pitchFamily="18" charset="0"/>
              </a:rPr>
              <a:t>Nếu</a:t>
            </a:r>
            <a:r>
              <a:rPr lang="en-US" altLang="en-US" sz="2400" dirty="0">
                <a:solidFill>
                  <a:srgbClr val="0000CC"/>
                </a:solidFill>
                <a:latin typeface="Times New Roman" pitchFamily="18" charset="0"/>
                <a:cs typeface="Times New Roman" pitchFamily="18" charset="0"/>
              </a:rPr>
              <a:t> </a:t>
            </a:r>
            <a:r>
              <a:rPr lang="en-US" altLang="en-US" sz="2400" dirty="0" err="1">
                <a:solidFill>
                  <a:srgbClr val="0000CC"/>
                </a:solidFill>
                <a:latin typeface="Times New Roman" pitchFamily="18" charset="0"/>
                <a:cs typeface="Times New Roman" pitchFamily="18" charset="0"/>
              </a:rPr>
              <a:t>sai</a:t>
            </a:r>
            <a:r>
              <a:rPr lang="en-US" altLang="en-US" sz="2400" dirty="0">
                <a:solidFill>
                  <a:srgbClr val="0000CC"/>
                </a:solidFill>
                <a:latin typeface="Times New Roman" pitchFamily="18" charset="0"/>
                <a:cs typeface="Times New Roman" pitchFamily="18" charset="0"/>
              </a:rPr>
              <a:t> </a:t>
            </a:r>
            <a:r>
              <a:rPr lang="en-US" altLang="en-US" sz="2400" dirty="0" err="1">
                <a:solidFill>
                  <a:srgbClr val="0000CC"/>
                </a:solidFill>
                <a:latin typeface="Times New Roman" pitchFamily="18" charset="0"/>
                <a:cs typeface="Times New Roman" pitchFamily="18" charset="0"/>
              </a:rPr>
              <a:t>hãy</a:t>
            </a:r>
            <a:r>
              <a:rPr lang="en-US" altLang="en-US" sz="2400" dirty="0">
                <a:solidFill>
                  <a:srgbClr val="0000CC"/>
                </a:solidFill>
                <a:latin typeface="Times New Roman" pitchFamily="18" charset="0"/>
                <a:cs typeface="Times New Roman" pitchFamily="18" charset="0"/>
              </a:rPr>
              <a:t> </a:t>
            </a:r>
            <a:r>
              <a:rPr lang="en-US" altLang="en-US" sz="2400" dirty="0" err="1">
                <a:solidFill>
                  <a:srgbClr val="0000CC"/>
                </a:solidFill>
                <a:latin typeface="Times New Roman" pitchFamily="18" charset="0"/>
                <a:cs typeface="Times New Roman" pitchFamily="18" charset="0"/>
              </a:rPr>
              <a:t>sửa</a:t>
            </a:r>
            <a:r>
              <a:rPr lang="en-US" altLang="en-US" sz="2400" dirty="0">
                <a:solidFill>
                  <a:srgbClr val="0000CC"/>
                </a:solidFill>
                <a:latin typeface="Times New Roman" pitchFamily="18" charset="0"/>
                <a:cs typeface="Times New Roman" pitchFamily="18" charset="0"/>
              </a:rPr>
              <a:t> </a:t>
            </a:r>
            <a:r>
              <a:rPr lang="en-US" altLang="en-US" sz="2400" dirty="0" err="1">
                <a:solidFill>
                  <a:srgbClr val="0000CC"/>
                </a:solidFill>
                <a:latin typeface="Times New Roman" pitchFamily="18" charset="0"/>
                <a:cs typeface="Times New Roman" pitchFamily="18" charset="0"/>
              </a:rPr>
              <a:t>lại</a:t>
            </a:r>
            <a:r>
              <a:rPr lang="en-US" altLang="en-US" sz="2400" dirty="0">
                <a:solidFill>
                  <a:srgbClr val="0000CC"/>
                </a:solidFill>
                <a:latin typeface="Times New Roman" pitchFamily="18" charset="0"/>
                <a:cs typeface="Times New Roman" pitchFamily="18" charset="0"/>
              </a:rPr>
              <a:t> </a:t>
            </a:r>
            <a:r>
              <a:rPr lang="en-US" altLang="en-US" sz="2400" dirty="0" err="1">
                <a:solidFill>
                  <a:srgbClr val="0000CC"/>
                </a:solidFill>
                <a:latin typeface="Times New Roman" pitchFamily="18" charset="0"/>
                <a:cs typeface="Times New Roman" pitchFamily="18" charset="0"/>
              </a:rPr>
              <a:t>cho</a:t>
            </a:r>
            <a:r>
              <a:rPr lang="en-US" altLang="en-US" sz="2400" dirty="0">
                <a:solidFill>
                  <a:srgbClr val="0000CC"/>
                </a:solidFill>
                <a:latin typeface="Times New Roman" pitchFamily="18" charset="0"/>
                <a:cs typeface="Times New Roman" pitchFamily="18" charset="0"/>
              </a:rPr>
              <a:t> </a:t>
            </a:r>
            <a:r>
              <a:rPr lang="en-US" altLang="en-US" sz="2400" dirty="0" err="1">
                <a:solidFill>
                  <a:srgbClr val="0000CC"/>
                </a:solidFill>
                <a:latin typeface="Times New Roman" pitchFamily="18" charset="0"/>
                <a:cs typeface="Times New Roman" pitchFamily="18" charset="0"/>
              </a:rPr>
              <a:t>đúng</a:t>
            </a:r>
            <a:r>
              <a:rPr lang="en-US" altLang="en-US" sz="2400" dirty="0">
                <a:solidFill>
                  <a:srgbClr val="0000CC"/>
                </a:solidFill>
                <a:latin typeface="Times New Roman" pitchFamily="18" charset="0"/>
                <a:cs typeface="Times New Roman" pitchFamily="18" charset="0"/>
              </a:rPr>
              <a:t>.</a:t>
            </a:r>
          </a:p>
        </p:txBody>
      </p:sp>
      <p:sp>
        <p:nvSpPr>
          <p:cNvPr id="17413" name="Text Box 5"/>
          <p:cNvSpPr txBox="1">
            <a:spLocks noChangeArrowheads="1"/>
          </p:cNvSpPr>
          <p:nvPr/>
        </p:nvSpPr>
        <p:spPr bwMode="auto">
          <a:xfrm>
            <a:off x="267268" y="54049"/>
            <a:ext cx="11700614" cy="830997"/>
          </a:xfrm>
          <a:prstGeom prst="rect">
            <a:avLst/>
          </a:prstGeom>
          <a:solidFill>
            <a:schemeClr val="accent5">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rgbClr val="0000CC"/>
                </a:solidFill>
                <a:latin typeface="Times New Roman" panose="02020603050405020304" pitchFamily="18" charset="0"/>
              </a:rPr>
              <a:t>Bài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tập</a:t>
            </a:r>
            <a:r>
              <a:rPr lang="en-US" altLang="en-US" sz="2400" b="1" dirty="0">
                <a:solidFill>
                  <a:srgbClr val="0000CC"/>
                </a:solidFill>
                <a:latin typeface="Times New Roman" panose="02020603050405020304" pitchFamily="18" charset="0"/>
              </a:rPr>
              <a:t>: </a:t>
            </a:r>
          </a:p>
          <a:p>
            <a:pPr eaLnBrk="1" hangingPunct="1">
              <a:spcBef>
                <a:spcPct val="0"/>
              </a:spcBef>
              <a:buFontTx/>
              <a:buNone/>
            </a:pPr>
            <a:r>
              <a:rPr lang="en-US" altLang="en-US" sz="2400" dirty="0">
                <a:solidFill>
                  <a:srgbClr val="0000FF"/>
                </a:solidFill>
                <a:latin typeface="Times New Roman" panose="02020603050405020304" pitchFamily="18" charset="0"/>
              </a:rPr>
              <a:t>Tam </a:t>
            </a:r>
            <a:r>
              <a:rPr lang="en-US" altLang="en-US" sz="2400" dirty="0" err="1">
                <a:solidFill>
                  <a:srgbClr val="0000FF"/>
                </a:solidFill>
                <a:latin typeface="Times New Roman" panose="02020603050405020304" pitchFamily="18" charset="0"/>
              </a:rPr>
              <a:t>giác</a:t>
            </a:r>
            <a:r>
              <a:rPr lang="en-US" altLang="en-US" sz="2400" dirty="0">
                <a:solidFill>
                  <a:srgbClr val="0000FF"/>
                </a:solidFill>
                <a:latin typeface="Times New Roman" panose="02020603050405020304" pitchFamily="18" charset="0"/>
              </a:rPr>
              <a:t> MNP </a:t>
            </a:r>
            <a:r>
              <a:rPr lang="en-US" altLang="en-US" sz="2400" dirty="0" err="1">
                <a:solidFill>
                  <a:srgbClr val="0000FF"/>
                </a:solidFill>
                <a:latin typeface="Times New Roman" panose="02020603050405020304" pitchFamily="18" charset="0"/>
              </a:rPr>
              <a:t>có</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là</a:t>
            </a:r>
            <a:r>
              <a:rPr lang="en-US" altLang="en-US" sz="2400" dirty="0">
                <a:solidFill>
                  <a:srgbClr val="0000FF"/>
                </a:solidFill>
                <a:latin typeface="Times New Roman" panose="02020603050405020304" pitchFamily="18" charset="0"/>
              </a:rPr>
              <a:t> tam </a:t>
            </a:r>
            <a:r>
              <a:rPr lang="en-US" altLang="en-US" sz="2400" dirty="0" err="1">
                <a:solidFill>
                  <a:srgbClr val="0000FF"/>
                </a:solidFill>
                <a:latin typeface="Times New Roman" panose="02020603050405020304" pitchFamily="18" charset="0"/>
              </a:rPr>
              <a:t>giác</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vuông</a:t>
            </a:r>
            <a:r>
              <a:rPr lang="en-US" altLang="en-US" sz="2400" dirty="0">
                <a:solidFill>
                  <a:srgbClr val="0000FF"/>
                </a:solidFill>
                <a:latin typeface="Times New Roman" panose="02020603050405020304" pitchFamily="18" charset="0"/>
              </a:rPr>
              <a:t> hay </a:t>
            </a:r>
            <a:r>
              <a:rPr lang="en-US" altLang="en-US" sz="2400" dirty="0" err="1">
                <a:solidFill>
                  <a:srgbClr val="0000FF"/>
                </a:solidFill>
                <a:latin typeface="Times New Roman" panose="02020603050405020304" pitchFamily="18" charset="0"/>
              </a:rPr>
              <a:t>không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nếu</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có</a:t>
            </a:r>
            <a:r>
              <a:rPr lang="en-US" altLang="en-US" sz="2400" dirty="0">
                <a:solidFill>
                  <a:srgbClr val="0000FF"/>
                </a:solidFill>
                <a:latin typeface="Times New Roman" panose="02020603050405020304" pitchFamily="18" charset="0"/>
              </a:rPr>
              <a:t> MN = 8cm, MP =17 cm, NP = 15cm.</a:t>
            </a:r>
          </a:p>
        </p:txBody>
      </p:sp>
      <p:grpSp>
        <p:nvGrpSpPr>
          <p:cNvPr id="17416" name="Group 7"/>
          <p:cNvGrpSpPr>
            <a:grpSpLocks/>
          </p:cNvGrpSpPr>
          <p:nvPr/>
        </p:nvGrpSpPr>
        <p:grpSpPr bwMode="auto">
          <a:xfrm>
            <a:off x="8036765" y="1084977"/>
            <a:ext cx="3553793" cy="2186974"/>
            <a:chOff x="471" y="2553"/>
            <a:chExt cx="1841" cy="1015"/>
          </a:xfrm>
        </p:grpSpPr>
        <p:sp>
          <p:nvSpPr>
            <p:cNvPr id="17418" name="AutoShape 8"/>
            <p:cNvSpPr>
              <a:spLocks noChangeArrowheads="1"/>
            </p:cNvSpPr>
            <p:nvPr/>
          </p:nvSpPr>
          <p:spPr bwMode="auto">
            <a:xfrm rot="7100025">
              <a:off x="1035" y="2651"/>
              <a:ext cx="639" cy="1196"/>
            </a:xfrm>
            <a:prstGeom prst="rtTriangle">
              <a:avLst/>
            </a:prstGeom>
            <a:noFill/>
            <a:ln w="381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7419" name="Text Box 9"/>
            <p:cNvSpPr txBox="1">
              <a:spLocks noChangeArrowheads="1"/>
            </p:cNvSpPr>
            <p:nvPr/>
          </p:nvSpPr>
          <p:spPr bwMode="auto">
            <a:xfrm>
              <a:off x="490" y="3211"/>
              <a:ext cx="296"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dirty="0">
                  <a:solidFill>
                    <a:srgbClr val="080808"/>
                  </a:solidFill>
                </a:rPr>
                <a:t>M</a:t>
              </a:r>
            </a:p>
          </p:txBody>
        </p:sp>
        <p:sp>
          <p:nvSpPr>
            <p:cNvPr id="17420" name="Text Box 10"/>
            <p:cNvSpPr txBox="1">
              <a:spLocks noChangeArrowheads="1"/>
            </p:cNvSpPr>
            <p:nvPr/>
          </p:nvSpPr>
          <p:spPr bwMode="auto">
            <a:xfrm>
              <a:off x="2064" y="3110"/>
              <a:ext cx="248"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dirty="0">
                  <a:solidFill>
                    <a:srgbClr val="080808"/>
                  </a:solidFill>
                </a:rPr>
                <a:t>P</a:t>
              </a:r>
            </a:p>
          </p:txBody>
        </p:sp>
        <p:sp>
          <p:nvSpPr>
            <p:cNvPr id="17421" name="Text Box 11"/>
            <p:cNvSpPr txBox="1">
              <a:spLocks noChangeArrowheads="1"/>
            </p:cNvSpPr>
            <p:nvPr/>
          </p:nvSpPr>
          <p:spPr bwMode="auto">
            <a:xfrm>
              <a:off x="863" y="2553"/>
              <a:ext cx="296"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dirty="0">
                  <a:solidFill>
                    <a:srgbClr val="080808"/>
                  </a:solidFill>
                </a:rPr>
                <a:t>N</a:t>
              </a:r>
            </a:p>
          </p:txBody>
        </p:sp>
        <p:sp>
          <p:nvSpPr>
            <p:cNvPr id="17422" name="Text Box 12"/>
            <p:cNvSpPr txBox="1">
              <a:spLocks noChangeArrowheads="1"/>
            </p:cNvSpPr>
            <p:nvPr/>
          </p:nvSpPr>
          <p:spPr bwMode="auto">
            <a:xfrm>
              <a:off x="471" y="2901"/>
              <a:ext cx="438"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dirty="0">
                  <a:solidFill>
                    <a:srgbClr val="080808"/>
                  </a:solidFill>
                </a:rPr>
                <a:t>8cm</a:t>
              </a:r>
            </a:p>
          </p:txBody>
        </p:sp>
        <p:sp>
          <p:nvSpPr>
            <p:cNvPr id="17423" name="Text Box 13"/>
            <p:cNvSpPr txBox="1">
              <a:spLocks noChangeArrowheads="1"/>
            </p:cNvSpPr>
            <p:nvPr/>
          </p:nvSpPr>
          <p:spPr bwMode="auto">
            <a:xfrm>
              <a:off x="1145" y="3254"/>
              <a:ext cx="478"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dirty="0">
                  <a:solidFill>
                    <a:srgbClr val="080808"/>
                  </a:solidFill>
                </a:rPr>
                <a:t>17cm</a:t>
              </a:r>
            </a:p>
          </p:txBody>
        </p:sp>
        <p:sp>
          <p:nvSpPr>
            <p:cNvPr id="17424" name="Text Box 14"/>
            <p:cNvSpPr txBox="1">
              <a:spLocks noChangeArrowheads="1"/>
            </p:cNvSpPr>
            <p:nvPr/>
          </p:nvSpPr>
          <p:spPr bwMode="auto">
            <a:xfrm>
              <a:off x="1373" y="2759"/>
              <a:ext cx="490"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dirty="0">
                  <a:solidFill>
                    <a:srgbClr val="080808"/>
                  </a:solidFill>
                </a:rPr>
                <a:t>15cm</a:t>
              </a:r>
            </a:p>
          </p:txBody>
        </p:sp>
      </p:grpSp>
      <p:sp>
        <p:nvSpPr>
          <p:cNvPr id="3" name="Rectangle 2"/>
          <p:cNvSpPr/>
          <p:nvPr/>
        </p:nvSpPr>
        <p:spPr>
          <a:xfrm>
            <a:off x="342900" y="4308975"/>
            <a:ext cx="4079963" cy="461665"/>
          </a:xfrm>
          <a:prstGeom prst="rect">
            <a:avLst/>
          </a:prstGeom>
        </p:spPr>
        <p:txBody>
          <a:bodyPr wrap="none">
            <a:spAutoFit/>
          </a:bodyPr>
          <a:lstStyle/>
          <a:p>
            <a:pPr>
              <a:spcBef>
                <a:spcPct val="0"/>
              </a:spcBef>
              <a:buFontTx/>
              <a:buNone/>
            </a:pPr>
            <a:r>
              <a:rPr lang="en-US" altLang="en-US" sz="2400" dirty="0" err="1">
                <a:latin typeface="Times New Roman" panose="02020603050405020304" pitchFamily="18" charset="0"/>
                <a:cs typeface="Times New Roman" panose="02020603050405020304" pitchFamily="18" charset="0"/>
              </a:rPr>
              <a:t>Lời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sai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Sửa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lại</a:t>
            </a:r>
            <a:r>
              <a:rPr lang="en-US" altLang="en-US" sz="2400" dirty="0">
                <a:latin typeface="Times New Roman" panose="02020603050405020304" pitchFamily="18" charset="0"/>
                <a:cs typeface="Times New Roman" panose="02020603050405020304" pitchFamily="18" charset="0"/>
              </a:rPr>
              <a:t>:</a:t>
            </a:r>
          </a:p>
        </p:txBody>
      </p:sp>
      <p:sp>
        <p:nvSpPr>
          <p:cNvPr id="4" name="Rectangle 3"/>
          <p:cNvSpPr/>
          <p:nvPr/>
        </p:nvSpPr>
        <p:spPr>
          <a:xfrm>
            <a:off x="1895704" y="3723547"/>
            <a:ext cx="747320" cy="461665"/>
          </a:xfrm>
          <a:prstGeom prst="rect">
            <a:avLst/>
          </a:prstGeom>
        </p:spPr>
        <p:txBody>
          <a:bodyPr wrap="none">
            <a:spAutoFit/>
          </a:bodyPr>
          <a:lstStyle/>
          <a:p>
            <a:r>
              <a:rPr lang="en-US" sz="2400" b="1" u="sng" dirty="0" err="1">
                <a:solidFill>
                  <a:schemeClr val="accent6">
                    <a:lumMod val="50000"/>
                  </a:schemeClr>
                </a:solidFill>
                <a:latin typeface="Times New Roman" panose="02020603050405020304" pitchFamily="18" charset="0"/>
                <a:cs typeface="Times New Roman" panose="02020603050405020304" pitchFamily="18" charset="0"/>
              </a:rPr>
              <a:t>Giải</a:t>
            </a:r>
            <a:endParaRPr lang="en-US" sz="2400" b="1" u="sng" dirty="0">
              <a:solidFill>
                <a:schemeClr val="accent6">
                  <a:lumMod val="50000"/>
                </a:schemeClr>
              </a:solidFill>
            </a:endParaRPr>
          </a:p>
        </p:txBody>
      </p:sp>
      <mc:AlternateContent xmlns:mc="http://schemas.openxmlformats.org/markup-compatibility/2006" xmlns:a14="http://schemas.microsoft.com/office/drawing/2010/main">
        <mc:Choice Requires="a14">
          <p:sp>
            <p:nvSpPr>
              <p:cNvPr id="20" name="Text Box 15"/>
              <p:cNvSpPr txBox="1">
                <a:spLocks noChangeArrowheads="1"/>
              </p:cNvSpPr>
              <p:nvPr/>
            </p:nvSpPr>
            <p:spPr bwMode="auto">
              <a:xfrm>
                <a:off x="156812" y="4783501"/>
                <a:ext cx="6242049" cy="1938992"/>
              </a:xfrm>
              <a:prstGeom prst="rect">
                <a:avLst/>
              </a:prstGeom>
              <a:solidFill>
                <a:schemeClr val="bg1"/>
              </a:solidFill>
              <a:ln>
                <a:noFill/>
              </a:ln>
              <a:extLst>
                <a:ext uri="{91240B29-F687-4F45-9708-019B960494DF}">
                  <a14:hiddenLine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80808"/>
                    </a:solidFill>
                    <a:latin typeface="Times New Roman" panose="02020603050405020304" pitchFamily="18" charset="0"/>
                    <a:cs typeface="Times New Roman" panose="02020603050405020304" pitchFamily="18" charset="0"/>
                  </a:rPr>
                  <a:t> </a:t>
                </a:r>
                <a:r>
                  <a:rPr lang="vi-VN" altLang="en-US" sz="2400" dirty="0">
                    <a:solidFill>
                      <a:srgbClr val="080808"/>
                    </a:solidFill>
                    <a:latin typeface="Times New Roman" panose="02020603050405020304" pitchFamily="18" charset="0"/>
                    <a:cs typeface="Times New Roman" panose="02020603050405020304" pitchFamily="18" charset="0"/>
                  </a:rPr>
                  <a:t>Xét </a:t>
                </a:r>
                <a14:m>
                  <m:oMath xmlns:m="http://schemas.openxmlformats.org/officeDocument/2006/math">
                    <m:r>
                      <a:rPr lang="en-US" altLang="en-US" sz="2400" i="1">
                        <a:solidFill>
                          <a:srgbClr val="080808"/>
                        </a:solidFill>
                        <a:latin typeface="Cambria Math" panose="02040503050406030204" pitchFamily="18" charset="0"/>
                        <a:ea typeface="Cambria Math" panose="02040503050406030204" pitchFamily="18" charset="0"/>
                        <a:cs typeface="Times New Roman" pitchFamily="18" charset="0"/>
                      </a:rPr>
                      <m:t>∆</m:t>
                    </m:r>
                  </m:oMath>
                </a14:m>
                <a:r>
                  <a:rPr lang="en-US" altLang="en-US" sz="2400" dirty="0">
                    <a:solidFill>
                      <a:srgbClr val="080808"/>
                    </a:solidFill>
                    <a:latin typeface="Times New Roman" pitchFamily="18" charset="0"/>
                    <a:cs typeface="Times New Roman" pitchFamily="18" charset="0"/>
                  </a:rPr>
                  <a:t>MNP</a:t>
                </a:r>
                <a:r>
                  <a:rPr lang="vi-VN" altLang="en-US" sz="2400" dirty="0">
                    <a:solidFill>
                      <a:srgbClr val="080808"/>
                    </a:solidFill>
                    <a:latin typeface="Times New Roman" pitchFamily="18" charset="0"/>
                    <a:cs typeface="Times New Roman" pitchFamily="18" charset="0"/>
                  </a:rPr>
                  <a:t>, có</a:t>
                </a:r>
                <a:r>
                  <a:rPr lang="en-US" altLang="en-US" sz="2400" dirty="0">
                    <a:solidFill>
                      <a:srgbClr val="080808"/>
                    </a:solidFill>
                    <a:latin typeface="Times New Roman" pitchFamily="18" charset="0"/>
                    <a:cs typeface="Times New Roman" pitchFamily="18" charset="0"/>
                  </a:rPr>
                  <a:t>:</a:t>
                </a:r>
                <a:endParaRPr lang="vi-VN" altLang="en-US" sz="2400" dirty="0">
                  <a:solidFill>
                    <a:srgbClr val="080808"/>
                  </a:solidFill>
                  <a:latin typeface="Times New Roman" pitchFamily="18" charset="0"/>
                  <a:cs typeface="Times New Roman" pitchFamily="18" charset="0"/>
                </a:endParaRPr>
              </a:p>
              <a:p>
                <a:pPr>
                  <a:spcBef>
                    <a:spcPct val="0"/>
                  </a:spcBef>
                  <a:buFontTx/>
                  <a:buNone/>
                </a:pPr>
                <a:r>
                  <a:rPr lang="en-US" altLang="en-US" sz="2400" dirty="0">
                    <a:solidFill>
                      <a:srgbClr val="080808"/>
                    </a:solidFill>
                    <a:latin typeface="Times New Roman" panose="02020603050405020304" pitchFamily="18" charset="0"/>
                    <a:cs typeface="Times New Roman" panose="02020603050405020304" pitchFamily="18" charset="0"/>
                  </a:rPr>
                  <a:t>MP</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17</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289</a:t>
                </a:r>
              </a:p>
              <a:p>
                <a:pPr>
                  <a:spcBef>
                    <a:spcPct val="0"/>
                  </a:spcBef>
                  <a:buFontTx/>
                  <a:buNone/>
                </a:pPr>
                <a:r>
                  <a:rPr lang="en-US" altLang="en-US" sz="2400" dirty="0">
                    <a:solidFill>
                      <a:srgbClr val="080808"/>
                    </a:solidFill>
                    <a:latin typeface="Times New Roman" panose="02020603050405020304" pitchFamily="18" charset="0"/>
                    <a:cs typeface="Times New Roman" panose="02020603050405020304" pitchFamily="18" charset="0"/>
                  </a:rPr>
                  <a:t>MN</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NP</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8</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+ 15</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64 + 225 = 289</a:t>
                </a:r>
                <a:endParaRPr lang="en-US" altLang="en-US" sz="2400" dirty="0">
                  <a:solidFill>
                    <a:srgbClr val="080808"/>
                  </a:solidFill>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buFontTx/>
                  <a:buNone/>
                </a:pPr>
                <a:r>
                  <a:rPr lang="en-US" altLang="en-US" sz="2400" dirty="0">
                    <a:solidFill>
                      <a:srgbClr val="080808"/>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dirty="0">
                    <a:solidFill>
                      <a:srgbClr val="080808"/>
                    </a:solidFill>
                    <a:latin typeface="Times New Roman" panose="02020603050405020304" pitchFamily="18" charset="0"/>
                    <a:cs typeface="Times New Roman" panose="02020603050405020304" pitchFamily="18" charset="0"/>
                  </a:rPr>
                  <a:t>  MP</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MN</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 NP</a:t>
                </a:r>
                <a:r>
                  <a:rPr lang="en-US" altLang="en-US" sz="2400" baseline="30000" dirty="0">
                    <a:solidFill>
                      <a:srgbClr val="080808"/>
                    </a:solidFill>
                    <a:latin typeface="Times New Roman" panose="02020603050405020304" pitchFamily="18" charset="0"/>
                    <a:cs typeface="Times New Roman" panose="02020603050405020304" pitchFamily="18" charset="0"/>
                  </a:rPr>
                  <a:t>2</a:t>
                </a:r>
                <a:r>
                  <a:rPr lang="en-US" altLang="en-US" sz="2400" dirty="0">
                    <a:solidFill>
                      <a:srgbClr val="080808"/>
                    </a:solidFill>
                    <a:latin typeface="Times New Roman" panose="02020603050405020304" pitchFamily="18" charset="0"/>
                    <a:cs typeface="Times New Roman" panose="02020603050405020304" pitchFamily="18" charset="0"/>
                  </a:rPr>
                  <a:t>   </a:t>
                </a:r>
                <a:endParaRPr lang="en-US" altLang="en-US" sz="2400" baseline="30000" dirty="0">
                  <a:solidFill>
                    <a:srgbClr val="080808"/>
                  </a:solidFill>
                  <a:latin typeface="Times New Roman" panose="02020603050405020304" pitchFamily="18" charset="0"/>
                  <a:cs typeface="Times New Roman" panose="02020603050405020304" pitchFamily="18" charset="0"/>
                </a:endParaRPr>
              </a:p>
              <a:p>
                <a:pPr>
                  <a:spcBef>
                    <a:spcPct val="0"/>
                  </a:spcBef>
                  <a:buFontTx/>
                  <a:buNone/>
                </a:pPr>
                <a14:m>
                  <m:oMath xmlns:m="http://schemas.openxmlformats.org/officeDocument/2006/math">
                    <m:r>
                      <m:rPr>
                        <m:nor/>
                      </m:rPr>
                      <a:rPr lang="en-US" altLang="en-US" sz="2400" dirty="0">
                        <a:solidFill>
                          <a:srgbClr val="080808"/>
                        </a:solidFill>
                        <a:latin typeface="Times New Roman" panose="02020603050405020304" pitchFamily="18" charset="0"/>
                        <a:cs typeface="Times New Roman" panose="02020603050405020304" pitchFamily="18" charset="0"/>
                        <a:sym typeface="Symbol" panose="05050102010706020507" pitchFamily="18" charset="2"/>
                      </a:rPr>
                      <m:t></m:t>
                    </m:r>
                    <m:r>
                      <a:rPr lang="en-US" altLang="en-US" sz="2400" i="1" smtClean="0">
                        <a:solidFill>
                          <a:srgbClr val="080808"/>
                        </a:solidFill>
                        <a:latin typeface="Cambria Math" panose="02040503050406030204" pitchFamily="18" charset="0"/>
                        <a:ea typeface="Cambria Math" panose="02040503050406030204" pitchFamily="18" charset="0"/>
                        <a:cs typeface="Times New Roman" pitchFamily="18" charset="0"/>
                      </a:rPr>
                      <m:t>∆</m:t>
                    </m:r>
                  </m:oMath>
                </a14:m>
                <a:r>
                  <a:rPr lang="en-US" altLang="en-US" sz="2400" dirty="0">
                    <a:solidFill>
                      <a:srgbClr val="080808"/>
                    </a:solidFill>
                    <a:latin typeface="Times New Roman" pitchFamily="18" charset="0"/>
                    <a:cs typeface="Times New Roman" pitchFamily="18" charset="0"/>
                  </a:rPr>
                  <a:t>MNP </a:t>
                </a:r>
                <a:r>
                  <a:rPr lang="en-US" altLang="en-US" sz="2400" dirty="0" err="1">
                    <a:solidFill>
                      <a:srgbClr val="080808"/>
                    </a:solidFill>
                    <a:latin typeface="Times New Roman" pitchFamily="18" charset="0"/>
                    <a:cs typeface="Times New Roman" pitchFamily="18" charset="0"/>
                  </a:rPr>
                  <a:t>vuông</a:t>
                </a:r>
                <a:r>
                  <a:rPr lang="en-US" altLang="en-US" sz="2400" dirty="0">
                    <a:solidFill>
                      <a:srgbClr val="080808"/>
                    </a:solidFill>
                    <a:latin typeface="Times New Roman" pitchFamily="18" charset="0"/>
                    <a:cs typeface="Times New Roman" pitchFamily="18" charset="0"/>
                  </a:rPr>
                  <a:t> </a:t>
                </a:r>
                <a:r>
                  <a:rPr lang="en-US" altLang="en-US" sz="2400" dirty="0" err="1">
                    <a:solidFill>
                      <a:srgbClr val="080808"/>
                    </a:solidFill>
                    <a:latin typeface="Times New Roman" pitchFamily="18" charset="0"/>
                    <a:cs typeface="Times New Roman" pitchFamily="18" charset="0"/>
                  </a:rPr>
                  <a:t>tại</a:t>
                </a:r>
                <a:r>
                  <a:rPr lang="en-US" altLang="en-US" sz="2400" dirty="0">
                    <a:solidFill>
                      <a:srgbClr val="080808"/>
                    </a:solidFill>
                    <a:latin typeface="Times New Roman" pitchFamily="18" charset="0"/>
                    <a:cs typeface="Times New Roman" pitchFamily="18" charset="0"/>
                  </a:rPr>
                  <a:t> N (</a:t>
                </a:r>
                <a:r>
                  <a:rPr lang="vi-VN" altLang="en-US" sz="2400" dirty="0">
                    <a:solidFill>
                      <a:srgbClr val="080808"/>
                    </a:solidFill>
                    <a:latin typeface="Times New Roman" pitchFamily="18" charset="0"/>
                    <a:cs typeface="Times New Roman" pitchFamily="18" charset="0"/>
                  </a:rPr>
                  <a:t>Định lí P</a:t>
                </a:r>
                <a:r>
                  <a:rPr lang="en-US" altLang="en-US" sz="2400" dirty="0" err="1">
                    <a:solidFill>
                      <a:srgbClr val="080808"/>
                    </a:solidFill>
                    <a:latin typeface="Times New Roman" pitchFamily="18" charset="0"/>
                    <a:cs typeface="Times New Roman" pitchFamily="18" charset="0"/>
                  </a:rPr>
                  <a:t>ythagore</a:t>
                </a:r>
                <a:r>
                  <a:rPr lang="vi-VN" altLang="en-US" sz="2400" dirty="0">
                    <a:solidFill>
                      <a:srgbClr val="080808"/>
                    </a:solidFill>
                    <a:latin typeface="Times New Roman" pitchFamily="18" charset="0"/>
                    <a:cs typeface="Times New Roman" pitchFamily="18" charset="0"/>
                  </a:rPr>
                  <a:t> đảo )</a:t>
                </a:r>
                <a:endParaRPr lang="en-US" altLang="en-US" sz="2400" dirty="0">
                  <a:solidFill>
                    <a:srgbClr val="080808"/>
                  </a:solidFill>
                  <a:latin typeface="Times New Roman" pitchFamily="18" charset="0"/>
                  <a:cs typeface="Times New Roman" pitchFamily="18" charset="0"/>
                </a:endParaRPr>
              </a:p>
            </p:txBody>
          </p:sp>
        </mc:Choice>
        <mc:Fallback xmlns="">
          <p:sp>
            <p:nvSpPr>
              <p:cNvPr id="20" name="Text Box 15"/>
              <p:cNvSpPr txBox="1">
                <a:spLocks noRot="1" noChangeAspect="1" noMove="1" noResize="1" noEditPoints="1" noAdjustHandles="1" noChangeArrowheads="1" noChangeShapeType="1" noTextEdit="1"/>
              </p:cNvSpPr>
              <p:nvPr/>
            </p:nvSpPr>
            <p:spPr bwMode="auto">
              <a:xfrm>
                <a:off x="156812" y="4783501"/>
                <a:ext cx="6242049" cy="1938992"/>
              </a:xfrm>
              <a:prstGeom prst="rect">
                <a:avLst/>
              </a:prstGeom>
              <a:blipFill rotWithShape="1">
                <a:blip r:embed="rId2"/>
                <a:stretch>
                  <a:fillRect l="-1563" t="-2516" b="-6289"/>
                </a:stretch>
              </a:bli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a:noFill/>
                  </a:rPr>
                  <a:t> </a:t>
                </a:r>
              </a:p>
            </p:txBody>
          </p:sp>
        </mc:Fallback>
      </mc:AlternateContent>
      <p:sp>
        <p:nvSpPr>
          <p:cNvPr id="5" name="Rectangle 4"/>
          <p:cNvSpPr/>
          <p:nvPr/>
        </p:nvSpPr>
        <p:spPr>
          <a:xfrm>
            <a:off x="6096000" y="4602893"/>
            <a:ext cx="6288259" cy="1200329"/>
          </a:xfrm>
          <a:prstGeom prst="rect">
            <a:avLst/>
          </a:prstGeom>
        </p:spPr>
        <p:txBody>
          <a:bodyPr wrap="square">
            <a:spAutoFit/>
          </a:bodyPr>
          <a:lstStyle/>
          <a:p>
            <a:r>
              <a:rPr lang="en-US" sz="2400" b="1" dirty="0" err="1">
                <a:solidFill>
                  <a:schemeClr val="accent5">
                    <a:lumMod val="50000"/>
                  </a:schemeClr>
                </a:solidFill>
                <a:latin typeface="Times New Roman" panose="02020603050405020304" pitchFamily="18" charset="0"/>
              </a:rPr>
              <a:t>Lưu</a:t>
            </a:r>
            <a:r>
              <a:rPr lang="en-US" sz="2400" b="1" dirty="0">
                <a:solidFill>
                  <a:schemeClr val="accent5">
                    <a:lumMod val="50000"/>
                  </a:schemeClr>
                </a:solidFill>
                <a:latin typeface="Times New Roman" panose="02020603050405020304" pitchFamily="18" charset="0"/>
              </a:rPr>
              <a:t> ý: </a:t>
            </a:r>
            <a:r>
              <a:rPr lang="en-US" sz="2400" dirty="0">
                <a:solidFill>
                  <a:schemeClr val="accent6">
                    <a:lumMod val="50000"/>
                  </a:schemeClr>
                </a:solidFill>
                <a:latin typeface="Times New Roman" panose="02020603050405020304" pitchFamily="18" charset="0"/>
              </a:rPr>
              <a:t>Khi </a:t>
            </a:r>
            <a:r>
              <a:rPr lang="en-US" sz="2400" dirty="0" err="1">
                <a:solidFill>
                  <a:schemeClr val="accent6">
                    <a:lumMod val="50000"/>
                  </a:schemeClr>
                </a:solidFill>
                <a:latin typeface="Times New Roman" panose="02020603050405020304" pitchFamily="18" charset="0"/>
              </a:rPr>
              <a:t>sử</a:t>
            </a:r>
            <a:r>
              <a:rPr lang="en-US" sz="2400" dirty="0">
                <a:solidFill>
                  <a:schemeClr val="accent6">
                    <a:lumMod val="50000"/>
                  </a:schemeClr>
                </a:solidFill>
                <a:latin typeface="Times New Roman" panose="02020603050405020304" pitchFamily="18" charset="0"/>
              </a:rPr>
              <a:t> </a:t>
            </a:r>
            <a:r>
              <a:rPr lang="en-US" sz="2400" dirty="0" err="1">
                <a:solidFill>
                  <a:schemeClr val="accent6">
                    <a:lumMod val="50000"/>
                  </a:schemeClr>
                </a:solidFill>
                <a:latin typeface="Times New Roman" panose="02020603050405020304" pitchFamily="18" charset="0"/>
              </a:rPr>
              <a:t>dụng</a:t>
            </a:r>
            <a:r>
              <a:rPr lang="en-US" sz="2400" dirty="0">
                <a:solidFill>
                  <a:schemeClr val="accent6">
                    <a:lumMod val="50000"/>
                  </a:schemeClr>
                </a:solidFill>
                <a:latin typeface="Times New Roman" panose="02020603050405020304" pitchFamily="18" charset="0"/>
              </a:rPr>
              <a:t> </a:t>
            </a:r>
            <a:r>
              <a:rPr lang="en-US" sz="2400" dirty="0" err="1">
                <a:solidFill>
                  <a:schemeClr val="accent6">
                    <a:lumMod val="50000"/>
                  </a:schemeClr>
                </a:solidFill>
                <a:latin typeface="Times New Roman" panose="02020603050405020304" pitchFamily="18" charset="0"/>
              </a:rPr>
              <a:t>định</a:t>
            </a:r>
            <a:r>
              <a:rPr lang="en-US" sz="2400" dirty="0">
                <a:solidFill>
                  <a:schemeClr val="accent6">
                    <a:lumMod val="50000"/>
                  </a:schemeClr>
                </a:solidFill>
                <a:latin typeface="Times New Roman" panose="02020603050405020304" pitchFamily="18" charset="0"/>
              </a:rPr>
              <a:t> </a:t>
            </a:r>
            <a:r>
              <a:rPr lang="en-US" sz="2400" dirty="0" err="1">
                <a:solidFill>
                  <a:schemeClr val="accent6">
                    <a:lumMod val="50000"/>
                  </a:schemeClr>
                </a:solidFill>
                <a:latin typeface="Times New Roman" panose="02020603050405020304" pitchFamily="18" charset="0"/>
              </a:rPr>
              <a:t>lý</a:t>
            </a:r>
            <a:r>
              <a:rPr lang="en-US" sz="2400" dirty="0">
                <a:solidFill>
                  <a:schemeClr val="accent6">
                    <a:lumMod val="50000"/>
                  </a:schemeClr>
                </a:solidFill>
                <a:latin typeface="Times New Roman" panose="02020603050405020304" pitchFamily="18" charset="0"/>
              </a:rPr>
              <a:t> </a:t>
            </a:r>
            <a:r>
              <a:rPr lang="en-US" sz="2400" dirty="0" err="1">
                <a:solidFill>
                  <a:schemeClr val="accent6">
                    <a:lumMod val="50000"/>
                  </a:schemeClr>
                </a:solidFill>
                <a:latin typeface="Times New Roman" panose="02020603050405020304" pitchFamily="18" charset="0"/>
              </a:rPr>
              <a:t>Pytago</a:t>
            </a:r>
            <a:r>
              <a:rPr lang="en-US" sz="2400" dirty="0">
                <a:solidFill>
                  <a:schemeClr val="accent6">
                    <a:lumMod val="50000"/>
                  </a:schemeClr>
                </a:solidFill>
                <a:latin typeface="Times New Roman" panose="02020603050405020304" pitchFamily="18" charset="0"/>
              </a:rPr>
              <a:t> </a:t>
            </a:r>
            <a:r>
              <a:rPr lang="en-US" sz="2400" dirty="0" err="1">
                <a:solidFill>
                  <a:schemeClr val="accent6">
                    <a:lumMod val="50000"/>
                  </a:schemeClr>
                </a:solidFill>
                <a:latin typeface="Times New Roman" panose="02020603050405020304" pitchFamily="18" charset="0"/>
              </a:rPr>
              <a:t>đảo</a:t>
            </a:r>
            <a:r>
              <a:rPr lang="en-US" sz="2400" dirty="0">
                <a:solidFill>
                  <a:schemeClr val="accent6">
                    <a:lumMod val="50000"/>
                  </a:schemeClr>
                </a:solidFill>
                <a:latin typeface="Times New Roman" panose="02020603050405020304" pitchFamily="18" charset="0"/>
              </a:rPr>
              <a:t> ta </a:t>
            </a:r>
            <a:r>
              <a:rPr lang="en-US" sz="2400" dirty="0" err="1">
                <a:solidFill>
                  <a:schemeClr val="accent6">
                    <a:lumMod val="50000"/>
                  </a:schemeClr>
                </a:solidFill>
                <a:latin typeface="Times New Roman" panose="02020603050405020304" pitchFamily="18" charset="0"/>
              </a:rPr>
              <a:t>tính</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bình</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phương</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cạnh</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có</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độ</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dài</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lớn</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nhất</a:t>
            </a:r>
            <a:r>
              <a:rPr lang="en-US" sz="2400" dirty="0">
                <a:solidFill>
                  <a:schemeClr val="accent6">
                    <a:lumMod val="50000"/>
                  </a:schemeClr>
                </a:solidFill>
                <a:latin typeface="Times New Roman" panose="02020603050405020304" pitchFamily="18" charset="0"/>
              </a:rPr>
              <a:t> </a:t>
            </a:r>
            <a:r>
              <a:rPr lang="en-US" sz="2400" dirty="0" err="1">
                <a:solidFill>
                  <a:schemeClr val="accent6">
                    <a:lumMod val="50000"/>
                  </a:schemeClr>
                </a:solidFill>
                <a:latin typeface="Times New Roman" panose="02020603050405020304" pitchFamily="18" charset="0"/>
              </a:rPr>
              <a:t>rồi</a:t>
            </a:r>
            <a:r>
              <a:rPr lang="en-US" sz="2400" dirty="0">
                <a:solidFill>
                  <a:schemeClr val="accent6">
                    <a:lumMod val="50000"/>
                  </a:schemeClr>
                </a:solidFill>
                <a:latin typeface="Times New Roman" panose="02020603050405020304" pitchFamily="18" charset="0"/>
              </a:rPr>
              <a:t> so </a:t>
            </a:r>
            <a:r>
              <a:rPr lang="en-US" sz="2400" dirty="0" err="1">
                <a:solidFill>
                  <a:schemeClr val="accent6">
                    <a:lumMod val="50000"/>
                  </a:schemeClr>
                </a:solidFill>
                <a:latin typeface="Times New Roman" panose="02020603050405020304" pitchFamily="18" charset="0"/>
              </a:rPr>
              <a:t>sánh</a:t>
            </a:r>
            <a:r>
              <a:rPr lang="en-US" sz="2400" dirty="0">
                <a:solidFill>
                  <a:schemeClr val="accent6">
                    <a:lumMod val="50000"/>
                  </a:schemeClr>
                </a:solidFill>
                <a:latin typeface="Times New Roman" panose="02020603050405020304" pitchFamily="18" charset="0"/>
              </a:rPr>
              <a:t> </a:t>
            </a:r>
            <a:r>
              <a:rPr lang="en-US" sz="2400" dirty="0" err="1">
                <a:solidFill>
                  <a:schemeClr val="accent6">
                    <a:lumMod val="50000"/>
                  </a:schemeClr>
                </a:solidFill>
                <a:latin typeface="Times New Roman" panose="02020603050405020304" pitchFamily="18" charset="0"/>
              </a:rPr>
              <a:t>với</a:t>
            </a:r>
            <a:r>
              <a:rPr lang="en-US" sz="2400" dirty="0">
                <a:solidFill>
                  <a:schemeClr val="accent6">
                    <a:lumMod val="50000"/>
                  </a:schemeClr>
                </a:solidFill>
                <a:latin typeface="Times New Roman" panose="02020603050405020304" pitchFamily="18" charset="0"/>
              </a:rPr>
              <a:t> </a:t>
            </a:r>
            <a:r>
              <a:rPr lang="en-US" sz="2400" dirty="0" err="1">
                <a:solidFill>
                  <a:schemeClr val="accent6">
                    <a:lumMod val="50000"/>
                  </a:schemeClr>
                </a:solidFill>
                <a:latin typeface="Times New Roman" panose="02020603050405020304" pitchFamily="18" charset="0"/>
              </a:rPr>
              <a:t>tổng</a:t>
            </a:r>
            <a:r>
              <a:rPr lang="en-US" sz="2400" dirty="0">
                <a:solidFill>
                  <a:schemeClr val="accent6">
                    <a:lumMod val="50000"/>
                  </a:schemeClr>
                </a:solidFill>
                <a:latin typeface="Times New Roman" panose="02020603050405020304" pitchFamily="18" charset="0"/>
              </a:rPr>
              <a:t> </a:t>
            </a:r>
            <a:r>
              <a:rPr lang="en-US" sz="2400" dirty="0" err="1">
                <a:solidFill>
                  <a:schemeClr val="accent6">
                    <a:lumMod val="50000"/>
                  </a:schemeClr>
                </a:solidFill>
                <a:latin typeface="Times New Roman" panose="02020603050405020304" pitchFamily="18" charset="0"/>
              </a:rPr>
              <a:t>bình</a:t>
            </a:r>
            <a:r>
              <a:rPr lang="en-US" sz="2400" dirty="0">
                <a:solidFill>
                  <a:schemeClr val="accent6">
                    <a:lumMod val="50000"/>
                  </a:schemeClr>
                </a:solidFill>
                <a:latin typeface="Times New Roman" panose="02020603050405020304" pitchFamily="18" charset="0"/>
              </a:rPr>
              <a:t> </a:t>
            </a:r>
            <a:r>
              <a:rPr lang="en-US" sz="2400" dirty="0" err="1">
                <a:solidFill>
                  <a:schemeClr val="accent6">
                    <a:lumMod val="50000"/>
                  </a:schemeClr>
                </a:solidFill>
                <a:latin typeface="Times New Roman" panose="02020603050405020304" pitchFamily="18" charset="0"/>
              </a:rPr>
              <a:t>phương</a:t>
            </a:r>
            <a:r>
              <a:rPr lang="en-US" sz="2400" dirty="0">
                <a:solidFill>
                  <a:schemeClr val="accent6">
                    <a:lumMod val="50000"/>
                  </a:schemeClr>
                </a:solidFill>
                <a:latin typeface="Times New Roman" panose="02020603050405020304" pitchFamily="18" charset="0"/>
              </a:rPr>
              <a:t> </a:t>
            </a:r>
            <a:r>
              <a:rPr lang="en-US" sz="2400" dirty="0" err="1">
                <a:solidFill>
                  <a:schemeClr val="accent6">
                    <a:lumMod val="50000"/>
                  </a:schemeClr>
                </a:solidFill>
                <a:latin typeface="Times New Roman" panose="02020603050405020304" pitchFamily="18" charset="0"/>
              </a:rPr>
              <a:t>hai</a:t>
            </a:r>
            <a:r>
              <a:rPr lang="en-US" sz="2400" dirty="0">
                <a:solidFill>
                  <a:schemeClr val="accent6">
                    <a:lumMod val="50000"/>
                  </a:schemeClr>
                </a:solidFill>
                <a:latin typeface="Times New Roman" panose="02020603050405020304" pitchFamily="18" charset="0"/>
              </a:rPr>
              <a:t> </a:t>
            </a:r>
            <a:r>
              <a:rPr lang="en-US" sz="2400" dirty="0" err="1">
                <a:solidFill>
                  <a:schemeClr val="accent6">
                    <a:lumMod val="50000"/>
                  </a:schemeClr>
                </a:solidFill>
                <a:latin typeface="Times New Roman" panose="02020603050405020304" pitchFamily="18" charset="0"/>
              </a:rPr>
              <a:t>cạnh</a:t>
            </a:r>
            <a:r>
              <a:rPr lang="en-US" sz="2400" dirty="0">
                <a:solidFill>
                  <a:schemeClr val="accent6">
                    <a:lumMod val="50000"/>
                  </a:schemeClr>
                </a:solidFill>
                <a:latin typeface="Times New Roman" panose="02020603050405020304" pitchFamily="18" charset="0"/>
              </a:rPr>
              <a:t> </a:t>
            </a:r>
            <a:r>
              <a:rPr lang="en-US" sz="2400" dirty="0" err="1">
                <a:solidFill>
                  <a:schemeClr val="accent6">
                    <a:lumMod val="50000"/>
                  </a:schemeClr>
                </a:solidFill>
                <a:latin typeface="Times New Roman" panose="02020603050405020304" pitchFamily="18" charset="0"/>
              </a:rPr>
              <a:t>còn</a:t>
            </a:r>
            <a:r>
              <a:rPr lang="en-US" sz="2400" dirty="0">
                <a:solidFill>
                  <a:schemeClr val="accent6">
                    <a:lumMod val="50000"/>
                  </a:schemeClr>
                </a:solidFill>
                <a:latin typeface="Times New Roman" panose="02020603050405020304" pitchFamily="18" charset="0"/>
              </a:rPr>
              <a:t> </a:t>
            </a:r>
            <a:r>
              <a:rPr lang="en-US" sz="2400" dirty="0" err="1">
                <a:solidFill>
                  <a:schemeClr val="accent6">
                    <a:lumMod val="50000"/>
                  </a:schemeClr>
                </a:solidFill>
                <a:latin typeface="Times New Roman" panose="02020603050405020304" pitchFamily="18" charset="0"/>
              </a:rPr>
              <a:t>lại</a:t>
            </a:r>
            <a:r>
              <a:rPr lang="en-US" sz="2400" dirty="0">
                <a:solidFill>
                  <a:schemeClr val="accent6">
                    <a:lumMod val="50000"/>
                  </a:schemeClr>
                </a:solidFill>
                <a:latin typeface="Times New Roman" panose="02020603050405020304" pitchFamily="18" charset="0"/>
              </a:rPr>
              <a:t>.</a:t>
            </a:r>
            <a:endParaRPr lang="en-US" sz="2400" dirty="0"/>
          </a:p>
        </p:txBody>
      </p:sp>
    </p:spTree>
    <p:extLst>
      <p:ext uri="{BB962C8B-B14F-4D97-AF65-F5344CB8AC3E}">
        <p14:creationId xmlns:p14="http://schemas.microsoft.com/office/powerpoint/2010/main" val="289317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down)">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wipe(down)">
                                      <p:cBhvr>
                                        <p:cTn id="22" dur="500"/>
                                        <p:tgtEl>
                                          <p:spTgt spid="2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animEffect transition="in" filter="wipe(down)">
                                      <p:cBhvr>
                                        <p:cTn id="27" dur="500"/>
                                        <p:tgtEl>
                                          <p:spTgt spid="2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xEl>
                                              <p:pRg st="3" end="3"/>
                                            </p:txEl>
                                          </p:spTgt>
                                        </p:tgtEl>
                                        <p:attrNameLst>
                                          <p:attrName>style.visibility</p:attrName>
                                        </p:attrNameLst>
                                      </p:cBhvr>
                                      <p:to>
                                        <p:strVal val="visible"/>
                                      </p:to>
                                    </p:set>
                                    <p:animEffect transition="in" filter="wipe(down)">
                                      <p:cBhvr>
                                        <p:cTn id="32" dur="500"/>
                                        <p:tgtEl>
                                          <p:spTgt spid="2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
                                            <p:txEl>
                                              <p:pRg st="4" end="4"/>
                                            </p:txEl>
                                          </p:spTgt>
                                        </p:tgtEl>
                                        <p:attrNameLst>
                                          <p:attrName>style.visibility</p:attrName>
                                        </p:attrNameLst>
                                      </p:cBhvr>
                                      <p:to>
                                        <p:strVal val="visible"/>
                                      </p:to>
                                    </p:set>
                                    <p:animEffect transition="in" filter="wipe(down)">
                                      <p:cBhvr>
                                        <p:cTn id="37" dur="500"/>
                                        <p:tgtEl>
                                          <p:spTgt spid="2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097440" y="1601801"/>
            <a:ext cx="10728317" cy="461665"/>
          </a:xfrm>
          <a:prstGeom prst="rect">
            <a:avLst/>
          </a:prstGeom>
          <a:solidFill>
            <a:schemeClr val="accent6">
              <a:lumMod val="40000"/>
              <a:lumOff val="60000"/>
            </a:schemeClr>
          </a:solidFill>
          <a:ln w="9525">
            <a:solidFill>
              <a:schemeClr val="accent2"/>
            </a:solidFill>
          </a:ln>
        </p:spPr>
        <p:txBody>
          <a:bodyPr wrap="square">
            <a:spAutoFit/>
          </a:bodyPr>
          <a:lstStyle/>
          <a:p>
            <a:pPr eaLnBrk="1" hangingPunct="1">
              <a:buNone/>
            </a:pPr>
            <a:r>
              <a:rPr lang="en-US" sz="2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T</a:t>
            </a:r>
            <a:r>
              <a:rPr sz="2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am giác có 3 </a:t>
            </a:r>
            <a:r>
              <a:rPr sz="2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cạnh</a:t>
            </a:r>
            <a:r>
              <a:rPr lang="en-US" sz="2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là</a:t>
            </a:r>
            <a:r>
              <a:rPr lang="en-US" sz="2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sz="2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20</a:t>
            </a:r>
            <a:r>
              <a:rPr lang="en-US" sz="2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sz="2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cm, 21</a:t>
            </a:r>
            <a:r>
              <a:rPr lang="en-US" sz="2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sz="2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cm, 29</a:t>
            </a:r>
            <a:r>
              <a:rPr lang="en-US" sz="2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sz="2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cm có </a:t>
            </a:r>
            <a:r>
              <a:rPr sz="2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phải</a:t>
            </a:r>
            <a:r>
              <a:rPr sz="2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sz="2400"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l</a:t>
            </a:r>
            <a:r>
              <a:rPr sz="2400" b="1" dirty="0" err="1">
                <a:solidFill>
                  <a:srgbClr val="0000FF"/>
                </a:solidFill>
                <a:latin typeface="Times New Roman" panose="02020603050405020304" pitchFamily="18" charset="0"/>
                <a:ea typeface="Times New Roman" panose="02020603050405020304" pitchFamily="18" charset="0"/>
                <a:sym typeface="Symbol" panose="05050102010706020507" pitchFamily="18" charset="2"/>
              </a:rPr>
              <a:t>à</a:t>
            </a:r>
            <a:r>
              <a:rPr sz="2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tam giác vuông hay không?</a:t>
            </a:r>
            <a:endParaRPr lang="vi-VN" altLang="x-none" sz="2400" b="1" dirty="0">
              <a:solidFill>
                <a:srgbClr val="0000FF"/>
              </a:solidFill>
              <a:latin typeface="Times New Roman" panose="02020603050405020304" pitchFamily="18" charset="0"/>
              <a:ea typeface="Times New Roman" panose="02020603050405020304" pitchFamily="18" charset="0"/>
            </a:endParaRPr>
          </a:p>
        </p:txBody>
      </p:sp>
      <p:pic>
        <p:nvPicPr>
          <p:cNvPr id="34" name="Picture 12"/>
          <p:cNvPicPr>
            <a:picLocks noChangeAspect="1"/>
          </p:cNvPicPr>
          <p:nvPr/>
        </p:nvPicPr>
        <p:blipFill>
          <a:blip r:embed="rId4"/>
          <a:stretch>
            <a:fillRect/>
          </a:stretch>
        </p:blipFill>
        <p:spPr>
          <a:xfrm>
            <a:off x="0" y="1288211"/>
            <a:ext cx="1371600" cy="1144587"/>
          </a:xfrm>
          <a:prstGeom prst="rect">
            <a:avLst/>
          </a:prstGeom>
          <a:noFill/>
          <a:ln w="9525">
            <a:noFill/>
          </a:ln>
        </p:spPr>
      </p:pic>
      <p:grpSp>
        <p:nvGrpSpPr>
          <p:cNvPr id="4" name="Group 3"/>
          <p:cNvGrpSpPr/>
          <p:nvPr/>
        </p:nvGrpSpPr>
        <p:grpSpPr>
          <a:xfrm>
            <a:off x="1150151" y="3257131"/>
            <a:ext cx="9156537" cy="2743061"/>
            <a:chOff x="1150151" y="3257131"/>
            <a:chExt cx="9156537" cy="2743061"/>
          </a:xfrm>
        </p:grpSpPr>
        <p:sp>
          <p:nvSpPr>
            <p:cNvPr id="56" name="TextBox 55"/>
            <p:cNvSpPr txBox="1"/>
            <p:nvPr/>
          </p:nvSpPr>
          <p:spPr>
            <a:xfrm>
              <a:off x="1150151" y="3257131"/>
              <a:ext cx="2050249" cy="461665"/>
            </a:xfrm>
            <a:prstGeom prst="rect">
              <a:avLst/>
            </a:prstGeom>
            <a:noFill/>
            <a:ln w="9525">
              <a:noFill/>
            </a:ln>
          </p:spPr>
          <p:txBody>
            <a:bodyPr wrap="square">
              <a:spAutoFit/>
            </a:bodyPr>
            <a:lstStyle/>
            <a:p>
              <a:pPr eaLnBrk="1" hangingPunct="1">
                <a:buNone/>
              </a:pPr>
              <a:r>
                <a:rPr lang="en-US"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Ta </a:t>
              </a:r>
              <a:r>
                <a:rPr sz="24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có</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a:t>
              </a:r>
              <a:endParaRPr lang="vi-VN" altLang="x-none" sz="2400" dirty="0">
                <a:solidFill>
                  <a:srgbClr val="0000CC"/>
                </a:solidFill>
                <a:latin typeface="Times New Roman" panose="02020603050405020304" pitchFamily="18" charset="0"/>
                <a:ea typeface="Times New Roman" panose="02020603050405020304" pitchFamily="18" charset="0"/>
              </a:endParaRPr>
            </a:p>
          </p:txBody>
        </p:sp>
        <p:sp>
          <p:nvSpPr>
            <p:cNvPr id="57" name="TextBox 56"/>
            <p:cNvSpPr txBox="1"/>
            <p:nvPr/>
          </p:nvSpPr>
          <p:spPr>
            <a:xfrm>
              <a:off x="1678857" y="3736626"/>
              <a:ext cx="4663017" cy="461665"/>
            </a:xfrm>
            <a:prstGeom prst="rect">
              <a:avLst/>
            </a:prstGeom>
            <a:noFill/>
            <a:ln w="9525">
              <a:noFill/>
            </a:ln>
          </p:spPr>
          <p:txBody>
            <a:bodyPr>
              <a:spAutoFit/>
            </a:bodyPr>
            <a:lstStyle/>
            <a:p>
              <a:pPr eaLnBrk="1" hangingPunct="1">
                <a:buNone/>
              </a:pP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29</a:t>
              </a:r>
              <a:r>
                <a:rPr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841 (cm</a:t>
              </a:r>
              <a:r>
                <a:rPr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endParaRPr lang="vi-VN" altLang="x-none" sz="2400" dirty="0">
                <a:solidFill>
                  <a:srgbClr val="0000CC"/>
                </a:solidFill>
                <a:latin typeface="Times New Roman" panose="02020603050405020304" pitchFamily="18" charset="0"/>
                <a:ea typeface="Times New Roman" panose="02020603050405020304" pitchFamily="18" charset="0"/>
              </a:endParaRPr>
            </a:p>
          </p:txBody>
        </p:sp>
        <p:sp>
          <p:nvSpPr>
            <p:cNvPr id="59" name="TextBox 58"/>
            <p:cNvSpPr txBox="1"/>
            <p:nvPr/>
          </p:nvSpPr>
          <p:spPr>
            <a:xfrm>
              <a:off x="1648602" y="4175338"/>
              <a:ext cx="5710767" cy="461665"/>
            </a:xfrm>
            <a:prstGeom prst="rect">
              <a:avLst/>
            </a:prstGeom>
            <a:noFill/>
            <a:ln w="9525">
              <a:noFill/>
            </a:ln>
          </p:spPr>
          <p:txBody>
            <a:bodyPr>
              <a:spAutoFit/>
            </a:bodyPr>
            <a:lstStyle/>
            <a:p>
              <a:pPr eaLnBrk="1" hangingPunct="1">
                <a:buNone/>
              </a:pP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20</a:t>
              </a:r>
              <a:r>
                <a:rPr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+ 21</a:t>
              </a:r>
              <a:r>
                <a:rPr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 </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400 + 441 = </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841(cm</a:t>
              </a:r>
              <a:r>
                <a:rPr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endParaRPr lang="vi-VN" altLang="x-none" sz="2400" dirty="0">
                <a:solidFill>
                  <a:srgbClr val="0000CC"/>
                </a:solidFill>
                <a:latin typeface="Times New Roman" panose="02020603050405020304" pitchFamily="18" charset="0"/>
                <a:ea typeface="Times New Roman" panose="02020603050405020304" pitchFamily="18" charset="0"/>
              </a:endParaRPr>
            </a:p>
          </p:txBody>
        </p:sp>
        <p:sp>
          <p:nvSpPr>
            <p:cNvPr id="60" name="TextBox 59"/>
            <p:cNvSpPr txBox="1"/>
            <p:nvPr/>
          </p:nvSpPr>
          <p:spPr>
            <a:xfrm>
              <a:off x="1172263" y="4672573"/>
              <a:ext cx="4811678" cy="461665"/>
            </a:xfrm>
            <a:prstGeom prst="rect">
              <a:avLst/>
            </a:prstGeom>
            <a:noFill/>
            <a:ln w="9525">
              <a:noFill/>
            </a:ln>
          </p:spPr>
          <p:txBody>
            <a:bodyPr wrap="square">
              <a:spAutoFit/>
            </a:bodyPr>
            <a:lstStyle/>
            <a:p>
              <a:r>
                <a:rPr lang="en-US" sz="24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Suy</a:t>
              </a:r>
              <a:r>
                <a:rPr lang="en-US"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400" dirty="0" err="1">
                  <a:solidFill>
                    <a:srgbClr val="0000CC"/>
                  </a:solidFill>
                  <a:latin typeface="Times New Roman" panose="02020603050405020304" pitchFamily="18" charset="0"/>
                  <a:cs typeface="Times New Roman" panose="02020603050405020304" pitchFamily="18" charset="0"/>
                  <a:sym typeface="Symbol" panose="05050102010706020507" pitchFamily="18" charset="2"/>
                </a:rPr>
                <a:t>ra</a:t>
              </a:r>
              <a:r>
                <a:rPr lang="en-US"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29</a:t>
              </a:r>
              <a:r>
                <a:rPr lang="en-US"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r>
                <a:rPr lang="en-US"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20</a:t>
              </a:r>
              <a:r>
                <a:rPr lang="en-US"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lang="en-US"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+ 21</a:t>
              </a:r>
              <a:r>
                <a:rPr lang="en-US"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lang="en-US"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(=841 (cm</a:t>
              </a:r>
              <a:r>
                <a:rPr lang="en-US"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2</a:t>
              </a:r>
              <a:r>
                <a:rPr lang="en-US" sz="24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a:t>
              </a:r>
              <a:r>
                <a:rPr lang="en-US" sz="2400" baseline="30000" dirty="0">
                  <a:solidFill>
                    <a:srgbClr val="0000CC"/>
                  </a:solidFill>
                  <a:latin typeface="Times New Roman" panose="02020603050405020304" pitchFamily="18" charset="0"/>
                  <a:cs typeface="Times New Roman" panose="02020603050405020304" pitchFamily="18" charset="0"/>
                  <a:sym typeface="Symbol" panose="05050102010706020507" pitchFamily="18" charset="2"/>
                </a:rPr>
                <a:t> </a:t>
              </a:r>
              <a:endParaRPr lang="vi-VN" altLang="x-none" sz="2400" dirty="0">
                <a:solidFill>
                  <a:srgbClr val="0000CC"/>
                </a:solidFill>
                <a:latin typeface="Times New Roman" panose="02020603050405020304" pitchFamily="18" charset="0"/>
                <a:ea typeface="Times New Roman" panose="02020603050405020304" pitchFamily="18" charset="0"/>
              </a:endParaRPr>
            </a:p>
          </p:txBody>
        </p:sp>
        <p:sp>
          <p:nvSpPr>
            <p:cNvPr id="71" name="Rectangle 70"/>
            <p:cNvSpPr/>
            <p:nvPr/>
          </p:nvSpPr>
          <p:spPr>
            <a:xfrm>
              <a:off x="1444506" y="5358842"/>
              <a:ext cx="8862182" cy="641350"/>
            </a:xfrm>
            <a:prstGeom prst="rect">
              <a:avLst/>
            </a:prstGeom>
            <a:solidFill>
              <a:srgbClr val="FFFF00"/>
            </a:solidFill>
          </p:spPr>
          <p:txBody>
            <a:bodyPr wrap="square">
              <a:noAutofit/>
            </a:bodyPr>
            <a:lstStyle/>
            <a:p>
              <a:pPr eaLnBrk="1" hangingPunct="1">
                <a:buNone/>
              </a:pPr>
              <a:r>
                <a:rPr sz="2400" b="1" dirty="0">
                  <a:solidFill>
                    <a:srgbClr val="0000FF"/>
                  </a:solidFill>
                  <a:latin typeface="Times New Roman" panose="02020603050405020304" pitchFamily="18" charset="0"/>
                  <a:cs typeface="Times New Roman" panose="02020603050405020304" pitchFamily="18" charset="0"/>
                </a:rPr>
                <a:t>Vậy tam giác có ba cạnh l</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 20 cm, 21 cm, 29 cm l</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 tam giác vuông.</a:t>
              </a:r>
              <a:endParaRPr lang="vi-VN" altLang="x-none" sz="2400" b="1" dirty="0">
                <a:solidFill>
                  <a:srgbClr val="0000FF"/>
                </a:solidFill>
                <a:latin typeface="Arial" panose="020B0604020202020204" pitchFamily="34" charset="0"/>
              </a:endParaRPr>
            </a:p>
          </p:txBody>
        </p:sp>
      </p:grpSp>
      <p:sp>
        <p:nvSpPr>
          <p:cNvPr id="2" name="Rounded Rectangle 1"/>
          <p:cNvSpPr/>
          <p:nvPr/>
        </p:nvSpPr>
        <p:spPr>
          <a:xfrm>
            <a:off x="6400801" y="-17240"/>
            <a:ext cx="3860532" cy="12405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altLang="x-none" sz="2000" b="1" dirty="0">
                <a:solidFill>
                  <a:srgbClr val="FFFFFF"/>
                </a:solidFill>
                <a:latin typeface="Times New Roman" panose="02020603050405020304" pitchFamily="18" charset="0"/>
                <a:cs typeface="Times New Roman" panose="02020603050405020304" pitchFamily="18" charset="0"/>
              </a:rPr>
              <a:t>* Nhiệm vụ:</a:t>
            </a:r>
          </a:p>
          <a:p>
            <a:pPr lvl="0"/>
            <a:r>
              <a:rPr lang="vi-VN" altLang="x-none" sz="20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 Làm luyện tập </a:t>
            </a:r>
            <a:r>
              <a:rPr lang="en-US" altLang="x-none" sz="20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altLang="x-none" sz="20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trong sgk</a:t>
            </a:r>
          </a:p>
          <a:p>
            <a:pPr lvl="0"/>
            <a:r>
              <a:rPr lang="vi-VN" altLang="x-none" sz="20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 Đại diện nhóm lên trình bày</a:t>
            </a:r>
          </a:p>
          <a:p>
            <a:pPr lvl="0"/>
            <a:r>
              <a:rPr lang="vi-VN" altLang="x-none" sz="20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Thời gian: 02 phút</a:t>
            </a:r>
            <a:endParaRPr lang="vi-VN" altLang="x-none" sz="2000" b="1" dirty="0">
              <a:solidFill>
                <a:srgbClr val="FFFFFF"/>
              </a:solidFill>
              <a:latin typeface="Times New Roman" panose="02020603050405020304" pitchFamily="18" charset="0"/>
              <a:ea typeface="Times New Roman" panose="02020603050405020304" pitchFamily="18" charset="0"/>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61" y="-384949"/>
            <a:ext cx="2113465" cy="1366444"/>
          </a:xfrm>
          <a:prstGeom prst="rect">
            <a:avLst/>
          </a:prstGeom>
        </p:spPr>
      </p:pic>
      <p:grpSp>
        <p:nvGrpSpPr>
          <p:cNvPr id="24" name="Group 23"/>
          <p:cNvGrpSpPr/>
          <p:nvPr/>
        </p:nvGrpSpPr>
        <p:grpSpPr>
          <a:xfrm>
            <a:off x="2103686" y="305266"/>
            <a:ext cx="4424082" cy="541073"/>
            <a:chOff x="1261415" y="206734"/>
            <a:chExt cx="4320212" cy="604299"/>
          </a:xfrm>
        </p:grpSpPr>
        <p:sp>
          <p:nvSpPr>
            <p:cNvPr id="25" name="Hexagon 24"/>
            <p:cNvSpPr/>
            <p:nvPr/>
          </p:nvSpPr>
          <p:spPr>
            <a:xfrm>
              <a:off x="1410588" y="206734"/>
              <a:ext cx="4004249" cy="604299"/>
            </a:xfrm>
            <a:prstGeom prst="hexagon">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mn-lt"/>
                <a:ea typeface="+mn-ea"/>
                <a:cs typeface="+mn-cs"/>
              </a:endParaRPr>
            </a:p>
          </p:txBody>
        </p:sp>
        <p:sp>
          <p:nvSpPr>
            <p:cNvPr id="26" name="TextBox 4"/>
            <p:cNvSpPr txBox="1"/>
            <p:nvPr/>
          </p:nvSpPr>
          <p:spPr>
            <a:xfrm>
              <a:off x="1261415" y="220683"/>
              <a:ext cx="4320212" cy="515612"/>
            </a:xfrm>
            <a:prstGeom prst="rect">
              <a:avLst/>
            </a:prstGeom>
            <a:noFill/>
            <a:ln w="9525">
              <a:noFill/>
            </a:ln>
          </p:spPr>
          <p:txBody>
            <a:bodyPr wrap="square">
              <a:spAutoFit/>
            </a:bodyPr>
            <a:lstStyle/>
            <a:p>
              <a:pPr algn="ctr" eaLnBrk="1" hangingPunct="1">
                <a:buNone/>
              </a:pPr>
              <a:r>
                <a:rPr sz="2400" b="1" dirty="0">
                  <a:solidFill>
                    <a:srgbClr val="FFFF00"/>
                  </a:solidFill>
                  <a:latin typeface="Times New Roman" panose="02020603050405020304" pitchFamily="18" charset="0"/>
                  <a:cs typeface="Times New Roman" panose="02020603050405020304" pitchFamily="18" charset="0"/>
                </a:rPr>
                <a:t>HOẠT ĐỘNG </a:t>
              </a:r>
              <a:r>
                <a:rPr lang="en-US" sz="2400" b="1" dirty="0">
                  <a:solidFill>
                    <a:srgbClr val="FFFF00"/>
                  </a:solidFill>
                  <a:latin typeface="Times New Roman" panose="02020603050405020304" pitchFamily="18" charset="0"/>
                  <a:cs typeface="Times New Roman" panose="02020603050405020304" pitchFamily="18" charset="0"/>
                </a:rPr>
                <a:t>NHÓM BÀN</a:t>
              </a:r>
              <a:endParaRPr lang="vi-VN" altLang="x-none" sz="2400" b="1" dirty="0">
                <a:solidFill>
                  <a:srgbClr val="FFFF00"/>
                </a:solidFill>
                <a:latin typeface="Times New Roman" panose="02020603050405020304" pitchFamily="18" charset="0"/>
                <a:ea typeface="Times New Roman" panose="02020603050405020304" pitchFamily="18" charset="0"/>
              </a:endParaRPr>
            </a:p>
          </p:txBody>
        </p:sp>
      </p:grpSp>
      <p:pic>
        <p:nvPicPr>
          <p:cNvPr id="29" name="Đồng hồ đếm ngược 2 phút có nhạc">
            <a:hlinkClick r:id="" action="ppaction://media"/>
            <a:extLst>
              <a:ext uri="{FF2B5EF4-FFF2-40B4-BE49-F238E27FC236}">
                <a16:creationId xmlns:a16="http://schemas.microsoft.com/office/drawing/2014/main" id="{72726781-DD85-4572-98F8-F07625718412}"/>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9891691" y="2113208"/>
            <a:ext cx="1809017" cy="1065297"/>
          </a:xfrm>
          <a:prstGeom prst="rect">
            <a:avLst/>
          </a:prstGeom>
        </p:spPr>
      </p:pic>
      <p:sp>
        <p:nvSpPr>
          <p:cNvPr id="19" name="Cloud Callout 18"/>
          <p:cNvSpPr/>
          <p:nvPr/>
        </p:nvSpPr>
        <p:spPr>
          <a:xfrm>
            <a:off x="598365" y="2519673"/>
            <a:ext cx="1217112" cy="612648"/>
          </a:xfrm>
          <a:prstGeom prst="cloudCallout">
            <a:avLst>
              <a:gd name="adj1" fmla="val 24667"/>
              <a:gd name="adj2" fmla="val 8562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00FF"/>
                </a:solidFill>
                <a:latin typeface="Times New Roman" pitchFamily="18" charset="0"/>
                <a:cs typeface="Times New Roman" pitchFamily="18" charset="0"/>
              </a:rPr>
              <a:t>Giải</a:t>
            </a:r>
            <a:endParaRPr lang="en-US"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91161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9"/>
                </p:tgtEl>
              </p:cMediaNode>
            </p:video>
          </p:childTnLst>
        </p:cTn>
      </p:par>
    </p:tnLst>
    <p:bldLst>
      <p:bldP spid="56" grpId="1"/>
      <p:bldP spid="57" grpId="1"/>
      <p:bldP spid="59" grpId="1"/>
      <p:bldP spid="60" grpId="1"/>
      <p:bldP spid="71" grpId="1" animBg="1"/>
      <p:bldP spid="2"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2&quot;/&gt;&lt;/object&gt;&lt;object type=&quot;3&quot; unique_id=&quot;10005&quot;&gt;&lt;property id=&quot;20148&quot; value=&quot;5&quot;/&gt;&lt;property id=&quot;20300&quot; value=&quot;Slide 2&quot;/&gt;&lt;property id=&quot;20307&quot; value=&quot;297&quot;/&gt;&lt;/object&gt;&lt;object type=&quot;3&quot; unique_id=&quot;10010&quot;&gt;&lt;property id=&quot;20148&quot; value=&quot;5&quot;/&gt;&lt;property id=&quot;20300&quot; value=&quot;Slide 3&quot;/&gt;&lt;property id=&quot;20307&quot; value=&quot;308&quot;/&gt;&lt;/object&gt;&lt;object type=&quot;3&quot; unique_id=&quot;10011&quot;&gt;&lt;property id=&quot;20148&quot; value=&quot;5&quot;/&gt;&lt;property id=&quot;20300&quot; value=&quot;Slide 4&quot;/&gt;&lt;property id=&quot;20307&quot; value=&quot;323&quot;/&gt;&lt;/object&gt;&lt;object type=&quot;3&quot; unique_id=&quot;10012&quot;&gt;&lt;property id=&quot;20148&quot; value=&quot;5&quot;/&gt;&lt;property id=&quot;20300&quot; value=&quot;Slide 5&quot;/&gt;&lt;property id=&quot;20307&quot; value=&quot;338&quot;/&gt;&lt;/object&gt;&lt;object type=&quot;3&quot; unique_id=&quot;10014&quot;&gt;&lt;property id=&quot;20148&quot; value=&quot;5&quot;/&gt;&lt;property id=&quot;20300&quot; value=&quot;Slide 6&quot;/&gt;&lt;property id=&quot;20307&quot; value=&quot;312&quot;/&gt;&lt;/object&gt;&lt;object type=&quot;3&quot; unique_id=&quot;10016&quot;&gt;&lt;property id=&quot;20148&quot; value=&quot;5&quot;/&gt;&lt;property id=&quot;20300&quot; value=&quot;Slide 7&quot;/&gt;&lt;property id=&quot;20307&quot; value=&quot;314&quot;/&gt;&lt;/object&gt;&lt;object type=&quot;3&quot; unique_id=&quot;10017&quot;&gt;&lt;property id=&quot;20148&quot; value=&quot;5&quot;/&gt;&lt;property id=&quot;20300&quot; value=&quot;Slide 8&quot;/&gt;&lt;property id=&quot;20307&quot; value=&quot;317&quot;/&gt;&lt;/object&gt;&lt;object type=&quot;3&quot; unique_id=&quot;10018&quot;&gt;&lt;property id=&quot;20148&quot; value=&quot;5&quot;/&gt;&lt;property id=&quot;20300&quot; value=&quot;Slide 9&quot;/&gt;&lt;property id=&quot;20307&quot; value=&quot;315&quot;/&gt;&lt;/object&gt;&lt;object type=&quot;3&quot; unique_id=&quot;10020&quot;&gt;&lt;property id=&quot;20148&quot; value=&quot;5&quot;/&gt;&lt;property id=&quot;20300&quot; value=&quot;Slide 11&quot;/&gt;&lt;property id=&quot;20307&quot; value=&quot;318&quot;/&gt;&lt;/object&gt;&lt;object type=&quot;3&quot; unique_id=&quot;10022&quot;&gt;&lt;property id=&quot;20148&quot; value=&quot;5&quot;/&gt;&lt;property id=&quot;20300&quot; value=&quot;Slide 15&quot;/&gt;&lt;property id=&quot;20307&quot; value=&quot;320&quot;/&gt;&lt;/object&gt;&lt;object type=&quot;3&quot; unique_id=&quot;10023&quot;&gt;&lt;property id=&quot;20148&quot; value=&quot;5&quot;/&gt;&lt;property id=&quot;20300&quot; value=&quot;Slide 16&quot;/&gt;&lt;property id=&quot;20307&quot; value=&quot;358&quot;/&gt;&lt;/object&gt;&lt;object type=&quot;3&quot; unique_id=&quot;10025&quot;&gt;&lt;property id=&quot;20148&quot; value=&quot;5&quot;/&gt;&lt;property id=&quot;20300&quot; value=&quot;Slide 17&quot;/&gt;&lt;property id=&quot;20307&quot; value=&quot;271&quot;/&gt;&lt;/object&gt;&lt;object type=&quot;3&quot; unique_id=&quot;10691&quot;&gt;&lt;property id=&quot;20148&quot; value=&quot;5&quot;/&gt;&lt;property id=&quot;20300&quot; value=&quot;Slide 12&quot;/&gt;&lt;property id=&quot;20307&quot; value=&quot;364&quot;/&gt;&lt;/object&gt;&lt;object type=&quot;3&quot; unique_id=&quot;10692&quot;&gt;&lt;property id=&quot;20148&quot; value=&quot;5&quot;/&gt;&lt;property id=&quot;20300&quot; value=&quot;Slide 13&quot;/&gt;&lt;property id=&quot;20307&quot; value=&quot;365&quot;/&gt;&lt;/object&gt;&lt;object type=&quot;3&quot; unique_id=&quot;10693&quot;&gt;&lt;property id=&quot;20148&quot; value=&quot;5&quot;/&gt;&lt;property id=&quot;20300&quot; value=&quot;Slide 14&quot;/&gt;&lt;property id=&quot;20307&quot; value=&quot;366&quot;/&gt;&lt;/object&gt;&lt;object type=&quot;3&quot; unique_id=&quot;10873&quot;&gt;&lt;property id=&quot;20148&quot; value=&quot;5&quot;/&gt;&lt;property id=&quot;20300&quot; value=&quot;Slide 10&quot;/&gt;&lt;property id=&quot;20307&quot; value=&quot;368&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2959</TotalTime>
  <Words>1997</Words>
  <Application>Microsoft Office PowerPoint</Application>
  <PresentationFormat>Widescreen</PresentationFormat>
  <Paragraphs>222</Paragraphs>
  <Slides>21</Slides>
  <Notes>6</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0" baseType="lpstr">
      <vt:lpstr>.VnTime</vt:lpstr>
      <vt:lpstr>Arial</vt:lpstr>
      <vt:lpstr>Calibri</vt:lpstr>
      <vt:lpstr>Cambria Math</vt:lpstr>
      <vt:lpstr>Special Elite</vt:lpstr>
      <vt:lpstr>Times New Roman</vt:lpstr>
      <vt:lpstr>VNI-Times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264</cp:revision>
  <dcterms:created xsi:type="dcterms:W3CDTF">2023-06-16T05:18:00Z</dcterms:created>
  <dcterms:modified xsi:type="dcterms:W3CDTF">2025-03-04T13:29:10Z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8FB082718BED483D84682D2F5CAE3866_12</vt:lpwstr>
  </property>
  <property fmtid="{D5CDD505-2E9C-101B-9397-08002B2CF9AE}" pid="3" name="KSOProductBuildVer">
    <vt:lpwstr>1033-12.2.0.13215</vt:lpwstr>
  </property>
</Properties>
</file>