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 id="2147483856" r:id="rId17"/>
    <p:sldMasterId id="2147483869" r:id="rId18"/>
    <p:sldMasterId id="2147483882" r:id="rId19"/>
    <p:sldMasterId id="2147483895" r:id="rId20"/>
    <p:sldMasterId id="2147483908" r:id="rId21"/>
    <p:sldMasterId id="2147483921" r:id="rId22"/>
  </p:sldMasterIdLst>
  <p:notesMasterIdLst>
    <p:notesMasterId r:id="rId61"/>
  </p:notesMasterIdLst>
  <p:sldIdLst>
    <p:sldId id="329"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28" r:id="rId44"/>
    <p:sldId id="263" r:id="rId45"/>
    <p:sldId id="326" r:id="rId46"/>
    <p:sldId id="327" r:id="rId47"/>
    <p:sldId id="289" r:id="rId48"/>
    <p:sldId id="265" r:id="rId49"/>
    <p:sldId id="266" r:id="rId50"/>
    <p:sldId id="267" r:id="rId51"/>
    <p:sldId id="268" r:id="rId52"/>
    <p:sldId id="271" r:id="rId53"/>
    <p:sldId id="272" r:id="rId54"/>
    <p:sldId id="273" r:id="rId55"/>
    <p:sldId id="274" r:id="rId56"/>
    <p:sldId id="277" r:id="rId57"/>
    <p:sldId id="278" r:id="rId58"/>
    <p:sldId id="279" r:id="rId59"/>
    <p:sldId id="280" r:id="rId60"/>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63300"/>
    <a:srgbClr val="9900CC"/>
    <a:srgbClr val="FF0066"/>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6"/>
    <p:restoredTop sz="94718"/>
  </p:normalViewPr>
  <p:slideViewPr>
    <p:cSldViewPr showGuides="1">
      <p:cViewPr varScale="1">
        <p:scale>
          <a:sx n="74" d="100"/>
          <a:sy n="74" d="100"/>
        </p:scale>
        <p:origin x="1016" y="36"/>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E4B9E390-6DCD-4B6C-BD3D-CA34F1CAEB51}" type="datetimeFigureOut">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11/1/2023</a:t>
            </a:fld>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AEE4BB66-6208-4C77-841B-E48A6E4BEC57}" type="slidenum">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a:t>
            </a:fld>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6559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idx="2"/>
          </p:nvPr>
        </p:nvSpPr>
        <p:spPr>
          <a:ln>
            <a:solidFill>
              <a:srgbClr val="000000"/>
            </a:solidFill>
            <a:miter/>
          </a:ln>
        </p:spPr>
      </p:sp>
      <p:sp>
        <p:nvSpPr>
          <p:cNvPr id="288771" name="Text Placeholder 2"/>
          <p:cNvSpPr>
            <a:spLocks noGrp="1"/>
          </p:cNvSpPr>
          <p:nvPr>
            <p:ph type="body" idx="3"/>
          </p:nvPr>
        </p:nvSpPr>
        <p:spPr>
          <a:noFill/>
          <a:ln>
            <a:noFill/>
          </a:ln>
        </p:spPr>
        <p:txBody>
          <a:bodyPr wrap="square" lIns="91440" tIns="45720" rIns="91440" bIns="45720" anchor="t" anchorCtr="0"/>
          <a:lstStyle/>
          <a:p>
            <a:pPr lvl="0">
              <a:spcBef>
                <a:spcPct val="0"/>
              </a:spcBef>
            </a:pPr>
            <a:endParaRPr dirty="0"/>
          </a:p>
        </p:txBody>
      </p:sp>
    </p:spTree>
    <p:extLst>
      <p:ext uri="{BB962C8B-B14F-4D97-AF65-F5344CB8AC3E}">
        <p14:creationId xmlns:p14="http://schemas.microsoft.com/office/powerpoint/2010/main" val="231499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t>25</a:t>
            </a:fld>
            <a:endParaRPr lang="en-US" altLang="en-US" dirty="0"/>
          </a:p>
        </p:txBody>
      </p:sp>
      <p:sp>
        <p:nvSpPr>
          <p:cNvPr id="29699" name="Rectangle 2"/>
          <p:cNvSpPr>
            <a:spLocks noGrp="1" noRot="1" noChangeAspect="1" noTextEdit="1"/>
          </p:cNvSpPr>
          <p:nvPr>
            <p:ph type="sldImg"/>
          </p:nvPr>
        </p:nvSpPr>
        <p:spPr>
          <a:xfrm>
            <a:off x="1144588" y="685800"/>
            <a:ext cx="4572000" cy="3429000"/>
          </a:xfrm>
        </p:spPr>
      </p:sp>
      <p:sp>
        <p:nvSpPr>
          <p:cNvPr id="29700" name="Rectangle 3"/>
          <p:cNvSpPr>
            <a:spLocks noGrp="1"/>
          </p:cNvSpPr>
          <p:nvPr>
            <p:ph type="body" idx="1"/>
          </p:nvPr>
        </p:nvSpPr>
        <p:spPr/>
        <p:txBody>
          <a:bodyPr wrap="square" lIns="91440" tIns="45720" rIns="91440" bIns="45720" anchor="t" anchorCtr="0"/>
          <a:lstStyle/>
          <a:p>
            <a:pPr lvl="0" eaLnBrk="1" hangingPunct="1"/>
            <a:endParaRPr lang="en-US" altLang="en-US" dirty="0"/>
          </a:p>
        </p:txBody>
      </p:sp>
    </p:spTree>
    <p:extLst>
      <p:ext uri="{BB962C8B-B14F-4D97-AF65-F5344CB8AC3E}">
        <p14:creationId xmlns:p14="http://schemas.microsoft.com/office/powerpoint/2010/main" val="172423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041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27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902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C44F7E-D3EE-4820-A3AD-ED3B625C9722}"/>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9FD24213-3B95-472D-8785-BE59015C4CAE}"/>
              </a:ext>
            </a:extLst>
          </p:cNvPr>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75350E-44F0-4025-9EB2-2D4F2BDA04D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330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9EACA-EA18-4330-8E00-A6EE638C59A2}"/>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741BCD-3A1F-4F81-8567-C86538D045CE}"/>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3AF69DE-49A0-40DA-9375-B38039E4569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814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F6C2B-F82F-462A-99E3-CE7D93521F7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9B284C-B949-459C-9DA6-77C3B837CCD5}"/>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E73A660E-686F-40E7-A651-8AAC2D860D7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33BB39A-7312-4F84-8CA0-C0FC4E83899D}"/>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CFFA6DE-E54E-4523-9A80-B1AD0BBC05B5}"/>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DCE3857-B780-468D-934E-A75921E727D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696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999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6A0514-EABD-44DD-9FEE-FD3B6993B01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B489CFA-7BE8-4E2D-A2D2-69DFDF67ABE0}"/>
              </a:ext>
            </a:extLst>
          </p:cNvPr>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995BA20-5216-49BC-A672-DBE07E4F3D02}"/>
              </a:ext>
            </a:extLst>
          </p:cNvPr>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8DB9AB8-1888-4A05-98BB-75EDB059462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864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383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82C6DC6-9849-4FC4-9261-E617428F3F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BC3C06-0118-458A-A21D-1513B54EE1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331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4E98B65-A8D7-4F99-BB18-A087CE882C61}"/>
              </a:ext>
            </a:extLst>
          </p:cNvPr>
          <p:cNvSpPr>
            <a:spLocks noGrp="1"/>
          </p:cNvSpPr>
          <p:nvPr>
            <p:ph type="title" orient="vert"/>
          </p:nvPr>
        </p:nvSpPr>
        <p:spPr>
          <a:xfrm>
            <a:off x="6543676" y="365127"/>
            <a:ext cx="1971675"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5E81FE7-0BD2-442E-B5C1-9521C7233BEE}"/>
              </a:ext>
            </a:extLst>
          </p:cNvPr>
          <p:cNvSpPr>
            <a:spLocks noGrp="1"/>
          </p:cNvSpPr>
          <p:nvPr>
            <p:ph type="body" orient="vert" idx="1"/>
          </p:nvPr>
        </p:nvSpPr>
        <p:spPr>
          <a:xfrm>
            <a:off x="628651" y="36512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A09996-5DA0-4115-872B-231E6D281D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817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23"/>
        <p:cNvGrpSpPr/>
        <p:nvPr/>
      </p:nvGrpSpPr>
      <p:grpSpPr>
        <a:xfrm>
          <a:off x="0" y="0"/>
          <a:ext cx="0" cy="0"/>
          <a:chOff x="0" y="0"/>
          <a:chExt cx="0" cy="0"/>
        </a:xfrm>
      </p:grpSpPr>
      <p:grpSp>
        <p:nvGrpSpPr>
          <p:cNvPr id="7624" name="Google Shape;7624;p13"/>
          <p:cNvGrpSpPr/>
          <p:nvPr/>
        </p:nvGrpSpPr>
        <p:grpSpPr>
          <a:xfrm>
            <a:off x="0" y="0"/>
            <a:ext cx="9154200" cy="7066400"/>
            <a:chOff x="0" y="0"/>
            <a:chExt cx="9154200" cy="5299800"/>
          </a:xfrm>
        </p:grpSpPr>
        <p:sp>
          <p:nvSpPr>
            <p:cNvPr id="7625" name="Google Shape;7625;p13"/>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26" name="Google Shape;7626;p13"/>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27" name="Google Shape;7627;p13"/>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28" name="Google Shape;7628;p13"/>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29" name="Google Shape;7629;p13"/>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0" name="Google Shape;7630;p13"/>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1" name="Google Shape;7631;p13"/>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2" name="Google Shape;7632;p13"/>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3" name="Google Shape;7633;p13"/>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4" name="Google Shape;7634;p13"/>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5" name="Google Shape;7635;p13"/>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6" name="Google Shape;7636;p13"/>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7" name="Google Shape;7637;p13"/>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8" name="Google Shape;7638;p13"/>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39" name="Google Shape;7639;p13"/>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0" name="Google Shape;7640;p13"/>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1" name="Google Shape;7641;p13"/>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2" name="Google Shape;7642;p13"/>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3" name="Google Shape;7643;p13"/>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4" name="Google Shape;7644;p13"/>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5" name="Google Shape;7645;p13"/>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6" name="Google Shape;7646;p13"/>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7" name="Google Shape;7647;p13"/>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8" name="Google Shape;7648;p13"/>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49" name="Google Shape;7649;p13"/>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0" name="Google Shape;7650;p13"/>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1" name="Google Shape;7651;p13"/>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2" name="Google Shape;7652;p13"/>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3" name="Google Shape;7653;p13"/>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4" name="Google Shape;7654;p13"/>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5" name="Google Shape;7655;p13"/>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6" name="Google Shape;7656;p13"/>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7" name="Google Shape;7657;p13"/>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8" name="Google Shape;7658;p13"/>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59" name="Google Shape;7659;p13"/>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0" name="Google Shape;7660;p13"/>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1" name="Google Shape;7661;p13"/>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2" name="Google Shape;7662;p13"/>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3" name="Google Shape;7663;p13"/>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4" name="Google Shape;7664;p13"/>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5" name="Google Shape;7665;p13"/>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6" name="Google Shape;7666;p13"/>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7" name="Google Shape;7667;p13"/>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8" name="Google Shape;7668;p13"/>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69" name="Google Shape;7669;p13"/>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0" name="Google Shape;7670;p13"/>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1" name="Google Shape;7671;p13"/>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2" name="Google Shape;7672;p13"/>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3" name="Google Shape;7673;p13"/>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4" name="Google Shape;7674;p13"/>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5" name="Google Shape;7675;p13"/>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6" name="Google Shape;7676;p13"/>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7" name="Google Shape;7677;p13"/>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8" name="Google Shape;7678;p13"/>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79" name="Google Shape;7679;p13"/>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0" name="Google Shape;7680;p13"/>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1" name="Google Shape;7681;p13"/>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2" name="Google Shape;7682;p13"/>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3" name="Google Shape;7683;p13"/>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4" name="Google Shape;7684;p13"/>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5" name="Google Shape;7685;p13"/>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6" name="Google Shape;7686;p13"/>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7" name="Google Shape;7687;p13"/>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8" name="Google Shape;7688;p13"/>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89" name="Google Shape;7689;p13"/>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0" name="Google Shape;7690;p13"/>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1" name="Google Shape;7691;p13"/>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2" name="Google Shape;7692;p13"/>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3" name="Google Shape;7693;p13"/>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4" name="Google Shape;7694;p13"/>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5" name="Google Shape;7695;p13"/>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6" name="Google Shape;7696;p13"/>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7" name="Google Shape;7697;p13"/>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8" name="Google Shape;7698;p13"/>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699" name="Google Shape;7699;p13"/>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0" name="Google Shape;7700;p13"/>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1" name="Google Shape;7701;p13"/>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2" name="Google Shape;7702;p13"/>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3" name="Google Shape;7703;p13"/>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4" name="Google Shape;7704;p13"/>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5" name="Google Shape;7705;p13"/>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6" name="Google Shape;7706;p13"/>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7" name="Google Shape;7707;p13"/>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8" name="Google Shape;7708;p13"/>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09" name="Google Shape;7709;p13"/>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0" name="Google Shape;7710;p13"/>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1" name="Google Shape;7711;p13"/>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2" name="Google Shape;7712;p13"/>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3" name="Google Shape;7713;p13"/>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4" name="Google Shape;7714;p13"/>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5" name="Google Shape;7715;p13"/>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6" name="Google Shape;7716;p13"/>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7" name="Google Shape;7717;p13"/>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8" name="Google Shape;7718;p13"/>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19" name="Google Shape;7719;p13"/>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0" name="Google Shape;7720;p13"/>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1" name="Google Shape;7721;p13"/>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2" name="Google Shape;7722;p13"/>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3" name="Google Shape;7723;p13"/>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4" name="Google Shape;7724;p13"/>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5" name="Google Shape;7725;p13"/>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6" name="Google Shape;7726;p13"/>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7" name="Google Shape;7727;p13"/>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8" name="Google Shape;7728;p13"/>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29" name="Google Shape;7729;p13"/>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0" name="Google Shape;7730;p13"/>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1" name="Google Shape;7731;p13"/>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2" name="Google Shape;7732;p13"/>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3" name="Google Shape;7733;p13"/>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4" name="Google Shape;7734;p13"/>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5" name="Google Shape;7735;p13"/>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6" name="Google Shape;7736;p13"/>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7" name="Google Shape;7737;p13"/>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8" name="Google Shape;7738;p13"/>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39" name="Google Shape;7739;p13"/>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0" name="Google Shape;7740;p13"/>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1" name="Google Shape;7741;p13"/>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2" name="Google Shape;7742;p13"/>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3" name="Google Shape;7743;p13"/>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4" name="Google Shape;7744;p13"/>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5" name="Google Shape;7745;p13"/>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6" name="Google Shape;7746;p13"/>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7" name="Google Shape;7747;p13"/>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8" name="Google Shape;7748;p13"/>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49" name="Google Shape;7749;p13"/>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0" name="Google Shape;7750;p13"/>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1" name="Google Shape;7751;p13"/>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2" name="Google Shape;7752;p13"/>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3" name="Google Shape;7753;p13"/>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4" name="Google Shape;7754;p13"/>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5" name="Google Shape;7755;p13"/>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6" name="Google Shape;7756;p13"/>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7" name="Google Shape;7757;p13"/>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8" name="Google Shape;7758;p13"/>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59" name="Google Shape;7759;p13"/>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0" name="Google Shape;7760;p13"/>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1" name="Google Shape;7761;p13"/>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2" name="Google Shape;7762;p13"/>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3" name="Google Shape;7763;p13"/>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4" name="Google Shape;7764;p13"/>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5" name="Google Shape;7765;p13"/>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6" name="Google Shape;7766;p13"/>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7" name="Google Shape;7767;p13"/>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8" name="Google Shape;7768;p13"/>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69" name="Google Shape;7769;p13"/>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0" name="Google Shape;7770;p13"/>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1" name="Google Shape;7771;p13"/>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2" name="Google Shape;7772;p13"/>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3" name="Google Shape;7773;p13"/>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4" name="Google Shape;7774;p13"/>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5" name="Google Shape;7775;p13"/>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6" name="Google Shape;7776;p13"/>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7" name="Google Shape;7777;p13"/>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8" name="Google Shape;7778;p13"/>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79" name="Google Shape;7779;p13"/>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0" name="Google Shape;7780;p13"/>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1" name="Google Shape;7781;p13"/>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2" name="Google Shape;7782;p13"/>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3" name="Google Shape;7783;p13"/>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4" name="Google Shape;7784;p13"/>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5" name="Google Shape;7785;p13"/>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6" name="Google Shape;7786;p13"/>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7" name="Google Shape;7787;p13"/>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8" name="Google Shape;7788;p13"/>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89" name="Google Shape;7789;p13"/>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0" name="Google Shape;7790;p13"/>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1" name="Google Shape;7791;p13"/>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2" name="Google Shape;7792;p13"/>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3" name="Google Shape;7793;p13"/>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4" name="Google Shape;7794;p13"/>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5" name="Google Shape;7795;p13"/>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6" name="Google Shape;7796;p13"/>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7" name="Google Shape;7797;p13"/>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8" name="Google Shape;7798;p13"/>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799" name="Google Shape;7799;p13"/>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0" name="Google Shape;7800;p13"/>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1" name="Google Shape;7801;p13"/>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2" name="Google Shape;7802;p13"/>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3" name="Google Shape;7803;p13"/>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4" name="Google Shape;7804;p13"/>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5" name="Google Shape;7805;p13"/>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6" name="Google Shape;7806;p13"/>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7" name="Google Shape;7807;p13"/>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8" name="Google Shape;7808;p13"/>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09" name="Google Shape;7809;p13"/>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0" name="Google Shape;7810;p13"/>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1" name="Google Shape;7811;p13"/>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2" name="Google Shape;7812;p13"/>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3" name="Google Shape;7813;p13"/>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4" name="Google Shape;7814;p13"/>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5" name="Google Shape;7815;p13"/>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6" name="Google Shape;7816;p13"/>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7" name="Google Shape;7817;p13"/>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8" name="Google Shape;7818;p13"/>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19" name="Google Shape;7819;p13"/>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0" name="Google Shape;7820;p13"/>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1" name="Google Shape;7821;p13"/>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2" name="Google Shape;7822;p13"/>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3" name="Google Shape;7823;p13"/>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4" name="Google Shape;7824;p13"/>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5" name="Google Shape;7825;p13"/>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6" name="Google Shape;7826;p13"/>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7" name="Google Shape;7827;p13"/>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8" name="Google Shape;7828;p13"/>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29" name="Google Shape;7829;p13"/>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0" name="Google Shape;7830;p13"/>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1" name="Google Shape;7831;p13"/>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2" name="Google Shape;7832;p13"/>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3" name="Google Shape;7833;p13"/>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4" name="Google Shape;7834;p13"/>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5" name="Google Shape;7835;p13"/>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6" name="Google Shape;7836;p13"/>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7" name="Google Shape;7837;p13"/>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8" name="Google Shape;7838;p13"/>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39" name="Google Shape;7839;p13"/>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0" name="Google Shape;7840;p13"/>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1" name="Google Shape;7841;p13"/>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2" name="Google Shape;7842;p13"/>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3" name="Google Shape;7843;p13"/>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4" name="Google Shape;7844;p13"/>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5" name="Google Shape;7845;p13"/>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6" name="Google Shape;7846;p13"/>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7" name="Google Shape;7847;p13"/>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8" name="Google Shape;7848;p13"/>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49" name="Google Shape;7849;p13"/>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0" name="Google Shape;7850;p13"/>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1" name="Google Shape;7851;p13"/>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2" name="Google Shape;7852;p13"/>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3" name="Google Shape;7853;p13"/>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4" name="Google Shape;7854;p13"/>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5" name="Google Shape;7855;p13"/>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6" name="Google Shape;7856;p13"/>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7" name="Google Shape;7857;p13"/>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8" name="Google Shape;7858;p13"/>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59" name="Google Shape;7859;p13"/>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0" name="Google Shape;7860;p13"/>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1" name="Google Shape;7861;p13"/>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2" name="Google Shape;7862;p13"/>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3" name="Google Shape;7863;p13"/>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4" name="Google Shape;7864;p13"/>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5" name="Google Shape;7865;p13"/>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6" name="Google Shape;7866;p13"/>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7" name="Google Shape;7867;p13"/>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8" name="Google Shape;7868;p13"/>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69" name="Google Shape;7869;p13"/>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0" name="Google Shape;7870;p13"/>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1" name="Google Shape;7871;p13"/>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2" name="Google Shape;7872;p13"/>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3" name="Google Shape;7873;p13"/>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4" name="Google Shape;7874;p13"/>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5" name="Google Shape;7875;p13"/>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6" name="Google Shape;7876;p13"/>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7" name="Google Shape;7877;p13"/>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8" name="Google Shape;7878;p13"/>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79" name="Google Shape;7879;p13"/>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0" name="Google Shape;7880;p13"/>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1" name="Google Shape;7881;p13"/>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2" name="Google Shape;7882;p13"/>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3" name="Google Shape;7883;p13"/>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4" name="Google Shape;7884;p13"/>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5" name="Google Shape;7885;p13"/>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6" name="Google Shape;7886;p13"/>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7" name="Google Shape;7887;p13"/>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8" name="Google Shape;7888;p13"/>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89" name="Google Shape;7889;p13"/>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0" name="Google Shape;7890;p13"/>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1" name="Google Shape;7891;p13"/>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2" name="Google Shape;7892;p13"/>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3" name="Google Shape;7893;p13"/>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4" name="Google Shape;7894;p13"/>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5" name="Google Shape;7895;p13"/>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6" name="Google Shape;7896;p13"/>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7" name="Google Shape;7897;p13"/>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8" name="Google Shape;7898;p13"/>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899" name="Google Shape;7899;p13"/>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0" name="Google Shape;7900;p13"/>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1" name="Google Shape;7901;p13"/>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2" name="Google Shape;7902;p13"/>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3" name="Google Shape;7903;p13"/>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4" name="Google Shape;7904;p13"/>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5" name="Google Shape;7905;p13"/>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6" name="Google Shape;7906;p13"/>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7" name="Google Shape;7907;p13"/>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8" name="Google Shape;7908;p13"/>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09" name="Google Shape;7909;p13"/>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0" name="Google Shape;7910;p13"/>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1" name="Google Shape;7911;p13"/>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2" name="Google Shape;7912;p13"/>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3" name="Google Shape;7913;p13"/>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4" name="Google Shape;7914;p13"/>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5" name="Google Shape;7915;p13"/>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6" name="Google Shape;7916;p13"/>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7" name="Google Shape;7917;p13"/>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8" name="Google Shape;7918;p13"/>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19" name="Google Shape;7919;p13"/>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0" name="Google Shape;7920;p13"/>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1" name="Google Shape;7921;p13"/>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2" name="Google Shape;7922;p13"/>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3" name="Google Shape;7923;p13"/>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4" name="Google Shape;7924;p13"/>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5" name="Google Shape;7925;p13"/>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6" name="Google Shape;7926;p13"/>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7" name="Google Shape;7927;p13"/>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8" name="Google Shape;7928;p13"/>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29" name="Google Shape;7929;p13"/>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0" name="Google Shape;7930;p13"/>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1" name="Google Shape;7931;p13"/>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2" name="Google Shape;7932;p13"/>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3" name="Google Shape;7933;p13"/>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4" name="Google Shape;7934;p13"/>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5" name="Google Shape;7935;p13"/>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6" name="Google Shape;7936;p13"/>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7" name="Google Shape;7937;p13"/>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8" name="Google Shape;7938;p13"/>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39" name="Google Shape;7939;p13"/>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0" name="Google Shape;7940;p13"/>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1" name="Google Shape;7941;p13"/>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2" name="Google Shape;7942;p13"/>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3" name="Google Shape;7943;p13"/>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4" name="Google Shape;7944;p13"/>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5" name="Google Shape;7945;p13"/>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6" name="Google Shape;7946;p13"/>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7" name="Google Shape;7947;p13"/>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8" name="Google Shape;7948;p13"/>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49" name="Google Shape;7949;p13"/>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0" name="Google Shape;7950;p13"/>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1" name="Google Shape;7951;p13"/>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2" name="Google Shape;7952;p13"/>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3" name="Google Shape;7953;p13"/>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4" name="Google Shape;7954;p13"/>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5" name="Google Shape;7955;p13"/>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6" name="Google Shape;7956;p13"/>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7" name="Google Shape;7957;p13"/>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8" name="Google Shape;7958;p13"/>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59" name="Google Shape;7959;p13"/>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0" name="Google Shape;7960;p13"/>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1" name="Google Shape;7961;p13"/>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2" name="Google Shape;7962;p13"/>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3" name="Google Shape;7963;p13"/>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4" name="Google Shape;7964;p13"/>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5" name="Google Shape;7965;p13"/>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6" name="Google Shape;7966;p13"/>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7" name="Google Shape;7967;p13"/>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8" name="Google Shape;7968;p13"/>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69" name="Google Shape;7969;p13"/>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0" name="Google Shape;7970;p13"/>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1" name="Google Shape;7971;p13"/>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2" name="Google Shape;7972;p13"/>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3" name="Google Shape;7973;p13"/>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4" name="Google Shape;7974;p13"/>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5" name="Google Shape;7975;p13"/>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6" name="Google Shape;7976;p13"/>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7" name="Google Shape;7977;p13"/>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8" name="Google Shape;7978;p13"/>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79" name="Google Shape;7979;p13"/>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0" name="Google Shape;7980;p13"/>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1" name="Google Shape;7981;p13"/>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2" name="Google Shape;7982;p13"/>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3" name="Google Shape;7983;p13"/>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4" name="Google Shape;7984;p13"/>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5" name="Google Shape;7985;p13"/>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6" name="Google Shape;7986;p13"/>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7" name="Google Shape;7987;p13"/>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8" name="Google Shape;7988;p13"/>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89" name="Google Shape;7989;p13"/>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0" name="Google Shape;7990;p13"/>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1" name="Google Shape;7991;p13"/>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2" name="Google Shape;7992;p13"/>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3" name="Google Shape;7993;p13"/>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4" name="Google Shape;7994;p13"/>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5" name="Google Shape;7995;p13"/>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6" name="Google Shape;7996;p13"/>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7" name="Google Shape;7997;p13"/>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8" name="Google Shape;7998;p13"/>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7999" name="Google Shape;7999;p13"/>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0" name="Google Shape;8000;p13"/>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1" name="Google Shape;8001;p13"/>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2" name="Google Shape;8002;p13"/>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3" name="Google Shape;8003;p13"/>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4" name="Google Shape;8004;p13"/>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5" name="Google Shape;8005;p13"/>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6" name="Google Shape;8006;p13"/>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7" name="Google Shape;8007;p13"/>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8" name="Google Shape;8008;p13"/>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09" name="Google Shape;8009;p13"/>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0" name="Google Shape;8010;p13"/>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1" name="Google Shape;8011;p13"/>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2" name="Google Shape;8012;p13"/>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3" name="Google Shape;8013;p13"/>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4" name="Google Shape;8014;p13"/>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5" name="Google Shape;8015;p13"/>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6" name="Google Shape;8016;p13"/>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7" name="Google Shape;8017;p13"/>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8" name="Google Shape;8018;p13"/>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19" name="Google Shape;8019;p13"/>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0" name="Google Shape;8020;p13"/>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1" name="Google Shape;8021;p13"/>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2" name="Google Shape;8022;p13"/>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3" name="Google Shape;8023;p13"/>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4" name="Google Shape;8024;p13"/>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5" name="Google Shape;8025;p13"/>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6" name="Google Shape;8026;p13"/>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7" name="Google Shape;8027;p13"/>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8" name="Google Shape;8028;p13"/>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29" name="Google Shape;8029;p13"/>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0" name="Google Shape;8030;p13"/>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1" name="Google Shape;8031;p13"/>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2" name="Google Shape;8032;p13"/>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3" name="Google Shape;8033;p13"/>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4" name="Google Shape;8034;p13"/>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5" name="Google Shape;8035;p13"/>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6" name="Google Shape;8036;p13"/>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7" name="Google Shape;8037;p13"/>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8" name="Google Shape;8038;p13"/>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39" name="Google Shape;8039;p13"/>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0" name="Google Shape;8040;p13"/>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1" name="Google Shape;8041;p13"/>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2" name="Google Shape;8042;p13"/>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3" name="Google Shape;8043;p13"/>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4" name="Google Shape;8044;p13"/>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5" name="Google Shape;8045;p13"/>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6" name="Google Shape;8046;p13"/>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7" name="Google Shape;8047;p13"/>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8" name="Google Shape;8048;p13"/>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49" name="Google Shape;8049;p13"/>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0" name="Google Shape;8050;p13"/>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1" name="Google Shape;8051;p13"/>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2" name="Google Shape;8052;p13"/>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3" name="Google Shape;8053;p13"/>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4" name="Google Shape;8054;p13"/>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5" name="Google Shape;8055;p13"/>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6" name="Google Shape;8056;p13"/>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7" name="Google Shape;8057;p13"/>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8" name="Google Shape;8058;p13"/>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59" name="Google Shape;8059;p13"/>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0" name="Google Shape;8060;p13"/>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1" name="Google Shape;8061;p13"/>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2" name="Google Shape;8062;p13"/>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3" name="Google Shape;8063;p13"/>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4" name="Google Shape;8064;p13"/>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5" name="Google Shape;8065;p13"/>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6" name="Google Shape;8066;p13"/>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7" name="Google Shape;8067;p13"/>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8" name="Google Shape;8068;p13"/>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69" name="Google Shape;8069;p13"/>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0" name="Google Shape;8070;p13"/>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1" name="Google Shape;8071;p13"/>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2" name="Google Shape;8072;p13"/>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3" name="Google Shape;8073;p13"/>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4" name="Google Shape;8074;p13"/>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5" name="Google Shape;8075;p13"/>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6" name="Google Shape;8076;p13"/>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7" name="Google Shape;8077;p13"/>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8" name="Google Shape;8078;p13"/>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79" name="Google Shape;8079;p13"/>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0" name="Google Shape;8080;p13"/>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1" name="Google Shape;8081;p13"/>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2" name="Google Shape;8082;p13"/>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3" name="Google Shape;8083;p13"/>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4" name="Google Shape;8084;p13"/>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5" name="Google Shape;8085;p13"/>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6" name="Google Shape;8086;p13"/>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7" name="Google Shape;8087;p13"/>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8" name="Google Shape;8088;p13"/>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89" name="Google Shape;8089;p13"/>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0" name="Google Shape;8090;p13"/>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1" name="Google Shape;8091;p13"/>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2" name="Google Shape;8092;p13"/>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3" name="Google Shape;8093;p13"/>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4" name="Google Shape;8094;p13"/>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5" name="Google Shape;8095;p13"/>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6" name="Google Shape;8096;p13"/>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7" name="Google Shape;8097;p13"/>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8" name="Google Shape;8098;p13"/>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099" name="Google Shape;8099;p13"/>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0" name="Google Shape;8100;p13"/>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1" name="Google Shape;8101;p13"/>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2" name="Google Shape;8102;p13"/>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3" name="Google Shape;8103;p13"/>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4" name="Google Shape;8104;p13"/>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5" name="Google Shape;8105;p13"/>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6" name="Google Shape;8106;p13"/>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7" name="Google Shape;8107;p13"/>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8" name="Google Shape;8108;p13"/>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09" name="Google Shape;8109;p13"/>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0" name="Google Shape;8110;p13"/>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1" name="Google Shape;8111;p13"/>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2" name="Google Shape;8112;p13"/>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3" name="Google Shape;8113;p13"/>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4" name="Google Shape;8114;p13"/>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5" name="Google Shape;8115;p13"/>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6" name="Google Shape;8116;p13"/>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7" name="Google Shape;8117;p13"/>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8" name="Google Shape;8118;p13"/>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19" name="Google Shape;8119;p13"/>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0" name="Google Shape;8120;p13"/>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1" name="Google Shape;8121;p13"/>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2" name="Google Shape;8122;p13"/>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3" name="Google Shape;8123;p13"/>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4" name="Google Shape;8124;p13"/>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5" name="Google Shape;8125;p13"/>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6" name="Google Shape;8126;p13"/>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7" name="Google Shape;8127;p13"/>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8" name="Google Shape;8128;p13"/>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29" name="Google Shape;8129;p13"/>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0" name="Google Shape;8130;p13"/>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1" name="Google Shape;8131;p13"/>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2" name="Google Shape;8132;p13"/>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3" name="Google Shape;8133;p13"/>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4" name="Google Shape;8134;p13"/>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5" name="Google Shape;8135;p13"/>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6" name="Google Shape;8136;p13"/>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7" name="Google Shape;8137;p13"/>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8" name="Google Shape;8138;p13"/>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39" name="Google Shape;8139;p13"/>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0" name="Google Shape;8140;p13"/>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1" name="Google Shape;8141;p13"/>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2" name="Google Shape;8142;p13"/>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3" name="Google Shape;8143;p13"/>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4" name="Google Shape;8144;p13"/>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5" name="Google Shape;8145;p13"/>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6" name="Google Shape;8146;p13"/>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7" name="Google Shape;8147;p13"/>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8" name="Google Shape;8148;p13"/>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49" name="Google Shape;8149;p13"/>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0" name="Google Shape;8150;p13"/>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1" name="Google Shape;8151;p13"/>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2" name="Google Shape;8152;p13"/>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3" name="Google Shape;8153;p13"/>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4" name="Google Shape;8154;p13"/>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5" name="Google Shape;8155;p13"/>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6" name="Google Shape;8156;p13"/>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7" name="Google Shape;8157;p13"/>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8" name="Google Shape;8158;p13"/>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59" name="Google Shape;8159;p13"/>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0" name="Google Shape;8160;p13"/>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1" name="Google Shape;8161;p13"/>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2" name="Google Shape;8162;p13"/>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3" name="Google Shape;8163;p13"/>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4" name="Google Shape;8164;p13"/>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5" name="Google Shape;8165;p13"/>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6" name="Google Shape;8166;p13"/>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7" name="Google Shape;8167;p13"/>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8" name="Google Shape;8168;p13"/>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69" name="Google Shape;8169;p13"/>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0" name="Google Shape;8170;p13"/>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1" name="Google Shape;8171;p13"/>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2" name="Google Shape;8172;p13"/>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3" name="Google Shape;8173;p13"/>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4" name="Google Shape;8174;p13"/>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5" name="Google Shape;8175;p13"/>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6" name="Google Shape;8176;p13"/>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7" name="Google Shape;8177;p13"/>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8" name="Google Shape;8178;p13"/>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79" name="Google Shape;8179;p13"/>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0" name="Google Shape;8180;p13"/>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1" name="Google Shape;8181;p13"/>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2" name="Google Shape;8182;p13"/>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3" name="Google Shape;8183;p13"/>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4" name="Google Shape;8184;p13"/>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5" name="Google Shape;8185;p13"/>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6" name="Google Shape;8186;p13"/>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7" name="Google Shape;8187;p13"/>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8" name="Google Shape;8188;p13"/>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89" name="Google Shape;8189;p13"/>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0" name="Google Shape;8190;p13"/>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1" name="Google Shape;8191;p13"/>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2" name="Google Shape;8192;p13"/>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3" name="Google Shape;8193;p13"/>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4" name="Google Shape;8194;p13"/>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5" name="Google Shape;8195;p13"/>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6" name="Google Shape;8196;p13"/>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7" name="Google Shape;8197;p13"/>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8" name="Google Shape;8198;p13"/>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199" name="Google Shape;8199;p13"/>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0" name="Google Shape;8200;p13"/>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1" name="Google Shape;8201;p13"/>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2" name="Google Shape;8202;p13"/>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3" name="Google Shape;8203;p13"/>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4" name="Google Shape;8204;p13"/>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5" name="Google Shape;8205;p13"/>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6" name="Google Shape;8206;p13"/>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7" name="Google Shape;8207;p13"/>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8" name="Google Shape;8208;p13"/>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09" name="Google Shape;8209;p13"/>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0" name="Google Shape;8210;p13"/>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1" name="Google Shape;8211;p13"/>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2" name="Google Shape;8212;p13"/>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3" name="Google Shape;8213;p13"/>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4" name="Google Shape;8214;p13"/>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5" name="Google Shape;8215;p13"/>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6" name="Google Shape;8216;p13"/>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7" name="Google Shape;8217;p13"/>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8" name="Google Shape;8218;p13"/>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19" name="Google Shape;8219;p13"/>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0" name="Google Shape;8220;p13"/>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1" name="Google Shape;8221;p13"/>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2" name="Google Shape;8222;p13"/>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3" name="Google Shape;8223;p13"/>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4" name="Google Shape;8224;p13"/>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5" name="Google Shape;8225;p13"/>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6" name="Google Shape;8226;p13"/>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7" name="Google Shape;8227;p13"/>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8" name="Google Shape;8228;p13"/>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29" name="Google Shape;8229;p13"/>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0" name="Google Shape;8230;p13"/>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1" name="Google Shape;8231;p13"/>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2" name="Google Shape;8232;p13"/>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3" name="Google Shape;8233;p13"/>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4" name="Google Shape;8234;p13"/>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5" name="Google Shape;8235;p13"/>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6" name="Google Shape;8236;p13"/>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7" name="Google Shape;8237;p13"/>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8" name="Google Shape;8238;p13"/>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39" name="Google Shape;8239;p13"/>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0" name="Google Shape;8240;p13"/>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1" name="Google Shape;8241;p13"/>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2" name="Google Shape;8242;p13"/>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3" name="Google Shape;8243;p13"/>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4" name="Google Shape;8244;p13"/>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5" name="Google Shape;8245;p13"/>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6" name="Google Shape;8246;p13"/>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7" name="Google Shape;8247;p13"/>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8" name="Google Shape;8248;p13"/>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49" name="Google Shape;8249;p13"/>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0" name="Google Shape;8250;p13"/>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1" name="Google Shape;8251;p13"/>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2" name="Google Shape;8252;p13"/>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3" name="Google Shape;8253;p13"/>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4" name="Google Shape;8254;p13"/>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5" name="Google Shape;8255;p13"/>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6" name="Google Shape;8256;p13"/>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7" name="Google Shape;8257;p13"/>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8" name="Google Shape;8258;p13"/>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59" name="Google Shape;8259;p13"/>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0" name="Google Shape;8260;p13"/>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1" name="Google Shape;8261;p13"/>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2" name="Google Shape;8262;p13"/>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3" name="Google Shape;8263;p13"/>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4" name="Google Shape;8264;p13"/>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5" name="Google Shape;8265;p13"/>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6" name="Google Shape;8266;p13"/>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7" name="Google Shape;8267;p13"/>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8" name="Google Shape;8268;p13"/>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69" name="Google Shape;8269;p13"/>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0" name="Google Shape;8270;p13"/>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1" name="Google Shape;8271;p13"/>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2" name="Google Shape;8272;p13"/>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3" name="Google Shape;8273;p13"/>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4" name="Google Shape;8274;p13"/>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5" name="Google Shape;8275;p13"/>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6" name="Google Shape;8276;p13"/>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7" name="Google Shape;8277;p13"/>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8" name="Google Shape;8278;p13"/>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79" name="Google Shape;8279;p13"/>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0" name="Google Shape;8280;p13"/>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1" name="Google Shape;8281;p13"/>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2" name="Google Shape;8282;p13"/>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3" name="Google Shape;8283;p13"/>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4" name="Google Shape;8284;p13"/>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5" name="Google Shape;8285;p13"/>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6" name="Google Shape;8286;p13"/>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7" name="Google Shape;8287;p13"/>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8" name="Google Shape;8288;p13"/>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89" name="Google Shape;8289;p13"/>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0" name="Google Shape;8290;p13"/>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1" name="Google Shape;8291;p13"/>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2" name="Google Shape;8292;p13"/>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3" name="Google Shape;8293;p13"/>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4" name="Google Shape;8294;p13"/>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5" name="Google Shape;8295;p13"/>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6" name="Google Shape;8296;p13"/>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7" name="Google Shape;8297;p13"/>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8" name="Google Shape;8298;p13"/>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299" name="Google Shape;8299;p13"/>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0" name="Google Shape;8300;p13"/>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1" name="Google Shape;8301;p13"/>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2" name="Google Shape;8302;p13"/>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3" name="Google Shape;8303;p13"/>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4" name="Google Shape;8304;p13"/>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5" name="Google Shape;8305;p13"/>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6" name="Google Shape;8306;p13"/>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7" name="Google Shape;8307;p13"/>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8" name="Google Shape;8308;p13"/>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09" name="Google Shape;8309;p13"/>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0" name="Google Shape;8310;p13"/>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1" name="Google Shape;8311;p13"/>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2" name="Google Shape;8312;p13"/>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3" name="Google Shape;8313;p13"/>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4" name="Google Shape;8314;p13"/>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5" name="Google Shape;8315;p13"/>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6" name="Google Shape;8316;p13"/>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7" name="Google Shape;8317;p13"/>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8" name="Google Shape;8318;p13"/>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19" name="Google Shape;8319;p13"/>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0" name="Google Shape;8320;p13"/>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1" name="Google Shape;8321;p13"/>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2" name="Google Shape;8322;p13"/>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3" name="Google Shape;8323;p13"/>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4" name="Google Shape;8324;p13"/>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5" name="Google Shape;8325;p13"/>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6" name="Google Shape;8326;p13"/>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7" name="Google Shape;8327;p13"/>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8" name="Google Shape;8328;p13"/>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29" name="Google Shape;8329;p13"/>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0" name="Google Shape;8330;p13"/>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1" name="Google Shape;8331;p13"/>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2" name="Google Shape;8332;p13"/>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3" name="Google Shape;8333;p13"/>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4" name="Google Shape;8334;p13"/>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5" name="Google Shape;8335;p13"/>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6" name="Google Shape;8336;p13"/>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7" name="Google Shape;8337;p13"/>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8" name="Google Shape;8338;p13"/>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39" name="Google Shape;8339;p13"/>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0" name="Google Shape;8340;p13"/>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1" name="Google Shape;8341;p13"/>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2" name="Google Shape;8342;p13"/>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3" name="Google Shape;8343;p13"/>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4" name="Google Shape;8344;p13"/>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5" name="Google Shape;8345;p13"/>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6" name="Google Shape;8346;p13"/>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7" name="Google Shape;8347;p13"/>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8" name="Google Shape;8348;p13"/>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49" name="Google Shape;8349;p13"/>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0" name="Google Shape;8350;p13"/>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1" name="Google Shape;8351;p13"/>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2" name="Google Shape;8352;p13"/>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3" name="Google Shape;8353;p13"/>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4" name="Google Shape;8354;p13"/>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5" name="Google Shape;8355;p13"/>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6" name="Google Shape;8356;p13"/>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7" name="Google Shape;8357;p13"/>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8" name="Google Shape;8358;p13"/>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59" name="Google Shape;8359;p13"/>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0" name="Google Shape;8360;p13"/>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1" name="Google Shape;8361;p13"/>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2" name="Google Shape;8362;p13"/>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3" name="Google Shape;8363;p13"/>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4" name="Google Shape;8364;p13"/>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5" name="Google Shape;8365;p13"/>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6" name="Google Shape;8366;p13"/>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7" name="Google Shape;8367;p13"/>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8" name="Google Shape;8368;p13"/>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69" name="Google Shape;8369;p13"/>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0" name="Google Shape;8370;p13"/>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1" name="Google Shape;8371;p13"/>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2" name="Google Shape;8372;p13"/>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3" name="Google Shape;8373;p13"/>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4" name="Google Shape;8374;p13"/>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5" name="Google Shape;8375;p13"/>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6" name="Google Shape;8376;p13"/>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7" name="Google Shape;8377;p13"/>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8" name="Google Shape;8378;p13"/>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79" name="Google Shape;8379;p13"/>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0" name="Google Shape;8380;p13"/>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1" name="Google Shape;8381;p13"/>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2" name="Google Shape;8382;p13"/>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3" name="Google Shape;8383;p13"/>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4" name="Google Shape;8384;p13"/>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5" name="Google Shape;8385;p13"/>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6" name="Google Shape;8386;p13"/>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7" name="Google Shape;8387;p13"/>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8" name="Google Shape;8388;p13"/>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89" name="Google Shape;8389;p13"/>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0" name="Google Shape;8390;p13"/>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1" name="Google Shape;8391;p13"/>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2" name="Google Shape;8392;p13"/>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3" name="Google Shape;8393;p13"/>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4" name="Google Shape;8394;p13"/>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5" name="Google Shape;8395;p13"/>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6" name="Google Shape;8396;p13"/>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7" name="Google Shape;8397;p13"/>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8" name="Google Shape;8398;p13"/>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399" name="Google Shape;8399;p13"/>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0" name="Google Shape;8400;p13"/>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1" name="Google Shape;8401;p13"/>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2" name="Google Shape;8402;p13"/>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3" name="Google Shape;8403;p13"/>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4" name="Google Shape;8404;p13"/>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5" name="Google Shape;8405;p13"/>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6" name="Google Shape;8406;p13"/>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7" name="Google Shape;8407;p13"/>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8" name="Google Shape;8408;p13"/>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09" name="Google Shape;8409;p13"/>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0" name="Google Shape;8410;p13"/>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1" name="Google Shape;8411;p13"/>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2" name="Google Shape;8412;p13"/>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3" name="Google Shape;8413;p13"/>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4" name="Google Shape;8414;p13"/>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5" name="Google Shape;8415;p13"/>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6" name="Google Shape;8416;p13"/>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7" name="Google Shape;8417;p13"/>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8" name="Google Shape;8418;p13"/>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19" name="Google Shape;8419;p13"/>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0" name="Google Shape;8420;p13"/>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1" name="Google Shape;8421;p13"/>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2" name="Google Shape;8422;p13"/>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3" name="Google Shape;8423;p13"/>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4" name="Google Shape;8424;p13"/>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5" name="Google Shape;8425;p13"/>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6" name="Google Shape;8426;p13"/>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7" name="Google Shape;8427;p13"/>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8" name="Google Shape;8428;p13"/>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29" name="Google Shape;8429;p13"/>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0" name="Google Shape;8430;p13"/>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1" name="Google Shape;8431;p13"/>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2" name="Google Shape;8432;p13"/>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3" name="Google Shape;8433;p13"/>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4" name="Google Shape;8434;p13"/>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5" name="Google Shape;8435;p13"/>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6" name="Google Shape;8436;p13"/>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7" name="Google Shape;8437;p13"/>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8" name="Google Shape;8438;p13"/>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39" name="Google Shape;8439;p13"/>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0" name="Google Shape;8440;p13"/>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1" name="Google Shape;8441;p13"/>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2" name="Google Shape;8442;p13"/>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3" name="Google Shape;8443;p13"/>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4" name="Google Shape;8444;p13"/>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5" name="Google Shape;8445;p13"/>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6" name="Google Shape;8446;p13"/>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7" name="Google Shape;8447;p13"/>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8" name="Google Shape;8448;p13"/>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49" name="Google Shape;8449;p13"/>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0" name="Google Shape;8450;p13"/>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1" name="Google Shape;8451;p13"/>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2" name="Google Shape;8452;p13"/>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3" name="Google Shape;8453;p13"/>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4" name="Google Shape;8454;p13"/>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5" name="Google Shape;8455;p13"/>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6" name="Google Shape;8456;p13"/>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7" name="Google Shape;8457;p13"/>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8" name="Google Shape;8458;p13"/>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59" name="Google Shape;8459;p13"/>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60" name="Google Shape;8460;p13"/>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grpSp>
      <p:sp>
        <p:nvSpPr>
          <p:cNvPr id="8461" name="Google Shape;8461;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2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62" name="Google Shape;8462;p13"/>
          <p:cNvSpPr txBox="1">
            <a:spLocks noGrp="1"/>
          </p:cNvSpPr>
          <p:nvPr>
            <p:ph type="title" idx="2"/>
          </p:nvPr>
        </p:nvSpPr>
        <p:spPr>
          <a:xfrm>
            <a:off x="2042495" y="1711640"/>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3" name="Google Shape;8463;p13"/>
          <p:cNvSpPr txBox="1">
            <a:spLocks noGrp="1"/>
          </p:cNvSpPr>
          <p:nvPr>
            <p:ph type="subTitle" idx="1"/>
          </p:nvPr>
        </p:nvSpPr>
        <p:spPr>
          <a:xfrm>
            <a:off x="2044136" y="2778189"/>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4" name="Google Shape;8464;p13"/>
          <p:cNvSpPr txBox="1">
            <a:spLocks noGrp="1"/>
          </p:cNvSpPr>
          <p:nvPr>
            <p:ph type="title" idx="3"/>
          </p:nvPr>
        </p:nvSpPr>
        <p:spPr>
          <a:xfrm>
            <a:off x="5808149" y="1711708"/>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5" name="Google Shape;8465;p13"/>
          <p:cNvSpPr txBox="1">
            <a:spLocks noGrp="1"/>
          </p:cNvSpPr>
          <p:nvPr>
            <p:ph type="subTitle" idx="4"/>
          </p:nvPr>
        </p:nvSpPr>
        <p:spPr>
          <a:xfrm rot="512">
            <a:off x="5808630" y="2778120"/>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6" name="Google Shape;8466;p13"/>
          <p:cNvSpPr txBox="1">
            <a:spLocks noGrp="1"/>
          </p:cNvSpPr>
          <p:nvPr>
            <p:ph type="title" idx="5"/>
          </p:nvPr>
        </p:nvSpPr>
        <p:spPr>
          <a:xfrm rot="-1188">
            <a:off x="2042746" y="4054169"/>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7" name="Google Shape;8467;p13"/>
          <p:cNvSpPr txBox="1">
            <a:spLocks noGrp="1"/>
          </p:cNvSpPr>
          <p:nvPr>
            <p:ph type="subTitle" idx="6"/>
          </p:nvPr>
        </p:nvSpPr>
        <p:spPr>
          <a:xfrm rot="-512">
            <a:off x="2044116" y="5128916"/>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8" name="Google Shape;8468;p13"/>
          <p:cNvSpPr txBox="1">
            <a:spLocks noGrp="1"/>
          </p:cNvSpPr>
          <p:nvPr>
            <p:ph type="title" idx="7"/>
          </p:nvPr>
        </p:nvSpPr>
        <p:spPr>
          <a:xfrm>
            <a:off x="5808313" y="4054225"/>
            <a:ext cx="17361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75"/>
            </a:lvl1pPr>
            <a:lvl2pPr lvl="1" algn="ctr" rtl="0">
              <a:spcBef>
                <a:spcPts val="0"/>
              </a:spcBef>
              <a:spcAft>
                <a:spcPts val="0"/>
              </a:spcAft>
              <a:buSzPts val="2500"/>
              <a:buNone/>
              <a:defRPr sz="1875"/>
            </a:lvl2pPr>
            <a:lvl3pPr lvl="2" algn="ctr" rtl="0">
              <a:spcBef>
                <a:spcPts val="0"/>
              </a:spcBef>
              <a:spcAft>
                <a:spcPts val="0"/>
              </a:spcAft>
              <a:buSzPts val="2500"/>
              <a:buNone/>
              <a:defRPr sz="1875"/>
            </a:lvl3pPr>
            <a:lvl4pPr lvl="3" algn="ctr" rtl="0">
              <a:spcBef>
                <a:spcPts val="0"/>
              </a:spcBef>
              <a:spcAft>
                <a:spcPts val="0"/>
              </a:spcAft>
              <a:buSzPts val="2500"/>
              <a:buNone/>
              <a:defRPr sz="1875"/>
            </a:lvl4pPr>
            <a:lvl5pPr lvl="4" algn="ctr" rtl="0">
              <a:spcBef>
                <a:spcPts val="0"/>
              </a:spcBef>
              <a:spcAft>
                <a:spcPts val="0"/>
              </a:spcAft>
              <a:buSzPts val="2500"/>
              <a:buNone/>
              <a:defRPr sz="1875"/>
            </a:lvl5pPr>
            <a:lvl6pPr lvl="5" algn="ctr" rtl="0">
              <a:spcBef>
                <a:spcPts val="0"/>
              </a:spcBef>
              <a:spcAft>
                <a:spcPts val="0"/>
              </a:spcAft>
              <a:buSzPts val="2500"/>
              <a:buNone/>
              <a:defRPr sz="1875"/>
            </a:lvl6pPr>
            <a:lvl7pPr lvl="6" algn="ctr" rtl="0">
              <a:spcBef>
                <a:spcPts val="0"/>
              </a:spcBef>
              <a:spcAft>
                <a:spcPts val="0"/>
              </a:spcAft>
              <a:buSzPts val="2500"/>
              <a:buNone/>
              <a:defRPr sz="1875"/>
            </a:lvl7pPr>
            <a:lvl8pPr lvl="7" algn="ctr" rtl="0">
              <a:spcBef>
                <a:spcPts val="0"/>
              </a:spcBef>
              <a:spcAft>
                <a:spcPts val="0"/>
              </a:spcAft>
              <a:buSzPts val="2500"/>
              <a:buNone/>
              <a:defRPr sz="1875"/>
            </a:lvl8pPr>
            <a:lvl9pPr lvl="8" algn="ctr" rtl="0">
              <a:spcBef>
                <a:spcPts val="0"/>
              </a:spcBef>
              <a:spcAft>
                <a:spcPts val="0"/>
              </a:spcAft>
              <a:buSzPts val="2500"/>
              <a:buNone/>
              <a:defRPr sz="1875"/>
            </a:lvl9pPr>
          </a:lstStyle>
          <a:p>
            <a:endParaRPr/>
          </a:p>
        </p:txBody>
      </p:sp>
      <p:sp>
        <p:nvSpPr>
          <p:cNvPr id="8469" name="Google Shape;8469;p13"/>
          <p:cNvSpPr txBox="1">
            <a:spLocks noGrp="1"/>
          </p:cNvSpPr>
          <p:nvPr>
            <p:ph type="subTitle" idx="8"/>
          </p:nvPr>
        </p:nvSpPr>
        <p:spPr>
          <a:xfrm rot="-512">
            <a:off x="5808563" y="5128793"/>
            <a:ext cx="20136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05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70" name="Google Shape;8470;p13"/>
          <p:cNvSpPr txBox="1">
            <a:spLocks noGrp="1"/>
          </p:cNvSpPr>
          <p:nvPr>
            <p:ph type="title" idx="9" hasCustomPrompt="1"/>
          </p:nvPr>
        </p:nvSpPr>
        <p:spPr>
          <a:xfrm>
            <a:off x="950788" y="1767035"/>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1" name="Google Shape;8471;p13"/>
          <p:cNvSpPr txBox="1">
            <a:spLocks noGrp="1"/>
          </p:cNvSpPr>
          <p:nvPr>
            <p:ph type="title" idx="13" hasCustomPrompt="1"/>
          </p:nvPr>
        </p:nvSpPr>
        <p:spPr>
          <a:xfrm>
            <a:off x="950788" y="4109639"/>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2" name="Google Shape;8472;p13"/>
          <p:cNvSpPr txBox="1">
            <a:spLocks noGrp="1"/>
          </p:cNvSpPr>
          <p:nvPr>
            <p:ph type="title" idx="14" hasCustomPrompt="1"/>
          </p:nvPr>
        </p:nvSpPr>
        <p:spPr>
          <a:xfrm>
            <a:off x="4709986" y="1767035"/>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3" name="Google Shape;8473;p13"/>
          <p:cNvSpPr txBox="1">
            <a:spLocks noGrp="1"/>
          </p:cNvSpPr>
          <p:nvPr>
            <p:ph type="title" idx="15" hasCustomPrompt="1"/>
          </p:nvPr>
        </p:nvSpPr>
        <p:spPr>
          <a:xfrm rot="1248">
            <a:off x="4709986" y="4109639"/>
            <a:ext cx="8262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250"/>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t>xx%</a:t>
            </a:r>
          </a:p>
        </p:txBody>
      </p:sp>
      <p:sp>
        <p:nvSpPr>
          <p:cNvPr id="8474" name="Google Shape;8474;p13"/>
          <p:cNvSpPr/>
          <p:nvPr/>
        </p:nvSpPr>
        <p:spPr>
          <a:xfrm rot="9002992">
            <a:off x="362098" y="6207884"/>
            <a:ext cx="72710"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75" name="Google Shape;8475;p13"/>
          <p:cNvSpPr/>
          <p:nvPr/>
        </p:nvSpPr>
        <p:spPr>
          <a:xfrm rot="-10374255">
            <a:off x="526683" y="5032477"/>
            <a:ext cx="72858" cy="1946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76" name="Google Shape;8476;p13"/>
          <p:cNvSpPr/>
          <p:nvPr/>
        </p:nvSpPr>
        <p:spPr>
          <a:xfrm rot="-7197008">
            <a:off x="1195962" y="6102623"/>
            <a:ext cx="96947" cy="146089"/>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77" name="Google Shape;8477;p13"/>
          <p:cNvSpPr/>
          <p:nvPr/>
        </p:nvSpPr>
        <p:spPr>
          <a:xfrm rot="2700000">
            <a:off x="350073" y="537635"/>
            <a:ext cx="96732" cy="145947"/>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78" name="Google Shape;8478;p13"/>
          <p:cNvSpPr/>
          <p:nvPr/>
        </p:nvSpPr>
        <p:spPr>
          <a:xfrm rot="-7197008">
            <a:off x="514637" y="1548356"/>
            <a:ext cx="96947" cy="146089"/>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79" name="Google Shape;8479;p13"/>
          <p:cNvSpPr/>
          <p:nvPr/>
        </p:nvSpPr>
        <p:spPr>
          <a:xfrm rot="9002992">
            <a:off x="8705449" y="5119117"/>
            <a:ext cx="72710" cy="194785"/>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
        <p:nvSpPr>
          <p:cNvPr id="8480" name="Google Shape;8480;p13"/>
          <p:cNvSpPr/>
          <p:nvPr/>
        </p:nvSpPr>
        <p:spPr>
          <a:xfrm rot="3457159">
            <a:off x="8382240" y="6232318"/>
            <a:ext cx="97097" cy="146061"/>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68569" tIns="68569" rIns="68569" bIns="68569" anchor="ctr" anchorCtr="0">
            <a:noAutofit/>
          </a:bodyPr>
          <a:lstStyle/>
          <a:p>
            <a:pPr defTabSz="685783" eaLnBrk="1" fontAlgn="auto" hangingPunct="1">
              <a:spcBef>
                <a:spcPts val="0"/>
              </a:spcBef>
              <a:spcAft>
                <a:spcPts val="0"/>
              </a:spcAft>
            </a:pPr>
            <a:endParaRPr>
              <a:solidFill>
                <a:prstClr val="black"/>
              </a:solidFill>
              <a:latin typeface="#9Slide02 Noi dung dai"/>
            </a:endParaRPr>
          </a:p>
        </p:txBody>
      </p:sp>
    </p:spTree>
    <p:extLst>
      <p:ext uri="{BB962C8B-B14F-4D97-AF65-F5344CB8AC3E}">
        <p14:creationId xmlns:p14="http://schemas.microsoft.com/office/powerpoint/2010/main" val="2951795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2"/>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vert="horz" wrap="square" lIns="91440" tIns="45720" rIns="91440" bIns="45720" numCol="1" rtlCol="0" anchor="t" anchorCtr="0" compatLnSpc="1">
            <a:normAutofit/>
          </a:bodyPr>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7" name="Date Placeholder 4"/>
          <p:cNvSpPr>
            <a:spLocks noGrp="1"/>
          </p:cNvSpPr>
          <p:nvPr>
            <p:ph type="dt" sz="half" idx="1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a:t>
            </a:fld>
            <a:endParaRPr kumimoji="0" lang="en-US" alt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0.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2.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vi-VN" dirty="0"/>
              <a:t>Click to edit Master title style</a:t>
            </a:r>
          </a:p>
        </p:txBody>
      </p:sp>
      <p:sp>
        <p:nvSpPr>
          <p:cNvPr id="1027" name="Text Placeholder 2"/>
          <p:cNvSpPr>
            <a:spLocks noGrp="1"/>
          </p:cNvSpPr>
          <p:nvPr>
            <p:ph type="body"/>
          </p:nvPr>
        </p:nvSpPr>
        <p:spPr>
          <a:xfrm>
            <a:off x="457200" y="1600200"/>
            <a:ext cx="8229600" cy="4525963"/>
          </a:xfrm>
          <a:prstGeom prst="rect">
            <a:avLst/>
          </a:prstGeom>
          <a:noFill/>
          <a:ln w="9525">
            <a:noFill/>
          </a:ln>
        </p:spPr>
        <p:txBody>
          <a:bodyPr/>
          <a:lstStyle/>
          <a:p>
            <a:pPr lvl="0"/>
            <a:r>
              <a:rPr lang="en-US" altLang="vi-VN" dirty="0"/>
              <a:t>Click to edit Master text styles</a:t>
            </a:r>
          </a:p>
          <a:p>
            <a:pPr lvl="1"/>
            <a:r>
              <a:rPr lang="en-US" altLang="vi-VN" dirty="0"/>
              <a:t>Second level</a:t>
            </a:r>
          </a:p>
          <a:p>
            <a:pPr lvl="2"/>
            <a:r>
              <a:rPr lang="en-US" altLang="vi-VN" dirty="0"/>
              <a:t>Third level</a:t>
            </a:r>
          </a:p>
          <a:p>
            <a:pPr lvl="3"/>
            <a:r>
              <a:rPr lang="en-US" altLang="vi-VN" dirty="0"/>
              <a:t>Fourth level</a:t>
            </a:r>
          </a:p>
          <a:p>
            <a:pPr lvl="4"/>
            <a:r>
              <a:rPr lang="en-US" altLang="vi-VN"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439EF85-045E-4C85-ACB9-45724E878FC3}" type="slidenum">
              <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eaLnBrk="1" fontAlgn="auto" hangingPunct="1">
              <a:spcBef>
                <a:spcPts val="0"/>
              </a:spcBef>
              <a:spcAft>
                <a:spcPts val="0"/>
              </a:spcAft>
            </a:pPr>
            <a:fld id="{E69B9EE9-F3BF-4B40-83E7-C9BC68FDDB0E}" type="datetimeFigureOut">
              <a:rPr lang="en-US" smtClean="0">
                <a:solidFill>
                  <a:prstClr val="black">
                    <a:tint val="75000"/>
                  </a:prstClr>
                </a:solidFill>
                <a:latin typeface="#9Slide02 Noi dung dai"/>
              </a:rPr>
              <a:pPr defTabSz="685783" eaLnBrk="1" fontAlgn="auto" hangingPunct="1">
                <a:spcBef>
                  <a:spcPts val="0"/>
                </a:spcBef>
                <a:spcAft>
                  <a:spcPts val="0"/>
                </a:spcAft>
              </a:pPr>
              <a:t>11/1/2023</a:t>
            </a:fld>
            <a:endParaRPr lang="en-US">
              <a:solidFill>
                <a:prstClr val="black">
                  <a:tint val="75000"/>
                </a:prstClr>
              </a:solidFill>
              <a:latin typeface="#9Slide02 Noi dung dai"/>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eaLnBrk="1" fontAlgn="auto" hangingPunct="1">
              <a:spcBef>
                <a:spcPts val="0"/>
              </a:spcBef>
              <a:spcAft>
                <a:spcPts val="0"/>
              </a:spcAft>
            </a:pPr>
            <a:endParaRPr lang="en-US">
              <a:solidFill>
                <a:prstClr val="black">
                  <a:tint val="75000"/>
                </a:prstClr>
              </a:solidFill>
              <a:latin typeface="#9Slide02 Noi dung dai"/>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eaLnBrk="1" fontAlgn="auto" hangingPunct="1">
              <a:spcBef>
                <a:spcPts val="0"/>
              </a:spcBef>
              <a:spcAft>
                <a:spcPts val="0"/>
              </a:spcAft>
            </a:pPr>
            <a:fld id="{17F55963-6440-4C45-BA09-4E6A99D1BBE0}" type="slidenum">
              <a:rPr lang="en-US" smtClean="0">
                <a:solidFill>
                  <a:prstClr val="black">
                    <a:tint val="75000"/>
                  </a:prstClr>
                </a:solidFill>
                <a:latin typeface="#9Slide02 Noi dung dai"/>
              </a:rPr>
              <a:pPr defTabSz="685783" eaLnBrk="1" fontAlgn="auto" hangingPunct="1">
                <a:spcBef>
                  <a:spcPts val="0"/>
                </a:spcBef>
                <a:spcAft>
                  <a:spcPts val="0"/>
                </a:spcAft>
              </a:pPr>
              <a:t>‹#›</a:t>
            </a:fld>
            <a:endParaRPr lang="en-US">
              <a:solidFill>
                <a:prstClr val="black">
                  <a:tint val="75000"/>
                </a:prstClr>
              </a:solidFill>
              <a:latin typeface="#9Slide02 Noi dung dai"/>
            </a:endParaRPr>
          </a:p>
        </p:txBody>
      </p:sp>
      <p:sp>
        <p:nvSpPr>
          <p:cNvPr id="7" name="Oval 6">
            <a:extLst>
              <a:ext uri="{FF2B5EF4-FFF2-40B4-BE49-F238E27FC236}">
                <a16:creationId xmlns="" xmlns:a16="http://schemas.microsoft.com/office/drawing/2014/main" id="{38D51644-545E-44E3-BC6E-2AD8AC8B2625}"/>
              </a:ext>
            </a:extLst>
          </p:cNvPr>
          <p:cNvSpPr/>
          <p:nvPr userDrawn="1"/>
        </p:nvSpPr>
        <p:spPr>
          <a:xfrm>
            <a:off x="-17373600" y="-13030200"/>
            <a:ext cx="296266"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US" sz="1013">
              <a:solidFill>
                <a:prstClr val="white"/>
              </a:solidFill>
            </a:endParaRPr>
          </a:p>
        </p:txBody>
      </p:sp>
      <p:sp>
        <p:nvSpPr>
          <p:cNvPr id="8" name="Oval 7">
            <a:extLst>
              <a:ext uri="{FF2B5EF4-FFF2-40B4-BE49-F238E27FC236}">
                <a16:creationId xmlns="" xmlns:a16="http://schemas.microsoft.com/office/drawing/2014/main" id="{C1B1CA3B-4E43-438A-9AA3-C4D817313CF4}"/>
              </a:ext>
            </a:extLst>
          </p:cNvPr>
          <p:cNvSpPr/>
          <p:nvPr userDrawn="1"/>
        </p:nvSpPr>
        <p:spPr>
          <a:xfrm>
            <a:off x="26221335" y="-13030200"/>
            <a:ext cx="296266"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US" sz="1013">
              <a:solidFill>
                <a:prstClr val="white"/>
              </a:solidFill>
            </a:endParaRPr>
          </a:p>
        </p:txBody>
      </p:sp>
      <p:sp>
        <p:nvSpPr>
          <p:cNvPr id="9" name="Oval 8">
            <a:extLst>
              <a:ext uri="{FF2B5EF4-FFF2-40B4-BE49-F238E27FC236}">
                <a16:creationId xmlns="" xmlns:a16="http://schemas.microsoft.com/office/drawing/2014/main" id="{23004496-AE44-4F53-BEA8-30179F68F210}"/>
              </a:ext>
            </a:extLst>
          </p:cNvPr>
          <p:cNvSpPr/>
          <p:nvPr userDrawn="1"/>
        </p:nvSpPr>
        <p:spPr>
          <a:xfrm>
            <a:off x="26221335" y="19493181"/>
            <a:ext cx="296266"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US" sz="1013">
              <a:solidFill>
                <a:prstClr val="white"/>
              </a:solidFill>
            </a:endParaRPr>
          </a:p>
        </p:txBody>
      </p:sp>
      <p:sp>
        <p:nvSpPr>
          <p:cNvPr id="10" name="Oval 9">
            <a:extLst>
              <a:ext uri="{FF2B5EF4-FFF2-40B4-BE49-F238E27FC236}">
                <a16:creationId xmlns="" xmlns:a16="http://schemas.microsoft.com/office/drawing/2014/main" id="{B4C10C7B-BAE9-4433-8761-500EAC3C28A0}"/>
              </a:ext>
            </a:extLst>
          </p:cNvPr>
          <p:cNvSpPr/>
          <p:nvPr userDrawn="1"/>
        </p:nvSpPr>
        <p:spPr>
          <a:xfrm>
            <a:off x="-17373600" y="19493181"/>
            <a:ext cx="296266"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pPr>
            <a:endParaRPr lang="en-US" sz="1013">
              <a:solidFill>
                <a:prstClr val="white"/>
              </a:solidFill>
            </a:endParaRPr>
          </a:p>
        </p:txBody>
      </p:sp>
    </p:spTree>
    <p:extLst>
      <p:ext uri="{BB962C8B-B14F-4D97-AF65-F5344CB8AC3E}">
        <p14:creationId xmlns:p14="http://schemas.microsoft.com/office/powerpoint/2010/main" val="369323016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a:xfrm>
            <a:off x="628650" y="365125"/>
            <a:ext cx="7886700" cy="1325563"/>
          </a:xfrm>
          <a:prstGeom prst="rect">
            <a:avLst/>
          </a:prstGeom>
          <a:noFill/>
          <a:ln w="9525">
            <a:noFill/>
          </a:ln>
        </p:spPr>
        <p:txBody>
          <a:bodyPr anchor="ctr" anchorCtr="0"/>
          <a:lstStyle/>
          <a:p>
            <a:pPr lvl="0"/>
            <a:r>
              <a:rPr dirty="0"/>
              <a:t>Click to edit Master title style</a:t>
            </a:r>
            <a:endParaRPr lang="vi-VN" altLang="x-non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47CBF7E-C41A-42AC-9C20-FDBD5F1419A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01/11/2023</a:t>
            </a:fld>
            <a:endPar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734274-35C0-46DB-A36F-B53811275D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2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slide" Target="slide30.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slide" Target="slide27.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 Target="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10" Type="http://schemas.openxmlformats.org/officeDocument/2006/relationships/image" Target="../media/image41.emf"/><Relationship Id="rId4" Type="http://schemas.openxmlformats.org/officeDocument/2006/relationships/image" Target="../media/image42.wmf"/><Relationship Id="rId9"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8" Type="http://schemas.openxmlformats.org/officeDocument/2006/relationships/hyperlink" Target="http://vi.wikipedia.org/w/index.php?title=572_TCN&amp;action=edit&amp;redlink=1" TargetMode="External"/><Relationship Id="rId13" Type="http://schemas.openxmlformats.org/officeDocument/2006/relationships/hyperlink" Target="http://vi.wikipedia.org/wiki/%C4%90%E1%BB%8Bnh_l%C3%BD_Pythagoras" TargetMode="External"/><Relationship Id="rId3" Type="http://schemas.openxmlformats.org/officeDocument/2006/relationships/slideLayout" Target="../slideLayouts/slideLayout1.xml"/><Relationship Id="rId7" Type="http://schemas.openxmlformats.org/officeDocument/2006/relationships/hyperlink" Target="http://vi.wikipedia.org/w/index.php?title=580_TCN&amp;action=edit&amp;redlink=1" TargetMode="External"/><Relationship Id="rId12" Type="http://schemas.openxmlformats.org/officeDocument/2006/relationships/hyperlink" Target="http://vi.wikipedia.org/wiki/Hy_L%E1%BA%A1p" TargetMode="External"/><Relationship Id="rId2" Type="http://schemas.openxmlformats.org/officeDocument/2006/relationships/audio" Target="file:///E:\nhac\khongloi\Hungarian%20Sonata%20-%20Richard%20Clayderman.mp3" TargetMode="External"/><Relationship Id="rId1" Type="http://schemas.microsoft.com/office/2007/relationships/media" Target="file:///E:\nhac\khongloi\Hungarian%20Sonata%20-%20Richard%20Clayderman.mp3" TargetMode="External"/><Relationship Id="rId6" Type="http://schemas.openxmlformats.org/officeDocument/2006/relationships/image" Target="../media/image44.png"/><Relationship Id="rId11" Type="http://schemas.openxmlformats.org/officeDocument/2006/relationships/hyperlink" Target="http://vi.wikipedia.org/wiki/Nh%C3%A0_tri%E1%BA%BFt_h%E1%BB%8Dc" TargetMode="External"/><Relationship Id="rId5" Type="http://schemas.openxmlformats.org/officeDocument/2006/relationships/image" Target="../media/image43.GIF"/><Relationship Id="rId10" Type="http://schemas.openxmlformats.org/officeDocument/2006/relationships/hyperlink" Target="http://vi.wikipedia.org/w/index.php?title=490_TCN&amp;action=edit&amp;redlink=1" TargetMode="External"/><Relationship Id="rId4" Type="http://schemas.openxmlformats.org/officeDocument/2006/relationships/notesSlide" Target="../notesSlides/notesSlide2.xml"/><Relationship Id="rId9" Type="http://schemas.openxmlformats.org/officeDocument/2006/relationships/hyperlink" Target="http://vi.wikipedia.org/w/index.php?title=500_TCN&amp;action=edit&amp;redlink=1" TargetMode="External"/><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31.xml"/><Relationship Id="rId5" Type="http://schemas.openxmlformats.org/officeDocument/2006/relationships/slide" Target="slide35.xml"/><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3.xml"/><Relationship Id="rId5" Type="http://schemas.openxmlformats.org/officeDocument/2006/relationships/slide" Target="slide36.xml"/><Relationship Id="rId4" Type="http://schemas.openxmlformats.org/officeDocument/2006/relationships/slide" Target="slide3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3.xml"/><Relationship Id="rId5" Type="http://schemas.openxmlformats.org/officeDocument/2006/relationships/slide" Target="slide33.xml"/><Relationship Id="rId4" Type="http://schemas.openxmlformats.org/officeDocument/2006/relationships/slide" Target="slide3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video" Target="../media/media2.mp4"/><Relationship Id="rId7" Type="http://schemas.openxmlformats.org/officeDocument/2006/relationships/slide" Target="slide38.xml"/><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image" Target="../media/image49.wmf"/><Relationship Id="rId5" Type="http://schemas.openxmlformats.org/officeDocument/2006/relationships/oleObject" Target="../embeddings/oleObject4.bin"/><Relationship Id="rId10" Type="http://schemas.openxmlformats.org/officeDocument/2006/relationships/image" Target="../media/image48.png"/><Relationship Id="rId4" Type="http://schemas.openxmlformats.org/officeDocument/2006/relationships/slideLayout" Target="../slideLayouts/slideLayout12.xml"/><Relationship Id="rId9" Type="http://schemas.openxmlformats.org/officeDocument/2006/relationships/slide" Target="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0.jpe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0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ee footage background video _ grass video background" descr="A field of wheat&#10;&#10;Description automatically generated with low confidence">
            <a:hlinkClick r:id="" action="ppaction://media"/>
            <a:extLst>
              <a:ext uri="{FF2B5EF4-FFF2-40B4-BE49-F238E27FC236}">
                <a16:creationId xmlns="" xmlns:a16="http://schemas.microsoft.com/office/drawing/2014/main" id="{7A3204EF-D810-4C08-8766-F85791793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5958"/>
            <a:ext cx="9067682" cy="6593358"/>
          </a:xfrm>
          <a:prstGeom prst="rect">
            <a:avLst/>
          </a:prstGeom>
        </p:spPr>
      </p:pic>
      <p:sp>
        <p:nvSpPr>
          <p:cNvPr id="12" name="TextBox 11">
            <a:extLst>
              <a:ext uri="{FF2B5EF4-FFF2-40B4-BE49-F238E27FC236}">
                <a16:creationId xmlns="" xmlns:a16="http://schemas.microsoft.com/office/drawing/2014/main" id="{5C16FDD5-ADFF-47D9-828F-B11DCF48FABD}"/>
              </a:ext>
            </a:extLst>
          </p:cNvPr>
          <p:cNvSpPr txBox="1"/>
          <p:nvPr/>
        </p:nvSpPr>
        <p:spPr>
          <a:xfrm>
            <a:off x="914496" y="3886188"/>
            <a:ext cx="7796009" cy="1169551"/>
          </a:xfrm>
          <a:prstGeom prst="rect">
            <a:avLst/>
          </a:prstGeom>
          <a:noFill/>
        </p:spPr>
        <p:txBody>
          <a:bodyPr wrap="square">
            <a:spAutoFit/>
          </a:bodyPr>
          <a:lstStyle/>
          <a:p>
            <a:pPr algn="ctr" defTabSz="685783" eaLnBrk="1" fontAlgn="auto" hangingPunct="1">
              <a:spcBef>
                <a:spcPct val="50000"/>
              </a:spcBef>
              <a:spcAft>
                <a:spcPts val="0"/>
              </a:spcAft>
              <a:defRPr/>
            </a:pPr>
            <a:r>
              <a:rPr lang="en-US" altLang="en-US" sz="2800" b="1" dirty="0">
                <a:solidFill>
                  <a:prstClr val="white"/>
                </a:solidFill>
                <a:latin typeface="Times New Roman" panose="02020603050405020304" pitchFamily="18" charset="0"/>
                <a:cs typeface="Times New Roman" panose="02020603050405020304" pitchFamily="18" charset="0"/>
              </a:rPr>
              <a:t>GIÁO VIÊN : </a:t>
            </a:r>
            <a:r>
              <a:rPr lang="vi-VN" altLang="en-US" sz="2800" b="1" dirty="0" smtClean="0">
                <a:solidFill>
                  <a:prstClr val="white"/>
                </a:solidFill>
                <a:latin typeface="Times New Roman" panose="02020603050405020304" pitchFamily="18" charset="0"/>
                <a:cs typeface="Times New Roman" panose="02020603050405020304" pitchFamily="18" charset="0"/>
              </a:rPr>
              <a:t>NGUYỄN THỊ HỆ</a:t>
            </a:r>
            <a:endParaRPr lang="en-US" altLang="en-US" sz="2800" b="1" dirty="0">
              <a:solidFill>
                <a:prstClr val="white"/>
              </a:solidFill>
              <a:latin typeface="Times New Roman" panose="02020603050405020304" pitchFamily="18" charset="0"/>
              <a:cs typeface="Times New Roman" panose="02020603050405020304" pitchFamily="18" charset="0"/>
            </a:endParaRPr>
          </a:p>
          <a:p>
            <a:pPr algn="ctr" defTabSz="685783" eaLnBrk="1" fontAlgn="auto" hangingPunct="1">
              <a:spcBef>
                <a:spcPct val="50000"/>
              </a:spcBef>
              <a:spcAft>
                <a:spcPts val="0"/>
              </a:spcAft>
              <a:defRPr/>
            </a:pPr>
            <a:r>
              <a:rPr lang="en-US" altLang="en-US" sz="2800" b="1" dirty="0">
                <a:solidFill>
                  <a:prstClr val="white"/>
                </a:solidFill>
                <a:latin typeface="Times New Roman" panose="02020603050405020304" pitchFamily="18" charset="0"/>
                <a:cs typeface="Times New Roman" panose="02020603050405020304" pitchFamily="18" charset="0"/>
              </a:rPr>
              <a:t>           ĐƠN VỊ: TRƯỜNG THCS NGÔ QUYỀN</a:t>
            </a:r>
          </a:p>
        </p:txBody>
      </p:sp>
      <p:sp>
        <p:nvSpPr>
          <p:cNvPr id="5" name="TextBox 4">
            <a:extLst>
              <a:ext uri="{FF2B5EF4-FFF2-40B4-BE49-F238E27FC236}">
                <a16:creationId xmlns="" xmlns:a16="http://schemas.microsoft.com/office/drawing/2014/main" id="{058F3461-0F25-4112-A831-22AA530B39F5}"/>
              </a:ext>
            </a:extLst>
          </p:cNvPr>
          <p:cNvSpPr txBox="1"/>
          <p:nvPr/>
        </p:nvSpPr>
        <p:spPr>
          <a:xfrm>
            <a:off x="76318" y="533476"/>
            <a:ext cx="9105601" cy="1446550"/>
          </a:xfrm>
          <a:prstGeom prst="rect">
            <a:avLst/>
          </a:prstGeom>
          <a:noFill/>
        </p:spPr>
        <p:txBody>
          <a:bodyPr wrap="square" rtlCol="0">
            <a:spAutoFit/>
          </a:bodyPr>
          <a:lstStyle/>
          <a:p>
            <a:pPr algn="ctr" eaLnBrk="1" fontAlgn="auto" hangingPunct="1">
              <a:spcBef>
                <a:spcPts val="0"/>
              </a:spcBef>
              <a:spcAft>
                <a:spcPts val="0"/>
              </a:spcAft>
              <a:defRPr/>
            </a:pPr>
            <a:r>
              <a:rPr lang="en-US" sz="4400" b="1" dirty="0" err="1">
                <a:ln>
                  <a:solidFill>
                    <a:srgbClr val="ED5565">
                      <a:lumMod val="50000"/>
                    </a:srgbClr>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4400" b="1" dirty="0">
                <a:ln>
                  <a:solidFill>
                    <a:srgbClr val="ED5565">
                      <a:lumMod val="50000"/>
                    </a:srgbClr>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r>
              <a:rPr lang="en-US" sz="4400" b="1" dirty="0" err="1">
                <a:ln>
                  <a:solidFill>
                    <a:srgbClr val="ED5565">
                      <a:lumMod val="50000"/>
                    </a:srgbClr>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ừng</a:t>
            </a:r>
            <a:r>
              <a:rPr lang="en-US" sz="4400" b="1" dirty="0">
                <a:ln>
                  <a:solidFill>
                    <a:srgbClr val="ED5565">
                      <a:lumMod val="50000"/>
                    </a:srgbClr>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eaLnBrk="1" fontAlgn="auto" hangingPunct="1">
              <a:spcBef>
                <a:spcPts val="0"/>
              </a:spcBef>
              <a:spcAft>
                <a:spcPts val="0"/>
              </a:spcAft>
              <a:defRPr/>
            </a:pP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dự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thăm</a:t>
            </a:r>
            <a:r>
              <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endParaRPr lang="en-US" sz="4400" b="1" dirty="0">
              <a:ln>
                <a:solidFill>
                  <a:srgbClr val="00206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7DADE7CD-3625-4074-864E-F08921B97733}"/>
              </a:ext>
            </a:extLst>
          </p:cNvPr>
          <p:cNvPicPr>
            <a:picLocks noChangeAspect="1"/>
          </p:cNvPicPr>
          <p:nvPr/>
        </p:nvPicPr>
        <p:blipFill>
          <a:blip r:embed="rId5"/>
          <a:stretch>
            <a:fillRect/>
          </a:stretch>
        </p:blipFill>
        <p:spPr>
          <a:xfrm>
            <a:off x="0" y="48117"/>
            <a:ext cx="804605" cy="773766"/>
          </a:xfrm>
          <a:prstGeom prst="rect">
            <a:avLst/>
          </a:prstGeom>
        </p:spPr>
      </p:pic>
    </p:spTree>
    <p:extLst>
      <p:ext uri="{BB962C8B-B14F-4D97-AF65-F5344CB8AC3E}">
        <p14:creationId xmlns:p14="http://schemas.microsoft.com/office/powerpoint/2010/main" val="3880720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3"/>
          <p:cNvSpPr txBox="1"/>
          <p:nvPr/>
        </p:nvSpPr>
        <p:spPr>
          <a:xfrm>
            <a:off x="685800" y="367983"/>
            <a:ext cx="7826375"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b="1" dirty="0">
                <a:solidFill>
                  <a:srgbClr val="0000CC"/>
                </a:solidFill>
                <a:latin typeface="Times New Roman" panose="02020603050405020304" pitchFamily="18" charset="0"/>
                <a:cs typeface="Times New Roman" panose="02020603050405020304" pitchFamily="18" charset="0"/>
              </a:rPr>
              <a:t>Bài tập: </a:t>
            </a:r>
            <a:r>
              <a:rPr lang="en-US" altLang="en-US" dirty="0">
                <a:solidFill>
                  <a:srgbClr val="000000"/>
                </a:solidFill>
                <a:latin typeface="Times New Roman" panose="02020603050405020304" pitchFamily="18" charset="0"/>
                <a:cs typeface="Times New Roman" panose="02020603050405020304" pitchFamily="18" charset="0"/>
              </a:rPr>
              <a:t>Cho tam giác MNP, MN = 6cm, NQ = 8cm. Tìm giá trị của  x.</a:t>
            </a:r>
            <a:endParaRPr lang="en-US" altLang="en-US" dirty="0">
              <a:solidFill>
                <a:srgbClr val="000000"/>
              </a:solidFill>
              <a:latin typeface="Times New Roman" panose="02020603050405020304" pitchFamily="18" charset="0"/>
              <a:ea typeface="Times New Roman" panose="02020603050405020304" pitchFamily="18" charset="0"/>
            </a:endParaRPr>
          </a:p>
        </p:txBody>
      </p:sp>
      <p:grpSp>
        <p:nvGrpSpPr>
          <p:cNvPr id="3" name="Group 2"/>
          <p:cNvGrpSpPr/>
          <p:nvPr/>
        </p:nvGrpSpPr>
        <p:grpSpPr>
          <a:xfrm>
            <a:off x="6019483" y="1523683"/>
            <a:ext cx="2530475" cy="2051050"/>
            <a:chOff x="8075661" y="1484122"/>
            <a:chExt cx="3372728" cy="2734508"/>
          </a:xfrm>
        </p:grpSpPr>
        <p:sp>
          <p:nvSpPr>
            <p:cNvPr id="278537" name="Line 4"/>
            <p:cNvSpPr/>
            <p:nvPr/>
          </p:nvSpPr>
          <p:spPr>
            <a:xfrm rot="1200000">
              <a:off x="8677439" y="1831676"/>
              <a:ext cx="36512" cy="1687512"/>
            </a:xfrm>
            <a:prstGeom prst="line">
              <a:avLst/>
            </a:prstGeom>
            <a:ln w="28575" cap="flat" cmpd="sng">
              <a:solidFill>
                <a:srgbClr val="0000CC"/>
              </a:solidFill>
              <a:prstDash val="solid"/>
              <a:headEnd type="none" w="med" len="med"/>
              <a:tailEnd type="none" w="med" len="med"/>
            </a:ln>
          </p:spPr>
        </p:sp>
        <p:sp>
          <p:nvSpPr>
            <p:cNvPr id="278538" name="Line 5"/>
            <p:cNvSpPr/>
            <p:nvPr/>
          </p:nvSpPr>
          <p:spPr>
            <a:xfrm>
              <a:off x="8434551" y="3465322"/>
              <a:ext cx="2590800" cy="0"/>
            </a:xfrm>
            <a:prstGeom prst="line">
              <a:avLst/>
            </a:prstGeom>
            <a:ln w="28575" cap="flat" cmpd="sng">
              <a:solidFill>
                <a:srgbClr val="0000CC"/>
              </a:solidFill>
              <a:prstDash val="solid"/>
              <a:headEnd type="none" w="med" len="med"/>
              <a:tailEnd type="none" w="med" len="med"/>
            </a:ln>
          </p:spPr>
        </p:sp>
        <p:sp>
          <p:nvSpPr>
            <p:cNvPr id="278539" name="Line 6"/>
            <p:cNvSpPr/>
            <p:nvPr/>
          </p:nvSpPr>
          <p:spPr>
            <a:xfrm>
              <a:off x="8967951" y="1865122"/>
              <a:ext cx="2073166" cy="1587560"/>
            </a:xfrm>
            <a:prstGeom prst="line">
              <a:avLst/>
            </a:prstGeom>
            <a:ln w="28575" cap="flat" cmpd="sng">
              <a:solidFill>
                <a:srgbClr val="0000CC"/>
              </a:solidFill>
              <a:prstDash val="solid"/>
              <a:headEnd type="none" w="med" len="med"/>
              <a:tailEnd type="none" w="med" len="med"/>
            </a:ln>
          </p:spPr>
        </p:sp>
        <p:sp>
          <p:nvSpPr>
            <p:cNvPr id="24583" name="Text Box 7"/>
            <p:cNvSpPr txBox="1"/>
            <p:nvPr/>
          </p:nvSpPr>
          <p:spPr>
            <a:xfrm>
              <a:off x="8221717" y="3465321"/>
              <a:ext cx="457200" cy="4001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srgbClr val="0000CC"/>
                  </a:solidFill>
                  <a:effectLst/>
                  <a:uLnTx/>
                  <a:uFillTx/>
                  <a:latin typeface=".VnTime" panose="020B7200000000000000" pitchFamily="34" charset="0"/>
                  <a:ea typeface="+mn-ea"/>
                  <a:cs typeface="+mn-cs"/>
                </a:rPr>
                <a:t>N</a:t>
              </a:r>
            </a:p>
          </p:txBody>
        </p:sp>
        <p:sp>
          <p:nvSpPr>
            <p:cNvPr id="24584" name="Text Box 8"/>
            <p:cNvSpPr txBox="1"/>
            <p:nvPr/>
          </p:nvSpPr>
          <p:spPr>
            <a:xfrm>
              <a:off x="8678917" y="1484122"/>
              <a:ext cx="381000" cy="4001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srgbClr val="0000CC"/>
                  </a:solidFill>
                  <a:effectLst/>
                  <a:uLnTx/>
                  <a:uFillTx/>
                  <a:latin typeface=".VnTime" panose="020B7200000000000000" pitchFamily="34" charset="0"/>
                  <a:ea typeface="+mn-ea"/>
                  <a:cs typeface="+mn-cs"/>
                </a:rPr>
                <a:t>M</a:t>
              </a:r>
            </a:p>
          </p:txBody>
        </p:sp>
        <p:sp>
          <p:nvSpPr>
            <p:cNvPr id="24585" name="Text Box 9"/>
            <p:cNvSpPr txBox="1"/>
            <p:nvPr/>
          </p:nvSpPr>
          <p:spPr>
            <a:xfrm>
              <a:off x="11067389" y="3312922"/>
              <a:ext cx="381000" cy="4001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srgbClr val="0000CC"/>
                  </a:solidFill>
                  <a:effectLst/>
                  <a:uLnTx/>
                  <a:uFillTx/>
                  <a:latin typeface=".VnTime" panose="020B7200000000000000" pitchFamily="34" charset="0"/>
                  <a:ea typeface="+mn-ea"/>
                  <a:cs typeface="+mn-cs"/>
                </a:rPr>
                <a:t>Q</a:t>
              </a:r>
            </a:p>
          </p:txBody>
        </p:sp>
        <p:sp>
          <p:nvSpPr>
            <p:cNvPr id="24586" name="Text Box 10"/>
            <p:cNvSpPr txBox="1"/>
            <p:nvPr/>
          </p:nvSpPr>
          <p:spPr>
            <a:xfrm>
              <a:off x="8075661" y="2390639"/>
              <a:ext cx="685800" cy="67710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prstClr val="black"/>
                  </a:solidFill>
                  <a:effectLst/>
                  <a:uLnTx/>
                  <a:uFillTx/>
                  <a:latin typeface=".VnTime" panose="020B7200000000000000" pitchFamily="34" charset="0"/>
                  <a:ea typeface="+mn-ea"/>
                  <a:cs typeface="+mn-cs"/>
                </a:rPr>
                <a:t>6 cm</a:t>
              </a:r>
            </a:p>
          </p:txBody>
        </p:sp>
        <p:sp>
          <p:nvSpPr>
            <p:cNvPr id="24587" name="Text Box 11"/>
            <p:cNvSpPr txBox="1"/>
            <p:nvPr/>
          </p:nvSpPr>
          <p:spPr>
            <a:xfrm>
              <a:off x="10050517" y="2398521"/>
              <a:ext cx="838200" cy="40010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prstClr val="black"/>
                  </a:solidFill>
                  <a:effectLst/>
                  <a:uLnTx/>
                  <a:uFillTx/>
                  <a:latin typeface=".VnTime" panose="020B7200000000000000" pitchFamily="34" charset="0"/>
                  <a:ea typeface="+mn-ea"/>
                  <a:cs typeface="+mn-cs"/>
                </a:rPr>
                <a:t>x</a:t>
              </a:r>
            </a:p>
          </p:txBody>
        </p:sp>
        <p:sp>
          <p:nvSpPr>
            <p:cNvPr id="24588" name="Text Box 12"/>
            <p:cNvSpPr txBox="1"/>
            <p:nvPr/>
          </p:nvSpPr>
          <p:spPr>
            <a:xfrm>
              <a:off x="9288517" y="3541522"/>
              <a:ext cx="685800" cy="67710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350" b="0" i="0" u="none" strike="noStrike" kern="1200" cap="none" spc="0" normalizeH="0" baseline="0" noProof="0" dirty="0">
                  <a:ln>
                    <a:noFill/>
                  </a:ln>
                  <a:solidFill>
                    <a:prstClr val="black"/>
                  </a:solidFill>
                  <a:effectLst/>
                  <a:uLnTx/>
                  <a:uFillTx/>
                  <a:latin typeface=".VnTime" panose="020B7200000000000000" pitchFamily="34" charset="0"/>
                  <a:ea typeface="+mn-ea"/>
                  <a:cs typeface="+mn-cs"/>
                </a:rPr>
                <a:t>8 cm</a:t>
              </a:r>
            </a:p>
          </p:txBody>
        </p:sp>
      </p:grpSp>
      <p:sp>
        <p:nvSpPr>
          <p:cNvPr id="133133" name="Oval 13"/>
          <p:cNvSpPr/>
          <p:nvPr/>
        </p:nvSpPr>
        <p:spPr>
          <a:xfrm>
            <a:off x="3429000" y="4981575"/>
            <a:ext cx="431800" cy="431800"/>
          </a:xfrm>
          <a:prstGeom prst="ellipse">
            <a:avLst/>
          </a:prstGeom>
          <a:noFill/>
          <a:ln w="38100"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33134" name="Text Box 14"/>
          <p:cNvSpPr txBox="1"/>
          <p:nvPr/>
        </p:nvSpPr>
        <p:spPr>
          <a:xfrm>
            <a:off x="685483" y="1371600"/>
            <a:ext cx="4872037" cy="2192338"/>
          </a:xfrm>
          <a:prstGeom prst="rect">
            <a:avLst/>
          </a:prstGeom>
          <a:solidFill>
            <a:srgbClr val="FFCCFF"/>
          </a:solid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dirty="0">
                <a:solidFill>
                  <a:srgbClr val="000000"/>
                </a:solidFill>
                <a:latin typeface="Times New Roman" panose="02020603050405020304" pitchFamily="18" charset="0"/>
                <a:cs typeface="Times New Roman" panose="02020603050405020304" pitchFamily="18" charset="0"/>
              </a:rPr>
              <a:t>Xét tam giác MNP có:</a:t>
            </a:r>
          </a:p>
          <a:p>
            <a:pPr marL="0" lvl="0" indent="0" defTabSz="914400" eaLnBrk="0" hangingPunct="0">
              <a:lnSpc>
                <a:spcPct val="100000"/>
              </a:lnSpc>
              <a:spcBef>
                <a:spcPct val="5000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a:solidFill>
                  <a:srgbClr val="000000"/>
                </a:solidFill>
                <a:latin typeface=".VnTime" panose="020B7200000000000000"/>
              </a:rPr>
              <a:t>MQ</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 MN</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 NQ</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a:t>
            </a:r>
            <a:r>
              <a:rPr lang="en-US" altLang="en-US" dirty="0">
                <a:solidFill>
                  <a:srgbClr val="000000"/>
                </a:solidFill>
                <a:latin typeface="Times New Roman" panose="02020603050405020304" pitchFamily="18" charset="0"/>
                <a:cs typeface="Times New Roman" panose="02020603050405020304" pitchFamily="18" charset="0"/>
              </a:rPr>
              <a:t>(định lí Pythagore)</a:t>
            </a:r>
          </a:p>
          <a:p>
            <a:pPr marL="0" lvl="0" indent="0" defTabSz="914400" eaLnBrk="0" hangingPunct="0">
              <a:lnSpc>
                <a:spcPct val="100000"/>
              </a:lnSpc>
              <a:spcBef>
                <a:spcPct val="50000"/>
              </a:spcBef>
              <a:buFontTx/>
              <a:buNone/>
            </a:pPr>
            <a:r>
              <a:rPr lang="en-US" altLang="en-US" dirty="0">
                <a:solidFill>
                  <a:srgbClr val="000000"/>
                </a:solidFill>
                <a:latin typeface=".VnTime" panose="020B7200000000000000"/>
              </a:rPr>
              <a:t>Suy ra  x</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 6</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+ 8</a:t>
            </a:r>
            <a:r>
              <a:rPr lang="en-US" altLang="en-US" baseline="30000" dirty="0">
                <a:solidFill>
                  <a:srgbClr val="000000"/>
                </a:solidFill>
                <a:latin typeface=".VnTime" panose="020B7200000000000000"/>
              </a:rPr>
              <a:t>2</a:t>
            </a:r>
            <a:r>
              <a:rPr lang="en-US" altLang="en-US" dirty="0">
                <a:solidFill>
                  <a:srgbClr val="000000"/>
                </a:solidFill>
                <a:latin typeface=".VnTime" panose="020B7200000000000000"/>
              </a:rPr>
              <a:t> = 36 + 64 = 100</a:t>
            </a:r>
          </a:p>
          <a:p>
            <a:pPr marL="0" lvl="0" indent="0" defTabSz="914400" eaLnBrk="0" hangingPunct="0">
              <a:lnSpc>
                <a:spcPct val="100000"/>
              </a:lnSpc>
              <a:spcBef>
                <a:spcPct val="50000"/>
              </a:spcBef>
              <a:buFontTx/>
              <a:buNone/>
            </a:pPr>
            <a:r>
              <a:rPr lang="en-US" altLang="en-US" dirty="0">
                <a:solidFill>
                  <a:srgbClr val="000000"/>
                </a:solidFill>
                <a:latin typeface="Times New Roman" panose="02020603050405020304" pitchFamily="18" charset="0"/>
                <a:cs typeface="Times New Roman" panose="02020603050405020304" pitchFamily="18" charset="0"/>
              </a:rPr>
              <a:t>Do đó </a:t>
            </a:r>
            <a:r>
              <a:rPr lang="en-US" altLang="en-US" dirty="0">
                <a:solidFill>
                  <a:srgbClr val="000000"/>
                </a:solidFill>
                <a:latin typeface=".VnTime" panose="020B7200000000000000"/>
              </a:rPr>
              <a:t> x = 10 ( cm )</a:t>
            </a:r>
          </a:p>
        </p:txBody>
      </p:sp>
      <p:sp>
        <p:nvSpPr>
          <p:cNvPr id="133135" name="Text Box 15"/>
          <p:cNvSpPr txBox="1"/>
          <p:nvPr/>
        </p:nvSpPr>
        <p:spPr>
          <a:xfrm>
            <a:off x="1333500" y="5029200"/>
            <a:ext cx="4686300" cy="414020"/>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dirty="0">
                <a:solidFill>
                  <a:srgbClr val="000000"/>
                </a:solidFill>
                <a:latin typeface=".VnTime" panose="020B7200000000000000"/>
              </a:rPr>
              <a:t>A. </a:t>
            </a:r>
            <a:r>
              <a:rPr lang="en-US" altLang="en-US" dirty="0">
                <a:solidFill>
                  <a:srgbClr val="000000"/>
                </a:solidFill>
                <a:latin typeface="Times New Roman" panose="02020603050405020304" pitchFamily="18" charset="0"/>
              </a:rPr>
              <a:t>Đúng</a:t>
            </a:r>
            <a:r>
              <a:rPr lang="en-US" altLang="en-US" dirty="0">
                <a:solidFill>
                  <a:srgbClr val="000000"/>
                </a:solidFill>
                <a:latin typeface=".VnTime" panose="020B7200000000000000"/>
              </a:rPr>
              <a:t>	     B. Sai</a:t>
            </a:r>
          </a:p>
        </p:txBody>
      </p:sp>
      <p:sp>
        <p:nvSpPr>
          <p:cNvPr id="2" name="TextBox 1"/>
          <p:cNvSpPr txBox="1"/>
          <p:nvPr/>
        </p:nvSpPr>
        <p:spPr>
          <a:xfrm>
            <a:off x="1600200" y="838200"/>
            <a:ext cx="3887788"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Một bạn học sinh l</a:t>
            </a:r>
            <a:r>
              <a:rPr lang="en-US" altLang="en-US" dirty="0">
                <a:solidFill>
                  <a:srgbClr val="FF0000"/>
                </a:solidFill>
                <a:latin typeface="Times New Roman" panose="02020603050405020304" pitchFamily="18" charset="0"/>
                <a:ea typeface="Times New Roman" panose="02020603050405020304" pitchFamily="18" charset="0"/>
              </a:rPr>
              <a:t>à</a:t>
            </a:r>
            <a:r>
              <a:rPr lang="en-US" altLang="en-US" dirty="0">
                <a:solidFill>
                  <a:srgbClr val="FF0000"/>
                </a:solidFill>
                <a:latin typeface="Times New Roman" panose="02020603050405020304" pitchFamily="18" charset="0"/>
                <a:cs typeface="Times New Roman" panose="02020603050405020304" pitchFamily="18" charset="0"/>
              </a:rPr>
              <a:t>m như sau:</a:t>
            </a:r>
            <a:endParaRPr lang="en-US" altLang="en-US" dirty="0">
              <a:solidFill>
                <a:srgbClr val="FF0000"/>
              </a:solidFill>
              <a:latin typeface="Times New Roman" panose="02020603050405020304" pitchFamily="18" charset="0"/>
              <a:ea typeface="Times New Roman" panose="02020603050405020304" pitchFamily="18" charset="0"/>
            </a:endParaRPr>
          </a:p>
        </p:txBody>
      </p:sp>
      <p:sp>
        <p:nvSpPr>
          <p:cNvPr id="17" name="TextBox 16"/>
          <p:cNvSpPr txBox="1"/>
          <p:nvPr/>
        </p:nvSpPr>
        <p:spPr>
          <a:xfrm>
            <a:off x="1428750" y="4491038"/>
            <a:ext cx="3086100" cy="369887"/>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50000"/>
              </a:spcBef>
              <a:buFontTx/>
              <a:buNone/>
            </a:pPr>
            <a:r>
              <a:rPr lang="en-US" altLang="en-US" sz="1800" b="1" dirty="0">
                <a:solidFill>
                  <a:srgbClr val="0000CC"/>
                </a:solidFill>
                <a:latin typeface="Times New Roman" panose="02020603050405020304" pitchFamily="18" charset="0"/>
                <a:cs typeface="Times New Roman" panose="02020603050405020304" pitchFamily="18" charset="0"/>
              </a:rPr>
              <a:t>Bạn đó l</a:t>
            </a:r>
            <a:r>
              <a:rPr lang="en-US" altLang="en-US" sz="1800" b="1" dirty="0">
                <a:solidFill>
                  <a:srgbClr val="0000CC"/>
                </a:solidFill>
                <a:latin typeface="Times New Roman" panose="02020603050405020304" pitchFamily="18" charset="0"/>
                <a:ea typeface="Times New Roman" panose="02020603050405020304" pitchFamily="18" charset="0"/>
              </a:rPr>
              <a:t>à</a:t>
            </a:r>
            <a:r>
              <a:rPr lang="en-US" altLang="en-US" sz="1800" b="1" dirty="0">
                <a:solidFill>
                  <a:srgbClr val="0000CC"/>
                </a:solidFill>
                <a:latin typeface="Times New Roman" panose="02020603050405020304" pitchFamily="18" charset="0"/>
                <a:cs typeface="Times New Roman" panose="02020603050405020304" pitchFamily="18" charset="0"/>
              </a:rPr>
              <a:t>m đúng hay sai?</a:t>
            </a:r>
            <a:endParaRPr lang="en-US" altLang="en-US" sz="1800" b="1" dirty="0">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fade">
                                      <p:cBhvr>
                                        <p:cTn id="7" dur="1000"/>
                                        <p:tgtEl>
                                          <p:spTgt spid="133123"/>
                                        </p:tgtEl>
                                      </p:cBhvr>
                                    </p:animEffect>
                                    <p:anim calcmode="lin" valueType="num">
                                      <p:cBhvr>
                                        <p:cTn id="8" dur="1000" fill="hold"/>
                                        <p:tgtEl>
                                          <p:spTgt spid="133123"/>
                                        </p:tgtEl>
                                        <p:attrNameLst>
                                          <p:attrName>ppt_x</p:attrName>
                                        </p:attrNameLst>
                                      </p:cBhvr>
                                      <p:tavLst>
                                        <p:tav tm="0">
                                          <p:val>
                                            <p:strVal val="#ppt_x"/>
                                          </p:val>
                                        </p:tav>
                                        <p:tav tm="100000">
                                          <p:val>
                                            <p:strVal val="#ppt_x"/>
                                          </p:val>
                                        </p:tav>
                                      </p:tavLst>
                                    </p:anim>
                                    <p:anim calcmode="lin" valueType="num">
                                      <p:cBhvr>
                                        <p:cTn id="9" dur="1000" fill="hold"/>
                                        <p:tgtEl>
                                          <p:spTgt spid="1331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fade">
                                      <p:cBhvr>
                                        <p:cTn id="25" dur="2000"/>
                                        <p:tgtEl>
                                          <p:spTgt spid="1331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133135"/>
                                        </p:tgtEl>
                                        <p:attrNameLst>
                                          <p:attrName>style.visibility</p:attrName>
                                        </p:attrNameLst>
                                      </p:cBhvr>
                                      <p:to>
                                        <p:strVal val="visible"/>
                                      </p:to>
                                    </p:set>
                                    <p:anim calcmode="lin" valueType="num">
                                      <p:cBhvr>
                                        <p:cTn id="36" dur="1000" fill="hold"/>
                                        <p:tgtEl>
                                          <p:spTgt spid="133135"/>
                                        </p:tgtEl>
                                        <p:attrNameLst>
                                          <p:attrName>ppt_x</p:attrName>
                                        </p:attrNameLst>
                                      </p:cBhvr>
                                      <p:tavLst>
                                        <p:tav tm="0">
                                          <p:val>
                                            <p:strVal val="#ppt_x-.2"/>
                                          </p:val>
                                        </p:tav>
                                        <p:tav tm="100000">
                                          <p:val>
                                            <p:strVal val="#ppt_x"/>
                                          </p:val>
                                        </p:tav>
                                      </p:tavLst>
                                    </p:anim>
                                    <p:anim calcmode="lin" valueType="num">
                                      <p:cBhvr>
                                        <p:cTn id="37" dur="1000" fill="hold"/>
                                        <p:tgtEl>
                                          <p:spTgt spid="13313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33135"/>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133133"/>
                                        </p:tgtEl>
                                        <p:attrNameLst>
                                          <p:attrName>style.visibility</p:attrName>
                                        </p:attrNameLst>
                                      </p:cBhvr>
                                      <p:to>
                                        <p:strVal val="visible"/>
                                      </p:to>
                                    </p:set>
                                    <p:animEffect transition="in" filter="wedge">
                                      <p:cBhvr>
                                        <p:cTn id="43" dur="2000"/>
                                        <p:tgtEl>
                                          <p:spTgt spid="133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33" grpId="0" animBg="1"/>
      <p:bldP spid="133134" grpId="0" animBg="1"/>
      <p:bldP spid="13313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Number Placeholder 3"/>
          <p:cNvSpPr txBox="1">
            <a:spLocks noGrp="1"/>
          </p:cNvSpPr>
          <p:nvPr>
            <p:ph type="sldNum" sz="quarter" idx="4"/>
          </p:nvPr>
        </p:nvSpPr>
        <p:spPr>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buNone/>
            </a:pPr>
            <a:fld id="{9A0DB2DC-4C9A-4742-B13C-FB6460FD3503}" type="slidenum">
              <a:rPr lang="en-US" sz="900" dirty="0">
                <a:solidFill>
                  <a:srgbClr val="898989"/>
                </a:solidFill>
              </a:rPr>
              <a:t>11</a:t>
            </a:fld>
            <a:endParaRPr lang="en-US" sz="900" dirty="0">
              <a:solidFill>
                <a:srgbClr val="898989"/>
              </a:solidFill>
            </a:endParaRPr>
          </a:p>
        </p:txBody>
      </p:sp>
      <p:sp>
        <p:nvSpPr>
          <p:cNvPr id="134146" name="Text Box 2"/>
          <p:cNvSpPr txBox="1"/>
          <p:nvPr/>
        </p:nvSpPr>
        <p:spPr>
          <a:xfrm>
            <a:off x="3360738" y="1600200"/>
            <a:ext cx="4265612" cy="3000375"/>
          </a:xfrm>
          <a:prstGeom prst="rect">
            <a:avLst/>
          </a:prstGeom>
          <a:noFill/>
          <a:ln w="9525">
            <a:noFill/>
          </a:ln>
        </p:spPr>
        <p:txBody>
          <a:bodyPr>
            <a:spAutoFit/>
          </a:bodyPr>
          <a:lstStyle/>
          <a:p>
            <a:pPr algn="just">
              <a:spcBef>
                <a:spcPct val="50000"/>
              </a:spcBef>
              <a:buNone/>
            </a:pPr>
            <a:r>
              <a:rPr sz="2700" b="1" dirty="0">
                <a:solidFill>
                  <a:srgbClr val="000000"/>
                </a:solidFill>
                <a:latin typeface=".VnTime" panose="020B7200000000000000"/>
                <a:ea typeface=".VnTime" panose="020B7200000000000000"/>
              </a:rPr>
              <a:t>NÕu 1 tam gi¸c biÕt </a:t>
            </a:r>
            <a:r>
              <a:rPr sz="2700" b="1" dirty="0">
                <a:solidFill>
                  <a:srgbClr val="000000"/>
                </a:solidFill>
                <a:latin typeface="Times New Roman" panose="02020603050405020304" pitchFamily="18" charset="0"/>
                <a:cs typeface="Times New Roman" panose="02020603050405020304" pitchFamily="18" charset="0"/>
                <a:sym typeface="+mn-ea"/>
              </a:rPr>
              <a:t>bình</a:t>
            </a:r>
            <a:r>
              <a:rPr sz="2700" b="1" dirty="0">
                <a:solidFill>
                  <a:srgbClr val="000000"/>
                </a:solidFill>
                <a:latin typeface=".VnTime" panose="020B7200000000000000"/>
                <a:ea typeface=".VnTime" panose="020B7200000000000000"/>
              </a:rPr>
              <a:t>ph­¬ng ®é dµi mét c¹nh b»ng tæng </a:t>
            </a:r>
            <a:r>
              <a:rPr sz="2700" b="1" dirty="0">
                <a:solidFill>
                  <a:srgbClr val="000000"/>
                </a:solidFill>
                <a:latin typeface="Times New Roman" panose="02020603050405020304" pitchFamily="18" charset="0"/>
                <a:cs typeface="Times New Roman" panose="02020603050405020304" pitchFamily="18" charset="0"/>
                <a:sym typeface="+mn-ea"/>
              </a:rPr>
              <a:t>bình</a:t>
            </a:r>
            <a:r>
              <a:rPr sz="2700" b="1" dirty="0">
                <a:solidFill>
                  <a:srgbClr val="000000"/>
                </a:solidFill>
                <a:latin typeface=".VnTime" panose="020B7200000000000000"/>
                <a:ea typeface=".VnTime" panose="020B7200000000000000"/>
              </a:rPr>
              <a:t> ph­¬ng ®é dµi hai c¹nh kia th</a:t>
            </a:r>
            <a:r>
              <a:rPr sz="2700" b="1" dirty="0">
                <a:solidFill>
                  <a:srgbClr val="000000"/>
                </a:solidFill>
                <a:latin typeface="Times New Roman" panose="02020603050405020304" pitchFamily="18" charset="0"/>
                <a:cs typeface="Times New Roman" panose="02020603050405020304" pitchFamily="18" charset="0"/>
                <a:sym typeface="+mn-ea"/>
              </a:rPr>
              <a:t>ì</a:t>
            </a:r>
            <a:r>
              <a:rPr sz="2700" b="1" dirty="0">
                <a:solidFill>
                  <a:srgbClr val="000000"/>
                </a:solidFill>
                <a:latin typeface=".VnTime" panose="020B7200000000000000"/>
                <a:ea typeface=".VnTime" panose="020B7200000000000000"/>
              </a:rPr>
              <a:t> tam gi¸c ®ã cã vu«ng kh«ng?</a:t>
            </a:r>
          </a:p>
        </p:txBody>
      </p:sp>
      <p:grpSp>
        <p:nvGrpSpPr>
          <p:cNvPr id="134147" name="Group 3"/>
          <p:cNvGrpSpPr/>
          <p:nvPr/>
        </p:nvGrpSpPr>
        <p:grpSpPr>
          <a:xfrm>
            <a:off x="800100" y="1906588"/>
            <a:ext cx="2389188" cy="2239962"/>
            <a:chOff x="633" y="881"/>
            <a:chExt cx="2007" cy="1882"/>
          </a:xfrm>
        </p:grpSpPr>
        <p:sp>
          <p:nvSpPr>
            <p:cNvPr id="279557" name="Text Box 4"/>
            <p:cNvSpPr txBox="1"/>
            <p:nvPr/>
          </p:nvSpPr>
          <p:spPr>
            <a:xfrm>
              <a:off x="633" y="881"/>
              <a:ext cx="576" cy="233"/>
            </a:xfrm>
            <a:prstGeom prst="rect">
              <a:avLst/>
            </a:prstGeom>
            <a:noFill/>
            <a:ln w="9525">
              <a:noFill/>
            </a:ln>
          </p:spPr>
          <p:txBody>
            <a:bodyPr>
              <a:spAutoFit/>
            </a:bodyPr>
            <a:lstStyle/>
            <a:p>
              <a:pPr>
                <a:spcBef>
                  <a:spcPct val="50000"/>
                </a:spcBef>
                <a:buNone/>
              </a:pPr>
              <a:endParaRPr baseline="30000" dirty="0">
                <a:solidFill>
                  <a:srgbClr val="000000"/>
                </a:solidFill>
                <a:latin typeface="Calibri" panose="020F0502020204030204" pitchFamily="34" charset="0"/>
              </a:endParaRPr>
            </a:p>
          </p:txBody>
        </p:sp>
        <p:sp>
          <p:nvSpPr>
            <p:cNvPr id="279558" name="Text Box 5"/>
            <p:cNvSpPr txBox="1"/>
            <p:nvPr/>
          </p:nvSpPr>
          <p:spPr>
            <a:xfrm>
              <a:off x="1536" y="1152"/>
              <a:ext cx="432" cy="233"/>
            </a:xfrm>
            <a:prstGeom prst="rect">
              <a:avLst/>
            </a:prstGeom>
            <a:noFill/>
            <a:ln w="9525">
              <a:noFill/>
            </a:ln>
          </p:spPr>
          <p:txBody>
            <a:bodyPr>
              <a:spAutoFit/>
            </a:bodyPr>
            <a:lstStyle/>
            <a:p>
              <a:pPr>
                <a:spcBef>
                  <a:spcPct val="50000"/>
                </a:spcBef>
                <a:buNone/>
              </a:pPr>
              <a:endParaRPr baseline="30000" dirty="0">
                <a:solidFill>
                  <a:srgbClr val="000000"/>
                </a:solidFill>
                <a:latin typeface="Calibri" panose="020F0502020204030204" pitchFamily="34" charset="0"/>
              </a:endParaRPr>
            </a:p>
          </p:txBody>
        </p:sp>
        <p:sp>
          <p:nvSpPr>
            <p:cNvPr id="279559" name="Rectangle 6"/>
            <p:cNvSpPr/>
            <p:nvPr/>
          </p:nvSpPr>
          <p:spPr>
            <a:xfrm>
              <a:off x="1545" y="1661"/>
              <a:ext cx="155" cy="310"/>
            </a:xfrm>
            <a:prstGeom prst="rect">
              <a:avLst/>
            </a:prstGeom>
            <a:solidFill>
              <a:srgbClr val="FF33CC"/>
            </a:solidFill>
            <a:ln w="9525" cap="flat" cmpd="sng">
              <a:solidFill>
                <a:schemeClr val="tx1"/>
              </a:solidFill>
              <a:prstDash val="solid"/>
              <a:miter/>
              <a:headEnd type="none" w="med" len="med"/>
              <a:tailEnd type="none" w="med" len="med"/>
            </a:ln>
          </p:spPr>
          <p:txBody>
            <a:bodyPr wrap="none" anchor="ctr" anchorCtr="0">
              <a:spAutoFit/>
            </a:bodyPr>
            <a:lstStyle/>
            <a:p>
              <a:pPr eaLnBrk="1" hangingPunct="1">
                <a:buNone/>
              </a:pPr>
              <a:endParaRPr dirty="0">
                <a:solidFill>
                  <a:srgbClr val="000000"/>
                </a:solidFill>
                <a:latin typeface="Calibri" panose="020F0502020204030204" pitchFamily="34" charset="0"/>
              </a:endParaRPr>
            </a:p>
          </p:txBody>
        </p:sp>
        <p:sp>
          <p:nvSpPr>
            <p:cNvPr id="134151" name="AutoShape 7"/>
            <p:cNvSpPr>
              <a:spLocks noChangeArrowheads="1"/>
            </p:cNvSpPr>
            <p:nvPr/>
          </p:nvSpPr>
          <p:spPr bwMode="auto">
            <a:xfrm>
              <a:off x="1056" y="896"/>
              <a:ext cx="1584" cy="1867"/>
            </a:xfrm>
            <a:custGeom>
              <a:avLst/>
              <a:gdLst>
                <a:gd name="G0" fmla="+- 1595 0 0"/>
                <a:gd name="G1" fmla="+- 21600 0 1595"/>
                <a:gd name="G2" fmla="+- 21600 0 159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95" y="10800"/>
                  </a:moveTo>
                  <a:cubicBezTo>
                    <a:pt x="1595" y="15884"/>
                    <a:pt x="5716" y="20005"/>
                    <a:pt x="10800" y="20005"/>
                  </a:cubicBezTo>
                  <a:cubicBezTo>
                    <a:pt x="15884" y="20005"/>
                    <a:pt x="20005" y="15884"/>
                    <a:pt x="20005" y="10800"/>
                  </a:cubicBezTo>
                  <a:cubicBezTo>
                    <a:pt x="20005" y="5716"/>
                    <a:pt x="15884" y="1595"/>
                    <a:pt x="10800" y="1595"/>
                  </a:cubicBezTo>
                  <a:cubicBezTo>
                    <a:pt x="5716" y="1595"/>
                    <a:pt x="1595" y="5716"/>
                    <a:pt x="1595" y="10800"/>
                  </a:cubicBezTo>
                  <a:close/>
                </a:path>
              </a:pathLst>
            </a:custGeom>
            <a:solidFill>
              <a:srgbClr val="FF33CC"/>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75"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ox(out)">
                                      <p:cBhvr>
                                        <p:cTn id="7" dur="1000"/>
                                        <p:tgtEl>
                                          <p:spTgt spid="134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34146"/>
                                        </p:tgtEl>
                                        <p:attrNameLst>
                                          <p:attrName>style.visibility</p:attrName>
                                        </p:attrNameLst>
                                      </p:cBhvr>
                                      <p:to>
                                        <p:strVal val="visible"/>
                                      </p:to>
                                    </p:set>
                                    <p:anim calcmode="lin" valueType="num">
                                      <p:cBhvr additive="base">
                                        <p:cTn id="12" dur="500" fill="hold"/>
                                        <p:tgtEl>
                                          <p:spTgt spid="134146"/>
                                        </p:tgtEl>
                                        <p:attrNameLst>
                                          <p:attrName>ppt_x</p:attrName>
                                        </p:attrNameLst>
                                      </p:cBhvr>
                                      <p:tavLst>
                                        <p:tav tm="0">
                                          <p:val>
                                            <p:strVal val="#ppt_x"/>
                                          </p:val>
                                        </p:tav>
                                        <p:tav tm="100000">
                                          <p:val>
                                            <p:strVal val="#ppt_x"/>
                                          </p:val>
                                        </p:tav>
                                      </p:tavLst>
                                    </p:anim>
                                    <p:anim calcmode="lin" valueType="num">
                                      <p:cBhvr additive="base">
                                        <p:cTn id="13" dur="500" fill="hold"/>
                                        <p:tgtEl>
                                          <p:spTgt spid="134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578" name="Group 6"/>
          <p:cNvGrpSpPr/>
          <p:nvPr/>
        </p:nvGrpSpPr>
        <p:grpSpPr>
          <a:xfrm>
            <a:off x="2700338" y="927100"/>
            <a:ext cx="3757612" cy="473075"/>
            <a:chOff x="1410588" y="206734"/>
            <a:chExt cx="4004249" cy="631455"/>
          </a:xfrm>
        </p:grpSpPr>
        <p:sp>
          <p:nvSpPr>
            <p:cNvPr id="8" name="Hexagon 7"/>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80589" name="TextBox 3"/>
            <p:cNvSpPr txBox="1"/>
            <p:nvPr/>
          </p:nvSpPr>
          <p:spPr>
            <a:xfrm>
              <a:off x="1534600" y="222635"/>
              <a:ext cx="3649650"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NHÓM</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pic>
        <p:nvPicPr>
          <p:cNvPr id="10" name="Picture 9"/>
          <p:cNvPicPr>
            <a:picLocks noChangeAspect="1"/>
          </p:cNvPicPr>
          <p:nvPr/>
        </p:nvPicPr>
        <p:blipFill>
          <a:blip r:embed="rId2"/>
          <a:stretch>
            <a:fillRect/>
          </a:stretch>
        </p:blipFill>
        <p:spPr>
          <a:xfrm>
            <a:off x="133350" y="1216025"/>
            <a:ext cx="1065213" cy="630238"/>
          </a:xfrm>
          <a:prstGeom prst="rect">
            <a:avLst/>
          </a:prstGeom>
          <a:noFill/>
          <a:ln w="9525">
            <a:noFill/>
          </a:ln>
        </p:spPr>
      </p:pic>
      <p:sp>
        <p:nvSpPr>
          <p:cNvPr id="11" name="TextBox 5"/>
          <p:cNvSpPr txBox="1"/>
          <p:nvPr/>
        </p:nvSpPr>
        <p:spPr>
          <a:xfrm>
            <a:off x="1117600" y="1379538"/>
            <a:ext cx="3743325" cy="415925"/>
          </a:xfrm>
          <a:prstGeom prst="rect">
            <a:avLst/>
          </a:prstGeom>
          <a:noFill/>
          <a:ln w="9525">
            <a:noFill/>
          </a:ln>
        </p:spPr>
        <p:txBody>
          <a:bodyPr>
            <a:spAutoFit/>
          </a:bodyPr>
          <a:lstStyle/>
          <a:p>
            <a:pPr eaLnBrk="1" hangingPunct="1">
              <a:buNone/>
            </a:pPr>
            <a:r>
              <a:rPr sz="2100" b="1" dirty="0">
                <a:solidFill>
                  <a:srgbClr val="000000"/>
                </a:solidFill>
                <a:latin typeface="Times New Roman" panose="02020603050405020304" pitchFamily="18" charset="0"/>
                <a:cs typeface="Times New Roman" panose="02020603050405020304" pitchFamily="18" charset="0"/>
              </a:rPr>
              <a:t>Thực hiện các hoạt động sau:</a:t>
            </a:r>
            <a:endParaRPr lang="vi-VN" altLang="x-none" sz="2100" b="1" dirty="0">
              <a:solidFill>
                <a:srgbClr val="000000"/>
              </a:solidFill>
              <a:latin typeface="Times New Roman" panose="02020603050405020304" pitchFamily="18" charset="0"/>
              <a:ea typeface="Times New Roman" panose="02020603050405020304" pitchFamily="18" charset="0"/>
            </a:endParaRPr>
          </a:p>
        </p:txBody>
      </p:sp>
      <p:sp>
        <p:nvSpPr>
          <p:cNvPr id="12" name="TextBox 6"/>
          <p:cNvSpPr txBox="1"/>
          <p:nvPr/>
        </p:nvSpPr>
        <p:spPr>
          <a:xfrm>
            <a:off x="228600" y="1771650"/>
            <a:ext cx="7443788"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 Vẽ tam giác ABC có: AB = 3 cm, AC = 4 cm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BC = 5 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14" name="TextBox 8"/>
          <p:cNvSpPr txBox="1"/>
          <p:nvPr/>
        </p:nvSpPr>
        <p:spPr>
          <a:xfrm>
            <a:off x="200025" y="2157413"/>
            <a:ext cx="8858250" cy="73818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 Tính tổng diện tích của hình vuông có cạnh BC với tổng diện tích của hai hình vuông t</a:t>
            </a:r>
            <a:r>
              <a:rPr lang="vi-VN" altLang="x-none" sz="2100" dirty="0">
                <a:solidFill>
                  <a:srgbClr val="000000"/>
                </a:solidFill>
                <a:latin typeface="Times New Roman" panose="02020603050405020304" pitchFamily="18" charset="0"/>
                <a:cs typeface="Times New Roman" panose="02020603050405020304" pitchFamily="18" charset="0"/>
              </a:rPr>
              <a:t>ương ứng có cạnh AB v</a:t>
            </a:r>
            <a:r>
              <a:rPr lang="vi-VN" altLang="x-none" sz="2100" dirty="0">
                <a:solidFill>
                  <a:srgbClr val="000000"/>
                </a:solidFill>
                <a:latin typeface="Times New Roman" panose="02020603050405020304" pitchFamily="18" charset="0"/>
                <a:ea typeface="Times New Roman" panose="02020603050405020304" pitchFamily="18" charset="0"/>
              </a:rPr>
              <a:t>à</a:t>
            </a:r>
            <a:r>
              <a:rPr lang="vi-VN" altLang="x-none" sz="2100" dirty="0">
                <a:solidFill>
                  <a:srgbClr val="000000"/>
                </a:solidFill>
                <a:latin typeface="Times New Roman" panose="02020603050405020304" pitchFamily="18" charset="0"/>
                <a:cs typeface="Times New Roman" panose="02020603050405020304" pitchFamily="18" charset="0"/>
              </a:rPr>
              <a:t> AC ( Hình 6)</a:t>
            </a:r>
            <a:endParaRPr sz="2100" dirty="0">
              <a:solidFill>
                <a:srgbClr val="000000"/>
              </a:solidFill>
              <a:latin typeface="Times New Roman" panose="02020603050405020304" pitchFamily="18" charset="0"/>
              <a:ea typeface="Times New Roman" panose="02020603050405020304" pitchFamily="18" charset="0"/>
            </a:endParaRPr>
          </a:p>
        </p:txBody>
      </p:sp>
      <p:sp>
        <p:nvSpPr>
          <p:cNvPr id="15" name="TextBox 9"/>
          <p:cNvSpPr txBox="1"/>
          <p:nvPr/>
        </p:nvSpPr>
        <p:spPr>
          <a:xfrm>
            <a:off x="130175" y="2846388"/>
            <a:ext cx="8815388"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 Kiểm tra xem Â của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ABC có l</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góc vuông </a:t>
            </a:r>
            <a:r>
              <a:rPr sz="2100" dirty="0">
                <a:solidFill>
                  <a:srgbClr val="000000"/>
                </a:solidFill>
                <a:latin typeface="Times New Roman" panose="02020603050405020304" pitchFamily="18" charset="0"/>
                <a:cs typeface="Times New Roman" panose="02020603050405020304" pitchFamily="18" charset="0"/>
              </a:rPr>
              <a:t>hay không?</a:t>
            </a:r>
            <a:endParaRPr sz="2100" dirty="0">
              <a:solidFill>
                <a:srgbClr val="000000"/>
              </a:solidFill>
              <a:latin typeface="Times New Roman" panose="02020603050405020304" pitchFamily="18" charset="0"/>
              <a:ea typeface="Times New Roman" panose="02020603050405020304" pitchFamily="18" charset="0"/>
            </a:endParaRPr>
          </a:p>
        </p:txBody>
      </p:sp>
      <p:sp>
        <p:nvSpPr>
          <p:cNvPr id="18" name="Thought Bubble: Cloud 7"/>
          <p:cNvSpPr/>
          <p:nvPr/>
        </p:nvSpPr>
        <p:spPr>
          <a:xfrm>
            <a:off x="1804988" y="3582988"/>
            <a:ext cx="5883275" cy="1624013"/>
          </a:xfrm>
          <a:prstGeom prst="cloudCallout">
            <a:avLst>
              <a:gd name="adj1" fmla="val 56184"/>
              <a:gd name="adj2" fmla="val -23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FF00"/>
                </a:solidFill>
                <a:latin typeface="Times New Roman" panose="02020603050405020304" pitchFamily="18" charset="0"/>
                <a:cs typeface="Times New Roman" panose="02020603050405020304" pitchFamily="18" charset="0"/>
              </a:rPr>
              <a:t>Chúng ta cùng đi l</a:t>
            </a:r>
            <a:r>
              <a:rPr sz="2400" b="1" dirty="0">
                <a:solidFill>
                  <a:srgbClr val="FFFF00"/>
                </a:solidFill>
                <a:latin typeface="Times New Roman" panose="02020603050405020304" pitchFamily="18" charset="0"/>
                <a:ea typeface="Times New Roman" panose="02020603050405020304" pitchFamily="18" charset="0"/>
              </a:rPr>
              <a:t>à</a:t>
            </a:r>
            <a:r>
              <a:rPr sz="2400" b="1" dirty="0">
                <a:solidFill>
                  <a:srgbClr val="FFFF00"/>
                </a:solidFill>
                <a:latin typeface="Times New Roman" panose="02020603050405020304" pitchFamily="18" charset="0"/>
                <a:cs typeface="Times New Roman" panose="02020603050405020304" pitchFamily="18" charset="0"/>
              </a:rPr>
              <a:t>m từng b</a:t>
            </a:r>
            <a:r>
              <a:rPr lang="vi-VN" altLang="x-none" sz="2400" b="1" dirty="0">
                <a:solidFill>
                  <a:srgbClr val="FFFF00"/>
                </a:solidFill>
                <a:latin typeface="Times New Roman" panose="02020603050405020304" pitchFamily="18" charset="0"/>
                <a:cs typeface="Times New Roman" panose="02020603050405020304" pitchFamily="18" charset="0"/>
              </a:rPr>
              <a:t>ước 1 của hoạt động.</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pic>
        <p:nvPicPr>
          <p:cNvPr id="19" name="Picture 2" descr="Cô Giáo Hình ảnh PNG | Vector Và Các Tập Tin PSD | Tải Về Miễn Phí Trên  Pngtree"/>
          <p:cNvPicPr>
            <a:picLocks noChangeAspect="1"/>
          </p:cNvPicPr>
          <p:nvPr/>
        </p:nvPicPr>
        <p:blipFill>
          <a:blip r:embed="rId3"/>
          <a:stretch>
            <a:fillRect/>
          </a:stretch>
        </p:blipFill>
        <p:spPr>
          <a:xfrm>
            <a:off x="6935788" y="3276600"/>
            <a:ext cx="2571750" cy="2571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602" name="Group 3"/>
          <p:cNvGrpSpPr/>
          <p:nvPr/>
        </p:nvGrpSpPr>
        <p:grpSpPr>
          <a:xfrm>
            <a:off x="2700338" y="927100"/>
            <a:ext cx="3757612" cy="473075"/>
            <a:chOff x="1410588" y="206734"/>
            <a:chExt cx="4004249" cy="631455"/>
          </a:xfrm>
        </p:grpSpPr>
        <p:sp>
          <p:nvSpPr>
            <p:cNvPr id="5" name="Hexagon 4"/>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81615" name="TextBox 3"/>
            <p:cNvSpPr txBox="1"/>
            <p:nvPr/>
          </p:nvSpPr>
          <p:spPr>
            <a:xfrm>
              <a:off x="1534600" y="222635"/>
              <a:ext cx="3649650"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NHÓM</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pic>
        <p:nvPicPr>
          <p:cNvPr id="281603" name="Picture 6"/>
          <p:cNvPicPr>
            <a:picLocks noChangeAspect="1"/>
          </p:cNvPicPr>
          <p:nvPr/>
        </p:nvPicPr>
        <p:blipFill>
          <a:blip r:embed="rId2"/>
          <a:stretch>
            <a:fillRect/>
          </a:stretch>
        </p:blipFill>
        <p:spPr>
          <a:xfrm>
            <a:off x="133350" y="1216025"/>
            <a:ext cx="1065213" cy="630238"/>
          </a:xfrm>
          <a:prstGeom prst="rect">
            <a:avLst/>
          </a:prstGeom>
          <a:noFill/>
          <a:ln w="9525">
            <a:noFill/>
          </a:ln>
        </p:spPr>
      </p:pic>
      <p:sp>
        <p:nvSpPr>
          <p:cNvPr id="281604" name="TextBox 5"/>
          <p:cNvSpPr txBox="1"/>
          <p:nvPr/>
        </p:nvSpPr>
        <p:spPr>
          <a:xfrm>
            <a:off x="1157288" y="1414463"/>
            <a:ext cx="3743325" cy="414337"/>
          </a:xfrm>
          <a:prstGeom prst="rect">
            <a:avLst/>
          </a:prstGeom>
          <a:noFill/>
          <a:ln w="9525">
            <a:noFill/>
          </a:ln>
        </p:spPr>
        <p:txBody>
          <a:bodyPr>
            <a:spAutoFit/>
          </a:bodyPr>
          <a:lstStyle/>
          <a:p>
            <a:pPr eaLnBrk="1" hangingPunct="1">
              <a:buNone/>
            </a:pPr>
            <a:r>
              <a:rPr sz="2100" b="1" dirty="0">
                <a:solidFill>
                  <a:srgbClr val="000000"/>
                </a:solidFill>
                <a:latin typeface="Times New Roman" panose="02020603050405020304" pitchFamily="18" charset="0"/>
                <a:cs typeface="Times New Roman" panose="02020603050405020304" pitchFamily="18" charset="0"/>
              </a:rPr>
              <a:t>Thực hiện các hoạt động sau:</a:t>
            </a:r>
            <a:endParaRPr lang="vi-VN" altLang="x-none" sz="2100" b="1" dirty="0">
              <a:solidFill>
                <a:srgbClr val="000000"/>
              </a:solidFill>
              <a:latin typeface="Times New Roman" panose="02020603050405020304" pitchFamily="18" charset="0"/>
              <a:ea typeface="Times New Roman" panose="02020603050405020304" pitchFamily="18" charset="0"/>
            </a:endParaRPr>
          </a:p>
        </p:txBody>
      </p:sp>
      <p:sp>
        <p:nvSpPr>
          <p:cNvPr id="281605" name="TextBox 6"/>
          <p:cNvSpPr txBox="1"/>
          <p:nvPr/>
        </p:nvSpPr>
        <p:spPr>
          <a:xfrm>
            <a:off x="228600" y="1771650"/>
            <a:ext cx="7443788"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 Vẽ tam giác ABC có: AB = 3 cm, AC = 4 cm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BC = 5 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pic>
        <p:nvPicPr>
          <p:cNvPr id="11" name="Picture 2" descr="Hoạt động 2 trang 95 Toán 8 Tập 1 Cánh diều | Giải Toán 8"/>
          <p:cNvPicPr>
            <a:picLocks noChangeAspect="1"/>
          </p:cNvPicPr>
          <p:nvPr/>
        </p:nvPicPr>
        <p:blipFill>
          <a:blip r:embed="rId3"/>
          <a:stretch>
            <a:fillRect/>
          </a:stretch>
        </p:blipFill>
        <p:spPr>
          <a:xfrm>
            <a:off x="4697413" y="2341563"/>
            <a:ext cx="4100512" cy="2339975"/>
          </a:xfrm>
          <a:prstGeom prst="rect">
            <a:avLst/>
          </a:prstGeom>
          <a:noFill/>
          <a:ln w="9525">
            <a:noFill/>
          </a:ln>
        </p:spPr>
      </p:pic>
      <p:sp>
        <p:nvSpPr>
          <p:cNvPr id="27" name="TextBox 26"/>
          <p:cNvSpPr txBox="1"/>
          <p:nvPr/>
        </p:nvSpPr>
        <p:spPr>
          <a:xfrm>
            <a:off x="661988" y="2168525"/>
            <a:ext cx="3633787"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 Vẽ đoạn thẳng AC = 4 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 name="TextBox 27"/>
          <p:cNvSpPr txBox="1"/>
          <p:nvPr/>
        </p:nvSpPr>
        <p:spPr>
          <a:xfrm>
            <a:off x="661988" y="2511425"/>
            <a:ext cx="4221162"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 Vẽ cung tròn tâm A bán kính 3 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679450" y="2908300"/>
            <a:ext cx="4221163"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 Vẽ cung tròn tâm C bán kính 5 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35" name="Rectangle 34"/>
          <p:cNvSpPr/>
          <p:nvPr/>
        </p:nvSpPr>
        <p:spPr>
          <a:xfrm>
            <a:off x="752475" y="3330575"/>
            <a:ext cx="3994150" cy="10620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Hai cung tròn trên cắt nhau tại hai điểm. Lấy 1 trong 2 giao điểm đó, kí hiệu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điểm B</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36" name="Rectangle 35"/>
          <p:cNvSpPr/>
          <p:nvPr/>
        </p:nvSpPr>
        <p:spPr>
          <a:xfrm>
            <a:off x="1557338" y="4467225"/>
            <a:ext cx="7586662"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Nối các đoạn thẳng BA, BC ta được tam giác ABC như yêu cầu.</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Content Placeholder 2"/>
          <p:cNvSpPr>
            <a:spLocks noGrp="1"/>
          </p:cNvSpPr>
          <p:nvPr>
            <p:ph idx="1"/>
          </p:nvPr>
        </p:nvSpPr>
        <p:spPr>
          <a:noFill/>
          <a:ln>
            <a:noFill/>
          </a:ln>
        </p:spPr>
        <p:txBody>
          <a:bodyPr vert="horz" wrap="square" lIns="91440" tIns="45720" rIns="91440" bIns="45720" anchor="t" anchorCtr="0"/>
          <a:lstStyle/>
          <a:p>
            <a:endParaRPr dirty="0"/>
          </a:p>
          <a:p>
            <a:endParaRPr dirty="0"/>
          </a:p>
        </p:txBody>
      </p:sp>
      <p:grpSp>
        <p:nvGrpSpPr>
          <p:cNvPr id="282627" name="Group 3"/>
          <p:cNvGrpSpPr/>
          <p:nvPr/>
        </p:nvGrpSpPr>
        <p:grpSpPr>
          <a:xfrm>
            <a:off x="2700338" y="927100"/>
            <a:ext cx="3757612" cy="473075"/>
            <a:chOff x="1410588" y="206734"/>
            <a:chExt cx="4004249" cy="631455"/>
          </a:xfrm>
        </p:grpSpPr>
        <p:sp>
          <p:nvSpPr>
            <p:cNvPr id="5" name="Hexagon 4"/>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82660" name="TextBox 3"/>
            <p:cNvSpPr txBox="1"/>
            <p:nvPr/>
          </p:nvSpPr>
          <p:spPr>
            <a:xfrm>
              <a:off x="1534600" y="222635"/>
              <a:ext cx="3649650"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NHÓM</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pic>
        <p:nvPicPr>
          <p:cNvPr id="282628" name="Picture 6"/>
          <p:cNvPicPr>
            <a:picLocks noChangeAspect="1"/>
          </p:cNvPicPr>
          <p:nvPr/>
        </p:nvPicPr>
        <p:blipFill>
          <a:blip r:embed="rId2"/>
          <a:stretch>
            <a:fillRect/>
          </a:stretch>
        </p:blipFill>
        <p:spPr>
          <a:xfrm>
            <a:off x="133350" y="1216025"/>
            <a:ext cx="1065213" cy="630238"/>
          </a:xfrm>
          <a:prstGeom prst="rect">
            <a:avLst/>
          </a:prstGeom>
          <a:noFill/>
          <a:ln w="9525">
            <a:noFill/>
          </a:ln>
        </p:spPr>
      </p:pic>
      <p:sp>
        <p:nvSpPr>
          <p:cNvPr id="282629" name="TextBox 5"/>
          <p:cNvSpPr txBox="1"/>
          <p:nvPr/>
        </p:nvSpPr>
        <p:spPr>
          <a:xfrm>
            <a:off x="1157288" y="1414463"/>
            <a:ext cx="3743325" cy="414337"/>
          </a:xfrm>
          <a:prstGeom prst="rect">
            <a:avLst/>
          </a:prstGeom>
          <a:noFill/>
          <a:ln w="9525">
            <a:noFill/>
          </a:ln>
        </p:spPr>
        <p:txBody>
          <a:bodyPr>
            <a:spAutoFit/>
          </a:bodyPr>
          <a:lstStyle/>
          <a:p>
            <a:pPr eaLnBrk="1" hangingPunct="1">
              <a:buNone/>
            </a:pPr>
            <a:r>
              <a:rPr sz="2100" b="1" dirty="0">
                <a:solidFill>
                  <a:srgbClr val="000000"/>
                </a:solidFill>
                <a:latin typeface="Times New Roman" panose="02020603050405020304" pitchFamily="18" charset="0"/>
                <a:cs typeface="Times New Roman" panose="02020603050405020304" pitchFamily="18" charset="0"/>
              </a:rPr>
              <a:t>Thực hiện các hoạt động sau:</a:t>
            </a:r>
            <a:endParaRPr lang="vi-VN" altLang="x-none" sz="2100" b="1" dirty="0">
              <a:solidFill>
                <a:srgbClr val="000000"/>
              </a:solidFill>
              <a:latin typeface="Times New Roman" panose="02020603050405020304" pitchFamily="18" charset="0"/>
              <a:ea typeface="Times New Roman" panose="02020603050405020304" pitchFamily="18" charset="0"/>
            </a:endParaRPr>
          </a:p>
        </p:txBody>
      </p:sp>
      <p:sp>
        <p:nvSpPr>
          <p:cNvPr id="16" name="Flowchart: Process 15"/>
          <p:cNvSpPr/>
          <p:nvPr/>
        </p:nvSpPr>
        <p:spPr>
          <a:xfrm>
            <a:off x="6215063" y="2660650"/>
            <a:ext cx="922338" cy="89058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Flowchart: Process 16"/>
          <p:cNvSpPr/>
          <p:nvPr/>
        </p:nvSpPr>
        <p:spPr>
          <a:xfrm>
            <a:off x="7142163" y="3546475"/>
            <a:ext cx="1130300" cy="966788"/>
          </a:xfrm>
          <a:prstGeom prst="flowChartProcess">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p:cNvSpPr/>
          <p:nvPr/>
        </p:nvSpPr>
        <p:spPr>
          <a:xfrm rot="18473209">
            <a:off x="7440613" y="1824038"/>
            <a:ext cx="1398588" cy="14557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nvGrpSpPr>
          <p:cNvPr id="19" name="Group 18"/>
          <p:cNvGrpSpPr/>
          <p:nvPr/>
        </p:nvGrpSpPr>
        <p:grpSpPr>
          <a:xfrm>
            <a:off x="6735763" y="2457450"/>
            <a:ext cx="1773237" cy="1703388"/>
            <a:chOff x="9922526" y="2930486"/>
            <a:chExt cx="2364070" cy="2271934"/>
          </a:xfrm>
        </p:grpSpPr>
        <p:sp>
          <p:nvSpPr>
            <p:cNvPr id="20" name="Right Triangle 19"/>
            <p:cNvSpPr/>
            <p:nvPr/>
          </p:nvSpPr>
          <p:spPr>
            <a:xfrm>
              <a:off x="10461434" y="3202237"/>
              <a:ext cx="1504950" cy="1181100"/>
            </a:xfrm>
            <a:prstGeom prst="rtTriangl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282651" name="TextBox 20"/>
            <p:cNvSpPr txBox="1"/>
            <p:nvPr/>
          </p:nvSpPr>
          <p:spPr>
            <a:xfrm>
              <a:off x="10196870" y="4326591"/>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A</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2652" name="TextBox 21"/>
            <p:cNvSpPr txBox="1"/>
            <p:nvPr/>
          </p:nvSpPr>
          <p:spPr>
            <a:xfrm>
              <a:off x="10157553" y="2930486"/>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B</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2653" name="TextBox 22"/>
            <p:cNvSpPr txBox="1"/>
            <p:nvPr/>
          </p:nvSpPr>
          <p:spPr>
            <a:xfrm>
              <a:off x="11901005" y="4373696"/>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C</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2654" name="TextBox 23"/>
            <p:cNvSpPr txBox="1"/>
            <p:nvPr/>
          </p:nvSpPr>
          <p:spPr>
            <a:xfrm>
              <a:off x="11497938" y="3756752"/>
              <a:ext cx="675701" cy="861774"/>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5cm</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2655" name="TextBox 24"/>
            <p:cNvSpPr txBox="1"/>
            <p:nvPr/>
          </p:nvSpPr>
          <p:spPr>
            <a:xfrm>
              <a:off x="9922526" y="3767771"/>
              <a:ext cx="675701" cy="861774"/>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3cm</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2656" name="TextBox 25"/>
            <p:cNvSpPr txBox="1"/>
            <p:nvPr/>
          </p:nvSpPr>
          <p:spPr>
            <a:xfrm>
              <a:off x="10936076" y="4340646"/>
              <a:ext cx="675701" cy="861774"/>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4cm</a:t>
              </a:r>
              <a:endParaRPr lang="vi-VN" altLang="x-none" dirty="0">
                <a:solidFill>
                  <a:srgbClr val="000000"/>
                </a:solidFill>
                <a:latin typeface="Times New Roman" panose="02020603050405020304" pitchFamily="18" charset="0"/>
                <a:ea typeface="Times New Roman" panose="02020603050405020304" pitchFamily="18" charset="0"/>
              </a:endParaRPr>
            </a:p>
          </p:txBody>
        </p:sp>
      </p:grpSp>
      <p:sp>
        <p:nvSpPr>
          <p:cNvPr id="29" name="TextBox 28"/>
          <p:cNvSpPr txBox="1"/>
          <p:nvPr/>
        </p:nvSpPr>
        <p:spPr>
          <a:xfrm>
            <a:off x="6318250" y="2714625"/>
            <a:ext cx="492125" cy="415925"/>
          </a:xfrm>
          <a:prstGeom prst="rect">
            <a:avLst/>
          </a:prstGeom>
          <a:noFill/>
          <a:ln w="9525">
            <a:noFill/>
          </a:ln>
        </p:spPr>
        <p:txBody>
          <a:bodyPr>
            <a:spAutoFit/>
          </a:bodyPr>
          <a:lstStyle/>
          <a:p>
            <a:pPr eaLnBrk="1" hangingPunct="1">
              <a:buNone/>
            </a:pPr>
            <a:r>
              <a:rPr sz="2100" b="1" i="1" dirty="0">
                <a:solidFill>
                  <a:srgbClr val="0000CC"/>
                </a:solidFill>
                <a:latin typeface="Times New Roman" panose="02020603050405020304" pitchFamily="18" charset="0"/>
                <a:cs typeface="Times New Roman" panose="02020603050405020304" pitchFamily="18" charset="0"/>
              </a:rPr>
              <a:t>S</a:t>
            </a:r>
            <a:r>
              <a:rPr sz="2100" b="1" i="1" baseline="-25000" dirty="0">
                <a:solidFill>
                  <a:srgbClr val="0000CC"/>
                </a:solidFill>
                <a:latin typeface="Times New Roman" panose="02020603050405020304" pitchFamily="18" charset="0"/>
                <a:cs typeface="Times New Roman" panose="02020603050405020304" pitchFamily="18" charset="0"/>
              </a:rPr>
              <a:t>1</a:t>
            </a:r>
            <a:endParaRPr sz="2100" b="1" i="1" dirty="0">
              <a:solidFill>
                <a:srgbClr val="0000CC"/>
              </a:solidFill>
              <a:latin typeface="Times New Roman" panose="02020603050405020304" pitchFamily="18" charset="0"/>
              <a:ea typeface="Times New Roman" panose="02020603050405020304" pitchFamily="18" charset="0"/>
            </a:endParaRPr>
          </a:p>
        </p:txBody>
      </p:sp>
      <p:sp>
        <p:nvSpPr>
          <p:cNvPr id="31" name="TextBox 30"/>
          <p:cNvSpPr txBox="1"/>
          <p:nvPr/>
        </p:nvSpPr>
        <p:spPr>
          <a:xfrm>
            <a:off x="7353300" y="3822700"/>
            <a:ext cx="684213" cy="415925"/>
          </a:xfrm>
          <a:prstGeom prst="rect">
            <a:avLst/>
          </a:prstGeom>
          <a:noFill/>
          <a:ln w="9525">
            <a:noFill/>
          </a:ln>
        </p:spPr>
        <p:txBody>
          <a:bodyPr>
            <a:spAutoFit/>
          </a:bodyPr>
          <a:lstStyle/>
          <a:p>
            <a:pPr eaLnBrk="1" hangingPunct="1">
              <a:buNone/>
            </a:pPr>
            <a:r>
              <a:rPr sz="2100" b="1" i="1" dirty="0">
                <a:solidFill>
                  <a:srgbClr val="0000CC"/>
                </a:solidFill>
                <a:latin typeface="Times New Roman" panose="02020603050405020304" pitchFamily="18" charset="0"/>
                <a:cs typeface="Times New Roman" panose="02020603050405020304" pitchFamily="18" charset="0"/>
              </a:rPr>
              <a:t>S</a:t>
            </a:r>
            <a:r>
              <a:rPr sz="2100" b="1" i="1" baseline="-25000" dirty="0">
                <a:solidFill>
                  <a:srgbClr val="0000CC"/>
                </a:solidFill>
                <a:latin typeface="Times New Roman" panose="02020603050405020304" pitchFamily="18" charset="0"/>
                <a:cs typeface="Times New Roman" panose="02020603050405020304" pitchFamily="18" charset="0"/>
              </a:rPr>
              <a:t>2</a:t>
            </a:r>
            <a:endParaRPr sz="2100" b="1" i="1" dirty="0">
              <a:solidFill>
                <a:srgbClr val="0000CC"/>
              </a:solidFill>
              <a:latin typeface="Times New Roman" panose="02020603050405020304" pitchFamily="18" charset="0"/>
              <a:ea typeface="Times New Roman" panose="02020603050405020304" pitchFamily="18" charset="0"/>
            </a:endParaRPr>
          </a:p>
        </p:txBody>
      </p:sp>
      <p:sp>
        <p:nvSpPr>
          <p:cNvPr id="32" name="TextBox 31"/>
          <p:cNvSpPr txBox="1"/>
          <p:nvPr/>
        </p:nvSpPr>
        <p:spPr>
          <a:xfrm>
            <a:off x="8459788" y="2235200"/>
            <a:ext cx="684212" cy="415925"/>
          </a:xfrm>
          <a:prstGeom prst="rect">
            <a:avLst/>
          </a:prstGeom>
          <a:noFill/>
          <a:ln w="9525">
            <a:noFill/>
          </a:ln>
        </p:spPr>
        <p:txBody>
          <a:bodyPr>
            <a:spAutoFit/>
          </a:bodyPr>
          <a:lstStyle/>
          <a:p>
            <a:pPr eaLnBrk="1" hangingPunct="1">
              <a:buNone/>
            </a:pPr>
            <a:r>
              <a:rPr sz="2100" b="1" i="1" dirty="0">
                <a:solidFill>
                  <a:srgbClr val="0000CC"/>
                </a:solidFill>
                <a:latin typeface="Times New Roman" panose="02020603050405020304" pitchFamily="18" charset="0"/>
                <a:cs typeface="Times New Roman" panose="02020603050405020304" pitchFamily="18" charset="0"/>
              </a:rPr>
              <a:t>S</a:t>
            </a:r>
            <a:r>
              <a:rPr sz="2100" b="1" i="1" baseline="-25000" dirty="0">
                <a:solidFill>
                  <a:srgbClr val="0000CC"/>
                </a:solidFill>
                <a:latin typeface="Times New Roman" panose="02020603050405020304" pitchFamily="18" charset="0"/>
                <a:cs typeface="Times New Roman" panose="02020603050405020304" pitchFamily="18" charset="0"/>
              </a:rPr>
              <a:t>3</a:t>
            </a:r>
            <a:endParaRPr sz="2100" b="1" i="1" dirty="0">
              <a:solidFill>
                <a:srgbClr val="0000CC"/>
              </a:solidFill>
              <a:latin typeface="Times New Roman" panose="02020603050405020304" pitchFamily="18" charset="0"/>
              <a:ea typeface="Times New Roman" panose="02020603050405020304" pitchFamily="18" charset="0"/>
            </a:endParaRPr>
          </a:p>
        </p:txBody>
      </p:sp>
      <p:pic>
        <p:nvPicPr>
          <p:cNvPr id="34" name="Picture 2" descr="Êke học sinh 20cm (1501, 1411) Siêu thị Đức Thành"/>
          <p:cNvPicPr>
            <a:picLocks noChangeAspect="1"/>
          </p:cNvPicPr>
          <p:nvPr/>
        </p:nvPicPr>
        <p:blipFill>
          <a:blip r:embed="rId3"/>
          <a:stretch>
            <a:fillRect/>
          </a:stretch>
        </p:blipFill>
        <p:spPr>
          <a:xfrm rot="-60000">
            <a:off x="6675438" y="1897063"/>
            <a:ext cx="1693862" cy="1693862"/>
          </a:xfrm>
          <a:prstGeom prst="rect">
            <a:avLst/>
          </a:prstGeom>
          <a:noFill/>
          <a:ln w="9525">
            <a:noFill/>
          </a:ln>
        </p:spPr>
      </p:pic>
      <p:sp>
        <p:nvSpPr>
          <p:cNvPr id="37" name="TextBox 36"/>
          <p:cNvSpPr txBox="1"/>
          <p:nvPr/>
        </p:nvSpPr>
        <p:spPr>
          <a:xfrm>
            <a:off x="236538" y="1814513"/>
            <a:ext cx="5664200" cy="106045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 Tính tổng diện tích của hình vuông có cạnh BC với tổng diện tích của hai hình vuông t</a:t>
            </a:r>
            <a:r>
              <a:rPr lang="vi-VN" altLang="x-none" sz="2100" dirty="0">
                <a:solidFill>
                  <a:srgbClr val="000000"/>
                </a:solidFill>
                <a:latin typeface="Times New Roman" panose="02020603050405020304" pitchFamily="18" charset="0"/>
                <a:cs typeface="Times New Roman" panose="02020603050405020304" pitchFamily="18" charset="0"/>
              </a:rPr>
              <a:t>ương ứng có cạnh AB v</a:t>
            </a:r>
            <a:r>
              <a:rPr lang="vi-VN" altLang="x-none" sz="2100" dirty="0">
                <a:solidFill>
                  <a:srgbClr val="000000"/>
                </a:solidFill>
                <a:latin typeface="Times New Roman" panose="02020603050405020304" pitchFamily="18" charset="0"/>
                <a:ea typeface="Times New Roman" panose="02020603050405020304" pitchFamily="18" charset="0"/>
              </a:rPr>
              <a:t>à</a:t>
            </a:r>
            <a:r>
              <a:rPr lang="vi-VN" altLang="x-none" sz="2100" dirty="0">
                <a:solidFill>
                  <a:srgbClr val="000000"/>
                </a:solidFill>
                <a:latin typeface="Times New Roman" panose="02020603050405020304" pitchFamily="18" charset="0"/>
                <a:cs typeface="Times New Roman" panose="02020603050405020304" pitchFamily="18" charset="0"/>
              </a:rPr>
              <a:t> AC ( Hình 6)</a:t>
            </a:r>
            <a:endParaRPr sz="2100" dirty="0">
              <a:solidFill>
                <a:srgbClr val="000000"/>
              </a:solidFill>
              <a:latin typeface="Times New Roman" panose="02020603050405020304" pitchFamily="18" charset="0"/>
              <a:ea typeface="Times New Roman" panose="02020603050405020304" pitchFamily="18" charset="0"/>
            </a:endParaRPr>
          </a:p>
        </p:txBody>
      </p:sp>
      <p:sp>
        <p:nvSpPr>
          <p:cNvPr id="38" name="Rectangle 37"/>
          <p:cNvSpPr/>
          <p:nvPr/>
        </p:nvSpPr>
        <p:spPr>
          <a:xfrm>
            <a:off x="552450" y="1804988"/>
            <a:ext cx="2090738" cy="414337"/>
          </a:xfrm>
          <a:prstGeom prst="rect">
            <a:avLst/>
          </a:prstGeom>
          <a:noFill/>
          <a:ln w="9525">
            <a:noFill/>
          </a:ln>
        </p:spPr>
        <p:txBody>
          <a:bodyPr wrap="none">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rPr>
              <a:t>S</a:t>
            </a:r>
            <a:r>
              <a:rPr sz="2100" baseline="-25000" dirty="0">
                <a:solidFill>
                  <a:srgbClr val="0000CC"/>
                </a:solidFill>
                <a:latin typeface="Times New Roman" panose="02020603050405020304" pitchFamily="18" charset="0"/>
                <a:cs typeface="Times New Roman" panose="02020603050405020304" pitchFamily="18" charset="0"/>
              </a:rPr>
              <a:t>1</a:t>
            </a:r>
            <a:r>
              <a:rPr sz="2100" dirty="0">
                <a:solidFill>
                  <a:srgbClr val="0000CC"/>
                </a:solidFill>
                <a:latin typeface="Times New Roman" panose="02020603050405020304" pitchFamily="18" charset="0"/>
                <a:cs typeface="Times New Roman" panose="02020603050405020304" pitchFamily="18" charset="0"/>
              </a:rPr>
              <a:t> = 3</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 = 9 (cm</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a:t>
            </a:r>
            <a:endParaRPr lang="vi-VN" altLang="x-none" sz="2100" dirty="0">
              <a:solidFill>
                <a:srgbClr val="0000CC"/>
              </a:solidFill>
              <a:latin typeface="Arial" panose="020B0604020202020204" pitchFamily="34" charset="0"/>
            </a:endParaRPr>
          </a:p>
        </p:txBody>
      </p:sp>
      <p:sp>
        <p:nvSpPr>
          <p:cNvPr id="39" name="Rectangle 38"/>
          <p:cNvSpPr/>
          <p:nvPr/>
        </p:nvSpPr>
        <p:spPr>
          <a:xfrm>
            <a:off x="533400" y="2178050"/>
            <a:ext cx="2224088" cy="414338"/>
          </a:xfrm>
          <a:prstGeom prst="rect">
            <a:avLst/>
          </a:prstGeom>
          <a:noFill/>
          <a:ln w="9525">
            <a:noFill/>
          </a:ln>
        </p:spPr>
        <p:txBody>
          <a:bodyPr wrap="none">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rPr>
              <a:t>S</a:t>
            </a:r>
            <a:r>
              <a:rPr sz="2100" baseline="-25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 = 4</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 = 16 (cm</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a:t>
            </a:r>
            <a:endParaRPr lang="vi-VN" altLang="x-none" sz="2100" dirty="0">
              <a:solidFill>
                <a:srgbClr val="0000CC"/>
              </a:solidFill>
              <a:latin typeface="Arial" panose="020B0604020202020204" pitchFamily="34" charset="0"/>
            </a:endParaRPr>
          </a:p>
        </p:txBody>
      </p:sp>
      <p:sp>
        <p:nvSpPr>
          <p:cNvPr id="40" name="Rectangle 39"/>
          <p:cNvSpPr/>
          <p:nvPr/>
        </p:nvSpPr>
        <p:spPr>
          <a:xfrm>
            <a:off x="2617788" y="1925638"/>
            <a:ext cx="3560762" cy="414337"/>
          </a:xfrm>
          <a:prstGeom prst="rect">
            <a:avLst/>
          </a:prstGeom>
          <a:noFill/>
          <a:ln w="9525">
            <a:noFill/>
          </a:ln>
        </p:spPr>
        <p:txBody>
          <a:bodyPr wrap="none">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rPr>
              <a:t>=&gt; S</a:t>
            </a:r>
            <a:r>
              <a:rPr sz="2100" baseline="-25000" dirty="0">
                <a:solidFill>
                  <a:srgbClr val="0000CC"/>
                </a:solidFill>
                <a:latin typeface="Times New Roman" panose="02020603050405020304" pitchFamily="18" charset="0"/>
                <a:cs typeface="Times New Roman" panose="02020603050405020304" pitchFamily="18" charset="0"/>
              </a:rPr>
              <a:t>1 + </a:t>
            </a:r>
            <a:r>
              <a:rPr sz="2100" dirty="0">
                <a:solidFill>
                  <a:srgbClr val="0000CC"/>
                </a:solidFill>
                <a:latin typeface="Times New Roman" panose="02020603050405020304" pitchFamily="18" charset="0"/>
                <a:cs typeface="Times New Roman" panose="02020603050405020304" pitchFamily="18" charset="0"/>
              </a:rPr>
              <a:t>S</a:t>
            </a:r>
            <a:r>
              <a:rPr sz="2100" baseline="-25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  = 9 + 16 = 25 (cm</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a:t>
            </a:r>
            <a:endParaRPr lang="vi-VN" altLang="x-none" sz="2100" dirty="0">
              <a:solidFill>
                <a:srgbClr val="0000CC"/>
              </a:solidFill>
              <a:latin typeface="Arial" panose="020B0604020202020204" pitchFamily="34" charset="0"/>
            </a:endParaRPr>
          </a:p>
        </p:txBody>
      </p:sp>
      <p:sp>
        <p:nvSpPr>
          <p:cNvPr id="41" name="Rectangle 40"/>
          <p:cNvSpPr/>
          <p:nvPr/>
        </p:nvSpPr>
        <p:spPr>
          <a:xfrm>
            <a:off x="2998788" y="2454275"/>
            <a:ext cx="2225675" cy="415925"/>
          </a:xfrm>
          <a:prstGeom prst="rect">
            <a:avLst/>
          </a:prstGeom>
          <a:noFill/>
          <a:ln w="9525">
            <a:noFill/>
          </a:ln>
        </p:spPr>
        <p:txBody>
          <a:bodyPr wrap="none">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rPr>
              <a:t>S</a:t>
            </a:r>
            <a:r>
              <a:rPr sz="2100" baseline="-25000" dirty="0">
                <a:solidFill>
                  <a:srgbClr val="0000CC"/>
                </a:solidFill>
                <a:latin typeface="Times New Roman" panose="02020603050405020304" pitchFamily="18" charset="0"/>
                <a:cs typeface="Times New Roman" panose="02020603050405020304" pitchFamily="18" charset="0"/>
              </a:rPr>
              <a:t>3</a:t>
            </a:r>
            <a:r>
              <a:rPr sz="2100" dirty="0">
                <a:solidFill>
                  <a:srgbClr val="0000CC"/>
                </a:solidFill>
                <a:latin typeface="Times New Roman" panose="02020603050405020304" pitchFamily="18" charset="0"/>
                <a:cs typeface="Times New Roman" panose="02020603050405020304" pitchFamily="18" charset="0"/>
              </a:rPr>
              <a:t> = 5</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 = 25 (cm</a:t>
            </a:r>
            <a:r>
              <a:rPr sz="2100" baseline="30000" dirty="0">
                <a:solidFill>
                  <a:srgbClr val="0000CC"/>
                </a:solidFill>
                <a:latin typeface="Times New Roman" panose="02020603050405020304" pitchFamily="18" charset="0"/>
                <a:cs typeface="Times New Roman" panose="02020603050405020304" pitchFamily="18" charset="0"/>
              </a:rPr>
              <a:t>2</a:t>
            </a:r>
            <a:r>
              <a:rPr sz="2100" dirty="0">
                <a:solidFill>
                  <a:srgbClr val="0000CC"/>
                </a:solidFill>
                <a:latin typeface="Times New Roman" panose="02020603050405020304" pitchFamily="18" charset="0"/>
                <a:cs typeface="Times New Roman" panose="02020603050405020304" pitchFamily="18" charset="0"/>
              </a:rPr>
              <a:t>).</a:t>
            </a:r>
            <a:endParaRPr lang="vi-VN" altLang="x-none" sz="2100" dirty="0">
              <a:solidFill>
                <a:srgbClr val="0000CC"/>
              </a:solidFill>
              <a:latin typeface="Arial" panose="020B0604020202020204" pitchFamily="34" charset="0"/>
            </a:endParaRPr>
          </a:p>
        </p:txBody>
      </p:sp>
      <p:sp>
        <p:nvSpPr>
          <p:cNvPr id="42" name="TextBox 41"/>
          <p:cNvSpPr txBox="1"/>
          <p:nvPr/>
        </p:nvSpPr>
        <p:spPr>
          <a:xfrm>
            <a:off x="1549400" y="4327525"/>
            <a:ext cx="5657850" cy="73818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 Kiểm tra xem Â của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ABC có l</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góc vuông </a:t>
            </a:r>
            <a:r>
              <a:rPr sz="2100" dirty="0">
                <a:solidFill>
                  <a:srgbClr val="000000"/>
                </a:solidFill>
                <a:latin typeface="Times New Roman" panose="02020603050405020304" pitchFamily="18" charset="0"/>
                <a:cs typeface="Times New Roman" panose="02020603050405020304" pitchFamily="18" charset="0"/>
              </a:rPr>
              <a:t>hay không?</a:t>
            </a:r>
            <a:endParaRPr sz="2100" dirty="0">
              <a:solidFill>
                <a:srgbClr val="000000"/>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240632" y="3324990"/>
            <a:ext cx="6725652"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100" dirty="0">
                <a:solidFill>
                  <a:srgbClr val="000000"/>
                </a:solidFill>
                <a:latin typeface="Times New Roman" panose="02020603050405020304" pitchFamily="18" charset="0"/>
                <a:cs typeface="Times New Roman" panose="02020603050405020304" pitchFamily="18" charset="0"/>
              </a:rPr>
              <a:t>Vậy diện tích của hình vuông có cạnh BC bằng tổng diện tích của hai hình vuông tương ứng có cạnh AB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AC</a:t>
            </a:r>
            <a:endParaRPr lang="vi-VN" altLang="x-none" sz="2100" dirty="0">
              <a:solidFill>
                <a:srgbClr val="000000"/>
              </a:solidFill>
              <a:latin typeface="Arial" panose="020B0604020202020204" pitchFamily="34" charset="0"/>
            </a:endParaRPr>
          </a:p>
        </p:txBody>
      </p:sp>
      <p:sp>
        <p:nvSpPr>
          <p:cNvPr id="44" name="Rectangle 43"/>
          <p:cNvSpPr/>
          <p:nvPr/>
        </p:nvSpPr>
        <p:spPr>
          <a:xfrm>
            <a:off x="1601441" y="4434253"/>
            <a:ext cx="4871549" cy="4154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100" dirty="0">
                <a:solidFill>
                  <a:srgbClr val="FF0000"/>
                </a:solidFill>
                <a:latin typeface="Times New Roman" panose="02020603050405020304" pitchFamily="18" charset="0"/>
                <a:cs typeface="Times New Roman" panose="02020603050405020304" pitchFamily="18" charset="0"/>
              </a:rPr>
              <a:t>Â của tam giác ABC l</a:t>
            </a:r>
            <a:r>
              <a:rPr sz="2100" dirty="0">
                <a:solidFill>
                  <a:srgbClr val="FF0000"/>
                </a:solidFill>
                <a:latin typeface="Times New Roman" panose="02020603050405020304" pitchFamily="18" charset="0"/>
                <a:ea typeface="Times New Roman" panose="02020603050405020304" pitchFamily="18" charset="0"/>
              </a:rPr>
              <a:t>à</a:t>
            </a:r>
            <a:r>
              <a:rPr sz="2100" dirty="0">
                <a:solidFill>
                  <a:srgbClr val="FF0000"/>
                </a:solidFill>
                <a:latin typeface="Times New Roman" panose="02020603050405020304" pitchFamily="18" charset="0"/>
                <a:cs typeface="Times New Roman" panose="02020603050405020304" pitchFamily="18" charset="0"/>
              </a:rPr>
              <a:t> góc vuông                                    </a:t>
            </a:r>
            <a:endParaRPr lang="vi-VN" altLang="x-none" sz="2100"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250"/>
                                        <p:tgtEl>
                                          <p:spTgt spid="29"/>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250"/>
                                        <p:tgtEl>
                                          <p:spTgt spid="31"/>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25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fltVal val="0"/>
                                          </p:val>
                                        </p:tav>
                                      </p:tavLst>
                                    </p:anim>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18"/>
                                        </p:tgtEl>
                                        <p:attrNameLst>
                                          <p:attrName>ppt_w</p:attrName>
                                        </p:attrNameLst>
                                      </p:cBhvr>
                                      <p:tavLst>
                                        <p:tav tm="0">
                                          <p:val>
                                            <p:strVal val="ppt_w"/>
                                          </p:val>
                                        </p:tav>
                                        <p:tav tm="100000">
                                          <p:val>
                                            <p:fltVal val="0"/>
                                          </p:val>
                                        </p:tav>
                                      </p:tavLst>
                                    </p:anim>
                                    <p:anim calcmode="lin" valueType="num">
                                      <p:cBhvr>
                                        <p:cTn id="70" dur="500"/>
                                        <p:tgtEl>
                                          <p:spTgt spid="18"/>
                                        </p:tgtEl>
                                        <p:attrNameLst>
                                          <p:attrName>ppt_h</p:attrName>
                                        </p:attrNameLst>
                                      </p:cBhvr>
                                      <p:tavLst>
                                        <p:tav tm="0">
                                          <p:val>
                                            <p:strVal val="ppt_h"/>
                                          </p:val>
                                        </p:tav>
                                        <p:tav tm="100000">
                                          <p:val>
                                            <p:fltVal val="0"/>
                                          </p:val>
                                        </p:tav>
                                      </p:tavLst>
                                    </p:anim>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29"/>
                                        </p:tgtEl>
                                        <p:attrNameLst>
                                          <p:attrName>ppt_w</p:attrName>
                                        </p:attrNameLst>
                                      </p:cBhvr>
                                      <p:tavLst>
                                        <p:tav tm="0">
                                          <p:val>
                                            <p:strVal val="ppt_w"/>
                                          </p:val>
                                        </p:tav>
                                        <p:tav tm="100000">
                                          <p:val>
                                            <p:fltVal val="0"/>
                                          </p:val>
                                        </p:tav>
                                      </p:tavLst>
                                    </p:anim>
                                    <p:anim calcmode="lin" valueType="num">
                                      <p:cBhvr>
                                        <p:cTn id="75" dur="500"/>
                                        <p:tgtEl>
                                          <p:spTgt spid="29"/>
                                        </p:tgtEl>
                                        <p:attrNameLst>
                                          <p:attrName>ppt_h</p:attrName>
                                        </p:attrNameLst>
                                      </p:cBhvr>
                                      <p:tavLst>
                                        <p:tav tm="0">
                                          <p:val>
                                            <p:strVal val="ppt_h"/>
                                          </p:val>
                                        </p:tav>
                                        <p:tav tm="100000">
                                          <p:val>
                                            <p:fltVal val="0"/>
                                          </p:val>
                                        </p:tav>
                                      </p:tavLst>
                                    </p:anim>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31"/>
                                        </p:tgtEl>
                                        <p:attrNameLst>
                                          <p:attrName>ppt_w</p:attrName>
                                        </p:attrNameLst>
                                      </p:cBhvr>
                                      <p:tavLst>
                                        <p:tav tm="0">
                                          <p:val>
                                            <p:strVal val="ppt_w"/>
                                          </p:val>
                                        </p:tav>
                                        <p:tav tm="100000">
                                          <p:val>
                                            <p:fltVal val="0"/>
                                          </p:val>
                                        </p:tav>
                                      </p:tavLst>
                                    </p:anim>
                                    <p:anim calcmode="lin" valueType="num">
                                      <p:cBhvr>
                                        <p:cTn id="80" dur="500"/>
                                        <p:tgtEl>
                                          <p:spTgt spid="31"/>
                                        </p:tgtEl>
                                        <p:attrNameLst>
                                          <p:attrName>ppt_h</p:attrName>
                                        </p:attrNameLst>
                                      </p:cBhvr>
                                      <p:tavLst>
                                        <p:tav tm="0">
                                          <p:val>
                                            <p:strVal val="ppt_h"/>
                                          </p:val>
                                        </p:tav>
                                        <p:tav tm="100000">
                                          <p:val>
                                            <p:fltVal val="0"/>
                                          </p:val>
                                        </p:tav>
                                      </p:tavLst>
                                    </p:anim>
                                    <p:animEffect transition="out" filter="fade">
                                      <p:cBhvr>
                                        <p:cTn id="81" dur="500"/>
                                        <p:tgtEl>
                                          <p:spTgt spid="31"/>
                                        </p:tgtEl>
                                      </p:cBhvr>
                                    </p:animEffect>
                                    <p:set>
                                      <p:cBhvr>
                                        <p:cTn id="82" dur="1" fill="hold">
                                          <p:stCondLst>
                                            <p:cond delay="499"/>
                                          </p:stCondLst>
                                        </p:cTn>
                                        <p:tgtEl>
                                          <p:spTgt spid="31"/>
                                        </p:tgtEl>
                                        <p:attrNameLst>
                                          <p:attrName>style.visibility</p:attrName>
                                        </p:attrNameLst>
                                      </p:cBhvr>
                                      <p:to>
                                        <p:strVal val="hidden"/>
                                      </p:to>
                                    </p:set>
                                  </p:childTnLst>
                                </p:cTn>
                              </p:par>
                              <p:par>
                                <p:cTn id="83" presetID="53" presetClass="exit" presetSubtype="32" fill="hold" grpId="1" nodeType="withEffect">
                                  <p:stCondLst>
                                    <p:cond delay="0"/>
                                  </p:stCondLst>
                                  <p:childTnLst>
                                    <p:anim calcmode="lin" valueType="num">
                                      <p:cBhvr>
                                        <p:cTn id="84" dur="500"/>
                                        <p:tgtEl>
                                          <p:spTgt spid="32"/>
                                        </p:tgtEl>
                                        <p:attrNameLst>
                                          <p:attrName>ppt_w</p:attrName>
                                        </p:attrNameLst>
                                      </p:cBhvr>
                                      <p:tavLst>
                                        <p:tav tm="0">
                                          <p:val>
                                            <p:strVal val="ppt_w"/>
                                          </p:val>
                                        </p:tav>
                                        <p:tav tm="100000">
                                          <p:val>
                                            <p:fltVal val="0"/>
                                          </p:val>
                                        </p:tav>
                                      </p:tavLst>
                                    </p:anim>
                                    <p:anim calcmode="lin" valueType="num">
                                      <p:cBhvr>
                                        <p:cTn id="85" dur="500"/>
                                        <p:tgtEl>
                                          <p:spTgt spid="32"/>
                                        </p:tgtEl>
                                        <p:attrNameLst>
                                          <p:attrName>ppt_h</p:attrName>
                                        </p:attrNameLst>
                                      </p:cBhvr>
                                      <p:tavLst>
                                        <p:tav tm="0">
                                          <p:val>
                                            <p:strVal val="ppt_h"/>
                                          </p:val>
                                        </p:tav>
                                        <p:tav tm="100000">
                                          <p:val>
                                            <p:fltVal val="0"/>
                                          </p:val>
                                        </p:tav>
                                      </p:tavLst>
                                    </p:anim>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down)">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left)">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xit" presetSubtype="0" fill="hold" grpId="1" nodeType="clickEffect">
                                  <p:stCondLst>
                                    <p:cond delay="0"/>
                                  </p:stCondLst>
                                  <p:childTnLst>
                                    <p:animEffect transition="out" filter="fade">
                                      <p:cBhvr>
                                        <p:cTn id="101" dur="1000"/>
                                        <p:tgtEl>
                                          <p:spTgt spid="42"/>
                                        </p:tgtEl>
                                      </p:cBhvr>
                                    </p:animEffect>
                                    <p:anim calcmode="lin" valueType="num">
                                      <p:cBhvr>
                                        <p:cTn id="102" dur="1000"/>
                                        <p:tgtEl>
                                          <p:spTgt spid="42"/>
                                        </p:tgtEl>
                                        <p:attrNameLst>
                                          <p:attrName>ppt_x</p:attrName>
                                        </p:attrNameLst>
                                      </p:cBhvr>
                                      <p:tavLst>
                                        <p:tav tm="0">
                                          <p:val>
                                            <p:strVal val="ppt_x"/>
                                          </p:val>
                                        </p:tav>
                                        <p:tav tm="100000">
                                          <p:val>
                                            <p:strVal val="ppt_x"/>
                                          </p:val>
                                        </p:tav>
                                      </p:tavLst>
                                    </p:anim>
                                    <p:anim calcmode="lin" valueType="num">
                                      <p:cBhvr>
                                        <p:cTn id="103" dur="1000"/>
                                        <p:tgtEl>
                                          <p:spTgt spid="42"/>
                                        </p:tgtEl>
                                        <p:attrNameLst>
                                          <p:attrName>ppt_y</p:attrName>
                                        </p:attrNameLst>
                                      </p:cBhvr>
                                      <p:tavLst>
                                        <p:tav tm="0">
                                          <p:val>
                                            <p:strVal val="ppt_y"/>
                                          </p:val>
                                        </p:tav>
                                        <p:tav tm="100000">
                                          <p:val>
                                            <p:strVal val="ppt_y+.1"/>
                                          </p:val>
                                        </p:tav>
                                      </p:tavLst>
                                    </p:anim>
                                    <p:set>
                                      <p:cBhvr>
                                        <p:cTn id="104" dur="1" fill="hold">
                                          <p:stCondLst>
                                            <p:cond delay="999"/>
                                          </p:stCondLst>
                                        </p:cTn>
                                        <p:tgtEl>
                                          <p:spTgt spid="4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750" fill="hold"/>
                                        <p:tgtEl>
                                          <p:spTgt spid="34"/>
                                        </p:tgtEl>
                                        <p:attrNameLst>
                                          <p:attrName>ppt_x</p:attrName>
                                        </p:attrNameLst>
                                      </p:cBhvr>
                                      <p:tavLst>
                                        <p:tav tm="0">
                                          <p:val>
                                            <p:strVal val="#ppt_x"/>
                                          </p:val>
                                        </p:tav>
                                        <p:tav tm="100000">
                                          <p:val>
                                            <p:strVal val="#ppt_x"/>
                                          </p:val>
                                        </p:tav>
                                      </p:tavLst>
                                    </p:anim>
                                    <p:anim calcmode="lin" valueType="num">
                                      <p:cBhvr additive="base">
                                        <p:cTn id="110"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1000"/>
                                        <p:tgtEl>
                                          <p:spTgt spid="44"/>
                                        </p:tgtEl>
                                      </p:cBhvr>
                                    </p:animEffect>
                                    <p:anim calcmode="lin" valueType="num">
                                      <p:cBhvr>
                                        <p:cTn id="116" dur="1000" fill="hold"/>
                                        <p:tgtEl>
                                          <p:spTgt spid="44"/>
                                        </p:tgtEl>
                                        <p:attrNameLst>
                                          <p:attrName>ppt_x</p:attrName>
                                        </p:attrNameLst>
                                      </p:cBhvr>
                                      <p:tavLst>
                                        <p:tav tm="0">
                                          <p:val>
                                            <p:strVal val="#ppt_x"/>
                                          </p:val>
                                        </p:tav>
                                        <p:tav tm="100000">
                                          <p:val>
                                            <p:strVal val="#ppt_x"/>
                                          </p:val>
                                        </p:tav>
                                      </p:tavLst>
                                    </p:anim>
                                    <p:anim calcmode="lin" valueType="num">
                                      <p:cBhvr>
                                        <p:cTn id="1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7" grpId="0" bldLvl="0" animBg="1"/>
      <p:bldP spid="17" grpId="1" bldLvl="0" animBg="1"/>
      <p:bldP spid="18" grpId="0" bldLvl="0" animBg="1"/>
      <p:bldP spid="18" grpId="1" bldLvl="0" animBg="1"/>
      <p:bldP spid="29" grpId="0"/>
      <p:bldP spid="29" grpId="1"/>
      <p:bldP spid="31" grpId="0"/>
      <p:bldP spid="31" grpId="1"/>
      <p:bldP spid="32" grpId="0"/>
      <p:bldP spid="32" grpId="1"/>
      <p:bldP spid="37" grpId="0"/>
      <p:bldP spid="37" grpId="1"/>
      <p:bldP spid="38" grpId="0"/>
      <p:bldP spid="39" grpId="0"/>
      <p:bldP spid="40" grpId="0"/>
      <p:bldP spid="41" grpId="0"/>
      <p:bldP spid="42" grpId="0"/>
      <p:bldP spid="4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28625" y="1527175"/>
            <a:ext cx="4335463" cy="415925"/>
          </a:xfrm>
          <a:prstGeom prst="rect">
            <a:avLst/>
          </a:prstGeom>
          <a:noFill/>
          <a:ln w="9525">
            <a:noFill/>
          </a:ln>
        </p:spPr>
        <p:txBody>
          <a:bodyPr>
            <a:spAutoFit/>
          </a:bodyPr>
          <a:lstStyle/>
          <a:p>
            <a:pPr eaLnBrk="1" hangingPunct="1">
              <a:buNone/>
            </a:pPr>
            <a:r>
              <a:rPr sz="2100" b="1" i="1" dirty="0">
                <a:solidFill>
                  <a:srgbClr val="000000"/>
                </a:solidFill>
                <a:latin typeface="Times New Roman" panose="02020603050405020304" pitchFamily="18" charset="0"/>
                <a:cs typeface="Times New Roman" panose="02020603050405020304" pitchFamily="18" charset="0"/>
              </a:rPr>
              <a:t>*Định lý Pythagore đảo (SGK- 95)</a:t>
            </a:r>
            <a:endParaRPr lang="vi-VN" altLang="x-none" sz="2100" b="1" i="1" dirty="0">
              <a:solidFill>
                <a:srgbClr val="000000"/>
              </a:solidFill>
              <a:latin typeface="Times New Roman" panose="02020603050405020304" pitchFamily="18" charset="0"/>
              <a:ea typeface="Times New Roman" panose="02020603050405020304" pitchFamily="18" charset="0"/>
            </a:endParaRPr>
          </a:p>
        </p:txBody>
      </p:sp>
      <p:grpSp>
        <p:nvGrpSpPr>
          <p:cNvPr id="283651" name="Group 32"/>
          <p:cNvGrpSpPr/>
          <p:nvPr/>
        </p:nvGrpSpPr>
        <p:grpSpPr>
          <a:xfrm>
            <a:off x="200025" y="2127250"/>
            <a:ext cx="8640763" cy="1401763"/>
            <a:chOff x="0" y="1776585"/>
            <a:chExt cx="11520370" cy="2338838"/>
          </a:xfrm>
        </p:grpSpPr>
        <p:grpSp>
          <p:nvGrpSpPr>
            <p:cNvPr id="283664" name="Group 34"/>
            <p:cNvGrpSpPr/>
            <p:nvPr/>
          </p:nvGrpSpPr>
          <p:grpSpPr>
            <a:xfrm>
              <a:off x="0" y="1776585"/>
              <a:ext cx="11444037" cy="2316642"/>
              <a:chOff x="-157227" y="2625290"/>
              <a:chExt cx="17732999" cy="3304979"/>
            </a:xfrm>
          </p:grpSpPr>
          <p:sp>
            <p:nvSpPr>
              <p:cNvPr id="45" name="Rectangle: Rounded Corners 44"/>
              <p:cNvSpPr/>
              <p:nvPr/>
            </p:nvSpPr>
            <p:spPr>
              <a:xfrm>
                <a:off x="101597" y="2728685"/>
                <a:ext cx="17474175" cy="3201584"/>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p:cNvSpPr/>
              <p:nvPr/>
            </p:nvSpPr>
            <p:spPr>
              <a:xfrm>
                <a:off x="101597" y="2714173"/>
                <a:ext cx="17474175"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pic>
            <p:nvPicPr>
              <p:cNvPr id="283668" name="Picture 46"/>
              <p:cNvPicPr>
                <a:picLocks noChangeAspect="1"/>
              </p:cNvPicPr>
              <p:nvPr/>
            </p:nvPicPr>
            <p:blipFill>
              <a:blip r:embed="rId2"/>
              <a:stretch>
                <a:fillRect/>
              </a:stretch>
            </p:blipFill>
            <p:spPr>
              <a:xfrm>
                <a:off x="-157227" y="2625290"/>
                <a:ext cx="1347395" cy="1607419"/>
              </a:xfrm>
              <a:prstGeom prst="rect">
                <a:avLst/>
              </a:prstGeom>
              <a:noFill/>
              <a:ln w="9525">
                <a:noFill/>
              </a:ln>
            </p:spPr>
          </p:pic>
        </p:grpSp>
        <p:sp>
          <p:nvSpPr>
            <p:cNvPr id="283665" name="TextBox 35"/>
            <p:cNvSpPr txBox="1"/>
            <p:nvPr/>
          </p:nvSpPr>
          <p:spPr>
            <a:xfrm>
              <a:off x="494297" y="2344992"/>
              <a:ext cx="11026073" cy="1770431"/>
            </a:xfrm>
            <a:prstGeom prst="rect">
              <a:avLst/>
            </a:prstGeom>
            <a:noFill/>
            <a:ln w="9525">
              <a:noFill/>
            </a:ln>
          </p:spPr>
          <p:txBody>
            <a:bodyPr>
              <a:spAutoFit/>
            </a:bodyPr>
            <a:lstStyle/>
            <a:p>
              <a:pPr eaLnBrk="1" hangingPunct="1">
                <a:lnSpc>
                  <a:spcPct val="150000"/>
                </a:lnSpc>
                <a:spcAft>
                  <a:spcPts val="900"/>
                </a:spcAft>
                <a:buNone/>
              </a:pPr>
              <a:r>
                <a:rPr sz="2100" b="1" i="1" dirty="0">
                  <a:solidFill>
                    <a:srgbClr val="000000"/>
                  </a:solidFill>
                  <a:latin typeface="Times New Roman" panose="02020603050405020304" pitchFamily="18" charset="0"/>
                  <a:cs typeface="Times New Roman" panose="02020603050405020304" pitchFamily="18" charset="0"/>
                </a:rPr>
                <a:t>Nếu một tam giác có bình ph</a:t>
              </a:r>
              <a:r>
                <a:rPr lang="vi-VN" altLang="x-none" sz="2100" b="1" i="1" dirty="0">
                  <a:solidFill>
                    <a:srgbClr val="000000"/>
                  </a:solidFill>
                  <a:latin typeface="Times New Roman" panose="02020603050405020304" pitchFamily="18" charset="0"/>
                  <a:cs typeface="Times New Roman" panose="02020603050405020304" pitchFamily="18" charset="0"/>
                </a:rPr>
                <a:t>ương của một cạnh bằng tổng bình phương của hai cạnh còn lại thì tam giác đó l</a:t>
              </a:r>
              <a:r>
                <a:rPr lang="vi-VN" altLang="x-none" sz="2100" b="1" i="1" dirty="0">
                  <a:solidFill>
                    <a:srgbClr val="000000"/>
                  </a:solidFill>
                  <a:latin typeface="Times New Roman" panose="02020603050405020304" pitchFamily="18" charset="0"/>
                  <a:ea typeface="Times New Roman" panose="02020603050405020304" pitchFamily="18" charset="0"/>
                </a:rPr>
                <a:t>à</a:t>
              </a:r>
              <a:r>
                <a:rPr lang="vi-VN" altLang="x-none" sz="2100" b="1" i="1" dirty="0">
                  <a:solidFill>
                    <a:srgbClr val="000000"/>
                  </a:solidFill>
                  <a:latin typeface="Times New Roman" panose="02020603050405020304" pitchFamily="18" charset="0"/>
                  <a:cs typeface="Times New Roman" panose="02020603050405020304" pitchFamily="18" charset="0"/>
                </a:rPr>
                <a:t> tam giác vuông.</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sp>
        <p:nvSpPr>
          <p:cNvPr id="48" name="TextBox 47"/>
          <p:cNvSpPr txBox="1"/>
          <p:nvPr/>
        </p:nvSpPr>
        <p:spPr>
          <a:xfrm>
            <a:off x="585788" y="3624263"/>
            <a:ext cx="1771650" cy="415925"/>
          </a:xfrm>
          <a:prstGeom prst="rect">
            <a:avLst/>
          </a:prstGeom>
          <a:noFill/>
          <a:ln w="9525">
            <a:noFill/>
          </a:ln>
        </p:spPr>
        <p:txBody>
          <a:bodyPr>
            <a:spAutoFit/>
          </a:bodyPr>
          <a:lstStyle/>
          <a:p>
            <a:pPr eaLnBrk="1" hangingPunct="1">
              <a:buNone/>
            </a:pPr>
            <a:r>
              <a:rPr sz="2100" b="1" i="1" dirty="0">
                <a:solidFill>
                  <a:srgbClr val="000000"/>
                </a:solidFill>
                <a:latin typeface="Times New Roman" panose="02020603050405020304" pitchFamily="18" charset="0"/>
                <a:cs typeface="Times New Roman" panose="02020603050405020304" pitchFamily="18" charset="0"/>
              </a:rPr>
              <a:t>*Chẳng hạn: </a:t>
            </a:r>
            <a:endParaRPr lang="vi-VN" altLang="x-none" sz="2100" b="1" i="1" dirty="0">
              <a:solidFill>
                <a:srgbClr val="000000"/>
              </a:solidFill>
              <a:latin typeface="Times New Roman" panose="02020603050405020304" pitchFamily="18" charset="0"/>
              <a:ea typeface="Times New Roman" panose="02020603050405020304" pitchFamily="18" charset="0"/>
            </a:endParaRPr>
          </a:p>
        </p:txBody>
      </p:sp>
      <p:sp>
        <p:nvSpPr>
          <p:cNvPr id="49" name="TextBox 48"/>
          <p:cNvSpPr txBox="1"/>
          <p:nvPr/>
        </p:nvSpPr>
        <p:spPr>
          <a:xfrm>
            <a:off x="2233613" y="3648075"/>
            <a:ext cx="3998912"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ABC có BC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50" name="TextBox 49"/>
          <p:cNvSpPr txBox="1"/>
          <p:nvPr/>
        </p:nvSpPr>
        <p:spPr>
          <a:xfrm>
            <a:off x="3074988" y="4010025"/>
            <a:ext cx="2195512" cy="41433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hay a</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52" name="TextBox 51"/>
          <p:cNvSpPr txBox="1"/>
          <p:nvPr/>
        </p:nvSpPr>
        <p:spPr>
          <a:xfrm>
            <a:off x="2089150" y="4418013"/>
            <a:ext cx="3998913"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=&gt;ABC vuông tại 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nvGrpSpPr>
          <p:cNvPr id="56" name="Group 55"/>
          <p:cNvGrpSpPr/>
          <p:nvPr/>
        </p:nvGrpSpPr>
        <p:grpSpPr>
          <a:xfrm>
            <a:off x="6672263" y="3697288"/>
            <a:ext cx="2289175" cy="1427162"/>
            <a:chOff x="10253096" y="2930486"/>
            <a:chExt cx="2055680" cy="1904120"/>
          </a:xfrm>
        </p:grpSpPr>
        <p:sp>
          <p:nvSpPr>
            <p:cNvPr id="57" name="Right Triangle 56"/>
            <p:cNvSpPr/>
            <p:nvPr/>
          </p:nvSpPr>
          <p:spPr>
            <a:xfrm>
              <a:off x="10461434" y="3202237"/>
              <a:ext cx="1504950" cy="1181100"/>
            </a:xfrm>
            <a:prstGeom prst="rtTriangl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283658" name="TextBox 57"/>
            <p:cNvSpPr txBox="1"/>
            <p:nvPr/>
          </p:nvSpPr>
          <p:spPr>
            <a:xfrm>
              <a:off x="10276332" y="4263527"/>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A</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3659" name="TextBox 58"/>
            <p:cNvSpPr txBox="1"/>
            <p:nvPr/>
          </p:nvSpPr>
          <p:spPr>
            <a:xfrm>
              <a:off x="10253096" y="2930486"/>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B</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3660" name="TextBox 59"/>
            <p:cNvSpPr txBox="1"/>
            <p:nvPr/>
          </p:nvSpPr>
          <p:spPr>
            <a:xfrm>
              <a:off x="11923185" y="4342164"/>
              <a:ext cx="38559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C</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3661" name="TextBox 60"/>
            <p:cNvSpPr txBox="1"/>
            <p:nvPr/>
          </p:nvSpPr>
          <p:spPr>
            <a:xfrm>
              <a:off x="11130668" y="3419868"/>
              <a:ext cx="675701"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a</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3662" name="TextBox 61"/>
            <p:cNvSpPr txBox="1"/>
            <p:nvPr/>
          </p:nvSpPr>
          <p:spPr>
            <a:xfrm>
              <a:off x="10278993" y="3575267"/>
              <a:ext cx="238693"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c</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83663" name="TextBox 62"/>
            <p:cNvSpPr txBox="1"/>
            <p:nvPr/>
          </p:nvSpPr>
          <p:spPr>
            <a:xfrm>
              <a:off x="10936077" y="4340645"/>
              <a:ext cx="262136" cy="492442"/>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b</a:t>
              </a:r>
              <a:endParaRPr lang="vi-VN" altLang="x-none" dirty="0">
                <a:solidFill>
                  <a:srgbClr val="000000"/>
                </a:solidFill>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8" grpId="0"/>
      <p:bldP spid="49" grpId="0"/>
      <p:bldP spid="50"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Box 47"/>
          <p:cNvSpPr txBox="1"/>
          <p:nvPr/>
        </p:nvSpPr>
        <p:spPr>
          <a:xfrm>
            <a:off x="1727200" y="1298575"/>
            <a:ext cx="6029325" cy="73818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Cho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DEF có DE = 7cm, DG = 24cm v</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EG = 25cm.</a:t>
            </a:r>
          </a:p>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DEG có phải l</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tam giác vuông hay không?</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4675" name="TextBox 48"/>
          <p:cNvSpPr txBox="1"/>
          <p:nvPr/>
        </p:nvSpPr>
        <p:spPr>
          <a:xfrm>
            <a:off x="477838" y="2655888"/>
            <a:ext cx="3998912" cy="415925"/>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Xét DEF, ta có:</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84676" name="TextBox 49"/>
          <p:cNvSpPr txBox="1"/>
          <p:nvPr/>
        </p:nvSpPr>
        <p:spPr>
          <a:xfrm>
            <a:off x="865188" y="3017838"/>
            <a:ext cx="2863850" cy="414337"/>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EG</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25</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625 (cm</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84677" name="TextBox 51"/>
          <p:cNvSpPr txBox="1"/>
          <p:nvPr/>
        </p:nvSpPr>
        <p:spPr>
          <a:xfrm>
            <a:off x="276225" y="4260850"/>
            <a:ext cx="6391275" cy="415925"/>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Do đó DEG vuông tại D (theo định lý Pythagore đảo)</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6" name="Parallelogram 25"/>
          <p:cNvSpPr/>
          <p:nvPr/>
        </p:nvSpPr>
        <p:spPr>
          <a:xfrm>
            <a:off x="241257" y="1057759"/>
            <a:ext cx="1485900" cy="436418"/>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100" b="1" dirty="0">
                <a:solidFill>
                  <a:srgbClr val="FFFFFF"/>
                </a:solidFill>
                <a:latin typeface="Times New Roman" panose="02020603050405020304" pitchFamily="18" charset="0"/>
                <a:cs typeface="Times New Roman" panose="02020603050405020304" pitchFamily="18" charset="0"/>
              </a:rPr>
              <a:t>VÍ DỤ 2</a:t>
            </a:r>
            <a:endParaRPr lang="vi-VN" altLang="x-none" sz="2100" b="1" dirty="0">
              <a:solidFill>
                <a:srgbClr val="FFFFFF"/>
              </a:solidFill>
              <a:latin typeface="Times New Roman" panose="02020603050405020304" pitchFamily="18" charset="0"/>
              <a:ea typeface="Times New Roman" panose="02020603050405020304" pitchFamily="18" charset="0"/>
            </a:endParaRPr>
          </a:p>
        </p:txBody>
      </p:sp>
      <p:sp>
        <p:nvSpPr>
          <p:cNvPr id="284681" name="TextBox 26"/>
          <p:cNvSpPr txBox="1"/>
          <p:nvPr/>
        </p:nvSpPr>
        <p:spPr>
          <a:xfrm>
            <a:off x="2492375" y="2257425"/>
            <a:ext cx="985838" cy="415925"/>
          </a:xfrm>
          <a:prstGeom prst="rect">
            <a:avLst/>
          </a:prstGeom>
          <a:noFill/>
          <a:ln w="9525">
            <a:noFill/>
          </a:ln>
        </p:spPr>
        <p:txBody>
          <a:bodyPr>
            <a:spAutoFit/>
          </a:bodyPr>
          <a:lstStyle/>
          <a:p>
            <a:pPr eaLnBrk="1" hangingPunct="1">
              <a:buNone/>
            </a:pPr>
            <a:r>
              <a:rPr sz="21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endParaRPr lang="vi-VN" altLang="x-none" sz="2100" b="1" i="1" u="sng" dirty="0">
              <a:solidFill>
                <a:srgbClr val="0000CC"/>
              </a:solidFill>
              <a:latin typeface="Times New Roman" panose="02020603050405020304" pitchFamily="18" charset="0"/>
              <a:ea typeface="Times New Roman" panose="02020603050405020304" pitchFamily="18" charset="0"/>
            </a:endParaRPr>
          </a:p>
        </p:txBody>
      </p:sp>
      <p:sp>
        <p:nvSpPr>
          <p:cNvPr id="284682" name="TextBox 27"/>
          <p:cNvSpPr txBox="1"/>
          <p:nvPr/>
        </p:nvSpPr>
        <p:spPr>
          <a:xfrm>
            <a:off x="819150" y="3417888"/>
            <a:ext cx="5151438" cy="414337"/>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DE</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DG</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7</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+ 24</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49 + 576 = 625 (cm</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84683" name="TextBox 28"/>
          <p:cNvSpPr txBox="1"/>
          <p:nvPr/>
        </p:nvSpPr>
        <p:spPr>
          <a:xfrm>
            <a:off x="442913" y="3810000"/>
            <a:ext cx="6053137" cy="414338"/>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Suy ra EG</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DE</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DG</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13" name="Rounded Rectangular Callout 12"/>
          <p:cNvSpPr/>
          <p:nvPr/>
        </p:nvSpPr>
        <p:spPr>
          <a:xfrm>
            <a:off x="5554663" y="3773488"/>
            <a:ext cx="3071813" cy="588963"/>
          </a:xfrm>
          <a:prstGeom prst="wedgeRoundRectCallout">
            <a:avLst>
              <a:gd name="adj1" fmla="val -109697"/>
              <a:gd name="adj2" fmla="val -60249"/>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B2: Tính tổng bình phương độ d</a:t>
            </a:r>
            <a:r>
              <a:rPr sz="1900" dirty="0">
                <a:solidFill>
                  <a:srgbClr val="000000"/>
                </a:solidFill>
                <a:latin typeface="Times New Roman" panose="02020603050405020304" pitchFamily="18" charset="0"/>
                <a:ea typeface="Times New Roman" panose="02020603050405020304" pitchFamily="18" charset="0"/>
              </a:rPr>
              <a:t>à</a:t>
            </a:r>
            <a:r>
              <a:rPr sz="1900" dirty="0">
                <a:solidFill>
                  <a:srgbClr val="000000"/>
                </a:solidFill>
                <a:latin typeface="Times New Roman" panose="02020603050405020304" pitchFamily="18" charset="0"/>
                <a:cs typeface="Times New Roman" panose="02020603050405020304" pitchFamily="18" charset="0"/>
              </a:rPr>
              <a:t>i hai cạnh còn lại.</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14" name="Rounded Rectangle 13"/>
          <p:cNvSpPr/>
          <p:nvPr/>
        </p:nvSpPr>
        <p:spPr>
          <a:xfrm>
            <a:off x="5462588" y="2263775"/>
            <a:ext cx="3181350" cy="7080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100" dirty="0">
                <a:solidFill>
                  <a:srgbClr val="FF0000"/>
                </a:solidFill>
                <a:latin typeface="Times New Roman" panose="02020603050405020304" pitchFamily="18" charset="0"/>
                <a:cs typeface="Times New Roman" panose="02020603050405020304" pitchFamily="18" charset="0"/>
              </a:rPr>
              <a:t>Các bước chứng tỏ một tam giác l</a:t>
            </a:r>
            <a:r>
              <a:rPr sz="2100" dirty="0">
                <a:solidFill>
                  <a:srgbClr val="FF0000"/>
                </a:solidFill>
                <a:latin typeface="Times New Roman" panose="02020603050405020304" pitchFamily="18" charset="0"/>
                <a:ea typeface="Times New Roman" panose="02020603050405020304" pitchFamily="18" charset="0"/>
              </a:rPr>
              <a:t>à</a:t>
            </a:r>
            <a:r>
              <a:rPr sz="2100" dirty="0">
                <a:solidFill>
                  <a:srgbClr val="FF0000"/>
                </a:solidFill>
                <a:latin typeface="Times New Roman" panose="02020603050405020304" pitchFamily="18" charset="0"/>
                <a:cs typeface="Times New Roman" panose="02020603050405020304" pitchFamily="18" charset="0"/>
              </a:rPr>
              <a:t> tam giác vuông:</a:t>
            </a:r>
            <a:endParaRPr sz="2100" dirty="0">
              <a:solidFill>
                <a:srgbClr val="FF0000"/>
              </a:solidFill>
              <a:latin typeface="Times New Roman" panose="02020603050405020304" pitchFamily="18" charset="0"/>
              <a:ea typeface="Times New Roman" panose="02020603050405020304" pitchFamily="18" charset="0"/>
            </a:endParaRPr>
          </a:p>
        </p:txBody>
      </p:sp>
      <p:sp>
        <p:nvSpPr>
          <p:cNvPr id="15" name="Rounded Rectangular Callout 14"/>
          <p:cNvSpPr/>
          <p:nvPr/>
        </p:nvSpPr>
        <p:spPr>
          <a:xfrm>
            <a:off x="5529263" y="4491038"/>
            <a:ext cx="3138488" cy="587375"/>
          </a:xfrm>
          <a:prstGeom prst="wedgeRoundRectCallout">
            <a:avLst>
              <a:gd name="adj1" fmla="val -117089"/>
              <a:gd name="adj2" fmla="val -100425"/>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B3: So sánh hai kết quả tính được.</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16" name="Rounded Rectangular Callout 15"/>
          <p:cNvSpPr/>
          <p:nvPr/>
        </p:nvSpPr>
        <p:spPr>
          <a:xfrm>
            <a:off x="5510213" y="3054350"/>
            <a:ext cx="3121025" cy="628650"/>
          </a:xfrm>
          <a:prstGeom prst="wedgeRoundRectCallout">
            <a:avLst>
              <a:gd name="adj1" fmla="val -120599"/>
              <a:gd name="adj2" fmla="val -14867"/>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B1: Xét tam giác, tính bình phương độ d</a:t>
            </a:r>
            <a:r>
              <a:rPr sz="1900" dirty="0">
                <a:solidFill>
                  <a:srgbClr val="000000"/>
                </a:solidFill>
                <a:latin typeface="Times New Roman" panose="02020603050405020304" pitchFamily="18" charset="0"/>
                <a:ea typeface="Times New Roman" panose="02020603050405020304" pitchFamily="18" charset="0"/>
              </a:rPr>
              <a:t>à</a:t>
            </a:r>
            <a:r>
              <a:rPr sz="1900" dirty="0">
                <a:solidFill>
                  <a:srgbClr val="000000"/>
                </a:solidFill>
                <a:latin typeface="Times New Roman" panose="02020603050405020304" pitchFamily="18" charset="0"/>
                <a:cs typeface="Times New Roman" panose="02020603050405020304" pitchFamily="18" charset="0"/>
              </a:rPr>
              <a:t>i cạnh lớn nhất.</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17" name="Rounded Rectangular Callout 16"/>
          <p:cNvSpPr/>
          <p:nvPr/>
        </p:nvSpPr>
        <p:spPr>
          <a:xfrm>
            <a:off x="5529263" y="5211763"/>
            <a:ext cx="3138488" cy="588963"/>
          </a:xfrm>
          <a:prstGeom prst="wedgeRoundRectCallout">
            <a:avLst>
              <a:gd name="adj1" fmla="val -117089"/>
              <a:gd name="adj2" fmla="val -142609"/>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B4: Kết luận.</a:t>
            </a:r>
            <a:endParaRPr sz="19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698" name="Group 1"/>
          <p:cNvGrpSpPr/>
          <p:nvPr/>
        </p:nvGrpSpPr>
        <p:grpSpPr>
          <a:xfrm>
            <a:off x="2700338" y="927100"/>
            <a:ext cx="4094162" cy="473075"/>
            <a:chOff x="1410588" y="206734"/>
            <a:chExt cx="4004249" cy="631455"/>
          </a:xfrm>
        </p:grpSpPr>
        <p:sp>
          <p:nvSpPr>
            <p:cNvPr id="3" name="Hexagon 2"/>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85721" name="TextBox 3"/>
            <p:cNvSpPr txBox="1"/>
            <p:nvPr/>
          </p:nvSpPr>
          <p:spPr>
            <a:xfrm>
              <a:off x="1534600" y="222635"/>
              <a:ext cx="3649650"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CẶP ĐÔI</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sp>
        <p:nvSpPr>
          <p:cNvPr id="48" name="TextBox 47"/>
          <p:cNvSpPr txBox="1"/>
          <p:nvPr/>
        </p:nvSpPr>
        <p:spPr>
          <a:xfrm>
            <a:off x="1109663" y="1585913"/>
            <a:ext cx="6029325" cy="73818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Cho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tam giác có 3 cạnh 20cm, 21cm, 29cm có phải l</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tam giác vuông hay không?</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49" name="TextBox 48"/>
          <p:cNvSpPr txBox="1"/>
          <p:nvPr/>
        </p:nvSpPr>
        <p:spPr>
          <a:xfrm>
            <a:off x="1304925" y="3492500"/>
            <a:ext cx="3998913" cy="415925"/>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Xét ABC  có:</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50" name="TextBox 49"/>
          <p:cNvSpPr txBox="1"/>
          <p:nvPr/>
        </p:nvSpPr>
        <p:spPr>
          <a:xfrm>
            <a:off x="1746250" y="3911600"/>
            <a:ext cx="3497263" cy="414338"/>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BC</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29</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841 (cm</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52" name="TextBox 51"/>
          <p:cNvSpPr txBox="1"/>
          <p:nvPr/>
        </p:nvSpPr>
        <p:spPr>
          <a:xfrm>
            <a:off x="5707063" y="4589463"/>
            <a:ext cx="3998912" cy="415925"/>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=&gt;ABC vuông tại A</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7" name="TextBox 26"/>
          <p:cNvSpPr txBox="1"/>
          <p:nvPr/>
        </p:nvSpPr>
        <p:spPr>
          <a:xfrm>
            <a:off x="3714750" y="2314575"/>
            <a:ext cx="985838" cy="415925"/>
          </a:xfrm>
          <a:prstGeom prst="rect">
            <a:avLst/>
          </a:prstGeom>
          <a:noFill/>
          <a:ln w="9525">
            <a:noFill/>
          </a:ln>
        </p:spPr>
        <p:txBody>
          <a:bodyPr>
            <a:spAutoFit/>
          </a:bodyPr>
          <a:lstStyle/>
          <a:p>
            <a:pPr eaLnBrk="1" hangingPunct="1">
              <a:buNone/>
            </a:pPr>
            <a:r>
              <a:rPr sz="21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endParaRPr lang="vi-VN" altLang="x-none" sz="2100" b="1" i="1" u="sng" dirty="0">
              <a:solidFill>
                <a:srgbClr val="0000CC"/>
              </a:solidFill>
              <a:latin typeface="Times New Roman" panose="02020603050405020304" pitchFamily="18" charset="0"/>
              <a:ea typeface="Times New Roman" panose="02020603050405020304" pitchFamily="18" charset="0"/>
            </a:endParaRPr>
          </a:p>
        </p:txBody>
      </p:sp>
      <p:sp>
        <p:nvSpPr>
          <p:cNvPr id="28" name="TextBox 27"/>
          <p:cNvSpPr txBox="1"/>
          <p:nvPr/>
        </p:nvSpPr>
        <p:spPr>
          <a:xfrm>
            <a:off x="1703388" y="4325938"/>
            <a:ext cx="4283075" cy="414337"/>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AB</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AC</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20</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+ 21</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841(cm</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9" name="TextBox 28"/>
          <p:cNvSpPr txBox="1"/>
          <p:nvPr/>
        </p:nvSpPr>
        <p:spPr>
          <a:xfrm>
            <a:off x="5705475" y="4160838"/>
            <a:ext cx="2782888" cy="414337"/>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=&gt; BC</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AB</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AC</a:t>
            </a:r>
            <a:r>
              <a:rPr sz="21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pic>
        <p:nvPicPr>
          <p:cNvPr id="285706" name="Picture 12"/>
          <p:cNvPicPr>
            <a:picLocks noChangeAspect="1"/>
          </p:cNvPicPr>
          <p:nvPr/>
        </p:nvPicPr>
        <p:blipFill>
          <a:blip r:embed="rId2"/>
          <a:stretch>
            <a:fillRect/>
          </a:stretch>
        </p:blipFill>
        <p:spPr>
          <a:xfrm>
            <a:off x="203200" y="1046163"/>
            <a:ext cx="1028700" cy="1144587"/>
          </a:xfrm>
          <a:prstGeom prst="rect">
            <a:avLst/>
          </a:prstGeom>
          <a:noFill/>
          <a:ln w="9525">
            <a:noFill/>
          </a:ln>
        </p:spPr>
      </p:pic>
      <p:grpSp>
        <p:nvGrpSpPr>
          <p:cNvPr id="14" name="Group 13"/>
          <p:cNvGrpSpPr/>
          <p:nvPr/>
        </p:nvGrpSpPr>
        <p:grpSpPr>
          <a:xfrm>
            <a:off x="6535738" y="2214563"/>
            <a:ext cx="2309812" cy="1851025"/>
            <a:chOff x="10118317" y="2930486"/>
            <a:chExt cx="2073683" cy="1860711"/>
          </a:xfrm>
        </p:grpSpPr>
        <p:sp>
          <p:nvSpPr>
            <p:cNvPr id="15" name="Right Triangle 14"/>
            <p:cNvSpPr/>
            <p:nvPr/>
          </p:nvSpPr>
          <p:spPr>
            <a:xfrm>
              <a:off x="10461434" y="3202237"/>
              <a:ext cx="1504950" cy="1181100"/>
            </a:xfrm>
            <a:prstGeom prst="rtTriangl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100" b="0" i="0" u="none" strike="noStrike" kern="1200" cap="none" spc="0" normalizeH="0" baseline="0" noProof="0">
                <a:ln>
                  <a:noFill/>
                </a:ln>
                <a:solidFill>
                  <a:prstClr val="white"/>
                </a:solidFill>
                <a:effectLst/>
                <a:uLnTx/>
                <a:uFillTx/>
                <a:latin typeface="+mn-lt"/>
                <a:ea typeface="+mn-ea"/>
                <a:cs typeface="+mn-cs"/>
              </a:endParaRPr>
            </a:p>
          </p:txBody>
        </p:sp>
        <p:sp>
          <p:nvSpPr>
            <p:cNvPr id="285712" name="TextBox 15"/>
            <p:cNvSpPr txBox="1"/>
            <p:nvPr/>
          </p:nvSpPr>
          <p:spPr>
            <a:xfrm>
              <a:off x="10212636" y="4263527"/>
              <a:ext cx="385591" cy="41750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5713" name="TextBox 16"/>
            <p:cNvSpPr txBox="1"/>
            <p:nvPr/>
          </p:nvSpPr>
          <p:spPr>
            <a:xfrm>
              <a:off x="10157552" y="2930486"/>
              <a:ext cx="385591" cy="41750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5714" name="TextBox 17"/>
            <p:cNvSpPr txBox="1"/>
            <p:nvPr/>
          </p:nvSpPr>
          <p:spPr>
            <a:xfrm>
              <a:off x="11806409" y="4373697"/>
              <a:ext cx="385591" cy="41750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5715" name="TextBox 18"/>
            <p:cNvSpPr txBox="1"/>
            <p:nvPr/>
          </p:nvSpPr>
          <p:spPr>
            <a:xfrm>
              <a:off x="11130668" y="3419868"/>
              <a:ext cx="675701" cy="742223"/>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29cm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5716" name="TextBox 19"/>
            <p:cNvSpPr txBox="1"/>
            <p:nvPr/>
          </p:nvSpPr>
          <p:spPr>
            <a:xfrm rot="-5400000">
              <a:off x="9852740" y="3454477"/>
              <a:ext cx="904191" cy="37303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20cm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85717" name="TextBox 20"/>
            <p:cNvSpPr txBox="1"/>
            <p:nvPr/>
          </p:nvSpPr>
          <p:spPr>
            <a:xfrm>
              <a:off x="10936077" y="4340645"/>
              <a:ext cx="818439" cy="41750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21cm</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sp>
        <p:nvSpPr>
          <p:cNvPr id="22" name="TextBox 21"/>
          <p:cNvSpPr txBox="1"/>
          <p:nvPr/>
        </p:nvSpPr>
        <p:spPr>
          <a:xfrm>
            <a:off x="1319213" y="2706688"/>
            <a:ext cx="5610225" cy="738187"/>
          </a:xfrm>
          <a:prstGeom prst="rect">
            <a:avLst/>
          </a:prstGeom>
          <a:noFill/>
          <a:ln w="9525">
            <a:noFill/>
          </a:ln>
        </p:spPr>
        <p:txBody>
          <a:bodyPr>
            <a:spAutoFit/>
          </a:bodyPr>
          <a:lstStyle/>
          <a:p>
            <a:pPr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 sử A</a:t>
            </a:r>
            <a:r>
              <a:rPr sz="2100" dirty="0">
                <a:solidFill>
                  <a:srgbClr val="0000CC"/>
                </a:solidFill>
                <a:latin typeface="Times New Roman" panose="02020603050405020304" pitchFamily="18" charset="0"/>
                <a:cs typeface="Times New Roman" panose="02020603050405020304" pitchFamily="18" charset="0"/>
              </a:rPr>
              <a:t>BC có </a:t>
            </a:r>
            <a:endParaRPr lang="vi-VN" altLang="x-none" sz="2100" dirty="0">
              <a:solidFill>
                <a:srgbClr val="0000CC"/>
              </a:solidFill>
              <a:latin typeface="Times New Roman" panose="02020603050405020304" pitchFamily="18" charset="0"/>
              <a:cs typeface="Times New Roman" panose="02020603050405020304" pitchFamily="18" charset="0"/>
            </a:endParaRPr>
          </a:p>
          <a:p>
            <a:pPr eaLnBrk="1" hangingPunct="1">
              <a:buNone/>
            </a:pPr>
            <a:r>
              <a:rPr sz="2100" dirty="0">
                <a:solidFill>
                  <a:srgbClr val="0000CC"/>
                </a:solidFill>
                <a:latin typeface="Times New Roman" panose="02020603050405020304" pitchFamily="18" charset="0"/>
                <a:cs typeface="Times New Roman" panose="02020603050405020304" pitchFamily="18" charset="0"/>
              </a:rPr>
              <a:t>AB = 20 cm, AC = 21 cm, BC = 29 cm.</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6" name="Right Brace 5"/>
          <p:cNvSpPr/>
          <p:nvPr/>
        </p:nvSpPr>
        <p:spPr>
          <a:xfrm>
            <a:off x="5561013" y="4195763"/>
            <a:ext cx="107950" cy="528638"/>
          </a:xfrm>
          <a:prstGeom prst="rightBrace">
            <a:avLst>
              <a:gd name="adj1" fmla="val 7708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8" name="Rectangle 7"/>
          <p:cNvSpPr/>
          <p:nvPr/>
        </p:nvSpPr>
        <p:spPr>
          <a:xfrm>
            <a:off x="2001838" y="5018088"/>
            <a:ext cx="5383213" cy="587375"/>
          </a:xfrm>
          <a:prstGeom prst="rect">
            <a:avLst/>
          </a:prstGeom>
          <a:solidFill>
            <a:schemeClr val="accent6">
              <a:lumMod val="40000"/>
              <a:lumOff val="60000"/>
            </a:schemeClr>
          </a:solidFill>
        </p:spPr>
        <p:txBody>
          <a:bodyPr wrap="square">
            <a:no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Vậy tam giác có ba cạnh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20 cm, 21 cm, 29 cm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tam giác vuông.</a:t>
            </a:r>
            <a:endParaRPr lang="vi-VN" altLang="x-none" sz="2100"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2" grpId="0"/>
      <p:bldP spid="27" grpId="0"/>
      <p:bldP spid="28" grpId="0"/>
      <p:bldP spid="29" grpId="0"/>
      <p:bldP spid="22" grpId="0"/>
      <p:bldP spid="6" grpId="0" bldLvl="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3600" y="2259013"/>
            <a:ext cx="5086350"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0"/>
              </a:spcBef>
              <a:buNone/>
            </a:pPr>
            <a:r>
              <a:rPr lang="en-US" altLang="en-US" dirty="0">
                <a:solidFill>
                  <a:srgbClr val="FF0000"/>
                </a:solidFill>
                <a:latin typeface="Times New Roman" panose="02020603050405020304" pitchFamily="18" charset="0"/>
                <a:cs typeface="Times New Roman" panose="02020603050405020304" pitchFamily="18" charset="0"/>
              </a:rPr>
              <a:t>B1: Tính bình phương độ d</a:t>
            </a:r>
            <a:r>
              <a:rPr lang="en-US" altLang="en-US" dirty="0">
                <a:solidFill>
                  <a:srgbClr val="FF0000"/>
                </a:solidFill>
                <a:latin typeface="Times New Roman" panose="02020603050405020304" pitchFamily="18" charset="0"/>
                <a:ea typeface="Times New Roman" panose="02020603050405020304" pitchFamily="18" charset="0"/>
              </a:rPr>
              <a:t>à</a:t>
            </a:r>
            <a:r>
              <a:rPr lang="en-US" altLang="en-US" dirty="0">
                <a:solidFill>
                  <a:srgbClr val="FF0000"/>
                </a:solidFill>
                <a:latin typeface="Times New Roman" panose="02020603050405020304" pitchFamily="18" charset="0"/>
                <a:cs typeface="Times New Roman" panose="02020603050405020304" pitchFamily="18" charset="0"/>
              </a:rPr>
              <a:t>i </a:t>
            </a:r>
            <a:r>
              <a:rPr lang="en-US" altLang="en-US" dirty="0">
                <a:solidFill>
                  <a:srgbClr val="558ED5"/>
                </a:solidFill>
                <a:latin typeface="Times New Roman" panose="02020603050405020304" pitchFamily="18" charset="0"/>
                <a:cs typeface="Times New Roman" panose="02020603050405020304" pitchFamily="18" charset="0"/>
              </a:rPr>
              <a:t>cạnh lớn nhất</a:t>
            </a:r>
            <a:endParaRPr lang="en-US" altLang="en-US" dirty="0">
              <a:solidFill>
                <a:srgbClr val="558ED5"/>
              </a:solidFill>
              <a:latin typeface="Times New Roman" panose="02020603050405020304" pitchFamily="18" charset="0"/>
              <a:ea typeface="Times New Roman" panose="02020603050405020304" pitchFamily="18" charset="0"/>
            </a:endParaRPr>
          </a:p>
        </p:txBody>
      </p:sp>
      <p:sp>
        <p:nvSpPr>
          <p:cNvPr id="5" name="TextBox 4"/>
          <p:cNvSpPr txBox="1"/>
          <p:nvPr/>
        </p:nvSpPr>
        <p:spPr>
          <a:xfrm>
            <a:off x="890588" y="2670175"/>
            <a:ext cx="5314950" cy="414338"/>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0"/>
              </a:spcBef>
              <a:buNone/>
            </a:pPr>
            <a:r>
              <a:rPr lang="en-US" altLang="en-US" dirty="0">
                <a:solidFill>
                  <a:srgbClr val="FF0000"/>
                </a:solidFill>
                <a:latin typeface="Times New Roman" panose="02020603050405020304" pitchFamily="18" charset="0"/>
                <a:cs typeface="Times New Roman" panose="02020603050405020304" pitchFamily="18" charset="0"/>
              </a:rPr>
              <a:t>B2: Tính tổng các bình phương 2 cạnh còn lại</a:t>
            </a:r>
            <a:endParaRPr lang="en-US" altLang="en-US" dirty="0">
              <a:solidFill>
                <a:srgbClr val="FF0000"/>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890588" y="3059113"/>
            <a:ext cx="5402262" cy="1062037"/>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0"/>
              </a:spcBef>
              <a:buNone/>
            </a:pPr>
            <a:r>
              <a:rPr lang="en-US" altLang="en-US" dirty="0">
                <a:solidFill>
                  <a:srgbClr val="FF0000"/>
                </a:solidFill>
                <a:latin typeface="Times New Roman" panose="02020603050405020304" pitchFamily="18" charset="0"/>
                <a:cs typeface="Times New Roman" panose="02020603050405020304" pitchFamily="18" charset="0"/>
              </a:rPr>
              <a:t>B3: Nếu bình phương độ d</a:t>
            </a:r>
            <a:r>
              <a:rPr lang="en-US" altLang="en-US" dirty="0">
                <a:solidFill>
                  <a:srgbClr val="FF0000"/>
                </a:solidFill>
                <a:latin typeface="Times New Roman" panose="02020603050405020304" pitchFamily="18" charset="0"/>
                <a:ea typeface="Times New Roman" panose="02020603050405020304" pitchFamily="18" charset="0"/>
              </a:rPr>
              <a:t>à</a:t>
            </a:r>
            <a:r>
              <a:rPr lang="en-US" altLang="en-US" dirty="0">
                <a:solidFill>
                  <a:srgbClr val="FF0000"/>
                </a:solidFill>
                <a:latin typeface="Times New Roman" panose="02020603050405020304" pitchFamily="18" charset="0"/>
                <a:cs typeface="Times New Roman" panose="02020603050405020304" pitchFamily="18" charset="0"/>
              </a:rPr>
              <a:t>i cạnh lớn nhất bằng  tổng các bình phương 2 cạnh còn lại thì kết luận tam giác l</a:t>
            </a:r>
            <a:r>
              <a:rPr lang="en-US" altLang="en-US" dirty="0">
                <a:solidFill>
                  <a:srgbClr val="FF0000"/>
                </a:solidFill>
                <a:latin typeface="Times New Roman" panose="02020603050405020304" pitchFamily="18" charset="0"/>
                <a:ea typeface="Times New Roman" panose="02020603050405020304" pitchFamily="18" charset="0"/>
              </a:rPr>
              <a:t>à</a:t>
            </a:r>
            <a:r>
              <a:rPr lang="en-US" altLang="en-US" dirty="0">
                <a:solidFill>
                  <a:srgbClr val="FF0000"/>
                </a:solidFill>
                <a:latin typeface="Times New Roman" panose="02020603050405020304" pitchFamily="18" charset="0"/>
                <a:cs typeface="Times New Roman" panose="02020603050405020304" pitchFamily="18" charset="0"/>
              </a:rPr>
              <a:t> tam giác vuông (ĐL Pitago đảo)</a:t>
            </a:r>
            <a:endParaRPr lang="en-US" altLang="en-US" dirty="0">
              <a:solidFill>
                <a:srgbClr val="FF0000"/>
              </a:solidFill>
              <a:latin typeface="Times New Roman" panose="02020603050405020304" pitchFamily="18" charset="0"/>
              <a:ea typeface="Times New Roman" panose="02020603050405020304" pitchFamily="18" charset="0"/>
            </a:endParaRPr>
          </a:p>
        </p:txBody>
      </p:sp>
      <p:sp>
        <p:nvSpPr>
          <p:cNvPr id="8194" name="Title 1"/>
          <p:cNvSpPr>
            <a:spLocks noGrp="1"/>
          </p:cNvSpPr>
          <p:nvPr/>
        </p:nvSpPr>
        <p:spPr>
          <a:xfrm>
            <a:off x="963613" y="1104900"/>
            <a:ext cx="6172200" cy="857250"/>
          </a:xfrm>
          <a:prstGeom prst="rect">
            <a:avLst/>
          </a:prstGeom>
          <a:noFill/>
          <a:ln w="9525">
            <a:noFill/>
          </a:ln>
        </p:spPr>
        <p:txBody>
          <a:bodyPr lIns="68580" tIns="34290" rIns="68580" bIns="34290"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b="1" u="sng" dirty="0">
                <a:solidFill>
                  <a:srgbClr val="0070C0"/>
                </a:solidFill>
                <a:latin typeface="Times New Roman" panose="02020603050405020304" pitchFamily="18" charset="0"/>
                <a:cs typeface="Times New Roman" panose="02020603050405020304" pitchFamily="18" charset="0"/>
              </a:rPr>
              <a:t>Dùng định lí py ta go đảo để kiểm tra xem một tam giác có l</a:t>
            </a:r>
            <a:r>
              <a:rPr lang="en-US" altLang="en-US" b="1" u="sng" dirty="0">
                <a:solidFill>
                  <a:srgbClr val="0070C0"/>
                </a:solidFill>
                <a:latin typeface="Times New Roman" panose="02020603050405020304" pitchFamily="18" charset="0"/>
                <a:ea typeface="Times New Roman" panose="02020603050405020304" pitchFamily="18" charset="0"/>
              </a:rPr>
              <a:t>à</a:t>
            </a:r>
            <a:r>
              <a:rPr lang="en-US" altLang="en-US" b="1" u="sng" dirty="0">
                <a:solidFill>
                  <a:srgbClr val="0070C0"/>
                </a:solidFill>
                <a:latin typeface="Times New Roman" panose="02020603050405020304" pitchFamily="18" charset="0"/>
                <a:cs typeface="Times New Roman" panose="02020603050405020304" pitchFamily="18" charset="0"/>
              </a:rPr>
              <a:t> tam giác vuông không?(hoặc chứng minh 1 tam giác l</a:t>
            </a:r>
            <a:r>
              <a:rPr lang="en-US" altLang="en-US" b="1" u="sng" dirty="0">
                <a:solidFill>
                  <a:srgbClr val="0070C0"/>
                </a:solidFill>
                <a:latin typeface="Times New Roman" panose="02020603050405020304" pitchFamily="18" charset="0"/>
                <a:ea typeface="Times New Roman" panose="02020603050405020304" pitchFamily="18" charset="0"/>
              </a:rPr>
              <a:t>à</a:t>
            </a:r>
            <a:r>
              <a:rPr lang="en-US" altLang="en-US" b="1" u="sng" dirty="0">
                <a:solidFill>
                  <a:srgbClr val="0070C0"/>
                </a:solidFill>
                <a:latin typeface="Times New Roman" panose="02020603050405020304" pitchFamily="18" charset="0"/>
                <a:cs typeface="Times New Roman" panose="02020603050405020304" pitchFamily="18" charset="0"/>
              </a:rPr>
              <a:t> tam giác vuông</a:t>
            </a:r>
            <a:endParaRPr lang="en-US" altLang="en-US"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circle(in)">
                                      <p:cBhvr>
                                        <p:cTn id="22"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1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328613" y="1738313"/>
            <a:ext cx="6029325" cy="1385887"/>
          </a:xfrm>
          <a:prstGeom prst="rect">
            <a:avLst/>
          </a:prstGeom>
          <a:noFill/>
          <a:ln w="9525">
            <a:noFill/>
          </a:ln>
        </p:spPr>
        <p:txBody>
          <a:bodyPr>
            <a:spAutoFit/>
          </a:bodyPr>
          <a:lstStyle/>
          <a:p>
            <a:pPr algn="just" eaLnBrk="1" hangingPunct="1">
              <a:buNone/>
            </a:pPr>
            <a:r>
              <a:rPr sz="2100" dirty="0">
                <a:solidFill>
                  <a:srgbClr val="000000"/>
                </a:solidFill>
                <a:latin typeface="Times New Roman" panose="02020603050405020304" pitchFamily="18" charset="0"/>
                <a:cs typeface="Times New Roman" panose="02020603050405020304" pitchFamily="18" charset="0"/>
              </a:rPr>
              <a:t>Hình 8 mô tả một cánh buồm có dạng tam giác vuông, được buộc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o cột buồm thẳng đứng, với độ d</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i hai cạnh góc vuông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12m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5m. </a:t>
            </a:r>
          </a:p>
          <a:p>
            <a:pPr algn="just" eaLnBrk="1" hangingPunct="1">
              <a:buNone/>
            </a:pPr>
            <a:r>
              <a:rPr sz="2100" dirty="0">
                <a:solidFill>
                  <a:srgbClr val="000000"/>
                </a:solidFill>
                <a:latin typeface="Times New Roman" panose="02020603050405020304" pitchFamily="18" charset="0"/>
                <a:cs typeface="Times New Roman" panose="02020603050405020304" pitchFamily="18" charset="0"/>
              </a:rPr>
              <a:t>Tính chu vi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diện tích của cánh buồm đó.</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 name="TextBox 26"/>
          <p:cNvSpPr txBox="1"/>
          <p:nvPr/>
        </p:nvSpPr>
        <p:spPr>
          <a:xfrm>
            <a:off x="3500438" y="3000375"/>
            <a:ext cx="985837" cy="415925"/>
          </a:xfrm>
          <a:prstGeom prst="rect">
            <a:avLst/>
          </a:prstGeom>
          <a:noFill/>
          <a:ln w="9525">
            <a:noFill/>
          </a:ln>
        </p:spPr>
        <p:txBody>
          <a:bodyPr>
            <a:spAutoFit/>
          </a:bodyPr>
          <a:lstStyle/>
          <a:p>
            <a:pPr eaLnBrk="1" hangingPunct="1">
              <a:buNone/>
            </a:pPr>
            <a:r>
              <a:rPr sz="21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endParaRPr lang="vi-VN" altLang="x-none" sz="2100" b="1" i="1" u="sng" dirty="0">
              <a:solidFill>
                <a:srgbClr val="0000CC"/>
              </a:solidFill>
              <a:latin typeface="Times New Roman" panose="02020603050405020304" pitchFamily="18" charset="0"/>
              <a:ea typeface="Times New Roman" panose="02020603050405020304" pitchFamily="18" charset="0"/>
            </a:endParaRPr>
          </a:p>
        </p:txBody>
      </p:sp>
      <p:sp>
        <p:nvSpPr>
          <p:cNvPr id="22" name="TextBox 21"/>
          <p:cNvSpPr txBox="1"/>
          <p:nvPr/>
        </p:nvSpPr>
        <p:spPr>
          <a:xfrm>
            <a:off x="1319213" y="3363913"/>
            <a:ext cx="5610225" cy="1385887"/>
          </a:xfrm>
          <a:prstGeom prst="rect">
            <a:avLst/>
          </a:prstGeom>
          <a:noFill/>
          <a:ln w="9525">
            <a:noFill/>
          </a:ln>
        </p:spPr>
        <p:txBody>
          <a:bodyPr>
            <a:spAutoFit/>
          </a:bodyPr>
          <a:lstStyle/>
          <a:p>
            <a:pPr algn="just"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Do cánh buồm có dạng tam giác vuông với </a:t>
            </a:r>
            <a:r>
              <a:rPr sz="2100" dirty="0">
                <a:solidFill>
                  <a:srgbClr val="0000CC"/>
                </a:solidFill>
                <a:latin typeface="Times New Roman" panose="02020603050405020304" pitchFamily="18" charset="0"/>
                <a:cs typeface="Times New Roman" panose="02020603050405020304" pitchFamily="18" charset="0"/>
              </a:rPr>
              <a:t>độ d</a:t>
            </a:r>
            <a:r>
              <a:rPr sz="2100" dirty="0">
                <a:solidFill>
                  <a:srgbClr val="0000CC"/>
                </a:solidFill>
                <a:latin typeface="Times New Roman" panose="02020603050405020304" pitchFamily="18" charset="0"/>
                <a:ea typeface="Times New Roman" panose="02020603050405020304" pitchFamily="18" charset="0"/>
              </a:rPr>
              <a:t>à</a:t>
            </a:r>
            <a:r>
              <a:rPr sz="2100" dirty="0">
                <a:solidFill>
                  <a:srgbClr val="0000CC"/>
                </a:solidFill>
                <a:latin typeface="Times New Roman" panose="02020603050405020304" pitchFamily="18" charset="0"/>
                <a:cs typeface="Times New Roman" panose="02020603050405020304" pitchFamily="18" charset="0"/>
              </a:rPr>
              <a:t>i hai cạnh góc vuông l</a:t>
            </a:r>
            <a:r>
              <a:rPr sz="2100" dirty="0">
                <a:solidFill>
                  <a:srgbClr val="0000CC"/>
                </a:solidFill>
                <a:latin typeface="Times New Roman" panose="02020603050405020304" pitchFamily="18" charset="0"/>
                <a:ea typeface="Times New Roman" panose="02020603050405020304" pitchFamily="18" charset="0"/>
              </a:rPr>
              <a:t>à</a:t>
            </a:r>
            <a:r>
              <a:rPr sz="2100" dirty="0">
                <a:solidFill>
                  <a:srgbClr val="0000CC"/>
                </a:solidFill>
                <a:latin typeface="Times New Roman" panose="02020603050405020304" pitchFamily="18" charset="0"/>
                <a:cs typeface="Times New Roman" panose="02020603050405020304" pitchFamily="18" charset="0"/>
              </a:rPr>
              <a:t> 12m v</a:t>
            </a:r>
            <a:r>
              <a:rPr sz="2100" dirty="0">
                <a:solidFill>
                  <a:srgbClr val="0000CC"/>
                </a:solidFill>
                <a:latin typeface="Times New Roman" panose="02020603050405020304" pitchFamily="18" charset="0"/>
                <a:ea typeface="Times New Roman" panose="02020603050405020304" pitchFamily="18" charset="0"/>
              </a:rPr>
              <a:t>à</a:t>
            </a:r>
            <a:r>
              <a:rPr sz="2100" dirty="0">
                <a:solidFill>
                  <a:srgbClr val="0000CC"/>
                </a:solidFill>
                <a:latin typeface="Times New Roman" panose="02020603050405020304" pitchFamily="18" charset="0"/>
                <a:cs typeface="Times New Roman" panose="02020603050405020304" pitchFamily="18" charset="0"/>
              </a:rPr>
              <a:t> 5m. Nên theo định lý Pythagoer ta có độ d</a:t>
            </a:r>
            <a:r>
              <a:rPr sz="2100" dirty="0">
                <a:solidFill>
                  <a:srgbClr val="0000CC"/>
                </a:solidFill>
                <a:latin typeface="Times New Roman" panose="02020603050405020304" pitchFamily="18" charset="0"/>
                <a:ea typeface="Times New Roman" panose="02020603050405020304" pitchFamily="18" charset="0"/>
              </a:rPr>
              <a:t>à</a:t>
            </a:r>
            <a:r>
              <a:rPr sz="2100" dirty="0">
                <a:solidFill>
                  <a:srgbClr val="0000CC"/>
                </a:solidFill>
                <a:latin typeface="Times New Roman" panose="02020603050405020304" pitchFamily="18" charset="0"/>
                <a:cs typeface="Times New Roman" panose="02020603050405020304" pitchFamily="18" charset="0"/>
              </a:rPr>
              <a:t>i cạnh huyền của cánh buồm l</a:t>
            </a:r>
            <a:r>
              <a:rPr sz="2100" dirty="0">
                <a:solidFill>
                  <a:srgbClr val="0000CC"/>
                </a:solidFill>
                <a:latin typeface="Times New Roman" panose="02020603050405020304" pitchFamily="18" charset="0"/>
                <a:ea typeface="Times New Roman" panose="02020603050405020304" pitchFamily="18" charset="0"/>
              </a:rPr>
              <a:t>à</a:t>
            </a:r>
            <a:r>
              <a:rPr sz="2100" dirty="0">
                <a:solidFill>
                  <a:srgbClr val="0000CC"/>
                </a:solidFill>
                <a:latin typeface="Times New Roman" panose="02020603050405020304" pitchFamily="18" charset="0"/>
                <a:cs typeface="Times New Roman" panose="02020603050405020304" pitchFamily="18" charset="0"/>
              </a:rPr>
              <a:t> : </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24" name="Parallelogram 23"/>
          <p:cNvSpPr/>
          <p:nvPr/>
        </p:nvSpPr>
        <p:spPr>
          <a:xfrm>
            <a:off x="169820" y="1187234"/>
            <a:ext cx="1485900" cy="436418"/>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100" b="1" dirty="0">
                <a:solidFill>
                  <a:srgbClr val="FFFFFF"/>
                </a:solidFill>
                <a:latin typeface="Times New Roman" panose="02020603050405020304" pitchFamily="18" charset="0"/>
                <a:cs typeface="Times New Roman" panose="02020603050405020304" pitchFamily="18" charset="0"/>
              </a:rPr>
              <a:t>VÍ DỤ 3</a:t>
            </a:r>
            <a:endParaRPr lang="vi-VN" altLang="x-none" sz="2100" b="1" dirty="0">
              <a:solidFill>
                <a:srgbClr val="FFFFFF"/>
              </a:solidFill>
              <a:latin typeface="Times New Roman" panose="02020603050405020304" pitchFamily="18" charset="0"/>
              <a:ea typeface="Times New Roman" panose="02020603050405020304" pitchFamily="18" charset="0"/>
            </a:endParaRPr>
          </a:p>
        </p:txBody>
      </p:sp>
      <p:pic>
        <p:nvPicPr>
          <p:cNvPr id="287752" name="Picture 6"/>
          <p:cNvPicPr>
            <a:picLocks noChangeAspect="1"/>
          </p:cNvPicPr>
          <p:nvPr/>
        </p:nvPicPr>
        <p:blipFill>
          <a:blip r:embed="rId3"/>
          <a:stretch>
            <a:fillRect/>
          </a:stretch>
        </p:blipFill>
        <p:spPr>
          <a:xfrm>
            <a:off x="6872288" y="1435100"/>
            <a:ext cx="2454275" cy="2879725"/>
          </a:xfrm>
          <a:prstGeom prst="rect">
            <a:avLst/>
          </a:prstGeom>
          <a:noFill/>
          <a:ln w="9525">
            <a:noFill/>
          </a:ln>
        </p:spPr>
      </p:pic>
      <p:sp>
        <p:nvSpPr>
          <p:cNvPr id="30" name="TextBox 29"/>
          <p:cNvSpPr txBox="1">
            <a:spLocks noRot="1" noChangeAspect="1" noMove="1" noResize="1" noEditPoints="1" noAdjustHandles="1" noChangeArrowheads="1" noChangeShapeType="1" noTextEdit="1"/>
          </p:cNvSpPr>
          <p:nvPr/>
        </p:nvSpPr>
        <p:spPr>
          <a:xfrm>
            <a:off x="1118937" y="4335740"/>
            <a:ext cx="5610476" cy="492635"/>
          </a:xfrm>
          <a:prstGeom prst="rect">
            <a:avLst/>
          </a:prstGeom>
          <a:blipFill rotWithShape="0">
            <a:blip r:embed="rId4"/>
            <a:stretch>
              <a:fillRect/>
            </a:stretch>
          </a:blipFill>
        </p:spPr>
        <p:txBody>
          <a:bodyPr/>
          <a:lstStyle/>
          <a:p>
            <a:r>
              <a:rPr lang="en-US">
                <a:noFill/>
              </a:rPr>
              <a:t> </a:t>
            </a:r>
          </a:p>
        </p:txBody>
      </p:sp>
      <p:sp>
        <p:nvSpPr>
          <p:cNvPr id="31" name="TextBox 30"/>
          <p:cNvSpPr txBox="1"/>
          <p:nvPr/>
        </p:nvSpPr>
        <p:spPr>
          <a:xfrm>
            <a:off x="3590925" y="4810125"/>
            <a:ext cx="5610225" cy="415925"/>
          </a:xfrm>
          <a:prstGeom prst="rect">
            <a:avLst/>
          </a:prstGeom>
          <a:noFill/>
          <a:ln w="9525">
            <a:noFill/>
          </a:ln>
        </p:spPr>
        <p:txBody>
          <a:bodyPr>
            <a:spAutoFit/>
          </a:bodyPr>
          <a:lstStyle/>
          <a:p>
            <a:pPr algn="just" eaLnBrk="1" hangingPunct="1">
              <a:buNone/>
            </a:pP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Chu vi của cánh buồm l</a:t>
            </a:r>
            <a:r>
              <a:rPr sz="2100" dirty="0">
                <a:solidFill>
                  <a:srgbClr val="0000CC"/>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12+5 +13 = 30(m)</a:t>
            </a:r>
            <a:endParaRPr lang="vi-VN" altLang="x-none" sz="2100" dirty="0">
              <a:solidFill>
                <a:srgbClr val="0000CC"/>
              </a:solidFill>
              <a:latin typeface="Times New Roman" panose="02020603050405020304" pitchFamily="18" charset="0"/>
              <a:ea typeface="Times New Roman" panose="02020603050405020304" pitchFamily="18" charset="0"/>
            </a:endParaRPr>
          </a:p>
        </p:txBody>
      </p:sp>
      <p:sp>
        <p:nvSpPr>
          <p:cNvPr id="32" name="TextBox 31"/>
          <p:cNvSpPr txBox="1">
            <a:spLocks noRot="1" noChangeAspect="1" noMove="1" noResize="1" noEditPoints="1" noAdjustHandles="1" noChangeArrowheads="1" noChangeShapeType="1" noTextEdit="1"/>
          </p:cNvSpPr>
          <p:nvPr/>
        </p:nvSpPr>
        <p:spPr>
          <a:xfrm>
            <a:off x="3604962" y="5253201"/>
            <a:ext cx="5610476" cy="613181"/>
          </a:xfrm>
          <a:prstGeom prst="rect">
            <a:avLst/>
          </a:prstGeom>
          <a:blipFill rotWithShape="0">
            <a:blip r:embed="rId5"/>
            <a:stretch>
              <a:fillRect l="-1303" b="-8000"/>
            </a:stretch>
          </a:blipFill>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7" grpId="0"/>
      <p:bldP spid="22"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2000" b="-28000"/>
          </a:stretch>
        </a:blipFill>
        <a:effectLst/>
      </p:bgPr>
    </p:bg>
    <p:spTree>
      <p:nvGrpSpPr>
        <p:cNvPr id="1" name=""/>
        <p:cNvGrpSpPr/>
        <p:nvPr/>
      </p:nvGrpSpPr>
      <p:grpSpPr>
        <a:xfrm>
          <a:off x="0" y="0"/>
          <a:ext cx="0" cy="0"/>
          <a:chOff x="0" y="0"/>
          <a:chExt cx="0" cy="0"/>
        </a:xfrm>
      </p:grpSpPr>
      <p:sp>
        <p:nvSpPr>
          <p:cNvPr id="4" name="TextBox 3"/>
          <p:cNvSpPr txBox="1"/>
          <p:nvPr/>
        </p:nvSpPr>
        <p:spPr>
          <a:xfrm>
            <a:off x="2861458" y="2129889"/>
            <a:ext cx="4042064" cy="507831"/>
          </a:xfrm>
          <a:prstGeom prst="rect">
            <a:avLst/>
          </a:prstGeom>
          <a:noFill/>
        </p:spPr>
        <p:txBody>
          <a:bodyPr wrap="square" rtlCol="0">
            <a:spAutoFit/>
          </a:bodyPr>
          <a:lstStyle/>
          <a:p>
            <a:pPr marR="0" defTabSz="914400" eaLnBrk="1" fontAlgn="auto" hangingPunct="1">
              <a:spcBef>
                <a:spcPts val="0"/>
              </a:spcBef>
              <a:spcAft>
                <a:spcPts val="0"/>
              </a:spcAft>
              <a:buClrTx/>
              <a:buSzTx/>
              <a:buFontTx/>
              <a:buNone/>
              <a:defRPr/>
            </a:pPr>
            <a:r>
              <a:rPr kumimoji="0" lang="vi-VN" sz="2700" b="1" kern="1200" cap="none" spc="0" normalizeH="0" baseline="0" noProof="0" dirty="0">
                <a:ln w="22225">
                  <a:solidFill>
                    <a:srgbClr val="ED7D31"/>
                  </a:solidFill>
                  <a:prstDash val="solid"/>
                </a:ln>
                <a:solidFill>
                  <a:srgbClr val="0000CC"/>
                </a:solidFill>
                <a:latin typeface="Arial" panose="020B0604020202020204" pitchFamily="34" charset="0"/>
                <a:ea typeface="+mn-ea"/>
                <a:cs typeface="+mn-cs"/>
              </a:rPr>
              <a:t>§</a:t>
            </a:r>
            <a:r>
              <a:rPr kumimoji="0" lang="en-US" sz="2700" b="1" kern="1200" cap="none" spc="0" normalizeH="0" baseline="0" noProof="0" dirty="0">
                <a:ln w="22225">
                  <a:solidFill>
                    <a:srgbClr val="ED7D31"/>
                  </a:solidFill>
                  <a:prstDash val="solid"/>
                </a:ln>
                <a:solidFill>
                  <a:srgbClr val="0000CC"/>
                </a:solidFill>
                <a:latin typeface="Calibri" panose="020F0502020204030204"/>
                <a:ea typeface="+mn-ea"/>
                <a:cs typeface="+mn-cs"/>
              </a:rPr>
              <a:t> 1. ĐỊNH LÝ PYTHAGORE</a:t>
            </a:r>
            <a:endParaRPr kumimoji="0" lang="vi-VN" sz="2700" b="1" kern="1200" cap="none" spc="0" normalizeH="0" baseline="0" noProof="0" dirty="0">
              <a:ln w="22225">
                <a:solidFill>
                  <a:srgbClr val="ED7D31"/>
                </a:solidFill>
                <a:prstDash val="solid"/>
              </a:ln>
              <a:solidFill>
                <a:srgbClr val="0000CC"/>
              </a:solidFill>
              <a:latin typeface="Arial" panose="020B0604020202020204" pitchFamily="34" charset="0"/>
              <a:ea typeface="+mn-ea"/>
              <a:cs typeface="+mn-cs"/>
            </a:endParaRPr>
          </a:p>
        </p:txBody>
      </p:sp>
      <p:sp>
        <p:nvSpPr>
          <p:cNvPr id="5" name="TextBox 4"/>
          <p:cNvSpPr txBox="1"/>
          <p:nvPr/>
        </p:nvSpPr>
        <p:spPr>
          <a:xfrm>
            <a:off x="2436915" y="1291688"/>
            <a:ext cx="5346371" cy="600164"/>
          </a:xfrm>
          <a:prstGeom prst="rect">
            <a:avLst/>
          </a:prstGeom>
          <a:noFill/>
        </p:spPr>
        <p:txBody>
          <a:bodyPr wrap="square" rtlCol="0">
            <a:spAutoFit/>
          </a:bodyPr>
          <a:lstStyle/>
          <a:p>
            <a:pPr marR="0" defTabSz="914400" eaLnBrk="1" fontAlgn="auto" hangingPunct="1">
              <a:spcBef>
                <a:spcPts val="0"/>
              </a:spcBef>
              <a:spcAft>
                <a:spcPts val="0"/>
              </a:spcAft>
              <a:buClrTx/>
              <a:buSzTx/>
              <a:buFontTx/>
              <a:buNone/>
              <a:defRPr/>
            </a:pPr>
            <a:r>
              <a:rPr kumimoji="0" lang="vi-VN" sz="3300" b="1" kern="1200" cap="none" spc="0" normalizeH="0" baseline="0" noProof="0" dirty="0">
                <a:ln w="22225">
                  <a:solidFill>
                    <a:srgbClr val="ED7D31"/>
                  </a:solidFill>
                  <a:prstDash val="solid"/>
                </a:ln>
                <a:solidFill>
                  <a:srgbClr val="FFFF00"/>
                </a:solidFill>
                <a:effectLst>
                  <a:reflection blurRad="6350" stA="60000" endA="900" endPos="58000" dir="5400000" sy="-100000" algn="bl" rotWithShape="0"/>
                </a:effectLst>
                <a:latin typeface="Arial" panose="020B0604020202020204" pitchFamily="34" charset="0"/>
                <a:ea typeface="+mn-ea"/>
                <a:cs typeface="+mn-cs"/>
              </a:rPr>
              <a:t>CHƯƠNG V : TAM GIÁC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 descr="Cover"/>
          <p:cNvPicPr>
            <a:picLocks noChangeAspect="1"/>
          </p:cNvPicPr>
          <p:nvPr/>
        </p:nvPicPr>
        <p:blipFill>
          <a:blip r:embed="rId2"/>
          <a:stretch>
            <a:fillRect/>
          </a:stretch>
        </p:blipFill>
        <p:spPr>
          <a:xfrm rot="849733" flipV="1">
            <a:off x="935038" y="3041650"/>
            <a:ext cx="1273175" cy="2246313"/>
          </a:xfrm>
          <a:prstGeom prst="rect">
            <a:avLst/>
          </a:prstGeom>
          <a:noFill/>
          <a:ln w="9525">
            <a:noFill/>
          </a:ln>
        </p:spPr>
      </p:pic>
      <p:pic>
        <p:nvPicPr>
          <p:cNvPr id="39" name="Picture 5" descr="Cover"/>
          <p:cNvPicPr>
            <a:picLocks noChangeAspect="1"/>
          </p:cNvPicPr>
          <p:nvPr/>
        </p:nvPicPr>
        <p:blipFill>
          <a:blip r:embed="rId2"/>
          <a:stretch>
            <a:fillRect/>
          </a:stretch>
        </p:blipFill>
        <p:spPr>
          <a:xfrm rot="-3563204" flipV="1">
            <a:off x="3425825" y="3154363"/>
            <a:ext cx="1074738" cy="1549400"/>
          </a:xfrm>
          <a:prstGeom prst="rect">
            <a:avLst/>
          </a:prstGeom>
          <a:noFill/>
          <a:ln w="9525">
            <a:noFill/>
          </a:ln>
        </p:spPr>
      </p:pic>
      <p:grpSp>
        <p:nvGrpSpPr>
          <p:cNvPr id="2" name="Group 35"/>
          <p:cNvGrpSpPr/>
          <p:nvPr/>
        </p:nvGrpSpPr>
        <p:grpSpPr>
          <a:xfrm rot="3983356">
            <a:off x="3419475" y="1244600"/>
            <a:ext cx="793750" cy="1516063"/>
            <a:chOff x="5525530" y="-757010"/>
            <a:chExt cx="2943225" cy="2786063"/>
          </a:xfrm>
        </p:grpSpPr>
        <p:pic>
          <p:nvPicPr>
            <p:cNvPr id="289807" name="Picture 5" descr="Cover"/>
            <p:cNvPicPr>
              <a:picLocks noChangeAspect="1"/>
            </p:cNvPicPr>
            <p:nvPr/>
          </p:nvPicPr>
          <p:blipFill>
            <a:blip r:embed="rId3"/>
            <a:stretch>
              <a:fillRect/>
            </a:stretch>
          </p:blipFill>
          <p:spPr>
            <a:xfrm>
              <a:off x="5525530" y="-757010"/>
              <a:ext cx="2943225" cy="2786063"/>
            </a:xfrm>
            <a:prstGeom prst="rect">
              <a:avLst/>
            </a:prstGeom>
            <a:noFill/>
            <a:ln w="9525">
              <a:noFill/>
            </a:ln>
          </p:spPr>
        </p:pic>
        <p:sp>
          <p:nvSpPr>
            <p:cNvPr id="38" name="Rectangle 37"/>
            <p:cNvSpPr/>
            <p:nvPr/>
          </p:nvSpPr>
          <p:spPr>
            <a:xfrm>
              <a:off x="7685314" y="1001486"/>
              <a:ext cx="370115" cy="293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 name="Group 15"/>
          <p:cNvGrpSpPr/>
          <p:nvPr/>
        </p:nvGrpSpPr>
        <p:grpSpPr>
          <a:xfrm rot="722102">
            <a:off x="1082675" y="1647825"/>
            <a:ext cx="793750" cy="1117600"/>
            <a:chOff x="5525530" y="-757010"/>
            <a:chExt cx="2943225" cy="2786063"/>
          </a:xfrm>
        </p:grpSpPr>
        <p:pic>
          <p:nvPicPr>
            <p:cNvPr id="289805" name="Picture 5" descr="Cover"/>
            <p:cNvPicPr>
              <a:picLocks noChangeAspect="1"/>
            </p:cNvPicPr>
            <p:nvPr/>
          </p:nvPicPr>
          <p:blipFill>
            <a:blip r:embed="rId4"/>
            <a:stretch>
              <a:fillRect/>
            </a:stretch>
          </p:blipFill>
          <p:spPr>
            <a:xfrm>
              <a:off x="5525530" y="-757010"/>
              <a:ext cx="2943225" cy="2786063"/>
            </a:xfrm>
            <a:prstGeom prst="rect">
              <a:avLst/>
            </a:prstGeom>
            <a:noFill/>
            <a:ln w="9525">
              <a:noFill/>
            </a:ln>
          </p:spPr>
        </p:pic>
        <p:sp>
          <p:nvSpPr>
            <p:cNvPr id="18" name="Rectangle 17"/>
            <p:cNvSpPr/>
            <p:nvPr/>
          </p:nvSpPr>
          <p:spPr>
            <a:xfrm>
              <a:off x="7685314" y="1001486"/>
              <a:ext cx="370115" cy="293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1" name="Picture 5" descr="Cover"/>
          <p:cNvPicPr>
            <a:picLocks noChangeAspect="1"/>
          </p:cNvPicPr>
          <p:nvPr/>
        </p:nvPicPr>
        <p:blipFill>
          <a:blip r:embed="rId5"/>
          <a:stretch>
            <a:fillRect/>
          </a:stretch>
        </p:blipFill>
        <p:spPr>
          <a:xfrm rot="-448107" flipV="1">
            <a:off x="1233488" y="3016250"/>
            <a:ext cx="793750" cy="1336675"/>
          </a:xfrm>
          <a:prstGeom prst="rect">
            <a:avLst/>
          </a:prstGeom>
          <a:noFill/>
          <a:ln w="9525">
            <a:noFill/>
          </a:ln>
        </p:spPr>
      </p:pic>
      <p:sp>
        <p:nvSpPr>
          <p:cNvPr id="22" name="Google Shape;1341;p46"/>
          <p:cNvSpPr txBox="1">
            <a:spLocks noGrp="1"/>
          </p:cNvSpPr>
          <p:nvPr/>
        </p:nvSpPr>
        <p:spPr>
          <a:xfrm>
            <a:off x="1846263" y="3551238"/>
            <a:ext cx="1508125" cy="973138"/>
          </a:xfrm>
          <a:prstGeom prst="rect">
            <a:avLst/>
          </a:prstGeom>
          <a:gradFill>
            <a:gsLst>
              <a:gs pos="100000">
                <a:srgbClr val="B5D585"/>
              </a:gs>
              <a:gs pos="87000">
                <a:srgbClr val="FFFF00"/>
              </a:gs>
              <a:gs pos="10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a:solidFill>
                  <a:srgbClr val="000000"/>
                </a:solidFill>
                <a:latin typeface="Times New Roman" panose="02020603050405020304" pitchFamily="18" charset="0"/>
                <a:ea typeface="思源黑体 Medium"/>
                <a:sym typeface="Special Elite"/>
              </a:rPr>
              <a:t>2. Định lý Pythagore đảo</a:t>
            </a:r>
          </a:p>
        </p:txBody>
      </p:sp>
      <p:sp>
        <p:nvSpPr>
          <p:cNvPr id="4" name="Right Triangle 3"/>
          <p:cNvSpPr/>
          <p:nvPr/>
        </p:nvSpPr>
        <p:spPr>
          <a:xfrm>
            <a:off x="92075" y="1279525"/>
            <a:ext cx="2393950" cy="1946275"/>
          </a:xfrm>
          <a:prstGeom prst="r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b="1" dirty="0">
                <a:solidFill>
                  <a:srgbClr val="FF0000"/>
                </a:solidFill>
                <a:latin typeface="Times New Roman" panose="02020603050405020304" pitchFamily="18" charset="0"/>
                <a:cs typeface="Times New Roman" panose="02020603050405020304" pitchFamily="18" charset="0"/>
              </a:rPr>
              <a:t>Định lý Pythagore</a:t>
            </a:r>
            <a:endParaRPr b="1" dirty="0">
              <a:solidFill>
                <a:srgbClr val="FF0000"/>
              </a:solidFill>
              <a:latin typeface="Times New Roman" panose="02020603050405020304" pitchFamily="18" charset="0"/>
              <a:ea typeface="Times New Roman" panose="02020603050405020304" pitchFamily="18" charset="0"/>
            </a:endParaRPr>
          </a:p>
        </p:txBody>
      </p:sp>
      <p:sp>
        <p:nvSpPr>
          <p:cNvPr id="51" name="Google Shape;1341;p46"/>
          <p:cNvSpPr txBox="1">
            <a:spLocks noGrp="1"/>
          </p:cNvSpPr>
          <p:nvPr/>
        </p:nvSpPr>
        <p:spPr>
          <a:xfrm>
            <a:off x="4438650" y="3379788"/>
            <a:ext cx="3279775" cy="973138"/>
          </a:xfrm>
          <a:prstGeom prst="rect">
            <a:avLst/>
          </a:prstGeom>
          <a:gradFill>
            <a:gsLst>
              <a:gs pos="0">
                <a:schemeClr val="accent2">
                  <a:lumMod val="40000"/>
                  <a:lumOff val="60000"/>
                </a:schemeClr>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dirty="0">
                <a:solidFill>
                  <a:srgbClr val="000000"/>
                </a:solidFill>
                <a:latin typeface="Times New Roman" panose="02020603050405020304" pitchFamily="18" charset="0"/>
                <a:ea typeface="Special Elite"/>
                <a:sym typeface="Symbol" panose="05050102010706020507" pitchFamily="18" charset="2"/>
              </a:rPr>
              <a:t>ABC có BC</a:t>
            </a:r>
            <a:r>
              <a:rPr baseline="30000" dirty="0">
                <a:solidFill>
                  <a:srgbClr val="000000"/>
                </a:solidFill>
                <a:latin typeface="Times New Roman" panose="02020603050405020304" pitchFamily="18" charset="0"/>
                <a:ea typeface="Special Elite"/>
                <a:sym typeface="Symbol" panose="05050102010706020507" pitchFamily="18" charset="2"/>
              </a:rPr>
              <a:t>2</a:t>
            </a:r>
            <a:r>
              <a:rPr dirty="0">
                <a:solidFill>
                  <a:srgbClr val="000000"/>
                </a:solidFill>
                <a:latin typeface="Times New Roman" panose="02020603050405020304" pitchFamily="18" charset="0"/>
                <a:ea typeface="Special Elite"/>
                <a:sym typeface="Symbol" panose="05050102010706020507" pitchFamily="18" charset="2"/>
              </a:rPr>
              <a:t> = AB</a:t>
            </a:r>
            <a:r>
              <a:rPr baseline="30000" dirty="0">
                <a:solidFill>
                  <a:srgbClr val="000000"/>
                </a:solidFill>
                <a:latin typeface="Times New Roman" panose="02020603050405020304" pitchFamily="18" charset="0"/>
                <a:ea typeface="Special Elite"/>
                <a:sym typeface="Symbol" panose="05050102010706020507" pitchFamily="18" charset="2"/>
              </a:rPr>
              <a:t>2</a:t>
            </a:r>
            <a:r>
              <a:rPr dirty="0">
                <a:solidFill>
                  <a:srgbClr val="000000"/>
                </a:solidFill>
                <a:latin typeface="Times New Roman" panose="02020603050405020304" pitchFamily="18" charset="0"/>
                <a:ea typeface="Special Elite"/>
                <a:sym typeface="Symbol" panose="05050102010706020507" pitchFamily="18" charset="2"/>
              </a:rPr>
              <a:t> +AC</a:t>
            </a:r>
            <a:r>
              <a:rPr baseline="30000" dirty="0">
                <a:solidFill>
                  <a:srgbClr val="000000"/>
                </a:solidFill>
                <a:latin typeface="Times New Roman" panose="02020603050405020304" pitchFamily="18" charset="0"/>
                <a:ea typeface="Special Elite"/>
                <a:sym typeface="Symbol" panose="05050102010706020507" pitchFamily="18" charset="2"/>
              </a:rPr>
              <a:t>2</a:t>
            </a:r>
          </a:p>
          <a:p>
            <a:pPr marL="0" lvl="0" indent="0" algn="ctr" defTabSz="914400">
              <a:lnSpc>
                <a:spcPct val="100000"/>
              </a:lnSpc>
              <a:spcBef>
                <a:spcPct val="0"/>
              </a:spcBef>
              <a:buClr>
                <a:srgbClr val="000000"/>
              </a:buClr>
              <a:buFont typeface="Special Elite"/>
              <a:buNone/>
            </a:pPr>
            <a:r>
              <a:rPr dirty="0">
                <a:solidFill>
                  <a:srgbClr val="000000"/>
                </a:solidFill>
                <a:latin typeface="Times New Roman" panose="02020603050405020304" pitchFamily="18" charset="0"/>
                <a:ea typeface="Special Elite"/>
                <a:sym typeface="Symbol" panose="05050102010706020507" pitchFamily="18" charset="2"/>
              </a:rPr>
              <a:t>=&gt;ABC vuông tại A</a:t>
            </a:r>
            <a:endParaRPr lang="vi-VN" altLang="x-none" dirty="0">
              <a:solidFill>
                <a:srgbClr val="000000"/>
              </a:solidFill>
              <a:latin typeface="Times New Roman" panose="02020603050405020304" pitchFamily="18" charset="0"/>
              <a:ea typeface="Special Elite"/>
              <a:sym typeface="Special Elite"/>
            </a:endParaRPr>
          </a:p>
        </p:txBody>
      </p:sp>
      <p:sp>
        <p:nvSpPr>
          <p:cNvPr id="52" name="Google Shape;1341;p46"/>
          <p:cNvSpPr txBox="1">
            <a:spLocks noGrp="1"/>
          </p:cNvSpPr>
          <p:nvPr/>
        </p:nvSpPr>
        <p:spPr>
          <a:xfrm>
            <a:off x="4438650" y="1504950"/>
            <a:ext cx="3279775" cy="973138"/>
          </a:xfrm>
          <a:prstGeom prst="rect">
            <a:avLst/>
          </a:prstGeom>
          <a:gradFill>
            <a:gsLst>
              <a:gs pos="0">
                <a:schemeClr val="accent2">
                  <a:lumMod val="40000"/>
                  <a:lumOff val="60000"/>
                </a:schemeClr>
              </a:gs>
              <a:gs pos="100000">
                <a:schemeClr val="accent6">
                  <a:lumMod val="105000"/>
                  <a:satMod val="103000"/>
                  <a:tint val="73000"/>
                </a:schemeClr>
              </a:gs>
              <a:gs pos="100000">
                <a:schemeClr val="accent6">
                  <a:lumMod val="105000"/>
                  <a:satMod val="109000"/>
                  <a:tint val="81000"/>
                </a:schemeClr>
              </a:gs>
            </a:gsLst>
          </a:gradFill>
          <a:ln>
            <a:solidFill>
              <a:schemeClr val="accent4">
                <a:lumMod val="20000"/>
                <a:lumOff val="80000"/>
              </a:schemeClr>
            </a:solidFill>
          </a:ln>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dirty="0">
                <a:solidFill>
                  <a:srgbClr val="000000"/>
                </a:solidFill>
                <a:latin typeface="Times New Roman" panose="02020603050405020304" pitchFamily="18" charset="0"/>
                <a:ea typeface="Special Elite"/>
                <a:sym typeface="Symbol" panose="05050102010706020507" pitchFamily="18" charset="2"/>
              </a:rPr>
              <a:t>ABC vuông tại A</a:t>
            </a:r>
          </a:p>
          <a:p>
            <a:pPr marL="0" lvl="0" indent="0" algn="ctr" defTabSz="914400">
              <a:lnSpc>
                <a:spcPct val="100000"/>
              </a:lnSpc>
              <a:spcBef>
                <a:spcPct val="0"/>
              </a:spcBef>
              <a:buClr>
                <a:srgbClr val="000000"/>
              </a:buClr>
              <a:buFont typeface="Special Elite"/>
              <a:buNone/>
            </a:pPr>
            <a:r>
              <a:rPr dirty="0">
                <a:solidFill>
                  <a:srgbClr val="000000"/>
                </a:solidFill>
                <a:latin typeface="Times New Roman" panose="02020603050405020304" pitchFamily="18" charset="0"/>
                <a:ea typeface="Special Elite"/>
                <a:sym typeface="Symbol" panose="05050102010706020507" pitchFamily="18" charset="2"/>
              </a:rPr>
              <a:t>=&gt; BC</a:t>
            </a:r>
            <a:r>
              <a:rPr baseline="30000" dirty="0">
                <a:solidFill>
                  <a:srgbClr val="000000"/>
                </a:solidFill>
                <a:latin typeface="Times New Roman" panose="02020603050405020304" pitchFamily="18" charset="0"/>
                <a:ea typeface="Special Elite"/>
                <a:sym typeface="Symbol" panose="05050102010706020507" pitchFamily="18" charset="2"/>
              </a:rPr>
              <a:t>2</a:t>
            </a:r>
            <a:r>
              <a:rPr dirty="0">
                <a:solidFill>
                  <a:srgbClr val="000000"/>
                </a:solidFill>
                <a:latin typeface="Times New Roman" panose="02020603050405020304" pitchFamily="18" charset="0"/>
                <a:ea typeface="Special Elite"/>
                <a:sym typeface="Symbol" panose="05050102010706020507" pitchFamily="18" charset="2"/>
              </a:rPr>
              <a:t> = AB</a:t>
            </a:r>
            <a:r>
              <a:rPr baseline="30000" dirty="0">
                <a:solidFill>
                  <a:srgbClr val="000000"/>
                </a:solidFill>
                <a:latin typeface="Times New Roman" panose="02020603050405020304" pitchFamily="18" charset="0"/>
                <a:ea typeface="Special Elite"/>
                <a:sym typeface="Symbol" panose="05050102010706020507" pitchFamily="18" charset="2"/>
              </a:rPr>
              <a:t>2</a:t>
            </a:r>
            <a:r>
              <a:rPr dirty="0">
                <a:solidFill>
                  <a:srgbClr val="000000"/>
                </a:solidFill>
                <a:latin typeface="Times New Roman" panose="02020603050405020304" pitchFamily="18" charset="0"/>
                <a:ea typeface="Special Elite"/>
                <a:sym typeface="Symbol" panose="05050102010706020507" pitchFamily="18" charset="2"/>
              </a:rPr>
              <a:t> +AC</a:t>
            </a:r>
            <a:r>
              <a:rPr baseline="30000" dirty="0">
                <a:solidFill>
                  <a:srgbClr val="000000"/>
                </a:solidFill>
                <a:latin typeface="Times New Roman" panose="02020603050405020304" pitchFamily="18" charset="0"/>
                <a:ea typeface="Special Elite"/>
                <a:sym typeface="Symbol" panose="05050102010706020507" pitchFamily="18" charset="2"/>
              </a:rPr>
              <a:t>2</a:t>
            </a:r>
          </a:p>
        </p:txBody>
      </p:sp>
      <p:sp>
        <p:nvSpPr>
          <p:cNvPr id="53" name="Google Shape;1341;p46"/>
          <p:cNvSpPr txBox="1">
            <a:spLocks noGrp="1"/>
          </p:cNvSpPr>
          <p:nvPr/>
        </p:nvSpPr>
        <p:spPr>
          <a:xfrm>
            <a:off x="1833563" y="1504950"/>
            <a:ext cx="1508125" cy="973138"/>
          </a:xfrm>
          <a:prstGeom prst="rect">
            <a:avLst/>
          </a:prstGeom>
          <a:gradFill>
            <a:gsLst>
              <a:gs pos="0">
                <a:srgbClr val="FFC000"/>
              </a:gs>
              <a:gs pos="100000">
                <a:srgbClr val="FFFF00"/>
              </a:gs>
              <a:gs pos="100000">
                <a:schemeClr val="accent6">
                  <a:lumMod val="105000"/>
                  <a:satMod val="109000"/>
                  <a:tint val="81000"/>
                </a:schemeClr>
              </a:gs>
            </a:gsLst>
          </a:grad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a:solidFill>
                  <a:srgbClr val="000000"/>
                </a:solidFill>
                <a:latin typeface="Times New Roman" panose="02020603050405020304" pitchFamily="18" charset="0"/>
                <a:ea typeface="思源黑体 Medium"/>
                <a:sym typeface="Special Elite"/>
              </a:rPr>
              <a:t>2. Định lý Pythagore</a:t>
            </a:r>
          </a:p>
        </p:txBody>
      </p:sp>
      <p:sp>
        <p:nvSpPr>
          <p:cNvPr id="55" name="Google Shape;1341;p46"/>
          <p:cNvSpPr txBox="1">
            <a:spLocks noGrp="1"/>
          </p:cNvSpPr>
          <p:nvPr/>
        </p:nvSpPr>
        <p:spPr>
          <a:xfrm>
            <a:off x="1833563" y="4805363"/>
            <a:ext cx="1508125" cy="973138"/>
          </a:xfrm>
          <a:prstGeom prst="rect">
            <a:avLst/>
          </a:prstGeom>
          <a:gradFill>
            <a:gsLst>
              <a:gs pos="100000">
                <a:srgbClr val="B5D585"/>
              </a:gs>
              <a:gs pos="87000">
                <a:srgbClr val="FFFF00"/>
              </a:gs>
              <a:gs pos="10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a:solidFill>
                  <a:srgbClr val="000000"/>
                </a:solidFill>
                <a:latin typeface="Times New Roman" panose="02020603050405020304" pitchFamily="18" charset="0"/>
                <a:ea typeface="思源黑体 Medium"/>
                <a:sym typeface="Special Elite"/>
              </a:rPr>
              <a:t>2. Ứng dụng vào thực tế</a:t>
            </a: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51" grpId="0" animBg="1"/>
      <p:bldP spid="52" grpId="0" animBg="1"/>
      <p:bldP spid="53"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1000"/>
          </a:stretch>
        </a:blipFill>
        <a:effectLst/>
      </p:bgPr>
    </p:bg>
    <p:spTree>
      <p:nvGrpSpPr>
        <p:cNvPr id="1" name=""/>
        <p:cNvGrpSpPr/>
        <p:nvPr/>
      </p:nvGrpSpPr>
      <p:grpSpPr>
        <a:xfrm>
          <a:off x="0" y="0"/>
          <a:ext cx="0" cy="0"/>
          <a:chOff x="0" y="0"/>
          <a:chExt cx="0" cy="0"/>
        </a:xfrm>
      </p:grpSpPr>
      <p:sp>
        <p:nvSpPr>
          <p:cNvPr id="2" name="TextBox 1"/>
          <p:cNvSpPr txBox="1"/>
          <p:nvPr/>
        </p:nvSpPr>
        <p:spPr>
          <a:xfrm>
            <a:off x="3400425" y="1443038"/>
            <a:ext cx="240030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600" b="1"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CỦNG CỐ</a:t>
            </a:r>
            <a:endParaRPr lang="vi-VN" altLang="x-none" sz="3600" b="1" dirty="0">
              <a:solidFill>
                <a:srgbClr val="FF0000"/>
              </a:solidFill>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46" y="2362228"/>
            <a:ext cx="9016765" cy="7227374"/>
          </a:xfrm>
          <a:prstGeom prst="rect">
            <a:avLst/>
          </a:prstGeom>
        </p:spPr>
      </p:pic>
      <p:pic>
        <p:nvPicPr>
          <p:cNvPr id="3" name="Picture 2"/>
          <p:cNvPicPr>
            <a:picLocks noChangeAspect="1"/>
          </p:cNvPicPr>
          <p:nvPr/>
        </p:nvPicPr>
        <p:blipFill>
          <a:blip r:embed="rId3"/>
          <a:stretch>
            <a:fillRect/>
          </a:stretch>
        </p:blipFill>
        <p:spPr>
          <a:xfrm>
            <a:off x="2605433" y="457278"/>
            <a:ext cx="3164098" cy="810838"/>
          </a:xfrm>
          <a:prstGeom prst="rect">
            <a:avLst/>
          </a:prstGeom>
        </p:spPr>
      </p:pic>
      <p:pic>
        <p:nvPicPr>
          <p:cNvPr id="4" name="Picture 3"/>
          <p:cNvPicPr>
            <a:picLocks noChangeAspect="1"/>
          </p:cNvPicPr>
          <p:nvPr/>
        </p:nvPicPr>
        <p:blipFill>
          <a:blip r:embed="rId4"/>
          <a:stretch>
            <a:fillRect/>
          </a:stretch>
        </p:blipFill>
        <p:spPr>
          <a:xfrm>
            <a:off x="1371684" y="1305896"/>
            <a:ext cx="6934018" cy="798645"/>
          </a:xfrm>
          <a:prstGeom prst="rect">
            <a:avLst/>
          </a:prstGeom>
        </p:spPr>
      </p:pic>
    </p:spTree>
    <p:extLst>
      <p:ext uri="{BB962C8B-B14F-4D97-AF65-F5344CB8AC3E}">
        <p14:creationId xmlns:p14="http://schemas.microsoft.com/office/powerpoint/2010/main" val="2622222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76200" y="0"/>
            <a:ext cx="76200" cy="6858000"/>
          </a:xfrm>
          <a:prstGeom prst="rect">
            <a:avLst/>
          </a:prstGeom>
          <a:gradFill rotWithShape="1">
            <a:gsLst>
              <a:gs pos="0">
                <a:srgbClr val="663300"/>
              </a:gs>
              <a:gs pos="50000">
                <a:schemeClr val="bg1"/>
              </a:gs>
              <a:gs pos="100000">
                <a:srgbClr val="663300"/>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3" name="Rectangle 3"/>
          <p:cNvSpPr>
            <a:spLocks noChangeArrowheads="1"/>
          </p:cNvSpPr>
          <p:nvPr/>
        </p:nvSpPr>
        <p:spPr bwMode="auto">
          <a:xfrm>
            <a:off x="8991600" y="0"/>
            <a:ext cx="76200" cy="6858000"/>
          </a:xfrm>
          <a:prstGeom prst="rect">
            <a:avLst/>
          </a:prstGeom>
          <a:gradFill rotWithShape="1">
            <a:gsLst>
              <a:gs pos="0">
                <a:srgbClr val="663300"/>
              </a:gs>
              <a:gs pos="50000">
                <a:schemeClr val="bg1"/>
              </a:gs>
              <a:gs pos="100000">
                <a:srgbClr val="663300"/>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4" name="Rectangle 4"/>
          <p:cNvSpPr>
            <a:spLocks noChangeArrowheads="1"/>
          </p:cNvSpPr>
          <p:nvPr/>
        </p:nvSpPr>
        <p:spPr bwMode="auto">
          <a:xfrm>
            <a:off x="0" y="6553200"/>
            <a:ext cx="9144000" cy="304800"/>
          </a:xfrm>
          <a:prstGeom prst="rect">
            <a:avLst/>
          </a:prstGeom>
          <a:gradFill rotWithShape="1">
            <a:gsLst>
              <a:gs pos="0">
                <a:srgbClr val="663300"/>
              </a:gs>
              <a:gs pos="50000">
                <a:schemeClr val="bg1"/>
              </a:gs>
              <a:gs pos="100000">
                <a:srgbClr val="663300"/>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5" name="Rectangle 5"/>
          <p:cNvSpPr>
            <a:spLocks noChangeArrowheads="1"/>
          </p:cNvSpPr>
          <p:nvPr/>
        </p:nvSpPr>
        <p:spPr bwMode="auto">
          <a:xfrm>
            <a:off x="0" y="0"/>
            <a:ext cx="9144000" cy="762000"/>
          </a:xfrm>
          <a:prstGeom prst="rect">
            <a:avLst/>
          </a:prstGeom>
          <a:gradFill rotWithShape="1">
            <a:gsLst>
              <a:gs pos="0">
                <a:srgbClr val="663300"/>
              </a:gs>
              <a:gs pos="50000">
                <a:schemeClr val="bg1"/>
              </a:gs>
              <a:gs pos="100000">
                <a:srgbClr val="663300"/>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600" b="0" i="0" u="none" strike="noStrike" kern="1200" cap="none" spc="0" normalizeH="0" baseline="0" noProof="0">
              <a:ln>
                <a:noFill/>
              </a:ln>
              <a:solidFill>
                <a:schemeClr val="tx1"/>
              </a:solidFill>
              <a:effectLst/>
              <a:uLnTx/>
              <a:uFillTx/>
              <a:latin typeface=".VnArabia" panose="020B7200000000000000" pitchFamily="34" charset="0"/>
              <a:ea typeface="+mn-ea"/>
              <a:cs typeface="+mn-cs"/>
            </a:endParaRPr>
          </a:p>
        </p:txBody>
      </p:sp>
      <p:sp>
        <p:nvSpPr>
          <p:cNvPr id="291846" name="WordArt 6"/>
          <p:cNvSpPr>
            <a:spLocks noTextEdit="1"/>
          </p:cNvSpPr>
          <p:nvPr/>
        </p:nvSpPr>
        <p:spPr>
          <a:xfrm>
            <a:off x="2905125" y="838200"/>
            <a:ext cx="3114675" cy="762000"/>
          </a:xfrm>
          <a:prstGeom prst="rect">
            <a:avLst/>
          </a:prstGeom>
        </p:spPr>
        <p:txBody>
          <a:bodyPr wrap="none" fromWordArt="1">
            <a:prstTxWarp prst="textPlain">
              <a:avLst>
                <a:gd name="adj" fmla="val 50000"/>
              </a:avLst>
            </a:prstTxWarp>
            <a:normAutofit/>
          </a:bodyPr>
          <a:lstStyle/>
          <a:p>
            <a:pPr algn="ctr"/>
            <a:r>
              <a:rPr lang="en-US" sz="3600" dirty="0" err="1">
                <a:ln w="19050" cap="flat" cmpd="sng">
                  <a:solidFill>
                    <a:srgbClr val="99CCFF"/>
                  </a:solidFill>
                  <a:prstDash val="solid"/>
                  <a:headEnd type="none" w="med" len="med"/>
                  <a:tailEnd type="none" w="med" len="med"/>
                </a:ln>
                <a:gradFill rotWithShape="1">
                  <a:gsLst>
                    <a:gs pos="0">
                      <a:srgbClr val="CC00FF"/>
                    </a:gs>
                    <a:gs pos="50000">
                      <a:srgbClr val="0099FF"/>
                    </a:gs>
                    <a:gs pos="100000">
                      <a:srgbClr val="CC00FF"/>
                    </a:gs>
                  </a:gsLst>
                  <a:lin ang="5400000" scaled="1"/>
                  <a:tileRect/>
                </a:gradFill>
                <a:effectLst>
                  <a:outerShdw dist="35921" dir="2699999" algn="ctr" rotWithShape="0">
                    <a:srgbClr val="990000"/>
                  </a:outerShdw>
                </a:effectLst>
                <a:latin typeface="Arial" panose="020B0604020202020204" pitchFamily="34" charset="0"/>
                <a:ea typeface="Arial" panose="020B0604020202020204" pitchFamily="34" charset="0"/>
              </a:rPr>
              <a:t>trò</a:t>
            </a:r>
            <a:r>
              <a:rPr lang="en-US" sz="3600" dirty="0">
                <a:ln w="19050" cap="flat" cmpd="sng">
                  <a:solidFill>
                    <a:srgbClr val="99CCFF"/>
                  </a:solidFill>
                  <a:prstDash val="solid"/>
                  <a:headEnd type="none" w="med" len="med"/>
                  <a:tailEnd type="none" w="med" len="med"/>
                </a:ln>
                <a:gradFill rotWithShape="1">
                  <a:gsLst>
                    <a:gs pos="0">
                      <a:srgbClr val="CC00FF"/>
                    </a:gs>
                    <a:gs pos="50000">
                      <a:srgbClr val="0099FF"/>
                    </a:gs>
                    <a:gs pos="100000">
                      <a:srgbClr val="CC00FF"/>
                    </a:gs>
                  </a:gsLst>
                  <a:lin ang="5400000" scaled="1"/>
                  <a:tileRect/>
                </a:gradFill>
                <a:effectLst>
                  <a:outerShdw dist="35921" dir="2699999" algn="ctr" rotWithShape="0">
                    <a:srgbClr val="990000"/>
                  </a:outerShdw>
                </a:effectLst>
                <a:latin typeface="Arial" panose="020B0604020202020204" pitchFamily="34" charset="0"/>
                <a:ea typeface="Arial" panose="020B0604020202020204" pitchFamily="34" charset="0"/>
              </a:rPr>
              <a:t> </a:t>
            </a:r>
            <a:r>
              <a:rPr lang="en-US" sz="3600" dirty="0" err="1">
                <a:ln w="19050" cap="flat" cmpd="sng">
                  <a:solidFill>
                    <a:srgbClr val="99CCFF"/>
                  </a:solidFill>
                  <a:prstDash val="solid"/>
                  <a:headEnd type="none" w="med" len="med"/>
                  <a:tailEnd type="none" w="med" len="med"/>
                </a:ln>
                <a:gradFill rotWithShape="1">
                  <a:gsLst>
                    <a:gs pos="0">
                      <a:srgbClr val="CC00FF"/>
                    </a:gs>
                    <a:gs pos="50000">
                      <a:srgbClr val="0099FF"/>
                    </a:gs>
                    <a:gs pos="100000">
                      <a:srgbClr val="CC00FF"/>
                    </a:gs>
                  </a:gsLst>
                  <a:lin ang="5400000" scaled="1"/>
                  <a:tileRect/>
                </a:gradFill>
                <a:effectLst>
                  <a:outerShdw dist="35921" dir="2699999" algn="ctr" rotWithShape="0">
                    <a:srgbClr val="990000"/>
                  </a:outerShdw>
                </a:effectLst>
                <a:latin typeface="Arial" panose="020B0604020202020204" pitchFamily="34" charset="0"/>
                <a:ea typeface="Arial" panose="020B0604020202020204" pitchFamily="34" charset="0"/>
              </a:rPr>
              <a:t>chơi</a:t>
            </a:r>
            <a:endParaRPr lang="en-US" sz="3600" dirty="0">
              <a:ln w="19050" cap="flat" cmpd="sng">
                <a:solidFill>
                  <a:srgbClr val="99CCFF"/>
                </a:solidFill>
                <a:prstDash val="solid"/>
                <a:headEnd type="none" w="med" len="med"/>
                <a:tailEnd type="none" w="med" len="med"/>
              </a:ln>
              <a:gradFill rotWithShape="1">
                <a:gsLst>
                  <a:gs pos="0">
                    <a:srgbClr val="CC00FF"/>
                  </a:gs>
                  <a:gs pos="50000">
                    <a:srgbClr val="0099FF"/>
                  </a:gs>
                  <a:gs pos="100000">
                    <a:srgbClr val="CC00FF"/>
                  </a:gs>
                </a:gsLst>
                <a:lin ang="5400000" scaled="1"/>
                <a:tileRect/>
              </a:gradFill>
              <a:effectLst>
                <a:outerShdw dist="35921" dir="2699999" algn="ctr" rotWithShape="0">
                  <a:srgbClr val="990000"/>
                </a:outerShdw>
              </a:effectLst>
              <a:latin typeface="Arial" panose="020B0604020202020204" pitchFamily="34" charset="0"/>
              <a:ea typeface="Arial" panose="020B0604020202020204" pitchFamily="34" charset="0"/>
            </a:endParaRPr>
          </a:p>
        </p:txBody>
      </p:sp>
      <p:sp>
        <p:nvSpPr>
          <p:cNvPr id="291847" name="WordArt 7"/>
          <p:cNvSpPr>
            <a:spLocks noTextEdit="1"/>
          </p:cNvSpPr>
          <p:nvPr/>
        </p:nvSpPr>
        <p:spPr>
          <a:xfrm>
            <a:off x="2590800" y="1676400"/>
            <a:ext cx="3886200" cy="762000"/>
          </a:xfrm>
          <a:prstGeom prst="rect">
            <a:avLst/>
          </a:prstGeom>
        </p:spPr>
        <p:txBody>
          <a:bodyPr wrap="none" fromWordArt="1">
            <a:prstTxWarp prst="textWave1">
              <a:avLst>
                <a:gd name="adj1" fmla="val 13005"/>
                <a:gd name="adj2" fmla="val 0"/>
              </a:avLst>
            </a:prstTxWarp>
            <a:normAutofit/>
          </a:bodyPr>
          <a:lstStyle/>
          <a:p>
            <a:pPr algn="ctr"/>
            <a:r>
              <a:rPr lang="en-US" sz="3600" dirty="0">
                <a:solidFill>
                  <a:srgbClr val="CC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TOÁN HỌC</a:t>
            </a:r>
          </a:p>
        </p:txBody>
      </p:sp>
      <p:sp>
        <p:nvSpPr>
          <p:cNvPr id="291848" name="Rectangle 16" descr="Canvas"/>
          <p:cNvSpPr/>
          <p:nvPr/>
        </p:nvSpPr>
        <p:spPr>
          <a:xfrm>
            <a:off x="2971800" y="2819400"/>
            <a:ext cx="3200400" cy="3200400"/>
          </a:xfrm>
          <a:prstGeom prst="rect">
            <a:avLst/>
          </a:prstGeom>
          <a:blipFill rotWithShape="1">
            <a:blip r:embed="rId3"/>
          </a:blip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vi-VN" sz="2400" b="1" dirty="0">
              <a:latin typeface="Arial" panose="020B0604020202020204" pitchFamily="34" charset="0"/>
            </a:endParaRPr>
          </a:p>
          <a:p>
            <a:pPr algn="ctr" eaLnBrk="1" hangingPunct="1"/>
            <a:endParaRPr lang="en-US" altLang="vi-VN" sz="2400" b="1" dirty="0">
              <a:latin typeface="Arial" panose="020B0604020202020204" pitchFamily="34" charset="0"/>
            </a:endParaRPr>
          </a:p>
          <a:p>
            <a:pPr algn="ctr" eaLnBrk="1" hangingPunct="1"/>
            <a:endParaRPr lang="en-US" altLang="vi-VN" sz="2400" b="1" dirty="0">
              <a:latin typeface="Arial" panose="020B0604020202020204" pitchFamily="34" charset="0"/>
            </a:endParaRPr>
          </a:p>
          <a:p>
            <a:pPr algn="ctr" eaLnBrk="1" hangingPunct="1"/>
            <a:endParaRPr lang="en-US" altLang="vi-VN" sz="2400" b="1" dirty="0">
              <a:latin typeface="Arial" panose="020B0604020202020204" pitchFamily="34" charset="0"/>
            </a:endParaRPr>
          </a:p>
          <a:p>
            <a:pPr algn="ctr" eaLnBrk="1" hangingPunct="1"/>
            <a:endParaRPr lang="en-US" altLang="vi-VN" sz="2400" b="1" dirty="0">
              <a:latin typeface="Arial" panose="020B0604020202020204" pitchFamily="34" charset="0"/>
            </a:endParaRPr>
          </a:p>
          <a:p>
            <a:pPr algn="ctr" eaLnBrk="1" hangingPunct="1"/>
            <a:r>
              <a:rPr lang="en-US" altLang="vi-VN" sz="2400" b="1" dirty="0">
                <a:latin typeface="Arial" panose="020B0604020202020204" pitchFamily="34" charset="0"/>
              </a:rPr>
              <a:t>TAM GIÁC AI CẬP</a:t>
            </a:r>
          </a:p>
        </p:txBody>
      </p:sp>
      <p:grpSp>
        <p:nvGrpSpPr>
          <p:cNvPr id="291849" name="Group 40"/>
          <p:cNvGrpSpPr/>
          <p:nvPr/>
        </p:nvGrpSpPr>
        <p:grpSpPr>
          <a:xfrm>
            <a:off x="3581400" y="3163888"/>
            <a:ext cx="2057400" cy="1560512"/>
            <a:chOff x="2304" y="1827"/>
            <a:chExt cx="1296" cy="983"/>
          </a:xfrm>
        </p:grpSpPr>
        <p:sp>
          <p:nvSpPr>
            <p:cNvPr id="291857" name="AutoShape 17" descr="Canvas"/>
            <p:cNvSpPr/>
            <p:nvPr/>
          </p:nvSpPr>
          <p:spPr>
            <a:xfrm>
              <a:off x="2352" y="1876"/>
              <a:ext cx="1200" cy="885"/>
            </a:xfrm>
            <a:prstGeom prst="rtTriangle">
              <a:avLst/>
            </a:prstGeom>
            <a:blipFill rotWithShape="1">
              <a:blip r:embed="rId3"/>
            </a:blipFill>
            <a:ln w="28575" cap="flat" cmpd="sng">
              <a:solidFill>
                <a:schemeClr val="tx1"/>
              </a:solidFill>
              <a:prstDash val="solid"/>
              <a:miter/>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58" name="Oval 18"/>
            <p:cNvSpPr/>
            <p:nvPr/>
          </p:nvSpPr>
          <p:spPr>
            <a:xfrm>
              <a:off x="2304" y="2417"/>
              <a:ext cx="96" cy="98"/>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59" name="Oval 19"/>
            <p:cNvSpPr/>
            <p:nvPr/>
          </p:nvSpPr>
          <p:spPr>
            <a:xfrm>
              <a:off x="2304" y="2122"/>
              <a:ext cx="96" cy="98"/>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0" name="Oval 20"/>
            <p:cNvSpPr/>
            <p:nvPr/>
          </p:nvSpPr>
          <p:spPr>
            <a:xfrm>
              <a:off x="2304" y="1827"/>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1" name="Oval 21"/>
            <p:cNvSpPr/>
            <p:nvPr/>
          </p:nvSpPr>
          <p:spPr>
            <a:xfrm>
              <a:off x="2304" y="2711"/>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2" name="Oval 22"/>
            <p:cNvSpPr/>
            <p:nvPr/>
          </p:nvSpPr>
          <p:spPr>
            <a:xfrm>
              <a:off x="2544" y="2003"/>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3" name="Oval 23"/>
            <p:cNvSpPr/>
            <p:nvPr/>
          </p:nvSpPr>
          <p:spPr>
            <a:xfrm>
              <a:off x="2784" y="2180"/>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4" name="Oval 24"/>
            <p:cNvSpPr/>
            <p:nvPr/>
          </p:nvSpPr>
          <p:spPr>
            <a:xfrm>
              <a:off x="3024" y="2368"/>
              <a:ext cx="96" cy="98"/>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5" name="Oval 25"/>
            <p:cNvSpPr/>
            <p:nvPr/>
          </p:nvSpPr>
          <p:spPr>
            <a:xfrm>
              <a:off x="3264" y="2534"/>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6" name="Oval 26"/>
            <p:cNvSpPr/>
            <p:nvPr/>
          </p:nvSpPr>
          <p:spPr>
            <a:xfrm>
              <a:off x="3504" y="2711"/>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7" name="Oval 27"/>
            <p:cNvSpPr/>
            <p:nvPr/>
          </p:nvSpPr>
          <p:spPr>
            <a:xfrm>
              <a:off x="2604" y="2711"/>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8" name="Oval 28"/>
            <p:cNvSpPr/>
            <p:nvPr/>
          </p:nvSpPr>
          <p:spPr>
            <a:xfrm>
              <a:off x="2904" y="2711"/>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1869" name="Oval 29"/>
            <p:cNvSpPr/>
            <p:nvPr/>
          </p:nvSpPr>
          <p:spPr>
            <a:xfrm>
              <a:off x="3204" y="2711"/>
              <a:ext cx="96" cy="99"/>
            </a:xfrm>
            <a:prstGeom prst="ellipse">
              <a:avLst/>
            </a:prstGeom>
            <a:solidFill>
              <a:schemeClr val="tx1"/>
            </a:solidFill>
            <a:ln w="9525" cap="flat" cmpd="sng">
              <a:solidFill>
                <a:schemeClr val="tx1"/>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grpSp>
      <p:sp>
        <p:nvSpPr>
          <p:cNvPr id="291850" name="Text Box 41"/>
          <p:cNvSpPr txBox="1"/>
          <p:nvPr/>
        </p:nvSpPr>
        <p:spPr>
          <a:xfrm>
            <a:off x="3276600" y="3733800"/>
            <a:ext cx="354013" cy="457200"/>
          </a:xfrm>
          <a:prstGeom prst="rect">
            <a:avLst/>
          </a:prstGeom>
          <a:noFill/>
          <a:ln w="9525">
            <a:noFill/>
          </a:ln>
        </p:spPr>
        <p:txBody>
          <a:bodyPr wrap="none">
            <a:spAutoFit/>
          </a:bodyPr>
          <a:lstStyle/>
          <a:p>
            <a:pPr algn="ctr" eaLnBrk="1" hangingPunct="1"/>
            <a:r>
              <a:rPr lang="en-US" altLang="vi-VN" sz="2400" b="1" dirty="0">
                <a:latin typeface="Arial" panose="020B0604020202020204" pitchFamily="34" charset="0"/>
              </a:rPr>
              <a:t>3</a:t>
            </a:r>
          </a:p>
        </p:txBody>
      </p:sp>
      <p:sp>
        <p:nvSpPr>
          <p:cNvPr id="291851" name="Text Box 42"/>
          <p:cNvSpPr txBox="1"/>
          <p:nvPr/>
        </p:nvSpPr>
        <p:spPr>
          <a:xfrm>
            <a:off x="4370388" y="4648200"/>
            <a:ext cx="354012" cy="457200"/>
          </a:xfrm>
          <a:prstGeom prst="rect">
            <a:avLst/>
          </a:prstGeom>
          <a:noFill/>
          <a:ln w="9525">
            <a:noFill/>
          </a:ln>
        </p:spPr>
        <p:txBody>
          <a:bodyPr wrap="none">
            <a:spAutoFit/>
          </a:bodyPr>
          <a:lstStyle/>
          <a:p>
            <a:pPr algn="ctr" eaLnBrk="1" hangingPunct="1"/>
            <a:r>
              <a:rPr lang="en-US" altLang="vi-VN" sz="2400" b="1" dirty="0">
                <a:latin typeface="Arial" panose="020B0604020202020204" pitchFamily="34" charset="0"/>
              </a:rPr>
              <a:t>4</a:t>
            </a:r>
          </a:p>
        </p:txBody>
      </p:sp>
      <p:sp>
        <p:nvSpPr>
          <p:cNvPr id="291852" name="Text Box 43"/>
          <p:cNvSpPr txBox="1"/>
          <p:nvPr/>
        </p:nvSpPr>
        <p:spPr>
          <a:xfrm>
            <a:off x="4572000" y="3505200"/>
            <a:ext cx="354013" cy="457200"/>
          </a:xfrm>
          <a:prstGeom prst="rect">
            <a:avLst/>
          </a:prstGeom>
          <a:noFill/>
          <a:ln w="9525">
            <a:noFill/>
          </a:ln>
        </p:spPr>
        <p:txBody>
          <a:bodyPr wrap="none">
            <a:spAutoFit/>
          </a:bodyPr>
          <a:lstStyle/>
          <a:p>
            <a:pPr algn="ctr" eaLnBrk="1" hangingPunct="1"/>
            <a:r>
              <a:rPr lang="en-US" altLang="vi-VN" sz="2400" b="1" dirty="0">
                <a:latin typeface="Arial" panose="020B0604020202020204" pitchFamily="34" charset="0"/>
              </a:rPr>
              <a:t>5</a:t>
            </a:r>
          </a:p>
        </p:txBody>
      </p:sp>
      <p:sp>
        <p:nvSpPr>
          <p:cNvPr id="10284" name="AutoShape 44">
            <a:hlinkClick r:id="rId4" action="ppaction://hlinksldjump"/>
          </p:cNvPr>
          <p:cNvSpPr/>
          <p:nvPr/>
        </p:nvSpPr>
        <p:spPr>
          <a:xfrm>
            <a:off x="2971800" y="2819400"/>
            <a:ext cx="1600200" cy="1600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4000" b="1" dirty="0">
                <a:latin typeface="Arial" panose="020B0604020202020204" pitchFamily="34" charset="0"/>
              </a:rPr>
              <a:t>1</a:t>
            </a:r>
          </a:p>
        </p:txBody>
      </p:sp>
      <p:sp>
        <p:nvSpPr>
          <p:cNvPr id="10285" name="AutoShape 45">
            <a:hlinkClick r:id="rId5" action="ppaction://hlinksldjump"/>
          </p:cNvPr>
          <p:cNvSpPr/>
          <p:nvPr/>
        </p:nvSpPr>
        <p:spPr>
          <a:xfrm>
            <a:off x="4572000" y="2819400"/>
            <a:ext cx="1600200" cy="1600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4000" b="1" dirty="0">
                <a:latin typeface="Arial" panose="020B0604020202020204" pitchFamily="34" charset="0"/>
              </a:rPr>
              <a:t>2</a:t>
            </a:r>
          </a:p>
        </p:txBody>
      </p:sp>
      <p:sp>
        <p:nvSpPr>
          <p:cNvPr id="10286" name="AutoShape 46">
            <a:hlinkClick r:id="rId6" action="ppaction://hlinksldjump"/>
          </p:cNvPr>
          <p:cNvSpPr/>
          <p:nvPr/>
        </p:nvSpPr>
        <p:spPr>
          <a:xfrm>
            <a:off x="2971800" y="4419600"/>
            <a:ext cx="1600200" cy="1600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4000" b="1" dirty="0">
                <a:latin typeface="Arial" panose="020B0604020202020204" pitchFamily="34" charset="0"/>
              </a:rPr>
              <a:t>3</a:t>
            </a:r>
          </a:p>
        </p:txBody>
      </p:sp>
      <p:sp>
        <p:nvSpPr>
          <p:cNvPr id="10287" name="AutoShape 47">
            <a:hlinkClick r:id="rId7" action="ppaction://hlinksldjump"/>
          </p:cNvPr>
          <p:cNvSpPr/>
          <p:nvPr/>
        </p:nvSpPr>
        <p:spPr>
          <a:xfrm>
            <a:off x="4572000" y="4419600"/>
            <a:ext cx="1600200" cy="1600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600" b="1" dirty="0">
                <a:latin typeface="Arial" panose="020B0604020202020204" pitchFamily="34" charset="0"/>
              </a:rPr>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4"/>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0284"/>
                                        </p:tgtEl>
                                      </p:cBhvr>
                                    </p:animEffect>
                                    <p:set>
                                      <p:cBhvr>
                                        <p:cTn id="7" dur="1" fill="hold">
                                          <p:stCondLst>
                                            <p:cond delay="499"/>
                                          </p:stCondLst>
                                        </p:cTn>
                                        <p:tgtEl>
                                          <p:spTgt spid="10284"/>
                                        </p:tgtEl>
                                        <p:attrNameLst>
                                          <p:attrName>style.visibility</p:attrName>
                                        </p:attrNameLst>
                                      </p:cBhvr>
                                      <p:to>
                                        <p:strVal val="hidden"/>
                                      </p:to>
                                    </p:set>
                                  </p:childTnLst>
                                </p:cTn>
                              </p:par>
                            </p:childTnLst>
                          </p:cTn>
                        </p:par>
                      </p:childTnLst>
                    </p:cTn>
                  </p:par>
                </p:childTnLst>
              </p:cTn>
              <p:nextCondLst>
                <p:cond evt="onClick" delay="0">
                  <p:tgtEl>
                    <p:spTgt spid="10284"/>
                  </p:tgtEl>
                </p:cond>
              </p:nextCondLst>
            </p:seq>
            <p:seq concurrent="1" nextAc="seek">
              <p:cTn id="8" restart="whenNotActive" fill="hold" evtFilter="cancelBubble" nodeType="interactiveSeq">
                <p:stCondLst>
                  <p:cond evt="onClick" delay="0">
                    <p:tgtEl>
                      <p:spTgt spid="1028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10285"/>
                                        </p:tgtEl>
                                      </p:cBhvr>
                                    </p:animEffect>
                                    <p:set>
                                      <p:cBhvr>
                                        <p:cTn id="13" dur="1" fill="hold">
                                          <p:stCondLst>
                                            <p:cond delay="499"/>
                                          </p:stCondLst>
                                        </p:cTn>
                                        <p:tgtEl>
                                          <p:spTgt spid="10285"/>
                                        </p:tgtEl>
                                        <p:attrNameLst>
                                          <p:attrName>style.visibility</p:attrName>
                                        </p:attrNameLst>
                                      </p:cBhvr>
                                      <p:to>
                                        <p:strVal val="hidden"/>
                                      </p:to>
                                    </p:set>
                                  </p:childTnLst>
                                </p:cTn>
                              </p:par>
                            </p:childTnLst>
                          </p:cTn>
                        </p:par>
                      </p:childTnLst>
                    </p:cTn>
                  </p:par>
                </p:childTnLst>
              </p:cTn>
              <p:nextCondLst>
                <p:cond evt="onClick" delay="0">
                  <p:tgtEl>
                    <p:spTgt spid="10285"/>
                  </p:tgtEl>
                </p:cond>
              </p:nextCondLst>
            </p:seq>
            <p:seq concurrent="1" nextAc="seek">
              <p:cTn id="14" restart="whenNotActive" fill="hold" evtFilter="cancelBubble" nodeType="interactiveSeq">
                <p:stCondLst>
                  <p:cond evt="onClick" delay="0">
                    <p:tgtEl>
                      <p:spTgt spid="10286"/>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0286"/>
                                        </p:tgtEl>
                                      </p:cBhvr>
                                    </p:animEffect>
                                    <p:set>
                                      <p:cBhvr>
                                        <p:cTn id="19" dur="1" fill="hold">
                                          <p:stCondLst>
                                            <p:cond delay="499"/>
                                          </p:stCondLst>
                                        </p:cTn>
                                        <p:tgtEl>
                                          <p:spTgt spid="10286"/>
                                        </p:tgtEl>
                                        <p:attrNameLst>
                                          <p:attrName>style.visibility</p:attrName>
                                        </p:attrNameLst>
                                      </p:cBhvr>
                                      <p:to>
                                        <p:strVal val="hidden"/>
                                      </p:to>
                                    </p:set>
                                  </p:childTnLst>
                                </p:cTn>
                              </p:par>
                            </p:childTnLst>
                          </p:cTn>
                        </p:par>
                      </p:childTnLst>
                    </p:cTn>
                  </p:par>
                </p:childTnLst>
              </p:cTn>
              <p:nextCondLst>
                <p:cond evt="onClick" delay="0">
                  <p:tgtEl>
                    <p:spTgt spid="10286"/>
                  </p:tgtEl>
                </p:cond>
              </p:nextCondLst>
            </p:seq>
            <p:seq concurrent="1" nextAc="seek">
              <p:cTn id="20" restart="whenNotActive" fill="hold" evtFilter="cancelBubble" nodeType="interactiveSeq">
                <p:stCondLst>
                  <p:cond evt="onClick" delay="0">
                    <p:tgtEl>
                      <p:spTgt spid="10287"/>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0287"/>
                                        </p:tgtEl>
                                      </p:cBhvr>
                                    </p:animEffect>
                                    <p:set>
                                      <p:cBhvr>
                                        <p:cTn id="25" dur="1" fill="hold">
                                          <p:stCondLst>
                                            <p:cond delay="499"/>
                                          </p:stCondLst>
                                        </p:cTn>
                                        <p:tgtEl>
                                          <p:spTgt spid="10287"/>
                                        </p:tgtEl>
                                        <p:attrNameLst>
                                          <p:attrName>style.visibility</p:attrName>
                                        </p:attrNameLst>
                                      </p:cBhvr>
                                      <p:to>
                                        <p:strVal val="hidden"/>
                                      </p:to>
                                    </p:set>
                                  </p:childTnLst>
                                </p:cTn>
                              </p:par>
                            </p:childTnLst>
                          </p:cTn>
                        </p:par>
                      </p:childTnLst>
                    </p:cTn>
                  </p:par>
                </p:childTnLst>
              </p:cTn>
              <p:nextCondLst>
                <p:cond evt="onClick" delay="0">
                  <p:tgtEl>
                    <p:spTgt spid="10287"/>
                  </p:tgtEl>
                </p:cond>
              </p:nextCondLst>
            </p:seq>
          </p:childTnLst>
        </p:cTn>
      </p:par>
    </p:tnLst>
    <p:bldLst>
      <p:bldP spid="10284" grpId="0" animBg="1"/>
      <p:bldP spid="10285" grpId="0" animBg="1"/>
      <p:bldP spid="10286" grpId="0" animBg="1"/>
      <p:bldP spid="102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30" descr="FLWRVASE">
            <a:hlinkClick r:id="rId3" action="ppaction://hlinksldjump"/>
          </p:cNvPr>
          <p:cNvPicPr>
            <a:picLocks noChangeAspect="1"/>
          </p:cNvPicPr>
          <p:nvPr/>
        </p:nvPicPr>
        <p:blipFill>
          <a:blip r:embed="rId4"/>
          <a:stretch>
            <a:fillRect/>
          </a:stretch>
        </p:blipFill>
        <p:spPr>
          <a:xfrm>
            <a:off x="7600950" y="5314950"/>
            <a:ext cx="315516" cy="571500"/>
          </a:xfrm>
          <a:prstGeom prst="rect">
            <a:avLst/>
          </a:prstGeom>
          <a:noFill/>
          <a:ln w="9525">
            <a:noFill/>
          </a:ln>
        </p:spPr>
      </p:pic>
      <p:graphicFrame>
        <p:nvGraphicFramePr>
          <p:cNvPr id="62500" name="Object 36"/>
          <p:cNvGraphicFramePr>
            <a:graphicFrameLocks noChangeAspect="1"/>
          </p:cNvGraphicFramePr>
          <p:nvPr/>
        </p:nvGraphicFramePr>
        <p:xfrm>
          <a:off x="3314700" y="3368279"/>
          <a:ext cx="2914650" cy="2378869"/>
        </p:xfrm>
        <a:graphic>
          <a:graphicData uri="http://schemas.openxmlformats.org/presentationml/2006/ole">
            <mc:AlternateContent xmlns:mc="http://schemas.openxmlformats.org/markup-compatibility/2006">
              <mc:Choice xmlns:v="urn:schemas-microsoft-com:vml" Requires="v">
                <p:oleObj spid="_x0000_s3124" r:id="rId5" imgW="7823200" imgH="6388100" progId="CorelDRAW.Graphic.13">
                  <p:embed/>
                </p:oleObj>
              </mc:Choice>
              <mc:Fallback>
                <p:oleObj r:id="rId5" imgW="7823200" imgH="6388100" progId="CorelDRAW.Graphic.13">
                  <p:embed/>
                  <p:pic>
                    <p:nvPicPr>
                      <p:cNvPr id="0" name="Picture 3093"/>
                      <p:cNvPicPr/>
                      <p:nvPr/>
                    </p:nvPicPr>
                    <p:blipFill>
                      <a:blip r:embed="rId6"/>
                      <a:stretch>
                        <a:fillRect/>
                      </a:stretch>
                    </p:blipFill>
                    <p:spPr>
                      <a:xfrm>
                        <a:off x="3314700" y="3368279"/>
                        <a:ext cx="2914650" cy="2378869"/>
                      </a:xfrm>
                      <a:prstGeom prst="rect">
                        <a:avLst/>
                      </a:prstGeom>
                      <a:noFill/>
                      <a:ln w="38100">
                        <a:noFill/>
                        <a:miter/>
                      </a:ln>
                    </p:spPr>
                  </p:pic>
                </p:oleObj>
              </mc:Fallback>
            </mc:AlternateContent>
          </a:graphicData>
        </a:graphic>
      </p:graphicFrame>
      <p:sp>
        <p:nvSpPr>
          <p:cNvPr id="62501" name="Text Box 37"/>
          <p:cNvSpPr txBox="1"/>
          <p:nvPr/>
        </p:nvSpPr>
        <p:spPr>
          <a:xfrm>
            <a:off x="486251" y="1147763"/>
            <a:ext cx="6629400" cy="1867535"/>
          </a:xfrm>
          <a:prstGeom prst="rect">
            <a:avLst/>
          </a:prstGeom>
          <a:noFill/>
          <a:ln w="19050">
            <a:noFill/>
          </a:ln>
        </p:spPr>
        <p:txBody>
          <a:bodyPr>
            <a:spAutoFit/>
          </a:bodyPr>
          <a:lstStyle/>
          <a:p>
            <a:pPr eaLnBrk="1" hangingPunct="1">
              <a:lnSpc>
                <a:spcPct val="110000"/>
              </a:lnSpc>
              <a:spcBef>
                <a:spcPct val="50000"/>
              </a:spcBef>
            </a:pPr>
            <a:r>
              <a:rPr lang="en-US" sz="2100" b="1" dirty="0">
                <a:latin typeface="Arial" panose="020B0604020202020204" pitchFamily="34" charset="0"/>
              </a:rPr>
              <a:t>Đ</a:t>
            </a:r>
            <a:r>
              <a:rPr sz="2100" b="1" dirty="0">
                <a:latin typeface="Arial" panose="020B0604020202020204" pitchFamily="34" charset="0"/>
              </a:rPr>
              <a:t>ể kiểm tra xem 2 phần móng AC và AB có vuông góc với nhau hay không (hình bên dưới). Người thợ xây thường lấy AB = 3, AC = 4, rồi đo BC nếu BC = 5 thì 2 phần móng AC và AB vuông góc với nhau. </a:t>
            </a:r>
          </a:p>
        </p:txBody>
      </p:sp>
      <p:graphicFrame>
        <p:nvGraphicFramePr>
          <p:cNvPr id="62502" name="Object 38"/>
          <p:cNvGraphicFramePr>
            <a:graphicFrameLocks noChangeAspect="1"/>
          </p:cNvGraphicFramePr>
          <p:nvPr/>
        </p:nvGraphicFramePr>
        <p:xfrm>
          <a:off x="3493294" y="3589735"/>
          <a:ext cx="2514600" cy="1827609"/>
        </p:xfrm>
        <a:graphic>
          <a:graphicData uri="http://schemas.openxmlformats.org/presentationml/2006/ole">
            <mc:AlternateContent xmlns:mc="http://schemas.openxmlformats.org/markup-compatibility/2006">
              <mc:Choice xmlns:v="urn:schemas-microsoft-com:vml" Requires="v">
                <p:oleObj spid="_x0000_s3125" r:id="rId7" imgW="6794500" imgH="4940300" progId="CorelDRAW.Graphic.13">
                  <p:embed/>
                </p:oleObj>
              </mc:Choice>
              <mc:Fallback>
                <p:oleObj r:id="rId7" imgW="6794500" imgH="4940300" progId="CorelDRAW.Graphic.13">
                  <p:embed/>
                  <p:pic>
                    <p:nvPicPr>
                      <p:cNvPr id="0" name="Picture 3095"/>
                      <p:cNvPicPr/>
                      <p:nvPr/>
                    </p:nvPicPr>
                    <p:blipFill>
                      <a:blip r:embed="rId8"/>
                      <a:stretch>
                        <a:fillRect/>
                      </a:stretch>
                    </p:blipFill>
                    <p:spPr>
                      <a:xfrm>
                        <a:off x="3493294" y="3589735"/>
                        <a:ext cx="2514600" cy="1827609"/>
                      </a:xfrm>
                      <a:prstGeom prst="rect">
                        <a:avLst/>
                      </a:prstGeom>
                      <a:noFill/>
                      <a:ln w="38100">
                        <a:noFill/>
                        <a:miter/>
                      </a:ln>
                    </p:spPr>
                  </p:pic>
                </p:oleObj>
              </mc:Fallback>
            </mc:AlternateContent>
          </a:graphicData>
        </a:graphic>
      </p:graphicFrame>
      <p:sp>
        <p:nvSpPr>
          <p:cNvPr id="62503" name="Text Box 39"/>
          <p:cNvSpPr txBox="1"/>
          <p:nvPr/>
        </p:nvSpPr>
        <p:spPr>
          <a:xfrm>
            <a:off x="4743450" y="4457700"/>
            <a:ext cx="571500" cy="460375"/>
          </a:xfrm>
          <a:prstGeom prst="rect">
            <a:avLst/>
          </a:prstGeom>
          <a:noFill/>
          <a:ln w="9525">
            <a:noFill/>
          </a:ln>
        </p:spPr>
        <p:txBody>
          <a:bodyPr>
            <a:spAutoFit/>
          </a:bodyPr>
          <a:lstStyle/>
          <a:p>
            <a:pPr eaLnBrk="1" hangingPunct="1">
              <a:spcBef>
                <a:spcPct val="50000"/>
              </a:spcBef>
            </a:pPr>
            <a:r>
              <a:rPr sz="2400" b="1" dirty="0">
                <a:solidFill>
                  <a:srgbClr val="FF3300"/>
                </a:solidFill>
                <a:latin typeface="Arial" panose="020B0604020202020204" pitchFamily="34" charset="0"/>
              </a:rPr>
              <a:t>5</a:t>
            </a:r>
          </a:p>
        </p:txBody>
      </p:sp>
      <p:graphicFrame>
        <p:nvGraphicFramePr>
          <p:cNvPr id="62505" name="Object 41"/>
          <p:cNvGraphicFramePr>
            <a:graphicFrameLocks noChangeAspect="1"/>
          </p:cNvGraphicFramePr>
          <p:nvPr/>
        </p:nvGraphicFramePr>
        <p:xfrm>
          <a:off x="3486150" y="3568304"/>
          <a:ext cx="214313" cy="214313"/>
        </p:xfrm>
        <a:graphic>
          <a:graphicData uri="http://schemas.openxmlformats.org/presentationml/2006/ole">
            <mc:AlternateContent xmlns:mc="http://schemas.openxmlformats.org/markup-compatibility/2006">
              <mc:Choice xmlns:v="urn:schemas-microsoft-com:vml" Requires="v">
                <p:oleObj spid="_x0000_s3126" r:id="rId9" imgW="482600" imgH="495300" progId="CorelDRAW.Graphic.13">
                  <p:embed/>
                </p:oleObj>
              </mc:Choice>
              <mc:Fallback>
                <p:oleObj r:id="rId9" imgW="482600" imgH="495300" progId="CorelDRAW.Graphic.13">
                  <p:embed/>
                  <p:pic>
                    <p:nvPicPr>
                      <p:cNvPr id="0" name="Picture 3099"/>
                      <p:cNvPicPr/>
                      <p:nvPr/>
                    </p:nvPicPr>
                    <p:blipFill>
                      <a:blip r:embed="rId10"/>
                      <a:stretch>
                        <a:fillRect/>
                      </a:stretch>
                    </p:blipFill>
                    <p:spPr>
                      <a:xfrm>
                        <a:off x="3486150" y="3568304"/>
                        <a:ext cx="214313" cy="214313"/>
                      </a:xfrm>
                      <a:prstGeom prst="rect">
                        <a:avLst/>
                      </a:prstGeom>
                      <a:noFill/>
                      <a:ln w="38100">
                        <a:noFill/>
                        <a:miter/>
                      </a:ln>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2500"/>
                                        </p:tgtEl>
                                        <p:attrNameLst>
                                          <p:attrName>style.visibility</p:attrName>
                                        </p:attrNameLst>
                                      </p:cBhvr>
                                      <p:to>
                                        <p:strVal val="visible"/>
                                      </p:to>
                                    </p:set>
                                    <p:animEffect transition="in" filter="diamond(in)">
                                      <p:cBhvr>
                                        <p:cTn id="7" dur="1000"/>
                                        <p:tgtEl>
                                          <p:spTgt spid="62500"/>
                                        </p:tgtEl>
                                      </p:cBhvr>
                                    </p:animEffect>
                                  </p:childTnLst>
                                </p:cTn>
                              </p:par>
                              <p:par>
                                <p:cTn id="8" presetID="8" presetClass="entr" presetSubtype="16" fill="hold" nodeType="withEffect">
                                  <p:stCondLst>
                                    <p:cond delay="0"/>
                                  </p:stCondLst>
                                  <p:childTnLst>
                                    <p:set>
                                      <p:cBhvr>
                                        <p:cTn id="9" dur="1" fill="hold">
                                          <p:stCondLst>
                                            <p:cond delay="0"/>
                                          </p:stCondLst>
                                        </p:cTn>
                                        <p:tgtEl>
                                          <p:spTgt spid="62501"/>
                                        </p:tgtEl>
                                        <p:attrNameLst>
                                          <p:attrName>style.visibility</p:attrName>
                                        </p:attrNameLst>
                                      </p:cBhvr>
                                      <p:to>
                                        <p:strVal val="visible"/>
                                      </p:to>
                                    </p:set>
                                    <p:animEffect transition="in" filter="diamond(in)">
                                      <p:cBhvr>
                                        <p:cTn id="10" dur="1000"/>
                                        <p:tgtEl>
                                          <p:spTgt spid="62501"/>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62502"/>
                                        </p:tgtEl>
                                        <p:attrNameLst>
                                          <p:attrName>style.visibility</p:attrName>
                                        </p:attrNameLst>
                                      </p:cBhvr>
                                      <p:to>
                                        <p:strVal val="visible"/>
                                      </p:to>
                                    </p:set>
                                    <p:animEffect transition="in" filter="strips(downLeft)">
                                      <p:cBhvr>
                                        <p:cTn id="15" dur="1000"/>
                                        <p:tgtEl>
                                          <p:spTgt spid="62502"/>
                                        </p:tgtEl>
                                      </p:cBhvr>
                                    </p:animEffect>
                                  </p:childTnLst>
                                </p:cTn>
                              </p:par>
                            </p:childTnLst>
                          </p:cTn>
                        </p:par>
                        <p:par>
                          <p:cTn id="16" fill="hold">
                            <p:stCondLst>
                              <p:cond delay="1000"/>
                            </p:stCondLst>
                            <p:childTnLst>
                              <p:par>
                                <p:cTn id="17" presetID="8" presetClass="entr" presetSubtype="16" fill="hold" grpId="0" nodeType="afterEffect">
                                  <p:stCondLst>
                                    <p:cond delay="0"/>
                                  </p:stCondLst>
                                  <p:childTnLst>
                                    <p:set>
                                      <p:cBhvr>
                                        <p:cTn id="18" dur="1" fill="hold">
                                          <p:stCondLst>
                                            <p:cond delay="0"/>
                                          </p:stCondLst>
                                        </p:cTn>
                                        <p:tgtEl>
                                          <p:spTgt spid="62503"/>
                                        </p:tgtEl>
                                        <p:attrNameLst>
                                          <p:attrName>style.visibility</p:attrName>
                                        </p:attrNameLst>
                                      </p:cBhvr>
                                      <p:to>
                                        <p:strVal val="visible"/>
                                      </p:to>
                                    </p:set>
                                    <p:animEffect transition="in" filter="diamond(in)">
                                      <p:cBhvr>
                                        <p:cTn id="19" dur="1000"/>
                                        <p:tgtEl>
                                          <p:spTgt spid="62503"/>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62505"/>
                                        </p:tgtEl>
                                        <p:attrNameLst>
                                          <p:attrName>style.visibility</p:attrName>
                                        </p:attrNameLst>
                                      </p:cBhvr>
                                      <p:to>
                                        <p:strVal val="visible"/>
                                      </p:to>
                                    </p:set>
                                    <p:animEffect transition="in" filter="diamond(in)">
                                      <p:cBhvr>
                                        <p:cTn id="23" dur="1000"/>
                                        <p:tgtEl>
                                          <p:spTgt spid="6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atom"/>
          <p:cNvPicPr>
            <a:picLocks noChangeAspect="1"/>
          </p:cNvPicPr>
          <p:nvPr/>
        </p:nvPicPr>
        <p:blipFill>
          <a:blip r:embed="rId5"/>
          <a:stretch>
            <a:fillRect/>
          </a:stretch>
        </p:blipFill>
        <p:spPr>
          <a:xfrm>
            <a:off x="3352800" y="5791200"/>
            <a:ext cx="2000250" cy="571500"/>
          </a:xfrm>
          <a:prstGeom prst="rect">
            <a:avLst/>
          </a:prstGeom>
          <a:noFill/>
          <a:ln w="9525">
            <a:noFill/>
          </a:ln>
        </p:spPr>
      </p:pic>
      <p:pic>
        <p:nvPicPr>
          <p:cNvPr id="28676" name="Picture 6"/>
          <p:cNvPicPr>
            <a:picLocks noChangeAspect="1"/>
          </p:cNvPicPr>
          <p:nvPr/>
        </p:nvPicPr>
        <p:blipFill>
          <a:blip r:embed="rId6">
            <a:clrChange>
              <a:clrFrom>
                <a:srgbClr val="008080"/>
              </a:clrFrom>
              <a:clrTo>
                <a:srgbClr val="008080">
                  <a:alpha val="0"/>
                </a:srgbClr>
              </a:clrTo>
            </a:clrChange>
          </a:blip>
          <a:stretch>
            <a:fillRect/>
          </a:stretch>
        </p:blipFill>
        <p:spPr>
          <a:xfrm>
            <a:off x="6553200" y="685800"/>
            <a:ext cx="2099072" cy="2686050"/>
          </a:xfrm>
          <a:prstGeom prst="rect">
            <a:avLst/>
          </a:prstGeom>
          <a:noFill/>
          <a:ln w="9525">
            <a:noFill/>
          </a:ln>
        </p:spPr>
      </p:pic>
      <p:sp>
        <p:nvSpPr>
          <p:cNvPr id="28677" name="Rectangle 7"/>
          <p:cNvSpPr/>
          <p:nvPr/>
        </p:nvSpPr>
        <p:spPr>
          <a:xfrm>
            <a:off x="304800" y="1219200"/>
            <a:ext cx="5875655" cy="420624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buNone/>
            </a:pPr>
            <a:r>
              <a:rPr lang="en-US" altLang="en-US" sz="2000" dirty="0"/>
              <a:t>* Pythagore sinh khoảng năm </a:t>
            </a:r>
            <a:r>
              <a:rPr lang="en-US" altLang="en-US" sz="2000" dirty="0">
                <a:hlinkClick r:id="rId7" tooltip="580 TCN (trang chưa được viết)"/>
              </a:rPr>
              <a:t>580</a:t>
            </a:r>
            <a:r>
              <a:rPr lang="en-US" altLang="en-US" sz="2000" dirty="0"/>
              <a:t> đến </a:t>
            </a:r>
            <a:r>
              <a:rPr lang="en-US" altLang="en-US" sz="2000" dirty="0">
                <a:hlinkClick r:id="rId8" tooltip="572 TCN (trang chưa được viết)"/>
              </a:rPr>
              <a:t>572 TCN</a:t>
            </a:r>
            <a:r>
              <a:rPr lang="en-US" altLang="en-US" sz="2000" dirty="0"/>
              <a:t> - mất khoảng năm </a:t>
            </a:r>
            <a:r>
              <a:rPr lang="en-US" altLang="en-US" sz="2000" dirty="0">
                <a:hlinkClick r:id="rId9" tooltip="500 TCN (trang chưa được viết)"/>
              </a:rPr>
              <a:t>500</a:t>
            </a:r>
            <a:r>
              <a:rPr lang="en-US" altLang="en-US" sz="2000" dirty="0"/>
              <a:t> đến </a:t>
            </a:r>
            <a:r>
              <a:rPr lang="en-US" altLang="en-US" sz="2000" dirty="0">
                <a:hlinkClick r:id="rId10" tooltip="490 TCN (trang chưa được viết)"/>
              </a:rPr>
              <a:t>490 TCN</a:t>
            </a:r>
            <a:r>
              <a:rPr lang="en-US" altLang="en-US" sz="2000" dirty="0"/>
              <a:t>) là một </a:t>
            </a:r>
            <a:r>
              <a:rPr lang="en-US" altLang="en-US" sz="2000" dirty="0">
                <a:hlinkClick r:id="rId11" tooltip="Nhà triết học"/>
              </a:rPr>
              <a:t>nhà triết học</a:t>
            </a:r>
            <a:r>
              <a:rPr lang="en-US" altLang="en-US" sz="2000" dirty="0"/>
              <a:t> người </a:t>
            </a:r>
            <a:r>
              <a:rPr lang="en-US" altLang="en-US" sz="2000" dirty="0">
                <a:hlinkClick r:id="rId12" tooltip="Hy Lạp"/>
              </a:rPr>
              <a:t>Hy Lạp</a:t>
            </a:r>
            <a:r>
              <a:rPr lang="en-US" altLang="en-US" sz="2000" dirty="0"/>
              <a:t> .</a:t>
            </a:r>
          </a:p>
          <a:p>
            <a:pPr marL="0" lvl="0" indent="0" eaLnBrk="1" hangingPunct="1">
              <a:buNone/>
            </a:pPr>
            <a:r>
              <a:rPr lang="en-US" altLang="en-US" sz="2000" dirty="0"/>
              <a:t>* Pythagore đã chứng minh được rằng tổng 3 góc của một tam giác bằng 180° và nổi tiếng nhất nhờ </a:t>
            </a:r>
            <a:r>
              <a:rPr lang="en-US" altLang="en-US" sz="2000" dirty="0">
                <a:hlinkClick r:id="rId13" tooltip="Định lý Pythagoras"/>
              </a:rPr>
              <a:t>định lý toán học mang tên ông</a:t>
            </a:r>
            <a:r>
              <a:rPr lang="en-US" altLang="en-US" sz="2000" dirty="0"/>
              <a:t>. Ông cũng được biết đến là "cha đẻ của số".  </a:t>
            </a:r>
          </a:p>
          <a:p>
            <a:pPr marL="0" lvl="0" indent="0" eaLnBrk="1" hangingPunct="1">
              <a:buNone/>
            </a:pPr>
            <a:r>
              <a:rPr lang="en-US" altLang="en-US" sz="2000" dirty="0"/>
              <a:t>* Mới 16 tuổi, cậu bé Pythagore đã nổi tiếng về trí thông minh khác thường. Cậu bé theo học nhà toán học nổi tiếng Talét, và chính talét cũng phải kinh ngạc về tài năng của cậu. Để tìm hiểu nền khoa học của các dân tộc, Pythagore đã dành nhiều năm đến ấn Độ, Babilon, Ai Cập và đã trở nên uyên bác trong hầu hết các lĩnh vực quan trọng: số học, hình học, thiên văn, địa lí, y học, triết học. </a:t>
            </a:r>
          </a:p>
        </p:txBody>
      </p:sp>
      <p:sp>
        <p:nvSpPr>
          <p:cNvPr id="28678" name="Rectangle 8"/>
          <p:cNvSpPr/>
          <p:nvPr/>
        </p:nvSpPr>
        <p:spPr>
          <a:xfrm>
            <a:off x="1442085" y="228600"/>
            <a:ext cx="6216015" cy="80200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3000" b="1" dirty="0">
                <a:solidFill>
                  <a:srgbClr val="CC0000"/>
                </a:solidFill>
                <a:latin typeface="Times New Roman" panose="02020603050405020304" pitchFamily="18" charset="0"/>
                <a:cs typeface="Times New Roman" panose="02020603050405020304" pitchFamily="18" charset="0"/>
              </a:rPr>
              <a:t>TIỂU SỬ NHÀ TOÁN HỌC PYTHAGORE</a:t>
            </a:r>
            <a:r>
              <a:rPr lang="en-US" altLang="en-US" sz="3300" b="1" dirty="0">
                <a:solidFill>
                  <a:srgbClr val="CC0000"/>
                </a:solidFill>
                <a:latin typeface="Times New Roman" panose="02020603050405020304" pitchFamily="18" charset="0"/>
                <a:cs typeface="Times New Roman" panose="02020603050405020304" pitchFamily="18" charset="0"/>
              </a:rPr>
              <a:t> </a:t>
            </a:r>
          </a:p>
        </p:txBody>
      </p:sp>
      <p:pic>
        <p:nvPicPr>
          <p:cNvPr id="78857" name="Hungarian Sonata - Richard Clayderma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4"/>
          <a:stretch>
            <a:fillRect/>
          </a:stretch>
        </p:blipFill>
        <p:spPr>
          <a:xfrm>
            <a:off x="8401050" y="3314700"/>
            <a:ext cx="228600" cy="228600"/>
          </a:xfrm>
          <a:prstGeom prst="rect">
            <a:avLst/>
          </a:prstGeom>
          <a:noFill/>
          <a:ln w="9525">
            <a:noFill/>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84" fill="hold"/>
                                        <p:tgtEl>
                                          <p:spTgt spid="788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885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r"/>
          <p:cNvPicPr>
            <a:picLocks noChangeAspect="1"/>
          </p:cNvPicPr>
          <p:nvPr/>
        </p:nvPicPr>
        <p:blipFill>
          <a:blip r:embed="rId2"/>
          <a:stretch>
            <a:fillRect/>
          </a:stretch>
        </p:blipFill>
        <p:spPr>
          <a:xfrm>
            <a:off x="457200" y="2971800"/>
            <a:ext cx="1766888" cy="2519363"/>
          </a:xfrm>
          <a:prstGeom prst="rect">
            <a:avLst/>
          </a:prstGeom>
          <a:noFill/>
          <a:ln w="9525">
            <a:noFill/>
          </a:ln>
        </p:spPr>
      </p:pic>
      <p:sp>
        <p:nvSpPr>
          <p:cNvPr id="293891" name="WordArt 6"/>
          <p:cNvSpPr>
            <a:spLocks noTextEdit="1"/>
          </p:cNvSpPr>
          <p:nvPr/>
        </p:nvSpPr>
        <p:spPr>
          <a:xfrm>
            <a:off x="3432175" y="1417638"/>
            <a:ext cx="4602163" cy="1352550"/>
          </a:xfrm>
          <a:prstGeom prst="rect">
            <a:avLst/>
          </a:prstGeom>
        </p:spPr>
        <p:txBody>
          <a:bodyPr wrap="none" fromWordArt="1">
            <a:prstTxWarp prst="textPlain">
              <a:avLst>
                <a:gd name="adj" fmla="val 50000"/>
              </a:avLst>
            </a:prstTxWarp>
            <a:normAutofit/>
          </a:bodyPr>
          <a:lstStyle/>
          <a:p>
            <a:pPr algn="ctr"/>
            <a:r>
              <a:rPr lang="en-US" sz="360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panose="020B0604020202020204" pitchFamily="34" charset="0"/>
                <a:ea typeface="Arial" panose="020B0604020202020204" pitchFamily="34" charset="0"/>
              </a:rPr>
              <a:t>Bye bye!</a:t>
            </a:r>
          </a:p>
        </p:txBody>
      </p:sp>
      <p:pic>
        <p:nvPicPr>
          <p:cNvPr id="6" name="Picture 8" descr="naturerose02"/>
          <p:cNvPicPr>
            <a:picLocks noChangeAspect="1"/>
          </p:cNvPicPr>
          <p:nvPr/>
        </p:nvPicPr>
        <p:blipFill>
          <a:blip r:embed="rId3"/>
          <a:stretch>
            <a:fillRect/>
          </a:stretch>
        </p:blipFill>
        <p:spPr>
          <a:xfrm>
            <a:off x="0" y="0"/>
            <a:ext cx="3124200" cy="5294313"/>
          </a:xfrm>
          <a:prstGeom prst="rect">
            <a:avLst/>
          </a:prstGeom>
          <a:noFill/>
          <a:ln w="9525">
            <a:noFill/>
          </a:ln>
        </p:spPr>
      </p:pic>
      <p:sp>
        <p:nvSpPr>
          <p:cNvPr id="293893" name="WordArt 12"/>
          <p:cNvSpPr>
            <a:spLocks noTextEdit="1"/>
          </p:cNvSpPr>
          <p:nvPr/>
        </p:nvSpPr>
        <p:spPr>
          <a:xfrm>
            <a:off x="3435350" y="3403600"/>
            <a:ext cx="5364163" cy="1827213"/>
          </a:xfrm>
          <a:prstGeom prst="rect">
            <a:avLst/>
          </a:prstGeom>
        </p:spPr>
        <p:txBody>
          <a:bodyPr wrap="none" fromWordArt="1">
            <a:prstTxWarp prst="textWave2">
              <a:avLst>
                <a:gd name="adj1" fmla="val 13005"/>
                <a:gd name="adj2" fmla="val 0"/>
              </a:avLst>
            </a:prstTxWarp>
            <a:normAutofit/>
          </a:bodyPr>
          <a:lstStyle/>
          <a:p>
            <a:pPr algn="ctr"/>
            <a:r>
              <a:rPr lang="en-US" sz="3600">
                <a:ln w="12700" cap="flat" cmpd="sng">
                  <a:solidFill>
                    <a:srgbClr val="EAEAEA"/>
                  </a:solidFill>
                  <a:prstDash val="solid"/>
                  <a:headEnd type="none" w="med" len="med"/>
                  <a:tailEnd type="none" w="med" len="med"/>
                </a:ln>
                <a:solidFill>
                  <a:srgbClr val="0000CC"/>
                </a:soli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Hẹn gặp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486 0.03333 L 0.96528 -0.2169 " pathEditMode="relative" rAng="0" ptsTypes="AA">
                                      <p:cBhvr>
                                        <p:cTn id="6" dur="2000" fill="hold"/>
                                        <p:tgtEl>
                                          <p:spTgt spid="4"/>
                                        </p:tgtEl>
                                        <p:attrNameLst>
                                          <p:attrName>ppt_x</p:attrName>
                                          <p:attrName>ppt_y</p:attrName>
                                        </p:attrNameLst>
                                      </p:cBhvr>
                                      <p:rCtr x="48500" y="-12500"/>
                                    </p:animMotion>
                                  </p:childTnLst>
                                </p:cTn>
                              </p:par>
                              <p:par>
                                <p:cTn id="7" presetID="2" presetClass="entr" presetSubtype="8" fill="hold" nodeType="withEffect">
                                  <p:stCondLst>
                                    <p:cond delay="0"/>
                                  </p:stCondLst>
                                  <p:childTnLst>
                                    <p:set>
                                      <p:cBhvr>
                                        <p:cTn id="8" dur="1" fill="hold">
                                          <p:stCondLst>
                                            <p:cond delay="0"/>
                                          </p:stCondLst>
                                        </p:cTn>
                                        <p:tgtEl>
                                          <p:spTgt spid="293891"/>
                                        </p:tgtEl>
                                        <p:attrNameLst>
                                          <p:attrName>style.visibility</p:attrName>
                                        </p:attrNameLst>
                                      </p:cBhvr>
                                      <p:to>
                                        <p:strVal val="visible"/>
                                      </p:to>
                                    </p:set>
                                    <p:anim calcmode="lin" valueType="num">
                                      <p:cBhvr additive="base">
                                        <p:cTn id="9" dur="2000" fill="hold"/>
                                        <p:tgtEl>
                                          <p:spTgt spid="293891"/>
                                        </p:tgtEl>
                                        <p:attrNameLst>
                                          <p:attrName>ppt_x</p:attrName>
                                        </p:attrNameLst>
                                      </p:cBhvr>
                                      <p:tavLst>
                                        <p:tav tm="0">
                                          <p:val>
                                            <p:strVal val="0-#ppt_w/2"/>
                                          </p:val>
                                        </p:tav>
                                        <p:tav tm="100000">
                                          <p:val>
                                            <p:strVal val="#ppt_x"/>
                                          </p:val>
                                        </p:tav>
                                      </p:tavLst>
                                    </p:anim>
                                    <p:anim calcmode="lin" valueType="num">
                                      <p:cBhvr additive="base">
                                        <p:cTn id="10" dur="2000" fill="hold"/>
                                        <p:tgtEl>
                                          <p:spTgt spid="293891"/>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 -3.33333E-6 L 0.77083 -0.02083 " pathEditMode="relative" rAng="0" ptsTypes="AA">
                                      <p:cBhvr>
                                        <p:cTn id="13" dur="2000" fill="hold"/>
                                        <p:tgtEl>
                                          <p:spTgt spid="293891"/>
                                        </p:tgtEl>
                                        <p:attrNameLst>
                                          <p:attrName>ppt_x</p:attrName>
                                          <p:attrName>ppt_y</p:attrName>
                                        </p:attrNameLst>
                                      </p:cBhvr>
                                      <p:rCtr x="38500" y="-1000"/>
                                    </p:animMotion>
                                  </p:childTnLst>
                                </p:cTn>
                              </p:par>
                            </p:childTnLst>
                          </p:cTn>
                        </p:par>
                        <p:par>
                          <p:cTn id="14" fill="hold">
                            <p:stCondLst>
                              <p:cond delay="4000"/>
                            </p:stCondLst>
                            <p:childTnLst>
                              <p:par>
                                <p:cTn id="15" presetID="2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par>
                          <p:cTn id="20" fill="hold">
                            <p:stCondLst>
                              <p:cond delay="5000"/>
                            </p:stCondLst>
                            <p:childTnLst>
                              <p:par>
                                <p:cTn id="21" presetID="53" presetClass="entr" presetSubtype="16" fill="hold" nodeType="afterEffect">
                                  <p:stCondLst>
                                    <p:cond delay="0"/>
                                  </p:stCondLst>
                                  <p:childTnLst>
                                    <p:set>
                                      <p:cBhvr>
                                        <p:cTn id="22" dur="1" fill="hold">
                                          <p:stCondLst>
                                            <p:cond delay="0"/>
                                          </p:stCondLst>
                                        </p:cTn>
                                        <p:tgtEl>
                                          <p:spTgt spid="293893"/>
                                        </p:tgtEl>
                                        <p:attrNameLst>
                                          <p:attrName>style.visibility</p:attrName>
                                        </p:attrNameLst>
                                      </p:cBhvr>
                                      <p:to>
                                        <p:strVal val="visible"/>
                                      </p:to>
                                    </p:set>
                                    <p:anim calcmode="lin" valueType="num">
                                      <p:cBhvr>
                                        <p:cTn id="23" dur="500" fill="hold"/>
                                        <p:tgtEl>
                                          <p:spTgt spid="293893"/>
                                        </p:tgtEl>
                                        <p:attrNameLst>
                                          <p:attrName>ppt_w</p:attrName>
                                        </p:attrNameLst>
                                      </p:cBhvr>
                                      <p:tavLst>
                                        <p:tav tm="0">
                                          <p:val>
                                            <p:fltVal val="0"/>
                                          </p:val>
                                        </p:tav>
                                        <p:tav tm="100000">
                                          <p:val>
                                            <p:strVal val="#ppt_w"/>
                                          </p:val>
                                        </p:tav>
                                      </p:tavLst>
                                    </p:anim>
                                    <p:anim calcmode="lin" valueType="num">
                                      <p:cBhvr>
                                        <p:cTn id="24" dur="500" fill="hold"/>
                                        <p:tgtEl>
                                          <p:spTgt spid="293893"/>
                                        </p:tgtEl>
                                        <p:attrNameLst>
                                          <p:attrName>ppt_h</p:attrName>
                                        </p:attrNameLst>
                                      </p:cBhvr>
                                      <p:tavLst>
                                        <p:tav tm="0">
                                          <p:val>
                                            <p:fltVal val="0"/>
                                          </p:val>
                                        </p:tav>
                                        <p:tav tm="100000">
                                          <p:val>
                                            <p:strVal val="#ppt_h"/>
                                          </p:val>
                                        </p:tav>
                                      </p:tavLst>
                                    </p:anim>
                                    <p:animEffect transition="in" filter="fade">
                                      <p:cBhvr>
                                        <p:cTn id="25" dur="500"/>
                                        <p:tgtEl>
                                          <p:spTgt spid="293893"/>
                                        </p:tgtEl>
                                      </p:cBhvr>
                                    </p:animEffect>
                                  </p:childTnLst>
                                </p:cTn>
                              </p:par>
                            </p:childTnLst>
                          </p:cTn>
                        </p:par>
                        <p:par>
                          <p:cTn id="26" fill="hold">
                            <p:stCondLst>
                              <p:cond delay="5500"/>
                            </p:stCondLst>
                            <p:childTnLst>
                              <p:par>
                                <p:cTn id="27" presetID="1" presetClass="emph" presetSubtype="2" fill="hold" nodeType="afterEffect">
                                  <p:stCondLst>
                                    <p:cond delay="0"/>
                                  </p:stCondLst>
                                  <p:childTnLst>
                                    <p:animClr clrSpc="rgb" dir="cw">
                                      <p:cBhvr>
                                        <p:cTn id="28" dur="2000" fill="hold"/>
                                        <p:tgtEl>
                                          <p:spTgt spid="293893"/>
                                        </p:tgtEl>
                                        <p:attrNameLst>
                                          <p:attrName>fillcolor</p:attrName>
                                        </p:attrNameLst>
                                      </p:cBhvr>
                                      <p:to>
                                        <a:srgbClr val="009900"/>
                                      </p:to>
                                    </p:animClr>
                                  </p:childTnLst>
                                </p:cTn>
                              </p:par>
                            </p:childTnLst>
                          </p:cTn>
                        </p:par>
                        <p:par>
                          <p:cTn id="29" fill="hold">
                            <p:stCondLst>
                              <p:cond delay="7500"/>
                            </p:stCondLst>
                            <p:childTnLst>
                              <p:par>
                                <p:cTn id="30" presetID="21" presetClass="exit" presetSubtype="4" fill="hold" nodeType="afterEffect">
                                  <p:stCondLst>
                                    <p:cond delay="0"/>
                                  </p:stCondLst>
                                  <p:childTnLst>
                                    <p:animEffect transition="out" filter="wheel(4)">
                                      <p:cBhvr>
                                        <p:cTn id="31" dur="2000"/>
                                        <p:tgtEl>
                                          <p:spTgt spid="293893"/>
                                        </p:tgtEl>
                                      </p:cBhvr>
                                    </p:animEffect>
                                    <p:set>
                                      <p:cBhvr>
                                        <p:cTn id="32" dur="1" fill="hold">
                                          <p:stCondLst>
                                            <p:cond delay="1999"/>
                                          </p:stCondLst>
                                        </p:cTn>
                                        <p:tgtEl>
                                          <p:spTgt spid="293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62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291" name="Rectangle 3"/>
          <p:cNvSpPr>
            <a:spLocks noChangeArrowheads="1"/>
          </p:cNvSpPr>
          <p:nvPr/>
        </p:nvSpPr>
        <p:spPr bwMode="auto">
          <a:xfrm>
            <a:off x="89916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292" name="Rectangle 4"/>
          <p:cNvSpPr>
            <a:spLocks noChangeArrowheads="1"/>
          </p:cNvSpPr>
          <p:nvPr/>
        </p:nvSpPr>
        <p:spPr bwMode="auto">
          <a:xfrm>
            <a:off x="0" y="6477000"/>
            <a:ext cx="9144000" cy="3048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293" name="Rectangle 5"/>
          <p:cNvSpPr>
            <a:spLocks noChangeArrowheads="1"/>
          </p:cNvSpPr>
          <p:nvPr/>
        </p:nvSpPr>
        <p:spPr bwMode="auto">
          <a:xfrm>
            <a:off x="0" y="76200"/>
            <a:ext cx="9144000" cy="762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mn-ea"/>
                <a:cs typeface="+mn-cs"/>
              </a:rPr>
              <a:t>Câu 1</a:t>
            </a:r>
          </a:p>
        </p:txBody>
      </p:sp>
      <p:sp>
        <p:nvSpPr>
          <p:cNvPr id="294918" name="AutoShape 25">
            <a:hlinkClick r:id="rId4" action="ppaction://hlinksldjump"/>
          </p:cNvPr>
          <p:cNvSpPr/>
          <p:nvPr/>
        </p:nvSpPr>
        <p:spPr>
          <a:xfrm>
            <a:off x="6858000" y="5638800"/>
            <a:ext cx="685800" cy="6096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294919" name="Text Box 36"/>
          <p:cNvSpPr txBox="1"/>
          <p:nvPr/>
        </p:nvSpPr>
        <p:spPr>
          <a:xfrm>
            <a:off x="685800" y="1447800"/>
            <a:ext cx="7772400" cy="1200150"/>
          </a:xfrm>
          <a:prstGeom prst="rect">
            <a:avLst/>
          </a:prstGeom>
          <a:noFill/>
          <a:ln w="9525">
            <a:noFill/>
          </a:ln>
        </p:spPr>
        <p:txBody>
          <a:bodyPr>
            <a:spAutoFit/>
          </a:bodyPr>
          <a:lstStyle/>
          <a:p>
            <a:pPr eaLnBrk="1" hangingPunct="1">
              <a:spcBef>
                <a:spcPct val="50000"/>
              </a:spcBef>
            </a:pPr>
            <a:r>
              <a:rPr lang="en-US" altLang="vi-VN" sz="3600" b="1" dirty="0">
                <a:latin typeface="Arial" panose="020B0604020202020204" pitchFamily="34" charset="0"/>
              </a:rPr>
              <a:t>Tam giác có độ dài ba cạnh 4cm; 5cm; 6cm là tam giác vuông</a:t>
            </a:r>
          </a:p>
        </p:txBody>
      </p:sp>
      <p:sp>
        <p:nvSpPr>
          <p:cNvPr id="294920" name="Text Box 37"/>
          <p:cNvSpPr txBox="1"/>
          <p:nvPr/>
        </p:nvSpPr>
        <p:spPr>
          <a:xfrm>
            <a:off x="1862138" y="3397250"/>
            <a:ext cx="1414462" cy="641350"/>
          </a:xfrm>
          <a:prstGeom prst="rect">
            <a:avLst/>
          </a:prstGeom>
          <a:noFill/>
          <a:ln w="9525">
            <a:noFill/>
          </a:ln>
        </p:spPr>
        <p:txBody>
          <a:bodyPr>
            <a:spAutoFit/>
          </a:bodyPr>
          <a:lstStyle/>
          <a:p>
            <a:pPr eaLnBrk="1" hangingPunct="1">
              <a:spcBef>
                <a:spcPct val="50000"/>
              </a:spcBef>
            </a:pPr>
            <a:r>
              <a:rPr lang="en-US" altLang="vi-VN" sz="3600" dirty="0">
                <a:latin typeface="Times New Roman" panose="02020603050405020304" pitchFamily="18" charset="0"/>
              </a:rPr>
              <a:t>Sai</a:t>
            </a:r>
          </a:p>
        </p:txBody>
      </p:sp>
      <p:sp>
        <p:nvSpPr>
          <p:cNvPr id="294921" name="AutoShape 38">
            <a:hlinkClick r:id="rId5" action="ppaction://hlinksldjump"/>
          </p:cNvPr>
          <p:cNvSpPr/>
          <p:nvPr/>
        </p:nvSpPr>
        <p:spPr>
          <a:xfrm>
            <a:off x="1295400" y="2743200"/>
            <a:ext cx="4572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2400" b="1" dirty="0">
                <a:latin typeface="Arial" panose="020B0604020202020204" pitchFamily="34" charset="0"/>
              </a:rPr>
              <a:t>A</a:t>
            </a:r>
          </a:p>
        </p:txBody>
      </p:sp>
      <p:sp>
        <p:nvSpPr>
          <p:cNvPr id="5129" name="AutoShape 39">
            <a:hlinkClick r:id="rId6" action="ppaction://hlinksldjump"/>
          </p:cNvPr>
          <p:cNvSpPr/>
          <p:nvPr/>
        </p:nvSpPr>
        <p:spPr>
          <a:xfrm>
            <a:off x="1295400" y="3505200"/>
            <a:ext cx="4572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2400" b="1" dirty="0">
                <a:latin typeface="Arial" panose="020B0604020202020204" pitchFamily="34" charset="0"/>
              </a:rPr>
              <a:t>B</a:t>
            </a:r>
          </a:p>
        </p:txBody>
      </p:sp>
      <p:sp>
        <p:nvSpPr>
          <p:cNvPr id="294923" name="Text Box 40"/>
          <p:cNvSpPr txBox="1"/>
          <p:nvPr/>
        </p:nvSpPr>
        <p:spPr>
          <a:xfrm>
            <a:off x="1828800" y="2635250"/>
            <a:ext cx="1981200" cy="641350"/>
          </a:xfrm>
          <a:prstGeom prst="rect">
            <a:avLst/>
          </a:prstGeom>
          <a:noFill/>
          <a:ln w="9525">
            <a:noFill/>
          </a:ln>
        </p:spPr>
        <p:txBody>
          <a:bodyPr>
            <a:spAutoFit/>
          </a:bodyPr>
          <a:lstStyle/>
          <a:p>
            <a:pPr eaLnBrk="1" hangingPunct="1">
              <a:spcBef>
                <a:spcPct val="50000"/>
              </a:spcBef>
            </a:pPr>
            <a:r>
              <a:rPr lang="en-US" altLang="vi-VN" sz="3600" dirty="0">
                <a:latin typeface="Times New Roman" panose="02020603050405020304" pitchFamily="18" charset="0"/>
              </a:rPr>
              <a:t>Đúng</a:t>
            </a:r>
          </a:p>
        </p:txBody>
      </p:sp>
      <p:sp>
        <p:nvSpPr>
          <p:cNvPr id="12329" name="Oval 41"/>
          <p:cNvSpPr/>
          <p:nvPr/>
        </p:nvSpPr>
        <p:spPr>
          <a:xfrm>
            <a:off x="1143000" y="3352800"/>
            <a:ext cx="762000" cy="762000"/>
          </a:xfrm>
          <a:prstGeom prst="ellipse">
            <a:avLst/>
          </a:prstGeom>
          <a:noFill/>
          <a:ln w="28575" cap="flat" cmpd="sng">
            <a:solidFill>
              <a:srgbClr val="CC0000"/>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pic>
        <p:nvPicPr>
          <p:cNvPr id="2" name="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22577" y="970756"/>
            <a:ext cx="871246" cy="80168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2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29"/>
                                        </p:tgtEl>
                                        <p:attrNameLst>
                                          <p:attrName>style.visibility</p:attrName>
                                        </p:attrNameLst>
                                      </p:cBhvr>
                                      <p:to>
                                        <p:strVal val="visible"/>
                                      </p:to>
                                    </p:set>
                                    <p:anim calcmode="lin" valueType="num">
                                      <p:cBhvr additive="base">
                                        <p:cTn id="7" dur="500" fill="hold"/>
                                        <p:tgtEl>
                                          <p:spTgt spid="12329"/>
                                        </p:tgtEl>
                                        <p:attrNameLst>
                                          <p:attrName>ppt_x</p:attrName>
                                        </p:attrNameLst>
                                      </p:cBhvr>
                                      <p:tavLst>
                                        <p:tav tm="0">
                                          <p:val>
                                            <p:strVal val="#ppt_x"/>
                                          </p:val>
                                        </p:tav>
                                        <p:tav tm="100000">
                                          <p:val>
                                            <p:strVal val="#ppt_x"/>
                                          </p:val>
                                        </p:tav>
                                      </p:tavLst>
                                    </p:anim>
                                    <p:anim calcmode="lin" valueType="num">
                                      <p:cBhvr additive="base">
                                        <p:cTn id="8" dur="500" fill="hold"/>
                                        <p:tgtEl>
                                          <p:spTgt spid="1232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129"/>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123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62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3315" name="Rectangle 3"/>
          <p:cNvSpPr>
            <a:spLocks noChangeArrowheads="1"/>
          </p:cNvSpPr>
          <p:nvPr/>
        </p:nvSpPr>
        <p:spPr bwMode="auto">
          <a:xfrm>
            <a:off x="89916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3316" name="Rectangle 4"/>
          <p:cNvSpPr>
            <a:spLocks noChangeArrowheads="1"/>
          </p:cNvSpPr>
          <p:nvPr/>
        </p:nvSpPr>
        <p:spPr bwMode="auto">
          <a:xfrm>
            <a:off x="0" y="6477000"/>
            <a:ext cx="9144000" cy="3048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3317" name="Rectangle 5"/>
          <p:cNvSpPr>
            <a:spLocks noChangeArrowheads="1"/>
          </p:cNvSpPr>
          <p:nvPr/>
        </p:nvSpPr>
        <p:spPr bwMode="auto">
          <a:xfrm>
            <a:off x="0" y="76200"/>
            <a:ext cx="9144000" cy="762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mn-ea"/>
                <a:cs typeface="+mn-cs"/>
              </a:rPr>
              <a:t>Câu 2</a:t>
            </a:r>
          </a:p>
        </p:txBody>
      </p:sp>
      <p:sp>
        <p:nvSpPr>
          <p:cNvPr id="295942" name="Text Box 6"/>
          <p:cNvSpPr txBox="1"/>
          <p:nvPr/>
        </p:nvSpPr>
        <p:spPr>
          <a:xfrm>
            <a:off x="381000" y="1295400"/>
            <a:ext cx="7848600" cy="1200150"/>
          </a:xfrm>
          <a:prstGeom prst="rect">
            <a:avLst/>
          </a:prstGeom>
          <a:noFill/>
          <a:ln w="9525">
            <a:noFill/>
          </a:ln>
        </p:spPr>
        <p:txBody>
          <a:bodyPr>
            <a:spAutoFit/>
          </a:bodyPr>
          <a:lstStyle/>
          <a:p>
            <a:pPr eaLnBrk="1" hangingPunct="1">
              <a:spcBef>
                <a:spcPct val="50000"/>
              </a:spcBef>
            </a:pPr>
            <a:r>
              <a:rPr lang="en-US" altLang="vi-VN" sz="3600" b="1" dirty="0">
                <a:latin typeface="Arial" panose="020B0604020202020204" pitchFamily="34" charset="0"/>
              </a:rPr>
              <a:t>Tam giác có độ dài ba cạnh 6cm; 10cm; 8cm là tam giác vuông</a:t>
            </a:r>
          </a:p>
        </p:txBody>
      </p:sp>
      <p:sp>
        <p:nvSpPr>
          <p:cNvPr id="295943" name="Text Box 7"/>
          <p:cNvSpPr txBox="1"/>
          <p:nvPr/>
        </p:nvSpPr>
        <p:spPr>
          <a:xfrm>
            <a:off x="1828800" y="2635250"/>
            <a:ext cx="1981200" cy="708025"/>
          </a:xfrm>
          <a:prstGeom prst="rect">
            <a:avLst/>
          </a:prstGeom>
          <a:noFill/>
          <a:ln w="9525">
            <a:noFill/>
          </a:ln>
        </p:spPr>
        <p:txBody>
          <a:bodyPr>
            <a:spAutoFit/>
          </a:bodyPr>
          <a:lstStyle/>
          <a:p>
            <a:pPr eaLnBrk="1" hangingPunct="1">
              <a:spcBef>
                <a:spcPct val="50000"/>
              </a:spcBef>
            </a:pPr>
            <a:r>
              <a:rPr lang="en-US" altLang="vi-VN" sz="4000" b="1" dirty="0">
                <a:latin typeface="Times New Roman" panose="02020603050405020304" pitchFamily="18" charset="0"/>
              </a:rPr>
              <a:t>Đúng</a:t>
            </a:r>
          </a:p>
        </p:txBody>
      </p:sp>
      <p:sp>
        <p:nvSpPr>
          <p:cNvPr id="295944" name="Text Box 8"/>
          <p:cNvSpPr txBox="1"/>
          <p:nvPr/>
        </p:nvSpPr>
        <p:spPr>
          <a:xfrm>
            <a:off x="1862138" y="3397250"/>
            <a:ext cx="1414462" cy="708025"/>
          </a:xfrm>
          <a:prstGeom prst="rect">
            <a:avLst/>
          </a:prstGeom>
          <a:noFill/>
          <a:ln w="9525">
            <a:noFill/>
          </a:ln>
        </p:spPr>
        <p:txBody>
          <a:bodyPr>
            <a:spAutoFit/>
          </a:bodyPr>
          <a:lstStyle/>
          <a:p>
            <a:pPr eaLnBrk="1" hangingPunct="1">
              <a:spcBef>
                <a:spcPct val="50000"/>
              </a:spcBef>
            </a:pPr>
            <a:r>
              <a:rPr lang="en-US" altLang="vi-VN" sz="4000" b="1" dirty="0">
                <a:latin typeface="Times New Roman" panose="02020603050405020304" pitchFamily="18" charset="0"/>
              </a:rPr>
              <a:t>Sai</a:t>
            </a:r>
          </a:p>
        </p:txBody>
      </p:sp>
      <p:sp>
        <p:nvSpPr>
          <p:cNvPr id="6152" name="AutoShape 9">
            <a:hlinkClick r:id="rId4" action="ppaction://hlinksldjump"/>
          </p:cNvPr>
          <p:cNvSpPr/>
          <p:nvPr/>
        </p:nvSpPr>
        <p:spPr>
          <a:xfrm>
            <a:off x="1295400" y="2743200"/>
            <a:ext cx="4572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A</a:t>
            </a:r>
          </a:p>
        </p:txBody>
      </p:sp>
      <p:sp>
        <p:nvSpPr>
          <p:cNvPr id="295946" name="AutoShape 10">
            <a:hlinkClick r:id="rId5" action="ppaction://hlinksldjump"/>
          </p:cNvPr>
          <p:cNvSpPr/>
          <p:nvPr/>
        </p:nvSpPr>
        <p:spPr>
          <a:xfrm>
            <a:off x="1295400" y="3505200"/>
            <a:ext cx="4572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B</a:t>
            </a:r>
          </a:p>
        </p:txBody>
      </p:sp>
      <p:sp>
        <p:nvSpPr>
          <p:cNvPr id="295947" name="AutoShape 11">
            <a:hlinkClick r:id="rId6" action="ppaction://hlinksldjump"/>
          </p:cNvPr>
          <p:cNvSpPr/>
          <p:nvPr/>
        </p:nvSpPr>
        <p:spPr>
          <a:xfrm>
            <a:off x="7772400" y="5562600"/>
            <a:ext cx="762000" cy="6858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13324" name="Oval 12"/>
          <p:cNvSpPr/>
          <p:nvPr/>
        </p:nvSpPr>
        <p:spPr>
          <a:xfrm>
            <a:off x="1143000" y="2590800"/>
            <a:ext cx="762000" cy="762000"/>
          </a:xfrm>
          <a:prstGeom prst="ellipse">
            <a:avLst/>
          </a:prstGeom>
          <a:noFill/>
          <a:ln w="28575" cap="flat" cmpd="sng">
            <a:solidFill>
              <a:srgbClr val="CC0000"/>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pic>
        <p:nvPicPr>
          <p:cNvPr id="3" name="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151970"/>
            <a:ext cx="953950" cy="6862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5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4"/>
                                        </p:tgtEl>
                                        <p:attrNameLst>
                                          <p:attrName>style.visibility</p:attrName>
                                        </p:attrNameLst>
                                      </p:cBhvr>
                                      <p:to>
                                        <p:strVal val="visible"/>
                                      </p:to>
                                    </p:set>
                                    <p:anim calcmode="lin" valueType="num">
                                      <p:cBhvr additive="base">
                                        <p:cTn id="7" dur="500" fill="hold"/>
                                        <p:tgtEl>
                                          <p:spTgt spid="13324"/>
                                        </p:tgtEl>
                                        <p:attrNameLst>
                                          <p:attrName>ppt_x</p:attrName>
                                        </p:attrNameLst>
                                      </p:cBhvr>
                                      <p:tavLst>
                                        <p:tav tm="0">
                                          <p:val>
                                            <p:strVal val="#ppt_x"/>
                                          </p:val>
                                        </p:tav>
                                        <p:tav tm="100000">
                                          <p:val>
                                            <p:strVal val="#ppt_x"/>
                                          </p:val>
                                        </p:tav>
                                      </p:tavLst>
                                    </p:anim>
                                    <p:anim calcmode="lin" valueType="num">
                                      <p:cBhvr additive="base">
                                        <p:cTn id="8"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15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133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62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39" name="Rectangle 3"/>
          <p:cNvSpPr>
            <a:spLocks noChangeArrowheads="1"/>
          </p:cNvSpPr>
          <p:nvPr/>
        </p:nvSpPr>
        <p:spPr bwMode="auto">
          <a:xfrm>
            <a:off x="89916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40" name="Rectangle 4"/>
          <p:cNvSpPr>
            <a:spLocks noChangeArrowheads="1"/>
          </p:cNvSpPr>
          <p:nvPr/>
        </p:nvSpPr>
        <p:spPr bwMode="auto">
          <a:xfrm>
            <a:off x="0" y="6477000"/>
            <a:ext cx="9144000" cy="3048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41" name="Rectangle 5"/>
          <p:cNvSpPr>
            <a:spLocks noChangeArrowheads="1"/>
          </p:cNvSpPr>
          <p:nvPr/>
        </p:nvSpPr>
        <p:spPr bwMode="auto">
          <a:xfrm>
            <a:off x="0" y="76200"/>
            <a:ext cx="9144000" cy="762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chemeClr val="tx1"/>
                </a:solidFill>
                <a:effectLst/>
                <a:uLnTx/>
                <a:uFillTx/>
                <a:latin typeface="Arial" panose="020B0604020202020204" pitchFamily="34" charset="0"/>
                <a:ea typeface="+mn-ea"/>
                <a:cs typeface="+mn-cs"/>
              </a:rPr>
              <a:t>Câu 3</a:t>
            </a:r>
          </a:p>
        </p:txBody>
      </p:sp>
      <p:sp>
        <p:nvSpPr>
          <p:cNvPr id="296966" name="Text Box 6"/>
          <p:cNvSpPr txBox="1"/>
          <p:nvPr/>
        </p:nvSpPr>
        <p:spPr>
          <a:xfrm>
            <a:off x="914400" y="838200"/>
            <a:ext cx="7543800" cy="584200"/>
          </a:xfrm>
          <a:prstGeom prst="rect">
            <a:avLst/>
          </a:prstGeom>
          <a:noFill/>
          <a:ln w="9525">
            <a:noFill/>
          </a:ln>
        </p:spPr>
        <p:txBody>
          <a:bodyPr>
            <a:spAutoFit/>
          </a:bodyPr>
          <a:lstStyle/>
          <a:p>
            <a:pPr eaLnBrk="1" hangingPunct="1">
              <a:spcBef>
                <a:spcPct val="50000"/>
              </a:spcBef>
            </a:pPr>
            <a:r>
              <a:rPr lang="en-US" altLang="vi-VN" sz="3200" b="1" dirty="0">
                <a:latin typeface="Arial" panose="020B0604020202020204" pitchFamily="34" charset="0"/>
              </a:rPr>
              <a:t>Hãy chọn phát biểu đúng:</a:t>
            </a:r>
          </a:p>
        </p:txBody>
      </p:sp>
      <p:sp>
        <p:nvSpPr>
          <p:cNvPr id="296967" name="Text Box 7"/>
          <p:cNvSpPr txBox="1"/>
          <p:nvPr/>
        </p:nvSpPr>
        <p:spPr>
          <a:xfrm>
            <a:off x="1143000" y="1371600"/>
            <a:ext cx="8001000" cy="1570038"/>
          </a:xfrm>
          <a:prstGeom prst="rect">
            <a:avLst/>
          </a:prstGeom>
          <a:noFill/>
          <a:ln w="9525">
            <a:noFill/>
          </a:ln>
        </p:spPr>
        <p:txBody>
          <a:bodyPr>
            <a:spAutoFit/>
          </a:bodyPr>
          <a:lstStyle/>
          <a:p>
            <a:pPr eaLnBrk="1" hangingPunct="1">
              <a:spcBef>
                <a:spcPct val="50000"/>
              </a:spcBef>
            </a:pPr>
            <a:r>
              <a:rPr lang="en-US" altLang="vi-VN" sz="3200" b="1" dirty="0">
                <a:latin typeface="Arial" panose="020B0604020202020204" pitchFamily="34" charset="0"/>
              </a:rPr>
              <a:t>Trong  một  tam  giác, bình phương của một cạnh bằng tổng các bình phương của hai cạnh còn lại.</a:t>
            </a:r>
          </a:p>
        </p:txBody>
      </p:sp>
      <p:sp>
        <p:nvSpPr>
          <p:cNvPr id="296968" name="Text Box 8"/>
          <p:cNvSpPr txBox="1"/>
          <p:nvPr/>
        </p:nvSpPr>
        <p:spPr>
          <a:xfrm>
            <a:off x="1143000" y="2819400"/>
            <a:ext cx="7848600" cy="1570038"/>
          </a:xfrm>
          <a:prstGeom prst="rect">
            <a:avLst/>
          </a:prstGeom>
          <a:noFill/>
          <a:ln w="9525">
            <a:noFill/>
          </a:ln>
        </p:spPr>
        <p:txBody>
          <a:bodyPr>
            <a:spAutoFit/>
          </a:bodyPr>
          <a:lstStyle/>
          <a:p>
            <a:pPr eaLnBrk="1" hangingPunct="1">
              <a:spcBef>
                <a:spcPct val="50000"/>
              </a:spcBef>
            </a:pPr>
            <a:r>
              <a:rPr lang="en-US" altLang="vi-VN" sz="3200" b="1" dirty="0">
                <a:latin typeface="Arial" panose="020B0604020202020204" pitchFamily="34" charset="0"/>
              </a:rPr>
              <a:t>Trong một tam giác vuông, cạnh huyền bằng tổng các bình phương của hai cạnh góc vuông.</a:t>
            </a:r>
          </a:p>
        </p:txBody>
      </p:sp>
      <p:sp>
        <p:nvSpPr>
          <p:cNvPr id="296969" name="Text Box 9"/>
          <p:cNvSpPr txBox="1"/>
          <p:nvPr/>
        </p:nvSpPr>
        <p:spPr>
          <a:xfrm>
            <a:off x="1143000" y="4267200"/>
            <a:ext cx="8229600" cy="1570038"/>
          </a:xfrm>
          <a:prstGeom prst="rect">
            <a:avLst/>
          </a:prstGeom>
          <a:noFill/>
          <a:ln w="9525">
            <a:noFill/>
          </a:ln>
        </p:spPr>
        <p:txBody>
          <a:bodyPr>
            <a:spAutoFit/>
          </a:bodyPr>
          <a:lstStyle/>
          <a:p>
            <a:pPr eaLnBrk="1" hangingPunct="1">
              <a:spcBef>
                <a:spcPct val="50000"/>
              </a:spcBef>
            </a:pPr>
            <a:r>
              <a:rPr lang="en-US" altLang="vi-VN" sz="3200" b="1" dirty="0">
                <a:latin typeface="Arial" panose="020B0604020202020204" pitchFamily="34" charset="0"/>
              </a:rPr>
              <a:t>Trong một tam giác vuông, bình phương cạnh huyền bằng tổng các bình phương của hai cạnh góc vuông.</a:t>
            </a:r>
          </a:p>
        </p:txBody>
      </p:sp>
      <p:sp>
        <p:nvSpPr>
          <p:cNvPr id="296970" name="Text Box 10"/>
          <p:cNvSpPr txBox="1"/>
          <p:nvPr/>
        </p:nvSpPr>
        <p:spPr>
          <a:xfrm>
            <a:off x="1143000" y="5638800"/>
            <a:ext cx="8001000" cy="1077913"/>
          </a:xfrm>
          <a:prstGeom prst="rect">
            <a:avLst/>
          </a:prstGeom>
          <a:noFill/>
          <a:ln w="9525">
            <a:noFill/>
          </a:ln>
        </p:spPr>
        <p:txBody>
          <a:bodyPr>
            <a:spAutoFit/>
          </a:bodyPr>
          <a:lstStyle/>
          <a:p>
            <a:pPr eaLnBrk="1" hangingPunct="1">
              <a:spcBef>
                <a:spcPct val="50000"/>
              </a:spcBef>
            </a:pPr>
            <a:r>
              <a:rPr lang="en-US" altLang="vi-VN" sz="3200" b="1" dirty="0">
                <a:latin typeface="Arial" panose="020B0604020202020204" pitchFamily="34" charset="0"/>
              </a:rPr>
              <a:t>Trong một tam giác vuông, cạnh huyền bằng tổng của hai cạnh góc vuông.</a:t>
            </a:r>
          </a:p>
        </p:txBody>
      </p:sp>
      <p:sp>
        <p:nvSpPr>
          <p:cNvPr id="296971" name="AutoShape 11">
            <a:hlinkClick r:id="rId4" action="ppaction://hlinksldjump"/>
          </p:cNvPr>
          <p:cNvSpPr/>
          <p:nvPr/>
        </p:nvSpPr>
        <p:spPr>
          <a:xfrm>
            <a:off x="533400" y="1447800"/>
            <a:ext cx="5334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A</a:t>
            </a:r>
          </a:p>
        </p:txBody>
      </p:sp>
      <p:sp>
        <p:nvSpPr>
          <p:cNvPr id="296972" name="AutoShape 12">
            <a:hlinkClick r:id="rId4" action="ppaction://hlinksldjump"/>
          </p:cNvPr>
          <p:cNvSpPr/>
          <p:nvPr/>
        </p:nvSpPr>
        <p:spPr>
          <a:xfrm>
            <a:off x="457200" y="2819400"/>
            <a:ext cx="5334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B</a:t>
            </a:r>
          </a:p>
        </p:txBody>
      </p:sp>
      <p:sp>
        <p:nvSpPr>
          <p:cNvPr id="7180" name="AutoShape 13">
            <a:hlinkClick r:id="rId5" action="ppaction://hlinksldjump"/>
          </p:cNvPr>
          <p:cNvSpPr/>
          <p:nvPr/>
        </p:nvSpPr>
        <p:spPr>
          <a:xfrm>
            <a:off x="457200" y="4495800"/>
            <a:ext cx="5334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C</a:t>
            </a:r>
          </a:p>
        </p:txBody>
      </p:sp>
      <p:sp>
        <p:nvSpPr>
          <p:cNvPr id="296974" name="AutoShape 14">
            <a:hlinkClick r:id="rId4" action="ppaction://hlinksldjump"/>
          </p:cNvPr>
          <p:cNvSpPr/>
          <p:nvPr/>
        </p:nvSpPr>
        <p:spPr>
          <a:xfrm>
            <a:off x="457200" y="5638800"/>
            <a:ext cx="533400" cy="4572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D</a:t>
            </a:r>
          </a:p>
        </p:txBody>
      </p:sp>
      <p:sp>
        <p:nvSpPr>
          <p:cNvPr id="296975" name="AutoShape 15">
            <a:hlinkClick r:id="rId6" action="ppaction://hlinksldjump"/>
          </p:cNvPr>
          <p:cNvSpPr/>
          <p:nvPr/>
        </p:nvSpPr>
        <p:spPr>
          <a:xfrm>
            <a:off x="8534400" y="6324600"/>
            <a:ext cx="609600" cy="533400"/>
          </a:xfrm>
          <a:prstGeom prst="actionButtonHome">
            <a:avLst/>
          </a:prstGeom>
          <a:solidFill>
            <a:schemeClr val="accent1"/>
          </a:solidFill>
          <a:ln w="9525">
            <a:noFill/>
          </a:ln>
        </p:spPr>
        <p:txBody>
          <a:bodyPr wrap="none" anchor="ctr" anchorCtr="0"/>
          <a:lstStyle/>
          <a:p>
            <a:pPr algn="ctr" eaLnBrk="1" hangingPunct="1"/>
            <a:endParaRPr lang="vi-VN" altLang="vi-VN" sz="3200" dirty="0">
              <a:latin typeface="Arial" panose="020B0604020202020204" pitchFamily="34" charset="0"/>
            </a:endParaRPr>
          </a:p>
        </p:txBody>
      </p:sp>
      <p:sp>
        <p:nvSpPr>
          <p:cNvPr id="14352" name="Oval 16"/>
          <p:cNvSpPr/>
          <p:nvPr/>
        </p:nvSpPr>
        <p:spPr>
          <a:xfrm>
            <a:off x="304800" y="4343400"/>
            <a:ext cx="838200" cy="762000"/>
          </a:xfrm>
          <a:prstGeom prst="ellipse">
            <a:avLst/>
          </a:prstGeom>
          <a:noFill/>
          <a:ln w="28575" cap="flat" cmpd="sng">
            <a:solidFill>
              <a:srgbClr val="CC0000"/>
            </a:solidFill>
            <a:prstDash val="solid"/>
            <a:headEnd type="none" w="med" len="med"/>
            <a:tailEnd type="none" w="med" len="med"/>
          </a:ln>
        </p:spPr>
        <p:txBody>
          <a:bodyPr wrap="none" anchor="ctr" anchorCtr="0"/>
          <a:lstStyle/>
          <a:p>
            <a:pPr algn="ctr" eaLnBrk="1" hangingPunct="1"/>
            <a:endParaRPr lang="vi-VN" altLang="vi-VN" sz="3200" dirty="0">
              <a:latin typeface="Arial" panose="020B0604020202020204" pitchFamily="34" charset="0"/>
            </a:endParaRPr>
          </a:p>
        </p:txBody>
      </p:sp>
      <p:pic>
        <p:nvPicPr>
          <p:cNvPr id="17" name="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51175" y="131540"/>
            <a:ext cx="953950" cy="6862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80"/>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52"/>
                                        </p:tgtEl>
                                        <p:attrNameLst>
                                          <p:attrName>style.visibility</p:attrName>
                                        </p:attrNameLst>
                                      </p:cBhvr>
                                      <p:to>
                                        <p:strVal val="visible"/>
                                      </p:to>
                                    </p:set>
                                    <p:anim calcmode="lin" valueType="num">
                                      <p:cBhvr additive="base">
                                        <p:cTn id="7" dur="500" fill="hold"/>
                                        <p:tgtEl>
                                          <p:spTgt spid="14352"/>
                                        </p:tgtEl>
                                        <p:attrNameLst>
                                          <p:attrName>ppt_x</p:attrName>
                                        </p:attrNameLst>
                                      </p:cBhvr>
                                      <p:tavLst>
                                        <p:tav tm="0">
                                          <p:val>
                                            <p:strVal val="#ppt_x"/>
                                          </p:val>
                                        </p:tav>
                                        <p:tav tm="100000">
                                          <p:val>
                                            <p:strVal val="#ppt_x"/>
                                          </p:val>
                                        </p:tav>
                                      </p:tavLst>
                                    </p:anim>
                                    <p:anim calcmode="lin" valueType="num">
                                      <p:cBhvr additive="base">
                                        <p:cTn id="8" dur="500" fill="hold"/>
                                        <p:tgtEl>
                                          <p:spTgt spid="1435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180"/>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7"/>
                                        </p:tgtEl>
                                      </p:cBhvr>
                                    </p:cmd>
                                  </p:childTnLst>
                                </p:cTn>
                              </p:par>
                            </p:childTnLst>
                          </p:cTn>
                        </p:par>
                      </p:childTnLst>
                    </p:cTn>
                  </p:par>
                </p:childTnLst>
              </p:cTn>
              <p:nextCondLst>
                <p:cond evt="onClick" delay="0">
                  <p:tgtEl>
                    <p:spTgt spid="17"/>
                  </p:tgtEl>
                </p:cond>
              </p:nextCondLst>
            </p:seq>
            <p:video>
              <p:cMediaNode vol="80000">
                <p:cTn id="14" fill="hold" display="0">
                  <p:stCondLst>
                    <p:cond delay="indefinite"/>
                  </p:stCondLst>
                </p:cTn>
                <p:tgtEl>
                  <p:spTgt spid="17"/>
                </p:tgtEl>
              </p:cMediaNode>
            </p:video>
          </p:childTnLst>
        </p:cTn>
      </p:par>
    </p:tnLst>
    <p:bldLst>
      <p:bldP spid="143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t="-17000" r="-13000" b="-5000"/>
          </a:stretch>
        </a:blipFill>
        <a:effectLst/>
      </p:bgPr>
    </p:bg>
    <p:spTree>
      <p:nvGrpSpPr>
        <p:cNvPr id="1" name=""/>
        <p:cNvGrpSpPr/>
        <p:nvPr/>
      </p:nvGrpSpPr>
      <p:grpSpPr>
        <a:xfrm>
          <a:off x="0" y="0"/>
          <a:ext cx="0" cy="0"/>
          <a:chOff x="0" y="0"/>
          <a:chExt cx="0" cy="0"/>
        </a:xfrm>
      </p:grpSpPr>
      <p:pic>
        <p:nvPicPr>
          <p:cNvPr id="271362" name="Picture 1"/>
          <p:cNvPicPr>
            <a:picLocks noChangeAspect="1"/>
          </p:cNvPicPr>
          <p:nvPr/>
        </p:nvPicPr>
        <p:blipFill>
          <a:blip r:embed="rId3"/>
          <a:stretch>
            <a:fillRect/>
          </a:stretch>
        </p:blipFill>
        <p:spPr>
          <a:xfrm>
            <a:off x="6448425" y="2414588"/>
            <a:ext cx="3914775" cy="3914775"/>
          </a:xfrm>
          <a:prstGeom prst="rect">
            <a:avLst/>
          </a:prstGeom>
          <a:noFill/>
          <a:ln w="9525">
            <a:noFill/>
          </a:ln>
        </p:spPr>
      </p:pic>
      <p:sp>
        <p:nvSpPr>
          <p:cNvPr id="3" name="TextBox 2"/>
          <p:cNvSpPr txBox="1"/>
          <p:nvPr/>
        </p:nvSpPr>
        <p:spPr>
          <a:xfrm>
            <a:off x="2271911" y="1347837"/>
            <a:ext cx="4042064" cy="507831"/>
          </a:xfrm>
          <a:prstGeom prst="rect">
            <a:avLst/>
          </a:prstGeom>
          <a:noFill/>
        </p:spPr>
        <p:txBody>
          <a:bodyPr wrap="square" rtlCol="0">
            <a:spAutoFit/>
          </a:bodyPr>
          <a:lstStyle/>
          <a:p>
            <a:pPr marR="0" defTabSz="914400" eaLnBrk="1" fontAlgn="auto" hangingPunct="1">
              <a:spcBef>
                <a:spcPts val="0"/>
              </a:spcBef>
              <a:spcAft>
                <a:spcPts val="0"/>
              </a:spcAft>
              <a:buClrTx/>
              <a:buSzTx/>
              <a:buFontTx/>
              <a:buNone/>
              <a:defRPr/>
            </a:pPr>
            <a:r>
              <a:rPr kumimoji="0" lang="vi-VN" sz="2700" b="1" kern="1200" cap="none" spc="0" normalizeH="0" baseline="0" noProof="0">
                <a:ln w="22225">
                  <a:solidFill>
                    <a:srgbClr val="ED7D31"/>
                  </a:solidFill>
                  <a:prstDash val="solid"/>
                </a:ln>
                <a:solidFill>
                  <a:srgbClr val="ED7D31">
                    <a:lumMod val="40000"/>
                    <a:lumOff val="60000"/>
                  </a:srgbClr>
                </a:solidFill>
                <a:latin typeface="Arial" panose="020B0604020202020204" pitchFamily="34" charset="0"/>
                <a:ea typeface="+mn-ea"/>
                <a:cs typeface="+mn-cs"/>
              </a:rPr>
              <a:t>§</a:t>
            </a:r>
            <a:r>
              <a:rPr kumimoji="0" lang="en-US" sz="2700" b="1" kern="1200" cap="none" spc="0" normalizeH="0" baseline="0" noProof="0">
                <a:ln w="22225">
                  <a:solidFill>
                    <a:srgbClr val="ED7D31"/>
                  </a:solidFill>
                  <a:prstDash val="solid"/>
                </a:ln>
                <a:solidFill>
                  <a:srgbClr val="ED7D31">
                    <a:lumMod val="40000"/>
                    <a:lumOff val="60000"/>
                  </a:srgbClr>
                </a:solidFill>
                <a:latin typeface="Calibri" panose="020F0502020204030204"/>
                <a:ea typeface="+mn-ea"/>
                <a:cs typeface="+mn-cs"/>
              </a:rPr>
              <a:t> 1. ĐỊNH LÝ PYTHAGOER</a:t>
            </a:r>
            <a:endParaRPr kumimoji="0" lang="vi-VN" sz="2700" b="1" kern="1200" cap="none" spc="0" normalizeH="0" baseline="0" noProof="0">
              <a:ln w="22225">
                <a:solidFill>
                  <a:srgbClr val="ED7D31"/>
                </a:solidFill>
                <a:prstDash val="solid"/>
              </a:ln>
              <a:solidFill>
                <a:srgbClr val="ED7D31">
                  <a:lumMod val="40000"/>
                  <a:lumOff val="60000"/>
                </a:srgbClr>
              </a:solidFill>
              <a:latin typeface="Arial" panose="020B0604020202020204" pitchFamily="34" charset="0"/>
              <a:ea typeface="+mn-ea"/>
              <a:cs typeface="+mn-cs"/>
            </a:endParaRPr>
          </a:p>
        </p:txBody>
      </p:sp>
      <p:grpSp>
        <p:nvGrpSpPr>
          <p:cNvPr id="13" name="Group 12"/>
          <p:cNvGrpSpPr/>
          <p:nvPr/>
        </p:nvGrpSpPr>
        <p:grpSpPr>
          <a:xfrm>
            <a:off x="-379412" y="1773238"/>
            <a:ext cx="10010775" cy="3116262"/>
            <a:chOff x="-505687" y="1220307"/>
            <a:chExt cx="13348230" cy="4156911"/>
          </a:xfrm>
        </p:grpSpPr>
        <p:grpSp>
          <p:nvGrpSpPr>
            <p:cNvPr id="271365" name="Group 11"/>
            <p:cNvGrpSpPr/>
            <p:nvPr/>
          </p:nvGrpSpPr>
          <p:grpSpPr>
            <a:xfrm>
              <a:off x="-505687" y="1220307"/>
              <a:ext cx="13348230" cy="4156911"/>
              <a:chOff x="-505687" y="1220307"/>
              <a:chExt cx="13348230" cy="4156911"/>
            </a:xfrm>
          </p:grpSpPr>
          <p:pic>
            <p:nvPicPr>
              <p:cNvPr id="271370" name="Picture 2" descr="Mẫu slide Powerpoint dùng để giới thiệu nội dung chương trình | Powerpoint  template free, Infographic powerpoint, Free powerpoint templates download"/>
              <p:cNvPicPr>
                <a:picLocks noChangeAspect="1"/>
              </p:cNvPicPr>
              <p:nvPr/>
            </p:nvPicPr>
            <p:blipFill>
              <a:blip r:embed="rId4"/>
              <a:stretch>
                <a:fillRect/>
              </a:stretch>
            </p:blipFill>
            <p:spPr>
              <a:xfrm>
                <a:off x="-505687" y="1220307"/>
                <a:ext cx="13348230" cy="4156911"/>
              </a:xfrm>
              <a:prstGeom prst="rect">
                <a:avLst/>
              </a:prstGeom>
              <a:noFill/>
              <a:ln w="9525">
                <a:noFill/>
              </a:ln>
            </p:spPr>
          </p:pic>
          <p:sp>
            <p:nvSpPr>
              <p:cNvPr id="7" name="Rectangle 6"/>
              <p:cNvSpPr/>
              <p:nvPr/>
            </p:nvSpPr>
            <p:spPr>
              <a:xfrm>
                <a:off x="3398294" y="2456596"/>
                <a:ext cx="3466531" cy="668741"/>
              </a:xfrm>
              <a:prstGeom prst="rect">
                <a:avLst/>
              </a:prstGeom>
              <a:solidFill>
                <a:srgbClr val="17A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8" name="Rectangle 7"/>
              <p:cNvSpPr/>
              <p:nvPr/>
            </p:nvSpPr>
            <p:spPr>
              <a:xfrm>
                <a:off x="2183643" y="1473959"/>
                <a:ext cx="3452883" cy="655092"/>
              </a:xfrm>
              <a:prstGeom prst="rect">
                <a:avLst/>
              </a:prstGeom>
              <a:solidFill>
                <a:srgbClr val="F66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Rectangle 9"/>
              <p:cNvSpPr/>
              <p:nvPr/>
            </p:nvSpPr>
            <p:spPr>
              <a:xfrm>
                <a:off x="4626592" y="3439235"/>
                <a:ext cx="3466531" cy="668741"/>
              </a:xfrm>
              <a:prstGeom prst="rect">
                <a:avLst/>
              </a:prstGeom>
              <a:solidFill>
                <a:srgbClr val="88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9" name="Flowchart: Off-page Connector 8"/>
              <p:cNvSpPr/>
              <p:nvPr/>
            </p:nvSpPr>
            <p:spPr>
              <a:xfrm rot="16200000">
                <a:off x="7199195" y="3091218"/>
                <a:ext cx="627798" cy="3343700"/>
              </a:xfrm>
              <a:prstGeom prst="flowChartOffpageConnector">
                <a:avLst/>
              </a:prstGeom>
              <a:solidFill>
                <a:srgbClr val="F4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6" name="TextBox 5"/>
            <p:cNvSpPr txBox="1"/>
            <p:nvPr/>
          </p:nvSpPr>
          <p:spPr>
            <a:xfrm>
              <a:off x="2301157" y="1539579"/>
              <a:ext cx="2956935" cy="553997"/>
            </a:xfrm>
            <a:prstGeom prst="rect">
              <a:avLst/>
            </a:prstGeom>
            <a:noFill/>
          </p:spPr>
          <p:txBody>
            <a:bodyPr wrap="square" rtlCol="0">
              <a:spAutoFit/>
            </a:bodyPr>
            <a:lstStyle/>
            <a:p>
              <a:pPr marR="0" algn="ctr" defTabSz="914400" eaLnBrk="1" fontAlgn="auto" hangingPunct="1">
                <a:spcBef>
                  <a:spcPts val="1800"/>
                </a:spcBef>
                <a:spcAft>
                  <a:spcPts val="0"/>
                </a:spcAft>
                <a:buClrTx/>
                <a:buSzTx/>
                <a:buFontTx/>
                <a:buNone/>
                <a:defRPr/>
              </a:pPr>
              <a:r>
                <a:rPr kumimoji="0" lang="en-US" sz="2100" b="1" kern="1200" cap="none" spc="0" normalizeH="0" baseline="0" noProof="0">
                  <a:solidFill>
                    <a:srgbClr val="FFFF00"/>
                  </a:solidFill>
                  <a:effectLst>
                    <a:outerShdw blurRad="38100" dist="38100" dir="2700000" algn="tl">
                      <a:srgbClr val="000000">
                        <a:alpha val="43137"/>
                      </a:srgbClr>
                    </a:outerShdw>
                  </a:effectLst>
                  <a:latin typeface="Calibri" panose="020F0502020204030204"/>
                  <a:ea typeface="+mn-ea"/>
                  <a:cs typeface="+mn-cs"/>
                </a:rPr>
                <a:t>Định lý Pythagore</a:t>
              </a:r>
              <a:endParaRPr kumimoji="0" lang="vi-VN" sz="2100" b="1" kern="1200" cap="none" spc="0" normalizeH="0" baseline="0" noProof="0">
                <a:solidFill>
                  <a:srgbClr val="FFFF00"/>
                </a:solidFill>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4" name="TextBox 13"/>
            <p:cNvSpPr txBox="1"/>
            <p:nvPr/>
          </p:nvSpPr>
          <p:spPr>
            <a:xfrm>
              <a:off x="3406625" y="2481274"/>
              <a:ext cx="3540085" cy="553997"/>
            </a:xfrm>
            <a:prstGeom prst="rect">
              <a:avLst/>
            </a:prstGeom>
            <a:noFill/>
          </p:spPr>
          <p:txBody>
            <a:bodyPr wrap="square" rtlCol="0">
              <a:spAutoFit/>
            </a:bodyPr>
            <a:lstStyle/>
            <a:p>
              <a:pPr marR="0" algn="ctr" defTabSz="914400" eaLnBrk="1" fontAlgn="auto" hangingPunct="1">
                <a:spcBef>
                  <a:spcPts val="1800"/>
                </a:spcBef>
                <a:spcAft>
                  <a:spcPts val="0"/>
                </a:spcAft>
                <a:buClrTx/>
                <a:buSzTx/>
                <a:buFontTx/>
                <a:buNone/>
                <a:defRPr/>
              </a:pPr>
              <a:r>
                <a:rPr kumimoji="0" lang="en-US" sz="2100" b="1" kern="1200" cap="none" spc="0" normalizeH="0" baseline="0" noProof="0">
                  <a:solidFill>
                    <a:srgbClr val="FFFF00"/>
                  </a:solidFill>
                  <a:effectLst>
                    <a:outerShdw blurRad="38100" dist="38100" dir="2700000" algn="tl">
                      <a:srgbClr val="000000">
                        <a:alpha val="43137"/>
                      </a:srgbClr>
                    </a:outerShdw>
                  </a:effectLst>
                  <a:latin typeface="Calibri" panose="020F0502020204030204"/>
                  <a:ea typeface="+mn-ea"/>
                  <a:cs typeface="+mn-cs"/>
                </a:rPr>
                <a:t>Định lý Pythagore đảo</a:t>
              </a:r>
              <a:endParaRPr kumimoji="0" lang="vi-VN" sz="2100" b="1" kern="1200" cap="none" spc="0" normalizeH="0" baseline="0" noProof="0">
                <a:solidFill>
                  <a:srgbClr val="FFFF00"/>
                </a:solidFill>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5" name="TextBox 14"/>
            <p:cNvSpPr txBox="1"/>
            <p:nvPr/>
          </p:nvSpPr>
          <p:spPr>
            <a:xfrm>
              <a:off x="4621275" y="3491209"/>
              <a:ext cx="3260659" cy="553997"/>
            </a:xfrm>
            <a:prstGeom prst="rect">
              <a:avLst/>
            </a:prstGeom>
            <a:noFill/>
          </p:spPr>
          <p:txBody>
            <a:bodyPr wrap="square" rtlCol="0">
              <a:spAutoFit/>
            </a:bodyPr>
            <a:lstStyle/>
            <a:p>
              <a:pPr marR="0" algn="ctr" defTabSz="914400" eaLnBrk="1" fontAlgn="auto" hangingPunct="1">
                <a:spcBef>
                  <a:spcPts val="1800"/>
                </a:spcBef>
                <a:spcAft>
                  <a:spcPts val="0"/>
                </a:spcAft>
                <a:buClrTx/>
                <a:buSzTx/>
                <a:buFontTx/>
                <a:buNone/>
                <a:defRPr/>
              </a:pPr>
              <a:r>
                <a:rPr kumimoji="0" lang="en-US" sz="2100" b="1" kern="1200" cap="none" spc="0" normalizeH="0" baseline="0" noProof="0">
                  <a:solidFill>
                    <a:srgbClr val="FFFF00"/>
                  </a:solidFill>
                  <a:effectLst>
                    <a:outerShdw blurRad="38100" dist="38100" dir="2700000" algn="tl">
                      <a:srgbClr val="000000">
                        <a:alpha val="43137"/>
                      </a:srgbClr>
                    </a:outerShdw>
                  </a:effectLst>
                  <a:latin typeface="Calibri" panose="020F0502020204030204"/>
                  <a:ea typeface="+mn-ea"/>
                  <a:cs typeface="+mn-cs"/>
                </a:rPr>
                <a:t>Luyện tập</a:t>
              </a:r>
              <a:endParaRPr kumimoji="0" lang="vi-VN" sz="2100" b="1" kern="1200" cap="none" spc="0" normalizeH="0" baseline="0" noProof="0">
                <a:solidFill>
                  <a:srgbClr val="FFFF00"/>
                </a:solidFill>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6" name="TextBox 15"/>
            <p:cNvSpPr txBox="1"/>
            <p:nvPr/>
          </p:nvSpPr>
          <p:spPr>
            <a:xfrm>
              <a:off x="5876869" y="4501142"/>
              <a:ext cx="3260659" cy="553997"/>
            </a:xfrm>
            <a:prstGeom prst="rect">
              <a:avLst/>
            </a:prstGeom>
            <a:noFill/>
          </p:spPr>
          <p:txBody>
            <a:bodyPr wrap="square" rtlCol="0">
              <a:spAutoFit/>
            </a:bodyPr>
            <a:lstStyle/>
            <a:p>
              <a:pPr marR="0" algn="ctr" defTabSz="914400" eaLnBrk="1" fontAlgn="auto" hangingPunct="1">
                <a:spcBef>
                  <a:spcPts val="1800"/>
                </a:spcBef>
                <a:spcAft>
                  <a:spcPts val="0"/>
                </a:spcAft>
                <a:buClrTx/>
                <a:buSzTx/>
                <a:buFontTx/>
                <a:buNone/>
                <a:defRPr/>
              </a:pPr>
              <a:r>
                <a:rPr kumimoji="0" lang="en-US" sz="2100" b="1" kern="1200" cap="none" spc="0" normalizeH="0" baseline="0" noProof="0">
                  <a:solidFill>
                    <a:srgbClr val="FFFF00"/>
                  </a:solidFill>
                  <a:effectLst>
                    <a:outerShdw blurRad="38100" dist="38100" dir="2700000" algn="tl">
                      <a:srgbClr val="000000">
                        <a:alpha val="43137"/>
                      </a:srgbClr>
                    </a:outerShdw>
                  </a:effectLst>
                  <a:latin typeface="Calibri" panose="020F0502020204030204"/>
                  <a:ea typeface="+mn-ea"/>
                  <a:cs typeface="+mn-cs"/>
                </a:rPr>
                <a:t>Vận dụng</a:t>
              </a:r>
              <a:endParaRPr kumimoji="0" lang="vi-VN" sz="2100" b="1" kern="1200" cap="none" spc="0" normalizeH="0" baseline="0" noProof="0">
                <a:solidFill>
                  <a:srgbClr val="FFFF00"/>
                </a:solidFill>
                <a:effectLst>
                  <a:outerShdw blurRad="38100" dist="38100" dir="2700000" algn="tl">
                    <a:srgbClr val="000000">
                      <a:alpha val="43137"/>
                    </a:srgbClr>
                  </a:outerShdw>
                </a:effectLst>
                <a:latin typeface="Arial" panose="020B0604020202020204"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62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5363" name="Rectangle 3"/>
          <p:cNvSpPr>
            <a:spLocks noChangeArrowheads="1"/>
          </p:cNvSpPr>
          <p:nvPr/>
        </p:nvSpPr>
        <p:spPr bwMode="auto">
          <a:xfrm>
            <a:off x="8991600" y="0"/>
            <a:ext cx="76200" cy="6858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5364" name="Rectangle 4"/>
          <p:cNvSpPr>
            <a:spLocks noChangeArrowheads="1"/>
          </p:cNvSpPr>
          <p:nvPr/>
        </p:nvSpPr>
        <p:spPr bwMode="auto">
          <a:xfrm>
            <a:off x="0" y="6477000"/>
            <a:ext cx="9144000" cy="3048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5365" name="Rectangle 5"/>
          <p:cNvSpPr>
            <a:spLocks noChangeArrowheads="1"/>
          </p:cNvSpPr>
          <p:nvPr/>
        </p:nvSpPr>
        <p:spPr bwMode="auto">
          <a:xfrm>
            <a:off x="0" y="76200"/>
            <a:ext cx="9144000" cy="762000"/>
          </a:xfrm>
          <a:prstGeom prst="rect">
            <a:avLst/>
          </a:prstGeom>
          <a:gradFill rotWithShape="1">
            <a:gsLst>
              <a:gs pos="0">
                <a:srgbClr val="996633"/>
              </a:gs>
              <a:gs pos="50000">
                <a:schemeClr val="bg1"/>
              </a:gs>
              <a:gs pos="100000">
                <a:srgbClr val="996633"/>
              </a:gs>
            </a:gsLst>
            <a:lin ang="5400000" scaled="1"/>
          </a:gradFill>
          <a:ln w="9525">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a:ln>
                  <a:noFill/>
                </a:ln>
                <a:solidFill>
                  <a:schemeClr val="tx1"/>
                </a:solidFill>
                <a:effectLst/>
                <a:uLnTx/>
                <a:uFillTx/>
                <a:latin typeface="Arial" panose="020B0604020202020204" pitchFamily="34" charset="0"/>
                <a:ea typeface="+mn-ea"/>
                <a:cs typeface="+mn-cs"/>
              </a:rPr>
              <a:t>Câu 4</a:t>
            </a:r>
          </a:p>
        </p:txBody>
      </p:sp>
      <p:sp>
        <p:nvSpPr>
          <p:cNvPr id="297990" name="Text Box 6"/>
          <p:cNvSpPr txBox="1"/>
          <p:nvPr/>
        </p:nvSpPr>
        <p:spPr>
          <a:xfrm>
            <a:off x="609600" y="1157288"/>
            <a:ext cx="4648200" cy="519112"/>
          </a:xfrm>
          <a:prstGeom prst="rect">
            <a:avLst/>
          </a:prstGeom>
          <a:noFill/>
          <a:ln w="9525">
            <a:noFill/>
          </a:ln>
        </p:spPr>
        <p:txBody>
          <a:bodyPr>
            <a:spAutoFit/>
          </a:bodyPr>
          <a:lstStyle/>
          <a:p>
            <a:pPr eaLnBrk="1" hangingPunct="1">
              <a:spcBef>
                <a:spcPct val="50000"/>
              </a:spcBef>
            </a:pPr>
            <a:r>
              <a:rPr lang="en-US" altLang="vi-VN" sz="2800" b="1" dirty="0">
                <a:latin typeface="Arial" panose="020B0604020202020204" pitchFamily="34" charset="0"/>
              </a:rPr>
              <a:t>Độ dài x trên hình bên là:</a:t>
            </a:r>
          </a:p>
        </p:txBody>
      </p:sp>
      <p:grpSp>
        <p:nvGrpSpPr>
          <p:cNvPr id="297991" name="Group 7"/>
          <p:cNvGrpSpPr/>
          <p:nvPr/>
        </p:nvGrpSpPr>
        <p:grpSpPr>
          <a:xfrm>
            <a:off x="5491163" y="1919288"/>
            <a:ext cx="1976437" cy="2119312"/>
            <a:chOff x="2928" y="1488"/>
            <a:chExt cx="1392" cy="1152"/>
          </a:xfrm>
        </p:grpSpPr>
        <p:sp>
          <p:nvSpPr>
            <p:cNvPr id="298004" name="AutoShape 8"/>
            <p:cNvSpPr/>
            <p:nvPr/>
          </p:nvSpPr>
          <p:spPr>
            <a:xfrm>
              <a:off x="2976" y="1488"/>
              <a:ext cx="1344" cy="1104"/>
            </a:xfrm>
            <a:prstGeom prst="rtTriangle">
              <a:avLst/>
            </a:prstGeom>
            <a:noFill/>
            <a:ln w="28575" cap="flat" cmpd="sng">
              <a:solidFill>
                <a:schemeClr val="tx1"/>
              </a:solidFill>
              <a:prstDash val="solid"/>
              <a:miter/>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8005" name="Rectangle 9"/>
            <p:cNvSpPr/>
            <p:nvPr/>
          </p:nvSpPr>
          <p:spPr>
            <a:xfrm>
              <a:off x="2976" y="2448"/>
              <a:ext cx="144" cy="144"/>
            </a:xfrm>
            <a:prstGeom prst="rect">
              <a:avLst/>
            </a:prstGeom>
            <a:noFill/>
            <a:ln w="28575" cap="flat" cmpd="sng">
              <a:solidFill>
                <a:schemeClr val="tx1"/>
              </a:solidFill>
              <a:prstDash val="solid"/>
              <a:miter/>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sp>
          <p:nvSpPr>
            <p:cNvPr id="298006" name="Line 10"/>
            <p:cNvSpPr/>
            <p:nvPr/>
          </p:nvSpPr>
          <p:spPr>
            <a:xfrm>
              <a:off x="2928" y="1968"/>
              <a:ext cx="96" cy="96"/>
            </a:xfrm>
            <a:prstGeom prst="line">
              <a:avLst/>
            </a:prstGeom>
            <a:ln w="28575" cap="flat" cmpd="sng">
              <a:solidFill>
                <a:schemeClr val="tx1"/>
              </a:solidFill>
              <a:prstDash val="solid"/>
              <a:headEnd type="none" w="med" len="med"/>
              <a:tailEnd type="none" w="med" len="med"/>
            </a:ln>
          </p:spPr>
        </p:sp>
        <p:sp>
          <p:nvSpPr>
            <p:cNvPr id="298007" name="Line 11"/>
            <p:cNvSpPr/>
            <p:nvPr/>
          </p:nvSpPr>
          <p:spPr>
            <a:xfrm flipH="1">
              <a:off x="3600" y="2544"/>
              <a:ext cx="48" cy="96"/>
            </a:xfrm>
            <a:prstGeom prst="line">
              <a:avLst/>
            </a:prstGeom>
            <a:ln w="28575" cap="flat" cmpd="sng">
              <a:solidFill>
                <a:schemeClr val="tx1"/>
              </a:solidFill>
              <a:prstDash val="solid"/>
              <a:headEnd type="none" w="med" len="med"/>
              <a:tailEnd type="none" w="med" len="med"/>
            </a:ln>
          </p:spPr>
        </p:sp>
      </p:grpSp>
      <p:sp>
        <p:nvSpPr>
          <p:cNvPr id="297992" name="Text Box 12"/>
          <p:cNvSpPr txBox="1"/>
          <p:nvPr/>
        </p:nvSpPr>
        <p:spPr>
          <a:xfrm>
            <a:off x="6477000" y="3962400"/>
            <a:ext cx="1447800" cy="646113"/>
          </a:xfrm>
          <a:prstGeom prst="rect">
            <a:avLst/>
          </a:prstGeom>
          <a:noFill/>
          <a:ln w="9525">
            <a:noFill/>
          </a:ln>
        </p:spPr>
        <p:txBody>
          <a:bodyPr>
            <a:spAutoFit/>
          </a:bodyPr>
          <a:lstStyle/>
          <a:p>
            <a:pPr eaLnBrk="1" hangingPunct="1">
              <a:spcBef>
                <a:spcPct val="50000"/>
              </a:spcBef>
            </a:pPr>
            <a:r>
              <a:rPr lang="en-US" altLang="vi-VN" sz="3600" b="1" dirty="0">
                <a:latin typeface="Arial" panose="020B0604020202020204" pitchFamily="34" charset="0"/>
              </a:rPr>
              <a:t>3</a:t>
            </a:r>
          </a:p>
        </p:txBody>
      </p:sp>
      <p:sp>
        <p:nvSpPr>
          <p:cNvPr id="297993" name="Text Box 13"/>
          <p:cNvSpPr txBox="1"/>
          <p:nvPr/>
        </p:nvSpPr>
        <p:spPr>
          <a:xfrm>
            <a:off x="6705600" y="2514600"/>
            <a:ext cx="687388" cy="646113"/>
          </a:xfrm>
          <a:prstGeom prst="rect">
            <a:avLst/>
          </a:prstGeom>
          <a:noFill/>
          <a:ln w="9525">
            <a:noFill/>
          </a:ln>
        </p:spPr>
        <p:txBody>
          <a:bodyPr>
            <a:spAutoFit/>
          </a:bodyPr>
          <a:lstStyle/>
          <a:p>
            <a:pPr eaLnBrk="1" hangingPunct="1">
              <a:spcBef>
                <a:spcPct val="50000"/>
              </a:spcBef>
            </a:pPr>
            <a:r>
              <a:rPr lang="en-US" altLang="vi-VN" sz="3600" b="1" dirty="0">
                <a:latin typeface="Arial" panose="020B0604020202020204" pitchFamily="34" charset="0"/>
              </a:rPr>
              <a:t>x</a:t>
            </a:r>
          </a:p>
        </p:txBody>
      </p:sp>
      <p:sp>
        <p:nvSpPr>
          <p:cNvPr id="297994" name="Text Box 14"/>
          <p:cNvSpPr txBox="1"/>
          <p:nvPr/>
        </p:nvSpPr>
        <p:spPr>
          <a:xfrm>
            <a:off x="1905000" y="2133600"/>
            <a:ext cx="1371600" cy="641350"/>
          </a:xfrm>
          <a:prstGeom prst="rect">
            <a:avLst/>
          </a:prstGeom>
          <a:noFill/>
          <a:ln w="9525">
            <a:noFill/>
          </a:ln>
        </p:spPr>
        <p:txBody>
          <a:bodyPr>
            <a:spAutoFit/>
          </a:bodyPr>
          <a:lstStyle/>
          <a:p>
            <a:pPr eaLnBrk="1" hangingPunct="1">
              <a:spcBef>
                <a:spcPct val="50000"/>
              </a:spcBef>
            </a:pPr>
            <a:r>
              <a:rPr lang="en-US" altLang="vi-VN" sz="3600" b="1" dirty="0">
                <a:latin typeface="Times New Roman" panose="02020603050405020304" pitchFamily="18" charset="0"/>
              </a:rPr>
              <a:t>9</a:t>
            </a:r>
          </a:p>
        </p:txBody>
      </p:sp>
      <p:sp>
        <p:nvSpPr>
          <p:cNvPr id="297995" name="Text Box 15"/>
          <p:cNvSpPr txBox="1"/>
          <p:nvPr/>
        </p:nvSpPr>
        <p:spPr>
          <a:xfrm>
            <a:off x="1812925" y="2940050"/>
            <a:ext cx="641350" cy="641350"/>
          </a:xfrm>
          <a:prstGeom prst="rect">
            <a:avLst/>
          </a:prstGeom>
          <a:noFill/>
          <a:ln w="9525">
            <a:noFill/>
          </a:ln>
        </p:spPr>
        <p:txBody>
          <a:bodyPr wrap="none">
            <a:spAutoFit/>
          </a:bodyPr>
          <a:lstStyle/>
          <a:p>
            <a:pPr eaLnBrk="1" hangingPunct="1">
              <a:spcBef>
                <a:spcPct val="50000"/>
              </a:spcBef>
            </a:pPr>
            <a:r>
              <a:rPr lang="en-US" altLang="vi-VN" sz="3600" b="1" dirty="0">
                <a:latin typeface="Times New Roman" panose="02020603050405020304" pitchFamily="18" charset="0"/>
              </a:rPr>
              <a:t>18</a:t>
            </a:r>
          </a:p>
        </p:txBody>
      </p:sp>
      <p:graphicFrame>
        <p:nvGraphicFramePr>
          <p:cNvPr id="297996" name="Object 16"/>
          <p:cNvGraphicFramePr>
            <a:graphicFrameLocks noGrp="1" noChangeAspect="1"/>
          </p:cNvGraphicFramePr>
          <p:nvPr>
            <p:ph/>
          </p:nvPr>
        </p:nvGraphicFramePr>
        <p:xfrm>
          <a:off x="1828800" y="4543425"/>
          <a:ext cx="912813" cy="714375"/>
        </p:xfrm>
        <a:graphic>
          <a:graphicData uri="http://schemas.openxmlformats.org/presentationml/2006/ole">
            <mc:AlternateContent xmlns:mc="http://schemas.openxmlformats.org/markup-compatibility/2006">
              <mc:Choice xmlns:v="urn:schemas-microsoft-com:vml" Requires="v">
                <p:oleObj spid="_x0000_s4105" r:id="rId5" imgW="292100" imgH="228600" progId="Equation.DSMT4">
                  <p:embed/>
                </p:oleObj>
              </mc:Choice>
              <mc:Fallback>
                <p:oleObj r:id="rId5" imgW="292100" imgH="228600" progId="Equation.DSMT4">
                  <p:embed/>
                  <p:pic>
                    <p:nvPicPr>
                      <p:cNvPr id="0" name="Picture 3075"/>
                      <p:cNvPicPr/>
                      <p:nvPr/>
                    </p:nvPicPr>
                    <p:blipFill>
                      <a:blip r:embed="rId6"/>
                      <a:srcRect/>
                      <a:stretch>
                        <a:fillRect/>
                      </a:stretch>
                    </p:blipFill>
                    <p:spPr>
                      <a:xfrm>
                        <a:off x="1828800" y="4543425"/>
                        <a:ext cx="912813" cy="714375"/>
                      </a:xfrm>
                      <a:prstGeom prst="rect">
                        <a:avLst/>
                      </a:prstGeom>
                      <a:noFill/>
                      <a:ln w="38100">
                        <a:miter/>
                      </a:ln>
                    </p:spPr>
                  </p:pic>
                </p:oleObj>
              </mc:Fallback>
            </mc:AlternateContent>
          </a:graphicData>
        </a:graphic>
      </p:graphicFrame>
      <p:sp>
        <p:nvSpPr>
          <p:cNvPr id="297997" name="Text Box 17"/>
          <p:cNvSpPr txBox="1"/>
          <p:nvPr/>
        </p:nvSpPr>
        <p:spPr>
          <a:xfrm>
            <a:off x="1905000" y="3778250"/>
            <a:ext cx="609600" cy="641350"/>
          </a:xfrm>
          <a:prstGeom prst="rect">
            <a:avLst/>
          </a:prstGeom>
          <a:noFill/>
          <a:ln w="9525">
            <a:noFill/>
          </a:ln>
        </p:spPr>
        <p:txBody>
          <a:bodyPr>
            <a:spAutoFit/>
          </a:bodyPr>
          <a:lstStyle/>
          <a:p>
            <a:pPr eaLnBrk="1" hangingPunct="1">
              <a:spcBef>
                <a:spcPct val="50000"/>
              </a:spcBef>
            </a:pPr>
            <a:r>
              <a:rPr lang="en-US" altLang="vi-VN" sz="3600" b="1" dirty="0">
                <a:latin typeface="Times New Roman" panose="02020603050405020304" pitchFamily="18" charset="0"/>
              </a:rPr>
              <a:t>6</a:t>
            </a:r>
          </a:p>
        </p:txBody>
      </p:sp>
      <p:sp>
        <p:nvSpPr>
          <p:cNvPr id="297998" name="AutoShape 18">
            <a:hlinkClick r:id="rId7" action="ppaction://hlinksldjump"/>
          </p:cNvPr>
          <p:cNvSpPr/>
          <p:nvPr/>
        </p:nvSpPr>
        <p:spPr>
          <a:xfrm>
            <a:off x="1143000" y="2133600"/>
            <a:ext cx="533400" cy="5334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A</a:t>
            </a:r>
          </a:p>
        </p:txBody>
      </p:sp>
      <p:sp>
        <p:nvSpPr>
          <p:cNvPr id="297999" name="AutoShape 19">
            <a:hlinkClick r:id="rId7" action="ppaction://hlinksldjump"/>
          </p:cNvPr>
          <p:cNvSpPr/>
          <p:nvPr/>
        </p:nvSpPr>
        <p:spPr>
          <a:xfrm>
            <a:off x="1143000" y="2971800"/>
            <a:ext cx="533400" cy="5334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B</a:t>
            </a:r>
          </a:p>
        </p:txBody>
      </p:sp>
      <p:sp>
        <p:nvSpPr>
          <p:cNvPr id="298000" name="AutoShape 20">
            <a:hlinkClick r:id="rId7" action="ppaction://hlinksldjump"/>
          </p:cNvPr>
          <p:cNvSpPr/>
          <p:nvPr/>
        </p:nvSpPr>
        <p:spPr>
          <a:xfrm>
            <a:off x="1143000" y="3810000"/>
            <a:ext cx="533400" cy="5334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C</a:t>
            </a:r>
          </a:p>
        </p:txBody>
      </p:sp>
      <p:sp>
        <p:nvSpPr>
          <p:cNvPr id="8212" name="AutoShape 21">
            <a:hlinkClick r:id="rId8" action="ppaction://hlinksldjump"/>
          </p:cNvPr>
          <p:cNvSpPr/>
          <p:nvPr/>
        </p:nvSpPr>
        <p:spPr>
          <a:xfrm>
            <a:off x="1143000" y="4648200"/>
            <a:ext cx="533400" cy="533400"/>
          </a:xfrm>
          <a:prstGeom prst="actionButtonBlank">
            <a:avLst/>
          </a:prstGeom>
          <a:solidFill>
            <a:schemeClr val="accent1"/>
          </a:solidFill>
          <a:ln w="9525">
            <a:noFill/>
          </a:ln>
        </p:spPr>
        <p:txBody>
          <a:bodyPr wrap="none" anchor="ctr" anchorCtr="0"/>
          <a:lstStyle/>
          <a:p>
            <a:pPr algn="ctr" eaLnBrk="1" hangingPunct="1">
              <a:spcBef>
                <a:spcPct val="50000"/>
              </a:spcBef>
            </a:pPr>
            <a:r>
              <a:rPr lang="en-US" altLang="vi-VN" sz="3200" b="1" dirty="0">
                <a:latin typeface="Arial" panose="020B0604020202020204" pitchFamily="34" charset="0"/>
              </a:rPr>
              <a:t>D</a:t>
            </a:r>
          </a:p>
        </p:txBody>
      </p:sp>
      <p:sp>
        <p:nvSpPr>
          <p:cNvPr id="298002" name="AutoShape 22">
            <a:hlinkClick r:id="rId9" action="ppaction://hlinksldjump"/>
          </p:cNvPr>
          <p:cNvSpPr/>
          <p:nvPr/>
        </p:nvSpPr>
        <p:spPr>
          <a:xfrm>
            <a:off x="7772400" y="5715000"/>
            <a:ext cx="609600" cy="5334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15383" name="Oval 23"/>
          <p:cNvSpPr/>
          <p:nvPr/>
        </p:nvSpPr>
        <p:spPr>
          <a:xfrm>
            <a:off x="990600" y="4495800"/>
            <a:ext cx="838200" cy="838200"/>
          </a:xfrm>
          <a:prstGeom prst="ellipse">
            <a:avLst/>
          </a:prstGeom>
          <a:noFill/>
          <a:ln w="28575" cap="flat" cmpd="sng">
            <a:solidFill>
              <a:srgbClr val="CC0000"/>
            </a:solidFill>
            <a:prstDash val="solid"/>
            <a:headEnd type="none" w="med" len="med"/>
            <a:tailEnd type="none" w="med" len="med"/>
          </a:ln>
        </p:spPr>
        <p:txBody>
          <a:bodyPr wrap="none" anchor="ctr" anchorCtr="0"/>
          <a:lstStyle/>
          <a:p>
            <a:pPr algn="ctr" eaLnBrk="1" hangingPunct="1"/>
            <a:endParaRPr lang="vi-VN" altLang="vi-VN" dirty="0">
              <a:latin typeface="Arial" panose="020B0604020202020204" pitchFamily="34" charset="0"/>
            </a:endParaRPr>
          </a:p>
        </p:txBody>
      </p:sp>
      <p:pic>
        <p:nvPicPr>
          <p:cNvPr id="24" name="10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7772400" y="151970"/>
            <a:ext cx="953950" cy="6862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1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83"/>
                                        </p:tgtEl>
                                        <p:attrNameLst>
                                          <p:attrName>style.visibility</p:attrName>
                                        </p:attrNameLst>
                                      </p:cBhvr>
                                      <p:to>
                                        <p:strVal val="visible"/>
                                      </p:to>
                                    </p:set>
                                    <p:anim calcmode="lin" valueType="num">
                                      <p:cBhvr additive="base">
                                        <p:cTn id="7" dur="500" fill="hold"/>
                                        <p:tgtEl>
                                          <p:spTgt spid="15383"/>
                                        </p:tgtEl>
                                        <p:attrNameLst>
                                          <p:attrName>ppt_x</p:attrName>
                                        </p:attrNameLst>
                                      </p:cBhvr>
                                      <p:tavLst>
                                        <p:tav tm="0">
                                          <p:val>
                                            <p:strVal val="#ppt_x"/>
                                          </p:val>
                                        </p:tav>
                                        <p:tav tm="100000">
                                          <p:val>
                                            <p:strVal val="#ppt_x"/>
                                          </p:val>
                                        </p:tav>
                                      </p:tavLst>
                                    </p:anim>
                                    <p:anim calcmode="lin" valueType="num">
                                      <p:cBhvr additive="base">
                                        <p:cTn id="8" dur="500" fill="hold"/>
                                        <p:tgtEl>
                                          <p:spTgt spid="1538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821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4"/>
                                        </p:tgtEl>
                                      </p:cBhvr>
                                    </p:cmd>
                                  </p:childTnLst>
                                </p:cTn>
                              </p:par>
                            </p:childTnLst>
                          </p:cTn>
                        </p:par>
                      </p:childTnLst>
                    </p:cTn>
                  </p:par>
                </p:childTnLst>
              </p:cTn>
              <p:nextCondLst>
                <p:cond evt="onClick" delay="0">
                  <p:tgtEl>
                    <p:spTgt spid="24"/>
                  </p:tgtEl>
                </p:cond>
              </p:nextCondLst>
            </p:seq>
            <p:video>
              <p:cMediaNode vol="80000">
                <p:cTn id="14" fill="hold" display="0">
                  <p:stCondLst>
                    <p:cond delay="indefinite"/>
                  </p:stCondLst>
                </p:cTn>
                <p:tgtEl>
                  <p:spTgt spid="24"/>
                </p:tgtEl>
              </p:cMediaNode>
            </p:video>
          </p:childTnLst>
        </p:cTn>
      </p:par>
    </p:tnLst>
    <p:bldLst>
      <p:bldP spid="153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99010" name="WordArt 2"/>
          <p:cNvSpPr>
            <a:spLocks noTextEdit="1"/>
          </p:cNvSpPr>
          <p:nvPr/>
        </p:nvSpPr>
        <p:spPr>
          <a:xfrm rot="-501351">
            <a:off x="2014538" y="2286000"/>
            <a:ext cx="4905375" cy="2062163"/>
          </a:xfrm>
          <a:prstGeom prst="rect">
            <a:avLst/>
          </a:prstGeom>
        </p:spPr>
        <p:txBody>
          <a:bodyPr wrap="none" fromWordArt="1">
            <a:prstTxWarp prst="textCurveUp">
              <a:avLst>
                <a:gd name="adj" fmla="val 40356"/>
              </a:avLst>
            </a:prstTxWarp>
            <a:normAutofit/>
          </a:bodyPr>
          <a:lstStyle/>
          <a:p>
            <a:pPr algn="ctr"/>
            <a:r>
              <a:rPr lang="en-US" sz="5400" b="1">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rPr>
              <a:t>BẠN CHỌN ĐÚNG RỒI !!!</a:t>
            </a:r>
          </a:p>
        </p:txBody>
      </p:sp>
      <p:sp>
        <p:nvSpPr>
          <p:cNvPr id="299011" name="AutoShape 3">
            <a:hlinkClick r:id="rId4" action="ppaction://hlinksldjump"/>
          </p:cNvPr>
          <p:cNvSpPr/>
          <p:nvPr/>
        </p:nvSpPr>
        <p:spPr>
          <a:xfrm>
            <a:off x="7620000" y="5867400"/>
            <a:ext cx="762000" cy="6858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299010"/>
                                        </p:tgtEl>
                                        <p:attrNameLst>
                                          <p:attrName>style.color</p:attrName>
                                        </p:attrNameLst>
                                      </p:cBhvr>
                                      <p:to>
                                        <a:schemeClr val="accent2"/>
                                      </p:to>
                                    </p:animClr>
                                    <p:animClr clrSpc="rgb" dir="cw">
                                      <p:cBhvr>
                                        <p:cTn id="7" dur="1900" fill="hold">
                                          <p:stCondLst>
                                            <p:cond delay="100"/>
                                          </p:stCondLst>
                                        </p:cTn>
                                        <p:tgtEl>
                                          <p:spTgt spid="299010"/>
                                        </p:tgtEl>
                                        <p:attrNameLst>
                                          <p:attrName>fillcolor</p:attrName>
                                        </p:attrNameLst>
                                      </p:cBhvr>
                                      <p:to>
                                        <a:schemeClr val="accent2"/>
                                      </p:to>
                                    </p:animClr>
                                    <p:set>
                                      <p:cBhvr>
                                        <p:cTn id="8" dur="1900" fill="hold">
                                          <p:stCondLst>
                                            <p:cond delay="100"/>
                                          </p:stCondLst>
                                        </p:cTn>
                                        <p:tgtEl>
                                          <p:spTgt spid="299010"/>
                                        </p:tgtEl>
                                        <p:attrNameLst>
                                          <p:attrName>fill.type</p:attrName>
                                        </p:attrNameLst>
                                      </p:cBhvr>
                                      <p:to>
                                        <p:strVal val="solid"/>
                                      </p:to>
                                    </p:set>
                                    <p:set>
                                      <p:cBhvr>
                                        <p:cTn id="9" dur="1900" fill="hold">
                                          <p:stCondLst>
                                            <p:cond delay="100"/>
                                          </p:stCondLst>
                                        </p:cTn>
                                        <p:tgtEl>
                                          <p:spTgt spid="299010"/>
                                        </p:tgtEl>
                                        <p:attrNameLst>
                                          <p:attrName>fill.on</p:attrName>
                                        </p:attrNameLst>
                                      </p:cBhvr>
                                      <p:to>
                                        <p:strVal val="true"/>
                                      </p:to>
                                    </p:set>
                                    <p:animScale>
                                      <p:cBhvr>
                                        <p:cTn id="10" dur="200" fill="hold">
                                          <p:stCondLst>
                                            <p:cond delay="0"/>
                                          </p:stCondLst>
                                        </p:cTn>
                                        <p:tgtEl>
                                          <p:spTgt spid="299010"/>
                                        </p:tgtEl>
                                      </p:cBhvr>
                                      <p:from x="100000" y="100000"/>
                                      <p:to x="100000" y="5000"/>
                                    </p:animScale>
                                    <p:animScale>
                                      <p:cBhvr>
                                        <p:cTn id="11" dur="200" fill="hold">
                                          <p:stCondLst>
                                            <p:cond delay="200"/>
                                          </p:stCondLst>
                                        </p:cTn>
                                        <p:tgtEl>
                                          <p:spTgt spid="299010"/>
                                        </p:tgtEl>
                                      </p:cBhvr>
                                      <p:from x="100000" y="5000"/>
                                      <p:to x="120000" y="150000"/>
                                    </p:animScale>
                                    <p:animScale>
                                      <p:cBhvr>
                                        <p:cTn id="12" dur="600" fill="hold">
                                          <p:stCondLst>
                                            <p:cond delay="1400"/>
                                          </p:stCondLst>
                                        </p:cTn>
                                        <p:tgtEl>
                                          <p:spTgt spid="299010"/>
                                        </p:tgtEl>
                                      </p:cBhvr>
                                      <p:to x="12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3" fill="hold">
                            <p:stCondLst>
                              <p:cond delay="2000"/>
                            </p:stCondLst>
                            <p:childTnLst>
                              <p:par>
                                <p:cTn id="14" presetID="27" presetClass="emph" presetSubtype="0" fill="hold" nodeType="afterEffect">
                                  <p:stCondLst>
                                    <p:cond delay="0"/>
                                  </p:stCondLst>
                                  <p:childTnLst>
                                    <p:animClr clrSpc="rgb" dir="cw">
                                      <p:cBhvr override="childStyle">
                                        <p:cTn id="15" dur="250" autoRev="1" fill="hold"/>
                                        <p:tgtEl>
                                          <p:spTgt spid="299010"/>
                                        </p:tgtEl>
                                        <p:attrNameLst>
                                          <p:attrName>style.color</p:attrName>
                                        </p:attrNameLst>
                                      </p:cBhvr>
                                      <p:to>
                                        <a:schemeClr val="bg1"/>
                                      </p:to>
                                    </p:animClr>
                                    <p:animClr clrSpc="rgb" dir="cw">
                                      <p:cBhvr>
                                        <p:cTn id="16" dur="250" autoRev="1" fill="hold"/>
                                        <p:tgtEl>
                                          <p:spTgt spid="299010"/>
                                        </p:tgtEl>
                                        <p:attrNameLst>
                                          <p:attrName>fillcolor</p:attrName>
                                        </p:attrNameLst>
                                      </p:cBhvr>
                                      <p:to>
                                        <a:schemeClr val="bg1"/>
                                      </p:to>
                                    </p:animClr>
                                    <p:set>
                                      <p:cBhvr>
                                        <p:cTn id="17" dur="250" autoRev="1" fill="hold"/>
                                        <p:tgtEl>
                                          <p:spTgt spid="299010"/>
                                        </p:tgtEl>
                                        <p:attrNameLst>
                                          <p:attrName>fill.type</p:attrName>
                                        </p:attrNameLst>
                                      </p:cBhvr>
                                      <p:to>
                                        <p:strVal val="solid"/>
                                      </p:to>
                                    </p:set>
                                    <p:set>
                                      <p:cBhvr>
                                        <p:cTn id="18" dur="250" autoRev="1" fill="hold"/>
                                        <p:tgtEl>
                                          <p:spTgt spid="299010"/>
                                        </p:tgtEl>
                                        <p:attrNameLst>
                                          <p:attrName>fill.on</p:attrName>
                                        </p:attrNameLst>
                                      </p:cBhvr>
                                      <p:to>
                                        <p:strVal val="true"/>
                                      </p:to>
                                    </p:set>
                                  </p:childTnLst>
                                </p:cTn>
                              </p:par>
                            </p:childTnLst>
                          </p:cTn>
                        </p:par>
                        <p:par>
                          <p:cTn id="19" fill="hold">
                            <p:stCondLst>
                              <p:cond delay="2500"/>
                            </p:stCondLst>
                            <p:childTnLst>
                              <p:par>
                                <p:cTn id="20" presetID="27" presetClass="emph" presetSubtype="0" fill="hold" nodeType="afterEffect">
                                  <p:stCondLst>
                                    <p:cond delay="0"/>
                                  </p:stCondLst>
                                  <p:childTnLst>
                                    <p:animClr clrSpc="rgb" dir="cw">
                                      <p:cBhvr override="childStyle">
                                        <p:cTn id="21" dur="250" autoRev="1" fill="hold"/>
                                        <p:tgtEl>
                                          <p:spTgt spid="299010"/>
                                        </p:tgtEl>
                                        <p:attrNameLst>
                                          <p:attrName>style.color</p:attrName>
                                        </p:attrNameLst>
                                      </p:cBhvr>
                                      <p:to>
                                        <a:schemeClr val="bg1"/>
                                      </p:to>
                                    </p:animClr>
                                    <p:animClr clrSpc="rgb" dir="cw">
                                      <p:cBhvr>
                                        <p:cTn id="22" dur="250" autoRev="1" fill="hold"/>
                                        <p:tgtEl>
                                          <p:spTgt spid="299010"/>
                                        </p:tgtEl>
                                        <p:attrNameLst>
                                          <p:attrName>fillcolor</p:attrName>
                                        </p:attrNameLst>
                                      </p:cBhvr>
                                      <p:to>
                                        <a:schemeClr val="bg1"/>
                                      </p:to>
                                    </p:animClr>
                                    <p:set>
                                      <p:cBhvr>
                                        <p:cTn id="23" dur="250" autoRev="1" fill="hold"/>
                                        <p:tgtEl>
                                          <p:spTgt spid="299010"/>
                                        </p:tgtEl>
                                        <p:attrNameLst>
                                          <p:attrName>fill.type</p:attrName>
                                        </p:attrNameLst>
                                      </p:cBhvr>
                                      <p:to>
                                        <p:strVal val="solid"/>
                                      </p:to>
                                    </p:set>
                                    <p:set>
                                      <p:cBhvr>
                                        <p:cTn id="24" dur="250" autoRev="1" fill="hold"/>
                                        <p:tgtEl>
                                          <p:spTgt spid="299010"/>
                                        </p:tgtEl>
                                        <p:attrNameLst>
                                          <p:attrName>fill.on</p:attrName>
                                        </p:attrNameLst>
                                      </p:cBhvr>
                                      <p:to>
                                        <p:strVal val="true"/>
                                      </p:to>
                                    </p:set>
                                  </p:childTnLst>
                                </p:cTn>
                              </p:par>
                            </p:childTnLst>
                          </p:cTn>
                        </p:par>
                        <p:par>
                          <p:cTn id="25" fill="hold">
                            <p:stCondLst>
                              <p:cond delay="3000"/>
                            </p:stCondLst>
                            <p:childTnLst>
                              <p:par>
                                <p:cTn id="26" presetID="27" presetClass="emph" presetSubtype="0" fill="hold" nodeType="afterEffect">
                                  <p:stCondLst>
                                    <p:cond delay="0"/>
                                  </p:stCondLst>
                                  <p:childTnLst>
                                    <p:animClr clrSpc="rgb" dir="cw">
                                      <p:cBhvr override="childStyle">
                                        <p:cTn id="27" dur="250" autoRev="1" fill="hold"/>
                                        <p:tgtEl>
                                          <p:spTgt spid="299010"/>
                                        </p:tgtEl>
                                        <p:attrNameLst>
                                          <p:attrName>style.color</p:attrName>
                                        </p:attrNameLst>
                                      </p:cBhvr>
                                      <p:to>
                                        <a:schemeClr val="bg1"/>
                                      </p:to>
                                    </p:animClr>
                                    <p:animClr clrSpc="rgb" dir="cw">
                                      <p:cBhvr>
                                        <p:cTn id="28" dur="250" autoRev="1" fill="hold"/>
                                        <p:tgtEl>
                                          <p:spTgt spid="299010"/>
                                        </p:tgtEl>
                                        <p:attrNameLst>
                                          <p:attrName>fillcolor</p:attrName>
                                        </p:attrNameLst>
                                      </p:cBhvr>
                                      <p:to>
                                        <a:schemeClr val="bg1"/>
                                      </p:to>
                                    </p:animClr>
                                    <p:set>
                                      <p:cBhvr>
                                        <p:cTn id="29" dur="250" autoRev="1" fill="hold"/>
                                        <p:tgtEl>
                                          <p:spTgt spid="299010"/>
                                        </p:tgtEl>
                                        <p:attrNameLst>
                                          <p:attrName>fill.type</p:attrName>
                                        </p:attrNameLst>
                                      </p:cBhvr>
                                      <p:to>
                                        <p:strVal val="solid"/>
                                      </p:to>
                                    </p:set>
                                    <p:set>
                                      <p:cBhvr>
                                        <p:cTn id="30" dur="250" autoRev="1" fill="hold"/>
                                        <p:tgtEl>
                                          <p:spTgt spid="2990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0034" name="AutoShape 2">
            <a:hlinkClick r:id="rId4" action="ppaction://hlinksldjump"/>
          </p:cNvPr>
          <p:cNvSpPr/>
          <p:nvPr/>
        </p:nvSpPr>
        <p:spPr>
          <a:xfrm>
            <a:off x="7848600" y="5943600"/>
            <a:ext cx="685800" cy="685800"/>
          </a:xfrm>
          <a:prstGeom prst="actionButtonReturn">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300035" name="WordArt 3"/>
          <p:cNvSpPr>
            <a:spLocks noTextEdit="1"/>
          </p:cNvSpPr>
          <p:nvPr/>
        </p:nvSpPr>
        <p:spPr>
          <a:xfrm rot="-501351">
            <a:off x="1997075" y="1905000"/>
            <a:ext cx="5133975" cy="2290763"/>
          </a:xfrm>
          <a:prstGeom prst="rect">
            <a:avLst/>
          </a:prstGeom>
        </p:spPr>
        <p:txBody>
          <a:bodyPr wrap="none" fromWordArt="1">
            <a:prstTxWarp prst="textCurveUp">
              <a:avLst>
                <a:gd name="adj" fmla="val 40356"/>
              </a:avLst>
            </a:prstTxWarp>
            <a:normAutofit/>
          </a:bodyPr>
          <a:lstStyle/>
          <a:p>
            <a:pPr algn="ctr"/>
            <a:r>
              <a:rPr lang="en-US" sz="5400" b="1">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rPr>
              <a:t>BẠN CHỌN ĐÚNG RỒI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300035"/>
                                        </p:tgtEl>
                                        <p:attrNameLst>
                                          <p:attrName>style.color</p:attrName>
                                        </p:attrNameLst>
                                      </p:cBhvr>
                                      <p:to>
                                        <a:schemeClr val="accent2"/>
                                      </p:to>
                                    </p:animClr>
                                    <p:animClr clrSpc="rgb" dir="cw">
                                      <p:cBhvr>
                                        <p:cTn id="7" dur="1900" fill="hold">
                                          <p:stCondLst>
                                            <p:cond delay="100"/>
                                          </p:stCondLst>
                                        </p:cTn>
                                        <p:tgtEl>
                                          <p:spTgt spid="300035"/>
                                        </p:tgtEl>
                                        <p:attrNameLst>
                                          <p:attrName>fillcolor</p:attrName>
                                        </p:attrNameLst>
                                      </p:cBhvr>
                                      <p:to>
                                        <a:schemeClr val="accent2"/>
                                      </p:to>
                                    </p:animClr>
                                    <p:set>
                                      <p:cBhvr>
                                        <p:cTn id="8" dur="1900" fill="hold">
                                          <p:stCondLst>
                                            <p:cond delay="100"/>
                                          </p:stCondLst>
                                        </p:cTn>
                                        <p:tgtEl>
                                          <p:spTgt spid="300035"/>
                                        </p:tgtEl>
                                        <p:attrNameLst>
                                          <p:attrName>fill.type</p:attrName>
                                        </p:attrNameLst>
                                      </p:cBhvr>
                                      <p:to>
                                        <p:strVal val="solid"/>
                                      </p:to>
                                    </p:set>
                                    <p:set>
                                      <p:cBhvr>
                                        <p:cTn id="9" dur="1900" fill="hold">
                                          <p:stCondLst>
                                            <p:cond delay="100"/>
                                          </p:stCondLst>
                                        </p:cTn>
                                        <p:tgtEl>
                                          <p:spTgt spid="300035"/>
                                        </p:tgtEl>
                                        <p:attrNameLst>
                                          <p:attrName>fill.on</p:attrName>
                                        </p:attrNameLst>
                                      </p:cBhvr>
                                      <p:to>
                                        <p:strVal val="true"/>
                                      </p:to>
                                    </p:set>
                                    <p:animScale>
                                      <p:cBhvr>
                                        <p:cTn id="10" dur="200" fill="hold">
                                          <p:stCondLst>
                                            <p:cond delay="0"/>
                                          </p:stCondLst>
                                        </p:cTn>
                                        <p:tgtEl>
                                          <p:spTgt spid="300035"/>
                                        </p:tgtEl>
                                      </p:cBhvr>
                                      <p:from x="100000" y="100000"/>
                                      <p:to x="100000" y="5000"/>
                                    </p:animScale>
                                    <p:animScale>
                                      <p:cBhvr>
                                        <p:cTn id="11" dur="200" fill="hold">
                                          <p:stCondLst>
                                            <p:cond delay="200"/>
                                          </p:stCondLst>
                                        </p:cTn>
                                        <p:tgtEl>
                                          <p:spTgt spid="300035"/>
                                        </p:tgtEl>
                                      </p:cBhvr>
                                      <p:from x="100000" y="5000"/>
                                      <p:to x="120000" y="150000"/>
                                    </p:animScale>
                                    <p:animScale>
                                      <p:cBhvr>
                                        <p:cTn id="12" dur="600" fill="hold">
                                          <p:stCondLst>
                                            <p:cond delay="1400"/>
                                          </p:stCondLst>
                                        </p:cTn>
                                        <p:tgtEl>
                                          <p:spTgt spid="300035"/>
                                        </p:tgtEl>
                                      </p:cBhvr>
                                      <p:to x="12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3" fill="hold">
                            <p:stCondLst>
                              <p:cond delay="2000"/>
                            </p:stCondLst>
                            <p:childTnLst>
                              <p:par>
                                <p:cTn id="14" presetID="27" presetClass="emph" presetSubtype="0" fill="hold" nodeType="afterEffect">
                                  <p:stCondLst>
                                    <p:cond delay="0"/>
                                  </p:stCondLst>
                                  <p:childTnLst>
                                    <p:animClr clrSpc="rgb" dir="cw">
                                      <p:cBhvr override="childStyle">
                                        <p:cTn id="15" dur="250" autoRev="1" fill="hold"/>
                                        <p:tgtEl>
                                          <p:spTgt spid="300035"/>
                                        </p:tgtEl>
                                        <p:attrNameLst>
                                          <p:attrName>style.color</p:attrName>
                                        </p:attrNameLst>
                                      </p:cBhvr>
                                      <p:to>
                                        <a:schemeClr val="bg1"/>
                                      </p:to>
                                    </p:animClr>
                                    <p:animClr clrSpc="rgb" dir="cw">
                                      <p:cBhvr>
                                        <p:cTn id="16" dur="250" autoRev="1" fill="hold"/>
                                        <p:tgtEl>
                                          <p:spTgt spid="300035"/>
                                        </p:tgtEl>
                                        <p:attrNameLst>
                                          <p:attrName>fillcolor</p:attrName>
                                        </p:attrNameLst>
                                      </p:cBhvr>
                                      <p:to>
                                        <a:schemeClr val="bg1"/>
                                      </p:to>
                                    </p:animClr>
                                    <p:set>
                                      <p:cBhvr>
                                        <p:cTn id="17" dur="250" autoRev="1" fill="hold"/>
                                        <p:tgtEl>
                                          <p:spTgt spid="300035"/>
                                        </p:tgtEl>
                                        <p:attrNameLst>
                                          <p:attrName>fill.type</p:attrName>
                                        </p:attrNameLst>
                                      </p:cBhvr>
                                      <p:to>
                                        <p:strVal val="solid"/>
                                      </p:to>
                                    </p:set>
                                    <p:set>
                                      <p:cBhvr>
                                        <p:cTn id="18" dur="250" autoRev="1" fill="hold"/>
                                        <p:tgtEl>
                                          <p:spTgt spid="300035"/>
                                        </p:tgtEl>
                                        <p:attrNameLst>
                                          <p:attrName>fill.on</p:attrName>
                                        </p:attrNameLst>
                                      </p:cBhvr>
                                      <p:to>
                                        <p:strVal val="true"/>
                                      </p:to>
                                    </p:set>
                                  </p:childTnLst>
                                </p:cTn>
                              </p:par>
                            </p:childTnLst>
                          </p:cTn>
                        </p:par>
                        <p:par>
                          <p:cTn id="19" fill="hold">
                            <p:stCondLst>
                              <p:cond delay="2500"/>
                            </p:stCondLst>
                            <p:childTnLst>
                              <p:par>
                                <p:cTn id="20" presetID="27" presetClass="emph" presetSubtype="0" fill="hold" nodeType="afterEffect">
                                  <p:stCondLst>
                                    <p:cond delay="0"/>
                                  </p:stCondLst>
                                  <p:childTnLst>
                                    <p:animClr clrSpc="rgb" dir="cw">
                                      <p:cBhvr override="childStyle">
                                        <p:cTn id="21" dur="250" autoRev="1" fill="hold"/>
                                        <p:tgtEl>
                                          <p:spTgt spid="300035"/>
                                        </p:tgtEl>
                                        <p:attrNameLst>
                                          <p:attrName>style.color</p:attrName>
                                        </p:attrNameLst>
                                      </p:cBhvr>
                                      <p:to>
                                        <a:schemeClr val="bg1"/>
                                      </p:to>
                                    </p:animClr>
                                    <p:animClr clrSpc="rgb" dir="cw">
                                      <p:cBhvr>
                                        <p:cTn id="22" dur="250" autoRev="1" fill="hold"/>
                                        <p:tgtEl>
                                          <p:spTgt spid="300035"/>
                                        </p:tgtEl>
                                        <p:attrNameLst>
                                          <p:attrName>fillcolor</p:attrName>
                                        </p:attrNameLst>
                                      </p:cBhvr>
                                      <p:to>
                                        <a:schemeClr val="bg1"/>
                                      </p:to>
                                    </p:animClr>
                                    <p:set>
                                      <p:cBhvr>
                                        <p:cTn id="23" dur="250" autoRev="1" fill="hold"/>
                                        <p:tgtEl>
                                          <p:spTgt spid="300035"/>
                                        </p:tgtEl>
                                        <p:attrNameLst>
                                          <p:attrName>fill.type</p:attrName>
                                        </p:attrNameLst>
                                      </p:cBhvr>
                                      <p:to>
                                        <p:strVal val="solid"/>
                                      </p:to>
                                    </p:set>
                                    <p:set>
                                      <p:cBhvr>
                                        <p:cTn id="24" dur="250" autoRev="1" fill="hold"/>
                                        <p:tgtEl>
                                          <p:spTgt spid="300035"/>
                                        </p:tgtEl>
                                        <p:attrNameLst>
                                          <p:attrName>fill.on</p:attrName>
                                        </p:attrNameLst>
                                      </p:cBhvr>
                                      <p:to>
                                        <p:strVal val="true"/>
                                      </p:to>
                                    </p:set>
                                  </p:childTnLst>
                                </p:cTn>
                              </p:par>
                            </p:childTnLst>
                          </p:cTn>
                        </p:par>
                        <p:par>
                          <p:cTn id="25" fill="hold">
                            <p:stCondLst>
                              <p:cond delay="3000"/>
                            </p:stCondLst>
                            <p:childTnLst>
                              <p:par>
                                <p:cTn id="26" presetID="27" presetClass="emph" presetSubtype="0" fill="hold" nodeType="afterEffect">
                                  <p:stCondLst>
                                    <p:cond delay="0"/>
                                  </p:stCondLst>
                                  <p:childTnLst>
                                    <p:animClr clrSpc="rgb" dir="cw">
                                      <p:cBhvr override="childStyle">
                                        <p:cTn id="27" dur="250" autoRev="1" fill="hold"/>
                                        <p:tgtEl>
                                          <p:spTgt spid="300035"/>
                                        </p:tgtEl>
                                        <p:attrNameLst>
                                          <p:attrName>style.color</p:attrName>
                                        </p:attrNameLst>
                                      </p:cBhvr>
                                      <p:to>
                                        <a:schemeClr val="bg1"/>
                                      </p:to>
                                    </p:animClr>
                                    <p:animClr clrSpc="rgb" dir="cw">
                                      <p:cBhvr>
                                        <p:cTn id="28" dur="250" autoRev="1" fill="hold"/>
                                        <p:tgtEl>
                                          <p:spTgt spid="300035"/>
                                        </p:tgtEl>
                                        <p:attrNameLst>
                                          <p:attrName>fillcolor</p:attrName>
                                        </p:attrNameLst>
                                      </p:cBhvr>
                                      <p:to>
                                        <a:schemeClr val="bg1"/>
                                      </p:to>
                                    </p:animClr>
                                    <p:set>
                                      <p:cBhvr>
                                        <p:cTn id="29" dur="250" autoRev="1" fill="hold"/>
                                        <p:tgtEl>
                                          <p:spTgt spid="300035"/>
                                        </p:tgtEl>
                                        <p:attrNameLst>
                                          <p:attrName>fill.type</p:attrName>
                                        </p:attrNameLst>
                                      </p:cBhvr>
                                      <p:to>
                                        <p:strVal val="solid"/>
                                      </p:to>
                                    </p:set>
                                    <p:set>
                                      <p:cBhvr>
                                        <p:cTn id="30" dur="250" autoRev="1" fill="hold"/>
                                        <p:tgtEl>
                                          <p:spTgt spid="300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1058" name="AutoShape 2">
            <a:hlinkClick r:id="rId4" action="ppaction://hlinksldjump"/>
          </p:cNvPr>
          <p:cNvSpPr/>
          <p:nvPr/>
        </p:nvSpPr>
        <p:spPr>
          <a:xfrm>
            <a:off x="7924800" y="6019800"/>
            <a:ext cx="762000" cy="685800"/>
          </a:xfrm>
          <a:prstGeom prst="actionButtonReturn">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301059" name="WordArt 3"/>
          <p:cNvSpPr>
            <a:spLocks noTextEdit="1"/>
          </p:cNvSpPr>
          <p:nvPr/>
        </p:nvSpPr>
        <p:spPr>
          <a:xfrm rot="-501351">
            <a:off x="1997075" y="2209800"/>
            <a:ext cx="5133975" cy="2290763"/>
          </a:xfrm>
          <a:prstGeom prst="rect">
            <a:avLst/>
          </a:prstGeom>
        </p:spPr>
        <p:txBody>
          <a:bodyPr wrap="none" fromWordArt="1">
            <a:prstTxWarp prst="textCurveUp">
              <a:avLst>
                <a:gd name="adj" fmla="val 40356"/>
              </a:avLst>
            </a:prstTxWarp>
            <a:normAutofit/>
          </a:bodyPr>
          <a:lstStyle/>
          <a:p>
            <a:pPr algn="ctr"/>
            <a:r>
              <a:rPr lang="en-US" sz="5400" b="1">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rPr>
              <a:t>BẠN CHỌN ĐÚNG RỒI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301059"/>
                                        </p:tgtEl>
                                        <p:attrNameLst>
                                          <p:attrName>style.color</p:attrName>
                                        </p:attrNameLst>
                                      </p:cBhvr>
                                      <p:to>
                                        <a:schemeClr val="accent2"/>
                                      </p:to>
                                    </p:animClr>
                                    <p:animClr clrSpc="rgb" dir="cw">
                                      <p:cBhvr>
                                        <p:cTn id="7" dur="1900" fill="hold">
                                          <p:stCondLst>
                                            <p:cond delay="100"/>
                                          </p:stCondLst>
                                        </p:cTn>
                                        <p:tgtEl>
                                          <p:spTgt spid="301059"/>
                                        </p:tgtEl>
                                        <p:attrNameLst>
                                          <p:attrName>fillcolor</p:attrName>
                                        </p:attrNameLst>
                                      </p:cBhvr>
                                      <p:to>
                                        <a:schemeClr val="accent2"/>
                                      </p:to>
                                    </p:animClr>
                                    <p:set>
                                      <p:cBhvr>
                                        <p:cTn id="8" dur="1900" fill="hold">
                                          <p:stCondLst>
                                            <p:cond delay="100"/>
                                          </p:stCondLst>
                                        </p:cTn>
                                        <p:tgtEl>
                                          <p:spTgt spid="301059"/>
                                        </p:tgtEl>
                                        <p:attrNameLst>
                                          <p:attrName>fill.type</p:attrName>
                                        </p:attrNameLst>
                                      </p:cBhvr>
                                      <p:to>
                                        <p:strVal val="solid"/>
                                      </p:to>
                                    </p:set>
                                    <p:set>
                                      <p:cBhvr>
                                        <p:cTn id="9" dur="1900" fill="hold">
                                          <p:stCondLst>
                                            <p:cond delay="100"/>
                                          </p:stCondLst>
                                        </p:cTn>
                                        <p:tgtEl>
                                          <p:spTgt spid="301059"/>
                                        </p:tgtEl>
                                        <p:attrNameLst>
                                          <p:attrName>fill.on</p:attrName>
                                        </p:attrNameLst>
                                      </p:cBhvr>
                                      <p:to>
                                        <p:strVal val="true"/>
                                      </p:to>
                                    </p:set>
                                    <p:animScale>
                                      <p:cBhvr>
                                        <p:cTn id="10" dur="200" fill="hold">
                                          <p:stCondLst>
                                            <p:cond delay="0"/>
                                          </p:stCondLst>
                                        </p:cTn>
                                        <p:tgtEl>
                                          <p:spTgt spid="301059"/>
                                        </p:tgtEl>
                                      </p:cBhvr>
                                      <p:from x="100000" y="100000"/>
                                      <p:to x="100000" y="5000"/>
                                    </p:animScale>
                                    <p:animScale>
                                      <p:cBhvr>
                                        <p:cTn id="11" dur="200" fill="hold">
                                          <p:stCondLst>
                                            <p:cond delay="200"/>
                                          </p:stCondLst>
                                        </p:cTn>
                                        <p:tgtEl>
                                          <p:spTgt spid="301059"/>
                                        </p:tgtEl>
                                      </p:cBhvr>
                                      <p:from x="100000" y="5000"/>
                                      <p:to x="120000" y="150000"/>
                                    </p:animScale>
                                    <p:animScale>
                                      <p:cBhvr>
                                        <p:cTn id="12" dur="600" fill="hold">
                                          <p:stCondLst>
                                            <p:cond delay="1400"/>
                                          </p:stCondLst>
                                        </p:cTn>
                                        <p:tgtEl>
                                          <p:spTgt spid="301059"/>
                                        </p:tgtEl>
                                      </p:cBhvr>
                                      <p:to x="12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3" fill="hold">
                            <p:stCondLst>
                              <p:cond delay="2000"/>
                            </p:stCondLst>
                            <p:childTnLst>
                              <p:par>
                                <p:cTn id="14" presetID="27" presetClass="emph" presetSubtype="0" fill="hold" nodeType="afterEffect">
                                  <p:stCondLst>
                                    <p:cond delay="0"/>
                                  </p:stCondLst>
                                  <p:childTnLst>
                                    <p:animClr clrSpc="rgb" dir="cw">
                                      <p:cBhvr override="childStyle">
                                        <p:cTn id="15" dur="250" autoRev="1" fill="hold"/>
                                        <p:tgtEl>
                                          <p:spTgt spid="301059"/>
                                        </p:tgtEl>
                                        <p:attrNameLst>
                                          <p:attrName>style.color</p:attrName>
                                        </p:attrNameLst>
                                      </p:cBhvr>
                                      <p:to>
                                        <a:schemeClr val="bg1"/>
                                      </p:to>
                                    </p:animClr>
                                    <p:animClr clrSpc="rgb" dir="cw">
                                      <p:cBhvr>
                                        <p:cTn id="16" dur="250" autoRev="1" fill="hold"/>
                                        <p:tgtEl>
                                          <p:spTgt spid="301059"/>
                                        </p:tgtEl>
                                        <p:attrNameLst>
                                          <p:attrName>fillcolor</p:attrName>
                                        </p:attrNameLst>
                                      </p:cBhvr>
                                      <p:to>
                                        <a:schemeClr val="bg1"/>
                                      </p:to>
                                    </p:animClr>
                                    <p:set>
                                      <p:cBhvr>
                                        <p:cTn id="17" dur="250" autoRev="1" fill="hold"/>
                                        <p:tgtEl>
                                          <p:spTgt spid="301059"/>
                                        </p:tgtEl>
                                        <p:attrNameLst>
                                          <p:attrName>fill.type</p:attrName>
                                        </p:attrNameLst>
                                      </p:cBhvr>
                                      <p:to>
                                        <p:strVal val="solid"/>
                                      </p:to>
                                    </p:set>
                                    <p:set>
                                      <p:cBhvr>
                                        <p:cTn id="18" dur="250" autoRev="1" fill="hold"/>
                                        <p:tgtEl>
                                          <p:spTgt spid="301059"/>
                                        </p:tgtEl>
                                        <p:attrNameLst>
                                          <p:attrName>fill.on</p:attrName>
                                        </p:attrNameLst>
                                      </p:cBhvr>
                                      <p:to>
                                        <p:strVal val="true"/>
                                      </p:to>
                                    </p:set>
                                  </p:childTnLst>
                                </p:cTn>
                              </p:par>
                            </p:childTnLst>
                          </p:cTn>
                        </p:par>
                        <p:par>
                          <p:cTn id="19" fill="hold">
                            <p:stCondLst>
                              <p:cond delay="2500"/>
                            </p:stCondLst>
                            <p:childTnLst>
                              <p:par>
                                <p:cTn id="20" presetID="27" presetClass="emph" presetSubtype="0" fill="hold" nodeType="afterEffect">
                                  <p:stCondLst>
                                    <p:cond delay="0"/>
                                  </p:stCondLst>
                                  <p:childTnLst>
                                    <p:animClr clrSpc="rgb" dir="cw">
                                      <p:cBhvr override="childStyle">
                                        <p:cTn id="21" dur="250" autoRev="1" fill="hold"/>
                                        <p:tgtEl>
                                          <p:spTgt spid="301059"/>
                                        </p:tgtEl>
                                        <p:attrNameLst>
                                          <p:attrName>style.color</p:attrName>
                                        </p:attrNameLst>
                                      </p:cBhvr>
                                      <p:to>
                                        <a:schemeClr val="bg1"/>
                                      </p:to>
                                    </p:animClr>
                                    <p:animClr clrSpc="rgb" dir="cw">
                                      <p:cBhvr>
                                        <p:cTn id="22" dur="250" autoRev="1" fill="hold"/>
                                        <p:tgtEl>
                                          <p:spTgt spid="301059"/>
                                        </p:tgtEl>
                                        <p:attrNameLst>
                                          <p:attrName>fillcolor</p:attrName>
                                        </p:attrNameLst>
                                      </p:cBhvr>
                                      <p:to>
                                        <a:schemeClr val="bg1"/>
                                      </p:to>
                                    </p:animClr>
                                    <p:set>
                                      <p:cBhvr>
                                        <p:cTn id="23" dur="250" autoRev="1" fill="hold"/>
                                        <p:tgtEl>
                                          <p:spTgt spid="301059"/>
                                        </p:tgtEl>
                                        <p:attrNameLst>
                                          <p:attrName>fill.type</p:attrName>
                                        </p:attrNameLst>
                                      </p:cBhvr>
                                      <p:to>
                                        <p:strVal val="solid"/>
                                      </p:to>
                                    </p:set>
                                    <p:set>
                                      <p:cBhvr>
                                        <p:cTn id="24" dur="250" autoRev="1" fill="hold"/>
                                        <p:tgtEl>
                                          <p:spTgt spid="301059"/>
                                        </p:tgtEl>
                                        <p:attrNameLst>
                                          <p:attrName>fill.on</p:attrName>
                                        </p:attrNameLst>
                                      </p:cBhvr>
                                      <p:to>
                                        <p:strVal val="true"/>
                                      </p:to>
                                    </p:set>
                                  </p:childTnLst>
                                </p:cTn>
                              </p:par>
                            </p:childTnLst>
                          </p:cTn>
                        </p:par>
                        <p:par>
                          <p:cTn id="25" fill="hold">
                            <p:stCondLst>
                              <p:cond delay="3000"/>
                            </p:stCondLst>
                            <p:childTnLst>
                              <p:par>
                                <p:cTn id="26" presetID="27" presetClass="emph" presetSubtype="0" fill="hold" nodeType="afterEffect">
                                  <p:stCondLst>
                                    <p:cond delay="0"/>
                                  </p:stCondLst>
                                  <p:childTnLst>
                                    <p:animClr clrSpc="rgb" dir="cw">
                                      <p:cBhvr override="childStyle">
                                        <p:cTn id="27" dur="250" autoRev="1" fill="hold"/>
                                        <p:tgtEl>
                                          <p:spTgt spid="301059"/>
                                        </p:tgtEl>
                                        <p:attrNameLst>
                                          <p:attrName>style.color</p:attrName>
                                        </p:attrNameLst>
                                      </p:cBhvr>
                                      <p:to>
                                        <a:schemeClr val="bg1"/>
                                      </p:to>
                                    </p:animClr>
                                    <p:animClr clrSpc="rgb" dir="cw">
                                      <p:cBhvr>
                                        <p:cTn id="28" dur="250" autoRev="1" fill="hold"/>
                                        <p:tgtEl>
                                          <p:spTgt spid="301059"/>
                                        </p:tgtEl>
                                        <p:attrNameLst>
                                          <p:attrName>fillcolor</p:attrName>
                                        </p:attrNameLst>
                                      </p:cBhvr>
                                      <p:to>
                                        <a:schemeClr val="bg1"/>
                                      </p:to>
                                    </p:animClr>
                                    <p:set>
                                      <p:cBhvr>
                                        <p:cTn id="29" dur="250" autoRev="1" fill="hold"/>
                                        <p:tgtEl>
                                          <p:spTgt spid="301059"/>
                                        </p:tgtEl>
                                        <p:attrNameLst>
                                          <p:attrName>fill.type</p:attrName>
                                        </p:attrNameLst>
                                      </p:cBhvr>
                                      <p:to>
                                        <p:strVal val="solid"/>
                                      </p:to>
                                    </p:set>
                                    <p:set>
                                      <p:cBhvr>
                                        <p:cTn id="30" dur="250" autoRev="1" fill="hold"/>
                                        <p:tgtEl>
                                          <p:spTgt spid="3010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2082" name="AutoShape 2">
            <a:hlinkClick r:id="rId4" action="ppaction://hlinksldjump"/>
          </p:cNvPr>
          <p:cNvSpPr/>
          <p:nvPr/>
        </p:nvSpPr>
        <p:spPr>
          <a:xfrm>
            <a:off x="7543800" y="5715000"/>
            <a:ext cx="914400" cy="838200"/>
          </a:xfrm>
          <a:prstGeom prst="actionButtonReturn">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
        <p:nvSpPr>
          <p:cNvPr id="302083" name="WordArt 3"/>
          <p:cNvSpPr>
            <a:spLocks noTextEdit="1"/>
          </p:cNvSpPr>
          <p:nvPr/>
        </p:nvSpPr>
        <p:spPr>
          <a:xfrm rot="-501351">
            <a:off x="2001838" y="2133600"/>
            <a:ext cx="5133975" cy="2214563"/>
          </a:xfrm>
          <a:prstGeom prst="rect">
            <a:avLst/>
          </a:prstGeom>
        </p:spPr>
        <p:txBody>
          <a:bodyPr wrap="none" fromWordArt="1">
            <a:prstTxWarp prst="textCurveUp">
              <a:avLst>
                <a:gd name="adj" fmla="val 40356"/>
              </a:avLst>
            </a:prstTxWarp>
            <a:normAutofit/>
          </a:bodyPr>
          <a:lstStyle/>
          <a:p>
            <a:pPr algn="ctr"/>
            <a:r>
              <a:rPr lang="en-US" sz="5400" b="1">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Arial" panose="020B0604020202020204" pitchFamily="34" charset="0"/>
                <a:ea typeface="Arial" panose="020B0604020202020204" pitchFamily="34" charset="0"/>
              </a:rPr>
              <a:t>BẠN CHỌN ĐÚNG RỒI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302083"/>
                                        </p:tgtEl>
                                        <p:attrNameLst>
                                          <p:attrName>style.color</p:attrName>
                                        </p:attrNameLst>
                                      </p:cBhvr>
                                      <p:to>
                                        <a:schemeClr val="accent2"/>
                                      </p:to>
                                    </p:animClr>
                                    <p:animClr clrSpc="rgb" dir="cw">
                                      <p:cBhvr>
                                        <p:cTn id="7" dur="1900" fill="hold">
                                          <p:stCondLst>
                                            <p:cond delay="100"/>
                                          </p:stCondLst>
                                        </p:cTn>
                                        <p:tgtEl>
                                          <p:spTgt spid="302083"/>
                                        </p:tgtEl>
                                        <p:attrNameLst>
                                          <p:attrName>fillcolor</p:attrName>
                                        </p:attrNameLst>
                                      </p:cBhvr>
                                      <p:to>
                                        <a:schemeClr val="accent2"/>
                                      </p:to>
                                    </p:animClr>
                                    <p:set>
                                      <p:cBhvr>
                                        <p:cTn id="8" dur="1900" fill="hold">
                                          <p:stCondLst>
                                            <p:cond delay="100"/>
                                          </p:stCondLst>
                                        </p:cTn>
                                        <p:tgtEl>
                                          <p:spTgt spid="302083"/>
                                        </p:tgtEl>
                                        <p:attrNameLst>
                                          <p:attrName>fill.type</p:attrName>
                                        </p:attrNameLst>
                                      </p:cBhvr>
                                      <p:to>
                                        <p:strVal val="solid"/>
                                      </p:to>
                                    </p:set>
                                    <p:set>
                                      <p:cBhvr>
                                        <p:cTn id="9" dur="1900" fill="hold">
                                          <p:stCondLst>
                                            <p:cond delay="100"/>
                                          </p:stCondLst>
                                        </p:cTn>
                                        <p:tgtEl>
                                          <p:spTgt spid="302083"/>
                                        </p:tgtEl>
                                        <p:attrNameLst>
                                          <p:attrName>fill.on</p:attrName>
                                        </p:attrNameLst>
                                      </p:cBhvr>
                                      <p:to>
                                        <p:strVal val="true"/>
                                      </p:to>
                                    </p:set>
                                    <p:animScale>
                                      <p:cBhvr>
                                        <p:cTn id="10" dur="200" fill="hold">
                                          <p:stCondLst>
                                            <p:cond delay="0"/>
                                          </p:stCondLst>
                                        </p:cTn>
                                        <p:tgtEl>
                                          <p:spTgt spid="302083"/>
                                        </p:tgtEl>
                                      </p:cBhvr>
                                      <p:from x="100000" y="100000"/>
                                      <p:to x="100000" y="5000"/>
                                    </p:animScale>
                                    <p:animScale>
                                      <p:cBhvr>
                                        <p:cTn id="11" dur="200" fill="hold">
                                          <p:stCondLst>
                                            <p:cond delay="200"/>
                                          </p:stCondLst>
                                        </p:cTn>
                                        <p:tgtEl>
                                          <p:spTgt spid="302083"/>
                                        </p:tgtEl>
                                      </p:cBhvr>
                                      <p:from x="100000" y="5000"/>
                                      <p:to x="120000" y="150000"/>
                                    </p:animScale>
                                    <p:animScale>
                                      <p:cBhvr>
                                        <p:cTn id="12" dur="600" fill="hold">
                                          <p:stCondLst>
                                            <p:cond delay="1400"/>
                                          </p:stCondLst>
                                        </p:cTn>
                                        <p:tgtEl>
                                          <p:spTgt spid="302083"/>
                                        </p:tgtEl>
                                      </p:cBhvr>
                                      <p:to x="12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3" fill="hold">
                            <p:stCondLst>
                              <p:cond delay="2000"/>
                            </p:stCondLst>
                            <p:childTnLst>
                              <p:par>
                                <p:cTn id="14" presetID="27" presetClass="emph" presetSubtype="0" fill="hold" nodeType="afterEffect">
                                  <p:stCondLst>
                                    <p:cond delay="0"/>
                                  </p:stCondLst>
                                  <p:childTnLst>
                                    <p:animClr clrSpc="rgb" dir="cw">
                                      <p:cBhvr override="childStyle">
                                        <p:cTn id="15" dur="250" autoRev="1" fill="hold"/>
                                        <p:tgtEl>
                                          <p:spTgt spid="302083"/>
                                        </p:tgtEl>
                                        <p:attrNameLst>
                                          <p:attrName>style.color</p:attrName>
                                        </p:attrNameLst>
                                      </p:cBhvr>
                                      <p:to>
                                        <a:schemeClr val="bg1"/>
                                      </p:to>
                                    </p:animClr>
                                    <p:animClr clrSpc="rgb" dir="cw">
                                      <p:cBhvr>
                                        <p:cTn id="16" dur="250" autoRev="1" fill="hold"/>
                                        <p:tgtEl>
                                          <p:spTgt spid="302083"/>
                                        </p:tgtEl>
                                        <p:attrNameLst>
                                          <p:attrName>fillcolor</p:attrName>
                                        </p:attrNameLst>
                                      </p:cBhvr>
                                      <p:to>
                                        <a:schemeClr val="bg1"/>
                                      </p:to>
                                    </p:animClr>
                                    <p:set>
                                      <p:cBhvr>
                                        <p:cTn id="17" dur="250" autoRev="1" fill="hold"/>
                                        <p:tgtEl>
                                          <p:spTgt spid="302083"/>
                                        </p:tgtEl>
                                        <p:attrNameLst>
                                          <p:attrName>fill.type</p:attrName>
                                        </p:attrNameLst>
                                      </p:cBhvr>
                                      <p:to>
                                        <p:strVal val="solid"/>
                                      </p:to>
                                    </p:set>
                                    <p:set>
                                      <p:cBhvr>
                                        <p:cTn id="18" dur="250" autoRev="1" fill="hold"/>
                                        <p:tgtEl>
                                          <p:spTgt spid="302083"/>
                                        </p:tgtEl>
                                        <p:attrNameLst>
                                          <p:attrName>fill.on</p:attrName>
                                        </p:attrNameLst>
                                      </p:cBhvr>
                                      <p:to>
                                        <p:strVal val="true"/>
                                      </p:to>
                                    </p:set>
                                  </p:childTnLst>
                                </p:cTn>
                              </p:par>
                            </p:childTnLst>
                          </p:cTn>
                        </p:par>
                        <p:par>
                          <p:cTn id="19" fill="hold">
                            <p:stCondLst>
                              <p:cond delay="2500"/>
                            </p:stCondLst>
                            <p:childTnLst>
                              <p:par>
                                <p:cTn id="20" presetID="27" presetClass="emph" presetSubtype="0" fill="hold" nodeType="afterEffect">
                                  <p:stCondLst>
                                    <p:cond delay="0"/>
                                  </p:stCondLst>
                                  <p:childTnLst>
                                    <p:animClr clrSpc="rgb" dir="cw">
                                      <p:cBhvr override="childStyle">
                                        <p:cTn id="21" dur="250" autoRev="1" fill="hold"/>
                                        <p:tgtEl>
                                          <p:spTgt spid="302083"/>
                                        </p:tgtEl>
                                        <p:attrNameLst>
                                          <p:attrName>style.color</p:attrName>
                                        </p:attrNameLst>
                                      </p:cBhvr>
                                      <p:to>
                                        <a:schemeClr val="bg1"/>
                                      </p:to>
                                    </p:animClr>
                                    <p:animClr clrSpc="rgb" dir="cw">
                                      <p:cBhvr>
                                        <p:cTn id="22" dur="250" autoRev="1" fill="hold"/>
                                        <p:tgtEl>
                                          <p:spTgt spid="302083"/>
                                        </p:tgtEl>
                                        <p:attrNameLst>
                                          <p:attrName>fillcolor</p:attrName>
                                        </p:attrNameLst>
                                      </p:cBhvr>
                                      <p:to>
                                        <a:schemeClr val="bg1"/>
                                      </p:to>
                                    </p:animClr>
                                    <p:set>
                                      <p:cBhvr>
                                        <p:cTn id="23" dur="250" autoRev="1" fill="hold"/>
                                        <p:tgtEl>
                                          <p:spTgt spid="302083"/>
                                        </p:tgtEl>
                                        <p:attrNameLst>
                                          <p:attrName>fill.type</p:attrName>
                                        </p:attrNameLst>
                                      </p:cBhvr>
                                      <p:to>
                                        <p:strVal val="solid"/>
                                      </p:to>
                                    </p:set>
                                    <p:set>
                                      <p:cBhvr>
                                        <p:cTn id="24" dur="250" autoRev="1" fill="hold"/>
                                        <p:tgtEl>
                                          <p:spTgt spid="302083"/>
                                        </p:tgtEl>
                                        <p:attrNameLst>
                                          <p:attrName>fill.on</p:attrName>
                                        </p:attrNameLst>
                                      </p:cBhvr>
                                      <p:to>
                                        <p:strVal val="true"/>
                                      </p:to>
                                    </p:set>
                                  </p:childTnLst>
                                </p:cTn>
                              </p:par>
                            </p:childTnLst>
                          </p:cTn>
                        </p:par>
                        <p:par>
                          <p:cTn id="25" fill="hold">
                            <p:stCondLst>
                              <p:cond delay="3000"/>
                            </p:stCondLst>
                            <p:childTnLst>
                              <p:par>
                                <p:cTn id="26" presetID="27" presetClass="emph" presetSubtype="0" fill="hold" nodeType="afterEffect">
                                  <p:stCondLst>
                                    <p:cond delay="0"/>
                                  </p:stCondLst>
                                  <p:childTnLst>
                                    <p:animClr clrSpc="rgb" dir="cw">
                                      <p:cBhvr override="childStyle">
                                        <p:cTn id="27" dur="250" autoRev="1" fill="hold"/>
                                        <p:tgtEl>
                                          <p:spTgt spid="302083"/>
                                        </p:tgtEl>
                                        <p:attrNameLst>
                                          <p:attrName>style.color</p:attrName>
                                        </p:attrNameLst>
                                      </p:cBhvr>
                                      <p:to>
                                        <a:schemeClr val="bg1"/>
                                      </p:to>
                                    </p:animClr>
                                    <p:animClr clrSpc="rgb" dir="cw">
                                      <p:cBhvr>
                                        <p:cTn id="28" dur="250" autoRev="1" fill="hold"/>
                                        <p:tgtEl>
                                          <p:spTgt spid="302083"/>
                                        </p:tgtEl>
                                        <p:attrNameLst>
                                          <p:attrName>fillcolor</p:attrName>
                                        </p:attrNameLst>
                                      </p:cBhvr>
                                      <p:to>
                                        <a:schemeClr val="bg1"/>
                                      </p:to>
                                    </p:animClr>
                                    <p:set>
                                      <p:cBhvr>
                                        <p:cTn id="29" dur="250" autoRev="1" fill="hold"/>
                                        <p:tgtEl>
                                          <p:spTgt spid="302083"/>
                                        </p:tgtEl>
                                        <p:attrNameLst>
                                          <p:attrName>fill.type</p:attrName>
                                        </p:attrNameLst>
                                      </p:cBhvr>
                                      <p:to>
                                        <p:strVal val="solid"/>
                                      </p:to>
                                    </p:set>
                                    <p:set>
                                      <p:cBhvr>
                                        <p:cTn id="30" dur="250" autoRev="1" fill="hold"/>
                                        <p:tgtEl>
                                          <p:spTgt spid="3020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3106" name="WordArt 2"/>
          <p:cNvSpPr>
            <a:spLocks noTextEdit="1"/>
          </p:cNvSpPr>
          <p:nvPr/>
        </p:nvSpPr>
        <p:spPr>
          <a:xfrm>
            <a:off x="381000" y="2362200"/>
            <a:ext cx="4495800" cy="2051050"/>
          </a:xfrm>
          <a:prstGeom prst="rect">
            <a:avLst/>
          </a:prstGeom>
        </p:spPr>
        <p:txBody>
          <a:bodyPr wrap="none" fromWordArt="1">
            <a:prstTxWarp prst="textDoubleWave1">
              <a:avLst>
                <a:gd name="adj1" fmla="val 6500"/>
                <a:gd name="adj2" fmla="val 0"/>
              </a:avLst>
            </a:prstTxWarp>
            <a:normAutofit/>
          </a:bodyPr>
          <a:lstStyle/>
          <a:p>
            <a:pPr algn="ctr"/>
            <a:r>
              <a:rPr lang="en-US" sz="4400" b="1" spc="-440">
                <a:ln w="12700" cap="flat" cmpd="sng">
                  <a:solidFill>
                    <a:srgbClr val="000099"/>
                  </a:solidFill>
                  <a:prstDash val="solid"/>
                  <a:headEnd type="none" w="med" len="med"/>
                  <a:tailEnd type="none" w="med" len="med"/>
                </a:ln>
                <a:solidFill>
                  <a:srgbClr val="33CCFF"/>
                </a:solidFill>
                <a:effectLst>
                  <a:outerShdw dist="125724" dir="18900000" algn="ctr" rotWithShape="0">
                    <a:srgbClr val="000099"/>
                  </a:outerShdw>
                </a:effectLst>
                <a:latin typeface="Arial" panose="020B0604020202020204" pitchFamily="34" charset="0"/>
                <a:ea typeface="Arial" panose="020B0604020202020204" pitchFamily="34" charset="0"/>
              </a:rPr>
              <a:t>SAI RỒI BẠN ƠI !</a:t>
            </a:r>
          </a:p>
        </p:txBody>
      </p:sp>
      <p:sp>
        <p:nvSpPr>
          <p:cNvPr id="303107" name="AutoShape 3">
            <a:hlinkClick r:id="rId4" action="ppaction://hlinksldjump"/>
          </p:cNvPr>
          <p:cNvSpPr/>
          <p:nvPr/>
        </p:nvSpPr>
        <p:spPr>
          <a:xfrm>
            <a:off x="8229600" y="6172200"/>
            <a:ext cx="457200" cy="4572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100" fill="hold"/>
                                        <p:tgtEl>
                                          <p:spTgt spid="303106"/>
                                        </p:tgtEl>
                                        <p:attrNameLst>
                                          <p:attrName>style.color</p:attrName>
                                        </p:attrNameLst>
                                      </p:cBhvr>
                                      <p:to>
                                        <a:schemeClr val="accent2"/>
                                      </p:to>
                                    </p:animClr>
                                    <p:animClr clrSpc="rgb" dir="cw">
                                      <p:cBhvr>
                                        <p:cTn id="7" dur="100" fill="hold"/>
                                        <p:tgtEl>
                                          <p:spTgt spid="303106"/>
                                        </p:tgtEl>
                                        <p:attrNameLst>
                                          <p:attrName>fillcolor</p:attrName>
                                        </p:attrNameLst>
                                      </p:cBhvr>
                                      <p:to>
                                        <a:schemeClr val="accent2"/>
                                      </p:to>
                                    </p:animClr>
                                    <p:set>
                                      <p:cBhvr>
                                        <p:cTn id="8" dur="100" fill="hold"/>
                                        <p:tgtEl>
                                          <p:spTgt spid="303106"/>
                                        </p:tgtEl>
                                        <p:attrNameLst>
                                          <p:attrName>fill.type</p:attrName>
                                        </p:attrNameLst>
                                      </p:cBhvr>
                                      <p:to>
                                        <p:strVal val="solid"/>
                                      </p:to>
                                    </p:set>
                                    <p:set>
                                      <p:cBhvr>
                                        <p:cTn id="9" dur="100" fill="hold"/>
                                        <p:tgtEl>
                                          <p:spTgt spid="303106"/>
                                        </p:tgtEl>
                                        <p:attrNameLst>
                                          <p:attrName>fill.on</p:attrName>
                                        </p:attrNameLst>
                                      </p:cBhvr>
                                      <p:to>
                                        <p:strVal val="true"/>
                                      </p:to>
                                    </p:set>
                                    <p:animRot by="120000">
                                      <p:cBhvr>
                                        <p:cTn id="10" dur="100" fill="hold">
                                          <p:stCondLst>
                                            <p:cond delay="0"/>
                                          </p:stCondLst>
                                        </p:cTn>
                                        <p:tgtEl>
                                          <p:spTgt spid="303106"/>
                                        </p:tgtEl>
                                        <p:attrNameLst>
                                          <p:attrName>r</p:attrName>
                                        </p:attrNameLst>
                                      </p:cBhvr>
                                    </p:animRot>
                                    <p:animRot by="-240000">
                                      <p:cBhvr>
                                        <p:cTn id="11" dur="200" fill="hold">
                                          <p:stCondLst>
                                            <p:cond delay="200"/>
                                          </p:stCondLst>
                                        </p:cTn>
                                        <p:tgtEl>
                                          <p:spTgt spid="303106"/>
                                        </p:tgtEl>
                                        <p:attrNameLst>
                                          <p:attrName>r</p:attrName>
                                        </p:attrNameLst>
                                      </p:cBhvr>
                                    </p:animRot>
                                    <p:animRot by="240000">
                                      <p:cBhvr>
                                        <p:cTn id="12" dur="200" fill="hold">
                                          <p:stCondLst>
                                            <p:cond delay="400"/>
                                          </p:stCondLst>
                                        </p:cTn>
                                        <p:tgtEl>
                                          <p:spTgt spid="303106"/>
                                        </p:tgtEl>
                                        <p:attrNameLst>
                                          <p:attrName>r</p:attrName>
                                        </p:attrNameLst>
                                      </p:cBhvr>
                                    </p:animRot>
                                    <p:animRot by="-240000">
                                      <p:cBhvr>
                                        <p:cTn id="13" dur="200" fill="hold">
                                          <p:stCondLst>
                                            <p:cond delay="600"/>
                                          </p:stCondLst>
                                        </p:cTn>
                                        <p:tgtEl>
                                          <p:spTgt spid="303106"/>
                                        </p:tgtEl>
                                        <p:attrNameLst>
                                          <p:attrName>r</p:attrName>
                                        </p:attrNameLst>
                                      </p:cBhvr>
                                    </p:animRot>
                                    <p:animRot by="120000">
                                      <p:cBhvr>
                                        <p:cTn id="14" dur="200" fill="hold">
                                          <p:stCondLst>
                                            <p:cond delay="800"/>
                                          </p:stCondLst>
                                        </p:cTn>
                                        <p:tgtEl>
                                          <p:spTgt spid="30310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4130" name="WordArt 2"/>
          <p:cNvSpPr>
            <a:spLocks noTextEdit="1"/>
          </p:cNvSpPr>
          <p:nvPr/>
        </p:nvSpPr>
        <p:spPr>
          <a:xfrm>
            <a:off x="381000" y="2362200"/>
            <a:ext cx="4495800" cy="2051050"/>
          </a:xfrm>
          <a:prstGeom prst="rect">
            <a:avLst/>
          </a:prstGeom>
        </p:spPr>
        <p:txBody>
          <a:bodyPr wrap="none" fromWordArt="1">
            <a:prstTxWarp prst="textDoubleWave1">
              <a:avLst>
                <a:gd name="adj1" fmla="val 6500"/>
                <a:gd name="adj2" fmla="val 0"/>
              </a:avLst>
            </a:prstTxWarp>
            <a:normAutofit/>
          </a:bodyPr>
          <a:lstStyle/>
          <a:p>
            <a:pPr algn="ctr"/>
            <a:r>
              <a:rPr lang="en-US" sz="4400" b="1" spc="-440">
                <a:ln w="12700" cap="flat" cmpd="sng">
                  <a:solidFill>
                    <a:srgbClr val="000099"/>
                  </a:solidFill>
                  <a:prstDash val="solid"/>
                  <a:headEnd type="none" w="med" len="med"/>
                  <a:tailEnd type="none" w="med" len="med"/>
                </a:ln>
                <a:solidFill>
                  <a:srgbClr val="33CCFF"/>
                </a:solidFill>
                <a:effectLst>
                  <a:outerShdw dist="125724" dir="18900000" algn="ctr" rotWithShape="0">
                    <a:srgbClr val="000099"/>
                  </a:outerShdw>
                </a:effectLst>
                <a:latin typeface="Arial" panose="020B0604020202020204" pitchFamily="34" charset="0"/>
                <a:ea typeface="Arial" panose="020B0604020202020204" pitchFamily="34" charset="0"/>
              </a:rPr>
              <a:t>SAI RỒI BẠN ƠI !</a:t>
            </a:r>
          </a:p>
        </p:txBody>
      </p:sp>
      <p:sp>
        <p:nvSpPr>
          <p:cNvPr id="304131" name="AutoShape 3">
            <a:hlinkClick r:id="rId4" action="ppaction://hlinksldjump"/>
          </p:cNvPr>
          <p:cNvSpPr/>
          <p:nvPr/>
        </p:nvSpPr>
        <p:spPr>
          <a:xfrm>
            <a:off x="8229600" y="6172200"/>
            <a:ext cx="457200" cy="4572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100" fill="hold"/>
                                        <p:tgtEl>
                                          <p:spTgt spid="304130"/>
                                        </p:tgtEl>
                                        <p:attrNameLst>
                                          <p:attrName>style.color</p:attrName>
                                        </p:attrNameLst>
                                      </p:cBhvr>
                                      <p:to>
                                        <a:schemeClr val="accent2"/>
                                      </p:to>
                                    </p:animClr>
                                    <p:animClr clrSpc="rgb" dir="cw">
                                      <p:cBhvr>
                                        <p:cTn id="7" dur="100" fill="hold"/>
                                        <p:tgtEl>
                                          <p:spTgt spid="304130"/>
                                        </p:tgtEl>
                                        <p:attrNameLst>
                                          <p:attrName>fillcolor</p:attrName>
                                        </p:attrNameLst>
                                      </p:cBhvr>
                                      <p:to>
                                        <a:schemeClr val="accent2"/>
                                      </p:to>
                                    </p:animClr>
                                    <p:set>
                                      <p:cBhvr>
                                        <p:cTn id="8" dur="100" fill="hold"/>
                                        <p:tgtEl>
                                          <p:spTgt spid="304130"/>
                                        </p:tgtEl>
                                        <p:attrNameLst>
                                          <p:attrName>fill.type</p:attrName>
                                        </p:attrNameLst>
                                      </p:cBhvr>
                                      <p:to>
                                        <p:strVal val="solid"/>
                                      </p:to>
                                    </p:set>
                                    <p:set>
                                      <p:cBhvr>
                                        <p:cTn id="9" dur="100" fill="hold"/>
                                        <p:tgtEl>
                                          <p:spTgt spid="304130"/>
                                        </p:tgtEl>
                                        <p:attrNameLst>
                                          <p:attrName>fill.on</p:attrName>
                                        </p:attrNameLst>
                                      </p:cBhvr>
                                      <p:to>
                                        <p:strVal val="true"/>
                                      </p:to>
                                    </p:set>
                                    <p:animRot by="120000">
                                      <p:cBhvr>
                                        <p:cTn id="10" dur="100" fill="hold">
                                          <p:stCondLst>
                                            <p:cond delay="0"/>
                                          </p:stCondLst>
                                        </p:cTn>
                                        <p:tgtEl>
                                          <p:spTgt spid="304130"/>
                                        </p:tgtEl>
                                        <p:attrNameLst>
                                          <p:attrName>r</p:attrName>
                                        </p:attrNameLst>
                                      </p:cBhvr>
                                    </p:animRot>
                                    <p:animRot by="-240000">
                                      <p:cBhvr>
                                        <p:cTn id="11" dur="200" fill="hold">
                                          <p:stCondLst>
                                            <p:cond delay="200"/>
                                          </p:stCondLst>
                                        </p:cTn>
                                        <p:tgtEl>
                                          <p:spTgt spid="304130"/>
                                        </p:tgtEl>
                                        <p:attrNameLst>
                                          <p:attrName>r</p:attrName>
                                        </p:attrNameLst>
                                      </p:cBhvr>
                                    </p:animRot>
                                    <p:animRot by="240000">
                                      <p:cBhvr>
                                        <p:cTn id="12" dur="200" fill="hold">
                                          <p:stCondLst>
                                            <p:cond delay="400"/>
                                          </p:stCondLst>
                                        </p:cTn>
                                        <p:tgtEl>
                                          <p:spTgt spid="304130"/>
                                        </p:tgtEl>
                                        <p:attrNameLst>
                                          <p:attrName>r</p:attrName>
                                        </p:attrNameLst>
                                      </p:cBhvr>
                                    </p:animRot>
                                    <p:animRot by="-240000">
                                      <p:cBhvr>
                                        <p:cTn id="13" dur="200" fill="hold">
                                          <p:stCondLst>
                                            <p:cond delay="600"/>
                                          </p:stCondLst>
                                        </p:cTn>
                                        <p:tgtEl>
                                          <p:spTgt spid="304130"/>
                                        </p:tgtEl>
                                        <p:attrNameLst>
                                          <p:attrName>r</p:attrName>
                                        </p:attrNameLst>
                                      </p:cBhvr>
                                    </p:animRot>
                                    <p:animRot by="120000">
                                      <p:cBhvr>
                                        <p:cTn id="14" dur="200" fill="hold">
                                          <p:stCondLst>
                                            <p:cond delay="800"/>
                                          </p:stCondLst>
                                        </p:cTn>
                                        <p:tgtEl>
                                          <p:spTgt spid="30413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5154" name="WordArt 2"/>
          <p:cNvSpPr>
            <a:spLocks noTextEdit="1"/>
          </p:cNvSpPr>
          <p:nvPr/>
        </p:nvSpPr>
        <p:spPr>
          <a:xfrm>
            <a:off x="381000" y="2362200"/>
            <a:ext cx="4495800" cy="2051050"/>
          </a:xfrm>
          <a:prstGeom prst="rect">
            <a:avLst/>
          </a:prstGeom>
        </p:spPr>
        <p:txBody>
          <a:bodyPr wrap="none" fromWordArt="1">
            <a:prstTxWarp prst="textDoubleWave1">
              <a:avLst>
                <a:gd name="adj1" fmla="val 6500"/>
                <a:gd name="adj2" fmla="val 0"/>
              </a:avLst>
            </a:prstTxWarp>
            <a:normAutofit/>
          </a:bodyPr>
          <a:lstStyle/>
          <a:p>
            <a:pPr algn="ctr"/>
            <a:r>
              <a:rPr lang="en-US" sz="4400" b="1" spc="-440">
                <a:ln w="12700" cap="flat" cmpd="sng">
                  <a:solidFill>
                    <a:srgbClr val="000099"/>
                  </a:solidFill>
                  <a:prstDash val="solid"/>
                  <a:headEnd type="none" w="med" len="med"/>
                  <a:tailEnd type="none" w="med" len="med"/>
                </a:ln>
                <a:solidFill>
                  <a:srgbClr val="33CCFF"/>
                </a:solidFill>
                <a:effectLst>
                  <a:outerShdw dist="125724" dir="18900000" algn="ctr" rotWithShape="0">
                    <a:srgbClr val="000099"/>
                  </a:outerShdw>
                </a:effectLst>
                <a:latin typeface="Arial" panose="020B0604020202020204" pitchFamily="34" charset="0"/>
                <a:ea typeface="Arial" panose="020B0604020202020204" pitchFamily="34" charset="0"/>
              </a:rPr>
              <a:t>SAI RỒI BẠN ƠI !</a:t>
            </a:r>
          </a:p>
        </p:txBody>
      </p:sp>
      <p:sp>
        <p:nvSpPr>
          <p:cNvPr id="305155" name="AutoShape 3">
            <a:hlinkClick r:id="rId4" action="ppaction://hlinksldjump"/>
          </p:cNvPr>
          <p:cNvSpPr/>
          <p:nvPr/>
        </p:nvSpPr>
        <p:spPr>
          <a:xfrm>
            <a:off x="8229600" y="6172200"/>
            <a:ext cx="457200" cy="4572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100" fill="hold"/>
                                        <p:tgtEl>
                                          <p:spTgt spid="305154"/>
                                        </p:tgtEl>
                                        <p:attrNameLst>
                                          <p:attrName>style.color</p:attrName>
                                        </p:attrNameLst>
                                      </p:cBhvr>
                                      <p:to>
                                        <a:schemeClr val="accent2"/>
                                      </p:to>
                                    </p:animClr>
                                    <p:animClr clrSpc="rgb" dir="cw">
                                      <p:cBhvr>
                                        <p:cTn id="7" dur="100" fill="hold"/>
                                        <p:tgtEl>
                                          <p:spTgt spid="305154"/>
                                        </p:tgtEl>
                                        <p:attrNameLst>
                                          <p:attrName>fillcolor</p:attrName>
                                        </p:attrNameLst>
                                      </p:cBhvr>
                                      <p:to>
                                        <a:schemeClr val="accent2"/>
                                      </p:to>
                                    </p:animClr>
                                    <p:set>
                                      <p:cBhvr>
                                        <p:cTn id="8" dur="100" fill="hold"/>
                                        <p:tgtEl>
                                          <p:spTgt spid="305154"/>
                                        </p:tgtEl>
                                        <p:attrNameLst>
                                          <p:attrName>fill.type</p:attrName>
                                        </p:attrNameLst>
                                      </p:cBhvr>
                                      <p:to>
                                        <p:strVal val="solid"/>
                                      </p:to>
                                    </p:set>
                                    <p:set>
                                      <p:cBhvr>
                                        <p:cTn id="9" dur="100" fill="hold"/>
                                        <p:tgtEl>
                                          <p:spTgt spid="305154"/>
                                        </p:tgtEl>
                                        <p:attrNameLst>
                                          <p:attrName>fill.on</p:attrName>
                                        </p:attrNameLst>
                                      </p:cBhvr>
                                      <p:to>
                                        <p:strVal val="true"/>
                                      </p:to>
                                    </p:set>
                                    <p:animRot by="120000">
                                      <p:cBhvr>
                                        <p:cTn id="10" dur="100" fill="hold">
                                          <p:stCondLst>
                                            <p:cond delay="0"/>
                                          </p:stCondLst>
                                        </p:cTn>
                                        <p:tgtEl>
                                          <p:spTgt spid="305154"/>
                                        </p:tgtEl>
                                        <p:attrNameLst>
                                          <p:attrName>r</p:attrName>
                                        </p:attrNameLst>
                                      </p:cBhvr>
                                    </p:animRot>
                                    <p:animRot by="-240000">
                                      <p:cBhvr>
                                        <p:cTn id="11" dur="200" fill="hold">
                                          <p:stCondLst>
                                            <p:cond delay="200"/>
                                          </p:stCondLst>
                                        </p:cTn>
                                        <p:tgtEl>
                                          <p:spTgt spid="305154"/>
                                        </p:tgtEl>
                                        <p:attrNameLst>
                                          <p:attrName>r</p:attrName>
                                        </p:attrNameLst>
                                      </p:cBhvr>
                                    </p:animRot>
                                    <p:animRot by="240000">
                                      <p:cBhvr>
                                        <p:cTn id="12" dur="200" fill="hold">
                                          <p:stCondLst>
                                            <p:cond delay="400"/>
                                          </p:stCondLst>
                                        </p:cTn>
                                        <p:tgtEl>
                                          <p:spTgt spid="305154"/>
                                        </p:tgtEl>
                                        <p:attrNameLst>
                                          <p:attrName>r</p:attrName>
                                        </p:attrNameLst>
                                      </p:cBhvr>
                                    </p:animRot>
                                    <p:animRot by="-240000">
                                      <p:cBhvr>
                                        <p:cTn id="13" dur="200" fill="hold">
                                          <p:stCondLst>
                                            <p:cond delay="600"/>
                                          </p:stCondLst>
                                        </p:cTn>
                                        <p:tgtEl>
                                          <p:spTgt spid="305154"/>
                                        </p:tgtEl>
                                        <p:attrNameLst>
                                          <p:attrName>r</p:attrName>
                                        </p:attrNameLst>
                                      </p:cBhvr>
                                    </p:animRot>
                                    <p:animRot by="120000">
                                      <p:cBhvr>
                                        <p:cTn id="14" dur="200" fill="hold">
                                          <p:stCondLst>
                                            <p:cond delay="800"/>
                                          </p:stCondLst>
                                        </p:cTn>
                                        <p:tgtEl>
                                          <p:spTgt spid="30515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306178" name="WordArt 2"/>
          <p:cNvSpPr>
            <a:spLocks noTextEdit="1"/>
          </p:cNvSpPr>
          <p:nvPr/>
        </p:nvSpPr>
        <p:spPr>
          <a:xfrm>
            <a:off x="381000" y="2362200"/>
            <a:ext cx="4495800" cy="2051050"/>
          </a:xfrm>
          <a:prstGeom prst="rect">
            <a:avLst/>
          </a:prstGeom>
        </p:spPr>
        <p:txBody>
          <a:bodyPr wrap="none" fromWordArt="1">
            <a:prstTxWarp prst="textDoubleWave1">
              <a:avLst>
                <a:gd name="adj1" fmla="val 6500"/>
                <a:gd name="adj2" fmla="val 0"/>
              </a:avLst>
            </a:prstTxWarp>
            <a:normAutofit/>
          </a:bodyPr>
          <a:lstStyle/>
          <a:p>
            <a:pPr algn="ctr"/>
            <a:r>
              <a:rPr lang="en-US" sz="4400" b="1" spc="-440">
                <a:ln w="12700" cap="flat" cmpd="sng">
                  <a:solidFill>
                    <a:srgbClr val="000099"/>
                  </a:solidFill>
                  <a:prstDash val="solid"/>
                  <a:headEnd type="none" w="med" len="med"/>
                  <a:tailEnd type="none" w="med" len="med"/>
                </a:ln>
                <a:solidFill>
                  <a:srgbClr val="33CCFF"/>
                </a:solidFill>
                <a:effectLst>
                  <a:outerShdw dist="125724" dir="18900000" algn="ctr" rotWithShape="0">
                    <a:srgbClr val="000099"/>
                  </a:outerShdw>
                </a:effectLst>
                <a:latin typeface="Arial" panose="020B0604020202020204" pitchFamily="34" charset="0"/>
                <a:ea typeface="Arial" panose="020B0604020202020204" pitchFamily="34" charset="0"/>
              </a:rPr>
              <a:t>SAI RỒI BẠN ƠI !</a:t>
            </a:r>
          </a:p>
        </p:txBody>
      </p:sp>
      <p:sp>
        <p:nvSpPr>
          <p:cNvPr id="306179" name="AutoShape 3">
            <a:hlinkClick r:id="rId4" action="ppaction://hlinksldjump"/>
          </p:cNvPr>
          <p:cNvSpPr/>
          <p:nvPr/>
        </p:nvSpPr>
        <p:spPr>
          <a:xfrm>
            <a:off x="8229600" y="6172200"/>
            <a:ext cx="457200" cy="457200"/>
          </a:xfrm>
          <a:prstGeom prst="actionButtonHome">
            <a:avLst/>
          </a:prstGeom>
          <a:solidFill>
            <a:schemeClr val="accent1"/>
          </a:solidFill>
          <a:ln w="9525">
            <a:noFill/>
          </a:ln>
        </p:spPr>
        <p:txBody>
          <a:bodyPr wrap="none" anchor="ctr" anchorCtr="0"/>
          <a:lstStyle/>
          <a:p>
            <a:pPr algn="ctr" eaLnBrk="1" hangingPunct="1"/>
            <a:endParaRPr lang="vi-VN" altLang="vi-V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100" fill="hold"/>
                                        <p:tgtEl>
                                          <p:spTgt spid="306178"/>
                                        </p:tgtEl>
                                        <p:attrNameLst>
                                          <p:attrName>style.color</p:attrName>
                                        </p:attrNameLst>
                                      </p:cBhvr>
                                      <p:to>
                                        <a:schemeClr val="accent2"/>
                                      </p:to>
                                    </p:animClr>
                                    <p:animClr clrSpc="rgb" dir="cw">
                                      <p:cBhvr>
                                        <p:cTn id="7" dur="100" fill="hold"/>
                                        <p:tgtEl>
                                          <p:spTgt spid="306178"/>
                                        </p:tgtEl>
                                        <p:attrNameLst>
                                          <p:attrName>fillcolor</p:attrName>
                                        </p:attrNameLst>
                                      </p:cBhvr>
                                      <p:to>
                                        <a:schemeClr val="accent2"/>
                                      </p:to>
                                    </p:animClr>
                                    <p:set>
                                      <p:cBhvr>
                                        <p:cTn id="8" dur="100" fill="hold"/>
                                        <p:tgtEl>
                                          <p:spTgt spid="306178"/>
                                        </p:tgtEl>
                                        <p:attrNameLst>
                                          <p:attrName>fill.type</p:attrName>
                                        </p:attrNameLst>
                                      </p:cBhvr>
                                      <p:to>
                                        <p:strVal val="solid"/>
                                      </p:to>
                                    </p:set>
                                    <p:set>
                                      <p:cBhvr>
                                        <p:cTn id="9" dur="100" fill="hold"/>
                                        <p:tgtEl>
                                          <p:spTgt spid="306178"/>
                                        </p:tgtEl>
                                        <p:attrNameLst>
                                          <p:attrName>fill.on</p:attrName>
                                        </p:attrNameLst>
                                      </p:cBhvr>
                                      <p:to>
                                        <p:strVal val="true"/>
                                      </p:to>
                                    </p:set>
                                    <p:animRot by="120000">
                                      <p:cBhvr>
                                        <p:cTn id="10" dur="100" fill="hold">
                                          <p:stCondLst>
                                            <p:cond delay="0"/>
                                          </p:stCondLst>
                                        </p:cTn>
                                        <p:tgtEl>
                                          <p:spTgt spid="306178"/>
                                        </p:tgtEl>
                                        <p:attrNameLst>
                                          <p:attrName>r</p:attrName>
                                        </p:attrNameLst>
                                      </p:cBhvr>
                                    </p:animRot>
                                    <p:animRot by="-240000">
                                      <p:cBhvr>
                                        <p:cTn id="11" dur="200" fill="hold">
                                          <p:stCondLst>
                                            <p:cond delay="200"/>
                                          </p:stCondLst>
                                        </p:cTn>
                                        <p:tgtEl>
                                          <p:spTgt spid="306178"/>
                                        </p:tgtEl>
                                        <p:attrNameLst>
                                          <p:attrName>r</p:attrName>
                                        </p:attrNameLst>
                                      </p:cBhvr>
                                    </p:animRot>
                                    <p:animRot by="240000">
                                      <p:cBhvr>
                                        <p:cTn id="12" dur="200" fill="hold">
                                          <p:stCondLst>
                                            <p:cond delay="400"/>
                                          </p:stCondLst>
                                        </p:cTn>
                                        <p:tgtEl>
                                          <p:spTgt spid="306178"/>
                                        </p:tgtEl>
                                        <p:attrNameLst>
                                          <p:attrName>r</p:attrName>
                                        </p:attrNameLst>
                                      </p:cBhvr>
                                    </p:animRot>
                                    <p:animRot by="-240000">
                                      <p:cBhvr>
                                        <p:cTn id="13" dur="200" fill="hold">
                                          <p:stCondLst>
                                            <p:cond delay="600"/>
                                          </p:stCondLst>
                                        </p:cTn>
                                        <p:tgtEl>
                                          <p:spTgt spid="306178"/>
                                        </p:tgtEl>
                                        <p:attrNameLst>
                                          <p:attrName>r</p:attrName>
                                        </p:attrNameLst>
                                      </p:cBhvr>
                                    </p:animRot>
                                    <p:animRot by="120000">
                                      <p:cBhvr>
                                        <p:cTn id="14" dur="200" fill="hold">
                                          <p:stCondLst>
                                            <p:cond delay="800"/>
                                          </p:stCondLst>
                                        </p:cTn>
                                        <p:tgtEl>
                                          <p:spTgt spid="30617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5000" r="-4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500652" y="1235976"/>
            <a:ext cx="2364475" cy="461665"/>
          </a:xfrm>
          <a:prstGeom prst="rect">
            <a:avLst/>
          </a:prstGeom>
          <a:noFill/>
        </p:spPr>
        <p:txBody>
          <a:bodyPr wrap="square" rtlCol="0">
            <a:spAutoFit/>
          </a:bodyPr>
          <a:lstStyle/>
          <a:p>
            <a:pPr marR="0" algn="ctr" defTabSz="914400" eaLnBrk="1" fontAlgn="auto" hangingPunct="1">
              <a:spcBef>
                <a:spcPts val="0"/>
              </a:spcBef>
              <a:spcAft>
                <a:spcPts val="0"/>
              </a:spcAft>
              <a:buClrTx/>
              <a:buSzTx/>
              <a:buFontTx/>
              <a:buNone/>
              <a:defRPr/>
            </a:pPr>
            <a:r>
              <a:rPr kumimoji="0" lang="en-US" sz="2400" b="1" kern="1200" cap="none" spc="0" normalizeH="0" baseline="0" noProof="0">
                <a:ln w="22225">
                  <a:solidFill>
                    <a:srgbClr val="ED7D31"/>
                  </a:solidFill>
                  <a:prstDash val="solid"/>
                </a:ln>
                <a:solidFill>
                  <a:srgbClr val="FFC000"/>
                </a:solidFill>
                <a:effectLst>
                  <a:reflection blurRad="6350" stA="55000" endA="300" endPos="45500" dir="5400000" sy="-100000" algn="bl" rotWithShape="0"/>
                </a:effectLst>
                <a:latin typeface="Times New Roman" panose="02020603050405020304" pitchFamily="18" charset="0"/>
                <a:ea typeface="+mn-ea"/>
                <a:cs typeface="Times New Roman" panose="02020603050405020304" pitchFamily="18" charset="0"/>
              </a:rPr>
              <a:t>KHỞI ĐỘNG</a:t>
            </a:r>
            <a:endParaRPr kumimoji="0" lang="vi-VN" sz="2400" b="1" kern="1200" cap="none" spc="0" normalizeH="0" baseline="0" noProof="0">
              <a:ln w="22225">
                <a:solidFill>
                  <a:srgbClr val="ED7D31"/>
                </a:solidFill>
                <a:prstDash val="solid"/>
              </a:ln>
              <a:solidFill>
                <a:srgbClr val="FFC000"/>
              </a:solidFill>
              <a:effectLst>
                <a:reflection blurRad="6350" stA="55000" endA="300" endPos="45500" dir="5400000" sy="-100000" algn="bl" rotWithShape="0"/>
              </a:effectLst>
              <a:latin typeface="Times New Roman" panose="02020603050405020304" pitchFamily="18" charset="0"/>
              <a:ea typeface="+mn-ea"/>
              <a:cs typeface="Times New Roman" panose="02020603050405020304" pitchFamily="18" charset="0"/>
            </a:endParaRPr>
          </a:p>
        </p:txBody>
      </p:sp>
      <p:grpSp>
        <p:nvGrpSpPr>
          <p:cNvPr id="8" name="Group 7"/>
          <p:cNvGrpSpPr/>
          <p:nvPr/>
        </p:nvGrpSpPr>
        <p:grpSpPr>
          <a:xfrm>
            <a:off x="6561138" y="1422400"/>
            <a:ext cx="2000250" cy="2757488"/>
            <a:chOff x="8747648" y="754465"/>
            <a:chExt cx="2667000" cy="3675495"/>
          </a:xfrm>
        </p:grpSpPr>
        <p:pic>
          <p:nvPicPr>
            <p:cNvPr id="272392" name="Picture 4"/>
            <p:cNvPicPr>
              <a:picLocks noChangeAspect="1"/>
            </p:cNvPicPr>
            <p:nvPr/>
          </p:nvPicPr>
          <p:blipFill>
            <a:blip r:embed="rId3"/>
            <a:stretch>
              <a:fillRect/>
            </a:stretch>
          </p:blipFill>
          <p:spPr>
            <a:xfrm>
              <a:off x="8747648" y="754465"/>
              <a:ext cx="2667000" cy="3028950"/>
            </a:xfrm>
            <a:prstGeom prst="rect">
              <a:avLst/>
            </a:prstGeom>
            <a:noFill/>
            <a:ln w="9525">
              <a:noFill/>
            </a:ln>
          </p:spPr>
        </p:pic>
        <p:sp>
          <p:nvSpPr>
            <p:cNvPr id="272393" name="TextBox 6"/>
            <p:cNvSpPr txBox="1"/>
            <p:nvPr/>
          </p:nvSpPr>
          <p:spPr>
            <a:xfrm>
              <a:off x="9799093" y="3875963"/>
              <a:ext cx="1378424"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Hình 1</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pic>
        <p:nvPicPr>
          <p:cNvPr id="10" name="Picture 9"/>
          <p:cNvPicPr>
            <a:picLocks noChangeAspect="1"/>
          </p:cNvPicPr>
          <p:nvPr/>
        </p:nvPicPr>
        <p:blipFill>
          <a:blip r:embed="rId4"/>
          <a:stretch>
            <a:fillRect/>
          </a:stretch>
        </p:blipFill>
        <p:spPr>
          <a:xfrm>
            <a:off x="534988" y="4459288"/>
            <a:ext cx="688975" cy="1016000"/>
          </a:xfrm>
          <a:prstGeom prst="rect">
            <a:avLst/>
          </a:prstGeom>
          <a:noFill/>
          <a:ln w="9525">
            <a:noFill/>
          </a:ln>
        </p:spPr>
      </p:pic>
      <p:sp>
        <p:nvSpPr>
          <p:cNvPr id="9" name="Thought Bubble: Cloud 8"/>
          <p:cNvSpPr/>
          <p:nvPr/>
        </p:nvSpPr>
        <p:spPr>
          <a:xfrm>
            <a:off x="1270000" y="1819275"/>
            <a:ext cx="4727575" cy="2232025"/>
          </a:xfrm>
          <a:prstGeom prst="cloudCallout">
            <a:avLst>
              <a:gd name="adj1" fmla="val -51569"/>
              <a:gd name="adj2" fmla="val 5607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TextBox 10"/>
          <p:cNvSpPr txBox="1"/>
          <p:nvPr/>
        </p:nvSpPr>
        <p:spPr>
          <a:xfrm>
            <a:off x="1811338" y="2249488"/>
            <a:ext cx="3695700" cy="1384300"/>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Quan sát Hình 1, bạn Đan khẳng định rằng: Diện tích của hình vuông lớn nhất bằng tổng diện tích của hai hình vuông còn lại.</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12" name="TextBox 11"/>
          <p:cNvSpPr txBox="1"/>
          <p:nvPr/>
        </p:nvSpPr>
        <p:spPr>
          <a:xfrm>
            <a:off x="2066925" y="2341563"/>
            <a:ext cx="3481388" cy="106203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Bạn Đan đã dựa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o kiến thức n</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o để đ</a:t>
            </a:r>
            <a:r>
              <a:rPr lang="vi-VN" altLang="x-none" sz="2100" dirty="0">
                <a:solidFill>
                  <a:srgbClr val="000000"/>
                </a:solidFill>
                <a:latin typeface="Times New Roman" panose="02020603050405020304" pitchFamily="18" charset="0"/>
                <a:cs typeface="Times New Roman" panose="02020603050405020304" pitchFamily="18" charset="0"/>
              </a:rPr>
              <a:t>ư</a:t>
            </a:r>
            <a:r>
              <a:rPr sz="2100" dirty="0">
                <a:solidFill>
                  <a:srgbClr val="000000"/>
                </a:solidFill>
                <a:latin typeface="Times New Roman" panose="02020603050405020304" pitchFamily="18" charset="0"/>
                <a:cs typeface="Times New Roman" panose="02020603050405020304" pitchFamily="18" charset="0"/>
              </a:rPr>
              <a:t>a ra khẳng định trên?</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1" nodeType="clickEffect">
                                  <p:stCondLst>
                                    <p:cond delay="0"/>
                                  </p:stCondLst>
                                  <p:childTnLst>
                                    <p:animEffect transition="out" filter="circle(out)">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p:bldP spid="11"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r="-4000" b="-2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2376488" y="927100"/>
            <a:ext cx="3717925" cy="842963"/>
            <a:chOff x="1410588" y="206734"/>
            <a:chExt cx="4004249" cy="1123898"/>
          </a:xfrm>
        </p:grpSpPr>
        <p:sp>
          <p:nvSpPr>
            <p:cNvPr id="4" name="Hexagon 3"/>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73439" name="TextBox 4"/>
            <p:cNvSpPr txBox="1"/>
            <p:nvPr/>
          </p:nvSpPr>
          <p:spPr>
            <a:xfrm>
              <a:off x="1534600" y="222635"/>
              <a:ext cx="3649650" cy="1107997"/>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CẶP ĐÔI</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pic>
        <p:nvPicPr>
          <p:cNvPr id="3074" name="Picture 1"/>
          <p:cNvPicPr>
            <a:picLocks noChangeAspect="1"/>
          </p:cNvPicPr>
          <p:nvPr/>
        </p:nvPicPr>
        <p:blipFill>
          <a:blip r:embed="rId3"/>
          <a:srcRect r="77020"/>
          <a:stretch>
            <a:fillRect/>
          </a:stretch>
        </p:blipFill>
        <p:spPr>
          <a:xfrm>
            <a:off x="331788" y="1344613"/>
            <a:ext cx="676275" cy="352425"/>
          </a:xfrm>
          <a:prstGeom prst="rect">
            <a:avLst/>
          </a:prstGeom>
          <a:noFill/>
          <a:ln w="9525">
            <a:noFill/>
          </a:ln>
        </p:spPr>
      </p:pic>
      <p:sp>
        <p:nvSpPr>
          <p:cNvPr id="8" name="TextBox 7"/>
          <p:cNvSpPr txBox="1"/>
          <p:nvPr/>
        </p:nvSpPr>
        <p:spPr>
          <a:xfrm>
            <a:off x="849313" y="1484313"/>
            <a:ext cx="5065712" cy="1385887"/>
          </a:xfrm>
          <a:prstGeom prst="rect">
            <a:avLst/>
          </a:prstGeom>
          <a:noFill/>
          <a:ln w="9525">
            <a:noFill/>
          </a:ln>
        </p:spPr>
        <p:txBody>
          <a:bodyPr>
            <a:spAutoFit/>
          </a:bodyPr>
          <a:lstStyle/>
          <a:p>
            <a:pPr algn="just" eaLnBrk="1" hangingPunct="1">
              <a:buNone/>
            </a:pPr>
            <a:r>
              <a:rPr sz="2100" dirty="0">
                <a:solidFill>
                  <a:srgbClr val="000000"/>
                </a:solidFill>
                <a:latin typeface="Times New Roman" panose="02020603050405020304" pitchFamily="18" charset="0"/>
                <a:cs typeface="Times New Roman" panose="02020603050405020304" pitchFamily="18" charset="0"/>
              </a:rPr>
              <a:t>a)Vẽ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cắt giấy để có 4 hình tam giác vuông nh</a:t>
            </a:r>
            <a:r>
              <a:rPr lang="vi-VN" altLang="x-none" sz="2100" dirty="0">
                <a:solidFill>
                  <a:srgbClr val="000000"/>
                </a:solidFill>
                <a:latin typeface="Times New Roman" panose="02020603050405020304" pitchFamily="18" charset="0"/>
                <a:cs typeface="Times New Roman" panose="02020603050405020304" pitchFamily="18" charset="0"/>
              </a:rPr>
              <a:t>ư</a:t>
            </a:r>
            <a:r>
              <a:rPr sz="2100" dirty="0">
                <a:solidFill>
                  <a:srgbClr val="000000"/>
                </a:solidFill>
                <a:latin typeface="Times New Roman" panose="02020603050405020304" pitchFamily="18" charset="0"/>
                <a:cs typeface="Times New Roman" panose="02020603050405020304" pitchFamily="18" charset="0"/>
              </a:rPr>
              <a:t> nhau với độ d</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i cạnh huyền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a, độ d</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i hai cạnh góc vuông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b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c, trong đó a,b,c có cùng đ</a:t>
            </a:r>
            <a:r>
              <a:rPr lang="vi-VN" altLang="x-none" sz="2100" dirty="0">
                <a:solidFill>
                  <a:srgbClr val="000000"/>
                </a:solidFill>
                <a:latin typeface="Times New Roman" panose="02020603050405020304" pitchFamily="18" charset="0"/>
                <a:cs typeface="Times New Roman" panose="02020603050405020304" pitchFamily="18" charset="0"/>
              </a:rPr>
              <a:t>ơ</a:t>
            </a:r>
            <a:r>
              <a:rPr sz="2100" dirty="0">
                <a:solidFill>
                  <a:srgbClr val="000000"/>
                </a:solidFill>
                <a:latin typeface="Times New Roman" panose="02020603050405020304" pitchFamily="18" charset="0"/>
                <a:cs typeface="Times New Roman" panose="02020603050405020304" pitchFamily="18" charset="0"/>
              </a:rPr>
              <a:t>n vị độ d</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i (Hình 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490538" y="2862263"/>
            <a:ext cx="5524500" cy="1385887"/>
          </a:xfrm>
          <a:prstGeom prst="rect">
            <a:avLst/>
          </a:prstGeom>
          <a:noFill/>
          <a:ln w="9525">
            <a:noFill/>
          </a:ln>
        </p:spPr>
        <p:txBody>
          <a:bodyPr>
            <a:spAutoFit/>
          </a:bodyPr>
          <a:lstStyle/>
          <a:p>
            <a:pPr algn="just" eaLnBrk="1" hangingPunct="1">
              <a:buNone/>
            </a:pPr>
            <a:r>
              <a:rPr sz="2100" dirty="0">
                <a:solidFill>
                  <a:srgbClr val="000000"/>
                </a:solidFill>
                <a:latin typeface="Times New Roman" panose="02020603050405020304" pitchFamily="18" charset="0"/>
                <a:cs typeface="Times New Roman" panose="02020603050405020304" pitchFamily="18" charset="0"/>
              </a:rPr>
              <a:t>b)Vẽ hình vuông ABCD có cạnh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b+c nh</a:t>
            </a:r>
            <a:r>
              <a:rPr lang="vi-VN" altLang="x-none" sz="2100" dirty="0">
                <a:solidFill>
                  <a:srgbClr val="000000"/>
                </a:solidFill>
                <a:latin typeface="Times New Roman" panose="02020603050405020304" pitchFamily="18" charset="0"/>
                <a:cs typeface="Times New Roman" panose="02020603050405020304" pitchFamily="18" charset="0"/>
              </a:rPr>
              <a:t>ư</a:t>
            </a:r>
            <a:r>
              <a:rPr sz="2100" dirty="0">
                <a:solidFill>
                  <a:srgbClr val="000000"/>
                </a:solidFill>
                <a:latin typeface="Times New Roman" panose="02020603050405020304" pitchFamily="18" charset="0"/>
                <a:cs typeface="Times New Roman" panose="02020603050405020304" pitchFamily="18" charset="0"/>
              </a:rPr>
              <a:t> Hình 3. Đặt 4 hình tam giác vuông đã cắt ở câu a lên hình vuông ABCD vừa vẽ, phần ch</a:t>
            </a:r>
            <a:r>
              <a:rPr lang="vi-VN" altLang="x-none" sz="2100" dirty="0">
                <a:solidFill>
                  <a:srgbClr val="000000"/>
                </a:solidFill>
                <a:latin typeface="Times New Roman" panose="02020603050405020304" pitchFamily="18" charset="0"/>
                <a:cs typeface="Times New Roman" panose="02020603050405020304" pitchFamily="18" charset="0"/>
              </a:rPr>
              <a:t>ư</a:t>
            </a:r>
            <a:r>
              <a:rPr sz="2100" dirty="0">
                <a:solidFill>
                  <a:srgbClr val="000000"/>
                </a:solidFill>
                <a:latin typeface="Times New Roman" panose="02020603050405020304" pitchFamily="18" charset="0"/>
                <a:cs typeface="Times New Roman" panose="02020603050405020304" pitchFamily="18" charset="0"/>
              </a:rPr>
              <a:t>a bị che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hình vuông MNPQ với độ d</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i cạnh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a (Hình 4)</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11" name="TextBox 10"/>
          <p:cNvSpPr txBox="1"/>
          <p:nvPr/>
        </p:nvSpPr>
        <p:spPr>
          <a:xfrm>
            <a:off x="447675" y="4205288"/>
            <a:ext cx="5695950" cy="1385887"/>
          </a:xfrm>
          <a:prstGeom prst="rect">
            <a:avLst/>
          </a:prstGeom>
          <a:noFill/>
          <a:ln w="9525">
            <a:noFill/>
          </a:ln>
        </p:spPr>
        <p:txBody>
          <a:bodyPr>
            <a:spAutoFit/>
          </a:bodyPr>
          <a:lstStyle/>
          <a:p>
            <a:pPr algn="just" eaLnBrk="1" hangingPunct="1">
              <a:buNone/>
            </a:pPr>
            <a:r>
              <a:rPr sz="2100" dirty="0">
                <a:solidFill>
                  <a:srgbClr val="000000"/>
                </a:solidFill>
                <a:latin typeface="Times New Roman" panose="02020603050405020304" pitchFamily="18" charset="0"/>
                <a:cs typeface="Times New Roman" panose="02020603050405020304" pitchFamily="18" charset="0"/>
              </a:rPr>
              <a:t>c) Gọi S</a:t>
            </a:r>
            <a:r>
              <a:rPr sz="2100" baseline="-25000" dirty="0">
                <a:solidFill>
                  <a:srgbClr val="000000"/>
                </a:solidFill>
                <a:latin typeface="Times New Roman" panose="02020603050405020304" pitchFamily="18" charset="0"/>
                <a:cs typeface="Times New Roman" panose="02020603050405020304" pitchFamily="18" charset="0"/>
              </a:rPr>
              <a:t>1</a:t>
            </a:r>
            <a:r>
              <a:rPr sz="2100" dirty="0">
                <a:solidFill>
                  <a:srgbClr val="000000"/>
                </a:solidFill>
                <a:latin typeface="Times New Roman" panose="02020603050405020304" pitchFamily="18" charset="0"/>
                <a:cs typeface="Times New Roman" panose="02020603050405020304" pitchFamily="18" charset="0"/>
              </a:rPr>
              <a:t>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diện tích của hình vuông ABCD. Gọi S</a:t>
            </a:r>
            <a:r>
              <a:rPr sz="2100" baseline="-25000" dirty="0">
                <a:solidFill>
                  <a:srgbClr val="000000"/>
                </a:solidFill>
                <a:latin typeface="Times New Roman" panose="02020603050405020304" pitchFamily="18" charset="0"/>
                <a:cs typeface="Times New Roman" panose="02020603050405020304" pitchFamily="18" charset="0"/>
              </a:rPr>
              <a:t>2</a:t>
            </a:r>
            <a:r>
              <a:rPr sz="2100" dirty="0">
                <a:solidFill>
                  <a:srgbClr val="000000"/>
                </a:solidFill>
                <a:latin typeface="Times New Roman" panose="02020603050405020304" pitchFamily="18" charset="0"/>
                <a:cs typeface="Times New Roman" panose="02020603050405020304" pitchFamily="18" charset="0"/>
              </a:rPr>
              <a:t> l</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tổng diện tích của hình vuông MNPQ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diện tích của 4 tam giác vuông AQM, BMN, CNP, DPQ. So sánh S</a:t>
            </a:r>
            <a:r>
              <a:rPr sz="2100" baseline="-25000" dirty="0">
                <a:solidFill>
                  <a:srgbClr val="000000"/>
                </a:solidFill>
                <a:latin typeface="Times New Roman" panose="02020603050405020304" pitchFamily="18" charset="0"/>
                <a:cs typeface="Times New Roman" panose="02020603050405020304" pitchFamily="18" charset="0"/>
              </a:rPr>
              <a:t>1</a:t>
            </a:r>
            <a:r>
              <a:rPr sz="2100" dirty="0">
                <a:solidFill>
                  <a:srgbClr val="000000"/>
                </a:solidFill>
                <a:latin typeface="Times New Roman" panose="02020603050405020304" pitchFamily="18" charset="0"/>
                <a:cs typeface="Times New Roman" panose="02020603050405020304" pitchFamily="18" charset="0"/>
              </a:rPr>
              <a:t>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S</a:t>
            </a:r>
            <a:r>
              <a:rPr sz="2100" baseline="-25000" dirty="0">
                <a:solidFill>
                  <a:srgbClr val="000000"/>
                </a:solidFill>
                <a:latin typeface="Times New Roman" panose="02020603050405020304" pitchFamily="18" charset="0"/>
                <a:cs typeface="Times New Roman" panose="02020603050405020304" pitchFamily="18" charset="0"/>
              </a:rPr>
              <a:t>2</a:t>
            </a:r>
            <a:r>
              <a:rPr sz="2100" dirty="0">
                <a:solidFill>
                  <a:srgbClr val="000000"/>
                </a:solidFill>
                <a:latin typeface="Times New Roman" panose="02020603050405020304" pitchFamily="18" charset="0"/>
                <a:cs typeface="Times New Roman" panose="02020603050405020304" pitchFamily="18" charset="0"/>
              </a:rPr>
              <a:t>.</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12" name="TextBox 11"/>
          <p:cNvSpPr txBox="1"/>
          <p:nvPr/>
        </p:nvSpPr>
        <p:spPr>
          <a:xfrm>
            <a:off x="376238" y="5562600"/>
            <a:ext cx="7853362"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d) Dựa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o kết quả của câu c, dự đoán mối liên hệ giữa a</a:t>
            </a:r>
            <a:r>
              <a:rPr sz="2100" baseline="30000" dirty="0">
                <a:solidFill>
                  <a:srgbClr val="000000"/>
                </a:solidFill>
                <a:latin typeface="Times New Roman" panose="02020603050405020304" pitchFamily="18" charset="0"/>
                <a:cs typeface="Times New Roman" panose="02020603050405020304" pitchFamily="18" charset="0"/>
              </a:rPr>
              <a:t>2</a:t>
            </a:r>
            <a:r>
              <a:rPr sz="2100" dirty="0">
                <a:solidFill>
                  <a:srgbClr val="000000"/>
                </a:solidFill>
                <a:latin typeface="Times New Roman" panose="02020603050405020304" pitchFamily="18" charset="0"/>
                <a:cs typeface="Times New Roman" panose="02020603050405020304" pitchFamily="18" charset="0"/>
              </a:rPr>
              <a:t> v</a:t>
            </a:r>
            <a:r>
              <a:rPr sz="2100" dirty="0">
                <a:solidFill>
                  <a:srgbClr val="000000"/>
                </a:solidFill>
                <a:latin typeface="Times New Roman" panose="02020603050405020304" pitchFamily="18" charset="0"/>
                <a:ea typeface="Times New Roman" panose="02020603050405020304" pitchFamily="18" charset="0"/>
              </a:rPr>
              <a:t>à</a:t>
            </a:r>
            <a:r>
              <a:rPr sz="2100" dirty="0">
                <a:solidFill>
                  <a:srgbClr val="000000"/>
                </a:solidFill>
                <a:latin typeface="Times New Roman" panose="02020603050405020304" pitchFamily="18" charset="0"/>
                <a:cs typeface="Times New Roman" panose="02020603050405020304" pitchFamily="18" charset="0"/>
              </a:rPr>
              <a:t> b</a:t>
            </a:r>
            <a:r>
              <a:rPr sz="2100" baseline="30000" dirty="0">
                <a:solidFill>
                  <a:srgbClr val="000000"/>
                </a:solidFill>
                <a:latin typeface="Times New Roman" panose="02020603050405020304" pitchFamily="18" charset="0"/>
                <a:cs typeface="Times New Roman" panose="02020603050405020304" pitchFamily="18" charset="0"/>
              </a:rPr>
              <a:t>2</a:t>
            </a:r>
            <a:r>
              <a:rPr sz="2100" dirty="0">
                <a:solidFill>
                  <a:srgbClr val="000000"/>
                </a:solidFill>
                <a:latin typeface="Times New Roman" panose="02020603050405020304" pitchFamily="18" charset="0"/>
                <a:cs typeface="Times New Roman" panose="02020603050405020304" pitchFamily="18" charset="0"/>
              </a:rPr>
              <a:t> +c</a:t>
            </a:r>
            <a:r>
              <a:rPr sz="2100" baseline="30000" dirty="0">
                <a:solidFill>
                  <a:srgbClr val="000000"/>
                </a:solidFill>
                <a:latin typeface="Times New Roman" panose="02020603050405020304" pitchFamily="18" charset="0"/>
                <a:cs typeface="Times New Roman" panose="02020603050405020304" pitchFamily="18" charset="0"/>
              </a:rPr>
              <a:t>2</a:t>
            </a:r>
            <a:r>
              <a:rPr sz="2100" dirty="0">
                <a:solidFill>
                  <a:srgbClr val="000000"/>
                </a:solidFill>
                <a:latin typeface="Times New Roman" panose="02020603050405020304" pitchFamily="18" charset="0"/>
                <a:cs typeface="Times New Roman" panose="02020603050405020304" pitchFamily="18" charset="0"/>
              </a:rPr>
              <a:t> </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6904038" y="1189038"/>
            <a:ext cx="2211387" cy="2422525"/>
            <a:chOff x="8520113" y="1414462"/>
            <a:chExt cx="2947987" cy="3230139"/>
          </a:xfrm>
        </p:grpSpPr>
        <p:pic>
          <p:nvPicPr>
            <p:cNvPr id="273426" name="Picture 1"/>
            <p:cNvPicPr>
              <a:picLocks noChangeAspect="1"/>
            </p:cNvPicPr>
            <p:nvPr/>
          </p:nvPicPr>
          <p:blipFill>
            <a:blip r:embed="rId4"/>
            <a:srcRect r="56213"/>
            <a:stretch>
              <a:fillRect/>
            </a:stretch>
          </p:blipFill>
          <p:spPr>
            <a:xfrm>
              <a:off x="8520113" y="1414462"/>
              <a:ext cx="2947987" cy="3230139"/>
            </a:xfrm>
            <a:prstGeom prst="rect">
              <a:avLst/>
            </a:prstGeom>
            <a:noFill/>
            <a:ln w="9525">
              <a:noFill/>
            </a:ln>
          </p:spPr>
        </p:pic>
        <p:sp>
          <p:nvSpPr>
            <p:cNvPr id="273427" name="TextBox 12"/>
            <p:cNvSpPr txBox="1"/>
            <p:nvPr/>
          </p:nvSpPr>
          <p:spPr>
            <a:xfrm>
              <a:off x="9220200" y="165735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c</a:t>
              </a:r>
              <a:endParaRPr lang="vi-VN" altLang="x-none" sz="2100" dirty="0">
                <a:solidFill>
                  <a:srgbClr val="000000"/>
                </a:solidFill>
                <a:latin typeface="Arial" panose="020B0604020202020204" pitchFamily="34" charset="0"/>
              </a:endParaRPr>
            </a:p>
          </p:txBody>
        </p:sp>
        <p:sp>
          <p:nvSpPr>
            <p:cNvPr id="273428" name="TextBox 16"/>
            <p:cNvSpPr txBox="1"/>
            <p:nvPr/>
          </p:nvSpPr>
          <p:spPr>
            <a:xfrm>
              <a:off x="10287000" y="1676399"/>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b</a:t>
              </a:r>
              <a:endParaRPr lang="vi-VN" altLang="x-none" sz="2100" dirty="0">
                <a:solidFill>
                  <a:srgbClr val="000000"/>
                </a:solidFill>
                <a:latin typeface="Arial" panose="020B0604020202020204" pitchFamily="34" charset="0"/>
              </a:endParaRPr>
            </a:p>
          </p:txBody>
        </p:sp>
        <p:sp>
          <p:nvSpPr>
            <p:cNvPr id="273429" name="TextBox 17"/>
            <p:cNvSpPr txBox="1"/>
            <p:nvPr/>
          </p:nvSpPr>
          <p:spPr>
            <a:xfrm>
              <a:off x="10591800" y="3009899"/>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b</a:t>
              </a:r>
              <a:endParaRPr lang="vi-VN" altLang="x-none" sz="2100" dirty="0">
                <a:solidFill>
                  <a:srgbClr val="000000"/>
                </a:solidFill>
                <a:latin typeface="Arial" panose="020B0604020202020204" pitchFamily="34" charset="0"/>
              </a:endParaRPr>
            </a:p>
          </p:txBody>
        </p:sp>
        <p:sp>
          <p:nvSpPr>
            <p:cNvPr id="273430" name="TextBox 18"/>
            <p:cNvSpPr txBox="1"/>
            <p:nvPr/>
          </p:nvSpPr>
          <p:spPr>
            <a:xfrm>
              <a:off x="9277350" y="339090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b</a:t>
              </a:r>
              <a:endParaRPr lang="vi-VN" altLang="x-none" sz="2100" dirty="0">
                <a:solidFill>
                  <a:srgbClr val="000000"/>
                </a:solidFill>
                <a:latin typeface="Arial" panose="020B0604020202020204" pitchFamily="34" charset="0"/>
              </a:endParaRPr>
            </a:p>
          </p:txBody>
        </p:sp>
        <p:sp>
          <p:nvSpPr>
            <p:cNvPr id="273431" name="TextBox 19"/>
            <p:cNvSpPr txBox="1"/>
            <p:nvPr/>
          </p:nvSpPr>
          <p:spPr>
            <a:xfrm>
              <a:off x="8877300" y="2133599"/>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b</a:t>
              </a:r>
              <a:endParaRPr lang="vi-VN" altLang="x-none" sz="2100" dirty="0">
                <a:solidFill>
                  <a:srgbClr val="000000"/>
                </a:solidFill>
                <a:latin typeface="Arial" panose="020B0604020202020204" pitchFamily="34" charset="0"/>
              </a:endParaRPr>
            </a:p>
          </p:txBody>
        </p:sp>
        <p:sp>
          <p:nvSpPr>
            <p:cNvPr id="273432" name="TextBox 20"/>
            <p:cNvSpPr txBox="1"/>
            <p:nvPr/>
          </p:nvSpPr>
          <p:spPr>
            <a:xfrm>
              <a:off x="8858250" y="306705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c</a:t>
              </a:r>
              <a:endParaRPr lang="vi-VN" altLang="x-none" sz="2100" dirty="0">
                <a:solidFill>
                  <a:srgbClr val="000000"/>
                </a:solidFill>
                <a:latin typeface="Arial" panose="020B0604020202020204" pitchFamily="34" charset="0"/>
              </a:endParaRPr>
            </a:p>
          </p:txBody>
        </p:sp>
        <p:sp>
          <p:nvSpPr>
            <p:cNvPr id="273433" name="TextBox 21"/>
            <p:cNvSpPr txBox="1"/>
            <p:nvPr/>
          </p:nvSpPr>
          <p:spPr>
            <a:xfrm>
              <a:off x="10267951" y="337185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c</a:t>
              </a:r>
              <a:endParaRPr lang="vi-VN" altLang="x-none" sz="2100" dirty="0">
                <a:solidFill>
                  <a:srgbClr val="000000"/>
                </a:solidFill>
                <a:latin typeface="Arial" panose="020B0604020202020204" pitchFamily="34" charset="0"/>
              </a:endParaRPr>
            </a:p>
          </p:txBody>
        </p:sp>
        <p:sp>
          <p:nvSpPr>
            <p:cNvPr id="273434" name="TextBox 22"/>
            <p:cNvSpPr txBox="1"/>
            <p:nvPr/>
          </p:nvSpPr>
          <p:spPr>
            <a:xfrm>
              <a:off x="10629900" y="196215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c</a:t>
              </a:r>
              <a:endParaRPr lang="vi-VN" altLang="x-none" sz="2100" dirty="0">
                <a:solidFill>
                  <a:srgbClr val="000000"/>
                </a:solidFill>
                <a:latin typeface="Arial" panose="020B0604020202020204" pitchFamily="34" charset="0"/>
              </a:endParaRPr>
            </a:p>
          </p:txBody>
        </p:sp>
        <p:sp>
          <p:nvSpPr>
            <p:cNvPr id="273435" name="TextBox 13"/>
            <p:cNvSpPr txBox="1"/>
            <p:nvPr/>
          </p:nvSpPr>
          <p:spPr>
            <a:xfrm>
              <a:off x="9315450" y="3771900"/>
              <a:ext cx="1981200" cy="492443"/>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Hình 3</a:t>
              </a:r>
              <a:endParaRPr lang="vi-VN" altLang="x-none" dirty="0">
                <a:solidFill>
                  <a:srgbClr val="000000"/>
                </a:solidFill>
                <a:latin typeface="Times New Roman" panose="02020603050405020304" pitchFamily="18" charset="0"/>
                <a:ea typeface="Times New Roman" panose="02020603050405020304" pitchFamily="18" charset="0"/>
              </a:endParaRPr>
            </a:p>
          </p:txBody>
        </p:sp>
      </p:grpSp>
      <p:grpSp>
        <p:nvGrpSpPr>
          <p:cNvPr id="15" name="Group 14"/>
          <p:cNvGrpSpPr/>
          <p:nvPr/>
        </p:nvGrpSpPr>
        <p:grpSpPr>
          <a:xfrm>
            <a:off x="5900738" y="1643063"/>
            <a:ext cx="1835150" cy="1446212"/>
            <a:chOff x="9239251" y="0"/>
            <a:chExt cx="2446943" cy="1927500"/>
          </a:xfrm>
        </p:grpSpPr>
        <p:pic>
          <p:nvPicPr>
            <p:cNvPr id="273421" name="Picture 1"/>
            <p:cNvPicPr>
              <a:picLocks noChangeAspect="1"/>
            </p:cNvPicPr>
            <p:nvPr/>
          </p:nvPicPr>
          <p:blipFill>
            <a:blip r:embed="rId5"/>
            <a:stretch>
              <a:fillRect/>
            </a:stretch>
          </p:blipFill>
          <p:spPr>
            <a:xfrm>
              <a:off x="9239251" y="0"/>
              <a:ext cx="1733549" cy="1927500"/>
            </a:xfrm>
            <a:prstGeom prst="rect">
              <a:avLst/>
            </a:prstGeom>
            <a:noFill/>
            <a:ln w="9525">
              <a:noFill/>
            </a:ln>
          </p:spPr>
        </p:pic>
        <p:sp>
          <p:nvSpPr>
            <p:cNvPr id="273422" name="TextBox 24"/>
            <p:cNvSpPr txBox="1"/>
            <p:nvPr/>
          </p:nvSpPr>
          <p:spPr>
            <a:xfrm>
              <a:off x="9704994" y="1085851"/>
              <a:ext cx="1981200" cy="492443"/>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Hình 2</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73423" name="TextBox 25"/>
            <p:cNvSpPr txBox="1"/>
            <p:nvPr/>
          </p:nvSpPr>
          <p:spPr>
            <a:xfrm>
              <a:off x="9867900" y="64770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b</a:t>
              </a:r>
              <a:endParaRPr lang="vi-VN" altLang="x-none" sz="2100" dirty="0">
                <a:solidFill>
                  <a:srgbClr val="000000"/>
                </a:solidFill>
                <a:latin typeface="Arial" panose="020B0604020202020204" pitchFamily="34" charset="0"/>
              </a:endParaRPr>
            </a:p>
          </p:txBody>
        </p:sp>
        <p:sp>
          <p:nvSpPr>
            <p:cNvPr id="273424" name="TextBox 26"/>
            <p:cNvSpPr txBox="1"/>
            <p:nvPr/>
          </p:nvSpPr>
          <p:spPr>
            <a:xfrm>
              <a:off x="9277350" y="41910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c</a:t>
              </a:r>
              <a:endParaRPr lang="vi-VN" altLang="x-none" sz="2100" dirty="0">
                <a:solidFill>
                  <a:srgbClr val="000000"/>
                </a:solidFill>
                <a:latin typeface="Arial" panose="020B0604020202020204" pitchFamily="34" charset="0"/>
              </a:endParaRPr>
            </a:p>
          </p:txBody>
        </p:sp>
        <p:sp>
          <p:nvSpPr>
            <p:cNvPr id="273425" name="TextBox 27"/>
            <p:cNvSpPr txBox="1"/>
            <p:nvPr/>
          </p:nvSpPr>
          <p:spPr>
            <a:xfrm>
              <a:off x="10020300" y="190500"/>
              <a:ext cx="438149" cy="553997"/>
            </a:xfrm>
            <a:prstGeom prst="rect">
              <a:avLst/>
            </a:prstGeom>
            <a:noFill/>
            <a:ln w="9525">
              <a:noFill/>
            </a:ln>
          </p:spPr>
          <p:txBody>
            <a:bodyPr>
              <a:spAutoFit/>
            </a:bodyPr>
            <a:lstStyle/>
            <a:p>
              <a:pPr eaLnBrk="1" hangingPunct="1">
                <a:buNone/>
              </a:pPr>
              <a:r>
                <a:rPr sz="2100" dirty="0">
                  <a:solidFill>
                    <a:srgbClr val="000000"/>
                  </a:solidFill>
                  <a:latin typeface="Calibri" panose="020F0502020204030204" pitchFamily="34" charset="0"/>
                </a:rPr>
                <a:t>a</a:t>
              </a:r>
              <a:endParaRPr lang="vi-VN" altLang="x-none" sz="2100" dirty="0">
                <a:solidFill>
                  <a:srgbClr val="000000"/>
                </a:solidFill>
                <a:latin typeface="Arial" panose="020B0604020202020204" pitchFamily="34" charset="0"/>
              </a:endParaRPr>
            </a:p>
          </p:txBody>
        </p:sp>
      </p:grpSp>
      <p:grpSp>
        <p:nvGrpSpPr>
          <p:cNvPr id="30" name="Group 29"/>
          <p:cNvGrpSpPr/>
          <p:nvPr/>
        </p:nvGrpSpPr>
        <p:grpSpPr>
          <a:xfrm>
            <a:off x="6689725" y="3271838"/>
            <a:ext cx="2309813" cy="2370137"/>
            <a:chOff x="8920162" y="2933699"/>
            <a:chExt cx="3078722" cy="3159444"/>
          </a:xfrm>
        </p:grpSpPr>
        <p:pic>
          <p:nvPicPr>
            <p:cNvPr id="273419" name="Picture 28"/>
            <p:cNvPicPr>
              <a:picLocks noChangeAspect="1"/>
            </p:cNvPicPr>
            <p:nvPr/>
          </p:nvPicPr>
          <p:blipFill>
            <a:blip r:embed="rId6"/>
            <a:stretch>
              <a:fillRect/>
            </a:stretch>
          </p:blipFill>
          <p:spPr>
            <a:xfrm>
              <a:off x="8920162" y="2933699"/>
              <a:ext cx="2719388" cy="2835381"/>
            </a:xfrm>
            <a:prstGeom prst="rect">
              <a:avLst/>
            </a:prstGeom>
            <a:noFill/>
            <a:ln w="9525">
              <a:noFill/>
            </a:ln>
          </p:spPr>
        </p:pic>
        <p:sp>
          <p:nvSpPr>
            <p:cNvPr id="273420" name="TextBox 32"/>
            <p:cNvSpPr txBox="1"/>
            <p:nvPr/>
          </p:nvSpPr>
          <p:spPr>
            <a:xfrm>
              <a:off x="10017684" y="5600700"/>
              <a:ext cx="1981200" cy="492443"/>
            </a:xfrm>
            <a:prstGeom prst="rect">
              <a:avLst/>
            </a:prstGeom>
            <a:noFill/>
            <a:ln w="9525">
              <a:noFill/>
            </a:ln>
          </p:spPr>
          <p:txBody>
            <a:bodyPr>
              <a:spAutoFit/>
            </a:bodyPr>
            <a:lstStyle/>
            <a:p>
              <a:pPr eaLnBrk="1" hangingPunct="1">
                <a:buNone/>
              </a:pPr>
              <a:r>
                <a:rPr dirty="0">
                  <a:solidFill>
                    <a:srgbClr val="000000"/>
                  </a:solidFill>
                  <a:latin typeface="Times New Roman" panose="02020603050405020304" pitchFamily="18" charset="0"/>
                  <a:cs typeface="Times New Roman" panose="02020603050405020304" pitchFamily="18" charset="0"/>
                </a:rPr>
                <a:t>Hình 4</a:t>
              </a:r>
              <a:endParaRPr lang="vi-VN" altLang="x-none" dirty="0">
                <a:solidFill>
                  <a:srgbClr val="000000"/>
                </a:solidFill>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p:nvPr/>
        </p:nvSpPr>
        <p:spPr>
          <a:xfrm>
            <a:off x="1371600" y="1600200"/>
            <a:ext cx="1857375" cy="1828800"/>
          </a:xfrm>
          <a:prstGeom prst="rect">
            <a:avLst/>
          </a:prstGeom>
          <a:solidFill>
            <a:srgbClr val="99FF99"/>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274435" name="Group 3"/>
          <p:cNvGrpSpPr/>
          <p:nvPr/>
        </p:nvGrpSpPr>
        <p:grpSpPr>
          <a:xfrm>
            <a:off x="1428750" y="857250"/>
            <a:ext cx="1800225" cy="671513"/>
            <a:chOff x="1656" y="660"/>
            <a:chExt cx="1512" cy="564"/>
          </a:xfrm>
        </p:grpSpPr>
        <p:sp>
          <p:nvSpPr>
            <p:cNvPr id="7237" name="AutoShape 4"/>
            <p:cNvSpPr/>
            <p:nvPr/>
          </p:nvSpPr>
          <p:spPr>
            <a:xfrm rot="-5400000" flipH="1">
              <a:off x="2292" y="348"/>
              <a:ext cx="240" cy="1512"/>
            </a:xfrm>
            <a:prstGeom prst="leftBrace">
              <a:avLst>
                <a:gd name="adj1" fmla="val 52500"/>
                <a:gd name="adj2" fmla="val 50000"/>
              </a:avLst>
            </a:prstGeom>
            <a:noFill/>
            <a:ln w="12700" cap="sq" cmpd="sng">
              <a:solidFill>
                <a:schemeClr val="tx1"/>
              </a:solidFill>
              <a:prstDash val="solid"/>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274475" name="Text Box 5"/>
            <p:cNvSpPr txBox="1"/>
            <p:nvPr/>
          </p:nvSpPr>
          <p:spPr>
            <a:xfrm>
              <a:off x="2184" y="660"/>
              <a:ext cx="552"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b+c</a:t>
              </a:r>
            </a:p>
          </p:txBody>
        </p:sp>
      </p:grpSp>
      <p:grpSp>
        <p:nvGrpSpPr>
          <p:cNvPr id="140297" name="Group 9"/>
          <p:cNvGrpSpPr/>
          <p:nvPr/>
        </p:nvGrpSpPr>
        <p:grpSpPr>
          <a:xfrm>
            <a:off x="1370013" y="1485900"/>
            <a:ext cx="1171575" cy="755650"/>
            <a:chOff x="190" y="528"/>
            <a:chExt cx="984" cy="635"/>
          </a:xfrm>
        </p:grpSpPr>
        <p:grpSp>
          <p:nvGrpSpPr>
            <p:cNvPr id="274467" name="Group 10"/>
            <p:cNvGrpSpPr/>
            <p:nvPr/>
          </p:nvGrpSpPr>
          <p:grpSpPr>
            <a:xfrm>
              <a:off x="190" y="528"/>
              <a:ext cx="984" cy="635"/>
              <a:chOff x="190" y="528"/>
              <a:chExt cx="984" cy="635"/>
            </a:xfrm>
          </p:grpSpPr>
          <p:sp>
            <p:nvSpPr>
              <p:cNvPr id="7232" name="AutoShape 11"/>
              <p:cNvSpPr/>
              <p:nvPr/>
            </p:nvSpPr>
            <p:spPr>
              <a:xfrm rot="5402270">
                <a:off x="413" y="402"/>
                <a:ext cx="539" cy="984"/>
              </a:xfrm>
              <a:prstGeom prst="rtTriangle">
                <a:avLst/>
              </a:prstGeom>
              <a:solidFill>
                <a:schemeClr val="accent4">
                  <a:lumMod val="60000"/>
                  <a:lumOff val="40000"/>
                </a:schemeClr>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274470" name="Group 12"/>
              <p:cNvGrpSpPr/>
              <p:nvPr/>
            </p:nvGrpSpPr>
            <p:grpSpPr>
              <a:xfrm>
                <a:off x="211" y="528"/>
                <a:ext cx="402" cy="504"/>
                <a:chOff x="211" y="528"/>
                <a:chExt cx="402" cy="504"/>
              </a:xfrm>
            </p:grpSpPr>
            <p:sp>
              <p:nvSpPr>
                <p:cNvPr id="7234" name="Text Box 13"/>
                <p:cNvSpPr txBox="1"/>
                <p:nvPr/>
              </p:nvSpPr>
              <p:spPr>
                <a:xfrm>
                  <a:off x="211" y="709"/>
                  <a:ext cx="179" cy="310"/>
                </a:xfrm>
                <a:prstGeom prst="rect">
                  <a:avLst/>
                </a:prstGeom>
                <a:solidFill>
                  <a:schemeClr val="accent4">
                    <a:lumMod val="60000"/>
                    <a:lumOff val="40000"/>
                  </a:schemeClr>
                </a:solid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274472" name="Text Box 14"/>
                <p:cNvSpPr txBox="1"/>
                <p:nvPr/>
              </p:nvSpPr>
              <p:spPr>
                <a:xfrm rot="-144364">
                  <a:off x="384" y="722"/>
                  <a:ext cx="181"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a</a:t>
                  </a:r>
                </a:p>
              </p:txBody>
            </p:sp>
            <p:sp>
              <p:nvSpPr>
                <p:cNvPr id="274473" name="Text Box 15"/>
                <p:cNvSpPr txBox="1"/>
                <p:nvPr/>
              </p:nvSpPr>
              <p:spPr>
                <a:xfrm>
                  <a:off x="432" y="528"/>
                  <a:ext cx="181"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c</a:t>
                  </a:r>
                </a:p>
              </p:txBody>
            </p:sp>
          </p:grpSp>
        </p:grpSp>
        <p:sp>
          <p:nvSpPr>
            <p:cNvPr id="274468" name="Rectangle 16"/>
            <p:cNvSpPr/>
            <p:nvPr/>
          </p:nvSpPr>
          <p:spPr>
            <a:xfrm rot="5400000">
              <a:off x="212" y="625"/>
              <a:ext cx="60" cy="76"/>
            </a:xfrm>
            <a:prstGeom prst="rect">
              <a:avLst/>
            </a:prstGeom>
            <a:solidFill>
              <a:schemeClr val="bg2"/>
            </a:solidFill>
            <a:ln w="12700" cap="sq" cmpd="sng">
              <a:solidFill>
                <a:schemeClr val="bg2"/>
              </a:solidFill>
              <a:prstDash val="solid"/>
              <a:miter/>
              <a:headEnd type="none" w="sm" len="sm"/>
              <a:tailEnd type="none" w="sm" len="sm"/>
            </a:ln>
          </p:spPr>
          <p:txBody>
            <a:bodyPr rot="10800000" vert="eaVert" wrap="none"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eaLnBrk="0" hangingPunct="0">
                <a:lnSpc>
                  <a:spcPct val="100000"/>
                </a:lnSpc>
                <a:spcBef>
                  <a:spcPct val="0"/>
                </a:spcBef>
                <a:buFontTx/>
                <a:buNone/>
              </a:pPr>
              <a:endParaRPr lang="en-US" altLang="en-US" sz="1800" dirty="0">
                <a:solidFill>
                  <a:srgbClr val="C2162A"/>
                </a:solidFill>
                <a:latin typeface="Times New Roman" panose="02020603050405020304" pitchFamily="18" charset="0"/>
              </a:endParaRPr>
            </a:p>
          </p:txBody>
        </p:sp>
      </p:grpSp>
      <p:grpSp>
        <p:nvGrpSpPr>
          <p:cNvPr id="140305" name="Group 17"/>
          <p:cNvGrpSpPr/>
          <p:nvPr/>
        </p:nvGrpSpPr>
        <p:grpSpPr>
          <a:xfrm>
            <a:off x="2000250" y="2771775"/>
            <a:ext cx="1228725" cy="746522"/>
            <a:chOff x="728" y="1617"/>
            <a:chExt cx="1032" cy="627"/>
          </a:xfrm>
          <a:solidFill>
            <a:schemeClr val="accent4">
              <a:lumMod val="60000"/>
              <a:lumOff val="40000"/>
            </a:schemeClr>
          </a:solidFill>
        </p:grpSpPr>
        <p:sp>
          <p:nvSpPr>
            <p:cNvPr id="7226" name="AutoShape 18"/>
            <p:cNvSpPr/>
            <p:nvPr/>
          </p:nvSpPr>
          <p:spPr>
            <a:xfrm rot="-5397729">
              <a:off x="968" y="1377"/>
              <a:ext cx="545" cy="1025"/>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227" name="Text Box 19"/>
            <p:cNvSpPr txBox="1"/>
            <p:nvPr/>
          </p:nvSpPr>
          <p:spPr>
            <a:xfrm>
              <a:off x="1579" y="1788"/>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228" name="Text Box 20"/>
            <p:cNvSpPr txBox="1"/>
            <p:nvPr/>
          </p:nvSpPr>
          <p:spPr>
            <a:xfrm>
              <a:off x="1254" y="1728"/>
              <a:ext cx="184"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229" name="Text Box 21"/>
            <p:cNvSpPr txBox="1"/>
            <p:nvPr/>
          </p:nvSpPr>
          <p:spPr>
            <a:xfrm>
              <a:off x="1201" y="1934"/>
              <a:ext cx="183"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140310" name="Rectangle 22"/>
          <p:cNvSpPr/>
          <p:nvPr/>
        </p:nvSpPr>
        <p:spPr>
          <a:xfrm rot="-5400000">
            <a:off x="3140075" y="3348038"/>
            <a:ext cx="73025" cy="93662"/>
          </a:xfrm>
          <a:prstGeom prst="rect">
            <a:avLst/>
          </a:prstGeom>
          <a:solidFill>
            <a:schemeClr val="bg2"/>
          </a:solidFill>
          <a:ln w="12700" cap="sq" cmpd="sng">
            <a:solidFill>
              <a:schemeClr val="bg2"/>
            </a:solidFill>
            <a:prstDash val="solid"/>
            <a:miter/>
            <a:headEnd type="none" w="sm" len="sm"/>
            <a:tailEnd type="none" w="sm" len="sm"/>
          </a:ln>
        </p:spPr>
        <p:txBody>
          <a:bodyPr vert="eaVert" wrap="none"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eaLnBrk="0" hangingPunct="0">
              <a:lnSpc>
                <a:spcPct val="100000"/>
              </a:lnSpc>
              <a:spcBef>
                <a:spcPct val="0"/>
              </a:spcBef>
              <a:buFontTx/>
              <a:buNone/>
            </a:pPr>
            <a:endParaRPr lang="en-US" altLang="en-US" sz="1800" dirty="0">
              <a:solidFill>
                <a:srgbClr val="C2162A"/>
              </a:solidFill>
              <a:latin typeface="Times New Roman" panose="02020603050405020304" pitchFamily="18" charset="0"/>
            </a:endParaRPr>
          </a:p>
        </p:txBody>
      </p:sp>
      <p:grpSp>
        <p:nvGrpSpPr>
          <p:cNvPr id="140311" name="Group 23"/>
          <p:cNvGrpSpPr/>
          <p:nvPr/>
        </p:nvGrpSpPr>
        <p:grpSpPr>
          <a:xfrm>
            <a:off x="2530079" y="1538287"/>
            <a:ext cx="742950" cy="1233488"/>
            <a:chOff x="1165" y="574"/>
            <a:chExt cx="624" cy="1036"/>
          </a:xfrm>
          <a:solidFill>
            <a:schemeClr val="accent4">
              <a:lumMod val="60000"/>
              <a:lumOff val="40000"/>
            </a:schemeClr>
          </a:solidFill>
        </p:grpSpPr>
        <p:sp>
          <p:nvSpPr>
            <p:cNvPr id="7222" name="AutoShape 24"/>
            <p:cNvSpPr/>
            <p:nvPr/>
          </p:nvSpPr>
          <p:spPr>
            <a:xfrm rot="-10797730">
              <a:off x="1165" y="626"/>
              <a:ext cx="584" cy="984"/>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223" name="Text Box 25"/>
            <p:cNvSpPr txBox="1"/>
            <p:nvPr/>
          </p:nvSpPr>
          <p:spPr>
            <a:xfrm>
              <a:off x="1400" y="574"/>
              <a:ext cx="194"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224" name="Text Box 26"/>
            <p:cNvSpPr txBox="1"/>
            <p:nvPr/>
          </p:nvSpPr>
          <p:spPr>
            <a:xfrm>
              <a:off x="1378" y="871"/>
              <a:ext cx="197"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225" name="Text Box 27"/>
            <p:cNvSpPr txBox="1"/>
            <p:nvPr/>
          </p:nvSpPr>
          <p:spPr>
            <a:xfrm>
              <a:off x="1593" y="922"/>
              <a:ext cx="196"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274440" name="Rectangle 28"/>
          <p:cNvSpPr/>
          <p:nvPr/>
        </p:nvSpPr>
        <p:spPr>
          <a:xfrm rot="10800000">
            <a:off x="3146425" y="1608138"/>
            <a:ext cx="77788" cy="90487"/>
          </a:xfrm>
          <a:prstGeom prst="rect">
            <a:avLst/>
          </a:prstGeom>
          <a:solidFill>
            <a:schemeClr val="bg2"/>
          </a:solidFill>
          <a:ln w="12700" cap="sq" cmpd="sng">
            <a:solidFill>
              <a:schemeClr val="bg2"/>
            </a:solidFill>
            <a:prstDash val="solid"/>
            <a:miter/>
            <a:headEnd type="none" w="sm" len="sm"/>
            <a:tailEnd type="none" w="sm" len="sm"/>
          </a:ln>
        </p:spPr>
        <p:txBody>
          <a:bodyPr rot="10800000" wrap="none"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eaLnBrk="0" hangingPunct="0">
              <a:lnSpc>
                <a:spcPct val="100000"/>
              </a:lnSpc>
              <a:spcBef>
                <a:spcPct val="0"/>
              </a:spcBef>
              <a:buFontTx/>
              <a:buNone/>
            </a:pPr>
            <a:endParaRPr lang="en-US" altLang="en-US" sz="1800" dirty="0">
              <a:solidFill>
                <a:srgbClr val="C2162A"/>
              </a:solidFill>
              <a:latin typeface="Times New Roman" panose="02020603050405020304" pitchFamily="18" charset="0"/>
            </a:endParaRPr>
          </a:p>
        </p:txBody>
      </p:sp>
      <p:grpSp>
        <p:nvGrpSpPr>
          <p:cNvPr id="140317" name="Group 29"/>
          <p:cNvGrpSpPr/>
          <p:nvPr/>
        </p:nvGrpSpPr>
        <p:grpSpPr>
          <a:xfrm>
            <a:off x="1323975" y="2257425"/>
            <a:ext cx="685800" cy="1258888"/>
            <a:chOff x="3036" y="1091"/>
            <a:chExt cx="576" cy="1058"/>
          </a:xfrm>
        </p:grpSpPr>
        <p:sp>
          <p:nvSpPr>
            <p:cNvPr id="274461" name="Text Box 30"/>
            <p:cNvSpPr txBox="1"/>
            <p:nvPr/>
          </p:nvSpPr>
          <p:spPr>
            <a:xfrm>
              <a:off x="3139" y="1625"/>
              <a:ext cx="179"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a</a:t>
              </a:r>
            </a:p>
          </p:txBody>
        </p:sp>
        <p:sp>
          <p:nvSpPr>
            <p:cNvPr id="7217" name="AutoShape 31"/>
            <p:cNvSpPr/>
            <p:nvPr/>
          </p:nvSpPr>
          <p:spPr>
            <a:xfrm rot="2270">
              <a:off x="3073" y="1091"/>
              <a:ext cx="539" cy="984"/>
            </a:xfrm>
            <a:prstGeom prst="rtTriangle">
              <a:avLst/>
            </a:prstGeom>
            <a:solidFill>
              <a:schemeClr val="accent4">
                <a:lumMod val="60000"/>
                <a:lumOff val="40000"/>
              </a:schemeClr>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274463" name="Text Box 32"/>
            <p:cNvSpPr txBox="1"/>
            <p:nvPr/>
          </p:nvSpPr>
          <p:spPr>
            <a:xfrm>
              <a:off x="3216" y="1839"/>
              <a:ext cx="179"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b</a:t>
              </a:r>
            </a:p>
          </p:txBody>
        </p:sp>
        <p:sp>
          <p:nvSpPr>
            <p:cNvPr id="274464" name="Text Box 33"/>
            <p:cNvSpPr txBox="1"/>
            <p:nvPr/>
          </p:nvSpPr>
          <p:spPr>
            <a:xfrm>
              <a:off x="3233" y="1542"/>
              <a:ext cx="181"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a</a:t>
              </a:r>
            </a:p>
          </p:txBody>
        </p:sp>
        <p:sp>
          <p:nvSpPr>
            <p:cNvPr id="274465" name="Text Box 34"/>
            <p:cNvSpPr txBox="1"/>
            <p:nvPr/>
          </p:nvSpPr>
          <p:spPr>
            <a:xfrm>
              <a:off x="3036" y="1491"/>
              <a:ext cx="181" cy="310"/>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800" b="1" dirty="0">
                  <a:solidFill>
                    <a:srgbClr val="000000"/>
                  </a:solidFill>
                  <a:latin typeface="Times New Roman" panose="02020603050405020304" pitchFamily="18" charset="0"/>
                </a:rPr>
                <a:t>c</a:t>
              </a:r>
            </a:p>
          </p:txBody>
        </p:sp>
        <p:sp>
          <p:nvSpPr>
            <p:cNvPr id="274466" name="Rectangle 35"/>
            <p:cNvSpPr/>
            <p:nvPr/>
          </p:nvSpPr>
          <p:spPr>
            <a:xfrm>
              <a:off x="3073" y="1994"/>
              <a:ext cx="60" cy="76"/>
            </a:xfrm>
            <a:prstGeom prst="rect">
              <a:avLst/>
            </a:prstGeom>
            <a:solidFill>
              <a:schemeClr val="bg2"/>
            </a:solidFill>
            <a:ln w="12700" cap="sq" cmpd="sng">
              <a:solidFill>
                <a:schemeClr val="bg2"/>
              </a:solidFill>
              <a:prstDash val="solid"/>
              <a:miter/>
              <a:headEnd type="none" w="sm" len="sm"/>
              <a:tailEnd type="none" w="sm" len="sm"/>
            </a:ln>
          </p:spPr>
          <p:txBody>
            <a:bodyPr wrap="none"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eaLnBrk="0" hangingPunct="0">
                <a:lnSpc>
                  <a:spcPct val="100000"/>
                </a:lnSpc>
                <a:spcBef>
                  <a:spcPct val="0"/>
                </a:spcBef>
                <a:buFontTx/>
                <a:buNone/>
              </a:pPr>
              <a:endParaRPr lang="en-US" altLang="en-US" sz="1800" dirty="0">
                <a:solidFill>
                  <a:srgbClr val="C2162A"/>
                </a:solidFill>
                <a:latin typeface="Times New Roman" panose="02020603050405020304" pitchFamily="18" charset="0"/>
              </a:endParaRPr>
            </a:p>
          </p:txBody>
        </p:sp>
      </p:grpSp>
      <p:sp>
        <p:nvSpPr>
          <p:cNvPr id="140324" name="Text Box 36"/>
          <p:cNvSpPr txBox="1"/>
          <p:nvPr/>
        </p:nvSpPr>
        <p:spPr>
          <a:xfrm>
            <a:off x="2057400" y="2171700"/>
            <a:ext cx="685800" cy="461963"/>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50000"/>
              </a:spcBef>
              <a:buFontTx/>
              <a:buNone/>
            </a:pPr>
            <a:r>
              <a:rPr lang="en-US" altLang="en-US" sz="2400" b="1" dirty="0">
                <a:solidFill>
                  <a:srgbClr val="800000"/>
                </a:solidFill>
                <a:latin typeface="Times New Roman" panose="02020603050405020304" pitchFamily="18" charset="0"/>
                <a:cs typeface="Times New Roman" panose="02020603050405020304" pitchFamily="18" charset="0"/>
              </a:rPr>
              <a:t>a</a:t>
            </a:r>
            <a:r>
              <a:rPr lang="en-US" altLang="en-US" sz="2400" b="1" baseline="30000" dirty="0">
                <a:solidFill>
                  <a:srgbClr val="800000"/>
                </a:solidFill>
              </a:rPr>
              <a:t>2</a:t>
            </a:r>
            <a:endParaRPr lang="en-GB" altLang="en-US" sz="2400" b="1" dirty="0">
              <a:solidFill>
                <a:srgbClr val="800000"/>
              </a:solidFill>
            </a:endParaRPr>
          </a:p>
        </p:txBody>
      </p:sp>
      <p:grpSp>
        <p:nvGrpSpPr>
          <p:cNvPr id="140378" name="Group 90"/>
          <p:cNvGrpSpPr/>
          <p:nvPr/>
        </p:nvGrpSpPr>
        <p:grpSpPr>
          <a:xfrm>
            <a:off x="1657350" y="4400549"/>
            <a:ext cx="685800" cy="1259681"/>
            <a:chOff x="240" y="2976"/>
            <a:chExt cx="576" cy="1058"/>
          </a:xfrm>
          <a:solidFill>
            <a:schemeClr val="accent4">
              <a:lumMod val="60000"/>
              <a:lumOff val="40000"/>
            </a:schemeClr>
          </a:solidFill>
        </p:grpSpPr>
        <p:grpSp>
          <p:nvGrpSpPr>
            <p:cNvPr id="7210" name="Group 91"/>
            <p:cNvGrpSpPr/>
            <p:nvPr/>
          </p:nvGrpSpPr>
          <p:grpSpPr>
            <a:xfrm>
              <a:off x="240" y="2976"/>
              <a:ext cx="576" cy="1058"/>
              <a:chOff x="3840" y="3024"/>
              <a:chExt cx="576" cy="1058"/>
            </a:xfrm>
            <a:grpFill/>
          </p:grpSpPr>
          <p:sp>
            <p:nvSpPr>
              <p:cNvPr id="7212" name="AutoShape 92"/>
              <p:cNvSpPr/>
              <p:nvPr/>
            </p:nvSpPr>
            <p:spPr>
              <a:xfrm rot="2270">
                <a:off x="3877" y="3024"/>
                <a:ext cx="539" cy="984"/>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213" name="Text Box 93"/>
              <p:cNvSpPr txBox="1"/>
              <p:nvPr/>
            </p:nvSpPr>
            <p:spPr>
              <a:xfrm>
                <a:off x="4020" y="3772"/>
                <a:ext cx="179"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214" name="Text Box 94"/>
              <p:cNvSpPr txBox="1"/>
              <p:nvPr/>
            </p:nvSpPr>
            <p:spPr>
              <a:xfrm>
                <a:off x="4037" y="3475"/>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215" name="Text Box 95"/>
              <p:cNvSpPr txBox="1"/>
              <p:nvPr/>
            </p:nvSpPr>
            <p:spPr>
              <a:xfrm>
                <a:off x="3840" y="3424"/>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7211" name="Rectangle 96"/>
            <p:cNvSpPr/>
            <p:nvPr/>
          </p:nvSpPr>
          <p:spPr>
            <a:xfrm>
              <a:off x="284" y="3876"/>
              <a:ext cx="60" cy="76"/>
            </a:xfrm>
            <a:prstGeom prst="rect">
              <a:avLst/>
            </a:prstGeom>
            <a:grpFill/>
            <a:ln w="12700" cap="sq" cmpd="sng">
              <a:solidFill>
                <a:schemeClr val="bg2"/>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srgbClr val="C2162A"/>
                </a:solidFill>
                <a:effectLst/>
                <a:uLnTx/>
                <a:uFillTx/>
                <a:latin typeface="Times New Roman" panose="02020603050405020304" pitchFamily="18" charset="0"/>
                <a:ea typeface="+mn-ea"/>
                <a:cs typeface="+mn-cs"/>
              </a:endParaRPr>
            </a:p>
          </p:txBody>
        </p:sp>
      </p:grpSp>
      <p:grpSp>
        <p:nvGrpSpPr>
          <p:cNvPr id="140385" name="Group 97"/>
          <p:cNvGrpSpPr/>
          <p:nvPr/>
        </p:nvGrpSpPr>
        <p:grpSpPr>
          <a:xfrm>
            <a:off x="2400300" y="4405312"/>
            <a:ext cx="685800" cy="1259681"/>
            <a:chOff x="240" y="2976"/>
            <a:chExt cx="576" cy="1058"/>
          </a:xfrm>
          <a:solidFill>
            <a:schemeClr val="accent4">
              <a:lumMod val="60000"/>
              <a:lumOff val="40000"/>
            </a:schemeClr>
          </a:solidFill>
        </p:grpSpPr>
        <p:grpSp>
          <p:nvGrpSpPr>
            <p:cNvPr id="7204" name="Group 98"/>
            <p:cNvGrpSpPr/>
            <p:nvPr/>
          </p:nvGrpSpPr>
          <p:grpSpPr>
            <a:xfrm>
              <a:off x="240" y="2976"/>
              <a:ext cx="576" cy="1058"/>
              <a:chOff x="3840" y="3024"/>
              <a:chExt cx="576" cy="1058"/>
            </a:xfrm>
            <a:grpFill/>
          </p:grpSpPr>
          <p:sp>
            <p:nvSpPr>
              <p:cNvPr id="7206" name="AutoShape 99"/>
              <p:cNvSpPr/>
              <p:nvPr/>
            </p:nvSpPr>
            <p:spPr>
              <a:xfrm rot="2270">
                <a:off x="3877" y="3024"/>
                <a:ext cx="539" cy="984"/>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207" name="Text Box 100"/>
              <p:cNvSpPr txBox="1"/>
              <p:nvPr/>
            </p:nvSpPr>
            <p:spPr>
              <a:xfrm>
                <a:off x="4020" y="3772"/>
                <a:ext cx="179"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208" name="Text Box 101"/>
              <p:cNvSpPr txBox="1"/>
              <p:nvPr/>
            </p:nvSpPr>
            <p:spPr>
              <a:xfrm>
                <a:off x="4037" y="3475"/>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209" name="Text Box 102"/>
              <p:cNvSpPr txBox="1"/>
              <p:nvPr/>
            </p:nvSpPr>
            <p:spPr>
              <a:xfrm>
                <a:off x="3840" y="3424"/>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7205" name="Rectangle 103"/>
            <p:cNvSpPr/>
            <p:nvPr/>
          </p:nvSpPr>
          <p:spPr>
            <a:xfrm>
              <a:off x="284" y="3876"/>
              <a:ext cx="60" cy="76"/>
            </a:xfrm>
            <a:prstGeom prst="rect">
              <a:avLst/>
            </a:prstGeom>
            <a:grpFill/>
            <a:ln w="12700" cap="sq" cmpd="sng">
              <a:solidFill>
                <a:schemeClr val="bg2"/>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srgbClr val="C2162A"/>
                </a:solidFill>
                <a:effectLst/>
                <a:uLnTx/>
                <a:uFillTx/>
                <a:latin typeface="Times New Roman" panose="02020603050405020304" pitchFamily="18" charset="0"/>
                <a:ea typeface="+mn-ea"/>
                <a:cs typeface="+mn-cs"/>
              </a:endParaRPr>
            </a:p>
          </p:txBody>
        </p:sp>
      </p:grpSp>
      <p:grpSp>
        <p:nvGrpSpPr>
          <p:cNvPr id="140392" name="Group 104"/>
          <p:cNvGrpSpPr/>
          <p:nvPr/>
        </p:nvGrpSpPr>
        <p:grpSpPr>
          <a:xfrm>
            <a:off x="3143250" y="4400549"/>
            <a:ext cx="685800" cy="1259681"/>
            <a:chOff x="240" y="2976"/>
            <a:chExt cx="576" cy="1058"/>
          </a:xfrm>
          <a:solidFill>
            <a:schemeClr val="accent4">
              <a:lumMod val="60000"/>
              <a:lumOff val="40000"/>
            </a:schemeClr>
          </a:solidFill>
        </p:grpSpPr>
        <p:grpSp>
          <p:nvGrpSpPr>
            <p:cNvPr id="7198" name="Group 105"/>
            <p:cNvGrpSpPr/>
            <p:nvPr/>
          </p:nvGrpSpPr>
          <p:grpSpPr>
            <a:xfrm>
              <a:off x="240" y="2976"/>
              <a:ext cx="576" cy="1058"/>
              <a:chOff x="3840" y="3024"/>
              <a:chExt cx="576" cy="1058"/>
            </a:xfrm>
            <a:grpFill/>
          </p:grpSpPr>
          <p:sp>
            <p:nvSpPr>
              <p:cNvPr id="7200" name="AutoShape 106"/>
              <p:cNvSpPr/>
              <p:nvPr/>
            </p:nvSpPr>
            <p:spPr>
              <a:xfrm rot="2270">
                <a:off x="3877" y="3024"/>
                <a:ext cx="539" cy="984"/>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201" name="Text Box 107"/>
              <p:cNvSpPr txBox="1"/>
              <p:nvPr/>
            </p:nvSpPr>
            <p:spPr>
              <a:xfrm>
                <a:off x="4020" y="3772"/>
                <a:ext cx="179"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202" name="Text Box 108"/>
              <p:cNvSpPr txBox="1"/>
              <p:nvPr/>
            </p:nvSpPr>
            <p:spPr>
              <a:xfrm>
                <a:off x="4037" y="3475"/>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203" name="Text Box 109"/>
              <p:cNvSpPr txBox="1"/>
              <p:nvPr/>
            </p:nvSpPr>
            <p:spPr>
              <a:xfrm>
                <a:off x="3840" y="3424"/>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7199" name="Rectangle 110"/>
            <p:cNvSpPr/>
            <p:nvPr/>
          </p:nvSpPr>
          <p:spPr>
            <a:xfrm>
              <a:off x="284" y="3876"/>
              <a:ext cx="60" cy="76"/>
            </a:xfrm>
            <a:prstGeom prst="rect">
              <a:avLst/>
            </a:prstGeom>
            <a:grpFill/>
            <a:ln w="12700" cap="sq" cmpd="sng">
              <a:solidFill>
                <a:schemeClr val="bg2"/>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srgbClr val="C2162A"/>
                </a:solidFill>
                <a:effectLst/>
                <a:uLnTx/>
                <a:uFillTx/>
                <a:latin typeface="Times New Roman" panose="02020603050405020304" pitchFamily="18" charset="0"/>
                <a:ea typeface="+mn-ea"/>
                <a:cs typeface="+mn-cs"/>
              </a:endParaRPr>
            </a:p>
          </p:txBody>
        </p:sp>
      </p:grpSp>
      <p:grpSp>
        <p:nvGrpSpPr>
          <p:cNvPr id="140399" name="Group 111"/>
          <p:cNvGrpSpPr/>
          <p:nvPr/>
        </p:nvGrpSpPr>
        <p:grpSpPr>
          <a:xfrm>
            <a:off x="3886200" y="4391024"/>
            <a:ext cx="685800" cy="1259681"/>
            <a:chOff x="240" y="2976"/>
            <a:chExt cx="576" cy="1058"/>
          </a:xfrm>
          <a:solidFill>
            <a:schemeClr val="accent4">
              <a:lumMod val="60000"/>
              <a:lumOff val="40000"/>
            </a:schemeClr>
          </a:solidFill>
        </p:grpSpPr>
        <p:grpSp>
          <p:nvGrpSpPr>
            <p:cNvPr id="7192" name="Group 112"/>
            <p:cNvGrpSpPr/>
            <p:nvPr/>
          </p:nvGrpSpPr>
          <p:grpSpPr>
            <a:xfrm>
              <a:off x="240" y="2976"/>
              <a:ext cx="576" cy="1058"/>
              <a:chOff x="3840" y="3024"/>
              <a:chExt cx="576" cy="1058"/>
            </a:xfrm>
            <a:grpFill/>
          </p:grpSpPr>
          <p:sp>
            <p:nvSpPr>
              <p:cNvPr id="7194" name="AutoShape 113"/>
              <p:cNvSpPr/>
              <p:nvPr/>
            </p:nvSpPr>
            <p:spPr>
              <a:xfrm rot="2270">
                <a:off x="3877" y="3024"/>
                <a:ext cx="539" cy="984"/>
              </a:xfrm>
              <a:prstGeom prst="rtTriangle">
                <a:avLst/>
              </a:prstGeom>
              <a:grp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7195" name="Text Box 114"/>
              <p:cNvSpPr txBox="1"/>
              <p:nvPr/>
            </p:nvSpPr>
            <p:spPr>
              <a:xfrm>
                <a:off x="4020" y="3772"/>
                <a:ext cx="179"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7196" name="Text Box 115"/>
              <p:cNvSpPr txBox="1"/>
              <p:nvPr/>
            </p:nvSpPr>
            <p:spPr>
              <a:xfrm>
                <a:off x="4037" y="3475"/>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7197" name="Text Box 116"/>
              <p:cNvSpPr txBox="1"/>
              <p:nvPr/>
            </p:nvSpPr>
            <p:spPr>
              <a:xfrm>
                <a:off x="3840" y="3424"/>
                <a:ext cx="181" cy="31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grpSp>
        <p:sp>
          <p:nvSpPr>
            <p:cNvPr id="7193" name="Rectangle 117"/>
            <p:cNvSpPr/>
            <p:nvPr/>
          </p:nvSpPr>
          <p:spPr>
            <a:xfrm>
              <a:off x="284" y="3876"/>
              <a:ext cx="60" cy="76"/>
            </a:xfrm>
            <a:prstGeom prst="rect">
              <a:avLst/>
            </a:prstGeom>
            <a:grpFill/>
            <a:ln w="12700" cap="sq" cmpd="sng">
              <a:solidFill>
                <a:schemeClr val="bg2"/>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srgbClr val="C2162A"/>
                </a:solidFill>
                <a:effectLst/>
                <a:uLnTx/>
                <a:uFillTx/>
                <a:latin typeface="Times New Roman" panose="02020603050405020304" pitchFamily="18" charset="0"/>
                <a:ea typeface="+mn-ea"/>
                <a:cs typeface="+mn-cs"/>
              </a:endParaRPr>
            </a:p>
          </p:txBody>
        </p:sp>
      </p:grpSp>
      <p:sp>
        <p:nvSpPr>
          <p:cNvPr id="140409" name="Text Box 121"/>
          <p:cNvSpPr txBox="1"/>
          <p:nvPr/>
        </p:nvSpPr>
        <p:spPr>
          <a:xfrm>
            <a:off x="1928813" y="3594100"/>
            <a:ext cx="2228850" cy="322263"/>
          </a:xfrm>
          <a:prstGeom prst="rect">
            <a:avLst/>
          </a:prstGeom>
          <a:noFill/>
          <a:ln w="12700">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eaLnBrk="0" hangingPunct="0">
              <a:lnSpc>
                <a:spcPct val="100000"/>
              </a:lnSpc>
              <a:spcBef>
                <a:spcPct val="50000"/>
              </a:spcBef>
              <a:buFontTx/>
              <a:buNone/>
            </a:pPr>
            <a:r>
              <a:rPr lang="en-US" altLang="en-US" sz="1500" b="1" i="1" dirty="0">
                <a:solidFill>
                  <a:srgbClr val="000000"/>
                </a:solidFill>
              </a:rPr>
              <a:t>Hình 4</a:t>
            </a:r>
          </a:p>
        </p:txBody>
      </p:sp>
      <p:sp>
        <p:nvSpPr>
          <p:cNvPr id="9232" name="TextBox 2"/>
          <p:cNvSpPr txBox="1"/>
          <p:nvPr/>
        </p:nvSpPr>
        <p:spPr>
          <a:xfrm>
            <a:off x="4137025" y="1990725"/>
            <a:ext cx="4710113" cy="992188"/>
          </a:xfrm>
          <a:prstGeom prst="rect">
            <a:avLst/>
          </a:prstGeom>
          <a:noFill/>
          <a:ln w="9525">
            <a:noFill/>
          </a:ln>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sz="1900" dirty="0">
                <a:solidFill>
                  <a:srgbClr val="000000"/>
                </a:solidFill>
                <a:latin typeface="Times New Roman" panose="02020603050405020304" pitchFamily="18" charset="0"/>
                <a:cs typeface="Times New Roman" panose="02020603050405020304" pitchFamily="18" charset="0"/>
              </a:rPr>
              <a:t>Tổng diện tích của hình vuông MNPQ v</a:t>
            </a:r>
            <a:r>
              <a:rPr lang="en-US" altLang="en-US" sz="1900" dirty="0">
                <a:solidFill>
                  <a:srgbClr val="000000"/>
                </a:solidFill>
                <a:latin typeface="Times New Roman" panose="02020603050405020304" pitchFamily="18" charset="0"/>
                <a:ea typeface="Times New Roman" panose="02020603050405020304" pitchFamily="18" charset="0"/>
              </a:rPr>
              <a:t>à</a:t>
            </a:r>
            <a:r>
              <a:rPr lang="en-US" altLang="en-US" sz="1900" dirty="0">
                <a:solidFill>
                  <a:srgbClr val="000000"/>
                </a:solidFill>
                <a:latin typeface="Times New Roman" panose="02020603050405020304" pitchFamily="18" charset="0"/>
                <a:cs typeface="Times New Roman" panose="02020603050405020304" pitchFamily="18" charset="0"/>
              </a:rPr>
              <a:t> diện tích của bốn tam giác vuông AQM, BMN, CNP, DPQ l</a:t>
            </a:r>
            <a:r>
              <a:rPr lang="en-US" altLang="en-US" sz="1900" dirty="0">
                <a:solidFill>
                  <a:srgbClr val="000000"/>
                </a:solidFill>
                <a:latin typeface="Times New Roman" panose="02020603050405020304" pitchFamily="18" charset="0"/>
                <a:ea typeface="Times New Roman" panose="02020603050405020304" pitchFamily="18" charset="0"/>
              </a:rPr>
              <a:t>à</a:t>
            </a:r>
            <a:r>
              <a:rPr lang="en-US" altLang="en-US" sz="1900" dirty="0">
                <a:solidFill>
                  <a:srgbClr val="000000"/>
                </a:solidFill>
                <a:latin typeface="Times New Roman" panose="02020603050405020304" pitchFamily="18" charset="0"/>
                <a:cs typeface="Times New Roman" panose="02020603050405020304" pitchFamily="18" charset="0"/>
              </a:rPr>
              <a:t>:  </a:t>
            </a:r>
            <a:endParaRPr lang="en-US" altLang="en-US" sz="1900" dirty="0">
              <a:solidFill>
                <a:srgbClr val="000000"/>
              </a:solidFill>
              <a:latin typeface="Times New Roman" panose="02020603050405020304" pitchFamily="18" charset="0"/>
              <a:ea typeface="Times New Roman" panose="02020603050405020304" pitchFamily="18" charset="0"/>
            </a:endParaRPr>
          </a:p>
        </p:txBody>
      </p:sp>
      <p:sp>
        <p:nvSpPr>
          <p:cNvPr id="9234" name="TextBox 126"/>
          <p:cNvSpPr txBox="1"/>
          <p:nvPr/>
        </p:nvSpPr>
        <p:spPr>
          <a:xfrm>
            <a:off x="4100513" y="1171575"/>
            <a:ext cx="4725988" cy="714375"/>
          </a:xfrm>
          <a:prstGeom prst="rect">
            <a:avLst/>
          </a:prstGeom>
          <a:noFill/>
          <a:ln w="9525">
            <a:noFill/>
          </a:ln>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sz="1900" dirty="0">
                <a:solidFill>
                  <a:srgbClr val="000000"/>
                </a:solidFill>
                <a:latin typeface="Times New Roman" panose="02020603050405020304" pitchFamily="18" charset="0"/>
                <a:cs typeface="Times New Roman" panose="02020603050405020304" pitchFamily="18" charset="0"/>
              </a:rPr>
              <a:t>Diện tích cả tấm bìa hình vuông ABCD l</a:t>
            </a:r>
            <a:r>
              <a:rPr lang="en-US" altLang="en-US" sz="1900" dirty="0">
                <a:solidFill>
                  <a:srgbClr val="000000"/>
                </a:solidFill>
                <a:latin typeface="Times New Roman" panose="02020603050405020304" pitchFamily="18" charset="0"/>
                <a:ea typeface="Times New Roman" panose="02020603050405020304" pitchFamily="18" charset="0"/>
              </a:rPr>
              <a:t>à</a:t>
            </a:r>
            <a:r>
              <a:rPr lang="en-US" altLang="en-US" sz="1900" dirty="0">
                <a:solidFill>
                  <a:srgbClr val="000000"/>
                </a:solidFill>
                <a:latin typeface="Times New Roman" panose="02020603050405020304" pitchFamily="18" charset="0"/>
                <a:cs typeface="Times New Roman" panose="02020603050405020304" pitchFamily="18" charset="0"/>
              </a:rPr>
              <a:t>:</a:t>
            </a:r>
          </a:p>
          <a:p>
            <a:pPr marL="0" lvl="0" indent="0" defTabSz="914400">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dirty="0">
              <a:solidFill>
                <a:srgbClr val="000000"/>
              </a:solidFill>
              <a:latin typeface="Times New Roman" panose="02020603050405020304" pitchFamily="18" charset="0"/>
              <a:ea typeface="Times New Roman" panose="02020603050405020304" pitchFamily="18" charset="0"/>
            </a:endParaRPr>
          </a:p>
        </p:txBody>
      </p:sp>
      <p:sp>
        <p:nvSpPr>
          <p:cNvPr id="9236" name="TextBox 128"/>
          <p:cNvSpPr txBox="1"/>
          <p:nvPr/>
        </p:nvSpPr>
        <p:spPr>
          <a:xfrm>
            <a:off x="5510213" y="3028950"/>
            <a:ext cx="388937" cy="738188"/>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a</a:t>
            </a:r>
            <a:r>
              <a:rPr lang="en-US" altLang="en-US" baseline="30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dirty="0">
              <a:solidFill>
                <a:srgbClr val="000000"/>
              </a:solidFill>
              <a:latin typeface="Times New Roman" panose="02020603050405020304" pitchFamily="18" charset="0"/>
              <a:ea typeface="Times New Roman" panose="02020603050405020304" pitchFamily="18" charset="0"/>
            </a:endParaRPr>
          </a:p>
        </p:txBody>
      </p:sp>
      <p:sp>
        <p:nvSpPr>
          <p:cNvPr id="9238" name="TextBox 130"/>
          <p:cNvSpPr txBox="1"/>
          <p:nvPr/>
        </p:nvSpPr>
        <p:spPr>
          <a:xfrm>
            <a:off x="4313238" y="3560763"/>
            <a:ext cx="1293812"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dirty="0">
                <a:solidFill>
                  <a:srgbClr val="FF0000"/>
                </a:solidFill>
                <a:latin typeface="Times New Roman" panose="02020603050405020304" pitchFamily="18" charset="0"/>
                <a:cs typeface="Times New Roman" panose="02020603050405020304" pitchFamily="18" charset="0"/>
              </a:rPr>
              <a:t>S</a:t>
            </a:r>
            <a:r>
              <a:rPr lang="en-US" altLang="en-US" baseline="-25000" dirty="0">
                <a:solidFill>
                  <a:srgbClr val="FF0000"/>
                </a:solidFill>
                <a:latin typeface="Times New Roman" panose="02020603050405020304" pitchFamily="18" charset="0"/>
                <a:cs typeface="Times New Roman" panose="02020603050405020304" pitchFamily="18" charset="0"/>
              </a:rPr>
              <a:t>1</a:t>
            </a:r>
            <a:r>
              <a:rPr lang="en-US" altLang="en-US" dirty="0">
                <a:solidFill>
                  <a:srgbClr val="FF0000"/>
                </a:solidFill>
                <a:latin typeface="Times New Roman" panose="02020603050405020304" pitchFamily="18" charset="0"/>
                <a:cs typeface="Times New Roman" panose="02020603050405020304" pitchFamily="18" charset="0"/>
              </a:rPr>
              <a:t> = S</a:t>
            </a:r>
            <a:r>
              <a:rPr lang="en-US" altLang="en-US" baseline="-25000" dirty="0">
                <a:solidFill>
                  <a:srgbClr val="FF0000"/>
                </a:solidFill>
                <a:latin typeface="Times New Roman" panose="02020603050405020304" pitchFamily="18" charset="0"/>
                <a:cs typeface="Times New Roman" panose="02020603050405020304" pitchFamily="18" charset="0"/>
              </a:rPr>
              <a:t>2</a:t>
            </a:r>
            <a:endParaRPr lang="en-US" altLang="en-US" baseline="-25000" dirty="0">
              <a:solidFill>
                <a:srgbClr val="FF0000"/>
              </a:solidFill>
              <a:latin typeface="Times New Roman" panose="02020603050405020304" pitchFamily="18" charset="0"/>
              <a:ea typeface="Times New Roman" panose="02020603050405020304" pitchFamily="18" charset="0"/>
            </a:endParaRPr>
          </a:p>
        </p:txBody>
      </p:sp>
      <p:sp>
        <p:nvSpPr>
          <p:cNvPr id="274452" name="Rectangle 17"/>
          <p:cNvSpPr/>
          <p:nvPr/>
        </p:nvSpPr>
        <p:spPr>
          <a:xfrm>
            <a:off x="280988" y="-374650"/>
            <a:ext cx="139700" cy="346075"/>
          </a:xfrm>
          <a:prstGeom prst="rect">
            <a:avLst/>
          </a:prstGeom>
          <a:noFill/>
          <a:ln w="9525">
            <a:noFill/>
          </a:ln>
        </p:spPr>
        <p:txBody>
          <a:bodyPr wrap="none" lIns="68580" tIns="34290" rIns="68580" bIns="34290" anchor="ctr" anchorCtr="0">
            <a:spAutoFit/>
          </a:bodyPr>
          <a:lstStyle/>
          <a:p>
            <a:pPr eaLnBrk="1" hangingPunct="1">
              <a:buNone/>
            </a:pPr>
            <a:endParaRPr dirty="0">
              <a:solidFill>
                <a:srgbClr val="000000"/>
              </a:solidFill>
              <a:latin typeface="Calibri" panose="020F0502020204030204" pitchFamily="34" charset="0"/>
            </a:endParaRPr>
          </a:p>
        </p:txBody>
      </p:sp>
      <p:pic>
        <p:nvPicPr>
          <p:cNvPr id="4" name="Object 3"/>
          <p:cNvPicPr>
            <a:picLocks noChangeAspect="1"/>
          </p:cNvPicPr>
          <p:nvPr/>
        </p:nvPicPr>
        <p:blipFill>
          <a:blip r:embed="rId3"/>
          <a:stretch>
            <a:fillRect/>
          </a:stretch>
        </p:blipFill>
        <p:spPr>
          <a:xfrm>
            <a:off x="5802313" y="2909888"/>
            <a:ext cx="925512" cy="682625"/>
          </a:xfrm>
          <a:prstGeom prst="rect">
            <a:avLst/>
          </a:prstGeom>
          <a:noFill/>
          <a:ln w="9525">
            <a:noFill/>
          </a:ln>
        </p:spPr>
      </p:pic>
      <p:sp>
        <p:nvSpPr>
          <p:cNvPr id="74" name="TextBox 128"/>
          <p:cNvSpPr txBox="1"/>
          <p:nvPr/>
        </p:nvSpPr>
        <p:spPr>
          <a:xfrm>
            <a:off x="4821238" y="3062288"/>
            <a:ext cx="777875" cy="414337"/>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S</a:t>
            </a:r>
            <a:r>
              <a:rPr lang="en-US" altLang="en-US" baseline="-25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 =  </a:t>
            </a:r>
            <a:r>
              <a:rPr lang="en-US" altLang="en-US" baseline="-25000" dirty="0">
                <a:solidFill>
                  <a:srgbClr val="000000"/>
                </a:solidFill>
                <a:latin typeface="Times New Roman" panose="02020603050405020304" pitchFamily="18" charset="0"/>
                <a:cs typeface="Times New Roman" panose="02020603050405020304" pitchFamily="18" charset="0"/>
              </a:rPr>
              <a:t>  </a:t>
            </a:r>
            <a:endParaRPr lang="en-US" altLang="en-US" baseline="-25000" dirty="0">
              <a:solidFill>
                <a:srgbClr val="000000"/>
              </a:solidFill>
              <a:latin typeface="Times New Roman" panose="02020603050405020304" pitchFamily="18" charset="0"/>
              <a:ea typeface="Times New Roman" panose="02020603050405020304" pitchFamily="18" charset="0"/>
            </a:endParaRPr>
          </a:p>
        </p:txBody>
      </p:sp>
      <p:sp>
        <p:nvSpPr>
          <p:cNvPr id="6" name="Rectangle 5"/>
          <p:cNvSpPr/>
          <p:nvPr/>
        </p:nvSpPr>
        <p:spPr>
          <a:xfrm>
            <a:off x="6348413" y="1644650"/>
            <a:ext cx="1757362" cy="414338"/>
          </a:xfrm>
          <a:prstGeom prst="rect">
            <a:avLst/>
          </a:prstGeom>
          <a:noFill/>
          <a:ln w="9525">
            <a:noFill/>
          </a:ln>
        </p:spPr>
        <p:txBody>
          <a:bodyPr wrap="none">
            <a:spAutoFit/>
          </a:bodyPr>
          <a:lstStyle/>
          <a:p>
            <a:pPr eaLnBrk="1" hangingPunct="1">
              <a:buNone/>
            </a:pPr>
            <a:r>
              <a:rPr lang="en-US" altLang="en-US" sz="2100" dirty="0">
                <a:solidFill>
                  <a:srgbClr val="000000"/>
                </a:solidFill>
                <a:latin typeface="Times New Roman" panose="02020603050405020304" pitchFamily="18" charset="0"/>
                <a:cs typeface="Times New Roman" panose="02020603050405020304" pitchFamily="18" charset="0"/>
              </a:rPr>
              <a:t>= b</a:t>
            </a:r>
            <a:r>
              <a:rPr lang="en-US" altLang="en-US" sz="2100" baseline="30000" dirty="0">
                <a:solidFill>
                  <a:srgbClr val="000000"/>
                </a:solidFill>
                <a:latin typeface="Times New Roman" panose="02020603050405020304" pitchFamily="18" charset="0"/>
                <a:cs typeface="Times New Roman" panose="02020603050405020304" pitchFamily="18" charset="0"/>
              </a:rPr>
              <a:t>2 </a:t>
            </a:r>
            <a:r>
              <a:rPr lang="en-US" altLang="en-US" sz="2100" dirty="0">
                <a:solidFill>
                  <a:srgbClr val="000000"/>
                </a:solidFill>
                <a:latin typeface="Times New Roman" panose="02020603050405020304" pitchFamily="18" charset="0"/>
                <a:cs typeface="Times New Roman" panose="02020603050405020304" pitchFamily="18" charset="0"/>
              </a:rPr>
              <a:t>+ c</a:t>
            </a:r>
            <a:r>
              <a:rPr lang="en-US" altLang="en-US" sz="2100" baseline="30000" dirty="0">
                <a:solidFill>
                  <a:srgbClr val="000000"/>
                </a:solidFill>
                <a:latin typeface="Times New Roman" panose="02020603050405020304" pitchFamily="18" charset="0"/>
                <a:cs typeface="Times New Roman" panose="02020603050405020304" pitchFamily="18" charset="0"/>
              </a:rPr>
              <a:t>2 </a:t>
            </a:r>
            <a:r>
              <a:rPr lang="en-US" altLang="en-US" sz="2100" dirty="0">
                <a:solidFill>
                  <a:srgbClr val="000000"/>
                </a:solidFill>
                <a:latin typeface="Times New Roman" panose="02020603050405020304" pitchFamily="18" charset="0"/>
                <a:cs typeface="Times New Roman" panose="02020603050405020304" pitchFamily="18" charset="0"/>
              </a:rPr>
              <a:t>+ 2bc</a:t>
            </a:r>
            <a:endParaRPr sz="2100" dirty="0">
              <a:solidFill>
                <a:srgbClr val="000000"/>
              </a:solidFill>
              <a:latin typeface="Calibri" panose="020F0502020204030204" pitchFamily="34" charset="0"/>
            </a:endParaRPr>
          </a:p>
        </p:txBody>
      </p:sp>
      <p:sp>
        <p:nvSpPr>
          <p:cNvPr id="7" name="Rectangle 6"/>
          <p:cNvSpPr/>
          <p:nvPr/>
        </p:nvSpPr>
        <p:spPr>
          <a:xfrm>
            <a:off x="4929188" y="1600200"/>
            <a:ext cx="1520825" cy="415925"/>
          </a:xfrm>
          <a:prstGeom prst="rect">
            <a:avLst/>
          </a:prstGeom>
          <a:noFill/>
          <a:ln w="9525">
            <a:noFill/>
          </a:ln>
        </p:spPr>
        <p:txBody>
          <a:bodyPr wrap="none">
            <a:spAutoFit/>
          </a:bodyPr>
          <a:lstStyle/>
          <a:p>
            <a:pPr eaLnBrk="1" hangingPunct="1">
              <a:buNone/>
            </a:pPr>
            <a:r>
              <a:rPr lang="en-US" altLang="en-US" sz="2100" dirty="0">
                <a:solidFill>
                  <a:srgbClr val="000000"/>
                </a:solidFill>
                <a:latin typeface="Times New Roman" panose="02020603050405020304" pitchFamily="18" charset="0"/>
                <a:cs typeface="Times New Roman" panose="02020603050405020304" pitchFamily="18" charset="0"/>
              </a:rPr>
              <a:t>S</a:t>
            </a:r>
            <a:r>
              <a:rPr lang="en-US" altLang="en-US" sz="2100" baseline="-25000" dirty="0">
                <a:solidFill>
                  <a:srgbClr val="000000"/>
                </a:solidFill>
                <a:latin typeface="Times New Roman" panose="02020603050405020304" pitchFamily="18" charset="0"/>
                <a:cs typeface="Times New Roman" panose="02020603050405020304" pitchFamily="18" charset="0"/>
              </a:rPr>
              <a:t>1</a:t>
            </a:r>
            <a:r>
              <a:rPr lang="en-US" altLang="en-US" sz="2100" dirty="0">
                <a:solidFill>
                  <a:srgbClr val="000000"/>
                </a:solidFill>
                <a:latin typeface="Times New Roman" panose="02020603050405020304" pitchFamily="18" charset="0"/>
                <a:cs typeface="Times New Roman" panose="02020603050405020304" pitchFamily="18" charset="0"/>
              </a:rPr>
              <a:t> = (b + c)</a:t>
            </a:r>
            <a:r>
              <a:rPr lang="en-US" altLang="en-US" sz="2100" baseline="30000" dirty="0">
                <a:solidFill>
                  <a:srgbClr val="000000"/>
                </a:solidFill>
                <a:latin typeface="Times New Roman" panose="02020603050405020304" pitchFamily="18" charset="0"/>
                <a:cs typeface="Times New Roman" panose="02020603050405020304" pitchFamily="18" charset="0"/>
              </a:rPr>
              <a:t>2</a:t>
            </a:r>
            <a:endParaRPr lang="en-US" altLang="en-US" sz="2100" dirty="0">
              <a:solidFill>
                <a:srgbClr val="000000"/>
              </a:solidFill>
              <a:latin typeface="Times New Roman" panose="02020603050405020304" pitchFamily="18" charset="0"/>
              <a:ea typeface="Times New Roman" panose="02020603050405020304" pitchFamily="18" charset="0"/>
            </a:endParaRPr>
          </a:p>
        </p:txBody>
      </p:sp>
      <p:sp>
        <p:nvSpPr>
          <p:cNvPr id="75" name="TextBox 130"/>
          <p:cNvSpPr txBox="1"/>
          <p:nvPr/>
        </p:nvSpPr>
        <p:spPr>
          <a:xfrm>
            <a:off x="4414838" y="4087813"/>
            <a:ext cx="3168650" cy="73977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sz="1900" dirty="0">
                <a:solidFill>
                  <a:srgbClr val="000000"/>
                </a:solidFill>
                <a:latin typeface="Times New Roman" panose="02020603050405020304" pitchFamily="18" charset="0"/>
                <a:cs typeface="Times New Roman" panose="02020603050405020304" pitchFamily="18" charset="0"/>
              </a:rPr>
              <a:t>Dự đoán: </a:t>
            </a:r>
            <a:r>
              <a:rPr lang="en-US" altLang="en-US" b="1" dirty="0">
                <a:solidFill>
                  <a:srgbClr val="000000"/>
                </a:solidFill>
                <a:latin typeface="Times New Roman" panose="02020603050405020304" pitchFamily="18" charset="0"/>
                <a:cs typeface="Times New Roman" panose="02020603050405020304" pitchFamily="18" charset="0"/>
              </a:rPr>
              <a:t>a</a:t>
            </a:r>
            <a:r>
              <a:rPr lang="en-US" altLang="en-US" b="1" baseline="30000" dirty="0">
                <a:solidFill>
                  <a:srgbClr val="000000"/>
                </a:solidFill>
                <a:latin typeface="Times New Roman" panose="02020603050405020304" pitchFamily="18" charset="0"/>
                <a:cs typeface="Times New Roman" panose="02020603050405020304" pitchFamily="18" charset="0"/>
              </a:rPr>
              <a:t>2 </a:t>
            </a:r>
            <a:r>
              <a:rPr lang="en-US" altLang="en-US" b="1" dirty="0">
                <a:solidFill>
                  <a:srgbClr val="000000"/>
                </a:solidFill>
                <a:latin typeface="Times New Roman" panose="02020603050405020304" pitchFamily="18" charset="0"/>
                <a:cs typeface="Times New Roman" panose="02020603050405020304" pitchFamily="18" charset="0"/>
              </a:rPr>
              <a:t> =  b</a:t>
            </a:r>
            <a:r>
              <a:rPr lang="en-US" altLang="en-US" b="1" baseline="30000" dirty="0">
                <a:solidFill>
                  <a:srgbClr val="000000"/>
                </a:solidFill>
                <a:latin typeface="Times New Roman" panose="02020603050405020304" pitchFamily="18" charset="0"/>
                <a:cs typeface="Times New Roman" panose="02020603050405020304" pitchFamily="18" charset="0"/>
              </a:rPr>
              <a:t>2</a:t>
            </a:r>
            <a:r>
              <a:rPr lang="en-US" altLang="en-US" b="1" dirty="0">
                <a:solidFill>
                  <a:srgbClr val="000000"/>
                </a:solidFill>
                <a:latin typeface="Times New Roman" panose="02020603050405020304" pitchFamily="18" charset="0"/>
                <a:cs typeface="Times New Roman" panose="02020603050405020304" pitchFamily="18" charset="0"/>
              </a:rPr>
              <a:t> + c</a:t>
            </a:r>
            <a:r>
              <a:rPr lang="en-US" altLang="en-US" b="1" baseline="30000" dirty="0">
                <a:solidFill>
                  <a:srgbClr val="000000"/>
                </a:solidFill>
                <a:latin typeface="Times New Roman" panose="02020603050405020304" pitchFamily="18" charset="0"/>
                <a:cs typeface="Times New Roman" panose="02020603050405020304" pitchFamily="18" charset="0"/>
              </a:rPr>
              <a:t>2</a:t>
            </a:r>
            <a:endParaRPr b="1" baseline="30000" dirty="0">
              <a:solidFill>
                <a:srgbClr val="000000"/>
              </a:solidFill>
            </a:endParaRPr>
          </a:p>
          <a:p>
            <a:pPr marL="0" lvl="0" indent="0" defTabSz="914400">
              <a:lnSpc>
                <a:spcPct val="100000"/>
              </a:lnSpc>
              <a:spcBef>
                <a:spcPct val="0"/>
              </a:spcBef>
              <a:buFontTx/>
              <a:buNone/>
            </a:pPr>
            <a:endParaRPr lang="en-US" altLang="en-US" dirty="0">
              <a:solidFill>
                <a:srgbClr val="000000"/>
              </a:solidFill>
              <a:latin typeface="Times New Roman" panose="02020603050405020304" pitchFamily="18" charset="0"/>
              <a:ea typeface="Times New Roman" panose="02020603050405020304" pitchFamily="18" charset="0"/>
            </a:endParaRPr>
          </a:p>
        </p:txBody>
      </p:sp>
      <p:sp>
        <p:nvSpPr>
          <p:cNvPr id="76" name="Rectangle 75"/>
          <p:cNvSpPr/>
          <p:nvPr/>
        </p:nvSpPr>
        <p:spPr>
          <a:xfrm>
            <a:off x="6348413" y="1639888"/>
            <a:ext cx="1757362" cy="415925"/>
          </a:xfrm>
          <a:prstGeom prst="rect">
            <a:avLst/>
          </a:prstGeom>
          <a:noFill/>
          <a:ln w="9525">
            <a:noFill/>
          </a:ln>
        </p:spPr>
        <p:txBody>
          <a:bodyPr wrap="none">
            <a:spAutoFit/>
          </a:bodyPr>
          <a:lstStyle/>
          <a:p>
            <a:pPr eaLnBrk="1" hangingPunct="1">
              <a:buNone/>
            </a:pPr>
            <a:r>
              <a:rPr lang="en-US" altLang="en-US" sz="2100" dirty="0">
                <a:solidFill>
                  <a:srgbClr val="FF0000"/>
                </a:solidFill>
                <a:latin typeface="Times New Roman" panose="02020603050405020304" pitchFamily="18" charset="0"/>
                <a:cs typeface="Times New Roman" panose="02020603050405020304" pitchFamily="18" charset="0"/>
              </a:rPr>
              <a:t>= b</a:t>
            </a:r>
            <a:r>
              <a:rPr lang="en-US" altLang="en-US" sz="2100" baseline="30000" dirty="0">
                <a:solidFill>
                  <a:srgbClr val="FF0000"/>
                </a:solidFill>
                <a:latin typeface="Times New Roman" panose="02020603050405020304" pitchFamily="18" charset="0"/>
                <a:cs typeface="Times New Roman" panose="02020603050405020304" pitchFamily="18" charset="0"/>
              </a:rPr>
              <a:t>2 </a:t>
            </a:r>
            <a:r>
              <a:rPr lang="en-US" altLang="en-US" sz="2100" dirty="0">
                <a:solidFill>
                  <a:srgbClr val="FF0000"/>
                </a:solidFill>
                <a:latin typeface="Times New Roman" panose="02020603050405020304" pitchFamily="18" charset="0"/>
                <a:cs typeface="Times New Roman" panose="02020603050405020304" pitchFamily="18" charset="0"/>
              </a:rPr>
              <a:t>+ c</a:t>
            </a:r>
            <a:r>
              <a:rPr lang="en-US" altLang="en-US" sz="2100" baseline="30000" dirty="0">
                <a:solidFill>
                  <a:srgbClr val="FF0000"/>
                </a:solidFill>
                <a:latin typeface="Times New Roman" panose="02020603050405020304" pitchFamily="18" charset="0"/>
                <a:cs typeface="Times New Roman" panose="02020603050405020304" pitchFamily="18" charset="0"/>
              </a:rPr>
              <a:t>2 </a:t>
            </a:r>
            <a:r>
              <a:rPr lang="en-US" altLang="en-US" sz="2100" dirty="0">
                <a:solidFill>
                  <a:srgbClr val="FF0000"/>
                </a:solidFill>
                <a:latin typeface="Times New Roman" panose="02020603050405020304" pitchFamily="18" charset="0"/>
                <a:cs typeface="Times New Roman" panose="02020603050405020304" pitchFamily="18" charset="0"/>
              </a:rPr>
              <a:t>+ 2bc</a:t>
            </a:r>
            <a:endParaRPr sz="2100" dirty="0">
              <a:solidFill>
                <a:srgbClr val="FF0000"/>
              </a:solidFill>
              <a:latin typeface="Calibri" panose="020F0502020204030204" pitchFamily="34" charset="0"/>
            </a:endParaRPr>
          </a:p>
        </p:txBody>
      </p:sp>
      <p:sp>
        <p:nvSpPr>
          <p:cNvPr id="78" name="TextBox 130"/>
          <p:cNvSpPr txBox="1"/>
          <p:nvPr/>
        </p:nvSpPr>
        <p:spPr>
          <a:xfrm>
            <a:off x="6761163" y="3027363"/>
            <a:ext cx="1293812"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a:t>
            </a:r>
            <a:r>
              <a:rPr lang="en-US" altLang="en-US" baseline="30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 + 2bc</a:t>
            </a:r>
            <a:endParaRPr lang="en-US" altLang="en-US" baseline="30000" dirty="0">
              <a:solidFill>
                <a:srgbClr val="000000"/>
              </a:solidFill>
              <a:latin typeface="Times New Roman" panose="02020603050405020304" pitchFamily="18" charset="0"/>
              <a:ea typeface="Times New Roman" panose="02020603050405020304" pitchFamily="18" charset="0"/>
            </a:endParaRPr>
          </a:p>
        </p:txBody>
      </p:sp>
      <p:sp>
        <p:nvSpPr>
          <p:cNvPr id="79" name="TextBox 130"/>
          <p:cNvSpPr txBox="1"/>
          <p:nvPr/>
        </p:nvSpPr>
        <p:spPr>
          <a:xfrm>
            <a:off x="6761163" y="3019425"/>
            <a:ext cx="1293812" cy="415925"/>
          </a:xfrm>
          <a:prstGeom prst="rect">
            <a:avLst/>
          </a:prstGeom>
          <a:noFill/>
          <a:ln w="9525">
            <a:noFill/>
          </a:ln>
        </p:spPr>
        <p:txBody>
          <a:bodyPr>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defTabSz="914400">
              <a:lnSpc>
                <a:spcPct val="100000"/>
              </a:lnSpc>
              <a:spcBef>
                <a:spcPct val="0"/>
              </a:spcBef>
              <a:buFontTx/>
              <a:buNone/>
            </a:pPr>
            <a:r>
              <a:rPr lang="en-US" altLang="en-US" dirty="0">
                <a:solidFill>
                  <a:srgbClr val="FF0000"/>
                </a:solidFill>
                <a:latin typeface="Times New Roman" panose="02020603050405020304" pitchFamily="18" charset="0"/>
                <a:cs typeface="Times New Roman" panose="02020603050405020304" pitchFamily="18" charset="0"/>
              </a:rPr>
              <a:t>= a</a:t>
            </a:r>
            <a:r>
              <a:rPr lang="en-US" altLang="en-US" baseline="30000" dirty="0">
                <a:solidFill>
                  <a:srgbClr val="FF0000"/>
                </a:solidFill>
                <a:latin typeface="Times New Roman" panose="02020603050405020304" pitchFamily="18" charset="0"/>
                <a:cs typeface="Times New Roman" panose="02020603050405020304" pitchFamily="18" charset="0"/>
              </a:rPr>
              <a:t>2</a:t>
            </a:r>
            <a:r>
              <a:rPr lang="en-US" altLang="en-US" dirty="0">
                <a:solidFill>
                  <a:srgbClr val="FF0000"/>
                </a:solidFill>
                <a:latin typeface="Times New Roman" panose="02020603050405020304" pitchFamily="18" charset="0"/>
                <a:cs typeface="Times New Roman" panose="02020603050405020304" pitchFamily="18" charset="0"/>
              </a:rPr>
              <a:t> + 2bc</a:t>
            </a:r>
            <a:endParaRPr lang="en-US" altLang="en-US" baseline="30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med">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3.7037E-6 L -0.08333 -0.61991 " pathEditMode="relative" rAng="0" ptsTypes="AA">
                                      <p:cBhvr>
                                        <p:cTn id="6" dur="2000" fill="hold"/>
                                        <p:tgtEl>
                                          <p:spTgt spid="140378"/>
                                        </p:tgtEl>
                                        <p:attrNameLst>
                                          <p:attrName>ppt_x</p:attrName>
                                          <p:attrName>ppt_y</p:attrName>
                                        </p:attrNameLst>
                                      </p:cBhvr>
                                      <p:rCtr x="-4200" y="-31000"/>
                                    </p:animMotion>
                                  </p:childTnLst>
                                </p:cTn>
                              </p:par>
                              <p:par>
                                <p:cTn id="7" presetID="35" presetClass="exit" presetSubtype="0" fill="hold" nodeType="withEffect">
                                  <p:stCondLst>
                                    <p:cond delay="0"/>
                                  </p:stCondLst>
                                  <p:childTnLst>
                                    <p:animEffect transition="out" filter="fade">
                                      <p:cBhvr>
                                        <p:cTn id="8" dur="2000"/>
                                        <p:tgtEl>
                                          <p:spTgt spid="140378"/>
                                        </p:tgtEl>
                                      </p:cBhvr>
                                    </p:animEffect>
                                    <p:anim calcmode="lin" valueType="num">
                                      <p:cBhvr>
                                        <p:cTn id="9" dur="2000"/>
                                        <p:tgtEl>
                                          <p:spTgt spid="140378"/>
                                        </p:tgtEl>
                                        <p:attrNameLst>
                                          <p:attrName>style.rotation</p:attrName>
                                        </p:attrNameLst>
                                      </p:cBhvr>
                                      <p:tavLst>
                                        <p:tav tm="0">
                                          <p:val>
                                            <p:fltVal val="0"/>
                                          </p:val>
                                        </p:tav>
                                        <p:tav tm="100000">
                                          <p:val>
                                            <p:fltVal val="720"/>
                                          </p:val>
                                        </p:tav>
                                      </p:tavLst>
                                    </p:anim>
                                    <p:anim calcmode="lin" valueType="num">
                                      <p:cBhvr>
                                        <p:cTn id="10" dur="2000"/>
                                        <p:tgtEl>
                                          <p:spTgt spid="140378"/>
                                        </p:tgtEl>
                                        <p:attrNameLst>
                                          <p:attrName>ppt_h</p:attrName>
                                        </p:attrNameLst>
                                      </p:cBhvr>
                                      <p:tavLst>
                                        <p:tav tm="0">
                                          <p:val>
                                            <p:strVal val="ppt_h"/>
                                          </p:val>
                                        </p:tav>
                                        <p:tav tm="100000">
                                          <p:val>
                                            <p:fltVal val="0"/>
                                          </p:val>
                                        </p:tav>
                                      </p:tavLst>
                                    </p:anim>
                                    <p:anim calcmode="lin" valueType="num">
                                      <p:cBhvr>
                                        <p:cTn id="11" dur="2000"/>
                                        <p:tgtEl>
                                          <p:spTgt spid="140378"/>
                                        </p:tgtEl>
                                        <p:attrNameLst>
                                          <p:attrName>ppt_w</p:attrName>
                                        </p:attrNameLst>
                                      </p:cBhvr>
                                      <p:tavLst>
                                        <p:tav tm="0">
                                          <p:val>
                                            <p:strVal val="ppt_w"/>
                                          </p:val>
                                        </p:tav>
                                        <p:tav tm="100000">
                                          <p:val>
                                            <p:fltVal val="0"/>
                                          </p:val>
                                        </p:tav>
                                      </p:tavLst>
                                    </p:anim>
                                    <p:set>
                                      <p:cBhvr>
                                        <p:cTn id="12" dur="1" fill="hold">
                                          <p:stCondLst>
                                            <p:cond delay="1999"/>
                                          </p:stCondLst>
                                        </p:cTn>
                                        <p:tgtEl>
                                          <p:spTgt spid="140378"/>
                                        </p:tgtEl>
                                        <p:attrNameLst>
                                          <p:attrName>style.visibility</p:attrName>
                                        </p:attrNameLst>
                                      </p:cBhvr>
                                      <p:to>
                                        <p:strVal val="hidden"/>
                                      </p:to>
                                    </p:set>
                                  </p:childTnLst>
                                </p:cTn>
                              </p:par>
                            </p:childTnLst>
                          </p:cTn>
                        </p:par>
                        <p:par>
                          <p:cTn id="13" fill="hold">
                            <p:stCondLst>
                              <p:cond delay="2000"/>
                            </p:stCondLst>
                            <p:childTnLst>
                              <p:par>
                                <p:cTn id="14" presetID="49" presetClass="entr" presetSubtype="0" decel="100000" fill="hold" nodeType="afterEffect">
                                  <p:stCondLst>
                                    <p:cond delay="0"/>
                                  </p:stCondLst>
                                  <p:childTnLst>
                                    <p:set>
                                      <p:cBhvr>
                                        <p:cTn id="15" dur="1" fill="hold">
                                          <p:stCondLst>
                                            <p:cond delay="0"/>
                                          </p:stCondLst>
                                        </p:cTn>
                                        <p:tgtEl>
                                          <p:spTgt spid="140297"/>
                                        </p:tgtEl>
                                        <p:attrNameLst>
                                          <p:attrName>style.visibility</p:attrName>
                                        </p:attrNameLst>
                                      </p:cBhvr>
                                      <p:to>
                                        <p:strVal val="visible"/>
                                      </p:to>
                                    </p:set>
                                    <p:anim calcmode="lin" valueType="num">
                                      <p:cBhvr>
                                        <p:cTn id="16" dur="500" fill="hold"/>
                                        <p:tgtEl>
                                          <p:spTgt spid="140297"/>
                                        </p:tgtEl>
                                        <p:attrNameLst>
                                          <p:attrName>ppt_w</p:attrName>
                                        </p:attrNameLst>
                                      </p:cBhvr>
                                      <p:tavLst>
                                        <p:tav tm="0">
                                          <p:val>
                                            <p:fltVal val="0"/>
                                          </p:val>
                                        </p:tav>
                                        <p:tav tm="100000">
                                          <p:val>
                                            <p:strVal val="#ppt_w"/>
                                          </p:val>
                                        </p:tav>
                                      </p:tavLst>
                                    </p:anim>
                                    <p:anim calcmode="lin" valueType="num">
                                      <p:cBhvr>
                                        <p:cTn id="17" dur="500" fill="hold"/>
                                        <p:tgtEl>
                                          <p:spTgt spid="140297"/>
                                        </p:tgtEl>
                                        <p:attrNameLst>
                                          <p:attrName>ppt_h</p:attrName>
                                        </p:attrNameLst>
                                      </p:cBhvr>
                                      <p:tavLst>
                                        <p:tav tm="0">
                                          <p:val>
                                            <p:fltVal val="0"/>
                                          </p:val>
                                        </p:tav>
                                        <p:tav tm="100000">
                                          <p:val>
                                            <p:strVal val="#ppt_h"/>
                                          </p:val>
                                        </p:tav>
                                      </p:tavLst>
                                    </p:anim>
                                    <p:anim calcmode="lin" valueType="num">
                                      <p:cBhvr>
                                        <p:cTn id="18" dur="500" fill="hold"/>
                                        <p:tgtEl>
                                          <p:spTgt spid="140297"/>
                                        </p:tgtEl>
                                        <p:attrNameLst>
                                          <p:attrName>style.rotation</p:attrName>
                                        </p:attrNameLst>
                                      </p:cBhvr>
                                      <p:tavLst>
                                        <p:tav tm="0">
                                          <p:val>
                                            <p:fltVal val="360"/>
                                          </p:val>
                                        </p:tav>
                                        <p:tav tm="100000">
                                          <p:val>
                                            <p:fltVal val="0"/>
                                          </p:val>
                                        </p:tav>
                                      </p:tavLst>
                                    </p:anim>
                                    <p:animEffect transition="in" filter="fade">
                                      <p:cBhvr>
                                        <p:cTn id="19" dur="500"/>
                                        <p:tgtEl>
                                          <p:spTgt spid="140297"/>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3.33333E-6 -2.22222E-6 L -0.16666 -0.33194 " pathEditMode="relative" rAng="0" ptsTypes="AA">
                                      <p:cBhvr>
                                        <p:cTn id="23" dur="2000" fill="hold"/>
                                        <p:tgtEl>
                                          <p:spTgt spid="140385"/>
                                        </p:tgtEl>
                                        <p:attrNameLst>
                                          <p:attrName>ppt_x</p:attrName>
                                          <p:attrName>ppt_y</p:attrName>
                                        </p:attrNameLst>
                                      </p:cBhvr>
                                      <p:rCtr x="-8300" y="-16600"/>
                                    </p:animMotion>
                                  </p:childTnLst>
                                </p:cTn>
                              </p:par>
                              <p:par>
                                <p:cTn id="24" presetID="35" presetClass="exit" presetSubtype="0" fill="hold" nodeType="withEffect">
                                  <p:stCondLst>
                                    <p:cond delay="0"/>
                                  </p:stCondLst>
                                  <p:childTnLst>
                                    <p:animEffect transition="out" filter="fade">
                                      <p:cBhvr>
                                        <p:cTn id="25" dur="2000"/>
                                        <p:tgtEl>
                                          <p:spTgt spid="140385"/>
                                        </p:tgtEl>
                                      </p:cBhvr>
                                    </p:animEffect>
                                    <p:anim calcmode="lin" valueType="num">
                                      <p:cBhvr>
                                        <p:cTn id="26" dur="2000"/>
                                        <p:tgtEl>
                                          <p:spTgt spid="140385"/>
                                        </p:tgtEl>
                                        <p:attrNameLst>
                                          <p:attrName>style.rotation</p:attrName>
                                        </p:attrNameLst>
                                      </p:cBhvr>
                                      <p:tavLst>
                                        <p:tav tm="0">
                                          <p:val>
                                            <p:fltVal val="0"/>
                                          </p:val>
                                        </p:tav>
                                        <p:tav tm="100000">
                                          <p:val>
                                            <p:fltVal val="720"/>
                                          </p:val>
                                        </p:tav>
                                      </p:tavLst>
                                    </p:anim>
                                    <p:anim calcmode="lin" valueType="num">
                                      <p:cBhvr>
                                        <p:cTn id="27" dur="2000"/>
                                        <p:tgtEl>
                                          <p:spTgt spid="140385"/>
                                        </p:tgtEl>
                                        <p:attrNameLst>
                                          <p:attrName>ppt_h</p:attrName>
                                        </p:attrNameLst>
                                      </p:cBhvr>
                                      <p:tavLst>
                                        <p:tav tm="0">
                                          <p:val>
                                            <p:strVal val="ppt_h"/>
                                          </p:val>
                                        </p:tav>
                                        <p:tav tm="100000">
                                          <p:val>
                                            <p:fltVal val="0"/>
                                          </p:val>
                                        </p:tav>
                                      </p:tavLst>
                                    </p:anim>
                                    <p:anim calcmode="lin" valueType="num">
                                      <p:cBhvr>
                                        <p:cTn id="28" dur="2000"/>
                                        <p:tgtEl>
                                          <p:spTgt spid="140385"/>
                                        </p:tgtEl>
                                        <p:attrNameLst>
                                          <p:attrName>ppt_w</p:attrName>
                                        </p:attrNameLst>
                                      </p:cBhvr>
                                      <p:tavLst>
                                        <p:tav tm="0">
                                          <p:val>
                                            <p:strVal val="ppt_w"/>
                                          </p:val>
                                        </p:tav>
                                        <p:tav tm="100000">
                                          <p:val>
                                            <p:fltVal val="0"/>
                                          </p:val>
                                        </p:tav>
                                      </p:tavLst>
                                    </p:anim>
                                    <p:set>
                                      <p:cBhvr>
                                        <p:cTn id="29" dur="1" fill="hold">
                                          <p:stCondLst>
                                            <p:cond delay="1999"/>
                                          </p:stCondLst>
                                        </p:cTn>
                                        <p:tgtEl>
                                          <p:spTgt spid="140385"/>
                                        </p:tgtEl>
                                        <p:attrNameLst>
                                          <p:attrName>style.visibility</p:attrName>
                                        </p:attrNameLst>
                                      </p:cBhvr>
                                      <p:to>
                                        <p:strVal val="hidden"/>
                                      </p:to>
                                    </p:set>
                                  </p:childTnLst>
                                </p:cTn>
                              </p:par>
                            </p:childTnLst>
                          </p:cTn>
                        </p:par>
                        <p:par>
                          <p:cTn id="30" fill="hold">
                            <p:stCondLst>
                              <p:cond delay="2000"/>
                            </p:stCondLst>
                            <p:childTnLst>
                              <p:par>
                                <p:cTn id="31" presetID="49" presetClass="entr" presetSubtype="0" decel="100000" fill="hold" nodeType="afterEffect">
                                  <p:stCondLst>
                                    <p:cond delay="0"/>
                                  </p:stCondLst>
                                  <p:childTnLst>
                                    <p:set>
                                      <p:cBhvr>
                                        <p:cTn id="32" dur="1" fill="hold">
                                          <p:stCondLst>
                                            <p:cond delay="0"/>
                                          </p:stCondLst>
                                        </p:cTn>
                                        <p:tgtEl>
                                          <p:spTgt spid="140317"/>
                                        </p:tgtEl>
                                        <p:attrNameLst>
                                          <p:attrName>style.visibility</p:attrName>
                                        </p:attrNameLst>
                                      </p:cBhvr>
                                      <p:to>
                                        <p:strVal val="visible"/>
                                      </p:to>
                                    </p:set>
                                    <p:anim calcmode="lin" valueType="num">
                                      <p:cBhvr>
                                        <p:cTn id="33" dur="500" fill="hold"/>
                                        <p:tgtEl>
                                          <p:spTgt spid="140317"/>
                                        </p:tgtEl>
                                        <p:attrNameLst>
                                          <p:attrName>ppt_w</p:attrName>
                                        </p:attrNameLst>
                                      </p:cBhvr>
                                      <p:tavLst>
                                        <p:tav tm="0">
                                          <p:val>
                                            <p:fltVal val="0"/>
                                          </p:val>
                                        </p:tav>
                                        <p:tav tm="100000">
                                          <p:val>
                                            <p:strVal val="#ppt_w"/>
                                          </p:val>
                                        </p:tav>
                                      </p:tavLst>
                                    </p:anim>
                                    <p:anim calcmode="lin" valueType="num">
                                      <p:cBhvr>
                                        <p:cTn id="34" dur="500" fill="hold"/>
                                        <p:tgtEl>
                                          <p:spTgt spid="140317"/>
                                        </p:tgtEl>
                                        <p:attrNameLst>
                                          <p:attrName>ppt_h</p:attrName>
                                        </p:attrNameLst>
                                      </p:cBhvr>
                                      <p:tavLst>
                                        <p:tav tm="0">
                                          <p:val>
                                            <p:fltVal val="0"/>
                                          </p:val>
                                        </p:tav>
                                        <p:tav tm="100000">
                                          <p:val>
                                            <p:strVal val="#ppt_h"/>
                                          </p:val>
                                        </p:tav>
                                      </p:tavLst>
                                    </p:anim>
                                    <p:anim calcmode="lin" valueType="num">
                                      <p:cBhvr>
                                        <p:cTn id="35" dur="500" fill="hold"/>
                                        <p:tgtEl>
                                          <p:spTgt spid="140317"/>
                                        </p:tgtEl>
                                        <p:attrNameLst>
                                          <p:attrName>style.rotation</p:attrName>
                                        </p:attrNameLst>
                                      </p:cBhvr>
                                      <p:tavLst>
                                        <p:tav tm="0">
                                          <p:val>
                                            <p:fltVal val="360"/>
                                          </p:val>
                                        </p:tav>
                                        <p:tav tm="100000">
                                          <p:val>
                                            <p:fltVal val="0"/>
                                          </p:val>
                                        </p:tav>
                                      </p:tavLst>
                                    </p:anim>
                                    <p:animEffect transition="in" filter="fade">
                                      <p:cBhvr>
                                        <p:cTn id="36" dur="500"/>
                                        <p:tgtEl>
                                          <p:spTgt spid="140317"/>
                                        </p:tgtEl>
                                      </p:cBhvr>
                                    </p:animEffect>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0 3.7037E-6 L -0.08333 -0.61991 " pathEditMode="relative" rAng="0" ptsTypes="AA">
                                      <p:cBhvr>
                                        <p:cTn id="40" dur="2000" fill="hold"/>
                                        <p:tgtEl>
                                          <p:spTgt spid="140392"/>
                                        </p:tgtEl>
                                        <p:attrNameLst>
                                          <p:attrName>ppt_x</p:attrName>
                                          <p:attrName>ppt_y</p:attrName>
                                        </p:attrNameLst>
                                      </p:cBhvr>
                                      <p:rCtr x="-4200" y="-31000"/>
                                    </p:animMotion>
                                  </p:childTnLst>
                                </p:cTn>
                              </p:par>
                              <p:par>
                                <p:cTn id="41" presetID="35" presetClass="exit" presetSubtype="0" fill="hold" nodeType="withEffect">
                                  <p:stCondLst>
                                    <p:cond delay="0"/>
                                  </p:stCondLst>
                                  <p:childTnLst>
                                    <p:animEffect transition="out" filter="fade">
                                      <p:cBhvr>
                                        <p:cTn id="42" dur="2000"/>
                                        <p:tgtEl>
                                          <p:spTgt spid="140392"/>
                                        </p:tgtEl>
                                      </p:cBhvr>
                                    </p:animEffect>
                                    <p:anim calcmode="lin" valueType="num">
                                      <p:cBhvr>
                                        <p:cTn id="43" dur="2000"/>
                                        <p:tgtEl>
                                          <p:spTgt spid="140392"/>
                                        </p:tgtEl>
                                        <p:attrNameLst>
                                          <p:attrName>style.rotation</p:attrName>
                                        </p:attrNameLst>
                                      </p:cBhvr>
                                      <p:tavLst>
                                        <p:tav tm="0">
                                          <p:val>
                                            <p:fltVal val="0"/>
                                          </p:val>
                                        </p:tav>
                                        <p:tav tm="100000">
                                          <p:val>
                                            <p:fltVal val="720"/>
                                          </p:val>
                                        </p:tav>
                                      </p:tavLst>
                                    </p:anim>
                                    <p:anim calcmode="lin" valueType="num">
                                      <p:cBhvr>
                                        <p:cTn id="44" dur="2000"/>
                                        <p:tgtEl>
                                          <p:spTgt spid="140392"/>
                                        </p:tgtEl>
                                        <p:attrNameLst>
                                          <p:attrName>ppt_h</p:attrName>
                                        </p:attrNameLst>
                                      </p:cBhvr>
                                      <p:tavLst>
                                        <p:tav tm="0">
                                          <p:val>
                                            <p:strVal val="ppt_h"/>
                                          </p:val>
                                        </p:tav>
                                        <p:tav tm="100000">
                                          <p:val>
                                            <p:fltVal val="0"/>
                                          </p:val>
                                        </p:tav>
                                      </p:tavLst>
                                    </p:anim>
                                    <p:anim calcmode="lin" valueType="num">
                                      <p:cBhvr>
                                        <p:cTn id="45" dur="2000"/>
                                        <p:tgtEl>
                                          <p:spTgt spid="140392"/>
                                        </p:tgtEl>
                                        <p:attrNameLst>
                                          <p:attrName>ppt_w</p:attrName>
                                        </p:attrNameLst>
                                      </p:cBhvr>
                                      <p:tavLst>
                                        <p:tav tm="0">
                                          <p:val>
                                            <p:strVal val="ppt_w"/>
                                          </p:val>
                                        </p:tav>
                                        <p:tav tm="100000">
                                          <p:val>
                                            <p:fltVal val="0"/>
                                          </p:val>
                                        </p:tav>
                                      </p:tavLst>
                                    </p:anim>
                                    <p:set>
                                      <p:cBhvr>
                                        <p:cTn id="46" dur="1" fill="hold">
                                          <p:stCondLst>
                                            <p:cond delay="1999"/>
                                          </p:stCondLst>
                                        </p:cTn>
                                        <p:tgtEl>
                                          <p:spTgt spid="140392"/>
                                        </p:tgtEl>
                                        <p:attrNameLst>
                                          <p:attrName>style.visibility</p:attrName>
                                        </p:attrNameLst>
                                      </p:cBhvr>
                                      <p:to>
                                        <p:strVal val="hidden"/>
                                      </p:to>
                                    </p:set>
                                  </p:childTnLst>
                                </p:cTn>
                              </p:par>
                            </p:childTnLst>
                          </p:cTn>
                        </p:par>
                        <p:par>
                          <p:cTn id="47" fill="hold">
                            <p:stCondLst>
                              <p:cond delay="2000"/>
                            </p:stCondLst>
                            <p:childTnLst>
                              <p:par>
                                <p:cTn id="48" presetID="49" presetClass="entr" presetSubtype="0" decel="100000" fill="hold" nodeType="afterEffect">
                                  <p:stCondLst>
                                    <p:cond delay="0"/>
                                  </p:stCondLst>
                                  <p:childTnLst>
                                    <p:set>
                                      <p:cBhvr>
                                        <p:cTn id="49" dur="1" fill="hold">
                                          <p:stCondLst>
                                            <p:cond delay="0"/>
                                          </p:stCondLst>
                                        </p:cTn>
                                        <p:tgtEl>
                                          <p:spTgt spid="140311"/>
                                        </p:tgtEl>
                                        <p:attrNameLst>
                                          <p:attrName>style.visibility</p:attrName>
                                        </p:attrNameLst>
                                      </p:cBhvr>
                                      <p:to>
                                        <p:strVal val="visible"/>
                                      </p:to>
                                    </p:set>
                                    <p:anim calcmode="lin" valueType="num">
                                      <p:cBhvr>
                                        <p:cTn id="50" dur="500" fill="hold"/>
                                        <p:tgtEl>
                                          <p:spTgt spid="140311"/>
                                        </p:tgtEl>
                                        <p:attrNameLst>
                                          <p:attrName>ppt_w</p:attrName>
                                        </p:attrNameLst>
                                      </p:cBhvr>
                                      <p:tavLst>
                                        <p:tav tm="0">
                                          <p:val>
                                            <p:fltVal val="0"/>
                                          </p:val>
                                        </p:tav>
                                        <p:tav tm="100000">
                                          <p:val>
                                            <p:strVal val="#ppt_w"/>
                                          </p:val>
                                        </p:tav>
                                      </p:tavLst>
                                    </p:anim>
                                    <p:anim calcmode="lin" valueType="num">
                                      <p:cBhvr>
                                        <p:cTn id="51" dur="500" fill="hold"/>
                                        <p:tgtEl>
                                          <p:spTgt spid="140311"/>
                                        </p:tgtEl>
                                        <p:attrNameLst>
                                          <p:attrName>ppt_h</p:attrName>
                                        </p:attrNameLst>
                                      </p:cBhvr>
                                      <p:tavLst>
                                        <p:tav tm="0">
                                          <p:val>
                                            <p:fltVal val="0"/>
                                          </p:val>
                                        </p:tav>
                                        <p:tav tm="100000">
                                          <p:val>
                                            <p:strVal val="#ppt_h"/>
                                          </p:val>
                                        </p:tav>
                                      </p:tavLst>
                                    </p:anim>
                                    <p:anim calcmode="lin" valueType="num">
                                      <p:cBhvr>
                                        <p:cTn id="52" dur="500" fill="hold"/>
                                        <p:tgtEl>
                                          <p:spTgt spid="140311"/>
                                        </p:tgtEl>
                                        <p:attrNameLst>
                                          <p:attrName>style.rotation</p:attrName>
                                        </p:attrNameLst>
                                      </p:cBhvr>
                                      <p:tavLst>
                                        <p:tav tm="0">
                                          <p:val>
                                            <p:fltVal val="360"/>
                                          </p:val>
                                        </p:tav>
                                        <p:tav tm="100000">
                                          <p:val>
                                            <p:fltVal val="0"/>
                                          </p:val>
                                        </p:tav>
                                      </p:tavLst>
                                    </p:anim>
                                    <p:animEffect transition="in" filter="fade">
                                      <p:cBhvr>
                                        <p:cTn id="53" dur="500"/>
                                        <p:tgtEl>
                                          <p:spTgt spid="140311"/>
                                        </p:tgtEl>
                                      </p:cBhvr>
                                    </p:animEffect>
                                  </p:childTnLst>
                                </p:cTn>
                              </p:par>
                              <p:par>
                                <p:cTn id="54" presetID="8" presetClass="entr" presetSubtype="16" fill="hold" nodeType="withEffect">
                                  <p:stCondLst>
                                    <p:cond delay="0"/>
                                  </p:stCondLst>
                                  <p:childTnLst>
                                    <p:set>
                                      <p:cBhvr>
                                        <p:cTn id="55" dur="1" fill="hold">
                                          <p:stCondLst>
                                            <p:cond delay="0"/>
                                          </p:stCondLst>
                                        </p:cTn>
                                        <p:tgtEl>
                                          <p:spTgt spid="274440"/>
                                        </p:tgtEl>
                                        <p:attrNameLst>
                                          <p:attrName>style.visibility</p:attrName>
                                        </p:attrNameLst>
                                      </p:cBhvr>
                                      <p:to>
                                        <p:strVal val="visible"/>
                                      </p:to>
                                    </p:set>
                                    <p:animEffect transition="in" filter="diamond(in)">
                                      <p:cBhvr>
                                        <p:cTn id="56" dur="500"/>
                                        <p:tgtEl>
                                          <p:spTgt spid="274440"/>
                                        </p:tgtEl>
                                      </p:cBhvr>
                                    </p:animEffec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 -4.44444E-6 L -0.2 -0.32916 " pathEditMode="relative" rAng="0" ptsTypes="AA">
                                      <p:cBhvr>
                                        <p:cTn id="60" dur="2000" fill="hold"/>
                                        <p:tgtEl>
                                          <p:spTgt spid="140399"/>
                                        </p:tgtEl>
                                        <p:attrNameLst>
                                          <p:attrName>ppt_x</p:attrName>
                                          <p:attrName>ppt_y</p:attrName>
                                        </p:attrNameLst>
                                      </p:cBhvr>
                                      <p:rCtr x="-10000" y="-16500"/>
                                    </p:animMotion>
                                  </p:childTnLst>
                                </p:cTn>
                              </p:par>
                              <p:par>
                                <p:cTn id="61" presetID="35" presetClass="exit" presetSubtype="0" fill="hold" nodeType="withEffect">
                                  <p:stCondLst>
                                    <p:cond delay="0"/>
                                  </p:stCondLst>
                                  <p:childTnLst>
                                    <p:animEffect transition="out" filter="fade">
                                      <p:cBhvr>
                                        <p:cTn id="62" dur="2000"/>
                                        <p:tgtEl>
                                          <p:spTgt spid="140399"/>
                                        </p:tgtEl>
                                      </p:cBhvr>
                                    </p:animEffect>
                                    <p:anim calcmode="lin" valueType="num">
                                      <p:cBhvr>
                                        <p:cTn id="63" dur="2000"/>
                                        <p:tgtEl>
                                          <p:spTgt spid="140399"/>
                                        </p:tgtEl>
                                        <p:attrNameLst>
                                          <p:attrName>style.rotation</p:attrName>
                                        </p:attrNameLst>
                                      </p:cBhvr>
                                      <p:tavLst>
                                        <p:tav tm="0">
                                          <p:val>
                                            <p:fltVal val="0"/>
                                          </p:val>
                                        </p:tav>
                                        <p:tav tm="100000">
                                          <p:val>
                                            <p:fltVal val="720"/>
                                          </p:val>
                                        </p:tav>
                                      </p:tavLst>
                                    </p:anim>
                                    <p:anim calcmode="lin" valueType="num">
                                      <p:cBhvr>
                                        <p:cTn id="64" dur="2000"/>
                                        <p:tgtEl>
                                          <p:spTgt spid="140399"/>
                                        </p:tgtEl>
                                        <p:attrNameLst>
                                          <p:attrName>ppt_h</p:attrName>
                                        </p:attrNameLst>
                                      </p:cBhvr>
                                      <p:tavLst>
                                        <p:tav tm="0">
                                          <p:val>
                                            <p:strVal val="ppt_h"/>
                                          </p:val>
                                        </p:tav>
                                        <p:tav tm="100000">
                                          <p:val>
                                            <p:fltVal val="0"/>
                                          </p:val>
                                        </p:tav>
                                      </p:tavLst>
                                    </p:anim>
                                    <p:anim calcmode="lin" valueType="num">
                                      <p:cBhvr>
                                        <p:cTn id="65" dur="2000"/>
                                        <p:tgtEl>
                                          <p:spTgt spid="140399"/>
                                        </p:tgtEl>
                                        <p:attrNameLst>
                                          <p:attrName>ppt_w</p:attrName>
                                        </p:attrNameLst>
                                      </p:cBhvr>
                                      <p:tavLst>
                                        <p:tav tm="0">
                                          <p:val>
                                            <p:strVal val="ppt_w"/>
                                          </p:val>
                                        </p:tav>
                                        <p:tav tm="100000">
                                          <p:val>
                                            <p:fltVal val="0"/>
                                          </p:val>
                                        </p:tav>
                                      </p:tavLst>
                                    </p:anim>
                                    <p:set>
                                      <p:cBhvr>
                                        <p:cTn id="66" dur="1" fill="hold">
                                          <p:stCondLst>
                                            <p:cond delay="1999"/>
                                          </p:stCondLst>
                                        </p:cTn>
                                        <p:tgtEl>
                                          <p:spTgt spid="140399"/>
                                        </p:tgtEl>
                                        <p:attrNameLst>
                                          <p:attrName>style.visibility</p:attrName>
                                        </p:attrNameLst>
                                      </p:cBhvr>
                                      <p:to>
                                        <p:strVal val="hidden"/>
                                      </p:to>
                                    </p:set>
                                  </p:childTnLst>
                                </p:cTn>
                              </p:par>
                            </p:childTnLst>
                          </p:cTn>
                        </p:par>
                        <p:par>
                          <p:cTn id="67" fill="hold">
                            <p:stCondLst>
                              <p:cond delay="2000"/>
                            </p:stCondLst>
                            <p:childTnLst>
                              <p:par>
                                <p:cTn id="68" presetID="49" presetClass="entr" presetSubtype="0" decel="100000" fill="hold" nodeType="afterEffect">
                                  <p:stCondLst>
                                    <p:cond delay="0"/>
                                  </p:stCondLst>
                                  <p:childTnLst>
                                    <p:set>
                                      <p:cBhvr>
                                        <p:cTn id="69" dur="1" fill="hold">
                                          <p:stCondLst>
                                            <p:cond delay="0"/>
                                          </p:stCondLst>
                                        </p:cTn>
                                        <p:tgtEl>
                                          <p:spTgt spid="140305"/>
                                        </p:tgtEl>
                                        <p:attrNameLst>
                                          <p:attrName>style.visibility</p:attrName>
                                        </p:attrNameLst>
                                      </p:cBhvr>
                                      <p:to>
                                        <p:strVal val="visible"/>
                                      </p:to>
                                    </p:set>
                                    <p:anim calcmode="lin" valueType="num">
                                      <p:cBhvr>
                                        <p:cTn id="70" dur="500" fill="hold"/>
                                        <p:tgtEl>
                                          <p:spTgt spid="140305"/>
                                        </p:tgtEl>
                                        <p:attrNameLst>
                                          <p:attrName>ppt_w</p:attrName>
                                        </p:attrNameLst>
                                      </p:cBhvr>
                                      <p:tavLst>
                                        <p:tav tm="0">
                                          <p:val>
                                            <p:fltVal val="0"/>
                                          </p:val>
                                        </p:tav>
                                        <p:tav tm="100000">
                                          <p:val>
                                            <p:strVal val="#ppt_w"/>
                                          </p:val>
                                        </p:tav>
                                      </p:tavLst>
                                    </p:anim>
                                    <p:anim calcmode="lin" valueType="num">
                                      <p:cBhvr>
                                        <p:cTn id="71" dur="500" fill="hold"/>
                                        <p:tgtEl>
                                          <p:spTgt spid="140305"/>
                                        </p:tgtEl>
                                        <p:attrNameLst>
                                          <p:attrName>ppt_h</p:attrName>
                                        </p:attrNameLst>
                                      </p:cBhvr>
                                      <p:tavLst>
                                        <p:tav tm="0">
                                          <p:val>
                                            <p:fltVal val="0"/>
                                          </p:val>
                                        </p:tav>
                                        <p:tav tm="100000">
                                          <p:val>
                                            <p:strVal val="#ppt_h"/>
                                          </p:val>
                                        </p:tav>
                                      </p:tavLst>
                                    </p:anim>
                                    <p:anim calcmode="lin" valueType="num">
                                      <p:cBhvr>
                                        <p:cTn id="72" dur="500" fill="hold"/>
                                        <p:tgtEl>
                                          <p:spTgt spid="140305"/>
                                        </p:tgtEl>
                                        <p:attrNameLst>
                                          <p:attrName>style.rotation</p:attrName>
                                        </p:attrNameLst>
                                      </p:cBhvr>
                                      <p:tavLst>
                                        <p:tav tm="0">
                                          <p:val>
                                            <p:fltVal val="360"/>
                                          </p:val>
                                        </p:tav>
                                        <p:tav tm="100000">
                                          <p:val>
                                            <p:fltVal val="0"/>
                                          </p:val>
                                        </p:tav>
                                      </p:tavLst>
                                    </p:anim>
                                    <p:animEffect transition="in" filter="fade">
                                      <p:cBhvr>
                                        <p:cTn id="73" dur="500"/>
                                        <p:tgtEl>
                                          <p:spTgt spid="140305"/>
                                        </p:tgtEl>
                                      </p:cBhvr>
                                    </p:animEffect>
                                  </p:childTnLst>
                                </p:cTn>
                              </p:par>
                              <p:par>
                                <p:cTn id="74" presetID="8" presetClass="entr" presetSubtype="16" fill="hold" nodeType="withEffect">
                                  <p:stCondLst>
                                    <p:cond delay="0"/>
                                  </p:stCondLst>
                                  <p:childTnLst>
                                    <p:set>
                                      <p:cBhvr>
                                        <p:cTn id="75" dur="1" fill="hold">
                                          <p:stCondLst>
                                            <p:cond delay="0"/>
                                          </p:stCondLst>
                                        </p:cTn>
                                        <p:tgtEl>
                                          <p:spTgt spid="140310"/>
                                        </p:tgtEl>
                                        <p:attrNameLst>
                                          <p:attrName>style.visibility</p:attrName>
                                        </p:attrNameLst>
                                      </p:cBhvr>
                                      <p:to>
                                        <p:strVal val="visible"/>
                                      </p:to>
                                    </p:set>
                                    <p:animEffect transition="in" filter="diamond(in)">
                                      <p:cBhvr>
                                        <p:cTn id="76" dur="500"/>
                                        <p:tgtEl>
                                          <p:spTgt spid="140310"/>
                                        </p:tgtEl>
                                      </p:cBhvr>
                                    </p:animEffect>
                                  </p:childTnLst>
                                </p:cTn>
                              </p:par>
                            </p:childTnLst>
                          </p:cTn>
                        </p:par>
                        <p:par>
                          <p:cTn id="77" fill="hold">
                            <p:stCondLst>
                              <p:cond delay="2500"/>
                            </p:stCondLst>
                            <p:childTnLst>
                              <p:par>
                                <p:cTn id="78" presetID="9" presetClass="entr" presetSubtype="0" fill="hold" nodeType="afterEffect">
                                  <p:stCondLst>
                                    <p:cond delay="0"/>
                                  </p:stCondLst>
                                  <p:childTnLst>
                                    <p:set>
                                      <p:cBhvr>
                                        <p:cTn id="79" dur="1" fill="hold">
                                          <p:stCondLst>
                                            <p:cond delay="0"/>
                                          </p:stCondLst>
                                        </p:cTn>
                                        <p:tgtEl>
                                          <p:spTgt spid="140409"/>
                                        </p:tgtEl>
                                        <p:attrNameLst>
                                          <p:attrName>style.visibility</p:attrName>
                                        </p:attrNameLst>
                                      </p:cBhvr>
                                      <p:to>
                                        <p:strVal val="visible"/>
                                      </p:to>
                                    </p:set>
                                    <p:animEffect transition="in" filter="dissolve">
                                      <p:cBhvr>
                                        <p:cTn id="80" dur="500"/>
                                        <p:tgtEl>
                                          <p:spTgt spid="14040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234"/>
                                        </p:tgtEl>
                                        <p:attrNameLst>
                                          <p:attrName>style.visibility</p:attrName>
                                        </p:attrNameLst>
                                      </p:cBhvr>
                                      <p:to>
                                        <p:strVal val="visible"/>
                                      </p:to>
                                    </p:set>
                                    <p:anim calcmode="lin" valueType="num">
                                      <p:cBhvr additive="base">
                                        <p:cTn id="85" dur="500" fill="hold"/>
                                        <p:tgtEl>
                                          <p:spTgt spid="9234"/>
                                        </p:tgtEl>
                                        <p:attrNameLst>
                                          <p:attrName>ppt_x</p:attrName>
                                        </p:attrNameLst>
                                      </p:cBhvr>
                                      <p:tavLst>
                                        <p:tav tm="0">
                                          <p:val>
                                            <p:strVal val="#ppt_x"/>
                                          </p:val>
                                        </p:tav>
                                        <p:tav tm="100000">
                                          <p:val>
                                            <p:strVal val="#ppt_x"/>
                                          </p:val>
                                        </p:tav>
                                      </p:tavLst>
                                    </p:anim>
                                    <p:anim calcmode="lin" valueType="num">
                                      <p:cBhvr additive="base">
                                        <p:cTn id="86" dur="500" fill="hold"/>
                                        <p:tgtEl>
                                          <p:spTgt spid="923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500"/>
                                        <p:tgtEl>
                                          <p:spTgt spid="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wipe(down)">
                                      <p:cBhvr>
                                        <p:cTn id="96" dur="500"/>
                                        <p:tgtEl>
                                          <p:spTgt spid="6"/>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9232"/>
                                        </p:tgtEl>
                                        <p:attrNameLst>
                                          <p:attrName>style.visibility</p:attrName>
                                        </p:attrNameLst>
                                      </p:cBhvr>
                                      <p:to>
                                        <p:strVal val="visible"/>
                                      </p:to>
                                    </p:set>
                                    <p:anim calcmode="lin" valueType="num">
                                      <p:cBhvr additive="base">
                                        <p:cTn id="101" dur="500" fill="hold"/>
                                        <p:tgtEl>
                                          <p:spTgt spid="9232"/>
                                        </p:tgtEl>
                                        <p:attrNameLst>
                                          <p:attrName>ppt_x</p:attrName>
                                        </p:attrNameLst>
                                      </p:cBhvr>
                                      <p:tavLst>
                                        <p:tav tm="0">
                                          <p:val>
                                            <p:strVal val="#ppt_x"/>
                                          </p:val>
                                        </p:tav>
                                        <p:tav tm="100000">
                                          <p:val>
                                            <p:strVal val="#ppt_x"/>
                                          </p:val>
                                        </p:tav>
                                      </p:tavLst>
                                    </p:anim>
                                    <p:anim calcmode="lin" valueType="num">
                                      <p:cBhvr additive="base">
                                        <p:cTn id="102" dur="500" fill="hold"/>
                                        <p:tgtEl>
                                          <p:spTgt spid="923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1" nodeType="click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wipe(down)">
                                      <p:cBhvr>
                                        <p:cTn id="107" dur="500"/>
                                        <p:tgtEl>
                                          <p:spTgt spid="7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1" nodeType="clickEffect">
                                  <p:stCondLst>
                                    <p:cond delay="0"/>
                                  </p:stCondLst>
                                  <p:childTnLst>
                                    <p:set>
                                      <p:cBhvr>
                                        <p:cTn id="111" dur="1" fill="hold">
                                          <p:stCondLst>
                                            <p:cond delay="0"/>
                                          </p:stCondLst>
                                        </p:cTn>
                                        <p:tgtEl>
                                          <p:spTgt spid="140324"/>
                                        </p:tgtEl>
                                        <p:attrNameLst>
                                          <p:attrName>style.visibility</p:attrName>
                                        </p:attrNameLst>
                                      </p:cBhvr>
                                      <p:to>
                                        <p:strVal val="visible"/>
                                      </p:to>
                                    </p:set>
                                    <p:animEffect transition="in" filter="barn(inVertical)">
                                      <p:cBhvr>
                                        <p:cTn id="112" dur="500"/>
                                        <p:tgtEl>
                                          <p:spTgt spid="140324"/>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1" nodeType="clickEffect">
                                  <p:stCondLst>
                                    <p:cond delay="0"/>
                                  </p:stCondLst>
                                  <p:childTnLst>
                                    <p:set>
                                      <p:cBhvr>
                                        <p:cTn id="116" dur="1" fill="hold">
                                          <p:stCondLst>
                                            <p:cond delay="0"/>
                                          </p:stCondLst>
                                        </p:cTn>
                                        <p:tgtEl>
                                          <p:spTgt spid="9236"/>
                                        </p:tgtEl>
                                        <p:attrNameLst>
                                          <p:attrName>style.visibility</p:attrName>
                                        </p:attrNameLst>
                                      </p:cBhvr>
                                      <p:to>
                                        <p:strVal val="visible"/>
                                      </p:to>
                                    </p:set>
                                    <p:animEffect transition="in" filter="barn(inVertical)">
                                      <p:cBhvr>
                                        <p:cTn id="117" dur="500"/>
                                        <p:tgtEl>
                                          <p:spTgt spid="9236"/>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barn(inVertical)">
                                      <p:cBhvr>
                                        <p:cTn id="122" dur="500"/>
                                        <p:tgtEl>
                                          <p:spTgt spid="4"/>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1" nodeType="click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barn(inVertical)">
                                      <p:cBhvr>
                                        <p:cTn id="127" dur="500"/>
                                        <p:tgtEl>
                                          <p:spTgt spid="78"/>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1" nodeType="clickEffect">
                                  <p:stCondLst>
                                    <p:cond delay="0"/>
                                  </p:stCondLst>
                                  <p:childTnLst>
                                    <p:set>
                                      <p:cBhvr>
                                        <p:cTn id="131" dur="1" fill="hold">
                                          <p:stCondLst>
                                            <p:cond delay="0"/>
                                          </p:stCondLst>
                                        </p:cTn>
                                        <p:tgtEl>
                                          <p:spTgt spid="9238"/>
                                        </p:tgtEl>
                                        <p:attrNameLst>
                                          <p:attrName>style.visibility</p:attrName>
                                        </p:attrNameLst>
                                      </p:cBhvr>
                                      <p:to>
                                        <p:strVal val="visible"/>
                                      </p:to>
                                    </p:set>
                                    <p:animEffect transition="in" filter="barn(inVertical)">
                                      <p:cBhvr>
                                        <p:cTn id="132" dur="500"/>
                                        <p:tgtEl>
                                          <p:spTgt spid="923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wipe(down)">
                                      <p:cBhvr>
                                        <p:cTn id="137" dur="500"/>
                                        <p:tgtEl>
                                          <p:spTgt spid="76"/>
                                        </p:tgtEl>
                                      </p:cBhvr>
                                    </p:animEffect>
                                  </p:childTnLst>
                                </p:cTn>
                              </p:par>
                              <p:par>
                                <p:cTn id="138" presetID="16" presetClass="entr" presetSubtype="21" fill="hold" grpId="1" nodeType="withEffect">
                                  <p:stCondLst>
                                    <p:cond delay="0"/>
                                  </p:stCondLst>
                                  <p:childTnLst>
                                    <p:set>
                                      <p:cBhvr>
                                        <p:cTn id="139" dur="1" fill="hold">
                                          <p:stCondLst>
                                            <p:cond delay="0"/>
                                          </p:stCondLst>
                                        </p:cTn>
                                        <p:tgtEl>
                                          <p:spTgt spid="79"/>
                                        </p:tgtEl>
                                        <p:attrNameLst>
                                          <p:attrName>style.visibility</p:attrName>
                                        </p:attrNameLst>
                                      </p:cBhvr>
                                      <p:to>
                                        <p:strVal val="visible"/>
                                      </p:to>
                                    </p:set>
                                    <p:animEffect transition="in" filter="barn(inVertical)">
                                      <p:cBhvr>
                                        <p:cTn id="140" dur="500"/>
                                        <p:tgtEl>
                                          <p:spTgt spid="79"/>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grpId="1" nodeType="click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barn(inVertical)">
                                      <p:cBhvr>
                                        <p:cTn id="14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0" grpId="0" animBg="1"/>
      <p:bldP spid="274440" grpId="0" animBg="1"/>
      <p:bldP spid="140324" grpId="0"/>
      <p:bldP spid="140324" grpId="1"/>
      <p:bldP spid="140409" grpId="0"/>
      <p:bldP spid="9232" grpId="0"/>
      <p:bldP spid="9234" grpId="0"/>
      <p:bldP spid="9236" grpId="0"/>
      <p:bldP spid="9236" grpId="1"/>
      <p:bldP spid="9238" grpId="0"/>
      <p:bldP spid="9238" grpId="1"/>
      <p:bldP spid="74" grpId="0"/>
      <p:bldP spid="74" grpId="1"/>
      <p:bldP spid="6" grpId="0"/>
      <p:bldP spid="7" grpId="0"/>
      <p:bldP spid="75" grpId="0"/>
      <p:bldP spid="75" grpId="1"/>
      <p:bldP spid="76" grpId="0"/>
      <p:bldP spid="78" grpId="0"/>
      <p:bldP spid="78" grpId="1"/>
      <p:bldP spid="79" grpId="0"/>
      <p:bldP spid="7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r="-4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428625" y="1771650"/>
            <a:ext cx="2943225" cy="415925"/>
          </a:xfrm>
          <a:prstGeom prst="rect">
            <a:avLst/>
          </a:prstGeom>
          <a:noFill/>
          <a:ln w="9525">
            <a:noFill/>
          </a:ln>
        </p:spPr>
        <p:txBody>
          <a:bodyPr>
            <a:spAutoFit/>
          </a:bodyPr>
          <a:lstStyle/>
          <a:p>
            <a:pPr eaLnBrk="1" hangingPunct="1">
              <a:buNone/>
            </a:pPr>
            <a:r>
              <a:rPr sz="2100" b="1" i="1" dirty="0">
                <a:solidFill>
                  <a:srgbClr val="000000"/>
                </a:solidFill>
                <a:latin typeface="Times New Roman" panose="02020603050405020304" pitchFamily="18" charset="0"/>
                <a:cs typeface="Times New Roman" panose="02020603050405020304" pitchFamily="18" charset="0"/>
              </a:rPr>
              <a:t>*Định lý Pythagoer</a:t>
            </a:r>
            <a:endParaRPr lang="vi-VN" altLang="x-none" sz="2100" b="1" i="1" dirty="0">
              <a:solidFill>
                <a:srgbClr val="000000"/>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428625" y="2157413"/>
            <a:ext cx="7934325" cy="1597025"/>
            <a:chOff x="0" y="1776585"/>
            <a:chExt cx="9963150" cy="2662690"/>
          </a:xfrm>
        </p:grpSpPr>
        <p:grpSp>
          <p:nvGrpSpPr>
            <p:cNvPr id="275473" name="Group 33"/>
            <p:cNvGrpSpPr/>
            <p:nvPr/>
          </p:nvGrpSpPr>
          <p:grpSpPr>
            <a:xfrm>
              <a:off x="0" y="1776585"/>
              <a:ext cx="9963150" cy="2662690"/>
              <a:chOff x="-157227" y="2625290"/>
              <a:chExt cx="15438305" cy="3798660"/>
            </a:xfrm>
          </p:grpSpPr>
          <p:sp>
            <p:nvSpPr>
              <p:cNvPr id="36" name="Rectangle: Rounded Corners 35"/>
              <p:cNvSpPr/>
              <p:nvPr/>
            </p:nvSpPr>
            <p:spPr>
              <a:xfrm>
                <a:off x="101597" y="2728686"/>
                <a:ext cx="15179481" cy="3695264"/>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p:cNvSpPr/>
              <p:nvPr/>
            </p:nvSpPr>
            <p:spPr>
              <a:xfrm>
                <a:off x="101597" y="2714172"/>
                <a:ext cx="15179481"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pic>
            <p:nvPicPr>
              <p:cNvPr id="275477" name="Picture 37"/>
              <p:cNvPicPr>
                <a:picLocks noChangeAspect="1"/>
              </p:cNvPicPr>
              <p:nvPr/>
            </p:nvPicPr>
            <p:blipFill>
              <a:blip r:embed="rId3"/>
              <a:stretch>
                <a:fillRect/>
              </a:stretch>
            </p:blipFill>
            <p:spPr>
              <a:xfrm>
                <a:off x="-157227" y="2625290"/>
                <a:ext cx="1347395" cy="1607419"/>
              </a:xfrm>
              <a:prstGeom prst="rect">
                <a:avLst/>
              </a:prstGeom>
              <a:noFill/>
              <a:ln w="9525">
                <a:noFill/>
              </a:ln>
            </p:spPr>
          </p:pic>
        </p:grpSp>
        <p:sp>
          <p:nvSpPr>
            <p:cNvPr id="275474" name="TextBox 34"/>
            <p:cNvSpPr txBox="1"/>
            <p:nvPr/>
          </p:nvSpPr>
          <p:spPr>
            <a:xfrm>
              <a:off x="365962" y="2425234"/>
              <a:ext cx="9578138" cy="1770431"/>
            </a:xfrm>
            <a:prstGeom prst="rect">
              <a:avLst/>
            </a:prstGeom>
            <a:noFill/>
            <a:ln w="9525">
              <a:noFill/>
            </a:ln>
          </p:spPr>
          <p:txBody>
            <a:bodyPr>
              <a:spAutoFit/>
            </a:bodyPr>
            <a:lstStyle/>
            <a:p>
              <a:pPr eaLnBrk="1" hangingPunct="1">
                <a:lnSpc>
                  <a:spcPct val="150000"/>
                </a:lnSpc>
                <a:spcAft>
                  <a:spcPts val="900"/>
                </a:spcAft>
                <a:buNone/>
              </a:pPr>
              <a:r>
                <a:rPr sz="2100" b="1" i="1" dirty="0">
                  <a:solidFill>
                    <a:srgbClr val="000000"/>
                  </a:solidFill>
                  <a:latin typeface="Times New Roman" panose="02020603050405020304" pitchFamily="18" charset="0"/>
                  <a:cs typeface="Times New Roman" panose="02020603050405020304" pitchFamily="18" charset="0"/>
                </a:rPr>
                <a:t>Trong một tam giác vuông, bình ph</a:t>
              </a:r>
              <a:r>
                <a:rPr lang="vi-VN" altLang="x-none" sz="2100" b="1" i="1" dirty="0">
                  <a:solidFill>
                    <a:srgbClr val="000000"/>
                  </a:solidFill>
                  <a:latin typeface="Times New Roman" panose="02020603050405020304" pitchFamily="18" charset="0"/>
                  <a:cs typeface="Times New Roman" panose="02020603050405020304" pitchFamily="18" charset="0"/>
                </a:rPr>
                <a:t>ương </a:t>
              </a:r>
              <a:r>
                <a:rPr sz="2100" b="1" i="1" dirty="0">
                  <a:solidFill>
                    <a:srgbClr val="000000"/>
                  </a:solidFill>
                  <a:latin typeface="Times New Roman" panose="02020603050405020304" pitchFamily="18" charset="0"/>
                  <a:cs typeface="Times New Roman" panose="02020603050405020304" pitchFamily="18" charset="0"/>
                </a:rPr>
                <a:t>của </a:t>
              </a:r>
              <a:r>
                <a:rPr lang="vi-VN" altLang="x-none" sz="2100" b="1" i="1" dirty="0">
                  <a:solidFill>
                    <a:srgbClr val="000000"/>
                  </a:solidFill>
                  <a:latin typeface="Times New Roman" panose="02020603050405020304" pitchFamily="18" charset="0"/>
                  <a:cs typeface="Times New Roman" panose="02020603050405020304" pitchFamily="18" charset="0"/>
                </a:rPr>
                <a:t>cạnh huyền bằng tổng </a:t>
              </a:r>
              <a:r>
                <a:rPr sz="2100" b="1" i="1" dirty="0">
                  <a:solidFill>
                    <a:srgbClr val="000000"/>
                  </a:solidFill>
                  <a:latin typeface="Times New Roman" panose="02020603050405020304" pitchFamily="18" charset="0"/>
                  <a:cs typeface="Times New Roman" panose="02020603050405020304" pitchFamily="18" charset="0"/>
                </a:rPr>
                <a:t>các </a:t>
              </a:r>
              <a:r>
                <a:rPr lang="vi-VN" altLang="x-none" sz="2100" b="1" i="1" dirty="0">
                  <a:solidFill>
                    <a:srgbClr val="000000"/>
                  </a:solidFill>
                  <a:latin typeface="Times New Roman" panose="02020603050405020304" pitchFamily="18" charset="0"/>
                  <a:cs typeface="Times New Roman" panose="02020603050405020304" pitchFamily="18" charset="0"/>
                </a:rPr>
                <a:t>bình phương của hai cạnh góc vuông</a:t>
              </a:r>
              <a:r>
                <a:rPr sz="2100" b="1" i="1" dirty="0">
                  <a:solidFill>
                    <a:srgbClr val="000000"/>
                  </a:solidFill>
                  <a:latin typeface="Times New Roman" panose="02020603050405020304" pitchFamily="18" charset="0"/>
                  <a:cs typeface="Times New Roman" panose="02020603050405020304" pitchFamily="18" charset="0"/>
                </a:rPr>
                <a:t>.</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sp>
        <p:nvSpPr>
          <p:cNvPr id="46" name="TextBox 45"/>
          <p:cNvSpPr txBox="1"/>
          <p:nvPr/>
        </p:nvSpPr>
        <p:spPr>
          <a:xfrm>
            <a:off x="542925" y="4000500"/>
            <a:ext cx="294322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ABC vuông tại A, có</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47" name="TextBox 46"/>
          <p:cNvSpPr txBox="1"/>
          <p:nvPr/>
        </p:nvSpPr>
        <p:spPr>
          <a:xfrm>
            <a:off x="528638" y="4371975"/>
            <a:ext cx="294322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BC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48" name="TextBox 47"/>
          <p:cNvSpPr txBox="1"/>
          <p:nvPr/>
        </p:nvSpPr>
        <p:spPr>
          <a:xfrm>
            <a:off x="542925" y="4757738"/>
            <a:ext cx="294322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hay a</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6003925" y="3900488"/>
            <a:ext cx="2928938" cy="2001837"/>
            <a:chOff x="8004284" y="4057650"/>
            <a:chExt cx="3905250" cy="2668547"/>
          </a:xfrm>
        </p:grpSpPr>
        <p:grpSp>
          <p:nvGrpSpPr>
            <p:cNvPr id="275464" name="Group 8"/>
            <p:cNvGrpSpPr/>
            <p:nvPr/>
          </p:nvGrpSpPr>
          <p:grpSpPr>
            <a:xfrm>
              <a:off x="8004284" y="4057650"/>
              <a:ext cx="3905250" cy="2668547"/>
              <a:chOff x="8020050" y="4057650"/>
              <a:chExt cx="3905250" cy="2668547"/>
            </a:xfrm>
          </p:grpSpPr>
          <p:sp>
            <p:nvSpPr>
              <p:cNvPr id="3" name="Right Triangle 2"/>
              <p:cNvSpPr/>
              <p:nvPr/>
            </p:nvSpPr>
            <p:spPr>
              <a:xfrm>
                <a:off x="8496300" y="4438650"/>
                <a:ext cx="2724150" cy="1790700"/>
              </a:xfrm>
              <a:prstGeom prst="rtTriangl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275467" name="TextBox 6"/>
              <p:cNvSpPr txBox="1"/>
              <p:nvPr/>
            </p:nvSpPr>
            <p:spPr>
              <a:xfrm>
                <a:off x="8020050" y="6019801"/>
                <a:ext cx="466725"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5468" name="TextBox 39"/>
              <p:cNvSpPr txBox="1"/>
              <p:nvPr/>
            </p:nvSpPr>
            <p:spPr>
              <a:xfrm>
                <a:off x="8077201" y="405765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5469" name="TextBox 40"/>
              <p:cNvSpPr txBox="1"/>
              <p:nvPr/>
            </p:nvSpPr>
            <p:spPr>
              <a:xfrm>
                <a:off x="10991849" y="615315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5470" name="TextBox 41"/>
              <p:cNvSpPr txBox="1"/>
              <p:nvPr/>
            </p:nvSpPr>
            <p:spPr>
              <a:xfrm>
                <a:off x="8077201" y="5105401"/>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5471" name="TextBox 42"/>
              <p:cNvSpPr txBox="1"/>
              <p:nvPr/>
            </p:nvSpPr>
            <p:spPr>
              <a:xfrm>
                <a:off x="9620250" y="617220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5472" name="TextBox 43"/>
              <p:cNvSpPr txBox="1"/>
              <p:nvPr/>
            </p:nvSpPr>
            <p:spPr>
              <a:xfrm>
                <a:off x="9677400" y="483870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sp>
          <p:nvSpPr>
            <p:cNvPr id="275465" name="TextBox 9"/>
            <p:cNvSpPr txBox="1"/>
            <p:nvPr/>
          </p:nvSpPr>
          <p:spPr>
            <a:xfrm>
              <a:off x="8480535" y="6040088"/>
              <a:ext cx="268013" cy="492442"/>
            </a:xfrm>
            <a:prstGeom prst="rect">
              <a:avLst/>
            </a:prstGeom>
            <a:noFill/>
            <a:ln w="19050" cap="flat" cmpd="sng">
              <a:solidFill>
                <a:schemeClr val="accent1"/>
              </a:solidFill>
              <a:prstDash val="solid"/>
              <a:miter/>
              <a:headEnd type="none" w="med" len="med"/>
              <a:tailEnd type="none" w="med" len="med"/>
            </a:ln>
          </p:spPr>
          <p:txBody>
            <a:bodyPr>
              <a:spAutoFit/>
            </a:bodyPr>
            <a:lstStyle/>
            <a:p>
              <a:pPr eaLnBrk="1" hangingPunct="1">
                <a:buNone/>
              </a:pPr>
              <a:endParaRPr dirty="0">
                <a:solidFill>
                  <a:srgbClr val="000000"/>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anim calcmode="lin" valueType="num">
                                      <p:cBhvr>
                                        <p:cTn id="39" dur="1000" fill="hold"/>
                                        <p:tgtEl>
                                          <p:spTgt spid="48"/>
                                        </p:tgtEl>
                                        <p:attrNameLst>
                                          <p:attrName>ppt_x</p:attrName>
                                        </p:attrNameLst>
                                      </p:cBhvr>
                                      <p:tavLst>
                                        <p:tav tm="0">
                                          <p:val>
                                            <p:strVal val="#ppt_x"/>
                                          </p:val>
                                        </p:tav>
                                        <p:tav tm="100000">
                                          <p:val>
                                            <p:strVal val="#ppt_x"/>
                                          </p:val>
                                        </p:tav>
                                      </p:tavLst>
                                    </p:anim>
                                    <p:anim calcmode="lin" valueType="num">
                                      <p:cBhvr>
                                        <p:cTn id="4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r="-4000" b="-2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2700338" y="927100"/>
            <a:ext cx="3117850" cy="473075"/>
            <a:chOff x="1410588" y="206734"/>
            <a:chExt cx="4004249" cy="631455"/>
          </a:xfrm>
        </p:grpSpPr>
        <p:sp>
          <p:nvSpPr>
            <p:cNvPr id="4" name="Hexagon 3"/>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76500" name="TextBox 4"/>
            <p:cNvSpPr txBox="1"/>
            <p:nvPr/>
          </p:nvSpPr>
          <p:spPr>
            <a:xfrm>
              <a:off x="1534599" y="222635"/>
              <a:ext cx="3649650"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cá nhân</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sp>
        <p:nvSpPr>
          <p:cNvPr id="276483" name="TextBox 45"/>
          <p:cNvSpPr txBox="1"/>
          <p:nvPr/>
        </p:nvSpPr>
        <p:spPr>
          <a:xfrm>
            <a:off x="2157413" y="1571625"/>
            <a:ext cx="6315075" cy="73818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Cho ABC vuông tại A, có AB = 5cm; AC =12cm. </a:t>
            </a:r>
          </a:p>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Tính độ d</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cạnh BC.</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6484" name="TextBox 46"/>
          <p:cNvSpPr txBox="1"/>
          <p:nvPr/>
        </p:nvSpPr>
        <p:spPr>
          <a:xfrm>
            <a:off x="2208213" y="2627313"/>
            <a:ext cx="985837" cy="415925"/>
          </a:xfrm>
          <a:prstGeom prst="rect">
            <a:avLst/>
          </a:prstGeom>
          <a:noFill/>
          <a:ln w="9525">
            <a:noFill/>
          </a:ln>
        </p:spPr>
        <p:txBody>
          <a:bodyPr>
            <a:spAutoFit/>
          </a:bodyPr>
          <a:lstStyle/>
          <a:p>
            <a:pPr eaLnBrk="1" hangingPunct="1">
              <a:buNone/>
            </a:pPr>
            <a:r>
              <a:rPr sz="21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endParaRPr lang="vi-VN" altLang="x-none" sz="2100" b="1" i="1" u="sng" dirty="0">
              <a:solidFill>
                <a:srgbClr val="0000CC"/>
              </a:solidFill>
              <a:latin typeface="Times New Roman" panose="02020603050405020304" pitchFamily="18" charset="0"/>
              <a:ea typeface="Times New Roman" panose="02020603050405020304" pitchFamily="18" charset="0"/>
            </a:endParaRPr>
          </a:p>
        </p:txBody>
      </p:sp>
      <p:sp>
        <p:nvSpPr>
          <p:cNvPr id="276485" name="TextBox 47"/>
          <p:cNvSpPr txBox="1"/>
          <p:nvPr/>
        </p:nvSpPr>
        <p:spPr>
          <a:xfrm>
            <a:off x="301625" y="3021013"/>
            <a:ext cx="4573588" cy="73818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Do tam giác ABC vuông tại A nên theo định lý Pythagoer, ta có:</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5" name="Parallelogram 24"/>
          <p:cNvSpPr/>
          <p:nvPr/>
        </p:nvSpPr>
        <p:spPr>
          <a:xfrm>
            <a:off x="512720" y="1705480"/>
            <a:ext cx="1485900" cy="436418"/>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100" b="1" dirty="0">
                <a:solidFill>
                  <a:srgbClr val="FFFFFF"/>
                </a:solidFill>
                <a:latin typeface="Times New Roman" panose="02020603050405020304" pitchFamily="18" charset="0"/>
                <a:cs typeface="Times New Roman" panose="02020603050405020304" pitchFamily="18" charset="0"/>
              </a:rPr>
              <a:t>VÍ DỤ 1</a:t>
            </a:r>
            <a:endParaRPr lang="vi-VN" altLang="x-none" sz="2100" b="1" dirty="0">
              <a:solidFill>
                <a:srgbClr val="FFFFFF"/>
              </a:solidFill>
              <a:latin typeface="Times New Roman" panose="02020603050405020304" pitchFamily="18" charset="0"/>
              <a:ea typeface="Times New Roman" panose="02020603050405020304" pitchFamily="18" charset="0"/>
            </a:endParaRPr>
          </a:p>
        </p:txBody>
      </p:sp>
      <p:sp>
        <p:nvSpPr>
          <p:cNvPr id="276489" name="TextBox 25"/>
          <p:cNvSpPr txBox="1"/>
          <p:nvPr/>
        </p:nvSpPr>
        <p:spPr>
          <a:xfrm>
            <a:off x="1117600" y="3735388"/>
            <a:ext cx="252412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BC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6490" name="TextBox 26"/>
          <p:cNvSpPr txBox="1"/>
          <p:nvPr/>
        </p:nvSpPr>
        <p:spPr>
          <a:xfrm>
            <a:off x="404813" y="4143375"/>
            <a:ext cx="4786312"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Suy ra BC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5</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+ 12</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25 + 144 = 169</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6491" name="TextBox 28"/>
          <p:cNvSpPr txBox="1"/>
          <p:nvPr/>
        </p:nvSpPr>
        <p:spPr>
          <a:xfrm>
            <a:off x="387350" y="4527550"/>
            <a:ext cx="272097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Do đó  </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pic>
        <p:nvPicPr>
          <p:cNvPr id="276492" name="Object 1"/>
          <p:cNvPicPr>
            <a:picLocks noChangeAspect="1"/>
          </p:cNvPicPr>
          <p:nvPr/>
        </p:nvPicPr>
        <p:blipFill>
          <a:blip r:embed="rId3"/>
          <a:stretch>
            <a:fillRect/>
          </a:stretch>
        </p:blipFill>
        <p:spPr>
          <a:xfrm>
            <a:off x="1249363" y="4495800"/>
            <a:ext cx="2566987" cy="419100"/>
          </a:xfrm>
          <a:prstGeom prst="rect">
            <a:avLst/>
          </a:prstGeom>
          <a:noFill/>
          <a:ln w="9525">
            <a:noFill/>
          </a:ln>
        </p:spPr>
      </p:pic>
      <p:sp>
        <p:nvSpPr>
          <p:cNvPr id="11" name="Rounded Rectangular Callout 10"/>
          <p:cNvSpPr/>
          <p:nvPr/>
        </p:nvSpPr>
        <p:spPr>
          <a:xfrm>
            <a:off x="5572125" y="4233863"/>
            <a:ext cx="3071813" cy="588963"/>
          </a:xfrm>
          <a:prstGeom prst="wedgeRoundRectCallout">
            <a:avLst>
              <a:gd name="adj1" fmla="val -122401"/>
              <a:gd name="adj2" fmla="val -9439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B2: Viết hệ thức áp dụng định lý Pythagoer.</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12" name="Rounded Rectangle 11"/>
          <p:cNvSpPr/>
          <p:nvPr/>
        </p:nvSpPr>
        <p:spPr>
          <a:xfrm>
            <a:off x="5462588" y="2312988"/>
            <a:ext cx="3181350" cy="7080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100" dirty="0">
                <a:solidFill>
                  <a:srgbClr val="FF0000"/>
                </a:solidFill>
                <a:latin typeface="Times New Roman" panose="02020603050405020304" pitchFamily="18" charset="0"/>
                <a:cs typeface="Times New Roman" panose="02020603050405020304" pitchFamily="18" charset="0"/>
              </a:rPr>
              <a:t>Các bước tính độ d</a:t>
            </a:r>
            <a:r>
              <a:rPr sz="2100" dirty="0">
                <a:solidFill>
                  <a:srgbClr val="FF0000"/>
                </a:solidFill>
                <a:latin typeface="Times New Roman" panose="02020603050405020304" pitchFamily="18" charset="0"/>
                <a:ea typeface="Times New Roman" panose="02020603050405020304" pitchFamily="18" charset="0"/>
              </a:rPr>
              <a:t>à</a:t>
            </a:r>
            <a:r>
              <a:rPr sz="2100" dirty="0">
                <a:solidFill>
                  <a:srgbClr val="FF0000"/>
                </a:solidFill>
                <a:latin typeface="Times New Roman" panose="02020603050405020304" pitchFamily="18" charset="0"/>
                <a:cs typeface="Times New Roman" panose="02020603050405020304" pitchFamily="18" charset="0"/>
              </a:rPr>
              <a:t>i cạnh trong tam giác vuông:</a:t>
            </a:r>
            <a:endParaRPr sz="2100" dirty="0">
              <a:solidFill>
                <a:srgbClr val="FF0000"/>
              </a:solidFill>
              <a:latin typeface="Times New Roman" panose="02020603050405020304" pitchFamily="18" charset="0"/>
              <a:ea typeface="Times New Roman" panose="02020603050405020304" pitchFamily="18" charset="0"/>
            </a:endParaRPr>
          </a:p>
        </p:txBody>
      </p:sp>
      <p:sp>
        <p:nvSpPr>
          <p:cNvPr id="31" name="Rounded Rectangular Callout 30"/>
          <p:cNvSpPr/>
          <p:nvPr/>
        </p:nvSpPr>
        <p:spPr>
          <a:xfrm>
            <a:off x="5521325" y="5013325"/>
            <a:ext cx="3138488" cy="588963"/>
          </a:xfrm>
          <a:prstGeom prst="wedgeRoundRectCallout">
            <a:avLst>
              <a:gd name="adj1" fmla="val -93348"/>
              <a:gd name="adj2" fmla="val -14060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B3: Thay số, tính kết quả rồi kết luận. </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32" name="Rounded Rectangular Callout 31"/>
          <p:cNvSpPr/>
          <p:nvPr/>
        </p:nvSpPr>
        <p:spPr>
          <a:xfrm>
            <a:off x="5521325" y="3249613"/>
            <a:ext cx="3122613" cy="793750"/>
          </a:xfrm>
          <a:prstGeom prst="wedgeRoundRectCallout">
            <a:avLst>
              <a:gd name="adj1" fmla="val -112644"/>
              <a:gd name="adj2" fmla="val -3367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1900" dirty="0">
                <a:solidFill>
                  <a:srgbClr val="000000"/>
                </a:solidFill>
                <a:latin typeface="Times New Roman" panose="02020603050405020304" pitchFamily="18" charset="0"/>
                <a:cs typeface="Times New Roman" panose="02020603050405020304" pitchFamily="18" charset="0"/>
              </a:rPr>
              <a:t>B1: Chỉ ra tam giác đã cho  vuông tại đâu.</a:t>
            </a:r>
            <a:endParaRPr sz="19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r="-4000" b="-2000"/>
          </a:stretch>
        </a:blipFill>
        <a:effectLst/>
      </p:bgPr>
    </p:bg>
    <p:spTree>
      <p:nvGrpSpPr>
        <p:cNvPr id="1" name=""/>
        <p:cNvGrpSpPr/>
        <p:nvPr/>
      </p:nvGrpSpPr>
      <p:grpSpPr>
        <a:xfrm>
          <a:off x="0" y="0"/>
          <a:ext cx="0" cy="0"/>
          <a:chOff x="0" y="0"/>
          <a:chExt cx="0" cy="0"/>
        </a:xfrm>
      </p:grpSpPr>
      <p:grpSp>
        <p:nvGrpSpPr>
          <p:cNvPr id="277506" name="Group 5"/>
          <p:cNvGrpSpPr/>
          <p:nvPr/>
        </p:nvGrpSpPr>
        <p:grpSpPr>
          <a:xfrm>
            <a:off x="2700338" y="927100"/>
            <a:ext cx="2830512" cy="473075"/>
            <a:chOff x="1410588" y="206734"/>
            <a:chExt cx="4004249" cy="631455"/>
          </a:xfrm>
        </p:grpSpPr>
        <p:sp>
          <p:nvSpPr>
            <p:cNvPr id="4" name="Hexagon 3"/>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77530" name="TextBox 4"/>
            <p:cNvSpPr txBox="1"/>
            <p:nvPr/>
          </p:nvSpPr>
          <p:spPr>
            <a:xfrm>
              <a:off x="1534600" y="222635"/>
              <a:ext cx="3649651" cy="615554"/>
            </a:xfrm>
            <a:prstGeom prst="rect">
              <a:avLst/>
            </a:prstGeom>
            <a:noFill/>
            <a:ln w="9525">
              <a:noFill/>
            </a:ln>
          </p:spPr>
          <p:txBody>
            <a:bodyPr>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nhóm</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sp>
        <p:nvSpPr>
          <p:cNvPr id="46" name="TextBox 45"/>
          <p:cNvSpPr txBox="1"/>
          <p:nvPr/>
        </p:nvSpPr>
        <p:spPr>
          <a:xfrm>
            <a:off x="1328738" y="1685925"/>
            <a:ext cx="6943725"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Tính độ d</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đường chéo của hình vuông có độ d</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cạnh l</a:t>
            </a:r>
            <a:r>
              <a:rPr sz="21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sz="21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47" name="TextBox 46"/>
          <p:cNvSpPr txBox="1"/>
          <p:nvPr/>
        </p:nvSpPr>
        <p:spPr>
          <a:xfrm>
            <a:off x="3957638" y="2114550"/>
            <a:ext cx="985837" cy="415925"/>
          </a:xfrm>
          <a:prstGeom prst="rect">
            <a:avLst/>
          </a:prstGeom>
          <a:noFill/>
          <a:ln w="9525">
            <a:noFill/>
          </a:ln>
        </p:spPr>
        <p:txBody>
          <a:bodyPr>
            <a:spAutoFit/>
          </a:bodyPr>
          <a:lstStyle/>
          <a:p>
            <a:pPr eaLnBrk="1" hangingPunct="1">
              <a:buNone/>
            </a:pPr>
            <a:r>
              <a:rPr sz="21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endParaRPr lang="vi-VN" altLang="x-none" sz="2100" b="1" i="1" u="sng" dirty="0">
              <a:solidFill>
                <a:srgbClr val="0000CC"/>
              </a:solidFill>
              <a:latin typeface="Times New Roman" panose="02020603050405020304" pitchFamily="18" charset="0"/>
              <a:ea typeface="Times New Roman" panose="02020603050405020304" pitchFamily="18" charset="0"/>
            </a:endParaRPr>
          </a:p>
        </p:txBody>
      </p:sp>
      <p:sp>
        <p:nvSpPr>
          <p:cNvPr id="48" name="TextBox 47"/>
          <p:cNvSpPr txBox="1"/>
          <p:nvPr/>
        </p:nvSpPr>
        <p:spPr>
          <a:xfrm>
            <a:off x="671513" y="2686050"/>
            <a:ext cx="4786312" cy="738188"/>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Do tam giác ABC vuông tại B nên theo định lý Pythagore ta có:</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6" name="TextBox 25"/>
          <p:cNvSpPr txBox="1"/>
          <p:nvPr/>
        </p:nvSpPr>
        <p:spPr>
          <a:xfrm>
            <a:off x="1185863" y="3400425"/>
            <a:ext cx="4786312"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AB</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BC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 name="TextBox 26"/>
          <p:cNvSpPr txBox="1"/>
          <p:nvPr/>
        </p:nvSpPr>
        <p:spPr>
          <a:xfrm>
            <a:off x="828675" y="3800475"/>
            <a:ext cx="4786313" cy="415925"/>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Suy ra AC</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 </a:t>
            </a:r>
            <a:r>
              <a:rPr sz="21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2a</a:t>
            </a:r>
            <a:r>
              <a:rPr sz="21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9" name="TextBox 28"/>
          <p:cNvSpPr txBox="1">
            <a:spLocks noRot="1" noChangeAspect="1" noMove="1" noResize="1" noEditPoints="1" noAdjustHandles="1" noChangeArrowheads="1" noChangeShapeType="1" noTextEdit="1"/>
          </p:cNvSpPr>
          <p:nvPr/>
        </p:nvSpPr>
        <p:spPr>
          <a:xfrm>
            <a:off x="816850" y="4226094"/>
            <a:ext cx="4786313" cy="457689"/>
          </a:xfrm>
          <a:prstGeom prst="rect">
            <a:avLst/>
          </a:prstGeom>
          <a:blipFill rotWithShape="0">
            <a:blip r:embed="rId3"/>
            <a:stretch>
              <a:fillRect l="-127" b="-26667"/>
            </a:stretch>
          </a:blipFill>
        </p:spPr>
        <p:txBody>
          <a:bodyPr/>
          <a:lstStyle/>
          <a:p>
            <a:r>
              <a:rPr lang="en-US">
                <a:noFill/>
              </a:rPr>
              <a:t> </a:t>
            </a:r>
          </a:p>
        </p:txBody>
      </p:sp>
      <p:pic>
        <p:nvPicPr>
          <p:cNvPr id="21" name="Picture 20"/>
          <p:cNvPicPr>
            <a:picLocks noChangeAspect="1"/>
          </p:cNvPicPr>
          <p:nvPr/>
        </p:nvPicPr>
        <p:blipFill>
          <a:blip r:embed="rId4"/>
          <a:stretch>
            <a:fillRect/>
          </a:stretch>
        </p:blipFill>
        <p:spPr>
          <a:xfrm>
            <a:off x="292100" y="1116013"/>
            <a:ext cx="1304925" cy="1254125"/>
          </a:xfrm>
          <a:prstGeom prst="rect">
            <a:avLst/>
          </a:prstGeom>
          <a:noFill/>
          <a:ln w="9525">
            <a:noFill/>
          </a:ln>
        </p:spPr>
      </p:pic>
      <p:grpSp>
        <p:nvGrpSpPr>
          <p:cNvPr id="13" name="Group 12"/>
          <p:cNvGrpSpPr/>
          <p:nvPr/>
        </p:nvGrpSpPr>
        <p:grpSpPr>
          <a:xfrm>
            <a:off x="6015038" y="2228850"/>
            <a:ext cx="2957512" cy="2730500"/>
            <a:chOff x="8020050" y="1828800"/>
            <a:chExt cx="3943350" cy="3640096"/>
          </a:xfrm>
        </p:grpSpPr>
        <p:sp>
          <p:nvSpPr>
            <p:cNvPr id="277516" name="TextBox 23"/>
            <p:cNvSpPr txBox="1"/>
            <p:nvPr/>
          </p:nvSpPr>
          <p:spPr>
            <a:xfrm>
              <a:off x="8039101" y="182880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nvGrpSpPr>
            <p:cNvPr id="277517" name="Group 11"/>
            <p:cNvGrpSpPr/>
            <p:nvPr/>
          </p:nvGrpSpPr>
          <p:grpSpPr>
            <a:xfrm>
              <a:off x="8458200" y="2324100"/>
              <a:ext cx="2590800" cy="2590800"/>
              <a:chOff x="8458200" y="2324100"/>
              <a:chExt cx="2590800" cy="2590800"/>
            </a:xfrm>
          </p:grpSpPr>
          <p:sp>
            <p:nvSpPr>
              <p:cNvPr id="8" name="Rectangle 7"/>
              <p:cNvSpPr/>
              <p:nvPr/>
            </p:nvSpPr>
            <p:spPr>
              <a:xfrm>
                <a:off x="8458200" y="2324100"/>
                <a:ext cx="2590800" cy="2590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1" name="Straight Connector 10"/>
              <p:cNvCxnSpPr/>
              <p:nvPr/>
            </p:nvCxnSpPr>
            <p:spPr>
              <a:xfrm>
                <a:off x="8458200" y="2324100"/>
                <a:ext cx="2590800" cy="2590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518" name="TextBox 29"/>
            <p:cNvSpPr txBox="1"/>
            <p:nvPr/>
          </p:nvSpPr>
          <p:spPr>
            <a:xfrm>
              <a:off x="8020050" y="4762499"/>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B</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19" name="TextBox 30"/>
            <p:cNvSpPr txBox="1"/>
            <p:nvPr/>
          </p:nvSpPr>
          <p:spPr>
            <a:xfrm>
              <a:off x="10801350" y="4914899"/>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C</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20" name="TextBox 31"/>
            <p:cNvSpPr txBox="1"/>
            <p:nvPr/>
          </p:nvSpPr>
          <p:spPr>
            <a:xfrm>
              <a:off x="11029949" y="205740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D</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21" name="TextBox 32"/>
            <p:cNvSpPr txBox="1"/>
            <p:nvPr/>
          </p:nvSpPr>
          <p:spPr>
            <a:xfrm>
              <a:off x="9620250" y="478155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22" name="TextBox 33"/>
            <p:cNvSpPr txBox="1"/>
            <p:nvPr/>
          </p:nvSpPr>
          <p:spPr>
            <a:xfrm>
              <a:off x="8096250" y="321945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23" name="TextBox 34"/>
            <p:cNvSpPr txBox="1"/>
            <p:nvPr/>
          </p:nvSpPr>
          <p:spPr>
            <a:xfrm>
              <a:off x="9658350" y="1885951"/>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sp>
          <p:nvSpPr>
            <p:cNvPr id="277524" name="TextBox 35"/>
            <p:cNvSpPr txBox="1"/>
            <p:nvPr/>
          </p:nvSpPr>
          <p:spPr>
            <a:xfrm>
              <a:off x="11029949" y="3333750"/>
              <a:ext cx="933451" cy="553997"/>
            </a:xfrm>
            <a:prstGeom prst="rect">
              <a:avLst/>
            </a:prstGeom>
            <a:noFill/>
            <a:ln w="9525">
              <a:noFill/>
            </a:ln>
          </p:spPr>
          <p:txBody>
            <a:bodyPr>
              <a:spAutoFit/>
            </a:bodyPr>
            <a:lstStyle/>
            <a:p>
              <a:pPr eaLnBrk="1" hangingPunct="1">
                <a:buNone/>
              </a:pPr>
              <a:r>
                <a:rPr sz="2100" dirty="0">
                  <a:solidFill>
                    <a:srgbClr val="000000"/>
                  </a:solidFill>
                  <a:latin typeface="Times New Roman" panose="02020603050405020304" pitchFamily="18" charset="0"/>
                  <a:cs typeface="Times New Roman" panose="02020603050405020304" pitchFamily="18" charset="0"/>
                </a:rPr>
                <a:t>a</a:t>
              </a:r>
              <a:endParaRPr lang="vi-VN" altLang="x-none" sz="2100" dirty="0">
                <a:solidFill>
                  <a:srgbClr val="000000"/>
                </a:solidFill>
                <a:latin typeface="Times New Roman" panose="02020603050405020304" pitchFamily="18" charset="0"/>
                <a:ea typeface="Times New Roman" panose="02020603050405020304" pitchFamily="18" charset="0"/>
              </a:endParaRPr>
            </a:p>
          </p:txBody>
        </p:sp>
      </p:grpSp>
      <p:sp>
        <p:nvSpPr>
          <p:cNvPr id="37" name="TextBox 36"/>
          <p:cNvSpPr txBox="1">
            <a:spLocks noRot="1" noChangeAspect="1" noMove="1" noResize="1" noEditPoints="1" noAdjustHandles="1" noChangeArrowheads="1" noChangeShapeType="1" noTextEdit="1"/>
          </p:cNvSpPr>
          <p:nvPr/>
        </p:nvSpPr>
        <p:spPr>
          <a:xfrm>
            <a:off x="526175" y="4935840"/>
            <a:ext cx="6457950" cy="446982"/>
          </a:xfrm>
          <a:prstGeom prst="rect">
            <a:avLst/>
          </a:prstGeom>
          <a:blipFill rotWithShape="0">
            <a:blip r:embed="rId5"/>
            <a:stretch>
              <a:fillRect l="-189" t="-2740" b="-26027"/>
            </a:stretch>
          </a:blipFill>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Presentation1" id="{ABCEAB43-D0D7-4CF3-BB87-045FC54A0432}" vid="{AAA82C10-2E41-4E3F-88C3-1263FA24689F}"/>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1882</Words>
  <Application>Microsoft Office PowerPoint</Application>
  <PresentationFormat>On-screen Show (4:3)</PresentationFormat>
  <Paragraphs>293</Paragraphs>
  <Slides>38</Slides>
  <Notes>2</Notes>
  <HiddenSlides>0</HiddenSlides>
  <MMClips>6</MMClips>
  <ScaleCrop>false</ScaleCrop>
  <HeadingPairs>
    <vt:vector size="8" baseType="variant">
      <vt:variant>
        <vt:lpstr>Fonts Used</vt:lpstr>
      </vt:variant>
      <vt:variant>
        <vt:i4>11</vt:i4>
      </vt:variant>
      <vt:variant>
        <vt:lpstr>Theme</vt:lpstr>
      </vt:variant>
      <vt:variant>
        <vt:i4>22</vt:i4>
      </vt:variant>
      <vt:variant>
        <vt:lpstr>Embedded OLE Servers</vt:lpstr>
      </vt:variant>
      <vt:variant>
        <vt:i4>2</vt:i4>
      </vt:variant>
      <vt:variant>
        <vt:lpstr>Slide Titles</vt:lpstr>
      </vt:variant>
      <vt:variant>
        <vt:i4>38</vt:i4>
      </vt:variant>
    </vt:vector>
  </HeadingPairs>
  <TitlesOfParts>
    <vt:vector size="73" baseType="lpstr">
      <vt:lpstr>#9Slide02 Noi dung dai</vt:lpstr>
      <vt:lpstr>#9Slide02 Tieu de dai</vt:lpstr>
      <vt:lpstr>.VnArabia</vt:lpstr>
      <vt:lpstr>.VnTime</vt:lpstr>
      <vt:lpstr>Arial</vt:lpstr>
      <vt:lpstr>Calibri</vt:lpstr>
      <vt:lpstr>Calibri Light</vt:lpstr>
      <vt:lpstr>Special Elite</vt:lpstr>
      <vt:lpstr>Symbol</vt:lpstr>
      <vt:lpstr>Times New Roman</vt:lpstr>
      <vt:lpstr>思源黑体 Medium</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CorelDRAW.Graphic.13</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Microsoft account</cp:lastModifiedBy>
  <cp:revision>128</cp:revision>
  <dcterms:created xsi:type="dcterms:W3CDTF">2010-01-14T08:13:09Z</dcterms:created>
  <dcterms:modified xsi:type="dcterms:W3CDTF">2023-11-01T02:05:42Z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B75B7043C5DE48AAB32977FACEE60422_12</vt:lpwstr>
  </property>
  <property fmtid="{D5CDD505-2E9C-101B-9397-08002B2CF9AE}" pid="3" name="KSOProductBuildVer">
    <vt:lpwstr>1033-12.2.0.13266</vt:lpwstr>
  </property>
</Properties>
</file>