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90" r:id="rId2"/>
    <p:sldId id="315" r:id="rId3"/>
    <p:sldId id="318" r:id="rId4"/>
    <p:sldId id="344" r:id="rId5"/>
    <p:sldId id="308" r:id="rId6"/>
    <p:sldId id="317" r:id="rId7"/>
    <p:sldId id="292" r:id="rId8"/>
    <p:sldId id="296" r:id="rId9"/>
    <p:sldId id="322" r:id="rId10"/>
    <p:sldId id="323" r:id="rId11"/>
    <p:sldId id="324" r:id="rId12"/>
    <p:sldId id="325" r:id="rId13"/>
    <p:sldId id="326" r:id="rId14"/>
    <p:sldId id="329" r:id="rId15"/>
    <p:sldId id="330" r:id="rId16"/>
    <p:sldId id="328" r:id="rId17"/>
    <p:sldId id="327" r:id="rId18"/>
    <p:sldId id="295" r:id="rId19"/>
    <p:sldId id="320" r:id="rId20"/>
    <p:sldId id="319" r:id="rId21"/>
    <p:sldId id="333" r:id="rId22"/>
    <p:sldId id="331" r:id="rId23"/>
    <p:sldId id="334" r:id="rId24"/>
    <p:sldId id="335" r:id="rId25"/>
    <p:sldId id="332" r:id="rId26"/>
    <p:sldId id="336" r:id="rId27"/>
    <p:sldId id="338" r:id="rId28"/>
    <p:sldId id="339" r:id="rId29"/>
    <p:sldId id="321" r:id="rId30"/>
    <p:sldId id="340" r:id="rId31"/>
    <p:sldId id="342" r:id="rId32"/>
    <p:sldId id="341" r:id="rId33"/>
    <p:sldId id="304" r:id="rId34"/>
    <p:sldId id="337" r:id="rId35"/>
    <p:sldId id="343" r:id="rId36"/>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43"/>
    <a:srgbClr val="4CB6BD"/>
    <a:srgbClr val="FF4C60"/>
    <a:srgbClr val="ACD94C"/>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2"/>
    <p:restoredTop sz="95076" autoAdjust="0"/>
  </p:normalViewPr>
  <p:slideViewPr>
    <p:cSldViewPr snapToGrid="0">
      <p:cViewPr>
        <p:scale>
          <a:sx n="69" d="100"/>
          <a:sy n="69" d="100"/>
        </p:scale>
        <p:origin x="1800" y="629"/>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04E8BE76-29C8-41AB-8544-889D89FA4F96}" type="datetimeFigureOut">
              <a:rPr lang="zh-CN" altLang="en-US" smtClean="0"/>
              <a:pPr/>
              <a:t>2023/8/30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793AD677-048F-409F-AACD-0A0B5EF61C8C}" type="slidenum">
              <a:rPr lang="zh-CN" altLang="en-US" smtClean="0"/>
              <a:pPr/>
              <a:t>‹#›</a:t>
            </a:fld>
            <a:endParaRPr lang="zh-CN" altLang="en-US" dirty="0"/>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1</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240113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10</a:t>
            </a:fld>
            <a:endParaRPr lang="zh-CN" altLang="en-US"/>
          </a:p>
        </p:txBody>
      </p:sp>
    </p:spTree>
    <p:extLst>
      <p:ext uri="{BB962C8B-B14F-4D97-AF65-F5344CB8AC3E}">
        <p14:creationId xmlns:p14="http://schemas.microsoft.com/office/powerpoint/2010/main" val="194484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11</a:t>
            </a:fld>
            <a:endParaRPr lang="zh-CN" altLang="en-US"/>
          </a:p>
        </p:txBody>
      </p:sp>
    </p:spTree>
    <p:extLst>
      <p:ext uri="{BB962C8B-B14F-4D97-AF65-F5344CB8AC3E}">
        <p14:creationId xmlns:p14="http://schemas.microsoft.com/office/powerpoint/2010/main" val="1852356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12</a:t>
            </a:fld>
            <a:endParaRPr lang="zh-CN" altLang="en-US"/>
          </a:p>
        </p:txBody>
      </p:sp>
    </p:spTree>
    <p:extLst>
      <p:ext uri="{BB962C8B-B14F-4D97-AF65-F5344CB8AC3E}">
        <p14:creationId xmlns:p14="http://schemas.microsoft.com/office/powerpoint/2010/main" val="3318479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13</a:t>
            </a:fld>
            <a:endParaRPr lang="zh-CN" altLang="en-US"/>
          </a:p>
        </p:txBody>
      </p:sp>
    </p:spTree>
    <p:extLst>
      <p:ext uri="{BB962C8B-B14F-4D97-AF65-F5344CB8AC3E}">
        <p14:creationId xmlns:p14="http://schemas.microsoft.com/office/powerpoint/2010/main" val="1554849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16</a:t>
            </a:fld>
            <a:endParaRPr lang="zh-CN" altLang="en-US" dirty="0"/>
          </a:p>
        </p:txBody>
      </p:sp>
    </p:spTree>
    <p:extLst>
      <p:ext uri="{BB962C8B-B14F-4D97-AF65-F5344CB8AC3E}">
        <p14:creationId xmlns:p14="http://schemas.microsoft.com/office/powerpoint/2010/main" val="197287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17</a:t>
            </a:fld>
            <a:endParaRPr lang="zh-CN" altLang="en-US"/>
          </a:p>
        </p:txBody>
      </p:sp>
    </p:spTree>
    <p:extLst>
      <p:ext uri="{BB962C8B-B14F-4D97-AF65-F5344CB8AC3E}">
        <p14:creationId xmlns:p14="http://schemas.microsoft.com/office/powerpoint/2010/main" val="270284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xfrm>
            <a:off x="379413" y="684213"/>
            <a:ext cx="6096000" cy="34290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noChangeArrowheads="1"/>
          </p:cNvSpPr>
          <p:nvPr>
            <p:ph type="body" idx="1"/>
          </p:nvPr>
        </p:nvSpPr>
        <p:spPr>
          <a:xfrm>
            <a:off x="684213" y="4341813"/>
            <a:ext cx="5486400" cy="411480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zh-CN" altLang="en-US"/>
          </a:p>
        </p:txBody>
      </p:sp>
      <p:sp>
        <p:nvSpPr>
          <p:cNvPr id="29700" name="灯片编号占位符 3"/>
          <p:cNvSpPr txBox="1">
            <a:spLocks noGrp="1" noChangeArrowheads="1"/>
          </p:cNvSpPr>
          <p:nvPr/>
        </p:nvSpPr>
        <p:spPr bwMode="auto">
          <a:xfrm>
            <a:off x="3883025" y="868362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latinLnBrk="1" hangingPunct="1">
              <a:spcBef>
                <a:spcPct val="0"/>
              </a:spcBef>
            </a:pPr>
            <a:fld id="{46D230FF-CF30-47C2-BA4C-59A7874B97B3}" type="slidenum">
              <a:rPr lang="zh-CN" altLang="en-US">
                <a:latin typeface="字魂59号-创粗黑" panose="00000500000000000000" pitchFamily="2" charset="-122"/>
              </a:rPr>
              <a:pPr algn="r" eaLnBrk="1" latinLnBrk="1" hangingPunct="1">
                <a:spcBef>
                  <a:spcPct val="0"/>
                </a:spcBef>
              </a:pPr>
              <a:t>18</a:t>
            </a:fld>
            <a:endParaRPr lang="zh-CN" altLang="en-US" dirty="0">
              <a:latin typeface="字魂59号-创粗黑" panose="00000500000000000000" pitchFamily="2" charset="-122"/>
            </a:endParaRPr>
          </a:p>
        </p:txBody>
      </p:sp>
    </p:spTree>
    <p:extLst>
      <p:ext uri="{BB962C8B-B14F-4D97-AF65-F5344CB8AC3E}">
        <p14:creationId xmlns:p14="http://schemas.microsoft.com/office/powerpoint/2010/main" val="3444104961"/>
      </p:ext>
    </p:extLst>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19</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72581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384D0-E8C0-4FB2-93D8-B1A58490B2C5}" type="slidenum">
              <a:rPr lang="zh-CN" altLang="en-US" smtClean="0"/>
              <a:pPr/>
              <a:t>20</a:t>
            </a:fld>
            <a:endParaRPr lang="zh-CN" altLang="en-US"/>
          </a:p>
        </p:txBody>
      </p:sp>
    </p:spTree>
    <p:extLst>
      <p:ext uri="{BB962C8B-B14F-4D97-AF65-F5344CB8AC3E}">
        <p14:creationId xmlns:p14="http://schemas.microsoft.com/office/powerpoint/2010/main" val="649353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384D0-E8C0-4FB2-93D8-B1A58490B2C5}" type="slidenum">
              <a:rPr lang="zh-CN" altLang="en-US" smtClean="0"/>
              <a:pPr/>
              <a:t>22</a:t>
            </a:fld>
            <a:endParaRPr lang="zh-CN" altLang="en-US"/>
          </a:p>
        </p:txBody>
      </p:sp>
    </p:spTree>
    <p:extLst>
      <p:ext uri="{BB962C8B-B14F-4D97-AF65-F5344CB8AC3E}">
        <p14:creationId xmlns:p14="http://schemas.microsoft.com/office/powerpoint/2010/main" val="171780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579991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27</a:t>
            </a:fld>
            <a:endParaRPr lang="zh-CN" altLang="en-US" dirty="0"/>
          </a:p>
        </p:txBody>
      </p:sp>
    </p:spTree>
    <p:extLst>
      <p:ext uri="{BB962C8B-B14F-4D97-AF65-F5344CB8AC3E}">
        <p14:creationId xmlns:p14="http://schemas.microsoft.com/office/powerpoint/2010/main" val="321215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28</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1469101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384D0-E8C0-4FB2-93D8-B1A58490B2C5}" type="slidenum">
              <a:rPr lang="zh-CN" altLang="en-US" smtClean="0"/>
              <a:pPr/>
              <a:t>29</a:t>
            </a:fld>
            <a:endParaRPr lang="zh-CN" altLang="en-US"/>
          </a:p>
        </p:txBody>
      </p:sp>
    </p:spTree>
    <p:extLst>
      <p:ext uri="{BB962C8B-B14F-4D97-AF65-F5344CB8AC3E}">
        <p14:creationId xmlns:p14="http://schemas.microsoft.com/office/powerpoint/2010/main" val="3145559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30</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1940603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31</a:t>
            </a:fld>
            <a:endParaRPr lang="zh-CN" altLang="en-US" dirty="0"/>
          </a:p>
        </p:txBody>
      </p:sp>
    </p:spTree>
    <p:extLst>
      <p:ext uri="{BB962C8B-B14F-4D97-AF65-F5344CB8AC3E}">
        <p14:creationId xmlns:p14="http://schemas.microsoft.com/office/powerpoint/2010/main" val="2003330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32</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249051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pPr/>
              <a:t>33</a:t>
            </a:fld>
            <a:endParaRPr lang="zh-CN" altLang="en-US"/>
          </a:p>
        </p:txBody>
      </p:sp>
    </p:spTree>
    <p:extLst>
      <p:ext uri="{BB962C8B-B14F-4D97-AF65-F5344CB8AC3E}">
        <p14:creationId xmlns:p14="http://schemas.microsoft.com/office/powerpoint/2010/main" val="2232459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35</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425105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33216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4</a:t>
            </a:fld>
            <a:endParaRPr lang="zh-CN" altLang="en-US" dirty="0"/>
          </a:p>
        </p:txBody>
      </p:sp>
    </p:spTree>
    <p:extLst>
      <p:ext uri="{BB962C8B-B14F-4D97-AF65-F5344CB8AC3E}">
        <p14:creationId xmlns:p14="http://schemas.microsoft.com/office/powerpoint/2010/main" val="108628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384D0-E8C0-4FB2-93D8-B1A58490B2C5}" type="slidenum">
              <a:rPr lang="zh-CN" altLang="en-US" smtClean="0"/>
              <a:pPr/>
              <a:t>5</a:t>
            </a:fld>
            <a:endParaRPr lang="zh-CN" altLang="en-US"/>
          </a:p>
        </p:txBody>
      </p:sp>
    </p:spTree>
    <p:extLst>
      <p:ext uri="{BB962C8B-B14F-4D97-AF65-F5344CB8AC3E}">
        <p14:creationId xmlns:p14="http://schemas.microsoft.com/office/powerpoint/2010/main" val="49002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6</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413637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7</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1847683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8</a:t>
            </a:fld>
            <a:endParaRPr lang="zh-CN" altLang="en-US"/>
          </a:p>
        </p:txBody>
      </p:sp>
    </p:spTree>
    <p:extLst>
      <p:ext uri="{BB962C8B-B14F-4D97-AF65-F5344CB8AC3E}">
        <p14:creationId xmlns:p14="http://schemas.microsoft.com/office/powerpoint/2010/main" val="446101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9</a:t>
            </a:fld>
            <a:endParaRPr lang="zh-CN" altLang="en-US"/>
          </a:p>
        </p:txBody>
      </p:sp>
    </p:spTree>
    <p:extLst>
      <p:ext uri="{BB962C8B-B14F-4D97-AF65-F5344CB8AC3E}">
        <p14:creationId xmlns:p14="http://schemas.microsoft.com/office/powerpoint/2010/main" val="3350456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24109880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2023/8/30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2023/8/30</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6"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6" name="文本框 5"/>
          <p:cNvSpPr txBox="1"/>
          <p:nvPr/>
        </p:nvSpPr>
        <p:spPr>
          <a:xfrm>
            <a:off x="2174588" y="730402"/>
            <a:ext cx="4793300" cy="1477328"/>
          </a:xfrm>
          <a:prstGeom prst="rect">
            <a:avLst/>
          </a:prstGeom>
          <a:noFill/>
        </p:spPr>
        <p:txBody>
          <a:bodyPr wrap="none" rtlCol="0">
            <a:spAutoFit/>
          </a:bodyPr>
          <a:lstStyle/>
          <a:p>
            <a:pPr algn="ctr"/>
            <a:r>
              <a:rPr lang="vi-VN" altLang="zh-CN" sz="4500"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Chào mừng các em </a:t>
            </a:r>
          </a:p>
          <a:p>
            <a:pPr algn="ctr"/>
            <a:r>
              <a:rPr lang="vi-VN" altLang="zh-CN" sz="4500"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học sinh yêu quý !</a:t>
            </a:r>
            <a:endParaRPr lang="zh-CN" altLang="en-US" sz="4500"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0" name="清新欢乐节奏流行进取电音乐">
            <a:hlinkClick r:id="" action="ppaction://media"/>
            <a:extLst>
              <a:ext uri="{FF2B5EF4-FFF2-40B4-BE49-F238E27FC236}">
                <a16:creationId xmlns:a16="http://schemas.microsoft.com/office/drawing/2014/main" id="{43FB527F-3ECF-41D1-A64F-76732EECAC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6317" y="4686300"/>
            <a:ext cx="457200" cy="457200"/>
          </a:xfrm>
          <a:prstGeom prst="rect">
            <a:avLst/>
          </a:prstGeom>
        </p:spPr>
      </p:pic>
    </p:spTree>
    <p:extLst>
      <p:ext uri="{BB962C8B-B14F-4D97-AF65-F5344CB8AC3E}">
        <p14:creationId xmlns:p14="http://schemas.microsoft.com/office/powerpoint/2010/main" val="38806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4"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147534"/>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48534"/>
                            </p:stCondLst>
                            <p:childTnLst>
                              <p:par>
                                <p:cTn id="17" presetID="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49534"/>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150534"/>
                            </p:stCondLst>
                            <p:childTnLst>
                              <p:par>
                                <p:cTn id="28" presetID="10" presetClass="entr" presetSubtype="0" fill="hold" grpId="0" nodeType="afterEffect">
                                  <p:stCondLst>
                                    <p:cond delay="0"/>
                                  </p:stCondLst>
                                  <p:iterate type="lt">
                                    <p:tmPct val="13000"/>
                                  </p:iterate>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9697" showWhenStopped="0">
                <p:cTn id="31" repeatCount="indefinite" fill="hold" display="0">
                  <p:stCondLst>
                    <p:cond delay="indefinite"/>
                  </p:stCondLst>
                  <p:endCondLst>
                    <p:cond evt="onStopAudio" delay="0">
                      <p:tgtEl>
                        <p:sldTgt/>
                      </p:tgtEl>
                    </p:cond>
                  </p:endCondLst>
                </p:cTn>
                <p:tgtEl>
                  <p:spTgt spid="10"/>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DF38BB-9332-EB46-83C9-49F350EF768B}"/>
              </a:ext>
            </a:extLst>
          </p:cNvPr>
          <p:cNvSpPr/>
          <p:nvPr/>
        </p:nvSpPr>
        <p:spPr>
          <a:xfrm>
            <a:off x="441297" y="245953"/>
            <a:ext cx="8261406" cy="4651594"/>
          </a:xfrm>
          <a:prstGeom prst="rect">
            <a:avLst/>
          </a:prstGeom>
        </p:spPr>
        <p:txBody>
          <a:bodyPr wrap="square">
            <a:spAutoFit/>
          </a:bodyPr>
          <a:lstStyle/>
          <a:p>
            <a:pPr algn="just">
              <a:lnSpc>
                <a:spcPct val="115000"/>
              </a:lnSpc>
              <a:spcBef>
                <a:spcPts val="600"/>
              </a:spcBef>
              <a:spcAft>
                <a:spcPts val="600"/>
              </a:spcAft>
            </a:pPr>
            <a:r>
              <a:rPr lang="vi-VN" sz="2200" dirty="0">
                <a:solidFill>
                  <a:srgbClr val="000000"/>
                </a:solidFill>
                <a:latin typeface="Times New Roman" panose="02020603050405020304" pitchFamily="18" charset="0"/>
                <a:ea typeface="Calibri" panose="020F0502020204030204" pitchFamily="34" charset="0"/>
              </a:rPr>
              <a:t>a. </a:t>
            </a:r>
            <a:r>
              <a:rPr lang="vi-VN" sz="2200" b="1" dirty="0">
                <a:solidFill>
                  <a:srgbClr val="000000"/>
                </a:solidFill>
                <a:latin typeface="Times New Roman" panose="02020603050405020304" pitchFamily="18" charset="0"/>
                <a:ea typeface="Calibri" panose="020F0502020204030204" pitchFamily="34" charset="0"/>
              </a:rPr>
              <a:t>Truyện ngắn</a:t>
            </a:r>
            <a:r>
              <a:rPr lang="vi-VN" sz="2200" dirty="0">
                <a:solidFill>
                  <a:srgbClr val="000000"/>
                </a:solidFill>
                <a:latin typeface="Times New Roman" panose="02020603050405020304" pitchFamily="18" charset="0"/>
                <a:ea typeface="Calibri" panose="020F0502020204030204" pitchFamily="34" charset="0"/>
              </a:rPr>
              <a:t> là tác phẩm văn xuôi cỡ nhỏ, ít nhân vật, ít sự kiện phức tạp; cốt truyện thường không chia thành nhiều tuyến; chi tiết cô đúc; lời văn mang nhiều ẩn ý;…</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200" dirty="0">
                <a:solidFill>
                  <a:srgbClr val="000000"/>
                </a:solidFill>
                <a:latin typeface="Times New Roman" panose="02020603050405020304" pitchFamily="18" charset="0"/>
                <a:ea typeface="Calibri" panose="020F0502020204030204" pitchFamily="34" charset="0"/>
              </a:rPr>
              <a:t>b. </a:t>
            </a:r>
            <a:r>
              <a:rPr lang="vi-VN" sz="2200" b="1" dirty="0">
                <a:solidFill>
                  <a:srgbClr val="000000"/>
                </a:solidFill>
                <a:latin typeface="Times New Roman" panose="02020603050405020304" pitchFamily="18" charset="0"/>
                <a:ea typeface="Calibri" panose="020F0502020204030204" pitchFamily="34" charset="0"/>
              </a:rPr>
              <a:t>Đặc điểm </a:t>
            </a:r>
            <a:r>
              <a:rPr lang="vi-VN" sz="2200" dirty="0">
                <a:solidFill>
                  <a:srgbClr val="000000"/>
                </a:solidFill>
                <a:latin typeface="Times New Roman" panose="02020603050405020304" pitchFamily="18" charset="0"/>
                <a:ea typeface="Calibri" panose="020F0502020204030204" pitchFamily="34" charset="0"/>
              </a:rPr>
              <a:t>nhân vật là những nét riêng của nhân vật trong truyện, thường được thể hiện qua </a:t>
            </a:r>
            <a:r>
              <a:rPr lang="vi-VN" sz="2200" b="1" dirty="0">
                <a:solidFill>
                  <a:srgbClr val="000000"/>
                </a:solidFill>
                <a:latin typeface="Times New Roman" panose="02020603050405020304" pitchFamily="18" charset="0"/>
                <a:ea typeface="Calibri" panose="020F0502020204030204" pitchFamily="34" charset="0"/>
              </a:rPr>
              <a:t>hình dáng, cử chỉ, hành động, ngôn ngữ, ý nghĩ,…</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200" dirty="0">
                <a:solidFill>
                  <a:srgbClr val="000000"/>
                </a:solidFill>
                <a:latin typeface="Times New Roman" panose="02020603050405020304" pitchFamily="18" charset="0"/>
                <a:ea typeface="Calibri" panose="020F0502020204030204" pitchFamily="34" charset="0"/>
              </a:rPr>
              <a:t>c. Lời </a:t>
            </a:r>
            <a:r>
              <a:rPr lang="vi-VN" sz="2200" b="1" dirty="0">
                <a:solidFill>
                  <a:srgbClr val="000000"/>
                </a:solidFill>
                <a:latin typeface="Times New Roman" panose="02020603050405020304" pitchFamily="18" charset="0"/>
                <a:ea typeface="Calibri" panose="020F0502020204030204" pitchFamily="34" charset="0"/>
              </a:rPr>
              <a:t> người kể chuyện </a:t>
            </a:r>
            <a:r>
              <a:rPr lang="vi-VN" sz="2200" dirty="0">
                <a:solidFill>
                  <a:srgbClr val="000000"/>
                </a:solidFill>
                <a:latin typeface="Times New Roman" panose="02020603050405020304" pitchFamily="18" charset="0"/>
                <a:ea typeface="Calibri" panose="020F0502020204030204" pitchFamily="34" charset="0"/>
              </a:rPr>
              <a:t>là lời của người đã kể lại câu chuyện. Nếu người kể theo </a:t>
            </a:r>
            <a:r>
              <a:rPr lang="vi-VN" sz="2200" b="1" dirty="0">
                <a:solidFill>
                  <a:srgbClr val="000000"/>
                </a:solidFill>
                <a:latin typeface="Times New Roman" panose="02020603050405020304" pitchFamily="18" charset="0"/>
                <a:ea typeface="Calibri" panose="020F0502020204030204" pitchFamily="34" charset="0"/>
              </a:rPr>
              <a:t> ngôi thứ nhất </a:t>
            </a:r>
            <a:r>
              <a:rPr lang="vi-VN" sz="2200" dirty="0">
                <a:solidFill>
                  <a:srgbClr val="000000"/>
                </a:solidFill>
                <a:latin typeface="Times New Roman" panose="02020603050405020304" pitchFamily="18" charset="0"/>
                <a:ea typeface="Calibri" panose="020F0502020204030204" pitchFamily="34" charset="0"/>
              </a:rPr>
              <a:t>thì lời của người kể là lời của người xưng </a:t>
            </a:r>
            <a:r>
              <a:rPr lang="vi-VN" sz="2200" b="1" dirty="0">
                <a:solidFill>
                  <a:srgbClr val="000000"/>
                </a:solidFill>
                <a:latin typeface="Times New Roman" panose="02020603050405020304" pitchFamily="18" charset="0"/>
                <a:ea typeface="Calibri" panose="020F0502020204030204" pitchFamily="34" charset="0"/>
              </a:rPr>
              <a:t> “tôi”. </a:t>
            </a:r>
            <a:r>
              <a:rPr lang="vi-VN" sz="2200" dirty="0">
                <a:solidFill>
                  <a:srgbClr val="000000"/>
                </a:solidFill>
                <a:latin typeface="Times New Roman" panose="02020603050405020304" pitchFamily="18" charset="0"/>
                <a:ea typeface="Calibri" panose="020F0502020204030204" pitchFamily="34" charset="0"/>
              </a:rPr>
              <a:t>Nếu người kể theo </a:t>
            </a:r>
            <a:r>
              <a:rPr lang="vi-VN" sz="2200" b="1" dirty="0">
                <a:solidFill>
                  <a:srgbClr val="000000"/>
                </a:solidFill>
                <a:latin typeface="Times New Roman" panose="02020603050405020304" pitchFamily="18" charset="0"/>
                <a:ea typeface="Calibri" panose="020F0502020204030204" pitchFamily="34" charset="0"/>
              </a:rPr>
              <a:t> ngôi thứ ba </a:t>
            </a:r>
            <a:r>
              <a:rPr lang="vi-VN" sz="2200" dirty="0">
                <a:solidFill>
                  <a:srgbClr val="000000"/>
                </a:solidFill>
                <a:latin typeface="Times New Roman" panose="02020603050405020304" pitchFamily="18" charset="0"/>
                <a:ea typeface="Calibri" panose="020F0502020204030204" pitchFamily="34" charset="0"/>
              </a:rPr>
              <a:t>thì lời của người kể là lời của người ngoài, không tham gia vào câu chuyện. </a:t>
            </a:r>
            <a:r>
              <a:rPr lang="vi-VN" sz="2200" b="1" dirty="0">
                <a:solidFill>
                  <a:srgbClr val="000000"/>
                </a:solidFill>
                <a:latin typeface="Times New Roman" panose="02020603050405020304" pitchFamily="18" charset="0"/>
                <a:ea typeface="Calibri" panose="020F0502020204030204" pitchFamily="34" charset="0"/>
              </a:rPr>
              <a:t>Lời nhân vật </a:t>
            </a:r>
            <a:r>
              <a:rPr lang="vi-VN" sz="2200" dirty="0">
                <a:solidFill>
                  <a:srgbClr val="000000"/>
                </a:solidFill>
                <a:latin typeface="Times New Roman" panose="02020603050405020304" pitchFamily="18" charset="0"/>
                <a:ea typeface="Calibri" panose="020F0502020204030204" pitchFamily="34" charset="0"/>
              </a:rPr>
              <a:t>là lời của một nhân vật trong truyện.</a:t>
            </a:r>
            <a:endParaRPr lang="en-VN" sz="2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5640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118507"/>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DF38BB-9332-EB46-83C9-49F350EF768B}"/>
              </a:ext>
            </a:extLst>
          </p:cNvPr>
          <p:cNvSpPr/>
          <p:nvPr/>
        </p:nvSpPr>
        <p:spPr>
          <a:xfrm>
            <a:off x="771525" y="1475449"/>
            <a:ext cx="1971675" cy="1910443"/>
          </a:xfrm>
          <a:prstGeom prst="rect">
            <a:avLst/>
          </a:prstGeom>
          <a:noFill/>
        </p:spPr>
        <p:txBody>
          <a:bodyPr vert="horz" lIns="91440" tIns="45720" rIns="91440" bIns="45720" rtlCol="0" anchor="ctr">
            <a:normAutofit lnSpcReduction="10000"/>
          </a:bodyPr>
          <a:lstStyle/>
          <a:p>
            <a:pPr algn="ctr" defTabSz="914400">
              <a:lnSpc>
                <a:spcPct val="90000"/>
              </a:lnSpc>
              <a:spcBef>
                <a:spcPct val="0"/>
              </a:spcBef>
              <a:spcAft>
                <a:spcPts val="600"/>
              </a:spcAft>
            </a:pPr>
            <a:r>
              <a:rPr lang="en-US" sz="2700" b="1" kern="1200" dirty="0">
                <a:solidFill>
                  <a:srgbClr val="FFFFFF"/>
                </a:solidFill>
                <a:latin typeface="Times New Roman" panose="02020603050405020304" pitchFamily="18" charset="0"/>
                <a:ea typeface="+mj-ea"/>
                <a:cs typeface="Times New Roman" panose="02020603050405020304" pitchFamily="18" charset="0"/>
              </a:rPr>
              <a:t>2. </a:t>
            </a:r>
            <a:r>
              <a:rPr lang="en-US" sz="2700" b="1" kern="1200" dirty="0" err="1">
                <a:solidFill>
                  <a:srgbClr val="FFFFFF"/>
                </a:solidFill>
                <a:latin typeface="Times New Roman" panose="02020603050405020304" pitchFamily="18" charset="0"/>
                <a:ea typeface="+mj-ea"/>
                <a:cs typeface="Times New Roman" panose="02020603050405020304" pitchFamily="18" charset="0"/>
              </a:rPr>
              <a:t>Tác</a:t>
            </a:r>
            <a:r>
              <a:rPr lang="en-US" sz="2700" b="1" kern="1200" dirty="0">
                <a:solidFill>
                  <a:srgbClr val="FFFFFF"/>
                </a:solidFill>
                <a:latin typeface="Times New Roman" panose="02020603050405020304" pitchFamily="18" charset="0"/>
                <a:ea typeface="+mj-ea"/>
                <a:cs typeface="Times New Roman" panose="02020603050405020304" pitchFamily="18" charset="0"/>
              </a:rPr>
              <a:t> </a:t>
            </a:r>
            <a:r>
              <a:rPr lang="en-US" sz="2700" b="1" kern="1200" dirty="0" err="1">
                <a:solidFill>
                  <a:srgbClr val="FFFFFF"/>
                </a:solidFill>
                <a:latin typeface="Times New Roman" panose="02020603050405020304" pitchFamily="18" charset="0"/>
                <a:ea typeface="+mj-ea"/>
                <a:cs typeface="Times New Roman" panose="02020603050405020304" pitchFamily="18" charset="0"/>
              </a:rPr>
              <a:t>phẩm</a:t>
            </a:r>
            <a:r>
              <a:rPr lang="en-US" sz="2700" b="1" kern="1200" dirty="0">
                <a:solidFill>
                  <a:srgbClr val="FFFFFF"/>
                </a:solidFill>
                <a:latin typeface="Times New Roman" panose="02020603050405020304" pitchFamily="18" charset="0"/>
                <a:ea typeface="+mj-ea"/>
                <a:cs typeface="Times New Roman" panose="02020603050405020304" pitchFamily="18" charset="0"/>
              </a:rPr>
              <a:t>:</a:t>
            </a:r>
          </a:p>
          <a:p>
            <a:pPr algn="ctr" defTabSz="914400">
              <a:lnSpc>
                <a:spcPct val="90000"/>
              </a:lnSpc>
              <a:spcBef>
                <a:spcPct val="0"/>
              </a:spcBef>
              <a:spcAft>
                <a:spcPts val="600"/>
              </a:spcAft>
            </a:pPr>
            <a:r>
              <a:rPr lang="en-US" sz="2700" b="1" kern="1200" dirty="0">
                <a:solidFill>
                  <a:srgbClr val="FFFFFF"/>
                </a:solidFill>
                <a:latin typeface="Times New Roman" panose="02020603050405020304" pitchFamily="18" charset="0"/>
                <a:ea typeface="+mj-ea"/>
                <a:cs typeface="Times New Roman" panose="02020603050405020304" pitchFamily="18" charset="0"/>
              </a:rPr>
              <a:t>a. </a:t>
            </a:r>
            <a:r>
              <a:rPr lang="en-US" sz="2700" b="1" kern="1200" dirty="0" err="1">
                <a:solidFill>
                  <a:srgbClr val="FFFFFF"/>
                </a:solidFill>
                <a:latin typeface="Times New Roman" panose="02020603050405020304" pitchFamily="18" charset="0"/>
                <a:ea typeface="+mj-ea"/>
                <a:cs typeface="Times New Roman" panose="02020603050405020304" pitchFamily="18" charset="0"/>
              </a:rPr>
              <a:t>Đọc</a:t>
            </a:r>
            <a:r>
              <a:rPr lang="en-US" sz="2700" b="1" kern="1200" dirty="0">
                <a:solidFill>
                  <a:srgbClr val="FFFFFF"/>
                </a:solidFill>
                <a:latin typeface="Times New Roman" panose="02020603050405020304" pitchFamily="18" charset="0"/>
                <a:ea typeface="+mj-ea"/>
                <a:cs typeface="Times New Roman" panose="02020603050405020304" pitchFamily="18" charset="0"/>
              </a:rPr>
              <a:t> </a:t>
            </a:r>
            <a:r>
              <a:rPr lang="en-US" sz="2700" b="1" kern="1200" dirty="0" err="1">
                <a:solidFill>
                  <a:srgbClr val="FFFFFF"/>
                </a:solidFill>
                <a:latin typeface="Times New Roman" panose="02020603050405020304" pitchFamily="18" charset="0"/>
                <a:ea typeface="+mj-ea"/>
                <a:cs typeface="Times New Roman" panose="02020603050405020304" pitchFamily="18" charset="0"/>
              </a:rPr>
              <a:t>văn</a:t>
            </a:r>
            <a:r>
              <a:rPr lang="en-US" sz="2700" b="1" kern="1200" dirty="0">
                <a:solidFill>
                  <a:srgbClr val="FFFFFF"/>
                </a:solidFill>
                <a:latin typeface="Times New Roman" panose="02020603050405020304" pitchFamily="18" charset="0"/>
                <a:ea typeface="+mj-ea"/>
                <a:cs typeface="Times New Roman" panose="02020603050405020304" pitchFamily="18" charset="0"/>
              </a:rPr>
              <a:t> </a:t>
            </a:r>
            <a:r>
              <a:rPr lang="en-US" sz="2700" b="1" kern="1200" dirty="0" err="1">
                <a:solidFill>
                  <a:srgbClr val="FFFFFF"/>
                </a:solidFill>
                <a:latin typeface="Times New Roman" panose="02020603050405020304" pitchFamily="18" charset="0"/>
                <a:ea typeface="+mj-ea"/>
                <a:cs typeface="Times New Roman" panose="02020603050405020304" pitchFamily="18" charset="0"/>
              </a:rPr>
              <a:t>bản</a:t>
            </a:r>
            <a:r>
              <a:rPr lang="en-US" sz="2700" b="1" kern="1200" dirty="0">
                <a:solidFill>
                  <a:srgbClr val="FFFFFF"/>
                </a:solidFill>
                <a:latin typeface="Times New Roman" panose="02020603050405020304" pitchFamily="18" charset="0"/>
                <a:ea typeface="+mj-ea"/>
                <a:cs typeface="Times New Roman" panose="02020603050405020304" pitchFamily="18" charset="0"/>
              </a:rPr>
              <a:t> </a:t>
            </a:r>
            <a:r>
              <a:rPr lang="en-US" sz="2700" b="1" kern="1200" dirty="0" err="1">
                <a:solidFill>
                  <a:srgbClr val="FFFFFF"/>
                </a:solidFill>
                <a:latin typeface="Times New Roman" panose="02020603050405020304" pitchFamily="18" charset="0"/>
                <a:ea typeface="+mj-ea"/>
                <a:cs typeface="Times New Roman" panose="02020603050405020304" pitchFamily="18" charset="0"/>
              </a:rPr>
              <a:t>và</a:t>
            </a:r>
            <a:r>
              <a:rPr lang="en-US" sz="2700" b="1" kern="1200" dirty="0">
                <a:solidFill>
                  <a:srgbClr val="FFFFFF"/>
                </a:solidFill>
                <a:latin typeface="Times New Roman" panose="02020603050405020304" pitchFamily="18" charset="0"/>
                <a:ea typeface="+mj-ea"/>
                <a:cs typeface="Times New Roman" panose="02020603050405020304" pitchFamily="18" charset="0"/>
              </a:rPr>
              <a:t> </a:t>
            </a:r>
            <a:r>
              <a:rPr lang="en-US" sz="2700" b="1" kern="1200" dirty="0" err="1">
                <a:solidFill>
                  <a:srgbClr val="FFFFFF"/>
                </a:solidFill>
                <a:latin typeface="Times New Roman" panose="02020603050405020304" pitchFamily="18" charset="0"/>
                <a:ea typeface="+mj-ea"/>
                <a:cs typeface="Times New Roman" panose="02020603050405020304" pitchFamily="18" charset="0"/>
              </a:rPr>
              <a:t>chú</a:t>
            </a:r>
            <a:r>
              <a:rPr lang="en-US" sz="2700" b="1" kern="1200" dirty="0">
                <a:solidFill>
                  <a:srgbClr val="FFFFFF"/>
                </a:solidFill>
                <a:latin typeface="Times New Roman" panose="02020603050405020304" pitchFamily="18" charset="0"/>
                <a:ea typeface="+mj-ea"/>
                <a:cs typeface="Times New Roman" panose="02020603050405020304" pitchFamily="18" charset="0"/>
              </a:rPr>
              <a:t> </a:t>
            </a:r>
            <a:r>
              <a:rPr lang="en-US" sz="2700" b="1" kern="1200" dirty="0" err="1">
                <a:solidFill>
                  <a:srgbClr val="FFFFFF"/>
                </a:solidFill>
                <a:latin typeface="Times New Roman" panose="02020603050405020304" pitchFamily="18" charset="0"/>
                <a:ea typeface="+mj-ea"/>
                <a:cs typeface="Times New Roman" panose="02020603050405020304" pitchFamily="18" charset="0"/>
              </a:rPr>
              <a:t>thích</a:t>
            </a:r>
            <a:endParaRPr lang="en-US" sz="2700" kern="1200" dirty="0">
              <a:solidFill>
                <a:srgbClr val="FFFFFF"/>
              </a:solidFill>
              <a:latin typeface="Times New Roman" panose="02020603050405020304" pitchFamily="18" charset="0"/>
              <a:ea typeface="+mj-ea"/>
              <a:cs typeface="Times New Roman" panose="02020603050405020304" pitchFamily="18" charset="0"/>
            </a:endParaRPr>
          </a:p>
        </p:txBody>
      </p:sp>
      <p:pic>
        <p:nvPicPr>
          <p:cNvPr id="5122" name="Picture 2" descr="Bài soạn - Học trực tuyến OLM">
            <a:extLst>
              <a:ext uri="{FF2B5EF4-FFF2-40B4-BE49-F238E27FC236}">
                <a16:creationId xmlns:a16="http://schemas.microsoft.com/office/drawing/2014/main" id="{3097FF60-3058-5449-96A5-D68B68AC07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2987" y="619306"/>
            <a:ext cx="5085525" cy="390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34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nh Diều] Soạn văn 6 bài : Bức tranh của em gái tôi">
            <a:extLst>
              <a:ext uri="{FF2B5EF4-FFF2-40B4-BE49-F238E27FC236}">
                <a16:creationId xmlns:a16="http://schemas.microsoft.com/office/drawing/2014/main" id="{5A8AD39D-F84B-484B-ADE6-0A2AF80E6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231" y="375499"/>
            <a:ext cx="3136900" cy="26797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hát biểu cảm nghĩ về truyện Bức tranh của em gái tôi của Tạ Duy Anh">
            <a:extLst>
              <a:ext uri="{FF2B5EF4-FFF2-40B4-BE49-F238E27FC236}">
                <a16:creationId xmlns:a16="http://schemas.microsoft.com/office/drawing/2014/main" id="{E7877245-2103-3648-AB88-247A4EA3D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1814" y="5902139"/>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6B19588-9781-BA46-AB08-C28E8E49EAC2}"/>
              </a:ext>
            </a:extLst>
          </p:cNvPr>
          <p:cNvSpPr/>
          <p:nvPr/>
        </p:nvSpPr>
        <p:spPr>
          <a:xfrm>
            <a:off x="457200" y="295774"/>
            <a:ext cx="4572000" cy="458375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lnSpc>
                <a:spcPct val="115000"/>
              </a:lnSpc>
            </a:pPr>
            <a:r>
              <a:rPr lang="vi-VN" sz="1500" b="1" u="sng" dirty="0">
                <a:solidFill>
                  <a:srgbClr val="FF0000"/>
                </a:solidFill>
                <a:latin typeface="Times New Roman" panose="02020603050405020304" pitchFamily="18" charset="0"/>
                <a:ea typeface="Calibri" panose="020F0502020204030204" pitchFamily="34" charset="0"/>
              </a:rPr>
              <a:t>PHIẾU HỌC TẬP SỐ 1:</a:t>
            </a:r>
            <a:endParaRPr lang="en-VN" sz="1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500" dirty="0">
                <a:solidFill>
                  <a:srgbClr val="000000"/>
                </a:solidFill>
                <a:latin typeface="Times New Roman" panose="02020603050405020304" pitchFamily="18" charset="0"/>
                <a:ea typeface="Calibri" panose="020F0502020204030204" pitchFamily="34" charset="0"/>
              </a:rPr>
              <a:t>1. Trước khi đọc: Từ nhan đề và hình ảnh minh hoạ ở trang 67, em thử đoán nội dung chính của truyện này nói về việc gì? </a:t>
            </a:r>
            <a:endParaRPr lang="en-VN" sz="1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500" dirty="0">
                <a:solidFill>
                  <a:srgbClr val="000000"/>
                </a:solidFill>
                <a:latin typeface="Times New Roman" panose="02020603050405020304" pitchFamily="18" charset="0"/>
                <a:ea typeface="Calibri" panose="020F0502020204030204" pitchFamily="34" charset="0"/>
              </a:rPr>
              <a:t>2. Đọc thầm văn bản trong SGK trang 67-60. Khi đọc chú ý các gợi dẫn ở bên phải trang sách. Dừng ở ở kết thúc mỗi phần và hoàn thành bảng sau để tóm tắt văn bản.</a:t>
            </a:r>
            <a:endParaRPr lang="en-VN" sz="1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500" dirty="0">
                <a:solidFill>
                  <a:srgbClr val="000000"/>
                </a:solidFill>
                <a:latin typeface="Times New Roman" panose="02020603050405020304" pitchFamily="18" charset="0"/>
                <a:ea typeface="Calibri" panose="020F0502020204030204" pitchFamily="34" charset="0"/>
              </a:rPr>
              <a:t>2. Tìm hiểu khái quát về văn bản theo gợi dẫn: </a:t>
            </a:r>
            <a:endParaRPr lang="en-VN" sz="1500" dirty="0">
              <a:solidFill>
                <a:srgbClr val="000000"/>
              </a:solidFill>
              <a:latin typeface="Times New Roman" panose="02020603050405020304" pitchFamily="18" charset="0"/>
              <a:ea typeface="Calibri" panose="020F0502020204030204" pitchFamily="34" charset="0"/>
            </a:endParaRPr>
          </a:p>
          <a:p>
            <a:pPr algn="just">
              <a:lnSpc>
                <a:spcPct val="115000"/>
              </a:lnSpc>
              <a:tabLst>
                <a:tab pos="457200" algn="l"/>
              </a:tabLst>
            </a:pPr>
            <a:r>
              <a:rPr lang="vi-VN" sz="1500" dirty="0">
                <a:solidFill>
                  <a:srgbClr val="000000"/>
                </a:solidFill>
                <a:latin typeface="Times New Roman" panose="02020603050405020304" pitchFamily="18" charset="0"/>
                <a:ea typeface="Calibri" panose="020F0502020204030204" pitchFamily="34" charset="0"/>
              </a:rPr>
              <a:t>a) Văn bản thuộc thể loại nào? Vì sao?</a:t>
            </a:r>
            <a:endParaRPr lang="en-VN" sz="1500" dirty="0">
              <a:solidFill>
                <a:srgbClr val="000000"/>
              </a:solidFill>
              <a:latin typeface="Times New Roman" panose="02020603050405020304" pitchFamily="18" charset="0"/>
              <a:ea typeface="Calibri" panose="020F0502020204030204" pitchFamily="34" charset="0"/>
            </a:endParaRPr>
          </a:p>
          <a:p>
            <a:pPr algn="just">
              <a:lnSpc>
                <a:spcPct val="115000"/>
              </a:lnSpc>
              <a:tabLst>
                <a:tab pos="457200" algn="l"/>
              </a:tabLst>
            </a:pPr>
            <a:r>
              <a:rPr lang="vi-VN" sz="1500" dirty="0">
                <a:solidFill>
                  <a:srgbClr val="000000"/>
                </a:solidFill>
                <a:latin typeface="Times New Roman" panose="02020603050405020304" pitchFamily="18" charset="0"/>
                <a:ea typeface="Calibri" panose="020F0502020204030204" pitchFamily="34" charset="0"/>
              </a:rPr>
              <a:t>b) Hãy liệt kê các nhân vật:</a:t>
            </a:r>
            <a:endParaRPr lang="en-VN" sz="1500" dirty="0">
              <a:solidFill>
                <a:srgbClr val="000000"/>
              </a:solidFill>
              <a:latin typeface="Times New Roman" panose="02020603050405020304" pitchFamily="18" charset="0"/>
              <a:ea typeface="Calibri" panose="020F0502020204030204" pitchFamily="34" charset="0"/>
            </a:endParaRPr>
          </a:p>
          <a:p>
            <a:pPr algn="just">
              <a:lnSpc>
                <a:spcPct val="115000"/>
              </a:lnSpc>
              <a:tabLst>
                <a:tab pos="457200" algn="l"/>
              </a:tabLst>
            </a:pPr>
            <a:r>
              <a:rPr lang="vi-VN" sz="1500" dirty="0">
                <a:solidFill>
                  <a:srgbClr val="000000"/>
                </a:solidFill>
                <a:latin typeface="Times New Roman" panose="02020603050405020304" pitchFamily="18" charset="0"/>
                <a:ea typeface="Calibri" panose="020F0502020204030204" pitchFamily="34" charset="0"/>
              </a:rPr>
              <a:t>Ai là nhân vật chính:</a:t>
            </a:r>
            <a:endParaRPr lang="en-VN" sz="1500" dirty="0">
              <a:solidFill>
                <a:srgbClr val="000000"/>
              </a:solidFill>
              <a:latin typeface="Times New Roman" panose="02020603050405020304" pitchFamily="18" charset="0"/>
              <a:ea typeface="Calibri" panose="020F0502020204030204" pitchFamily="34" charset="0"/>
            </a:endParaRPr>
          </a:p>
          <a:p>
            <a:pPr algn="just">
              <a:lnSpc>
                <a:spcPct val="115000"/>
              </a:lnSpc>
              <a:tabLst>
                <a:tab pos="457200" algn="l"/>
              </a:tabLst>
            </a:pPr>
            <a:r>
              <a:rPr lang="vi-VN" sz="1500" dirty="0">
                <a:solidFill>
                  <a:srgbClr val="000000"/>
                </a:solidFill>
                <a:latin typeface="Times New Roman" panose="02020603050405020304" pitchFamily="18" charset="0"/>
                <a:ea typeface="Calibri" panose="020F0502020204030204" pitchFamily="34" charset="0"/>
              </a:rPr>
              <a:t>c) Truyện được kể theo ngôi thứ mấy? Vì sao?</a:t>
            </a:r>
            <a:endParaRPr lang="en-VN" sz="1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500" dirty="0">
                <a:solidFill>
                  <a:srgbClr val="000000"/>
                </a:solidFill>
                <a:latin typeface="Times New Roman" panose="02020603050405020304" pitchFamily="18" charset="0"/>
                <a:ea typeface="Calibri" panose="020F0502020204030204" pitchFamily="34" charset="0"/>
              </a:rPr>
              <a:t>d) Tìm hiểu và ghi lại ngắn gọn điều em biết về tác giả và tác phẩm này.</a:t>
            </a:r>
            <a:endParaRPr lang="en-VN" sz="1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500" dirty="0">
                <a:solidFill>
                  <a:srgbClr val="000000"/>
                </a:solidFill>
                <a:latin typeface="Times New Roman" panose="02020603050405020304" pitchFamily="18" charset="0"/>
                <a:ea typeface="Calibri" panose="020F0502020204030204" pitchFamily="34" charset="0"/>
              </a:rPr>
              <a:t>4. Ghi lại ngắn gọn ấn tượng ban đầu của em về truyện “Bức tranh của em gái tôi” trong khoảng 3-5 câu. </a:t>
            </a:r>
            <a:endParaRPr lang="en-VN" sz="1500" dirty="0">
              <a:solidFill>
                <a:srgbClr val="000000"/>
              </a:solidFill>
              <a:effectLst/>
              <a:latin typeface="Times New Roman" panose="02020603050405020304" pitchFamily="18" charset="0"/>
              <a:ea typeface="Calibri" panose="020F0502020204030204" pitchFamily="34" charset="0"/>
            </a:endParaRPr>
          </a:p>
        </p:txBody>
      </p:sp>
      <p:pic>
        <p:nvPicPr>
          <p:cNvPr id="6" name="Đồng hồ đếm ngược 2 phút - 2 Minutes countdown.mp4" descr="Đồng hồ đếm ngược 2 phút - 2 Minutes countdown.mp4">
            <a:hlinkClick r:id="" action="ppaction://media"/>
            <a:extLst>
              <a:ext uri="{FF2B5EF4-FFF2-40B4-BE49-F238E27FC236}">
                <a16:creationId xmlns:a16="http://schemas.microsoft.com/office/drawing/2014/main" id="{0F8509CD-1303-C643-A139-A6FD12B9305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15378" y="3697652"/>
            <a:ext cx="1904606" cy="1070349"/>
          </a:xfrm>
          <a:prstGeom prst="rect">
            <a:avLst/>
          </a:prstGeom>
        </p:spPr>
      </p:pic>
      <p:sp>
        <p:nvSpPr>
          <p:cNvPr id="7" name="TextBox 6">
            <a:extLst>
              <a:ext uri="{FF2B5EF4-FFF2-40B4-BE49-F238E27FC236}">
                <a16:creationId xmlns:a16="http://schemas.microsoft.com/office/drawing/2014/main" id="{865932F1-97EB-1B4D-8C37-6556798B0E3F}"/>
              </a:ext>
            </a:extLst>
          </p:cNvPr>
          <p:cNvSpPr txBox="1"/>
          <p:nvPr/>
        </p:nvSpPr>
        <p:spPr>
          <a:xfrm>
            <a:off x="5399231" y="3124863"/>
            <a:ext cx="3227934" cy="507831"/>
          </a:xfrm>
          <a:prstGeom prst="rect">
            <a:avLst/>
          </a:prstGeom>
          <a:noFill/>
        </p:spPr>
        <p:txBody>
          <a:bodyPr wrap="square" rtlCol="0">
            <a:spAutoFit/>
          </a:bodyPr>
          <a:lstStyle/>
          <a:p>
            <a:pPr algn="ctr"/>
            <a:r>
              <a:rPr lang="en-VN" sz="2700" b="1" dirty="0">
                <a:solidFill>
                  <a:srgbClr val="FF0000"/>
                </a:solidFill>
                <a:latin typeface="Times New Roman" panose="02020603050405020304" pitchFamily="18" charset="0"/>
                <a:cs typeface="Times New Roman" panose="02020603050405020304" pitchFamily="18" charset="0"/>
              </a:rPr>
              <a:t>Thảo luận cặp đôi</a:t>
            </a:r>
          </a:p>
        </p:txBody>
      </p:sp>
    </p:spTree>
    <p:extLst>
      <p:ext uri="{BB962C8B-B14F-4D97-AF65-F5344CB8AC3E}">
        <p14:creationId xmlns:p14="http://schemas.microsoft.com/office/powerpoint/2010/main" val="215930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DF38BB-9332-EB46-83C9-49F350EF768B}"/>
              </a:ext>
            </a:extLst>
          </p:cNvPr>
          <p:cNvSpPr/>
          <p:nvPr/>
        </p:nvSpPr>
        <p:spPr>
          <a:xfrm>
            <a:off x="441298" y="245953"/>
            <a:ext cx="4647538" cy="4625946"/>
          </a:xfrm>
          <a:prstGeom prst="rect">
            <a:avLst/>
          </a:prstGeom>
        </p:spPr>
        <p:txBody>
          <a:bodyPr wrap="square">
            <a:spAutoFit/>
          </a:bodyPr>
          <a:lstStyle/>
          <a:p>
            <a:pPr>
              <a:lnSpc>
                <a:spcPct val="114000"/>
              </a:lnSpc>
            </a:pPr>
            <a:r>
              <a:rPr lang="vi-VN" sz="2000" b="1" dirty="0">
                <a:latin typeface="Times New Roman" panose="02020603050405020304" pitchFamily="18" charset="0"/>
                <a:cs typeface="Times New Roman" panose="02020603050405020304" pitchFamily="18" charset="0"/>
              </a:rPr>
              <a:t>b. Tác giả: </a:t>
            </a:r>
            <a:endParaRPr lang="en-VN" sz="2000" dirty="0">
              <a:latin typeface="Times New Roman" panose="02020603050405020304" pitchFamily="18" charset="0"/>
              <a:cs typeface="Times New Roman" panose="02020603050405020304" pitchFamily="18" charset="0"/>
            </a:endParaRPr>
          </a:p>
          <a:p>
            <a:pPr>
              <a:lnSpc>
                <a:spcPct val="114000"/>
              </a:lnSpc>
            </a:pPr>
            <a:r>
              <a:rPr lang="vi-VN" sz="2000" dirty="0">
                <a:latin typeface="Times New Roman" panose="02020603050405020304" pitchFamily="18" charset="0"/>
                <a:cs typeface="Times New Roman" panose="02020603050405020304" pitchFamily="18" charset="0"/>
              </a:rPr>
              <a:t>+ Tên khai sinh là Tạ Việt Đăng (1959)</a:t>
            </a:r>
            <a:endParaRPr lang="en-VN" sz="2000" dirty="0">
              <a:latin typeface="Times New Roman" panose="02020603050405020304" pitchFamily="18" charset="0"/>
              <a:cs typeface="Times New Roman" panose="02020603050405020304" pitchFamily="18" charset="0"/>
            </a:endParaRPr>
          </a:p>
          <a:p>
            <a:pPr>
              <a:lnSpc>
                <a:spcPct val="114000"/>
              </a:lnSpc>
            </a:pPr>
            <a:r>
              <a:rPr lang="vi-VN" sz="2000" dirty="0">
                <a:latin typeface="Times New Roman" panose="02020603050405020304" pitchFamily="18" charset="0"/>
                <a:cs typeface="Times New Roman" panose="02020603050405020304" pitchFamily="18" charset="0"/>
              </a:rPr>
              <a:t>+ Quê Chương Mỹ, Hà Nội</a:t>
            </a:r>
            <a:endParaRPr lang="en-VN" sz="2000" dirty="0">
              <a:latin typeface="Times New Roman" panose="02020603050405020304" pitchFamily="18" charset="0"/>
              <a:cs typeface="Times New Roman" panose="02020603050405020304" pitchFamily="18" charset="0"/>
            </a:endParaRPr>
          </a:p>
          <a:p>
            <a:pPr>
              <a:lnSpc>
                <a:spcPct val="114000"/>
              </a:lnSpc>
            </a:pPr>
            <a:r>
              <a:rPr lang="vi-VN" sz="2000" dirty="0">
                <a:latin typeface="Times New Roman" panose="02020603050405020304" pitchFamily="18" charset="0"/>
                <a:cs typeface="Times New Roman" panose="02020603050405020304" pitchFamily="18" charset="0"/>
              </a:rPr>
              <a:t>+ Vị trí: là cây bút trẻ thời kì đổi mới</a:t>
            </a:r>
            <a:endParaRPr lang="en-VN" sz="2000" dirty="0">
              <a:latin typeface="Times New Roman" panose="02020603050405020304" pitchFamily="18" charset="0"/>
              <a:cs typeface="Times New Roman" panose="02020603050405020304" pitchFamily="18" charset="0"/>
            </a:endParaRPr>
          </a:p>
          <a:p>
            <a:pPr>
              <a:lnSpc>
                <a:spcPct val="114000"/>
              </a:lnSpc>
            </a:pPr>
            <a:r>
              <a:rPr lang="vi-VN" sz="2000" dirty="0">
                <a:latin typeface="Times New Roman" panose="02020603050405020304" pitchFamily="18" charset="0"/>
                <a:cs typeface="Times New Roman" panose="02020603050405020304" pitchFamily="18" charset="0"/>
              </a:rPr>
              <a:t>+ Phong cách: mang hơi thở cuộc sống hiện đại.</a:t>
            </a:r>
            <a:endParaRPr lang="en-VN" sz="2000" dirty="0">
              <a:latin typeface="Times New Roman" panose="02020603050405020304" pitchFamily="18" charset="0"/>
              <a:cs typeface="Times New Roman" panose="02020603050405020304" pitchFamily="18" charset="0"/>
            </a:endParaRPr>
          </a:p>
          <a:p>
            <a:pPr>
              <a:lnSpc>
                <a:spcPct val="114000"/>
              </a:lnSpc>
            </a:pPr>
            <a:r>
              <a:rPr lang="vi-VN" sz="2000" dirty="0">
                <a:latin typeface="Times New Roman" panose="02020603050405020304" pitchFamily="18" charset="0"/>
                <a:cs typeface="Times New Roman" panose="02020603050405020304" pitchFamily="18" charset="0"/>
              </a:rPr>
              <a:t>+ Tác phẩm chính: Trò đùa số phận (1008), Lão Khổ (1992), Hiệp sĩ áo cỏ (1992), Con dế ma,…</a:t>
            </a:r>
            <a:endParaRPr lang="en-VN" sz="2000" dirty="0">
              <a:latin typeface="Times New Roman" panose="02020603050405020304" pitchFamily="18" charset="0"/>
              <a:cs typeface="Times New Roman" panose="02020603050405020304" pitchFamily="18" charset="0"/>
            </a:endParaRPr>
          </a:p>
          <a:p>
            <a:pPr>
              <a:lnSpc>
                <a:spcPct val="114000"/>
              </a:lnSpc>
            </a:pPr>
            <a:r>
              <a:rPr lang="vi-VN" sz="2000" dirty="0">
                <a:latin typeface="Times New Roman" panose="02020603050405020304" pitchFamily="18" charset="0"/>
                <a:cs typeface="Times New Roman" panose="02020603050405020304" pitchFamily="18" charset="0"/>
              </a:rPr>
              <a:t>+ Giải thưởng: Giải Nhất truyện ngắn nông thôn báo Văn nghệ, báo Nông nghiệp; hai giải thưởng của NXB Kim Đồng, giải thưởng văn học thủ đô 2012. </a:t>
            </a:r>
            <a:endParaRPr lang="en-VN"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50" name="Picture 6" descr="Về Tạ Duy Anh, đôi nét tác giả - tác phẩm - Điểm sách, Book review">
            <a:extLst>
              <a:ext uri="{FF2B5EF4-FFF2-40B4-BE49-F238E27FC236}">
                <a16:creationId xmlns:a16="http://schemas.microsoft.com/office/drawing/2014/main" id="{81B6CB01-0611-7D49-AC3F-C495E6D00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951" y="420733"/>
            <a:ext cx="3136900" cy="4302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1964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circle(in)">
                                      <p:cBhvr>
                                        <p:cTn id="10" dur="2000"/>
                                        <p:tgtEl>
                                          <p:spTgt spid="615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1)">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heel(1)">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heel(1)">
                                      <p:cBhvr>
                                        <p:cTn id="30" dur="2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heel(1)">
                                      <p:cBhvr>
                                        <p:cTn id="35" dur="2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heel(1)">
                                      <p:cBhvr>
                                        <p:cTn id="4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Nhà văn Tạ Duy Anh có tiểu thuyết mới với bút danh mới">
            <a:extLst>
              <a:ext uri="{FF2B5EF4-FFF2-40B4-BE49-F238E27FC236}">
                <a16:creationId xmlns:a16="http://schemas.microsoft.com/office/drawing/2014/main" id="{AF04EF37-2BFC-D743-860C-BD8A4C43A2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83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E - Emprunt Empreinte - Mượn Dấu Thời Gian: Tạ Duy Anh">
            <a:extLst>
              <a:ext uri="{FF2B5EF4-FFF2-40B4-BE49-F238E27FC236}">
                <a16:creationId xmlns:a16="http://schemas.microsoft.com/office/drawing/2014/main" id="{D0E9163E-3E1F-9949-8203-453AD1D65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472" y="385471"/>
            <a:ext cx="3727048" cy="441038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ạ Duy Anh: Cơn gió lạ thổi trên miền văn chương - Revelogue">
            <a:extLst>
              <a:ext uri="{FF2B5EF4-FFF2-40B4-BE49-F238E27FC236}">
                <a16:creationId xmlns:a16="http://schemas.microsoft.com/office/drawing/2014/main" id="{ED3A9783-56E2-1240-9D71-63A064838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57" y="366557"/>
            <a:ext cx="3987043" cy="4410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35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2" name="Picture 6" descr="Ra mắt hai cuốn sách thiếu nhi của nhà văn Tạ Duy Anh">
            <a:extLst>
              <a:ext uri="{FF2B5EF4-FFF2-40B4-BE49-F238E27FC236}">
                <a16:creationId xmlns:a16="http://schemas.microsoft.com/office/drawing/2014/main" id="{61B6CEF3-65D5-4242-BAB9-2F167ED837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4174" y="704802"/>
            <a:ext cx="3968749" cy="322460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Gặp lại &amp;quot;Lão Khổ&amp;quot; Tạ Duy Anh cùng câu chuyện “Bước qua lời nguyền&amp;quot; | Điểm  Nhạc-Phim-Sách | Vietnam+ (VietnamPlus)">
            <a:extLst>
              <a:ext uri="{FF2B5EF4-FFF2-40B4-BE49-F238E27FC236}">
                <a16:creationId xmlns:a16="http://schemas.microsoft.com/office/drawing/2014/main" id="{AC38C594-B38D-2340-A0FE-A8477BDBA74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04222" y="828825"/>
            <a:ext cx="3968751" cy="2976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159806-B028-1642-9E76-162C1AFF6C44}"/>
              </a:ext>
            </a:extLst>
          </p:cNvPr>
          <p:cNvSpPr txBox="1"/>
          <p:nvPr/>
        </p:nvSpPr>
        <p:spPr>
          <a:xfrm>
            <a:off x="1006997" y="3929410"/>
            <a:ext cx="7130006" cy="507831"/>
          </a:xfrm>
          <a:prstGeom prst="rect">
            <a:avLst/>
          </a:prstGeom>
          <a:noFill/>
        </p:spPr>
        <p:txBody>
          <a:bodyPr wrap="square" rtlCol="0">
            <a:spAutoFit/>
          </a:bodyPr>
          <a:lstStyle/>
          <a:p>
            <a:pPr algn="ctr"/>
            <a:r>
              <a:rPr lang="en-VN" sz="2700" dirty="0">
                <a:latin typeface="Times New Roman" panose="02020603050405020304" pitchFamily="18" charset="0"/>
                <a:cs typeface="Times New Roman" panose="02020603050405020304" pitchFamily="18" charset="0"/>
              </a:rPr>
              <a:t>Một số tác phẩm của Tạ Duy Anh</a:t>
            </a:r>
          </a:p>
        </p:txBody>
      </p:sp>
    </p:spTree>
    <p:extLst>
      <p:ext uri="{BB962C8B-B14F-4D97-AF65-F5344CB8AC3E}">
        <p14:creationId xmlns:p14="http://schemas.microsoft.com/office/powerpoint/2010/main" val="2742926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hát biểu cảm nghĩ về truyện Bức tranh của em gái tôi của Tạ Duy Anh">
            <a:extLst>
              <a:ext uri="{FF2B5EF4-FFF2-40B4-BE49-F238E27FC236}">
                <a16:creationId xmlns:a16="http://schemas.microsoft.com/office/drawing/2014/main" id="{E7877245-2103-3648-AB88-247A4EA3D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98" y="1402858"/>
            <a:ext cx="4249717" cy="3187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7433CC-7D3C-504C-B1E7-710291B11FB3}"/>
              </a:ext>
            </a:extLst>
          </p:cNvPr>
          <p:cNvSpPr/>
          <p:nvPr/>
        </p:nvSpPr>
        <p:spPr>
          <a:xfrm>
            <a:off x="607849" y="290521"/>
            <a:ext cx="2980303" cy="975716"/>
          </a:xfrm>
          <a:prstGeom prst="rect">
            <a:avLst/>
          </a:prstGeom>
        </p:spPr>
        <p:txBody>
          <a:bodyPr wrap="square">
            <a:spAutoFit/>
          </a:bodyPr>
          <a:lstStyle/>
          <a:p>
            <a:pPr algn="just">
              <a:lnSpc>
                <a:spcPct val="115000"/>
              </a:lnSpc>
              <a:spcBef>
                <a:spcPts val="600"/>
              </a:spcBef>
              <a:spcAft>
                <a:spcPts val="600"/>
              </a:spcAft>
            </a:pPr>
            <a:r>
              <a:rPr lang="vi-VN" sz="2600" b="1" dirty="0">
                <a:solidFill>
                  <a:srgbClr val="000000"/>
                </a:solidFill>
                <a:latin typeface="Times New Roman" panose="02020603050405020304" pitchFamily="18" charset="0"/>
                <a:ea typeface="Calibri" panose="020F0502020204030204" pitchFamily="34" charset="0"/>
              </a:rPr>
              <a:t>c. Tìm hiểu chung về tác phẩm:</a:t>
            </a:r>
            <a:endParaRPr lang="en-VN" sz="2600" dirty="0">
              <a:solidFill>
                <a:srgbClr val="000000"/>
              </a:solidFill>
              <a:effectLst/>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8AEA450B-6FA7-9C4A-8B51-CC941DDFDDCB}"/>
              </a:ext>
            </a:extLst>
          </p:cNvPr>
          <p:cNvSpPr/>
          <p:nvPr/>
        </p:nvSpPr>
        <p:spPr>
          <a:xfrm>
            <a:off x="4820856" y="395769"/>
            <a:ext cx="3715295" cy="4351961"/>
          </a:xfrm>
          <a:prstGeom prst="rect">
            <a:avLst/>
          </a:prstGeom>
        </p:spPr>
        <p:txBody>
          <a:bodyPr wrap="square">
            <a:spAutoFit/>
          </a:bodyPr>
          <a:lstStyle/>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Xuất xứ: in trong “Bức tranh của em gái tôi”, NXB Hội nhà văn, 2008.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Thể loại: truyện ngắn</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Ngôi kể: ngôi thứ nhất</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Nhân vật chính: người anh và Kiều Phương.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Tóm tắt truyện.</a:t>
            </a:r>
            <a:endParaRPr lang="en-VN" sz="26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56083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heckerboard(across)">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heckerboard(across)">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32160" y="1111170"/>
            <a:ext cx="2315920" cy="2785796"/>
            <a:chOff x="1591445" y="2300385"/>
            <a:chExt cx="4496530" cy="3183434"/>
          </a:xfrm>
        </p:grpSpPr>
        <p:sp>
          <p:nvSpPr>
            <p:cNvPr id="28675" name="MH_Other_2"/>
            <p:cNvSpPr>
              <a:spLocks/>
            </p:cNvSpPr>
            <p:nvPr/>
          </p:nvSpPr>
          <p:spPr bwMode="auto">
            <a:xfrm>
              <a:off x="1591445" y="2300385"/>
              <a:ext cx="3442206" cy="1861737"/>
            </a:xfrm>
            <a:custGeom>
              <a:avLst/>
              <a:gdLst>
                <a:gd name="T0" fmla="*/ 0 w 3263900"/>
                <a:gd name="T1" fmla="*/ 1778000 h 1778000"/>
                <a:gd name="T2" fmla="*/ 2070100 w 3263900"/>
                <a:gd name="T3" fmla="*/ 1016000 h 1778000"/>
                <a:gd name="T4" fmla="*/ 3263900 w 3263900"/>
                <a:gd name="T5" fmla="*/ 0 h 1778000"/>
                <a:gd name="T6" fmla="*/ 0 60000 65536"/>
                <a:gd name="T7" fmla="*/ 0 60000 65536"/>
                <a:gd name="T8" fmla="*/ 0 60000 65536"/>
              </a:gdLst>
              <a:ahLst/>
              <a:cxnLst>
                <a:cxn ang="T6">
                  <a:pos x="T0" y="T1"/>
                </a:cxn>
                <a:cxn ang="T7">
                  <a:pos x="T2" y="T3"/>
                </a:cxn>
                <a:cxn ang="T8">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dirty="0">
                <a:latin typeface="字魂59号-创粗黑" panose="00000500000000000000" pitchFamily="2" charset="-122"/>
                <a:ea typeface="字魂59号-创粗黑" panose="00000500000000000000" pitchFamily="2" charset="-122"/>
              </a:endParaRPr>
            </a:p>
          </p:txBody>
        </p:sp>
        <p:sp>
          <p:nvSpPr>
            <p:cNvPr id="28676" name="MH_Other_3"/>
            <p:cNvSpPr>
              <a:spLocks/>
            </p:cNvSpPr>
            <p:nvPr/>
          </p:nvSpPr>
          <p:spPr bwMode="auto">
            <a:xfrm>
              <a:off x="1591445" y="3184375"/>
              <a:ext cx="4433347" cy="991141"/>
            </a:xfrm>
            <a:custGeom>
              <a:avLst/>
              <a:gdLst>
                <a:gd name="T0" fmla="*/ 0 w 4203700"/>
                <a:gd name="T1" fmla="*/ 939800 h 939800"/>
                <a:gd name="T2" fmla="*/ 2387600 w 4203700"/>
                <a:gd name="T3" fmla="*/ 622300 h 939800"/>
                <a:gd name="T4" fmla="*/ 4203700 w 4203700"/>
                <a:gd name="T5" fmla="*/ 0 h 939800"/>
                <a:gd name="T6" fmla="*/ 0 60000 65536"/>
                <a:gd name="T7" fmla="*/ 0 60000 65536"/>
                <a:gd name="T8" fmla="*/ 0 60000 65536"/>
              </a:gdLst>
              <a:ahLst/>
              <a:cxnLst>
                <a:cxn ang="T6">
                  <a:pos x="T0" y="T1"/>
                </a:cxn>
                <a:cxn ang="T7">
                  <a:pos x="T2" y="T3"/>
                </a:cxn>
                <a:cxn ang="T8">
                  <a:pos x="T4" y="T5"/>
                </a:cxn>
              </a:cxnLst>
              <a:rect l="0" t="0" r="r" b="b"/>
              <a:pathLst>
                <a:path w="4203700" h="939800">
                  <a:moveTo>
                    <a:pt x="0" y="939800"/>
                  </a:moveTo>
                  <a:cubicBezTo>
                    <a:pt x="919691" y="827616"/>
                    <a:pt x="1686983" y="778933"/>
                    <a:pt x="2387600" y="622300"/>
                  </a:cubicBezTo>
                  <a:cubicBezTo>
                    <a:pt x="3088217" y="465667"/>
                    <a:pt x="3722158" y="201083"/>
                    <a:pt x="42037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dirty="0">
                <a:latin typeface="字魂59号-创粗黑" panose="00000500000000000000" pitchFamily="2" charset="-122"/>
                <a:ea typeface="字魂59号-创粗黑" panose="00000500000000000000" pitchFamily="2" charset="-122"/>
              </a:endParaRPr>
            </a:p>
          </p:txBody>
        </p:sp>
        <p:sp>
          <p:nvSpPr>
            <p:cNvPr id="28677" name="MH_Other_4"/>
            <p:cNvSpPr>
              <a:spLocks/>
            </p:cNvSpPr>
            <p:nvPr/>
          </p:nvSpPr>
          <p:spPr bwMode="auto">
            <a:xfrm>
              <a:off x="1658412" y="4162122"/>
              <a:ext cx="4429563" cy="333916"/>
            </a:xfrm>
            <a:custGeom>
              <a:avLst/>
              <a:gdLst>
                <a:gd name="T0" fmla="*/ 0 w 4152900"/>
                <a:gd name="T1" fmla="*/ 0 h 685800"/>
                <a:gd name="T2" fmla="*/ 2959100 w 4152900"/>
                <a:gd name="T3" fmla="*/ 368300 h 685800"/>
                <a:gd name="T4" fmla="*/ 4152900 w 4152900"/>
                <a:gd name="T5" fmla="*/ 685800 h 685800"/>
                <a:gd name="T6" fmla="*/ 0 60000 65536"/>
                <a:gd name="T7" fmla="*/ 0 60000 65536"/>
                <a:gd name="T8" fmla="*/ 0 60000 65536"/>
              </a:gdLst>
              <a:ahLst/>
              <a:cxnLst>
                <a:cxn ang="T6">
                  <a:pos x="T0" y="T1"/>
                </a:cxn>
                <a:cxn ang="T7">
                  <a:pos x="T2" y="T3"/>
                </a:cxn>
                <a:cxn ang="T8">
                  <a:pos x="T4" y="T5"/>
                </a:cxn>
              </a:cxnLst>
              <a:rect l="0" t="0" r="r" b="b"/>
              <a:pathLst>
                <a:path w="4152900" h="685800">
                  <a:moveTo>
                    <a:pt x="0" y="0"/>
                  </a:moveTo>
                  <a:cubicBezTo>
                    <a:pt x="1133475" y="127000"/>
                    <a:pt x="2266950" y="254000"/>
                    <a:pt x="2959100" y="368300"/>
                  </a:cubicBezTo>
                  <a:cubicBezTo>
                    <a:pt x="3651250" y="482600"/>
                    <a:pt x="3902075" y="584200"/>
                    <a:pt x="4152900" y="68580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dirty="0">
                <a:latin typeface="字魂59号-创粗黑" panose="00000500000000000000" pitchFamily="2" charset="-122"/>
                <a:ea typeface="字魂59号-创粗黑" panose="00000500000000000000" pitchFamily="2" charset="-122"/>
              </a:endParaRPr>
            </a:p>
          </p:txBody>
        </p:sp>
        <p:sp>
          <p:nvSpPr>
            <p:cNvPr id="28678" name="MH_Other_5"/>
            <p:cNvSpPr>
              <a:spLocks/>
            </p:cNvSpPr>
            <p:nvPr/>
          </p:nvSpPr>
          <p:spPr bwMode="auto">
            <a:xfrm>
              <a:off x="1604838" y="4162122"/>
              <a:ext cx="3767556" cy="1321697"/>
            </a:xfrm>
            <a:custGeom>
              <a:avLst/>
              <a:gdLst>
                <a:gd name="T0" fmla="*/ 0 w 3251200"/>
                <a:gd name="T1" fmla="*/ 0 h 1536700"/>
                <a:gd name="T2" fmla="*/ 2235200 w 3251200"/>
                <a:gd name="T3" fmla="*/ 787400 h 1536700"/>
                <a:gd name="T4" fmla="*/ 3251200 w 3251200"/>
                <a:gd name="T5" fmla="*/ 1536700 h 1536700"/>
                <a:gd name="T6" fmla="*/ 0 60000 65536"/>
                <a:gd name="T7" fmla="*/ 0 60000 65536"/>
                <a:gd name="T8" fmla="*/ 0 60000 65536"/>
              </a:gdLst>
              <a:ahLst/>
              <a:cxnLst>
                <a:cxn ang="T6">
                  <a:pos x="T0" y="T1"/>
                </a:cxn>
                <a:cxn ang="T7">
                  <a:pos x="T2" y="T3"/>
                </a:cxn>
                <a:cxn ang="T8">
                  <a:pos x="T4" y="T5"/>
                </a:cxn>
              </a:cxnLst>
              <a:rect l="0" t="0"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dirty="0">
                <a:latin typeface="字魂59号-创粗黑" panose="00000500000000000000" pitchFamily="2" charset="-122"/>
                <a:ea typeface="字魂59号-创粗黑" panose="00000500000000000000" pitchFamily="2" charset="-122"/>
              </a:endParaRPr>
            </a:p>
          </p:txBody>
        </p:sp>
      </p:grpSp>
      <p:sp>
        <p:nvSpPr>
          <p:cNvPr id="28684" name="MH_Other_6"/>
          <p:cNvSpPr>
            <a:spLocks noChangeArrowheads="1"/>
          </p:cNvSpPr>
          <p:nvPr/>
        </p:nvSpPr>
        <p:spPr bwMode="auto">
          <a:xfrm>
            <a:off x="2921278" y="699187"/>
            <a:ext cx="501158" cy="501253"/>
          </a:xfrm>
          <a:prstGeom prst="ellipse">
            <a:avLst/>
          </a:prstGeom>
          <a:solidFill>
            <a:schemeClr val="accent6">
              <a:lumMod val="75000"/>
            </a:schemeClr>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dirty="0">
              <a:solidFill>
                <a:srgbClr val="FFFFFF"/>
              </a:solidFill>
              <a:latin typeface="字魂59号-创粗黑" panose="00000500000000000000" pitchFamily="2" charset="-122"/>
              <a:ea typeface="Gungsuh" panose="02030600000101010101" pitchFamily="18" charset="-127"/>
            </a:endParaRPr>
          </a:p>
        </p:txBody>
      </p:sp>
      <p:sp>
        <p:nvSpPr>
          <p:cNvPr id="28685" name="MH_Other_7"/>
          <p:cNvSpPr>
            <a:spLocks noChangeArrowheads="1"/>
          </p:cNvSpPr>
          <p:nvPr/>
        </p:nvSpPr>
        <p:spPr bwMode="auto">
          <a:xfrm>
            <a:off x="3448081" y="1485790"/>
            <a:ext cx="501157" cy="501253"/>
          </a:xfrm>
          <a:prstGeom prst="ellipse">
            <a:avLst/>
          </a:prstGeom>
          <a:solidFill>
            <a:schemeClr val="accent2"/>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dirty="0">
              <a:solidFill>
                <a:srgbClr val="FFFFFF"/>
              </a:solidFill>
              <a:latin typeface="字魂59号-创粗黑" panose="00000500000000000000" pitchFamily="2" charset="-122"/>
              <a:ea typeface="Gungsuh" panose="02030600000101010101" pitchFamily="18" charset="-127"/>
            </a:endParaRPr>
          </a:p>
        </p:txBody>
      </p:sp>
      <p:sp>
        <p:nvSpPr>
          <p:cNvPr id="28686" name="MH_Other_8"/>
          <p:cNvSpPr>
            <a:spLocks noChangeArrowheads="1"/>
          </p:cNvSpPr>
          <p:nvPr/>
        </p:nvSpPr>
        <p:spPr bwMode="auto">
          <a:xfrm>
            <a:off x="3486743" y="2850189"/>
            <a:ext cx="501158" cy="502444"/>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dirty="0">
              <a:solidFill>
                <a:srgbClr val="FFFFFF"/>
              </a:solidFill>
              <a:latin typeface="字魂59号-创粗黑" panose="00000500000000000000" pitchFamily="2" charset="-122"/>
              <a:ea typeface="Gungsuh" panose="02030600000101010101" pitchFamily="18" charset="-127"/>
            </a:endParaRPr>
          </a:p>
        </p:txBody>
      </p:sp>
      <p:sp>
        <p:nvSpPr>
          <p:cNvPr id="28688" name="MH_Other_10"/>
          <p:cNvSpPr>
            <a:spLocks noChangeArrowheads="1"/>
          </p:cNvSpPr>
          <p:nvPr/>
        </p:nvSpPr>
        <p:spPr bwMode="auto">
          <a:xfrm>
            <a:off x="2985585" y="3790748"/>
            <a:ext cx="501158" cy="501253"/>
          </a:xfrm>
          <a:prstGeom prst="ellipse">
            <a:avLst/>
          </a:prstGeom>
          <a:solidFill>
            <a:srgbClr val="7030A0"/>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dirty="0">
              <a:solidFill>
                <a:srgbClr val="7030A0"/>
              </a:solidFill>
              <a:latin typeface="字魂59号-创粗黑" panose="00000500000000000000" pitchFamily="2" charset="-122"/>
              <a:ea typeface="Gungsuh" panose="02030600000101010101" pitchFamily="18" charset="-127"/>
            </a:endParaRPr>
          </a:p>
        </p:txBody>
      </p:sp>
      <p:sp>
        <p:nvSpPr>
          <p:cNvPr id="28689" name="MH_Title_1"/>
          <p:cNvSpPr>
            <a:spLocks noChangeArrowheads="1"/>
          </p:cNvSpPr>
          <p:nvPr/>
        </p:nvSpPr>
        <p:spPr bwMode="auto">
          <a:xfrm>
            <a:off x="-5247" y="1299588"/>
            <a:ext cx="2040588" cy="2694011"/>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chemeClr val="accent1"/>
          </a:solidFill>
          <a:ln w="28575">
            <a:noFill/>
          </a:ln>
        </p:spPr>
        <p:txBody>
          <a:bodyPr lIns="0" tIns="0" rIns="80943"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r>
              <a:rPr lang="en-US" altLang="zh-CN" sz="2400" b="1" dirty="0">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d. </a:t>
            </a:r>
            <a:r>
              <a:rPr lang="en-US" altLang="zh-CN" sz="2400" b="1" dirty="0" err="1">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Lưu</a:t>
            </a:r>
            <a:r>
              <a:rPr lang="en-US" altLang="zh-CN" sz="2400" b="1" dirty="0">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ý</a:t>
            </a:r>
            <a:r>
              <a:rPr lang="en-US" altLang="zh-CN" sz="2400" b="1" dirty="0">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 </a:t>
            </a:r>
          </a:p>
          <a:p>
            <a:pPr algn="ctr" eaLnBrk="1" latinLnBrk="1" hangingPunct="1"/>
            <a:r>
              <a:rPr lang="en-US" altLang="zh-CN" sz="2400" b="1" dirty="0" err="1">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khi</a:t>
            </a:r>
            <a:r>
              <a:rPr lang="en-US" altLang="zh-CN" sz="2400" b="1" dirty="0">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đọc</a:t>
            </a:r>
            <a:r>
              <a:rPr lang="en-US" altLang="zh-CN" sz="2400" b="1" dirty="0">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 </a:t>
            </a:r>
          </a:p>
          <a:p>
            <a:pPr algn="ctr" eaLnBrk="1" latinLnBrk="1" hangingPunct="1"/>
            <a:r>
              <a:rPr lang="en-US" altLang="zh-CN" sz="2400" b="1" dirty="0" err="1">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truyện</a:t>
            </a:r>
            <a:r>
              <a:rPr lang="en-US" altLang="zh-CN" sz="2400" b="1" dirty="0">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rPr>
              <a:t>ngắn</a:t>
            </a:r>
            <a:endParaRPr lang="zh-CN" altLang="en-US" sz="2400" b="1" dirty="0">
              <a:solidFill>
                <a:srgbClr val="FFFFF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02A03D9F-982A-9847-815C-0E0109745989}"/>
              </a:ext>
            </a:extLst>
          </p:cNvPr>
          <p:cNvSpPr/>
          <p:nvPr/>
        </p:nvSpPr>
        <p:spPr>
          <a:xfrm>
            <a:off x="3486743" y="409204"/>
            <a:ext cx="4572000" cy="907749"/>
          </a:xfrm>
          <a:prstGeom prst="rect">
            <a:avLst/>
          </a:prstGeom>
        </p:spPr>
        <p:txBody>
          <a:bodyPr>
            <a:spAutoFit/>
          </a:bodyPr>
          <a:lstStyle/>
          <a:p>
            <a:pPr algn="just">
              <a:lnSpc>
                <a:spcPct val="115000"/>
              </a:lnSpc>
              <a:spcBef>
                <a:spcPts val="600"/>
              </a:spcBef>
              <a:spcAft>
                <a:spcPts val="600"/>
              </a:spcAft>
            </a:pPr>
            <a:r>
              <a:rPr lang="vi-VN" sz="2400" dirty="0">
                <a:solidFill>
                  <a:schemeClr val="accent6">
                    <a:lumMod val="50000"/>
                  </a:schemeClr>
                </a:solidFill>
                <a:latin typeface="Times New Roman" panose="02020603050405020304" pitchFamily="18" charset="0"/>
                <a:ea typeface="Calibri" panose="020F0502020204030204" pitchFamily="34" charset="0"/>
              </a:rPr>
              <a:t>+ Truyện kể về việc gì? Thời gian và địa điểm xảy ra câu chuyện?</a:t>
            </a:r>
            <a:endParaRPr lang="en-VN" sz="24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50C12A60-5C61-D041-868B-C15359CB4843}"/>
              </a:ext>
            </a:extLst>
          </p:cNvPr>
          <p:cNvSpPr/>
          <p:nvPr/>
        </p:nvSpPr>
        <p:spPr>
          <a:xfrm>
            <a:off x="3949238" y="1300208"/>
            <a:ext cx="4731775" cy="1332481"/>
          </a:xfrm>
          <a:prstGeom prst="rect">
            <a:avLst/>
          </a:prstGeom>
        </p:spPr>
        <p:txBody>
          <a:bodyPr wrap="square">
            <a:spAutoFit/>
          </a:bodyPr>
          <a:lstStyle/>
          <a:p>
            <a:pPr algn="just">
              <a:lnSpc>
                <a:spcPct val="115000"/>
              </a:lnSpc>
              <a:spcBef>
                <a:spcPts val="600"/>
              </a:spcBef>
              <a:spcAft>
                <a:spcPts val="600"/>
              </a:spcAft>
            </a:pPr>
            <a:r>
              <a:rPr lang="vi-VN" sz="2400" dirty="0">
                <a:solidFill>
                  <a:schemeClr val="accent2"/>
                </a:solidFill>
                <a:latin typeface="Times New Roman" panose="02020603050405020304" pitchFamily="18" charset="0"/>
                <a:ea typeface="Calibri" panose="020F0502020204030204" pitchFamily="34" charset="0"/>
              </a:rPr>
              <a:t>+ Truyện có những nhân vật nào? Ai là nhân vật chính? Nhân vật chính là người thế nào?</a:t>
            </a:r>
            <a:endParaRPr lang="en-VN" sz="2400" dirty="0">
              <a:solidFill>
                <a:schemeClr val="accent2"/>
              </a:solidFill>
              <a:effectLst/>
              <a:latin typeface="Times New Roman" panose="02020603050405020304" pitchFamily="18" charset="0"/>
              <a:ea typeface="Calibri" panose="020F0502020204030204" pitchFamily="34" charset="0"/>
            </a:endParaRPr>
          </a:p>
        </p:txBody>
      </p:sp>
      <p:sp>
        <p:nvSpPr>
          <p:cNvPr id="5" name="Rectangle 4">
            <a:extLst>
              <a:ext uri="{FF2B5EF4-FFF2-40B4-BE49-F238E27FC236}">
                <a16:creationId xmlns:a16="http://schemas.microsoft.com/office/drawing/2014/main" id="{DFCEEC37-D65F-0D41-863E-55C28293AC29}"/>
              </a:ext>
            </a:extLst>
          </p:cNvPr>
          <p:cNvSpPr/>
          <p:nvPr/>
        </p:nvSpPr>
        <p:spPr>
          <a:xfrm>
            <a:off x="3987901" y="2702942"/>
            <a:ext cx="4572000" cy="907749"/>
          </a:xfrm>
          <a:prstGeom prst="rect">
            <a:avLst/>
          </a:prstGeom>
        </p:spPr>
        <p:txBody>
          <a:bodyPr wrap="square">
            <a:spAutoFit/>
          </a:bodyPr>
          <a:lstStyle/>
          <a:p>
            <a:pPr algn="just">
              <a:lnSpc>
                <a:spcPct val="115000"/>
              </a:lnSpc>
              <a:spcBef>
                <a:spcPts val="600"/>
              </a:spcBef>
              <a:spcAft>
                <a:spcPts val="600"/>
              </a:spcAft>
            </a:pPr>
            <a:r>
              <a:rPr lang="vi-VN" sz="2400" dirty="0">
                <a:solidFill>
                  <a:schemeClr val="accent3">
                    <a:lumMod val="50000"/>
                  </a:schemeClr>
                </a:solidFill>
                <a:latin typeface="Times New Roman" panose="02020603050405020304" pitchFamily="18" charset="0"/>
                <a:ea typeface="Calibri" panose="020F0502020204030204" pitchFamily="34" charset="0"/>
              </a:rPr>
              <a:t>+ Truyện kể theo ngôi thứ mấy và tác dụng của ngôi kể ấy?</a:t>
            </a:r>
            <a:endParaRPr lang="en-VN" sz="2400" dirty="0">
              <a:solidFill>
                <a:schemeClr val="accent3">
                  <a:lumMod val="50000"/>
                </a:schemeClr>
              </a:solidFill>
              <a:effectLst/>
              <a:latin typeface="Times New Roman" panose="02020603050405020304" pitchFamily="18" charset="0"/>
              <a:ea typeface="Calibri" panose="020F0502020204030204" pitchFamily="34" charset="0"/>
            </a:endParaRPr>
          </a:p>
        </p:txBody>
      </p:sp>
      <p:sp>
        <p:nvSpPr>
          <p:cNvPr id="6" name="Rectangle 5">
            <a:extLst>
              <a:ext uri="{FF2B5EF4-FFF2-40B4-BE49-F238E27FC236}">
                <a16:creationId xmlns:a16="http://schemas.microsoft.com/office/drawing/2014/main" id="{ABA22CF7-A00C-5946-B925-A696A2840DF8}"/>
              </a:ext>
            </a:extLst>
          </p:cNvPr>
          <p:cNvSpPr/>
          <p:nvPr/>
        </p:nvSpPr>
        <p:spPr>
          <a:xfrm>
            <a:off x="3467344" y="3680944"/>
            <a:ext cx="5194270" cy="1200329"/>
          </a:xfrm>
          <a:prstGeom prst="rect">
            <a:avLst/>
          </a:prstGeom>
        </p:spPr>
        <p:txBody>
          <a:bodyPr wrap="square">
            <a:spAutoFit/>
          </a:bodyPr>
          <a:lstStyle/>
          <a:p>
            <a:pPr algn="just"/>
            <a:r>
              <a:rPr lang="vi-VN" sz="2400" dirty="0">
                <a:solidFill>
                  <a:srgbClr val="7030A0"/>
                </a:solidFill>
                <a:latin typeface="Times New Roman" panose="02020603050405020304" pitchFamily="18" charset="0"/>
                <a:ea typeface="Calibri" panose="020F0502020204030204" pitchFamily="34" charset="0"/>
              </a:rPr>
              <a:t>+ Truyện nêu lên vấn đề gì? Vấn đề ấy có liên quan đến cuộc sống hiện nay, cá nhân em như thế nào?</a:t>
            </a:r>
            <a:r>
              <a:rPr lang="en-VN" sz="2400" dirty="0">
                <a:solidFill>
                  <a:srgbClr val="7030A0"/>
                </a:solidFill>
              </a:rPr>
              <a:t> </a:t>
            </a:r>
          </a:p>
        </p:txBody>
      </p:sp>
    </p:spTree>
    <p:extLst>
      <p:ext uri="{BB962C8B-B14F-4D97-AF65-F5344CB8AC3E}">
        <p14:creationId xmlns:p14="http://schemas.microsoft.com/office/powerpoint/2010/main" val="91965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0-#ppt_w/2"/>
                                          </p:val>
                                        </p:tav>
                                        <p:tav tm="100000">
                                          <p:val>
                                            <p:strVal val="#ppt_x"/>
                                          </p:val>
                                        </p:tav>
                                      </p:tavLst>
                                    </p:anim>
                                    <p:anim calcmode="lin" valueType="num">
                                      <p:cBhvr additive="base">
                                        <p:cTn id="8" dur="500" fill="hold"/>
                                        <p:tgtEl>
                                          <p:spTgt spid="286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8684"/>
                                        </p:tgtEl>
                                        <p:attrNameLst>
                                          <p:attrName>style.visibility</p:attrName>
                                        </p:attrNameLst>
                                      </p:cBhvr>
                                      <p:to>
                                        <p:strVal val="visible"/>
                                      </p:to>
                                    </p:set>
                                    <p:animEffect transition="in" filter="wipe(left)">
                                      <p:cBhvr>
                                        <p:cTn id="16" dur="500"/>
                                        <p:tgtEl>
                                          <p:spTgt spid="2868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685"/>
                                        </p:tgtEl>
                                        <p:attrNameLst>
                                          <p:attrName>style.visibility</p:attrName>
                                        </p:attrNameLst>
                                      </p:cBhvr>
                                      <p:to>
                                        <p:strVal val="visible"/>
                                      </p:to>
                                    </p:set>
                                    <p:animEffect transition="in" filter="wipe(left)">
                                      <p:cBhvr>
                                        <p:cTn id="19" dur="500"/>
                                        <p:tgtEl>
                                          <p:spTgt spid="2868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686"/>
                                        </p:tgtEl>
                                        <p:attrNameLst>
                                          <p:attrName>style.visibility</p:attrName>
                                        </p:attrNameLst>
                                      </p:cBhvr>
                                      <p:to>
                                        <p:strVal val="visible"/>
                                      </p:to>
                                    </p:set>
                                    <p:animEffect transition="in" filter="wipe(left)">
                                      <p:cBhvr>
                                        <p:cTn id="22" dur="500"/>
                                        <p:tgtEl>
                                          <p:spTgt spid="2868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8688"/>
                                        </p:tgtEl>
                                        <p:attrNameLst>
                                          <p:attrName>style.visibility</p:attrName>
                                        </p:attrNameLst>
                                      </p:cBhvr>
                                      <p:to>
                                        <p:strVal val="visible"/>
                                      </p:to>
                                    </p:set>
                                    <p:animEffect transition="in" filter="wipe(left)">
                                      <p:cBhvr>
                                        <p:cTn id="25" dur="500"/>
                                        <p:tgtEl>
                                          <p:spTgt spid="2868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linds(horizont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linds(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animBg="1"/>
      <p:bldP spid="28685" grpId="0" animBg="1"/>
      <p:bldP spid="28686" grpId="0" animBg="1"/>
      <p:bldP spid="28688" grpId="0" animBg="1"/>
      <p:bldP spid="28689" grpId="0" animBg="1"/>
      <p:bldP spid="3"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14" name="标题 5"/>
          <p:cNvSpPr txBox="1">
            <a:spLocks/>
          </p:cNvSpPr>
          <p:nvPr>
            <p:custDataLst>
              <p:tags r:id="rId1"/>
            </p:custDataLst>
          </p:nvPr>
        </p:nvSpPr>
        <p:spPr>
          <a:xfrm>
            <a:off x="1654920" y="2272352"/>
            <a:ext cx="6011272" cy="623248"/>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ĐỌC HIỂU VĂN BẢN</a:t>
            </a:r>
            <a:endParaRPr lang="en-US"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6" name="椭圆 15">
            <a:extLst>
              <a:ext uri="{FF2B5EF4-FFF2-40B4-BE49-F238E27FC236}">
                <a16:creationId xmlns:a16="http://schemas.microsoft.com/office/drawing/2014/main" id="{6DA949B9-1864-4241-8946-7DEF4D9912BC}"/>
              </a:ext>
            </a:extLst>
          </p:cNvPr>
          <p:cNvSpPr/>
          <p:nvPr/>
        </p:nvSpPr>
        <p:spPr>
          <a:xfrm>
            <a:off x="4031938" y="951988"/>
            <a:ext cx="1257237"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dirty="0">
                <a:latin typeface="Times New Roman" panose="02020603050405020304" pitchFamily="18" charset="0"/>
                <a:ea typeface="字魂59号-创粗黑" panose="00000500000000000000" pitchFamily="2" charset="-122"/>
                <a:cs typeface="Times New Roman" panose="02020603050405020304" pitchFamily="18" charset="0"/>
              </a:rPr>
              <a:t>II</a:t>
            </a:r>
            <a:endParaRPr lang="zh-CN" altLang="en-US" sz="65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31339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ảnh em ngã anh nâng - hinhanhsieudep.net">
            <a:extLst>
              <a:ext uri="{FF2B5EF4-FFF2-40B4-BE49-F238E27FC236}">
                <a16:creationId xmlns:a16="http://schemas.microsoft.com/office/drawing/2014/main" id="{F1720133-554B-C144-BE37-6F860639C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53"/>
          <a:stretch/>
        </p:blipFill>
        <p:spPr bwMode="auto">
          <a:xfrm>
            <a:off x="1261919" y="378206"/>
            <a:ext cx="6620162" cy="438708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4C0961C-1BC9-FD4D-B871-DE1E59C0128A}"/>
              </a:ext>
            </a:extLst>
          </p:cNvPr>
          <p:cNvSpPr txBox="1"/>
          <p:nvPr/>
        </p:nvSpPr>
        <p:spPr>
          <a:xfrm>
            <a:off x="4380072" y="4000580"/>
            <a:ext cx="3324742" cy="745436"/>
          </a:xfrm>
          <a:prstGeom prst="rect">
            <a:avLst/>
          </a:prstGeom>
        </p:spPr>
        <p:txBody>
          <a:bodyPr vert="horz" lIns="91440" tIns="45720" rIns="91440" bIns="45720" rtlCol="0" anchor="b">
            <a:normAutofit fontScale="92500"/>
          </a:bodyPr>
          <a:lstStyle/>
          <a:p>
            <a:pPr defTabSz="914400">
              <a:lnSpc>
                <a:spcPct val="90000"/>
              </a:lnSpc>
              <a:spcBef>
                <a:spcPct val="0"/>
              </a:spcBef>
              <a:spcAft>
                <a:spcPts val="600"/>
              </a:spcAft>
            </a:pPr>
            <a:r>
              <a:rPr lang="en-US" sz="3300" dirty="0" err="1">
                <a:solidFill>
                  <a:schemeClr val="bg1"/>
                </a:solidFill>
                <a:latin typeface="Times New Roman" panose="02020603050405020304" pitchFamily="18" charset="0"/>
                <a:ea typeface="+mj-ea"/>
                <a:cs typeface="Times New Roman" panose="02020603050405020304" pitchFamily="18" charset="0"/>
              </a:rPr>
              <a:t>Chị</a:t>
            </a:r>
            <a:r>
              <a:rPr lang="en-US" sz="3300" dirty="0">
                <a:solidFill>
                  <a:schemeClr val="bg1"/>
                </a:solidFill>
                <a:latin typeface="Times New Roman" panose="02020603050405020304" pitchFamily="18" charset="0"/>
                <a:ea typeface="+mj-ea"/>
                <a:cs typeface="Times New Roman" panose="02020603050405020304" pitchFamily="18" charset="0"/>
              </a:rPr>
              <a:t> </a:t>
            </a:r>
            <a:r>
              <a:rPr lang="en-US" sz="3300" dirty="0" err="1">
                <a:solidFill>
                  <a:schemeClr val="bg1"/>
                </a:solidFill>
                <a:latin typeface="Times New Roman" panose="02020603050405020304" pitchFamily="18" charset="0"/>
                <a:ea typeface="+mj-ea"/>
                <a:cs typeface="Times New Roman" panose="02020603050405020304" pitchFamily="18" charset="0"/>
              </a:rPr>
              <a:t>ngã</a:t>
            </a:r>
            <a:r>
              <a:rPr lang="en-US" sz="3300" dirty="0">
                <a:solidFill>
                  <a:schemeClr val="bg1"/>
                </a:solidFill>
                <a:latin typeface="Times New Roman" panose="02020603050405020304" pitchFamily="18" charset="0"/>
                <a:ea typeface="+mj-ea"/>
                <a:cs typeface="Times New Roman" panose="02020603050405020304" pitchFamily="18" charset="0"/>
              </a:rPr>
              <a:t>, ………….</a:t>
            </a:r>
          </a:p>
        </p:txBody>
      </p:sp>
      <p:sp>
        <p:nvSpPr>
          <p:cNvPr id="24" name="TextBox 23">
            <a:extLst>
              <a:ext uri="{FF2B5EF4-FFF2-40B4-BE49-F238E27FC236}">
                <a16:creationId xmlns:a16="http://schemas.microsoft.com/office/drawing/2014/main" id="{F860DB6A-A1EE-3A42-9B74-2F37CD92D1DB}"/>
              </a:ext>
            </a:extLst>
          </p:cNvPr>
          <p:cNvSpPr txBox="1"/>
          <p:nvPr/>
        </p:nvSpPr>
        <p:spPr>
          <a:xfrm>
            <a:off x="5824026" y="4073216"/>
            <a:ext cx="1692166" cy="600164"/>
          </a:xfrm>
          <a:prstGeom prst="rect">
            <a:avLst/>
          </a:prstGeom>
          <a:noFill/>
        </p:spPr>
        <p:txBody>
          <a:bodyPr wrap="square" rtlCol="0">
            <a:spAutoFit/>
          </a:bodyPr>
          <a:lstStyle/>
          <a:p>
            <a:r>
              <a:rPr lang="vi-VN" sz="3300" dirty="0">
                <a:solidFill>
                  <a:srgbClr val="FFDD43"/>
                </a:solidFill>
                <a:latin typeface="Times New Roman" panose="02020603050405020304" pitchFamily="18" charset="0"/>
                <a:cs typeface="Times New Roman" panose="02020603050405020304" pitchFamily="18" charset="0"/>
              </a:rPr>
              <a:t>em nâng</a:t>
            </a:r>
            <a:endParaRPr lang="en-VN" sz="3300" dirty="0">
              <a:solidFill>
                <a:srgbClr val="FFD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79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8D3A7-E135-EF41-8846-DB8AE527218B}"/>
              </a:ext>
            </a:extLst>
          </p:cNvPr>
          <p:cNvSpPr/>
          <p:nvPr/>
        </p:nvSpPr>
        <p:spPr>
          <a:xfrm>
            <a:off x="500063" y="689792"/>
            <a:ext cx="4071937" cy="3763916"/>
          </a:xfrm>
          <a:prstGeom prst="rect">
            <a:avLst/>
          </a:prstGeom>
        </p:spPr>
        <p:txBody>
          <a:bodyPr wrap="square">
            <a:spAutoFit/>
          </a:bodyPr>
          <a:lstStyle/>
          <a:p>
            <a:pPr algn="just">
              <a:lnSpc>
                <a:spcPct val="115000"/>
              </a:lnSpc>
              <a:spcBef>
                <a:spcPts val="600"/>
              </a:spcBef>
              <a:spcAft>
                <a:spcPts val="600"/>
              </a:spcAft>
              <a:tabLst>
                <a:tab pos="457200" algn="l"/>
              </a:tabLst>
            </a:pPr>
            <a:r>
              <a:rPr lang="vi-VN" sz="2400" dirty="0">
                <a:solidFill>
                  <a:srgbClr val="000000"/>
                </a:solidFill>
                <a:latin typeface="Times New Roman" panose="02020603050405020304" pitchFamily="18" charset="0"/>
                <a:ea typeface="Calibri" panose="020F0502020204030204" pitchFamily="34" charset="0"/>
              </a:rPr>
              <a:t>Thảo luận và hoàn thiện phiếu học tập 2, 3:</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tabLst>
                <a:tab pos="457200" algn="l"/>
              </a:tabLst>
            </a:pPr>
            <a:r>
              <a:rPr lang="vi-VN" sz="2400" dirty="0">
                <a:solidFill>
                  <a:srgbClr val="000000"/>
                </a:solidFill>
                <a:latin typeface="Times New Roman" panose="02020603050405020304" pitchFamily="18" charset="0"/>
                <a:ea typeface="Calibri" panose="020F0502020204030204" pitchFamily="34" charset="0"/>
              </a:rPr>
              <a:t>+ Nhóm 1,2: Tìm hiểu về nhân vật người anh trước khi xem bức tranh đạt giải của em gái.</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tabLst>
                <a:tab pos="457200" algn="l"/>
              </a:tabLst>
            </a:pPr>
            <a:r>
              <a:rPr lang="vi-VN" sz="2400" dirty="0">
                <a:solidFill>
                  <a:srgbClr val="000000"/>
                </a:solidFill>
                <a:latin typeface="Times New Roman" panose="02020603050405020304" pitchFamily="18" charset="0"/>
                <a:ea typeface="Calibri" panose="020F0502020204030204" pitchFamily="34" charset="0"/>
              </a:rPr>
              <a:t>+ Nhóm 3,4: Tìm hiểu về nhân vật người anh khi xem bức tranh đạt giải của em gái.</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12290" name="Picture 2" descr="Anh trai em gái: Sự thân thiết của &amp;quot;hai cực trái dấu&amp;quot; | BAN VĂN HỌC - NGHỆ  THUẬT - VOV6">
            <a:extLst>
              <a:ext uri="{FF2B5EF4-FFF2-40B4-BE49-F238E27FC236}">
                <a16:creationId xmlns:a16="http://schemas.microsoft.com/office/drawing/2014/main" id="{53D7FFD0-69E1-D94B-AE6A-15EA9047B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2661" y="409574"/>
            <a:ext cx="3851275" cy="3084089"/>
          </a:xfrm>
          <a:prstGeom prst="rect">
            <a:avLst/>
          </a:prstGeom>
          <a:noFill/>
          <a:extLst>
            <a:ext uri="{909E8E84-426E-40DD-AFC4-6F175D3DCCD1}">
              <a14:hiddenFill xmlns:a14="http://schemas.microsoft.com/office/drawing/2010/main">
                <a:solidFill>
                  <a:srgbClr val="FFFFFF"/>
                </a:solidFill>
              </a14:hiddenFill>
            </a:ext>
          </a:extLst>
        </p:spPr>
      </p:pic>
      <p:pic>
        <p:nvPicPr>
          <p:cNvPr id="3" name="Đồng hồ đếm ngược 10 phút - 10 minute countdown.mp4" descr="Đồng hồ đếm ngược 10 phút - 10 minute countdown.mp4">
            <a:hlinkClick r:id="" action="ppaction://media"/>
            <a:extLst>
              <a:ext uri="{FF2B5EF4-FFF2-40B4-BE49-F238E27FC236}">
                <a16:creationId xmlns:a16="http://schemas.microsoft.com/office/drawing/2014/main" id="{E95ED593-56B2-134E-8315-C1455D12A0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03923" y="3765897"/>
            <a:ext cx="1428750" cy="802928"/>
          </a:xfrm>
          <a:prstGeom prst="rect">
            <a:avLst/>
          </a:prstGeom>
        </p:spPr>
      </p:pic>
    </p:spTree>
    <p:extLst>
      <p:ext uri="{BB962C8B-B14F-4D97-AF65-F5344CB8AC3E}">
        <p14:creationId xmlns:p14="http://schemas.microsoft.com/office/powerpoint/2010/main" val="300551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1608D0-07E0-734B-B732-995BE45F41F0}"/>
              </a:ext>
            </a:extLst>
          </p:cNvPr>
          <p:cNvSpPr/>
          <p:nvPr/>
        </p:nvSpPr>
        <p:spPr>
          <a:xfrm>
            <a:off x="185736" y="249062"/>
            <a:ext cx="3143250" cy="453213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15000"/>
              </a:lnSpc>
              <a:tabLst>
                <a:tab pos="457200" algn="l"/>
              </a:tabLst>
            </a:pPr>
            <a:r>
              <a:rPr lang="vi-VN" sz="1400" b="1" u="sng" dirty="0">
                <a:solidFill>
                  <a:srgbClr val="FF0000"/>
                </a:solidFill>
                <a:latin typeface="Times New Roman" panose="02020603050405020304" pitchFamily="18" charset="0"/>
                <a:ea typeface="Calibri" panose="020F0502020204030204" pitchFamily="34" charset="0"/>
              </a:rPr>
              <a:t>PHIẾU HỌC TẬP SỐ 2:</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Làm việc theo nhóm để tìm hiểu về nhân vật người anh trước khi được quan sát bức tranh đạt giải của em gái.</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1. Chú ý vào phần (1) của văn bản và cho biết: Trước khi tài năng của em gái được phát hiện, nhân vật “tôi” đã có hành động, lời nói,… như thế nào với người em?</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2. Những chi tiết vừa nêu cho thấy người anh thể hiện thái độ gì trước đam mê của người em?</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3. Chú ý vào phần (2), (3), (4) và cho biết: Khi tài năng của em gái được mọi người phát hiện, người anh đã có những phản ứng ra sao?</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4. Các chi tiết đó cho thấy nhân vật “tôi” đã trở thành một người như thế nào?</a:t>
            </a:r>
            <a:endParaRPr lang="en-VN" sz="1600" dirty="0">
              <a:solidFill>
                <a:srgbClr val="000000"/>
              </a:solidFill>
              <a:effectLst/>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F65A8ACD-5A09-1A48-A72F-E9E5EB1A0087}"/>
              </a:ext>
            </a:extLst>
          </p:cNvPr>
          <p:cNvSpPr/>
          <p:nvPr/>
        </p:nvSpPr>
        <p:spPr>
          <a:xfrm>
            <a:off x="3443284" y="255236"/>
            <a:ext cx="5600700" cy="45321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tabLst>
                <a:tab pos="457200" algn="l"/>
              </a:tabLst>
            </a:pPr>
            <a:r>
              <a:rPr lang="vi-VN" sz="1400" b="1" u="sng" dirty="0">
                <a:solidFill>
                  <a:srgbClr val="FF0000"/>
                </a:solidFill>
                <a:latin typeface="Times New Roman" panose="02020603050405020304" pitchFamily="18" charset="0"/>
                <a:ea typeface="Calibri" panose="020F0502020204030204" pitchFamily="34" charset="0"/>
              </a:rPr>
              <a:t>PHIẾU HỌC TẬP SỐ 3:</a:t>
            </a:r>
            <a:endParaRPr lang="en-VN" sz="1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Làm việc theo nhóm để tìm hiểu về nhân vật người anh khi được quan sát bức tranh đạt giải của em gái.</a:t>
            </a:r>
            <a:endParaRPr lang="en-VN" sz="1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1. Đọc thầm đoạn số (5) trong SGK trang 69 và ghi lại các từ ngữ thể hiện tâm trạng của nhân vật “tôi” khi đứng trước bức tranh:</a:t>
            </a:r>
            <a:endParaRPr lang="en-VN" sz="1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2. “Dưới mắt em tôi, tôi hoàn hảo thế kia ư?”. Qua nét vẽ của cô em, người anh trai đã hiện lên “hoàn hảo” thế nào? (Chú ý đoạn văn cuối của phần 4).</a:t>
            </a:r>
            <a:endParaRPr lang="en-VN" sz="1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3. “Vậy mà dưới mặt tôi thì…”. Hãy đặt mình vào vao người anh trong tình huống này để viết tiếp những điều đang hiện lên trong ý nghĩ.</a:t>
            </a:r>
            <a:endParaRPr lang="en-VN" sz="1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4. Người anh đã nhận ra điều gì ở cô em gái? Người anh đã nhận ra điều gì ở bản thân mình?</a:t>
            </a:r>
            <a:endParaRPr lang="en-VN" sz="1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5. Cảm xúc của người anh khi đó thế nào?</a:t>
            </a:r>
            <a:endParaRPr lang="en-VN" sz="1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6. Có người cảm nhận bức tranh của người em gái như một tấm gương soi. Em có nghĩ như vậy không? Vì sao?</a:t>
            </a:r>
            <a:endParaRPr lang="en-VN" sz="1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7. Người anh chủ yếu được thể hiện qua các chi tiết về hành động hay tâm trạng? </a:t>
            </a:r>
            <a:endParaRPr lang="en-VN" sz="1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400" dirty="0">
                <a:solidFill>
                  <a:srgbClr val="000000"/>
                </a:solidFill>
                <a:latin typeface="Times New Roman" panose="02020603050405020304" pitchFamily="18" charset="0"/>
                <a:ea typeface="Calibri" panose="020F0502020204030204" pitchFamily="34" charset="0"/>
              </a:rPr>
              <a:t>Cách lựa chọn ngôi kể có tác dụng gì trong việc thể hiện nhân vật người anh?</a:t>
            </a:r>
            <a:endParaRPr lang="en-VN" sz="1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6672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28D1B9-05DD-6049-87CE-F1C983459705}"/>
              </a:ext>
            </a:extLst>
          </p:cNvPr>
          <p:cNvSpPr/>
          <p:nvPr/>
        </p:nvSpPr>
        <p:spPr>
          <a:xfrm>
            <a:off x="471487" y="418949"/>
            <a:ext cx="4729163" cy="4305602"/>
          </a:xfrm>
          <a:prstGeom prst="rect">
            <a:avLst/>
          </a:prstGeom>
        </p:spPr>
        <p:txBody>
          <a:bodyPr wrap="square">
            <a:spAutoFit/>
          </a:bodyPr>
          <a:lstStyle/>
          <a:p>
            <a:pPr algn="just">
              <a:lnSpc>
                <a:spcPct val="115000"/>
              </a:lnSpc>
            </a:pPr>
            <a:r>
              <a:rPr lang="vi-VN" sz="2400" b="1" dirty="0">
                <a:solidFill>
                  <a:srgbClr val="000000"/>
                </a:solidFill>
                <a:latin typeface="Times New Roman" panose="02020603050405020304" pitchFamily="18" charset="0"/>
                <a:ea typeface="Calibri" panose="020F0502020204030204" pitchFamily="34" charset="0"/>
              </a:rPr>
              <a:t>1. Nhân vật người anh: </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b="1" dirty="0">
                <a:solidFill>
                  <a:srgbClr val="000000"/>
                </a:solidFill>
                <a:latin typeface="Times New Roman" panose="02020603050405020304" pitchFamily="18" charset="0"/>
                <a:ea typeface="Calibri" panose="020F0502020204030204" pitchFamily="34" charset="0"/>
              </a:rPr>
              <a:t>a) Trước khi tài năng hội hoạ của em được phát hiện: </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400" i="1"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Gọi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em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gái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Kiều</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Phương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là</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Mèo</a:t>
            </a:r>
            <a:r>
              <a:rPr lang="nl-NL" sz="2400" dirty="0">
                <a:solidFill>
                  <a:srgbClr val="000000"/>
                </a:solidFill>
                <a:latin typeface="Times New Roman" panose="02020603050405020304" pitchFamily="18" charset="0"/>
                <a:ea typeface="Calibri" panose="020F0502020204030204" pitchFamily="34" charset="0"/>
              </a:rPr>
              <a:t>, bí </a:t>
            </a:r>
            <a:r>
              <a:rPr lang="nl-NL" sz="2400" dirty="0" err="1">
                <a:solidFill>
                  <a:srgbClr val="000000"/>
                </a:solidFill>
                <a:latin typeface="Times New Roman" panose="02020603050405020304" pitchFamily="18" charset="0"/>
                <a:ea typeface="Calibri" panose="020F0502020204030204" pitchFamily="34" charset="0"/>
              </a:rPr>
              <a:t>mật</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theo</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dõi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việc</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làm</a:t>
            </a:r>
            <a:r>
              <a:rPr lang="nl-NL" sz="2400" dirty="0">
                <a:solidFill>
                  <a:srgbClr val="000000"/>
                </a:solidFill>
                <a:latin typeface="Times New Roman" panose="02020603050405020304" pitchFamily="18" charset="0"/>
                <a:ea typeface="Calibri" panose="020F0502020204030204" pitchFamily="34" charset="0"/>
              </a:rPr>
              <a:t> bí </a:t>
            </a:r>
            <a:r>
              <a:rPr lang="nl-NL" sz="2400" dirty="0" err="1">
                <a:solidFill>
                  <a:srgbClr val="000000"/>
                </a:solidFill>
                <a:latin typeface="Times New Roman" panose="02020603050405020304" pitchFamily="18" charset="0"/>
                <a:ea typeface="Calibri" panose="020F0502020204030204" pitchFamily="34" charset="0"/>
              </a:rPr>
              <a:t>mật</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của</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em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chê</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bai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em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gái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bẩn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thỉu</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nghịch</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ngợm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trẻ</a:t>
            </a:r>
            <a:r>
              <a:rPr lang="nl-NL" sz="2400" dirty="0">
                <a:solidFill>
                  <a:srgbClr val="000000"/>
                </a:solidFill>
                <a:latin typeface="Times New Roman" panose="02020603050405020304" pitchFamily="18" charset="0"/>
                <a:ea typeface="Calibri" panose="020F0502020204030204" pitchFamily="34" charset="0"/>
              </a:rPr>
              <a:t> con…</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Coi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thường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em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là</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trẻ</a:t>
            </a:r>
            <a:r>
              <a:rPr lang="nl-NL" sz="2400" dirty="0">
                <a:solidFill>
                  <a:srgbClr val="000000"/>
                </a:solidFill>
                <a:latin typeface="Times New Roman" panose="02020603050405020304" pitchFamily="18" charset="0"/>
                <a:ea typeface="Calibri" panose="020F0502020204030204" pitchFamily="34" charset="0"/>
              </a:rPr>
              <a:t> con, </a:t>
            </a:r>
            <a:r>
              <a:rPr lang="nl-NL" sz="2400" dirty="0" err="1">
                <a:solidFill>
                  <a:srgbClr val="000000"/>
                </a:solidFill>
                <a:latin typeface="Times New Roman" panose="02020603050405020304" pitchFamily="18" charset="0"/>
                <a:ea typeface="Calibri" panose="020F0502020204030204" pitchFamily="34" charset="0"/>
              </a:rPr>
              <a:t>không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cần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để</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ý</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đến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những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trò</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nghịch</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ngợm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ấy</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và</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vẫn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thương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yêu</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gần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gũi</a:t>
            </a:r>
            <a:r>
              <a:rPr lang="nl-NL" sz="2400" dirty="0">
                <a:solidFill>
                  <a:srgbClr val="000000"/>
                </a:solidFill>
                <a:latin typeface="Times New Roman" panose="02020603050405020304" pitchFamily="18" charset="0"/>
                <a:ea typeface="Calibri" panose="020F0502020204030204" pitchFamily="34" charset="0"/>
              </a:rPr>
              <a:t> em.</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8" name="Picture 7" descr="A picture containing toy, doll&#10;&#10;Description automatically generated">
            <a:extLst>
              <a:ext uri="{FF2B5EF4-FFF2-40B4-BE49-F238E27FC236}">
                <a16:creationId xmlns:a16="http://schemas.microsoft.com/office/drawing/2014/main" id="{E6A355CC-89C2-A346-9C64-F19A034CB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650" y="968034"/>
            <a:ext cx="3746500" cy="3756517"/>
          </a:xfrm>
          <a:prstGeom prst="rect">
            <a:avLst/>
          </a:prstGeom>
        </p:spPr>
      </p:pic>
    </p:spTree>
    <p:extLst>
      <p:ext uri="{BB962C8B-B14F-4D97-AF65-F5344CB8AC3E}">
        <p14:creationId xmlns:p14="http://schemas.microsoft.com/office/powerpoint/2010/main" val="1920025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8610FC-BA3A-B249-9867-817670AB0C18}"/>
              </a:ext>
            </a:extLst>
          </p:cNvPr>
          <p:cNvSpPr/>
          <p:nvPr/>
        </p:nvSpPr>
        <p:spPr>
          <a:xfrm>
            <a:off x="3071813" y="206583"/>
            <a:ext cx="5214938" cy="4730334"/>
          </a:xfrm>
          <a:prstGeom prst="rect">
            <a:avLst/>
          </a:prstGeom>
        </p:spPr>
        <p:txBody>
          <a:bodyPr wrap="square">
            <a:spAutoFit/>
          </a:bodyPr>
          <a:lstStyle/>
          <a:p>
            <a:pPr algn="just">
              <a:lnSpc>
                <a:spcPct val="115000"/>
              </a:lnSpc>
            </a:pPr>
            <a:r>
              <a:rPr lang="vi-VN" sz="2400" b="1" dirty="0">
                <a:solidFill>
                  <a:srgbClr val="000000"/>
                </a:solidFill>
                <a:latin typeface="Times New Roman" panose="02020603050405020304" pitchFamily="18" charset="0"/>
                <a:ea typeface="Calibri" panose="020F0502020204030204" pitchFamily="34" charset="0"/>
              </a:rPr>
              <a:t>b) Khi tài năng hội hoạ của em được phát hiện:</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Mọi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người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xúc</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động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mừng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rỡ</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ngạc</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nhiên</a:t>
            </a:r>
            <a:r>
              <a:rPr lang="nl-NL" sz="2400" dirty="0">
                <a:solidFill>
                  <a:srgbClr val="000000"/>
                </a:solidFill>
                <a:latin typeface="Times New Roman" panose="02020603050405020304" pitchFamily="18" charset="0"/>
                <a:ea typeface="Calibri" panose="020F0502020204030204" pitchFamily="34" charset="0"/>
              </a:rPr>
              <a:t>.</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Người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anh</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buồn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rầu</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muốn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khóc</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thất</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vọng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hay</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gắt</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gỏng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bực</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bội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với</a:t>
            </a:r>
            <a:r>
              <a:rPr lang="nl-NL" sz="2400" dirty="0">
                <a:solidFill>
                  <a:srgbClr val="000000"/>
                </a:solidFill>
                <a:latin typeface="Times New Roman" panose="02020603050405020304" pitchFamily="18" charset="0"/>
                <a:ea typeface="Calibri" panose="020F0502020204030204" pitchFamily="34" charset="0"/>
              </a:rPr>
              <a:t> em.</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Miễn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cưỡng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trước</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thành</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công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bất</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ngờ</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của</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em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miễn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cưỡng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cùng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gia</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đình</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đi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xem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triễn</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lãm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tranh</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được</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giải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của</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Mèo</a:t>
            </a:r>
            <a:r>
              <a:rPr lang="nl-NL" sz="2400" dirty="0">
                <a:solidFill>
                  <a:srgbClr val="000000"/>
                </a:solidFill>
                <a:latin typeface="Times New Roman" panose="02020603050405020304" pitchFamily="18" charset="0"/>
                <a:ea typeface="Calibri" panose="020F0502020204030204" pitchFamily="34" charset="0"/>
              </a:rPr>
              <a:t>.</a:t>
            </a:r>
            <a:endParaRPr lang="en-VN" sz="2400" dirty="0">
              <a:solidFill>
                <a:srgbClr val="000000"/>
              </a:solidFill>
              <a:latin typeface="Times New Roman" panose="02020603050405020304" pitchFamily="18" charset="0"/>
              <a:ea typeface="Calibri" panose="020F0502020204030204" pitchFamily="34" charset="0"/>
            </a:endParaRPr>
          </a:p>
          <a:p>
            <a:pPr marR="36195" algn="just">
              <a:lnSpc>
                <a:spcPct val="115000"/>
              </a:lnSpc>
            </a:pPr>
            <a:r>
              <a:rPr lang="nl-NL" sz="2400" dirty="0">
                <a:solidFill>
                  <a:srgbClr val="000000"/>
                </a:solidFill>
                <a:latin typeface="Times New Roman" panose="02020603050405020304" pitchFamily="18" charset="0"/>
                <a:ea typeface="Calibri" panose="020F0502020204030204" pitchFamily="34" charset="0"/>
              </a:rPr>
              <a:t>=&gt; </a:t>
            </a:r>
            <a:r>
              <a:rPr lang="nl-NL" sz="2400" dirty="0" err="1">
                <a:solidFill>
                  <a:srgbClr val="000000"/>
                </a:solidFill>
                <a:latin typeface="Times New Roman" panose="02020603050405020304" pitchFamily="18" charset="0"/>
                <a:ea typeface="Calibri" panose="020F0502020204030204" pitchFamily="34" charset="0"/>
              </a:rPr>
              <a:t>Tự</a:t>
            </a:r>
            <a:r>
              <a:rPr lang="nl-NL" sz="2400" dirty="0">
                <a:solidFill>
                  <a:srgbClr val="000000"/>
                </a:solidFill>
                <a:latin typeface="Times New Roman" panose="02020603050405020304" pitchFamily="18" charset="0"/>
                <a:ea typeface="Calibri" panose="020F0502020204030204" pitchFamily="34" charset="0"/>
              </a:rPr>
              <a:t> ái, </a:t>
            </a:r>
            <a:r>
              <a:rPr lang="nl-NL" sz="2400" dirty="0" err="1">
                <a:solidFill>
                  <a:srgbClr val="000000"/>
                </a:solidFill>
                <a:latin typeface="Times New Roman" panose="02020603050405020304" pitchFamily="18" charset="0"/>
                <a:ea typeface="Calibri" panose="020F0502020204030204" pitchFamily="34" charset="0"/>
              </a:rPr>
              <a:t>mặc</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cảm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đố</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kị</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với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tài</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năng</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của</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em</a:t>
            </a:r>
            <a:r>
              <a:rPr lang="nl-NL" sz="2400" dirty="0">
                <a:solidFill>
                  <a:srgbClr val="000000"/>
                </a:solidFill>
                <a:latin typeface="Times New Roman" panose="02020603050405020304" pitchFamily="18" charset="0"/>
                <a:ea typeface="Calibri" panose="020F0502020204030204" pitchFamily="34" charset="0"/>
              </a:rPr>
              <a:t> </a:t>
            </a:r>
            <a:r>
              <a:rPr lang="nl-NL" sz="2400" dirty="0" err="1">
                <a:solidFill>
                  <a:srgbClr val="000000"/>
                </a:solidFill>
                <a:latin typeface="Times New Roman" panose="02020603050405020304" pitchFamily="18" charset="0"/>
                <a:ea typeface="Calibri" panose="020F0502020204030204" pitchFamily="34" charset="0"/>
              </a:rPr>
              <a:t>gái</a:t>
            </a:r>
            <a:r>
              <a:rPr lang="nl-NL" sz="2400" dirty="0">
                <a:solidFill>
                  <a:srgbClr val="000000"/>
                </a:solidFill>
                <a:latin typeface="Times New Roman" panose="02020603050405020304" pitchFamily="18" charset="0"/>
                <a:ea typeface="Calibri" panose="020F0502020204030204" pitchFamily="34" charset="0"/>
              </a:rPr>
              <a:t>. </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4" name="Picture 3" descr="A picture containing toy, doll, vector graphics&#10;&#10;Description automatically generated">
            <a:extLst>
              <a:ext uri="{FF2B5EF4-FFF2-40B4-BE49-F238E27FC236}">
                <a16:creationId xmlns:a16="http://schemas.microsoft.com/office/drawing/2014/main" id="{7B6C2F34-8EF3-794A-A6B3-8FDE5D2E8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25" y="396554"/>
            <a:ext cx="4729163" cy="4738640"/>
          </a:xfrm>
          <a:prstGeom prst="rect">
            <a:avLst/>
          </a:prstGeom>
        </p:spPr>
      </p:pic>
    </p:spTree>
    <p:extLst>
      <p:ext uri="{BB962C8B-B14F-4D97-AF65-F5344CB8AC3E}">
        <p14:creationId xmlns:p14="http://schemas.microsoft.com/office/powerpoint/2010/main" val="336573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119C1A-D891-FB48-AE10-10EF1190BFE9}"/>
              </a:ext>
            </a:extLst>
          </p:cNvPr>
          <p:cNvSpPr/>
          <p:nvPr/>
        </p:nvSpPr>
        <p:spPr>
          <a:xfrm>
            <a:off x="457200" y="287850"/>
            <a:ext cx="4686300" cy="884473"/>
          </a:xfrm>
          <a:prstGeom prst="rect">
            <a:avLst/>
          </a:prstGeom>
        </p:spPr>
        <p:txBody>
          <a:bodyPr wrap="square">
            <a:spAutoFit/>
          </a:bodyPr>
          <a:lstStyle/>
          <a:p>
            <a:pPr algn="just">
              <a:lnSpc>
                <a:spcPct val="114000"/>
              </a:lnSpc>
            </a:pPr>
            <a:r>
              <a:rPr lang="vi-VN" sz="2350" b="1" dirty="0">
                <a:solidFill>
                  <a:srgbClr val="000000"/>
                </a:solidFill>
                <a:latin typeface="Times New Roman" panose="02020603050405020304" pitchFamily="18" charset="0"/>
                <a:ea typeface="Calibri" panose="020F0502020204030204" pitchFamily="34" charset="0"/>
              </a:rPr>
              <a:t>c) Khi đứng trước bức tranh đạt giải của em gái: </a:t>
            </a:r>
            <a:endParaRPr lang="en-VN" sz="235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207D0C7F-3F2D-F94A-A96A-FAEC186155C2}"/>
              </a:ext>
            </a:extLst>
          </p:cNvPr>
          <p:cNvSpPr/>
          <p:nvPr/>
        </p:nvSpPr>
        <p:spPr>
          <a:xfrm>
            <a:off x="514350" y="1194336"/>
            <a:ext cx="4686300" cy="1177245"/>
          </a:xfrm>
          <a:prstGeom prst="rect">
            <a:avLst/>
          </a:prstGeom>
        </p:spPr>
        <p:txBody>
          <a:bodyPr wrap="square">
            <a:spAutoFit/>
          </a:bodyPr>
          <a:lstStyle/>
          <a:p>
            <a:r>
              <a:rPr lang="nl-NL" sz="2350" dirty="0" err="1">
                <a:solidFill>
                  <a:srgbClr val="000000"/>
                </a:solidFill>
                <a:latin typeface="Times New Roman" panose="02020603050405020304" pitchFamily="18" charset="0"/>
                <a:ea typeface="Calibri" panose="020F0502020204030204" pitchFamily="34" charset="0"/>
              </a:rPr>
              <a:t>Ngỡ</a:t>
            </a:r>
            <a:r>
              <a:rPr lang="nl-NL" sz="2350" dirty="0">
                <a:solidFill>
                  <a:srgbClr val="000000"/>
                </a:solidFill>
                <a:latin typeface="Times New Roman" panose="02020603050405020304" pitchFamily="18" charset="0"/>
                <a:ea typeface="Calibri" panose="020F0502020204030204" pitchFamily="34" charset="0"/>
              </a:rPr>
              <a:t> </a:t>
            </a:r>
            <a:r>
              <a:rPr lang="nl-NL" sz="2350" dirty="0" err="1">
                <a:solidFill>
                  <a:srgbClr val="000000"/>
                </a:solidFill>
                <a:latin typeface="Times New Roman" panose="02020603050405020304" pitchFamily="18" charset="0"/>
                <a:ea typeface="Calibri" panose="020F0502020204030204" pitchFamily="34" charset="0"/>
              </a:rPr>
              <a:t>ngàng</a:t>
            </a:r>
            <a:r>
              <a:rPr lang="nl-NL" sz="2350" dirty="0">
                <a:solidFill>
                  <a:srgbClr val="000000"/>
                </a:solidFill>
                <a:latin typeface="Times New Roman" panose="02020603050405020304" pitchFamily="18" charset="0"/>
                <a:ea typeface="Calibri" panose="020F0502020204030204" pitchFamily="34" charset="0"/>
              </a:rPr>
              <a:t>, </a:t>
            </a:r>
            <a:r>
              <a:rPr lang="nl-NL" sz="2350" dirty="0" err="1">
                <a:solidFill>
                  <a:srgbClr val="000000"/>
                </a:solidFill>
                <a:latin typeface="Times New Roman" panose="02020603050405020304" pitchFamily="18" charset="0"/>
                <a:ea typeface="Calibri" panose="020F0502020204030204" pitchFamily="34" charset="0"/>
              </a:rPr>
              <a:t>ngạc</a:t>
            </a:r>
            <a:r>
              <a:rPr lang="nl-NL" sz="2350" dirty="0">
                <a:solidFill>
                  <a:srgbClr val="000000"/>
                </a:solidFill>
                <a:latin typeface="Times New Roman" panose="02020603050405020304" pitchFamily="18" charset="0"/>
                <a:ea typeface="Calibri" panose="020F0502020204030204" pitchFamily="34" charset="0"/>
              </a:rPr>
              <a:t> </a:t>
            </a:r>
            <a:r>
              <a:rPr lang="nl-NL" sz="2350" dirty="0" err="1">
                <a:solidFill>
                  <a:srgbClr val="000000"/>
                </a:solidFill>
                <a:latin typeface="Times New Roman" panose="02020603050405020304" pitchFamily="18" charset="0"/>
                <a:ea typeface="Calibri" panose="020F0502020204030204" pitchFamily="34" charset="0"/>
              </a:rPr>
              <a:t>nhiên</a:t>
            </a:r>
            <a:r>
              <a:rPr lang="nl-NL" sz="2350"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vì</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bé</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Phương</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lại</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vẽ</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mình</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và</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sao</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bức</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tranh</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lại</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đẹp</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thế</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kia</a:t>
            </a:r>
            <a:r>
              <a:rPr lang="nl-NL" sz="2350" dirty="0">
                <a:solidFill>
                  <a:srgbClr val="000000"/>
                </a:solidFill>
                <a:latin typeface="Times New Roman" panose="02020603050405020304" pitchFamily="18" charset="0"/>
                <a:ea typeface="Calibri" panose="020F0502020204030204" pitchFamily="34" charset="0"/>
              </a:rPr>
              <a:t> </a:t>
            </a:r>
            <a:endParaRPr lang="en-VN" sz="2350" dirty="0"/>
          </a:p>
        </p:txBody>
      </p:sp>
      <p:sp>
        <p:nvSpPr>
          <p:cNvPr id="5" name="Rectangle 4">
            <a:extLst>
              <a:ext uri="{FF2B5EF4-FFF2-40B4-BE49-F238E27FC236}">
                <a16:creationId xmlns:a16="http://schemas.microsoft.com/office/drawing/2014/main" id="{9860C7FE-D240-F444-8D44-C5813977E479}"/>
              </a:ext>
            </a:extLst>
          </p:cNvPr>
          <p:cNvSpPr/>
          <p:nvPr/>
        </p:nvSpPr>
        <p:spPr>
          <a:xfrm>
            <a:off x="4071938" y="2116867"/>
            <a:ext cx="4572000" cy="815608"/>
          </a:xfrm>
          <a:prstGeom prst="rect">
            <a:avLst/>
          </a:prstGeom>
        </p:spPr>
        <p:txBody>
          <a:bodyPr>
            <a:spAutoFit/>
          </a:bodyPr>
          <a:lstStyle/>
          <a:p>
            <a:r>
              <a:rPr lang="nl-NL" sz="2350" dirty="0" err="1">
                <a:solidFill>
                  <a:srgbClr val="000000"/>
                </a:solidFill>
                <a:latin typeface="Times New Roman" panose="02020603050405020304" pitchFamily="18" charset="0"/>
                <a:ea typeface="Calibri" panose="020F0502020204030204" pitchFamily="34" charset="0"/>
              </a:rPr>
              <a:t>Hãnh</a:t>
            </a:r>
            <a:r>
              <a:rPr lang="nl-NL" sz="2350" dirty="0">
                <a:solidFill>
                  <a:srgbClr val="000000"/>
                </a:solidFill>
                <a:latin typeface="Times New Roman" panose="02020603050405020304" pitchFamily="18" charset="0"/>
                <a:ea typeface="Calibri" panose="020F0502020204030204" pitchFamily="34" charset="0"/>
              </a:rPr>
              <a:t> </a:t>
            </a:r>
            <a:r>
              <a:rPr lang="nl-NL" sz="2350" dirty="0" err="1">
                <a:solidFill>
                  <a:srgbClr val="000000"/>
                </a:solidFill>
                <a:latin typeface="Times New Roman" panose="02020603050405020304" pitchFamily="18" charset="0"/>
                <a:ea typeface="Calibri" panose="020F0502020204030204" pitchFamily="34" charset="0"/>
              </a:rPr>
              <a:t>diện</a:t>
            </a:r>
            <a:r>
              <a:rPr lang="nl-NL" sz="2350" dirty="0">
                <a:solidFill>
                  <a:srgbClr val="000000"/>
                </a:solidFill>
                <a:latin typeface="Times New Roman" panose="02020603050405020304" pitchFamily="18" charset="0"/>
                <a:ea typeface="Calibri" panose="020F0502020204030204" pitchFamily="34" charset="0"/>
              </a:rPr>
              <a:t> </a:t>
            </a:r>
            <a:r>
              <a:rPr lang="nl-NL" sz="2350" dirty="0" err="1">
                <a:solidFill>
                  <a:srgbClr val="000000"/>
                </a:solidFill>
                <a:latin typeface="Times New Roman" panose="02020603050405020304" pitchFamily="18" charset="0"/>
                <a:ea typeface="Calibri" panose="020F0502020204030204" pitchFamily="34" charset="0"/>
              </a:rPr>
              <a:t>tự</a:t>
            </a:r>
            <a:r>
              <a:rPr lang="nl-NL" sz="2350" dirty="0">
                <a:solidFill>
                  <a:srgbClr val="000000"/>
                </a:solidFill>
                <a:latin typeface="Times New Roman" panose="02020603050405020304" pitchFamily="18" charset="0"/>
                <a:ea typeface="Calibri" panose="020F0502020204030204" pitchFamily="34" charset="0"/>
              </a:rPr>
              <a:t> </a:t>
            </a:r>
            <a:r>
              <a:rPr lang="nl-NL" sz="2350" dirty="0" err="1">
                <a:solidFill>
                  <a:srgbClr val="000000"/>
                </a:solidFill>
                <a:latin typeface="Times New Roman" panose="02020603050405020304" pitchFamily="18" charset="0"/>
                <a:ea typeface="Calibri" panose="020F0502020204030204" pitchFamily="34" charset="0"/>
              </a:rPr>
              <a:t>hào</a:t>
            </a:r>
            <a:r>
              <a:rPr lang="nl-NL" sz="2350"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em</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lại</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vẽ</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chính</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mình</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với</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một</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vẻ</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đẹp</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hoàn</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hảo</a:t>
            </a:r>
            <a:endParaRPr lang="en-VN" sz="2350" dirty="0"/>
          </a:p>
        </p:txBody>
      </p:sp>
      <p:sp>
        <p:nvSpPr>
          <p:cNvPr id="6" name="Rectangle 5">
            <a:extLst>
              <a:ext uri="{FF2B5EF4-FFF2-40B4-BE49-F238E27FC236}">
                <a16:creationId xmlns:a16="http://schemas.microsoft.com/office/drawing/2014/main" id="{DC2869A0-4BFC-214E-B485-023A50C616BF}"/>
              </a:ext>
            </a:extLst>
          </p:cNvPr>
          <p:cNvSpPr/>
          <p:nvPr/>
        </p:nvSpPr>
        <p:spPr>
          <a:xfrm>
            <a:off x="457200" y="3072345"/>
            <a:ext cx="5043488" cy="884538"/>
          </a:xfrm>
          <a:prstGeom prst="rect">
            <a:avLst/>
          </a:prstGeom>
        </p:spPr>
        <p:txBody>
          <a:bodyPr wrap="square">
            <a:spAutoFit/>
          </a:bodyPr>
          <a:lstStyle/>
          <a:p>
            <a:pPr algn="just">
              <a:lnSpc>
                <a:spcPct val="114000"/>
              </a:lnSpc>
            </a:pPr>
            <a:r>
              <a:rPr lang="nl-NL" sz="2350" dirty="0" err="1">
                <a:solidFill>
                  <a:srgbClr val="000000"/>
                </a:solidFill>
                <a:latin typeface="Times New Roman" panose="02020603050405020304" pitchFamily="18" charset="0"/>
                <a:ea typeface="Calibri" panose="020F0502020204030204" pitchFamily="34" charset="0"/>
              </a:rPr>
              <a:t>Xấu</a:t>
            </a:r>
            <a:r>
              <a:rPr lang="nl-NL" sz="2350" dirty="0">
                <a:solidFill>
                  <a:srgbClr val="000000"/>
                </a:solidFill>
                <a:latin typeface="Times New Roman" panose="02020603050405020304" pitchFamily="18" charset="0"/>
                <a:ea typeface="Calibri" panose="020F0502020204030204" pitchFamily="34" charset="0"/>
              </a:rPr>
              <a:t> </a:t>
            </a:r>
            <a:r>
              <a:rPr lang="nl-NL" sz="2350" dirty="0" err="1">
                <a:solidFill>
                  <a:srgbClr val="000000"/>
                </a:solidFill>
                <a:latin typeface="Times New Roman" panose="02020603050405020304" pitchFamily="18" charset="0"/>
                <a:ea typeface="Calibri" panose="020F0502020204030204" pitchFamily="34" charset="0"/>
              </a:rPr>
              <a:t>hổ</a:t>
            </a:r>
            <a:r>
              <a:rPr lang="nl-NL" sz="2350"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vì</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mình</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đã</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xa</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lánh</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và</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ghen</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tị</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với</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em</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gái</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tầm</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thường</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hơn</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em</a:t>
            </a:r>
            <a:r>
              <a:rPr lang="nl-NL" sz="2350" i="1" dirty="0">
                <a:solidFill>
                  <a:srgbClr val="000000"/>
                </a:solidFill>
                <a:latin typeface="Times New Roman" panose="02020603050405020304" pitchFamily="18" charset="0"/>
                <a:ea typeface="Calibri" panose="020F0502020204030204" pitchFamily="34" charset="0"/>
              </a:rPr>
              <a:t> </a:t>
            </a:r>
            <a:r>
              <a:rPr lang="nl-NL" sz="2350" i="1" dirty="0" err="1">
                <a:solidFill>
                  <a:srgbClr val="000000"/>
                </a:solidFill>
                <a:latin typeface="Times New Roman" panose="02020603050405020304" pitchFamily="18" charset="0"/>
                <a:ea typeface="Calibri" panose="020F0502020204030204" pitchFamily="34" charset="0"/>
              </a:rPr>
              <a:t>gái</a:t>
            </a:r>
            <a:r>
              <a:rPr lang="nl-NL" sz="2350" i="1" dirty="0">
                <a:solidFill>
                  <a:srgbClr val="000000"/>
                </a:solidFill>
                <a:latin typeface="Times New Roman" panose="02020603050405020304" pitchFamily="18" charset="0"/>
                <a:ea typeface="Calibri" panose="020F0502020204030204" pitchFamily="34" charset="0"/>
              </a:rPr>
              <a:t>.</a:t>
            </a:r>
            <a:endParaRPr lang="en-VN" sz="2350" dirty="0">
              <a:solidFill>
                <a:srgbClr val="000000"/>
              </a:solidFill>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3E472865-E50D-6746-A1E7-5AB07F31D4B2}"/>
              </a:ext>
            </a:extLst>
          </p:cNvPr>
          <p:cNvSpPr/>
          <p:nvPr/>
        </p:nvSpPr>
        <p:spPr>
          <a:xfrm>
            <a:off x="557213" y="3940971"/>
            <a:ext cx="4586287" cy="891526"/>
          </a:xfrm>
          <a:prstGeom prst="rect">
            <a:avLst/>
          </a:prstGeom>
        </p:spPr>
        <p:txBody>
          <a:bodyPr wrap="square">
            <a:spAutoFit/>
          </a:bodyPr>
          <a:lstStyle/>
          <a:p>
            <a:pPr algn="just">
              <a:lnSpc>
                <a:spcPct val="114000"/>
              </a:lnSpc>
            </a:pPr>
            <a:r>
              <a:rPr lang="vi-VN" sz="2350" b="1" dirty="0">
                <a:solidFill>
                  <a:srgbClr val="000000"/>
                </a:solidFill>
                <a:latin typeface="Times New Roman" panose="02020603050405020304" pitchFamily="18" charset="0"/>
                <a:ea typeface="Calibri" panose="020F0502020204030204" pitchFamily="34" charset="0"/>
              </a:rPr>
              <a:t>=&gt; Nhân vật người anh được tác giả chú ý khắc hoạ qua tâm trạng.</a:t>
            </a:r>
            <a:r>
              <a:rPr lang="en-VN" sz="2350" b="1" dirty="0"/>
              <a:t> </a:t>
            </a:r>
          </a:p>
        </p:txBody>
      </p:sp>
      <p:pic>
        <p:nvPicPr>
          <p:cNvPr id="9" name="Picture 8" descr="A picture containing text&#10;&#10;Description automatically generated">
            <a:extLst>
              <a:ext uri="{FF2B5EF4-FFF2-40B4-BE49-F238E27FC236}">
                <a16:creationId xmlns:a16="http://schemas.microsoft.com/office/drawing/2014/main" id="{124C9054-7781-384F-9AD4-0D7304C583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4876" y="507720"/>
            <a:ext cx="1728788" cy="1728788"/>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2A086989-095D-FB40-902D-31F4C106EB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188" y="1784768"/>
            <a:ext cx="1590544" cy="1590544"/>
          </a:xfrm>
          <a:prstGeom prst="rect">
            <a:avLst/>
          </a:prstGeom>
        </p:spPr>
      </p:pic>
      <p:pic>
        <p:nvPicPr>
          <p:cNvPr id="13" name="Picture 12" descr="A picture containing toy, doll, vector graphics&#10;&#10;Description automatically generated">
            <a:extLst>
              <a:ext uri="{FF2B5EF4-FFF2-40B4-BE49-F238E27FC236}">
                <a16:creationId xmlns:a16="http://schemas.microsoft.com/office/drawing/2014/main" id="{16215A1A-70DB-3643-A960-9B03881075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500" y="2981261"/>
            <a:ext cx="1728787" cy="1728787"/>
          </a:xfrm>
          <a:prstGeom prst="rect">
            <a:avLst/>
          </a:prstGeom>
        </p:spPr>
      </p:pic>
    </p:spTree>
    <p:extLst>
      <p:ext uri="{BB962C8B-B14F-4D97-AF65-F5344CB8AC3E}">
        <p14:creationId xmlns:p14="http://schemas.microsoft.com/office/powerpoint/2010/main" val="2228750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barn(inVertical)">
                                      <p:cBhvr>
                                        <p:cTn id="3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FCA7AB-E774-8540-B006-B6258310BEA9}"/>
              </a:ext>
            </a:extLst>
          </p:cNvPr>
          <p:cNvSpPr/>
          <p:nvPr/>
        </p:nvSpPr>
        <p:spPr>
          <a:xfrm>
            <a:off x="628650" y="1048256"/>
            <a:ext cx="3943350" cy="3046988"/>
          </a:xfrm>
          <a:prstGeom prst="rect">
            <a:avLst/>
          </a:prstGeom>
        </p:spPr>
        <p:txBody>
          <a:bodyPr wrap="square">
            <a:spAutoFit/>
          </a:bodyPr>
          <a:lstStyle/>
          <a:p>
            <a:r>
              <a:rPr lang="vi-VN" sz="3200" i="1" dirty="0">
                <a:solidFill>
                  <a:srgbClr val="000000"/>
                </a:solidFill>
                <a:latin typeface="Times New Roman" panose="02020603050405020304" pitchFamily="18" charset="0"/>
                <a:ea typeface="Calibri" panose="020F0502020204030204" pitchFamily="34" charset="0"/>
              </a:rPr>
              <a:t>Đã bao giờ em có tâm trạng, cảm xúc giống nhân vật “tôi” chưa? Nếu có, hãy chia sẻ, em đã vượt qua điều đó như thế nào?</a:t>
            </a:r>
            <a:r>
              <a:rPr lang="en-VN" sz="3200" dirty="0"/>
              <a:t> </a:t>
            </a:r>
          </a:p>
        </p:txBody>
      </p:sp>
      <p:pic>
        <p:nvPicPr>
          <p:cNvPr id="6" name="Picture 5">
            <a:extLst>
              <a:ext uri="{FF2B5EF4-FFF2-40B4-BE49-F238E27FC236}">
                <a16:creationId xmlns:a16="http://schemas.microsoft.com/office/drawing/2014/main" id="{ACFB22C3-EE97-3E49-8FE7-4C137B247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875" y="361950"/>
            <a:ext cx="5867400" cy="3848100"/>
          </a:xfrm>
          <a:prstGeom prst="rect">
            <a:avLst/>
          </a:prstGeom>
        </p:spPr>
      </p:pic>
    </p:spTree>
    <p:extLst>
      <p:ext uri="{BB962C8B-B14F-4D97-AF65-F5344CB8AC3E}">
        <p14:creationId xmlns:p14="http://schemas.microsoft.com/office/powerpoint/2010/main" val="313208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28B55B-F909-BD4A-B786-478D8F4591E6}"/>
              </a:ext>
            </a:extLst>
          </p:cNvPr>
          <p:cNvSpPr/>
          <p:nvPr/>
        </p:nvSpPr>
        <p:spPr>
          <a:xfrm>
            <a:off x="444268" y="425680"/>
            <a:ext cx="3626314" cy="483017"/>
          </a:xfrm>
          <a:prstGeom prst="rect">
            <a:avLst/>
          </a:prstGeom>
        </p:spPr>
        <p:txBody>
          <a:bodyPr wrap="none">
            <a:spAutoFit/>
          </a:bodyPr>
          <a:lstStyle/>
          <a:p>
            <a:pPr algn="just">
              <a:lnSpc>
                <a:spcPct val="115000"/>
              </a:lnSpc>
              <a:spcBef>
                <a:spcPts val="600"/>
              </a:spcBef>
              <a:spcAft>
                <a:spcPts val="600"/>
              </a:spcAft>
            </a:pPr>
            <a:r>
              <a:rPr lang="vi-VN" sz="2400" b="1" dirty="0">
                <a:solidFill>
                  <a:srgbClr val="000000"/>
                </a:solidFill>
                <a:latin typeface="Times New Roman" panose="02020603050405020304" pitchFamily="18" charset="0"/>
                <a:ea typeface="Calibri" panose="020F0502020204030204" pitchFamily="34" charset="0"/>
              </a:rPr>
              <a:t>2. Nhân vật Kiều Phương:</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3" name="Picture 2" descr="Cánh Diều] Soạn văn 6 bài : Bức tranh của em gái tôi">
            <a:extLst>
              <a:ext uri="{FF2B5EF4-FFF2-40B4-BE49-F238E27FC236}">
                <a16:creationId xmlns:a16="http://schemas.microsoft.com/office/drawing/2014/main" id="{348D1E58-6D9D-2045-9E07-50F6531FB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67" y="908696"/>
            <a:ext cx="4238147" cy="36204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743BC63-D16D-7042-B0B4-521BC3E6D6EB}"/>
              </a:ext>
            </a:extLst>
          </p:cNvPr>
          <p:cNvSpPr/>
          <p:nvPr/>
        </p:nvSpPr>
        <p:spPr>
          <a:xfrm>
            <a:off x="4682414" y="323570"/>
            <a:ext cx="4017318" cy="4496359"/>
          </a:xfrm>
          <a:prstGeom prst="rect">
            <a:avLst/>
          </a:prstGeom>
        </p:spPr>
        <p:txBody>
          <a:bodyPr wrap="square">
            <a:spAutoFit/>
          </a:bodyPr>
          <a:lstStyle/>
          <a:p>
            <a:pPr algn="just">
              <a:lnSpc>
                <a:spcPct val="114000"/>
              </a:lnSpc>
              <a:tabLst>
                <a:tab pos="457200" algn="l"/>
              </a:tabLst>
            </a:pPr>
            <a:r>
              <a:rPr lang="vi-VN" sz="1400" b="1" u="sng" dirty="0">
                <a:solidFill>
                  <a:srgbClr val="FF0000"/>
                </a:solidFill>
                <a:latin typeface="Times New Roman" panose="02020603050405020304" pitchFamily="18" charset="0"/>
                <a:ea typeface="Calibri" panose="020F0502020204030204" pitchFamily="34" charset="0"/>
              </a:rPr>
              <a:t>PHIẾU HỌC TẬP SỐ 4:</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400" dirty="0">
                <a:solidFill>
                  <a:srgbClr val="000000"/>
                </a:solidFill>
                <a:latin typeface="Times New Roman" panose="02020603050405020304" pitchFamily="18" charset="0"/>
                <a:ea typeface="Calibri" panose="020F0502020204030204" pitchFamily="34" charset="0"/>
              </a:rPr>
              <a:t>Làm việc theo nhóm ba thành viên để tìm hiểu về nhân vật người em. Mỗi thành viên thực hiện cá nhân một trong số các nhiệm vụ 1,2,3. Sau đó tất cả thành viên cùng trao đổi để thực hiện nhiệm vụ 4:</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400" dirty="0">
                <a:solidFill>
                  <a:srgbClr val="000000"/>
                </a:solidFill>
                <a:latin typeface="Times New Roman" panose="02020603050405020304" pitchFamily="18" charset="0"/>
                <a:ea typeface="Calibri" panose="020F0502020204030204" pitchFamily="34" charset="0"/>
              </a:rPr>
              <a:t>1. Các chi tiết về tên gọi, ngoại hình, lời nói:</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400" dirty="0">
                <a:solidFill>
                  <a:srgbClr val="000000"/>
                </a:solidFill>
                <a:latin typeface="Times New Roman" panose="02020603050405020304" pitchFamily="18" charset="0"/>
                <a:ea typeface="Calibri" panose="020F0502020204030204" pitchFamily="34" charset="0"/>
              </a:rPr>
              <a:t>2. Các chi tiết thể hiện hành động và sản phẩm của hành động:</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400" dirty="0">
                <a:solidFill>
                  <a:srgbClr val="000000"/>
                </a:solidFill>
                <a:latin typeface="Times New Roman" panose="02020603050405020304" pitchFamily="18" charset="0"/>
                <a:ea typeface="Calibri" panose="020F0502020204030204" pitchFamily="34" charset="0"/>
              </a:rPr>
              <a:t>3. Các chi tiết thể hiện mối quan hệ, thái độ với người anh:</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400" dirty="0">
                <a:solidFill>
                  <a:srgbClr val="000000"/>
                </a:solidFill>
                <a:latin typeface="Times New Roman" panose="02020603050405020304" pitchFamily="18" charset="0"/>
                <a:ea typeface="Calibri" panose="020F0502020204030204" pitchFamily="34" charset="0"/>
              </a:rPr>
              <a:t>4. Cùng thảo luận:</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400" dirty="0">
                <a:solidFill>
                  <a:srgbClr val="000000"/>
                </a:solidFill>
                <a:latin typeface="Times New Roman" panose="02020603050405020304" pitchFamily="18" charset="0"/>
                <a:ea typeface="Calibri" panose="020F0502020204030204" pitchFamily="34" charset="0"/>
              </a:rPr>
              <a:t>a) Các chi tiết mà em liệt kê trong nhiệm vụ 1,2,3 cho thấy nhân vật người em là người như thế nào?</a:t>
            </a:r>
            <a:endParaRPr lang="en-VN" sz="1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400" dirty="0">
                <a:solidFill>
                  <a:srgbClr val="000000"/>
                </a:solidFill>
                <a:latin typeface="Times New Roman" panose="02020603050405020304" pitchFamily="18" charset="0"/>
                <a:ea typeface="Calibri" panose="020F0502020204030204" pitchFamily="34" charset="0"/>
              </a:rPr>
              <a:t>b) Nhân vật người em được thể hiện qua cái nhìn của ai? Điều đó có tác dụng gì trong việc thể hiện người em?</a:t>
            </a:r>
            <a:endParaRPr lang="en-VN" sz="16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1400" dirty="0">
                <a:solidFill>
                  <a:srgbClr val="000000"/>
                </a:solidFill>
                <a:latin typeface="Times New Roman" panose="02020603050405020304" pitchFamily="18" charset="0"/>
                <a:ea typeface="Calibri" panose="020F0502020204030204" pitchFamily="34" charset="0"/>
              </a:rPr>
              <a:t>c) Hãy chia sẻ tình cảm của em với nhân vật người em.</a:t>
            </a:r>
            <a:r>
              <a:rPr lang="en-VN" dirty="0"/>
              <a:t> </a:t>
            </a:r>
          </a:p>
        </p:txBody>
      </p:sp>
    </p:spTree>
    <p:extLst>
      <p:ext uri="{BB962C8B-B14F-4D97-AF65-F5344CB8AC3E}">
        <p14:creationId xmlns:p14="http://schemas.microsoft.com/office/powerpoint/2010/main" val="75460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28B55B-F909-BD4A-B786-478D8F4591E6}"/>
              </a:ext>
            </a:extLst>
          </p:cNvPr>
          <p:cNvSpPr/>
          <p:nvPr/>
        </p:nvSpPr>
        <p:spPr>
          <a:xfrm>
            <a:off x="444268" y="425680"/>
            <a:ext cx="3626314" cy="483017"/>
          </a:xfrm>
          <a:prstGeom prst="rect">
            <a:avLst/>
          </a:prstGeom>
        </p:spPr>
        <p:txBody>
          <a:bodyPr wrap="none">
            <a:spAutoFit/>
          </a:bodyPr>
          <a:lstStyle/>
          <a:p>
            <a:pPr algn="just">
              <a:lnSpc>
                <a:spcPct val="115000"/>
              </a:lnSpc>
              <a:spcBef>
                <a:spcPts val="600"/>
              </a:spcBef>
              <a:spcAft>
                <a:spcPts val="600"/>
              </a:spcAft>
            </a:pPr>
            <a:r>
              <a:rPr lang="vi-VN" sz="2400" b="1" dirty="0">
                <a:solidFill>
                  <a:srgbClr val="000000"/>
                </a:solidFill>
                <a:latin typeface="Times New Roman" panose="02020603050405020304" pitchFamily="18" charset="0"/>
                <a:ea typeface="Calibri" panose="020F0502020204030204" pitchFamily="34" charset="0"/>
              </a:rPr>
              <a:t>2. Nhân vật Kiều Phương:</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3" name="Picture 2" descr="Cánh Diều] Soạn văn 6 bài : Bức tranh của em gái tôi">
            <a:extLst>
              <a:ext uri="{FF2B5EF4-FFF2-40B4-BE49-F238E27FC236}">
                <a16:creationId xmlns:a16="http://schemas.microsoft.com/office/drawing/2014/main" id="{348D1E58-6D9D-2045-9E07-50F6531FB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67" y="908696"/>
            <a:ext cx="4238147" cy="36204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65C459-3C4A-AD46-9BB9-69DEFB64004F}"/>
              </a:ext>
            </a:extLst>
          </p:cNvPr>
          <p:cNvSpPr/>
          <p:nvPr/>
        </p:nvSpPr>
        <p:spPr>
          <a:xfrm>
            <a:off x="4682414" y="863908"/>
            <a:ext cx="4017319" cy="3339376"/>
          </a:xfrm>
          <a:prstGeom prst="rect">
            <a:avLst/>
          </a:prstGeom>
        </p:spPr>
        <p:txBody>
          <a:bodyPr wrap="square">
            <a:spAutoFit/>
          </a:bodyPr>
          <a:lstStyle/>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Một cô bé hồn nhiên, vô tư, trong sáng.</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Có tài năng hội hoạ.</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Tấm lòng nhân hậu, yêu thương anh trai</a:t>
            </a:r>
            <a:endParaRPr lang="en-VN" sz="2400" dirty="0">
              <a:solidFill>
                <a:srgbClr val="000000"/>
              </a:solidFill>
              <a:latin typeface="Times New Roman" panose="02020603050405020304" pitchFamily="18" charset="0"/>
              <a:ea typeface="Calibri" panose="020F0502020204030204" pitchFamily="34" charset="0"/>
            </a:endParaRPr>
          </a:p>
          <a:p>
            <a:r>
              <a:rPr lang="vi-VN" sz="2400" dirty="0">
                <a:solidFill>
                  <a:srgbClr val="000000"/>
                </a:solidFill>
                <a:latin typeface="Times New Roman" panose="02020603050405020304" pitchFamily="18" charset="0"/>
                <a:ea typeface="Calibri" panose="020F0502020204030204" pitchFamily="34" charset="0"/>
              </a:rPr>
              <a:t>=&gt; Nhân vật người em chủ yếu được khắc hoạ qua hành động. </a:t>
            </a:r>
            <a:endParaRPr lang="en-VN" sz="2400" dirty="0"/>
          </a:p>
        </p:txBody>
      </p:sp>
    </p:spTree>
    <p:extLst>
      <p:ext uri="{BB962C8B-B14F-4D97-AF65-F5344CB8AC3E}">
        <p14:creationId xmlns:p14="http://schemas.microsoft.com/office/powerpoint/2010/main" val="261813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14" name="标题 5"/>
          <p:cNvSpPr txBox="1">
            <a:spLocks/>
          </p:cNvSpPr>
          <p:nvPr>
            <p:custDataLst>
              <p:tags r:id="rId1"/>
            </p:custDataLst>
          </p:nvPr>
        </p:nvSpPr>
        <p:spPr>
          <a:xfrm>
            <a:off x="1654920" y="2272352"/>
            <a:ext cx="6011272" cy="623248"/>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TỔNG KẾT</a:t>
            </a:r>
            <a:endParaRPr lang="en-US"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6" name="椭圆 15">
            <a:extLst>
              <a:ext uri="{FF2B5EF4-FFF2-40B4-BE49-F238E27FC236}">
                <a16:creationId xmlns:a16="http://schemas.microsoft.com/office/drawing/2014/main" id="{6DA949B9-1864-4241-8946-7DEF4D9912BC}"/>
              </a:ext>
            </a:extLst>
          </p:cNvPr>
          <p:cNvSpPr/>
          <p:nvPr/>
        </p:nvSpPr>
        <p:spPr>
          <a:xfrm>
            <a:off x="3790450" y="872283"/>
            <a:ext cx="1740212"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dirty="0">
                <a:latin typeface="Times New Roman" panose="02020603050405020304" pitchFamily="18" charset="0"/>
                <a:ea typeface="字魂59号-创粗黑" panose="00000500000000000000" pitchFamily="2" charset="-122"/>
                <a:cs typeface="Times New Roman" panose="02020603050405020304" pitchFamily="18" charset="0"/>
              </a:rPr>
              <a:t>III</a:t>
            </a:r>
            <a:endParaRPr lang="zh-CN" altLang="en-US" sz="65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62576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燕尾形 14"/>
          <p:cNvSpPr/>
          <p:nvPr/>
        </p:nvSpPr>
        <p:spPr>
          <a:xfrm rot="16200000">
            <a:off x="4285330" y="2423725"/>
            <a:ext cx="611934" cy="1297570"/>
          </a:xfrm>
          <a:prstGeom prst="chevron">
            <a:avLst>
              <a:gd name="adj" fmla="val 6319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6" name="燕尾形 15"/>
          <p:cNvSpPr/>
          <p:nvPr/>
        </p:nvSpPr>
        <p:spPr>
          <a:xfrm rot="1812939">
            <a:off x="3958970" y="1855156"/>
            <a:ext cx="611851" cy="1297744"/>
          </a:xfrm>
          <a:prstGeom prst="chevron">
            <a:avLst>
              <a:gd name="adj" fmla="val 6319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7" name="燕尾形 16"/>
          <p:cNvSpPr/>
          <p:nvPr/>
        </p:nvSpPr>
        <p:spPr>
          <a:xfrm rot="19787061" flipH="1">
            <a:off x="4611772" y="1855156"/>
            <a:ext cx="611851" cy="1297744"/>
          </a:xfrm>
          <a:prstGeom prst="chevron">
            <a:avLst>
              <a:gd name="adj" fmla="val 631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9" name="文本框 18"/>
          <p:cNvSpPr txBox="1"/>
          <p:nvPr/>
        </p:nvSpPr>
        <p:spPr>
          <a:xfrm>
            <a:off x="1432704" y="1465349"/>
            <a:ext cx="2509807" cy="487622"/>
          </a:xfrm>
          <a:prstGeom prst="rect">
            <a:avLst/>
          </a:prstGeom>
          <a:noFill/>
        </p:spPr>
        <p:txBody>
          <a:bodyPr wrap="square" lIns="0" tIns="34284" rIns="0" bIns="34284" rtlCol="0">
            <a:spAutoFit/>
          </a:bodyPr>
          <a:lstStyle/>
          <a:p>
            <a:pPr algn="r">
              <a:lnSpc>
                <a:spcPct val="125000"/>
              </a:lnSpc>
            </a:pPr>
            <a:r>
              <a:rPr lang="vi-VN"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1. Nội dung</a:t>
            </a:r>
            <a:endParaRPr lang="zh-CN" altLang="en-US" sz="24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1" name="文本框 20"/>
          <p:cNvSpPr txBox="1"/>
          <p:nvPr/>
        </p:nvSpPr>
        <p:spPr>
          <a:xfrm>
            <a:off x="5147128" y="1465349"/>
            <a:ext cx="2509807" cy="487622"/>
          </a:xfrm>
          <a:prstGeom prst="rect">
            <a:avLst/>
          </a:prstGeom>
          <a:noFill/>
        </p:spPr>
        <p:txBody>
          <a:bodyPr wrap="square" lIns="0" tIns="34284" rIns="0" bIns="34284" rtlCol="0">
            <a:spAutoFit/>
          </a:bodyPr>
          <a:lstStyle/>
          <a:p>
            <a:pPr>
              <a:lnSpc>
                <a:spcPct val="125000"/>
              </a:lnSpc>
            </a:pPr>
            <a:r>
              <a:rPr lang="vi-VN"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2. Nghệ thuật</a:t>
            </a:r>
            <a:endParaRPr lang="zh-CN" altLang="en-US" sz="24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3" name="文本框 22"/>
          <p:cNvSpPr txBox="1"/>
          <p:nvPr/>
        </p:nvSpPr>
        <p:spPr>
          <a:xfrm>
            <a:off x="3304013" y="3425170"/>
            <a:ext cx="2509807" cy="949287"/>
          </a:xfrm>
          <a:prstGeom prst="rect">
            <a:avLst/>
          </a:prstGeom>
          <a:noFill/>
        </p:spPr>
        <p:txBody>
          <a:bodyPr wrap="square" lIns="0" tIns="34284" rIns="0" bIns="34284" rtlCol="0">
            <a:spAutoFit/>
          </a:bodyPr>
          <a:lstStyle/>
          <a:p>
            <a:pPr algn="ctr">
              <a:lnSpc>
                <a:spcPct val="125000"/>
              </a:lnSpc>
            </a:pPr>
            <a:r>
              <a:rPr lang="vi-VN"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3. Lưu ý khi đọc truyện ngắn</a:t>
            </a:r>
            <a:endParaRPr lang="zh-CN" altLang="en-US" sz="24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1" name="标题 5">
            <a:extLst>
              <a:ext uri="{FF2B5EF4-FFF2-40B4-BE49-F238E27FC236}">
                <a16:creationId xmlns:a16="http://schemas.microsoft.com/office/drawing/2014/main" id="{89A277BD-279D-8748-9EBA-BABAF22F75C5}"/>
              </a:ext>
            </a:extLst>
          </p:cNvPr>
          <p:cNvSpPr txBox="1">
            <a:spLocks/>
          </p:cNvSpPr>
          <p:nvPr>
            <p:custDataLst>
              <p:tags r:id="rId1"/>
            </p:custDataLst>
          </p:nvPr>
        </p:nvSpPr>
        <p:spPr>
          <a:xfrm>
            <a:off x="1645663" y="529161"/>
            <a:ext cx="6011272" cy="623248"/>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III. TỔNG KẾT</a:t>
            </a:r>
            <a:endParaRPr lang="en-US"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2" name="Rectangle 1">
            <a:extLst>
              <a:ext uri="{FF2B5EF4-FFF2-40B4-BE49-F238E27FC236}">
                <a16:creationId xmlns:a16="http://schemas.microsoft.com/office/drawing/2014/main" id="{AA7E10A8-CFA4-8346-A52A-0F9919ABA4ED}"/>
              </a:ext>
            </a:extLst>
          </p:cNvPr>
          <p:cNvSpPr/>
          <p:nvPr/>
        </p:nvSpPr>
        <p:spPr>
          <a:xfrm>
            <a:off x="668073" y="1955603"/>
            <a:ext cx="2875227" cy="1125757"/>
          </a:xfrm>
          <a:prstGeom prst="rect">
            <a:avLst/>
          </a:prstGeom>
        </p:spPr>
        <p:txBody>
          <a:bodyPr wrap="square">
            <a:spAutoFit/>
          </a:bodyPr>
          <a:lstStyle/>
          <a:p>
            <a:pPr algn="just">
              <a:lnSpc>
                <a:spcPct val="115000"/>
              </a:lnSpc>
              <a:spcBef>
                <a:spcPts val="600"/>
              </a:spcBef>
              <a:spcAft>
                <a:spcPts val="600"/>
              </a:spcAft>
            </a:pPr>
            <a:r>
              <a:rPr lang="nl-NL" sz="2000" dirty="0" err="1">
                <a:solidFill>
                  <a:srgbClr val="000000"/>
                </a:solidFill>
                <a:latin typeface="Times New Roman" panose="02020603050405020304" pitchFamily="18" charset="0"/>
                <a:ea typeface="Calibri" panose="020F0502020204030204" pitchFamily="34" charset="0"/>
              </a:rPr>
              <a:t>Tình</a:t>
            </a:r>
            <a:r>
              <a:rPr lang="nl-NL" sz="2000" dirty="0">
                <a:solidFill>
                  <a:srgbClr val="000000"/>
                </a:solidFill>
                <a:latin typeface="Times New Roman" panose="02020603050405020304" pitchFamily="18" charset="0"/>
                <a:ea typeface="Calibri" panose="020F0502020204030204" pitchFamily="34" charset="0"/>
              </a:rPr>
              <a:t> </a:t>
            </a:r>
            <a:r>
              <a:rPr lang="nl-NL" sz="2000" dirty="0" err="1">
                <a:solidFill>
                  <a:srgbClr val="000000"/>
                </a:solidFill>
                <a:latin typeface="Times New Roman" panose="02020603050405020304" pitchFamily="18" charset="0"/>
                <a:ea typeface="Calibri" panose="020F0502020204030204" pitchFamily="34" charset="0"/>
              </a:rPr>
              <a:t>cảm</a:t>
            </a:r>
            <a:r>
              <a:rPr lang="nl-NL" sz="2000" dirty="0">
                <a:solidFill>
                  <a:srgbClr val="000000"/>
                </a:solidFill>
                <a:latin typeface="Times New Roman" panose="02020603050405020304" pitchFamily="18" charset="0"/>
                <a:ea typeface="Calibri" panose="020F0502020204030204" pitchFamily="34" charset="0"/>
              </a:rPr>
              <a:t> </a:t>
            </a:r>
            <a:r>
              <a:rPr lang="nl-NL" sz="2000" dirty="0" err="1">
                <a:solidFill>
                  <a:srgbClr val="000000"/>
                </a:solidFill>
                <a:latin typeface="Times New Roman" panose="02020603050405020304" pitchFamily="18" charset="0"/>
                <a:ea typeface="Calibri" panose="020F0502020204030204" pitchFamily="34" charset="0"/>
              </a:rPr>
              <a:t>trong</a:t>
            </a:r>
            <a:r>
              <a:rPr lang="nl-NL" sz="2000" dirty="0">
                <a:solidFill>
                  <a:srgbClr val="000000"/>
                </a:solidFill>
                <a:latin typeface="Times New Roman" panose="02020603050405020304" pitchFamily="18" charset="0"/>
                <a:ea typeface="Calibri" panose="020F0502020204030204" pitchFamily="34" charset="0"/>
              </a:rPr>
              <a:t> sáng </a:t>
            </a:r>
            <a:r>
              <a:rPr lang="nl-NL" sz="2000" dirty="0" err="1">
                <a:solidFill>
                  <a:srgbClr val="000000"/>
                </a:solidFill>
                <a:latin typeface="Times New Roman" panose="02020603050405020304" pitchFamily="18" charset="0"/>
                <a:ea typeface="Calibri" panose="020F0502020204030204" pitchFamily="34" charset="0"/>
              </a:rPr>
              <a:t>hồn</a:t>
            </a:r>
            <a:r>
              <a:rPr lang="nl-NL" sz="2000" dirty="0">
                <a:solidFill>
                  <a:srgbClr val="000000"/>
                </a:solidFill>
                <a:latin typeface="Times New Roman" panose="02020603050405020304" pitchFamily="18" charset="0"/>
                <a:ea typeface="Calibri" panose="020F0502020204030204" pitchFamily="34" charset="0"/>
              </a:rPr>
              <a:t> </a:t>
            </a:r>
            <a:r>
              <a:rPr lang="nl-NL" sz="2000" dirty="0" err="1">
                <a:solidFill>
                  <a:srgbClr val="000000"/>
                </a:solidFill>
                <a:latin typeface="Times New Roman" panose="02020603050405020304" pitchFamily="18" charset="0"/>
                <a:ea typeface="Calibri" panose="020F0502020204030204" pitchFamily="34" charset="0"/>
              </a:rPr>
              <a:t>nhiên</a:t>
            </a:r>
            <a:r>
              <a:rPr lang="nl-NL" sz="2000" dirty="0">
                <a:solidFill>
                  <a:srgbClr val="000000"/>
                </a:solidFill>
                <a:latin typeface="Times New Roman" panose="02020603050405020304" pitchFamily="18" charset="0"/>
                <a:ea typeface="Calibri" panose="020F0502020204030204" pitchFamily="34" charset="0"/>
              </a:rPr>
              <a:t> </a:t>
            </a:r>
            <a:r>
              <a:rPr lang="nl-NL" sz="2000" dirty="0" err="1">
                <a:solidFill>
                  <a:srgbClr val="000000"/>
                </a:solidFill>
                <a:latin typeface="Times New Roman" panose="02020603050405020304" pitchFamily="18" charset="0"/>
                <a:ea typeface="Calibri" panose="020F0502020204030204" pitchFamily="34" charset="0"/>
              </a:rPr>
              <a:t>và</a:t>
            </a:r>
            <a:r>
              <a:rPr lang="nl-NL" sz="2000" dirty="0">
                <a:solidFill>
                  <a:srgbClr val="000000"/>
                </a:solidFill>
                <a:latin typeface="Times New Roman" panose="02020603050405020304" pitchFamily="18" charset="0"/>
                <a:ea typeface="Calibri" panose="020F0502020204030204" pitchFamily="34" charset="0"/>
              </a:rPr>
              <a:t> </a:t>
            </a:r>
            <a:r>
              <a:rPr lang="nl-NL" sz="2000" dirty="0" err="1">
                <a:solidFill>
                  <a:srgbClr val="000000"/>
                </a:solidFill>
                <a:latin typeface="Times New Roman" panose="02020603050405020304" pitchFamily="18" charset="0"/>
                <a:ea typeface="Calibri" panose="020F0502020204030204" pitchFamily="34" charset="0"/>
              </a:rPr>
              <a:t>lòng</a:t>
            </a:r>
            <a:r>
              <a:rPr lang="nl-NL" sz="2000" dirty="0">
                <a:solidFill>
                  <a:srgbClr val="000000"/>
                </a:solidFill>
                <a:latin typeface="Times New Roman" panose="02020603050405020304" pitchFamily="18" charset="0"/>
                <a:ea typeface="Calibri" panose="020F0502020204030204" pitchFamily="34" charset="0"/>
              </a:rPr>
              <a:t> </a:t>
            </a:r>
            <a:r>
              <a:rPr lang="nl-NL" sz="2000" dirty="0" err="1">
                <a:solidFill>
                  <a:srgbClr val="000000"/>
                </a:solidFill>
                <a:latin typeface="Times New Roman" panose="02020603050405020304" pitchFamily="18" charset="0"/>
                <a:ea typeface="Calibri" panose="020F0502020204030204" pitchFamily="34" charset="0"/>
              </a:rPr>
              <a:t>nhân</a:t>
            </a:r>
            <a:r>
              <a:rPr lang="nl-NL" sz="2000" dirty="0">
                <a:solidFill>
                  <a:srgbClr val="000000"/>
                </a:solidFill>
                <a:latin typeface="Times New Roman" panose="02020603050405020304" pitchFamily="18" charset="0"/>
                <a:ea typeface="Calibri" panose="020F0502020204030204" pitchFamily="34" charset="0"/>
              </a:rPr>
              <a:t> </a:t>
            </a:r>
            <a:r>
              <a:rPr lang="nl-NL" sz="2000" dirty="0" err="1">
                <a:solidFill>
                  <a:srgbClr val="000000"/>
                </a:solidFill>
                <a:latin typeface="Times New Roman" panose="02020603050405020304" pitchFamily="18" charset="0"/>
                <a:ea typeface="Calibri" panose="020F0502020204030204" pitchFamily="34" charset="0"/>
              </a:rPr>
              <a:t>hậu</a:t>
            </a:r>
            <a:r>
              <a:rPr lang="nl-NL" sz="2000" dirty="0">
                <a:solidFill>
                  <a:srgbClr val="000000"/>
                </a:solidFill>
                <a:latin typeface="Times New Roman" panose="02020603050405020304" pitchFamily="18" charset="0"/>
                <a:ea typeface="Calibri" panose="020F0502020204030204" pitchFamily="34" charset="0"/>
              </a:rPr>
              <a:t> có</a:t>
            </a:r>
            <a:r>
              <a:rPr lang="vi-VN" sz="2000" dirty="0">
                <a:solidFill>
                  <a:srgbClr val="000000"/>
                </a:solidFill>
                <a:latin typeface="Times New Roman" panose="02020603050405020304" pitchFamily="18" charset="0"/>
                <a:ea typeface="Calibri" panose="020F0502020204030204" pitchFamily="34" charset="0"/>
              </a:rPr>
              <a:t> sức cảm hoá con người.</a:t>
            </a:r>
            <a:endParaRPr lang="en-VN" sz="2000" dirty="0">
              <a:solidFill>
                <a:srgbClr val="000000"/>
              </a:solidFill>
              <a:effectLst/>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7756578F-796E-8E46-8617-2C32BBE15B50}"/>
              </a:ext>
            </a:extLst>
          </p:cNvPr>
          <p:cNvSpPr txBox="1"/>
          <p:nvPr/>
        </p:nvSpPr>
        <p:spPr>
          <a:xfrm>
            <a:off x="5639294" y="1952971"/>
            <a:ext cx="3033219" cy="1631216"/>
          </a:xfrm>
          <a:prstGeom prst="rect">
            <a:avLst/>
          </a:prstGeom>
          <a:noFill/>
        </p:spPr>
        <p:txBody>
          <a:bodyPr wrap="square" rtlCol="0">
            <a:spAutoFit/>
          </a:bodyPr>
          <a:lstStyle/>
          <a:p>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Kể</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chuyện</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ngôi</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thứ</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nhất</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tạo</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nên</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sự</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chân</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thật</a:t>
            </a:r>
            <a:r>
              <a:rPr lang="nl-NL" sz="2000" dirty="0">
                <a:latin typeface="Times New Roman" panose="02020603050405020304" pitchFamily="18" charset="0"/>
                <a:cs typeface="Times New Roman" panose="02020603050405020304" pitchFamily="18" charset="0"/>
              </a:rPr>
              <a:t>. </a:t>
            </a:r>
            <a:endParaRPr lang="en-VN"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Miêu</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tả</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diễn</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biến</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tâm</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lý</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nhân</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vật</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và</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cách</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kể</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chuyện</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tự</a:t>
            </a:r>
            <a:r>
              <a:rPr lang="nl-NL" sz="2000" dirty="0">
                <a:latin typeface="Times New Roman" panose="02020603050405020304" pitchFamily="18" charset="0"/>
                <a:cs typeface="Times New Roman" panose="02020603050405020304" pitchFamily="18" charset="0"/>
              </a:rPr>
              <a:t> </a:t>
            </a:r>
            <a:r>
              <a:rPr lang="nl-NL" sz="2000" dirty="0" err="1">
                <a:latin typeface="Times New Roman" panose="02020603050405020304" pitchFamily="18" charset="0"/>
                <a:cs typeface="Times New Roman" panose="02020603050405020304" pitchFamily="18" charset="0"/>
              </a:rPr>
              <a:t>nhiên</a:t>
            </a:r>
            <a:r>
              <a:rPr lang="nl-NL" sz="2000" dirty="0">
                <a:latin typeface="Times New Roman" panose="02020603050405020304" pitchFamily="18" charset="0"/>
                <a:cs typeface="Times New Roman" panose="02020603050405020304" pitchFamily="18" charset="0"/>
              </a:rPr>
              <a:t>.</a:t>
            </a:r>
            <a:r>
              <a:rPr lang="en-VN"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25949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750"/>
                                        <p:tgtEl>
                                          <p:spTgt spid="19"/>
                                        </p:tgtEl>
                                      </p:cBhvr>
                                    </p:animEffect>
                                  </p:childTnLst>
                                </p:cTn>
                              </p:par>
                            </p:childTnLst>
                          </p:cTn>
                        </p:par>
                        <p:par>
                          <p:cTn id="13" fill="hold">
                            <p:stCondLst>
                              <p:cond delay="1500"/>
                            </p:stCondLst>
                            <p:childTnLst>
                              <p:par>
                                <p:cTn id="14" presetID="2" presetClass="entr" presetSubtype="3"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0-#ppt_h/2"/>
                                          </p:val>
                                        </p:tav>
                                        <p:tav tm="100000">
                                          <p:val>
                                            <p:strVal val="#ppt_y"/>
                                          </p:val>
                                        </p:tav>
                                      </p:tavLst>
                                    </p:anim>
                                  </p:childTnLst>
                                </p:cTn>
                              </p:par>
                            </p:childTnLst>
                          </p:cTn>
                        </p:par>
                        <p:par>
                          <p:cTn id="18" fill="hold">
                            <p:stCondLst>
                              <p:cond delay="225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750"/>
                                        <p:tgtEl>
                                          <p:spTgt spid="21"/>
                                        </p:tgtEl>
                                      </p:cBhvr>
                                    </p:animEffect>
                                  </p:childTnLst>
                                </p:cTn>
                              </p:par>
                            </p:childTnLst>
                          </p:cTn>
                        </p:par>
                        <p:par>
                          <p:cTn id="22" fill="hold">
                            <p:stCondLst>
                              <p:cond delay="3000"/>
                            </p:stCondLst>
                            <p:childTnLst>
                              <p:par>
                                <p:cTn id="23" presetID="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750" fill="hold"/>
                                        <p:tgtEl>
                                          <p:spTgt spid="15"/>
                                        </p:tgtEl>
                                        <p:attrNameLst>
                                          <p:attrName>ppt_x</p:attrName>
                                        </p:attrNameLst>
                                      </p:cBhvr>
                                      <p:tavLst>
                                        <p:tav tm="0">
                                          <p:val>
                                            <p:strVal val="#ppt_x"/>
                                          </p:val>
                                        </p:tav>
                                        <p:tav tm="100000">
                                          <p:val>
                                            <p:strVal val="#ppt_x"/>
                                          </p:val>
                                        </p:tav>
                                      </p:tavLst>
                                    </p:anim>
                                    <p:anim calcmode="lin" valueType="num">
                                      <p:cBhvr additive="base">
                                        <p:cTn id="26" dur="75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375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750"/>
                                        <p:tgtEl>
                                          <p:spTgt spid="23"/>
                                        </p:tgtEl>
                                      </p:cBhvr>
                                    </p:animEffect>
                                  </p:childTnLst>
                                </p:cTn>
                              </p:par>
                            </p:childTnLst>
                          </p:cTn>
                        </p:par>
                        <p:par>
                          <p:cTn id="31" fill="hold">
                            <p:stCondLst>
                              <p:cond delay="4500"/>
                            </p:stCondLst>
                            <p:childTnLst>
                              <p:par>
                                <p:cTn id="32" presetID="2" presetClass="entr" presetSubtype="2"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barn(inVertical)">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barn(inVertical)">
                                      <p:cBhvr>
                                        <p:cTn id="45" dur="5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Effect transition="in" filter="barn(inVertical)">
                                      <p:cBhvr>
                                        <p:cTn id="5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21" grpId="0"/>
      <p:bldP spid="23"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58010C-076A-364B-AC32-9E0F515E9F88}"/>
              </a:ext>
            </a:extLst>
          </p:cNvPr>
          <p:cNvSpPr txBox="1"/>
          <p:nvPr/>
        </p:nvSpPr>
        <p:spPr>
          <a:xfrm>
            <a:off x="156779" y="-84958"/>
            <a:ext cx="4625427" cy="342535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300" dirty="0">
                <a:latin typeface="Times New Roman" panose="02020603050405020304" pitchFamily="18" charset="0"/>
                <a:ea typeface="+mj-ea"/>
                <a:cs typeface="Times New Roman" panose="02020603050405020304" pitchFamily="18" charset="0"/>
              </a:rPr>
              <a:t>Anh </a:t>
            </a:r>
            <a:r>
              <a:rPr lang="en-US" sz="3300" dirty="0" err="1">
                <a:latin typeface="Times New Roman" panose="02020603050405020304" pitchFamily="18" charset="0"/>
                <a:ea typeface="+mj-ea"/>
                <a:cs typeface="Times New Roman" panose="02020603050405020304" pitchFamily="18" charset="0"/>
              </a:rPr>
              <a:t>em</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như</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thể</a:t>
            </a:r>
            <a:r>
              <a:rPr lang="en-US" sz="3300" dirty="0">
                <a:latin typeface="Times New Roman" panose="02020603050405020304" pitchFamily="18" charset="0"/>
                <a:ea typeface="+mj-ea"/>
                <a:cs typeface="Times New Roman" panose="02020603050405020304" pitchFamily="18" charset="0"/>
              </a:rPr>
              <a:t> …….</a:t>
            </a:r>
          </a:p>
          <a:p>
            <a:pPr defTabSz="914400">
              <a:lnSpc>
                <a:spcPct val="90000"/>
              </a:lnSpc>
              <a:spcBef>
                <a:spcPct val="0"/>
              </a:spcBef>
              <a:spcAft>
                <a:spcPts val="600"/>
              </a:spcAft>
            </a:pPr>
            <a:r>
              <a:rPr lang="en-US" sz="3300" dirty="0" err="1">
                <a:latin typeface="Times New Roman" panose="02020603050405020304" pitchFamily="18" charset="0"/>
                <a:ea typeface="+mj-ea"/>
                <a:cs typeface="Times New Roman" panose="02020603050405020304" pitchFamily="18" charset="0"/>
              </a:rPr>
              <a:t>Rách</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lành</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đùm</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bọc</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dở</a:t>
            </a:r>
            <a:r>
              <a:rPr lang="en-US" sz="3300" dirty="0">
                <a:latin typeface="Times New Roman" panose="02020603050405020304" pitchFamily="18" charset="0"/>
                <a:ea typeface="+mj-ea"/>
                <a:cs typeface="Times New Roman" panose="02020603050405020304" pitchFamily="18" charset="0"/>
              </a:rPr>
              <a:t> hay </a:t>
            </a:r>
            <a:r>
              <a:rPr lang="en-US" sz="3300" dirty="0" err="1">
                <a:latin typeface="Times New Roman" panose="02020603050405020304" pitchFamily="18" charset="0"/>
                <a:ea typeface="+mj-ea"/>
                <a:cs typeface="Times New Roman" panose="02020603050405020304" pitchFamily="18" charset="0"/>
              </a:rPr>
              <a:t>đỡ</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đần</a:t>
            </a:r>
            <a:r>
              <a:rPr lang="en-US" sz="3300" dirty="0">
                <a:latin typeface="Times New Roman" panose="02020603050405020304" pitchFamily="18" charset="0"/>
                <a:ea typeface="+mj-ea"/>
                <a:cs typeface="Times New Roman" panose="02020603050405020304" pitchFamily="18" charset="0"/>
              </a:rPr>
              <a:t>.</a:t>
            </a:r>
          </a:p>
        </p:txBody>
      </p:sp>
      <p:pic>
        <p:nvPicPr>
          <p:cNvPr id="3074" name="Picture 2" descr="Anh em như thể tay chân, Rách lành đùm bọc dở hay đỡ đần (5 mẫu) - Phát  biểu cảm nghĩ về câu ca dao Anh em như thể tay chân lớp">
            <a:extLst>
              <a:ext uri="{FF2B5EF4-FFF2-40B4-BE49-F238E27FC236}">
                <a16:creationId xmlns:a16="http://schemas.microsoft.com/office/drawing/2014/main" id="{C549A2C3-5F29-B748-91F9-68CDF7E167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62" r="12941" b="-2"/>
          <a:stretch/>
        </p:blipFill>
        <p:spPr bwMode="auto">
          <a:xfrm>
            <a:off x="4671911" y="10"/>
            <a:ext cx="4472089"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0C1CE0-5FE2-8F43-B71D-7BCB72D177AC}"/>
              </a:ext>
            </a:extLst>
          </p:cNvPr>
          <p:cNvSpPr txBox="1"/>
          <p:nvPr/>
        </p:nvSpPr>
        <p:spPr>
          <a:xfrm>
            <a:off x="2977459" y="1627718"/>
            <a:ext cx="1692166" cy="600164"/>
          </a:xfrm>
          <a:prstGeom prst="rect">
            <a:avLst/>
          </a:prstGeom>
          <a:noFill/>
        </p:spPr>
        <p:txBody>
          <a:bodyPr wrap="square" rtlCol="0">
            <a:spAutoFit/>
          </a:bodyPr>
          <a:lstStyle/>
          <a:p>
            <a:r>
              <a:rPr lang="en-US" sz="3300" dirty="0">
                <a:solidFill>
                  <a:srgbClr val="FF0000"/>
                </a:solidFill>
                <a:latin typeface="Times New Roman" panose="02020603050405020304" pitchFamily="18" charset="0"/>
                <a:cs typeface="Times New Roman" panose="02020603050405020304" pitchFamily="18" charset="0"/>
              </a:rPr>
              <a:t>t</a:t>
            </a:r>
            <a:r>
              <a:rPr lang="en-VN" sz="3300" dirty="0">
                <a:solidFill>
                  <a:srgbClr val="FF0000"/>
                </a:solidFill>
                <a:latin typeface="Times New Roman" panose="02020603050405020304" pitchFamily="18" charset="0"/>
                <a:cs typeface="Times New Roman" panose="02020603050405020304" pitchFamily="18" charset="0"/>
              </a:rPr>
              <a:t>ay chân</a:t>
            </a:r>
          </a:p>
        </p:txBody>
      </p:sp>
    </p:spTree>
    <p:extLst>
      <p:ext uri="{BB962C8B-B14F-4D97-AF65-F5344CB8AC3E}">
        <p14:creationId xmlns:p14="http://schemas.microsoft.com/office/powerpoint/2010/main" val="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14" name="标题 5"/>
          <p:cNvSpPr txBox="1">
            <a:spLocks/>
          </p:cNvSpPr>
          <p:nvPr>
            <p:custDataLst>
              <p:tags r:id="rId1"/>
            </p:custDataLst>
          </p:nvPr>
        </p:nvSpPr>
        <p:spPr>
          <a:xfrm>
            <a:off x="1654920" y="2272352"/>
            <a:ext cx="6011272" cy="623248"/>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LUYỆN TẬP</a:t>
            </a:r>
            <a:endParaRPr lang="en-US"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6" name="椭圆 15">
            <a:extLst>
              <a:ext uri="{FF2B5EF4-FFF2-40B4-BE49-F238E27FC236}">
                <a16:creationId xmlns:a16="http://schemas.microsoft.com/office/drawing/2014/main" id="{6DA949B9-1864-4241-8946-7DEF4D9912BC}"/>
              </a:ext>
            </a:extLst>
          </p:cNvPr>
          <p:cNvSpPr/>
          <p:nvPr/>
        </p:nvSpPr>
        <p:spPr>
          <a:xfrm>
            <a:off x="3790450" y="872283"/>
            <a:ext cx="1740212"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dirty="0">
                <a:latin typeface="Times New Roman" panose="02020603050405020304" pitchFamily="18" charset="0"/>
                <a:ea typeface="字魂59号-创粗黑" panose="00000500000000000000" pitchFamily="2" charset="-122"/>
                <a:cs typeface="Times New Roman" panose="02020603050405020304" pitchFamily="18" charset="0"/>
              </a:rPr>
              <a:t>IV</a:t>
            </a:r>
            <a:endParaRPr lang="zh-CN" altLang="en-US" sz="65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607169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AD0F8EB-A3A7-1C4E-A26D-4B0989FD15CB}"/>
              </a:ext>
            </a:extLst>
          </p:cNvPr>
          <p:cNvGraphicFramePr>
            <a:graphicFrameLocks noGrp="1"/>
          </p:cNvGraphicFramePr>
          <p:nvPr>
            <p:extLst>
              <p:ext uri="{D42A27DB-BD31-4B8C-83A1-F6EECF244321}">
                <p14:modId xmlns:p14="http://schemas.microsoft.com/office/powerpoint/2010/main" val="797008306"/>
              </p:ext>
            </p:extLst>
          </p:nvPr>
        </p:nvGraphicFramePr>
        <p:xfrm>
          <a:off x="1295400" y="491066"/>
          <a:ext cx="6553200" cy="320040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84456549"/>
                    </a:ext>
                  </a:extLst>
                </a:gridCol>
                <a:gridCol w="436880">
                  <a:extLst>
                    <a:ext uri="{9D8B030D-6E8A-4147-A177-3AD203B41FA5}">
                      <a16:colId xmlns:a16="http://schemas.microsoft.com/office/drawing/2014/main" val="255415665"/>
                    </a:ext>
                  </a:extLst>
                </a:gridCol>
                <a:gridCol w="436880">
                  <a:extLst>
                    <a:ext uri="{9D8B030D-6E8A-4147-A177-3AD203B41FA5}">
                      <a16:colId xmlns:a16="http://schemas.microsoft.com/office/drawing/2014/main" val="2049832815"/>
                    </a:ext>
                  </a:extLst>
                </a:gridCol>
                <a:gridCol w="436880">
                  <a:extLst>
                    <a:ext uri="{9D8B030D-6E8A-4147-A177-3AD203B41FA5}">
                      <a16:colId xmlns:a16="http://schemas.microsoft.com/office/drawing/2014/main" val="1915803847"/>
                    </a:ext>
                  </a:extLst>
                </a:gridCol>
                <a:gridCol w="436880">
                  <a:extLst>
                    <a:ext uri="{9D8B030D-6E8A-4147-A177-3AD203B41FA5}">
                      <a16:colId xmlns:a16="http://schemas.microsoft.com/office/drawing/2014/main" val="2643859993"/>
                    </a:ext>
                  </a:extLst>
                </a:gridCol>
                <a:gridCol w="436880">
                  <a:extLst>
                    <a:ext uri="{9D8B030D-6E8A-4147-A177-3AD203B41FA5}">
                      <a16:colId xmlns:a16="http://schemas.microsoft.com/office/drawing/2014/main" val="992959866"/>
                    </a:ext>
                  </a:extLst>
                </a:gridCol>
                <a:gridCol w="436880">
                  <a:extLst>
                    <a:ext uri="{9D8B030D-6E8A-4147-A177-3AD203B41FA5}">
                      <a16:colId xmlns:a16="http://schemas.microsoft.com/office/drawing/2014/main" val="804976175"/>
                    </a:ext>
                  </a:extLst>
                </a:gridCol>
                <a:gridCol w="436880">
                  <a:extLst>
                    <a:ext uri="{9D8B030D-6E8A-4147-A177-3AD203B41FA5}">
                      <a16:colId xmlns:a16="http://schemas.microsoft.com/office/drawing/2014/main" val="2560710886"/>
                    </a:ext>
                  </a:extLst>
                </a:gridCol>
                <a:gridCol w="436880">
                  <a:extLst>
                    <a:ext uri="{9D8B030D-6E8A-4147-A177-3AD203B41FA5}">
                      <a16:colId xmlns:a16="http://schemas.microsoft.com/office/drawing/2014/main" val="1426020693"/>
                    </a:ext>
                  </a:extLst>
                </a:gridCol>
                <a:gridCol w="436880">
                  <a:extLst>
                    <a:ext uri="{9D8B030D-6E8A-4147-A177-3AD203B41FA5}">
                      <a16:colId xmlns:a16="http://schemas.microsoft.com/office/drawing/2014/main" val="2903023769"/>
                    </a:ext>
                  </a:extLst>
                </a:gridCol>
                <a:gridCol w="436880">
                  <a:extLst>
                    <a:ext uri="{9D8B030D-6E8A-4147-A177-3AD203B41FA5}">
                      <a16:colId xmlns:a16="http://schemas.microsoft.com/office/drawing/2014/main" val="4191329316"/>
                    </a:ext>
                  </a:extLst>
                </a:gridCol>
                <a:gridCol w="436880">
                  <a:extLst>
                    <a:ext uri="{9D8B030D-6E8A-4147-A177-3AD203B41FA5}">
                      <a16:colId xmlns:a16="http://schemas.microsoft.com/office/drawing/2014/main" val="2196299685"/>
                    </a:ext>
                  </a:extLst>
                </a:gridCol>
                <a:gridCol w="436880">
                  <a:extLst>
                    <a:ext uri="{9D8B030D-6E8A-4147-A177-3AD203B41FA5}">
                      <a16:colId xmlns:a16="http://schemas.microsoft.com/office/drawing/2014/main" val="1296791460"/>
                    </a:ext>
                  </a:extLst>
                </a:gridCol>
                <a:gridCol w="436880">
                  <a:extLst>
                    <a:ext uri="{9D8B030D-6E8A-4147-A177-3AD203B41FA5}">
                      <a16:colId xmlns:a16="http://schemas.microsoft.com/office/drawing/2014/main" val="626756282"/>
                    </a:ext>
                  </a:extLst>
                </a:gridCol>
                <a:gridCol w="436880">
                  <a:extLst>
                    <a:ext uri="{9D8B030D-6E8A-4147-A177-3AD203B41FA5}">
                      <a16:colId xmlns:a16="http://schemas.microsoft.com/office/drawing/2014/main" val="3381347021"/>
                    </a:ext>
                  </a:extLst>
                </a:gridCol>
              </a:tblGrid>
              <a:tr h="391100">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3387611"/>
                  </a:ext>
                </a:extLst>
              </a:tr>
              <a:tr h="391100">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8175383"/>
                  </a:ext>
                </a:extLst>
              </a:tr>
              <a:tr h="391100">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rgbClr val="FF0000"/>
                          </a:solidFill>
                          <a:latin typeface="Times New Roman" panose="02020603050405020304" pitchFamily="18" charset="0"/>
                          <a:cs typeface="Times New Roman" panose="02020603050405020304" pitchFamily="18" charset="0"/>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9394971"/>
                  </a:ext>
                </a:extLst>
              </a:tr>
              <a:tr h="391100">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6716825"/>
                  </a:ext>
                </a:extLst>
              </a:tr>
              <a:tr h="391100">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596202"/>
                  </a:ext>
                </a:extLst>
              </a:tr>
              <a:tr h="391100">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rgbClr val="FF0000"/>
                          </a:solidFill>
                          <a:latin typeface="Times New Roman" panose="02020603050405020304" pitchFamily="18" charset="0"/>
                          <a:cs typeface="Times New Roman" panose="02020603050405020304" pitchFamily="18" charset="0"/>
                        </a:rPr>
                        <a:t>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8620624"/>
                  </a:ext>
                </a:extLst>
              </a:tr>
              <a:tr h="391100">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rgbClr val="FF0000"/>
                          </a:solidFill>
                          <a:latin typeface="Times New Roman" panose="02020603050405020304" pitchFamily="18" charset="0"/>
                          <a:cs typeface="Times New Roman" panose="020206030504050203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4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2221176"/>
                  </a:ext>
                </a:extLst>
              </a:tr>
            </a:tbl>
          </a:graphicData>
        </a:graphic>
      </p:graphicFrame>
      <p:sp>
        <p:nvSpPr>
          <p:cNvPr id="3" name="câu 1">
            <a:extLst>
              <a:ext uri="{FF2B5EF4-FFF2-40B4-BE49-F238E27FC236}">
                <a16:creationId xmlns:a16="http://schemas.microsoft.com/office/drawing/2014/main" id="{2A6DA090-DFB3-A74C-8E7D-5B0C9C731C1B}"/>
              </a:ext>
            </a:extLst>
          </p:cNvPr>
          <p:cNvSpPr/>
          <p:nvPr/>
        </p:nvSpPr>
        <p:spPr>
          <a:xfrm>
            <a:off x="668867" y="491066"/>
            <a:ext cx="516466" cy="46566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1</a:t>
            </a:r>
          </a:p>
        </p:txBody>
      </p:sp>
      <p:sp>
        <p:nvSpPr>
          <p:cNvPr id="4" name="câu 2">
            <a:extLst>
              <a:ext uri="{FF2B5EF4-FFF2-40B4-BE49-F238E27FC236}">
                <a16:creationId xmlns:a16="http://schemas.microsoft.com/office/drawing/2014/main" id="{C6CB3493-4B5B-164F-8BF6-CE0850097CDD}"/>
              </a:ext>
            </a:extLst>
          </p:cNvPr>
          <p:cNvSpPr/>
          <p:nvPr/>
        </p:nvSpPr>
        <p:spPr>
          <a:xfrm>
            <a:off x="668867" y="956733"/>
            <a:ext cx="516466" cy="46566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2</a:t>
            </a:r>
          </a:p>
        </p:txBody>
      </p:sp>
      <p:sp>
        <p:nvSpPr>
          <p:cNvPr id="5" name="câu 3">
            <a:extLst>
              <a:ext uri="{FF2B5EF4-FFF2-40B4-BE49-F238E27FC236}">
                <a16:creationId xmlns:a16="http://schemas.microsoft.com/office/drawing/2014/main" id="{587AEE36-46D1-004D-BE55-E955F61F03BF}"/>
              </a:ext>
            </a:extLst>
          </p:cNvPr>
          <p:cNvSpPr/>
          <p:nvPr/>
        </p:nvSpPr>
        <p:spPr>
          <a:xfrm>
            <a:off x="668867" y="1422400"/>
            <a:ext cx="516466" cy="46566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3</a:t>
            </a:r>
          </a:p>
        </p:txBody>
      </p:sp>
      <p:sp>
        <p:nvSpPr>
          <p:cNvPr id="6" name="câu 4">
            <a:extLst>
              <a:ext uri="{FF2B5EF4-FFF2-40B4-BE49-F238E27FC236}">
                <a16:creationId xmlns:a16="http://schemas.microsoft.com/office/drawing/2014/main" id="{810632E0-8905-0E4C-A05D-D657247D5249}"/>
              </a:ext>
            </a:extLst>
          </p:cNvPr>
          <p:cNvSpPr/>
          <p:nvPr/>
        </p:nvSpPr>
        <p:spPr>
          <a:xfrm>
            <a:off x="668867" y="1888068"/>
            <a:ext cx="516466" cy="46566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4</a:t>
            </a:r>
          </a:p>
        </p:txBody>
      </p:sp>
      <p:sp>
        <p:nvSpPr>
          <p:cNvPr id="7" name="câu 5">
            <a:extLst>
              <a:ext uri="{FF2B5EF4-FFF2-40B4-BE49-F238E27FC236}">
                <a16:creationId xmlns:a16="http://schemas.microsoft.com/office/drawing/2014/main" id="{BBF5CF28-50D5-264A-9F1A-523FCD8C6813}"/>
              </a:ext>
            </a:extLst>
          </p:cNvPr>
          <p:cNvSpPr/>
          <p:nvPr/>
        </p:nvSpPr>
        <p:spPr>
          <a:xfrm>
            <a:off x="668867" y="2353735"/>
            <a:ext cx="516466" cy="40639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5</a:t>
            </a:r>
          </a:p>
        </p:txBody>
      </p:sp>
      <p:sp>
        <p:nvSpPr>
          <p:cNvPr id="8" name="câu 6">
            <a:extLst>
              <a:ext uri="{FF2B5EF4-FFF2-40B4-BE49-F238E27FC236}">
                <a16:creationId xmlns:a16="http://schemas.microsoft.com/office/drawing/2014/main" id="{7B0FF453-0429-AC45-9662-AC82648D8563}"/>
              </a:ext>
            </a:extLst>
          </p:cNvPr>
          <p:cNvSpPr/>
          <p:nvPr/>
        </p:nvSpPr>
        <p:spPr>
          <a:xfrm>
            <a:off x="668867" y="2760132"/>
            <a:ext cx="516466" cy="46566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6</a:t>
            </a:r>
          </a:p>
        </p:txBody>
      </p:sp>
      <p:sp>
        <p:nvSpPr>
          <p:cNvPr id="9" name="câu 7">
            <a:extLst>
              <a:ext uri="{FF2B5EF4-FFF2-40B4-BE49-F238E27FC236}">
                <a16:creationId xmlns:a16="http://schemas.microsoft.com/office/drawing/2014/main" id="{C8CB5E09-C1FD-274E-9CF4-5FAC3F5B18E6}"/>
              </a:ext>
            </a:extLst>
          </p:cNvPr>
          <p:cNvSpPr/>
          <p:nvPr/>
        </p:nvSpPr>
        <p:spPr>
          <a:xfrm>
            <a:off x="668867" y="3225799"/>
            <a:ext cx="516466" cy="46566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7</a:t>
            </a:r>
          </a:p>
        </p:txBody>
      </p:sp>
      <p:sp>
        <p:nvSpPr>
          <p:cNvPr id="10" name="đáp án 1">
            <a:extLst>
              <a:ext uri="{FF2B5EF4-FFF2-40B4-BE49-F238E27FC236}">
                <a16:creationId xmlns:a16="http://schemas.microsoft.com/office/drawing/2014/main" id="{16DF63C2-9501-BF46-A3A2-A3D92DC58EAF}"/>
              </a:ext>
            </a:extLst>
          </p:cNvPr>
          <p:cNvSpPr/>
          <p:nvPr/>
        </p:nvSpPr>
        <p:spPr>
          <a:xfrm>
            <a:off x="7958667" y="491066"/>
            <a:ext cx="516466" cy="465667"/>
          </a:xfrm>
          <a:prstGeom prst="diamon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1</a:t>
            </a:r>
          </a:p>
        </p:txBody>
      </p:sp>
      <p:sp>
        <p:nvSpPr>
          <p:cNvPr id="11" name="đáp án 2">
            <a:extLst>
              <a:ext uri="{FF2B5EF4-FFF2-40B4-BE49-F238E27FC236}">
                <a16:creationId xmlns:a16="http://schemas.microsoft.com/office/drawing/2014/main" id="{B1420397-602E-EB40-B97D-59B53E4B13F4}"/>
              </a:ext>
            </a:extLst>
          </p:cNvPr>
          <p:cNvSpPr/>
          <p:nvPr/>
        </p:nvSpPr>
        <p:spPr>
          <a:xfrm>
            <a:off x="7958667" y="956733"/>
            <a:ext cx="516466" cy="465667"/>
          </a:xfrm>
          <a:prstGeom prst="diamon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2</a:t>
            </a:r>
          </a:p>
        </p:txBody>
      </p:sp>
      <p:sp>
        <p:nvSpPr>
          <p:cNvPr id="12" name="đáp án 3">
            <a:extLst>
              <a:ext uri="{FF2B5EF4-FFF2-40B4-BE49-F238E27FC236}">
                <a16:creationId xmlns:a16="http://schemas.microsoft.com/office/drawing/2014/main" id="{CCDB852A-2814-2E40-B6B8-4DABD20D9472}"/>
              </a:ext>
            </a:extLst>
          </p:cNvPr>
          <p:cNvSpPr/>
          <p:nvPr/>
        </p:nvSpPr>
        <p:spPr>
          <a:xfrm>
            <a:off x="7958667" y="1422400"/>
            <a:ext cx="516466" cy="465667"/>
          </a:xfrm>
          <a:prstGeom prst="diamon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3</a:t>
            </a:r>
          </a:p>
        </p:txBody>
      </p:sp>
      <p:sp>
        <p:nvSpPr>
          <p:cNvPr id="13" name="đáp án 4">
            <a:extLst>
              <a:ext uri="{FF2B5EF4-FFF2-40B4-BE49-F238E27FC236}">
                <a16:creationId xmlns:a16="http://schemas.microsoft.com/office/drawing/2014/main" id="{14A15672-7FD3-5243-A9F8-10DE9C0B50D5}"/>
              </a:ext>
            </a:extLst>
          </p:cNvPr>
          <p:cNvSpPr/>
          <p:nvPr/>
        </p:nvSpPr>
        <p:spPr>
          <a:xfrm>
            <a:off x="7958667" y="1888068"/>
            <a:ext cx="516466" cy="465666"/>
          </a:xfrm>
          <a:prstGeom prst="diamon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4</a:t>
            </a:r>
          </a:p>
        </p:txBody>
      </p:sp>
      <p:sp>
        <p:nvSpPr>
          <p:cNvPr id="14" name="đáp án 5">
            <a:extLst>
              <a:ext uri="{FF2B5EF4-FFF2-40B4-BE49-F238E27FC236}">
                <a16:creationId xmlns:a16="http://schemas.microsoft.com/office/drawing/2014/main" id="{A3010379-E1BC-024B-A7B7-D51C647ED67A}"/>
              </a:ext>
            </a:extLst>
          </p:cNvPr>
          <p:cNvSpPr/>
          <p:nvPr/>
        </p:nvSpPr>
        <p:spPr>
          <a:xfrm>
            <a:off x="7958667" y="2353735"/>
            <a:ext cx="516466" cy="406398"/>
          </a:xfrm>
          <a:prstGeom prst="diamon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5</a:t>
            </a:r>
          </a:p>
        </p:txBody>
      </p:sp>
      <p:sp>
        <p:nvSpPr>
          <p:cNvPr id="15" name="đáp án 6">
            <a:extLst>
              <a:ext uri="{FF2B5EF4-FFF2-40B4-BE49-F238E27FC236}">
                <a16:creationId xmlns:a16="http://schemas.microsoft.com/office/drawing/2014/main" id="{59EF0522-AAE5-4D4C-B982-10FC502954F2}"/>
              </a:ext>
            </a:extLst>
          </p:cNvPr>
          <p:cNvSpPr/>
          <p:nvPr/>
        </p:nvSpPr>
        <p:spPr>
          <a:xfrm>
            <a:off x="7958667" y="2760132"/>
            <a:ext cx="516466" cy="465667"/>
          </a:xfrm>
          <a:prstGeom prst="diamon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6</a:t>
            </a:r>
          </a:p>
        </p:txBody>
      </p:sp>
      <p:sp>
        <p:nvSpPr>
          <p:cNvPr id="16" name="đáp án 7">
            <a:extLst>
              <a:ext uri="{FF2B5EF4-FFF2-40B4-BE49-F238E27FC236}">
                <a16:creationId xmlns:a16="http://schemas.microsoft.com/office/drawing/2014/main" id="{71668E5E-CB04-9245-A4AB-8747E3A93546}"/>
              </a:ext>
            </a:extLst>
          </p:cNvPr>
          <p:cNvSpPr/>
          <p:nvPr/>
        </p:nvSpPr>
        <p:spPr>
          <a:xfrm>
            <a:off x="7958667" y="3225799"/>
            <a:ext cx="516466" cy="465667"/>
          </a:xfrm>
          <a:prstGeom prst="diamon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7</a:t>
            </a:r>
          </a:p>
        </p:txBody>
      </p:sp>
      <p:sp>
        <p:nvSpPr>
          <p:cNvPr id="17" name="Rounded Rectangle 16">
            <a:extLst>
              <a:ext uri="{FF2B5EF4-FFF2-40B4-BE49-F238E27FC236}">
                <a16:creationId xmlns:a16="http://schemas.microsoft.com/office/drawing/2014/main" id="{3AA154FC-CEF4-1349-8E12-0248C8CC16B2}"/>
              </a:ext>
            </a:extLst>
          </p:cNvPr>
          <p:cNvSpPr/>
          <p:nvPr/>
        </p:nvSpPr>
        <p:spPr>
          <a:xfrm>
            <a:off x="668867" y="3945467"/>
            <a:ext cx="7933266" cy="8212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chemeClr val="tx1"/>
                </a:solidFill>
                <a:latin typeface="Times New Roman" panose="02020603050405020304" pitchFamily="18" charset="0"/>
                <a:cs typeface="Times New Roman" panose="02020603050405020304" pitchFamily="18" charset="0"/>
              </a:rPr>
              <a:t>Câu 1 (10 chữ cái): Nhân vật em gái tên thật là gì?</a:t>
            </a:r>
          </a:p>
        </p:txBody>
      </p:sp>
      <p:sp>
        <p:nvSpPr>
          <p:cNvPr id="18" name="Rounded Rectangle 17">
            <a:extLst>
              <a:ext uri="{FF2B5EF4-FFF2-40B4-BE49-F238E27FC236}">
                <a16:creationId xmlns:a16="http://schemas.microsoft.com/office/drawing/2014/main" id="{F6AFF12F-A62C-EC46-880F-B2CAA1B66CE5}"/>
              </a:ext>
            </a:extLst>
          </p:cNvPr>
          <p:cNvSpPr/>
          <p:nvPr/>
        </p:nvSpPr>
        <p:spPr>
          <a:xfrm>
            <a:off x="668867" y="3954481"/>
            <a:ext cx="7933266" cy="8212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chemeClr val="tx1"/>
                </a:solidFill>
                <a:latin typeface="Times New Roman" panose="02020603050405020304" pitchFamily="18" charset="0"/>
                <a:cs typeface="Times New Roman" panose="02020603050405020304" pitchFamily="18" charset="0"/>
              </a:rPr>
              <a:t>Câu 2 (3 chữ cái): Truyện ”Bức tranh của em gái tôi” đã đạt giải thưởng nào trong cuộc thi sáng tác “Tương lai vẫy gọi”?</a:t>
            </a:r>
          </a:p>
        </p:txBody>
      </p:sp>
      <p:sp>
        <p:nvSpPr>
          <p:cNvPr id="19" name="Rounded Rectangle 18">
            <a:extLst>
              <a:ext uri="{FF2B5EF4-FFF2-40B4-BE49-F238E27FC236}">
                <a16:creationId xmlns:a16="http://schemas.microsoft.com/office/drawing/2014/main" id="{C210818E-4D2E-7E4D-86AA-BFEB3362419C}"/>
              </a:ext>
            </a:extLst>
          </p:cNvPr>
          <p:cNvSpPr/>
          <p:nvPr/>
        </p:nvSpPr>
        <p:spPr>
          <a:xfrm>
            <a:off x="668867" y="3949843"/>
            <a:ext cx="7933266" cy="8212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chemeClr val="tx1"/>
                </a:solidFill>
                <a:latin typeface="Times New Roman" panose="02020603050405020304" pitchFamily="18" charset="0"/>
                <a:cs typeface="Times New Roman" panose="02020603050405020304" pitchFamily="18" charset="0"/>
              </a:rPr>
              <a:t>Câu 3 (8 chữ cái): Nhân vật người anh được khắc hoạ chủ yếu qua yếu tố hành động hay tâm trạng?</a:t>
            </a:r>
          </a:p>
        </p:txBody>
      </p:sp>
      <p:sp>
        <p:nvSpPr>
          <p:cNvPr id="20" name="Rounded Rectangle 19">
            <a:extLst>
              <a:ext uri="{FF2B5EF4-FFF2-40B4-BE49-F238E27FC236}">
                <a16:creationId xmlns:a16="http://schemas.microsoft.com/office/drawing/2014/main" id="{05AF6DF0-E489-8347-BB4A-F7FDF74B8B59}"/>
              </a:ext>
            </a:extLst>
          </p:cNvPr>
          <p:cNvSpPr/>
          <p:nvPr/>
        </p:nvSpPr>
        <p:spPr>
          <a:xfrm>
            <a:off x="668867" y="3943288"/>
            <a:ext cx="7933266" cy="8212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chemeClr val="tx1"/>
                </a:solidFill>
                <a:latin typeface="Times New Roman" panose="02020603050405020304" pitchFamily="18" charset="0"/>
                <a:cs typeface="Times New Roman" panose="02020603050405020304" pitchFamily="18" charset="0"/>
              </a:rPr>
              <a:t>Câu 4 (8 chữ cái): Người anh có tâm trạng như thế nào khi nhìn thấy bức tranh em gái vẽ mình?</a:t>
            </a:r>
          </a:p>
        </p:txBody>
      </p:sp>
      <p:sp>
        <p:nvSpPr>
          <p:cNvPr id="21" name="Rounded Rectangle 20">
            <a:extLst>
              <a:ext uri="{FF2B5EF4-FFF2-40B4-BE49-F238E27FC236}">
                <a16:creationId xmlns:a16="http://schemas.microsoft.com/office/drawing/2014/main" id="{5501CA13-C553-4C43-92D7-8B10D28D7143}"/>
              </a:ext>
            </a:extLst>
          </p:cNvPr>
          <p:cNvSpPr/>
          <p:nvPr/>
        </p:nvSpPr>
        <p:spPr>
          <a:xfrm>
            <a:off x="668867" y="3949843"/>
            <a:ext cx="7933266" cy="8212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chemeClr val="tx1"/>
                </a:solidFill>
                <a:latin typeface="Times New Roman" panose="02020603050405020304" pitchFamily="18" charset="0"/>
                <a:cs typeface="Times New Roman" panose="02020603050405020304" pitchFamily="18" charset="0"/>
              </a:rPr>
              <a:t>Câu 5 (4 chữ cái): Bức tranh của Kiều Phương đã đạt giải thưởng nào?</a:t>
            </a:r>
          </a:p>
        </p:txBody>
      </p:sp>
      <p:sp>
        <p:nvSpPr>
          <p:cNvPr id="23" name="Rounded Rectangle 22">
            <a:extLst>
              <a:ext uri="{FF2B5EF4-FFF2-40B4-BE49-F238E27FC236}">
                <a16:creationId xmlns:a16="http://schemas.microsoft.com/office/drawing/2014/main" id="{8654715E-4014-C945-8812-DEF64941167F}"/>
              </a:ext>
            </a:extLst>
          </p:cNvPr>
          <p:cNvSpPr/>
          <p:nvPr/>
        </p:nvSpPr>
        <p:spPr>
          <a:xfrm>
            <a:off x="668867" y="3940829"/>
            <a:ext cx="7933266" cy="8212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chemeClr val="tx1"/>
                </a:solidFill>
                <a:latin typeface="Times New Roman" panose="02020603050405020304" pitchFamily="18" charset="0"/>
                <a:cs typeface="Times New Roman" panose="02020603050405020304" pitchFamily="18" charset="0"/>
              </a:rPr>
              <a:t>Câu 6 (5 chữ cái): Điều gì của Mèo đã bị bại lộ khi chú Tiến Lê tới chơi?</a:t>
            </a:r>
          </a:p>
        </p:txBody>
      </p:sp>
      <p:sp>
        <p:nvSpPr>
          <p:cNvPr id="24" name="Rounded Rectangle 23">
            <a:extLst>
              <a:ext uri="{FF2B5EF4-FFF2-40B4-BE49-F238E27FC236}">
                <a16:creationId xmlns:a16="http://schemas.microsoft.com/office/drawing/2014/main" id="{E25EA974-B526-ED4D-B0F5-8609CED2D770}"/>
              </a:ext>
            </a:extLst>
          </p:cNvPr>
          <p:cNvSpPr/>
          <p:nvPr/>
        </p:nvSpPr>
        <p:spPr>
          <a:xfrm>
            <a:off x="668867" y="3935715"/>
            <a:ext cx="7933266" cy="8212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chemeClr val="tx1"/>
                </a:solidFill>
                <a:latin typeface="Times New Roman" panose="02020603050405020304" pitchFamily="18" charset="0"/>
                <a:cs typeface="Times New Roman" panose="02020603050405020304" pitchFamily="18" charset="0"/>
              </a:rPr>
              <a:t>Câu 7 (8 chữ cái): Tác giả của truyện ngắn </a:t>
            </a:r>
          </a:p>
          <a:p>
            <a:pPr algn="ctr"/>
            <a:r>
              <a:rPr lang="en-VN" sz="2400" dirty="0">
                <a:solidFill>
                  <a:schemeClr val="tx1"/>
                </a:solidFill>
                <a:latin typeface="Times New Roman" panose="02020603050405020304" pitchFamily="18" charset="0"/>
                <a:cs typeface="Times New Roman" panose="02020603050405020304" pitchFamily="18" charset="0"/>
              </a:rPr>
              <a:t>“Bức tranh của em gái tôi” là ai?</a:t>
            </a:r>
          </a:p>
        </p:txBody>
      </p:sp>
      <p:graphicFrame>
        <p:nvGraphicFramePr>
          <p:cNvPr id="25" name="Table 2">
            <a:extLst>
              <a:ext uri="{FF2B5EF4-FFF2-40B4-BE49-F238E27FC236}">
                <a16:creationId xmlns:a16="http://schemas.microsoft.com/office/drawing/2014/main" id="{90259294-B932-6846-938F-0FE1AA1C5B29}"/>
              </a:ext>
            </a:extLst>
          </p:cNvPr>
          <p:cNvGraphicFramePr>
            <a:graphicFrameLocks noGrp="1"/>
          </p:cNvGraphicFramePr>
          <p:nvPr>
            <p:extLst>
              <p:ext uri="{D42A27DB-BD31-4B8C-83A1-F6EECF244321}">
                <p14:modId xmlns:p14="http://schemas.microsoft.com/office/powerpoint/2010/main" val="301104536"/>
              </p:ext>
            </p:extLst>
          </p:nvPr>
        </p:nvGraphicFramePr>
        <p:xfrm>
          <a:off x="1295400" y="490519"/>
          <a:ext cx="4368800" cy="45720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84456549"/>
                    </a:ext>
                  </a:extLst>
                </a:gridCol>
                <a:gridCol w="436880">
                  <a:extLst>
                    <a:ext uri="{9D8B030D-6E8A-4147-A177-3AD203B41FA5}">
                      <a16:colId xmlns:a16="http://schemas.microsoft.com/office/drawing/2014/main" val="255415665"/>
                    </a:ext>
                  </a:extLst>
                </a:gridCol>
                <a:gridCol w="436880">
                  <a:extLst>
                    <a:ext uri="{9D8B030D-6E8A-4147-A177-3AD203B41FA5}">
                      <a16:colId xmlns:a16="http://schemas.microsoft.com/office/drawing/2014/main" val="2049832815"/>
                    </a:ext>
                  </a:extLst>
                </a:gridCol>
                <a:gridCol w="436880">
                  <a:extLst>
                    <a:ext uri="{9D8B030D-6E8A-4147-A177-3AD203B41FA5}">
                      <a16:colId xmlns:a16="http://schemas.microsoft.com/office/drawing/2014/main" val="1915803847"/>
                    </a:ext>
                  </a:extLst>
                </a:gridCol>
                <a:gridCol w="436880">
                  <a:extLst>
                    <a:ext uri="{9D8B030D-6E8A-4147-A177-3AD203B41FA5}">
                      <a16:colId xmlns:a16="http://schemas.microsoft.com/office/drawing/2014/main" val="2643859993"/>
                    </a:ext>
                  </a:extLst>
                </a:gridCol>
                <a:gridCol w="436880">
                  <a:extLst>
                    <a:ext uri="{9D8B030D-6E8A-4147-A177-3AD203B41FA5}">
                      <a16:colId xmlns:a16="http://schemas.microsoft.com/office/drawing/2014/main" val="992959866"/>
                    </a:ext>
                  </a:extLst>
                </a:gridCol>
                <a:gridCol w="436880">
                  <a:extLst>
                    <a:ext uri="{9D8B030D-6E8A-4147-A177-3AD203B41FA5}">
                      <a16:colId xmlns:a16="http://schemas.microsoft.com/office/drawing/2014/main" val="804976175"/>
                    </a:ext>
                  </a:extLst>
                </a:gridCol>
                <a:gridCol w="436880">
                  <a:extLst>
                    <a:ext uri="{9D8B030D-6E8A-4147-A177-3AD203B41FA5}">
                      <a16:colId xmlns:a16="http://schemas.microsoft.com/office/drawing/2014/main" val="2560710886"/>
                    </a:ext>
                  </a:extLst>
                </a:gridCol>
                <a:gridCol w="436880">
                  <a:extLst>
                    <a:ext uri="{9D8B030D-6E8A-4147-A177-3AD203B41FA5}">
                      <a16:colId xmlns:a16="http://schemas.microsoft.com/office/drawing/2014/main" val="1426020693"/>
                    </a:ext>
                  </a:extLst>
                </a:gridCol>
                <a:gridCol w="436880">
                  <a:extLst>
                    <a:ext uri="{9D8B030D-6E8A-4147-A177-3AD203B41FA5}">
                      <a16:colId xmlns:a16="http://schemas.microsoft.com/office/drawing/2014/main" val="2903023769"/>
                    </a:ext>
                  </a:extLst>
                </a:gridCol>
              </a:tblGrid>
              <a:tr h="391100">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3387611"/>
                  </a:ext>
                </a:extLst>
              </a:tr>
            </a:tbl>
          </a:graphicData>
        </a:graphic>
      </p:graphicFrame>
      <p:graphicFrame>
        <p:nvGraphicFramePr>
          <p:cNvPr id="26" name="Table 2">
            <a:extLst>
              <a:ext uri="{FF2B5EF4-FFF2-40B4-BE49-F238E27FC236}">
                <a16:creationId xmlns:a16="http://schemas.microsoft.com/office/drawing/2014/main" id="{3EE5B707-02F8-A746-8D0F-B5E6AB39A416}"/>
              </a:ext>
            </a:extLst>
          </p:cNvPr>
          <p:cNvGraphicFramePr>
            <a:graphicFrameLocks noGrp="1"/>
          </p:cNvGraphicFramePr>
          <p:nvPr>
            <p:extLst>
              <p:ext uri="{D42A27DB-BD31-4B8C-83A1-F6EECF244321}">
                <p14:modId xmlns:p14="http://schemas.microsoft.com/office/powerpoint/2010/main" val="4014008274"/>
              </p:ext>
            </p:extLst>
          </p:nvPr>
        </p:nvGraphicFramePr>
        <p:xfrm>
          <a:off x="4353560" y="947719"/>
          <a:ext cx="1310640" cy="45720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2560710886"/>
                    </a:ext>
                  </a:extLst>
                </a:gridCol>
                <a:gridCol w="436880">
                  <a:extLst>
                    <a:ext uri="{9D8B030D-6E8A-4147-A177-3AD203B41FA5}">
                      <a16:colId xmlns:a16="http://schemas.microsoft.com/office/drawing/2014/main" val="1426020693"/>
                    </a:ext>
                  </a:extLst>
                </a:gridCol>
                <a:gridCol w="436880">
                  <a:extLst>
                    <a:ext uri="{9D8B030D-6E8A-4147-A177-3AD203B41FA5}">
                      <a16:colId xmlns:a16="http://schemas.microsoft.com/office/drawing/2014/main" val="2903023769"/>
                    </a:ext>
                  </a:extLst>
                </a:gridCol>
              </a:tblGrid>
              <a:tr h="391100">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8175383"/>
                  </a:ext>
                </a:extLst>
              </a:tr>
            </a:tbl>
          </a:graphicData>
        </a:graphic>
      </p:graphicFrame>
      <p:graphicFrame>
        <p:nvGraphicFramePr>
          <p:cNvPr id="27" name="Table 2">
            <a:extLst>
              <a:ext uri="{FF2B5EF4-FFF2-40B4-BE49-F238E27FC236}">
                <a16:creationId xmlns:a16="http://schemas.microsoft.com/office/drawing/2014/main" id="{06609814-0789-F048-B010-CB2FB8C72AD4}"/>
              </a:ext>
            </a:extLst>
          </p:cNvPr>
          <p:cNvGraphicFramePr>
            <a:graphicFrameLocks noGrp="1"/>
          </p:cNvGraphicFramePr>
          <p:nvPr>
            <p:extLst>
              <p:ext uri="{D42A27DB-BD31-4B8C-83A1-F6EECF244321}">
                <p14:modId xmlns:p14="http://schemas.microsoft.com/office/powerpoint/2010/main" val="319738359"/>
              </p:ext>
            </p:extLst>
          </p:nvPr>
        </p:nvGraphicFramePr>
        <p:xfrm>
          <a:off x="3479800" y="3236445"/>
          <a:ext cx="3495040" cy="45720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992959866"/>
                    </a:ext>
                  </a:extLst>
                </a:gridCol>
                <a:gridCol w="436880">
                  <a:extLst>
                    <a:ext uri="{9D8B030D-6E8A-4147-A177-3AD203B41FA5}">
                      <a16:colId xmlns:a16="http://schemas.microsoft.com/office/drawing/2014/main" val="804976175"/>
                    </a:ext>
                  </a:extLst>
                </a:gridCol>
                <a:gridCol w="436880">
                  <a:extLst>
                    <a:ext uri="{9D8B030D-6E8A-4147-A177-3AD203B41FA5}">
                      <a16:colId xmlns:a16="http://schemas.microsoft.com/office/drawing/2014/main" val="2560710886"/>
                    </a:ext>
                  </a:extLst>
                </a:gridCol>
                <a:gridCol w="436880">
                  <a:extLst>
                    <a:ext uri="{9D8B030D-6E8A-4147-A177-3AD203B41FA5}">
                      <a16:colId xmlns:a16="http://schemas.microsoft.com/office/drawing/2014/main" val="1426020693"/>
                    </a:ext>
                  </a:extLst>
                </a:gridCol>
                <a:gridCol w="436880">
                  <a:extLst>
                    <a:ext uri="{9D8B030D-6E8A-4147-A177-3AD203B41FA5}">
                      <a16:colId xmlns:a16="http://schemas.microsoft.com/office/drawing/2014/main" val="2903023769"/>
                    </a:ext>
                  </a:extLst>
                </a:gridCol>
                <a:gridCol w="436880">
                  <a:extLst>
                    <a:ext uri="{9D8B030D-6E8A-4147-A177-3AD203B41FA5}">
                      <a16:colId xmlns:a16="http://schemas.microsoft.com/office/drawing/2014/main" val="4191329316"/>
                    </a:ext>
                  </a:extLst>
                </a:gridCol>
                <a:gridCol w="436880">
                  <a:extLst>
                    <a:ext uri="{9D8B030D-6E8A-4147-A177-3AD203B41FA5}">
                      <a16:colId xmlns:a16="http://schemas.microsoft.com/office/drawing/2014/main" val="2196299685"/>
                    </a:ext>
                  </a:extLst>
                </a:gridCol>
                <a:gridCol w="436880">
                  <a:extLst>
                    <a:ext uri="{9D8B030D-6E8A-4147-A177-3AD203B41FA5}">
                      <a16:colId xmlns:a16="http://schemas.microsoft.com/office/drawing/2014/main" val="1296791460"/>
                    </a:ext>
                  </a:extLst>
                </a:gridCol>
              </a:tblGrid>
              <a:tr h="391100">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22221176"/>
                  </a:ext>
                </a:extLst>
              </a:tr>
            </a:tbl>
          </a:graphicData>
        </a:graphic>
      </p:graphicFrame>
      <p:graphicFrame>
        <p:nvGraphicFramePr>
          <p:cNvPr id="28" name="Table 2">
            <a:extLst>
              <a:ext uri="{FF2B5EF4-FFF2-40B4-BE49-F238E27FC236}">
                <a16:creationId xmlns:a16="http://schemas.microsoft.com/office/drawing/2014/main" id="{FFB66500-6AFE-1D4A-832D-F7AA429053E9}"/>
              </a:ext>
            </a:extLst>
          </p:cNvPr>
          <p:cNvGraphicFramePr>
            <a:graphicFrameLocks noGrp="1"/>
          </p:cNvGraphicFramePr>
          <p:nvPr>
            <p:extLst>
              <p:ext uri="{D42A27DB-BD31-4B8C-83A1-F6EECF244321}">
                <p14:modId xmlns:p14="http://schemas.microsoft.com/office/powerpoint/2010/main" val="3715608139"/>
              </p:ext>
            </p:extLst>
          </p:nvPr>
        </p:nvGraphicFramePr>
        <p:xfrm>
          <a:off x="4353560" y="1400479"/>
          <a:ext cx="3495040" cy="45720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2560710886"/>
                    </a:ext>
                  </a:extLst>
                </a:gridCol>
                <a:gridCol w="436880">
                  <a:extLst>
                    <a:ext uri="{9D8B030D-6E8A-4147-A177-3AD203B41FA5}">
                      <a16:colId xmlns:a16="http://schemas.microsoft.com/office/drawing/2014/main" val="1426020693"/>
                    </a:ext>
                  </a:extLst>
                </a:gridCol>
                <a:gridCol w="436880">
                  <a:extLst>
                    <a:ext uri="{9D8B030D-6E8A-4147-A177-3AD203B41FA5}">
                      <a16:colId xmlns:a16="http://schemas.microsoft.com/office/drawing/2014/main" val="2903023769"/>
                    </a:ext>
                  </a:extLst>
                </a:gridCol>
                <a:gridCol w="436880">
                  <a:extLst>
                    <a:ext uri="{9D8B030D-6E8A-4147-A177-3AD203B41FA5}">
                      <a16:colId xmlns:a16="http://schemas.microsoft.com/office/drawing/2014/main" val="4191329316"/>
                    </a:ext>
                  </a:extLst>
                </a:gridCol>
                <a:gridCol w="436880">
                  <a:extLst>
                    <a:ext uri="{9D8B030D-6E8A-4147-A177-3AD203B41FA5}">
                      <a16:colId xmlns:a16="http://schemas.microsoft.com/office/drawing/2014/main" val="2196299685"/>
                    </a:ext>
                  </a:extLst>
                </a:gridCol>
                <a:gridCol w="436880">
                  <a:extLst>
                    <a:ext uri="{9D8B030D-6E8A-4147-A177-3AD203B41FA5}">
                      <a16:colId xmlns:a16="http://schemas.microsoft.com/office/drawing/2014/main" val="1296791460"/>
                    </a:ext>
                  </a:extLst>
                </a:gridCol>
                <a:gridCol w="436880">
                  <a:extLst>
                    <a:ext uri="{9D8B030D-6E8A-4147-A177-3AD203B41FA5}">
                      <a16:colId xmlns:a16="http://schemas.microsoft.com/office/drawing/2014/main" val="626756282"/>
                    </a:ext>
                  </a:extLst>
                </a:gridCol>
                <a:gridCol w="436880">
                  <a:extLst>
                    <a:ext uri="{9D8B030D-6E8A-4147-A177-3AD203B41FA5}">
                      <a16:colId xmlns:a16="http://schemas.microsoft.com/office/drawing/2014/main" val="3381347021"/>
                    </a:ext>
                  </a:extLst>
                </a:gridCol>
              </a:tblGrid>
              <a:tr h="391100">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19394971"/>
                  </a:ext>
                </a:extLst>
              </a:tr>
            </a:tbl>
          </a:graphicData>
        </a:graphic>
      </p:graphicFrame>
      <p:graphicFrame>
        <p:nvGraphicFramePr>
          <p:cNvPr id="29" name="Table 2">
            <a:extLst>
              <a:ext uri="{FF2B5EF4-FFF2-40B4-BE49-F238E27FC236}">
                <a16:creationId xmlns:a16="http://schemas.microsoft.com/office/drawing/2014/main" id="{D41E1E7E-96CA-1142-8E93-E13C46ECA995}"/>
              </a:ext>
            </a:extLst>
          </p:cNvPr>
          <p:cNvGraphicFramePr>
            <a:graphicFrameLocks noGrp="1"/>
          </p:cNvGraphicFramePr>
          <p:nvPr>
            <p:extLst>
              <p:ext uri="{D42A27DB-BD31-4B8C-83A1-F6EECF244321}">
                <p14:modId xmlns:p14="http://schemas.microsoft.com/office/powerpoint/2010/main" val="2918065013"/>
              </p:ext>
            </p:extLst>
          </p:nvPr>
        </p:nvGraphicFramePr>
        <p:xfrm>
          <a:off x="3479800" y="1853239"/>
          <a:ext cx="3495040" cy="45720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992959866"/>
                    </a:ext>
                  </a:extLst>
                </a:gridCol>
                <a:gridCol w="436880">
                  <a:extLst>
                    <a:ext uri="{9D8B030D-6E8A-4147-A177-3AD203B41FA5}">
                      <a16:colId xmlns:a16="http://schemas.microsoft.com/office/drawing/2014/main" val="804976175"/>
                    </a:ext>
                  </a:extLst>
                </a:gridCol>
                <a:gridCol w="436880">
                  <a:extLst>
                    <a:ext uri="{9D8B030D-6E8A-4147-A177-3AD203B41FA5}">
                      <a16:colId xmlns:a16="http://schemas.microsoft.com/office/drawing/2014/main" val="2560710886"/>
                    </a:ext>
                  </a:extLst>
                </a:gridCol>
                <a:gridCol w="436880">
                  <a:extLst>
                    <a:ext uri="{9D8B030D-6E8A-4147-A177-3AD203B41FA5}">
                      <a16:colId xmlns:a16="http://schemas.microsoft.com/office/drawing/2014/main" val="1426020693"/>
                    </a:ext>
                  </a:extLst>
                </a:gridCol>
                <a:gridCol w="436880">
                  <a:extLst>
                    <a:ext uri="{9D8B030D-6E8A-4147-A177-3AD203B41FA5}">
                      <a16:colId xmlns:a16="http://schemas.microsoft.com/office/drawing/2014/main" val="2903023769"/>
                    </a:ext>
                  </a:extLst>
                </a:gridCol>
                <a:gridCol w="436880">
                  <a:extLst>
                    <a:ext uri="{9D8B030D-6E8A-4147-A177-3AD203B41FA5}">
                      <a16:colId xmlns:a16="http://schemas.microsoft.com/office/drawing/2014/main" val="4191329316"/>
                    </a:ext>
                  </a:extLst>
                </a:gridCol>
                <a:gridCol w="436880">
                  <a:extLst>
                    <a:ext uri="{9D8B030D-6E8A-4147-A177-3AD203B41FA5}">
                      <a16:colId xmlns:a16="http://schemas.microsoft.com/office/drawing/2014/main" val="2196299685"/>
                    </a:ext>
                  </a:extLst>
                </a:gridCol>
                <a:gridCol w="436880">
                  <a:extLst>
                    <a:ext uri="{9D8B030D-6E8A-4147-A177-3AD203B41FA5}">
                      <a16:colId xmlns:a16="http://schemas.microsoft.com/office/drawing/2014/main" val="1296791460"/>
                    </a:ext>
                  </a:extLst>
                </a:gridCol>
              </a:tblGrid>
              <a:tr h="391100">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86716825"/>
                  </a:ext>
                </a:extLst>
              </a:tr>
            </a:tbl>
          </a:graphicData>
        </a:graphic>
      </p:graphicFrame>
      <p:graphicFrame>
        <p:nvGraphicFramePr>
          <p:cNvPr id="30" name="Table 2">
            <a:extLst>
              <a:ext uri="{FF2B5EF4-FFF2-40B4-BE49-F238E27FC236}">
                <a16:creationId xmlns:a16="http://schemas.microsoft.com/office/drawing/2014/main" id="{AA7C674C-14E7-F346-B8AA-8E78529A5D81}"/>
              </a:ext>
            </a:extLst>
          </p:cNvPr>
          <p:cNvGraphicFramePr>
            <a:graphicFrameLocks noGrp="1"/>
          </p:cNvGraphicFramePr>
          <p:nvPr>
            <p:extLst>
              <p:ext uri="{D42A27DB-BD31-4B8C-83A1-F6EECF244321}">
                <p14:modId xmlns:p14="http://schemas.microsoft.com/office/powerpoint/2010/main" val="3085615098"/>
              </p:ext>
            </p:extLst>
          </p:nvPr>
        </p:nvGraphicFramePr>
        <p:xfrm>
          <a:off x="4353560" y="2317331"/>
          <a:ext cx="1747520" cy="45720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2560710886"/>
                    </a:ext>
                  </a:extLst>
                </a:gridCol>
                <a:gridCol w="436880">
                  <a:extLst>
                    <a:ext uri="{9D8B030D-6E8A-4147-A177-3AD203B41FA5}">
                      <a16:colId xmlns:a16="http://schemas.microsoft.com/office/drawing/2014/main" val="1426020693"/>
                    </a:ext>
                  </a:extLst>
                </a:gridCol>
                <a:gridCol w="436880">
                  <a:extLst>
                    <a:ext uri="{9D8B030D-6E8A-4147-A177-3AD203B41FA5}">
                      <a16:colId xmlns:a16="http://schemas.microsoft.com/office/drawing/2014/main" val="2903023769"/>
                    </a:ext>
                  </a:extLst>
                </a:gridCol>
                <a:gridCol w="436880">
                  <a:extLst>
                    <a:ext uri="{9D8B030D-6E8A-4147-A177-3AD203B41FA5}">
                      <a16:colId xmlns:a16="http://schemas.microsoft.com/office/drawing/2014/main" val="4191329316"/>
                    </a:ext>
                  </a:extLst>
                </a:gridCol>
              </a:tblGrid>
              <a:tr h="391100">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59596202"/>
                  </a:ext>
                </a:extLst>
              </a:tr>
            </a:tbl>
          </a:graphicData>
        </a:graphic>
      </p:graphicFrame>
      <p:graphicFrame>
        <p:nvGraphicFramePr>
          <p:cNvPr id="31" name="Table 2">
            <a:extLst>
              <a:ext uri="{FF2B5EF4-FFF2-40B4-BE49-F238E27FC236}">
                <a16:creationId xmlns:a16="http://schemas.microsoft.com/office/drawing/2014/main" id="{6723F1C4-A982-B647-87C7-87A735DC9E56}"/>
              </a:ext>
            </a:extLst>
          </p:cNvPr>
          <p:cNvGraphicFramePr>
            <a:graphicFrameLocks noGrp="1"/>
          </p:cNvGraphicFramePr>
          <p:nvPr>
            <p:extLst>
              <p:ext uri="{D42A27DB-BD31-4B8C-83A1-F6EECF244321}">
                <p14:modId xmlns:p14="http://schemas.microsoft.com/office/powerpoint/2010/main" val="2954748903"/>
              </p:ext>
            </p:extLst>
          </p:nvPr>
        </p:nvGraphicFramePr>
        <p:xfrm>
          <a:off x="3479800" y="2770433"/>
          <a:ext cx="2184400" cy="457200"/>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992959866"/>
                    </a:ext>
                  </a:extLst>
                </a:gridCol>
                <a:gridCol w="436880">
                  <a:extLst>
                    <a:ext uri="{9D8B030D-6E8A-4147-A177-3AD203B41FA5}">
                      <a16:colId xmlns:a16="http://schemas.microsoft.com/office/drawing/2014/main" val="804976175"/>
                    </a:ext>
                  </a:extLst>
                </a:gridCol>
                <a:gridCol w="436880">
                  <a:extLst>
                    <a:ext uri="{9D8B030D-6E8A-4147-A177-3AD203B41FA5}">
                      <a16:colId xmlns:a16="http://schemas.microsoft.com/office/drawing/2014/main" val="2560710886"/>
                    </a:ext>
                  </a:extLst>
                </a:gridCol>
                <a:gridCol w="436880">
                  <a:extLst>
                    <a:ext uri="{9D8B030D-6E8A-4147-A177-3AD203B41FA5}">
                      <a16:colId xmlns:a16="http://schemas.microsoft.com/office/drawing/2014/main" val="1426020693"/>
                    </a:ext>
                  </a:extLst>
                </a:gridCol>
                <a:gridCol w="436880">
                  <a:extLst>
                    <a:ext uri="{9D8B030D-6E8A-4147-A177-3AD203B41FA5}">
                      <a16:colId xmlns:a16="http://schemas.microsoft.com/office/drawing/2014/main" val="2903023769"/>
                    </a:ext>
                  </a:extLst>
                </a:gridCol>
              </a:tblGrid>
              <a:tr h="391100">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18620624"/>
                  </a:ext>
                </a:extLst>
              </a:tr>
            </a:tbl>
          </a:graphicData>
        </a:graphic>
      </p:graphicFrame>
    </p:spTree>
    <p:extLst>
      <p:ext uri="{BB962C8B-B14F-4D97-AF65-F5344CB8AC3E}">
        <p14:creationId xmlns:p14="http://schemas.microsoft.com/office/powerpoint/2010/main" val="3541819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25"/>
                                        </p:tgtEl>
                                        <p:attrNameLst>
                                          <p:attrName>ppt_y</p:attrName>
                                        </p:attrNameLst>
                                      </p:cBhvr>
                                      <p:tavLst>
                                        <p:tav tm="0">
                                          <p:val>
                                            <p:strVal val="#ppt_y"/>
                                          </p:val>
                                        </p:tav>
                                        <p:tav tm="100000">
                                          <p:val>
                                            <p:strVal val="#ppt_y+#ppt_h*1.125000"/>
                                          </p:val>
                                        </p:tav>
                                      </p:tavLst>
                                    </p:anim>
                                    <p:animEffect transition="out" filter="wipe(down)">
                                      <p:cBhvr>
                                        <p:cTn id="13" dur="500"/>
                                        <p:tgtEl>
                                          <p:spTgt spid="25"/>
                                        </p:tgtEl>
                                      </p:cBhvr>
                                    </p:animEffect>
                                    <p:set>
                                      <p:cBhvr>
                                        <p:cTn id="1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hammer.wav"/>
                                        </p:tgtEl>
                                      </p:cMediaNode>
                                    </p:audio>
                                  </p:subTnLst>
                                </p:cTn>
                              </p:par>
                              <p:par>
                                <p:cTn id="15" presetID="12" presetClass="exit" presetSubtype="4" fill="hold" grpId="0" nodeType="withEffect">
                                  <p:stCondLst>
                                    <p:cond delay="0"/>
                                  </p:stCondLst>
                                  <p:childTnLst>
                                    <p:anim calcmode="lin" valueType="num">
                                      <p:cBhvr additive="base">
                                        <p:cTn id="16" dur="500"/>
                                        <p:tgtEl>
                                          <p:spTgt spid="3"/>
                                        </p:tgtEl>
                                        <p:attrNameLst>
                                          <p:attrName>ppt_y</p:attrName>
                                        </p:attrNameLst>
                                      </p:cBhvr>
                                      <p:tavLst>
                                        <p:tav tm="0">
                                          <p:val>
                                            <p:strVal val="#ppt_y"/>
                                          </p:val>
                                        </p:tav>
                                        <p:tav tm="100000">
                                          <p:val>
                                            <p:strVal val="#ppt_y+#ppt_h*1.125000"/>
                                          </p:val>
                                        </p:tav>
                                      </p:tavLst>
                                    </p:anim>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2" presetClass="exit" presetSubtype="4" fill="hold" grpId="1" nodeType="withEffect">
                                  <p:stCondLst>
                                    <p:cond delay="0"/>
                                  </p:stCondLst>
                                  <p:childTnLst>
                                    <p:anim calcmode="lin" valueType="num">
                                      <p:cBhvr additive="base">
                                        <p:cTn id="20" dur="500"/>
                                        <p:tgtEl>
                                          <p:spTgt spid="17"/>
                                        </p:tgtEl>
                                        <p:attrNameLst>
                                          <p:attrName>ppt_y</p:attrName>
                                        </p:attrNameLst>
                                      </p:cBhvr>
                                      <p:tavLst>
                                        <p:tav tm="0">
                                          <p:val>
                                            <p:strVal val="#ppt_y"/>
                                          </p:val>
                                        </p:tav>
                                        <p:tav tm="100000">
                                          <p:val>
                                            <p:strVal val="#ppt_y+#ppt_h*1.125000"/>
                                          </p:val>
                                        </p:tav>
                                      </p:tavLst>
                                    </p:anim>
                                    <p:animEffect transition="out" filter="wipe(dow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0" presetClass="exit" presetSubtype="0" fill="hold" grpId="1" nodeType="clickEffect">
                                  <p:stCondLst>
                                    <p:cond delay="0"/>
                                  </p:stCondLst>
                                  <p:childTnLst>
                                    <p:animEffect transition="out" filter="wedge">
                                      <p:cBhvr>
                                        <p:cTn id="33" dur="2000"/>
                                        <p:tgtEl>
                                          <p:spTgt spid="18"/>
                                        </p:tgtEl>
                                      </p:cBhvr>
                                    </p:animEffect>
                                    <p:set>
                                      <p:cBhvr>
                                        <p:cTn id="34" dur="1" fill="hold">
                                          <p:stCondLst>
                                            <p:cond delay="1999"/>
                                          </p:stCondLst>
                                        </p:cTn>
                                        <p:tgtEl>
                                          <p:spTgt spid="1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par>
                                <p:cTn id="35" presetID="20" presetClass="exit" presetSubtype="0" fill="hold" nodeType="withEffect">
                                  <p:stCondLst>
                                    <p:cond delay="0"/>
                                  </p:stCondLst>
                                  <p:childTnLst>
                                    <p:animEffect transition="out" filter="wedge">
                                      <p:cBhvr>
                                        <p:cTn id="36" dur="2000"/>
                                        <p:tgtEl>
                                          <p:spTgt spid="26"/>
                                        </p:tgtEl>
                                      </p:cBhvr>
                                    </p:animEffect>
                                    <p:set>
                                      <p:cBhvr>
                                        <p:cTn id="37" dur="1" fill="hold">
                                          <p:stCondLst>
                                            <p:cond delay="1999"/>
                                          </p:stCondLst>
                                        </p:cTn>
                                        <p:tgtEl>
                                          <p:spTgt spid="2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par>
                                <p:cTn id="38" presetID="20" presetClass="exit" presetSubtype="0" fill="hold" grpId="0" nodeType="withEffect">
                                  <p:stCondLst>
                                    <p:cond delay="0"/>
                                  </p:stCondLst>
                                  <p:childTnLst>
                                    <p:animEffect transition="out" filter="wedge">
                                      <p:cBhvr>
                                        <p:cTn id="39" dur="2000"/>
                                        <p:tgtEl>
                                          <p:spTgt spid="4"/>
                                        </p:tgtEl>
                                      </p:cBhvr>
                                    </p:animEffect>
                                    <p:set>
                                      <p:cBhvr>
                                        <p:cTn id="40" dur="1" fill="hold">
                                          <p:stCondLst>
                                            <p:cond delay="1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strVal val="#ppt_w*0.70"/>
                                          </p:val>
                                        </p:tav>
                                        <p:tav tm="100000">
                                          <p:val>
                                            <p:strVal val="#ppt_w"/>
                                          </p:val>
                                        </p:tav>
                                      </p:tavLst>
                                    </p:anim>
                                    <p:anim calcmode="lin" valueType="num">
                                      <p:cBhvr>
                                        <p:cTn id="47" dur="1000" fill="hold"/>
                                        <p:tgtEl>
                                          <p:spTgt spid="19"/>
                                        </p:tgtEl>
                                        <p:attrNameLst>
                                          <p:attrName>ppt_h</p:attrName>
                                        </p:attrNameLst>
                                      </p:cBhvr>
                                      <p:tavLst>
                                        <p:tav tm="0">
                                          <p:val>
                                            <p:strVal val="#ppt_h"/>
                                          </p:val>
                                        </p:tav>
                                        <p:tav tm="100000">
                                          <p:val>
                                            <p:strVal val="#ppt_h"/>
                                          </p:val>
                                        </p:tav>
                                      </p:tavLst>
                                    </p:anim>
                                    <p:animEffect transition="in" filter="fade">
                                      <p:cBhvr>
                                        <p:cTn id="48" dur="10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21" presetClass="exit" presetSubtype="1" fill="hold" grpId="1" nodeType="clickEffect">
                                  <p:stCondLst>
                                    <p:cond delay="0"/>
                                  </p:stCondLst>
                                  <p:childTnLst>
                                    <p:animEffect transition="out" filter="wheel(1)">
                                      <p:cBhvr>
                                        <p:cTn id="53" dur="2000"/>
                                        <p:tgtEl>
                                          <p:spTgt spid="19"/>
                                        </p:tgtEl>
                                      </p:cBhvr>
                                    </p:animEffect>
                                    <p:set>
                                      <p:cBhvr>
                                        <p:cTn id="54" dur="1" fill="hold">
                                          <p:stCondLst>
                                            <p:cond delay="1999"/>
                                          </p:stCondLst>
                                        </p:cTn>
                                        <p:tgtEl>
                                          <p:spTgt spid="19"/>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hammer.wav"/>
                                        </p:tgtEl>
                                      </p:cMediaNode>
                                    </p:audio>
                                  </p:subTnLst>
                                </p:cTn>
                              </p:par>
                              <p:par>
                                <p:cTn id="55" presetID="21" presetClass="exit" presetSubtype="1" fill="hold" nodeType="withEffect">
                                  <p:stCondLst>
                                    <p:cond delay="0"/>
                                  </p:stCondLst>
                                  <p:childTnLst>
                                    <p:animEffect transition="out" filter="wheel(1)">
                                      <p:cBhvr>
                                        <p:cTn id="56" dur="2000"/>
                                        <p:tgtEl>
                                          <p:spTgt spid="28"/>
                                        </p:tgtEl>
                                      </p:cBhvr>
                                    </p:animEffect>
                                    <p:set>
                                      <p:cBhvr>
                                        <p:cTn id="57"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hammer.wav"/>
                                        </p:tgtEl>
                                      </p:cMediaNode>
                                    </p:audio>
                                  </p:subTnLst>
                                </p:cTn>
                              </p:par>
                              <p:par>
                                <p:cTn id="58" presetID="21" presetClass="exit" presetSubtype="1" fill="hold" grpId="0" nodeType="withEffect">
                                  <p:stCondLst>
                                    <p:cond delay="0"/>
                                  </p:stCondLst>
                                  <p:childTnLst>
                                    <p:animEffect transition="out" filter="wheel(1)">
                                      <p:cBhvr>
                                        <p:cTn id="59" dur="2000"/>
                                        <p:tgtEl>
                                          <p:spTgt spid="5"/>
                                        </p:tgtEl>
                                      </p:cBhvr>
                                    </p:animEffect>
                                    <p:set>
                                      <p:cBhvr>
                                        <p:cTn id="60" dur="1" fill="hold">
                                          <p:stCondLst>
                                            <p:cond delay="1999"/>
                                          </p:stCondLst>
                                        </p:cTn>
                                        <p:tgtEl>
                                          <p:spTgt spid="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6"/>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14" presetClass="exit" presetSubtype="10" fill="hold" grpId="0" nodeType="clickEffect">
                                  <p:stCondLst>
                                    <p:cond delay="0"/>
                                  </p:stCondLst>
                                  <p:childTnLst>
                                    <p:animEffect transition="out" filter="randombar(horizontal)">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hammer.wav"/>
                                        </p:tgtEl>
                                      </p:cMediaNode>
                                    </p:audio>
                                  </p:subTnLst>
                                </p:cTn>
                              </p:par>
                              <p:par>
                                <p:cTn id="75" presetID="14" presetClass="exit" presetSubtype="10" fill="hold" nodeType="withEffect">
                                  <p:stCondLst>
                                    <p:cond delay="0"/>
                                  </p:stCondLst>
                                  <p:childTnLst>
                                    <p:animEffect transition="out" filter="randombar(horizontal)">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4" name="hammer.wav"/>
                                        </p:tgtEl>
                                      </p:cMediaNode>
                                    </p:audio>
                                  </p:subTnLst>
                                </p:cTn>
                              </p:par>
                              <p:par>
                                <p:cTn id="78" presetID="14" presetClass="exit" presetSubtype="10" fill="hold" grpId="1" nodeType="withEffect">
                                  <p:stCondLst>
                                    <p:cond delay="0"/>
                                  </p:stCondLst>
                                  <p:childTnLst>
                                    <p:animEffect transition="out" filter="randombar(horizontal)">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13"/>
                  </p:tgtEl>
                </p:cond>
              </p:nextCondLst>
            </p:seq>
            <p:seq concurrent="1" nextAc="seek">
              <p:cTn id="81" restart="whenNotActive" fill="hold" evtFilter="cancelBubble" nodeType="interactiveSeq">
                <p:stCondLst>
                  <p:cond evt="onClick" delay="0">
                    <p:tgtEl>
                      <p:spTgt spid="7"/>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subTnLst>
                                    <p:audio>
                                      <p:cMediaNode>
                                        <p:cTn display="0" masterRel="sameClick">
                                          <p:stCondLst>
                                            <p:cond evt="begin" delay="0">
                                              <p:tn val="8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14"/>
                    </p:tgtEl>
                  </p:cond>
                </p:stCondLst>
                <p:endSync evt="end" delay="0">
                  <p:rtn val="all"/>
                </p:endSync>
                <p:childTnLst>
                  <p:par>
                    <p:cTn id="88" fill="hold">
                      <p:stCondLst>
                        <p:cond delay="0"/>
                      </p:stCondLst>
                      <p:childTnLst>
                        <p:par>
                          <p:cTn id="89" fill="hold">
                            <p:stCondLst>
                              <p:cond delay="0"/>
                            </p:stCondLst>
                            <p:childTnLst>
                              <p:par>
                                <p:cTn id="90" presetID="45" presetClass="exit" presetSubtype="0" fill="hold" grpId="1" nodeType="clickEffect">
                                  <p:stCondLst>
                                    <p:cond delay="0"/>
                                  </p:stCondLst>
                                  <p:childTnLst>
                                    <p:animEffect transition="out" filter="fade">
                                      <p:cBhvr>
                                        <p:cTn id="91" dur="2000"/>
                                        <p:tgtEl>
                                          <p:spTgt spid="21"/>
                                        </p:tgtEl>
                                      </p:cBhvr>
                                    </p:animEffect>
                                    <p:anim calcmode="lin" valueType="num">
                                      <p:cBhvr>
                                        <p:cTn id="92" dur="20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3" dur="2000"/>
                                        <p:tgtEl>
                                          <p:spTgt spid="21"/>
                                        </p:tgtEl>
                                        <p:attrNameLst>
                                          <p:attrName>ppt_h</p:attrName>
                                        </p:attrNameLst>
                                      </p:cBhvr>
                                      <p:tavLst>
                                        <p:tav tm="0">
                                          <p:val>
                                            <p:strVal val="ppt_h"/>
                                          </p:val>
                                        </p:tav>
                                        <p:tav tm="100000">
                                          <p:val>
                                            <p:strVal val="ppt_h"/>
                                          </p:val>
                                        </p:tav>
                                      </p:tavLst>
                                    </p:anim>
                                    <p:set>
                                      <p:cBhvr>
                                        <p:cTn id="94" dur="1" fill="hold">
                                          <p:stCondLst>
                                            <p:cond delay="1999"/>
                                          </p:stCondLst>
                                        </p:cTn>
                                        <p:tgtEl>
                                          <p:spTgt spid="21"/>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hammer.wav"/>
                                        </p:tgtEl>
                                      </p:cMediaNode>
                                    </p:audio>
                                  </p:subTnLst>
                                </p:cTn>
                              </p:par>
                              <p:par>
                                <p:cTn id="95" presetID="45" presetClass="exit" presetSubtype="0" fill="hold" grpId="0" nodeType="withEffect">
                                  <p:stCondLst>
                                    <p:cond delay="0"/>
                                  </p:stCondLst>
                                  <p:childTnLst>
                                    <p:animEffect transition="out" filter="fade">
                                      <p:cBhvr>
                                        <p:cTn id="96" dur="2000"/>
                                        <p:tgtEl>
                                          <p:spTgt spid="7"/>
                                        </p:tgtEl>
                                      </p:cBhvr>
                                    </p:animEffect>
                                    <p:anim calcmode="lin" valueType="num">
                                      <p:cBhvr>
                                        <p:cTn id="97"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2000"/>
                                        <p:tgtEl>
                                          <p:spTgt spid="7"/>
                                        </p:tgtEl>
                                        <p:attrNameLst>
                                          <p:attrName>ppt_h</p:attrName>
                                        </p:attrNameLst>
                                      </p:cBhvr>
                                      <p:tavLst>
                                        <p:tav tm="0">
                                          <p:val>
                                            <p:strVal val="ppt_h"/>
                                          </p:val>
                                        </p:tav>
                                        <p:tav tm="100000">
                                          <p:val>
                                            <p:strVal val="ppt_h"/>
                                          </p:val>
                                        </p:tav>
                                      </p:tavLst>
                                    </p:anim>
                                    <p:set>
                                      <p:cBhvr>
                                        <p:cTn id="99" dur="1" fill="hold">
                                          <p:stCondLst>
                                            <p:cond delay="1999"/>
                                          </p:stCondLst>
                                        </p:cTn>
                                        <p:tgtEl>
                                          <p:spTgt spid="7"/>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hammer.wav"/>
                                        </p:tgtEl>
                                      </p:cMediaNode>
                                    </p:audio>
                                  </p:subTnLst>
                                </p:cTn>
                              </p:par>
                              <p:par>
                                <p:cTn id="100" presetID="45" presetClass="exit" presetSubtype="0" fill="hold" nodeType="withEffect">
                                  <p:stCondLst>
                                    <p:cond delay="0"/>
                                  </p:stCondLst>
                                  <p:childTnLst>
                                    <p:animEffect transition="out" filter="fade">
                                      <p:cBhvr>
                                        <p:cTn id="101" dur="2000"/>
                                        <p:tgtEl>
                                          <p:spTgt spid="30"/>
                                        </p:tgtEl>
                                      </p:cBhvr>
                                    </p:animEffect>
                                    <p:anim calcmode="lin" valueType="num">
                                      <p:cBhvr>
                                        <p:cTn id="102" dur="2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3" dur="2000"/>
                                        <p:tgtEl>
                                          <p:spTgt spid="30"/>
                                        </p:tgtEl>
                                        <p:attrNameLst>
                                          <p:attrName>ppt_h</p:attrName>
                                        </p:attrNameLst>
                                      </p:cBhvr>
                                      <p:tavLst>
                                        <p:tav tm="0">
                                          <p:val>
                                            <p:strVal val="ppt_h"/>
                                          </p:val>
                                        </p:tav>
                                        <p:tav tm="100000">
                                          <p:val>
                                            <p:strVal val="ppt_h"/>
                                          </p:val>
                                        </p:tav>
                                      </p:tavLst>
                                    </p:anim>
                                    <p:set>
                                      <p:cBhvr>
                                        <p:cTn id="104"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14"/>
                  </p:tgtEl>
                </p:cond>
              </p:nextCondLst>
            </p:seq>
            <p:seq concurrent="1" nextAc="seek">
              <p:cTn id="105" restart="whenNotActive" fill="hold" evtFilter="cancelBubble" nodeType="interactiveSeq">
                <p:stCondLst>
                  <p:cond evt="onClick" delay="0">
                    <p:tgtEl>
                      <p:spTgt spid="8"/>
                    </p:tgtEl>
                  </p:cond>
                </p:stCondLst>
                <p:endSync evt="end" delay="0">
                  <p:rtn val="all"/>
                </p:endSync>
                <p:childTnLst>
                  <p:par>
                    <p:cTn id="106" fill="hold">
                      <p:stCondLst>
                        <p:cond delay="0"/>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barn(inVertical)">
                                      <p:cBhvr>
                                        <p:cTn id="110" dur="500"/>
                                        <p:tgtEl>
                                          <p:spTgt spid="23"/>
                                        </p:tgtEl>
                                      </p:cBhvr>
                                    </p:animEffect>
                                  </p:childTnLst>
                                  <p:subTnLst>
                                    <p:audio>
                                      <p:cMediaNode>
                                        <p:cTn display="0" masterRel="sameClick">
                                          <p:stCondLst>
                                            <p:cond evt="begin" delay="0">
                                              <p:tn val="10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8"/>
                  </p:tgtEl>
                </p:cond>
              </p:nextCondLst>
            </p:seq>
            <p:seq concurrent="1" nextAc="seek">
              <p:cTn id="111" restart="whenNotActive" fill="hold" evtFilter="cancelBubble" nodeType="interactiveSeq">
                <p:stCondLst>
                  <p:cond evt="onClick" delay="0">
                    <p:tgtEl>
                      <p:spTgt spid="15"/>
                    </p:tgtEl>
                  </p:cond>
                </p:stCondLst>
                <p:endSync evt="end" delay="0">
                  <p:rtn val="all"/>
                </p:endSync>
                <p:childTnLst>
                  <p:par>
                    <p:cTn id="112" fill="hold">
                      <p:stCondLst>
                        <p:cond delay="0"/>
                      </p:stCondLst>
                      <p:childTnLst>
                        <p:par>
                          <p:cTn id="113" fill="hold">
                            <p:stCondLst>
                              <p:cond delay="0"/>
                            </p:stCondLst>
                            <p:childTnLst>
                              <p:par>
                                <p:cTn id="114" presetID="42" presetClass="exit" presetSubtype="0" fill="hold" grpId="1" nodeType="clickEffect">
                                  <p:stCondLst>
                                    <p:cond delay="0"/>
                                  </p:stCondLst>
                                  <p:childTnLst>
                                    <p:animEffect transition="out" filter="fade">
                                      <p:cBhvr>
                                        <p:cTn id="115" dur="1000"/>
                                        <p:tgtEl>
                                          <p:spTgt spid="23"/>
                                        </p:tgtEl>
                                      </p:cBhvr>
                                    </p:animEffect>
                                    <p:anim calcmode="lin" valueType="num">
                                      <p:cBhvr>
                                        <p:cTn id="116" dur="1000"/>
                                        <p:tgtEl>
                                          <p:spTgt spid="23"/>
                                        </p:tgtEl>
                                        <p:attrNameLst>
                                          <p:attrName>ppt_x</p:attrName>
                                        </p:attrNameLst>
                                      </p:cBhvr>
                                      <p:tavLst>
                                        <p:tav tm="0">
                                          <p:val>
                                            <p:strVal val="ppt_x"/>
                                          </p:val>
                                        </p:tav>
                                        <p:tav tm="100000">
                                          <p:val>
                                            <p:strVal val="ppt_x"/>
                                          </p:val>
                                        </p:tav>
                                      </p:tavLst>
                                    </p:anim>
                                    <p:anim calcmode="lin" valueType="num">
                                      <p:cBhvr>
                                        <p:cTn id="117" dur="1000"/>
                                        <p:tgtEl>
                                          <p:spTgt spid="23"/>
                                        </p:tgtEl>
                                        <p:attrNameLst>
                                          <p:attrName>ppt_y</p:attrName>
                                        </p:attrNameLst>
                                      </p:cBhvr>
                                      <p:tavLst>
                                        <p:tav tm="0">
                                          <p:val>
                                            <p:strVal val="ppt_y"/>
                                          </p:val>
                                        </p:tav>
                                        <p:tav tm="100000">
                                          <p:val>
                                            <p:strVal val="ppt_y+.1"/>
                                          </p:val>
                                        </p:tav>
                                      </p:tavLst>
                                    </p:anim>
                                    <p:set>
                                      <p:cBhvr>
                                        <p:cTn id="11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hammer.wav"/>
                                        </p:tgtEl>
                                      </p:cMediaNode>
                                    </p:audio>
                                  </p:subTnLst>
                                </p:cTn>
                              </p:par>
                              <p:par>
                                <p:cTn id="119" presetID="42" presetClass="exit" presetSubtype="0" fill="hold" grpId="0" nodeType="withEffect">
                                  <p:stCondLst>
                                    <p:cond delay="0"/>
                                  </p:stCondLst>
                                  <p:childTnLst>
                                    <p:animEffect transition="out" filter="fade">
                                      <p:cBhvr>
                                        <p:cTn id="120" dur="1000"/>
                                        <p:tgtEl>
                                          <p:spTgt spid="8"/>
                                        </p:tgtEl>
                                      </p:cBhvr>
                                    </p:animEffect>
                                    <p:anim calcmode="lin" valueType="num">
                                      <p:cBhvr>
                                        <p:cTn id="121" dur="1000"/>
                                        <p:tgtEl>
                                          <p:spTgt spid="8"/>
                                        </p:tgtEl>
                                        <p:attrNameLst>
                                          <p:attrName>ppt_x</p:attrName>
                                        </p:attrNameLst>
                                      </p:cBhvr>
                                      <p:tavLst>
                                        <p:tav tm="0">
                                          <p:val>
                                            <p:strVal val="ppt_x"/>
                                          </p:val>
                                        </p:tav>
                                        <p:tav tm="100000">
                                          <p:val>
                                            <p:strVal val="ppt_x"/>
                                          </p:val>
                                        </p:tav>
                                      </p:tavLst>
                                    </p:anim>
                                    <p:anim calcmode="lin" valueType="num">
                                      <p:cBhvr>
                                        <p:cTn id="122" dur="1000"/>
                                        <p:tgtEl>
                                          <p:spTgt spid="8"/>
                                        </p:tgtEl>
                                        <p:attrNameLst>
                                          <p:attrName>ppt_y</p:attrName>
                                        </p:attrNameLst>
                                      </p:cBhvr>
                                      <p:tavLst>
                                        <p:tav tm="0">
                                          <p:val>
                                            <p:strVal val="ppt_y"/>
                                          </p:val>
                                        </p:tav>
                                        <p:tav tm="100000">
                                          <p:val>
                                            <p:strVal val="ppt_y+.1"/>
                                          </p:val>
                                        </p:tav>
                                      </p:tavLst>
                                    </p:anim>
                                    <p:set>
                                      <p:cBhvr>
                                        <p:cTn id="1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4" name="hammer.wav"/>
                                        </p:tgtEl>
                                      </p:cMediaNode>
                                    </p:audio>
                                  </p:subTnLst>
                                </p:cTn>
                              </p:par>
                              <p:par>
                                <p:cTn id="124" presetID="42" presetClass="exit" presetSubtype="0" fill="hold" nodeType="withEffect">
                                  <p:stCondLst>
                                    <p:cond delay="0"/>
                                  </p:stCondLst>
                                  <p:childTnLst>
                                    <p:animEffect transition="out" filter="fade">
                                      <p:cBhvr>
                                        <p:cTn id="125" dur="1000"/>
                                        <p:tgtEl>
                                          <p:spTgt spid="31"/>
                                        </p:tgtEl>
                                      </p:cBhvr>
                                    </p:animEffect>
                                    <p:anim calcmode="lin" valueType="num">
                                      <p:cBhvr>
                                        <p:cTn id="126" dur="1000"/>
                                        <p:tgtEl>
                                          <p:spTgt spid="31"/>
                                        </p:tgtEl>
                                        <p:attrNameLst>
                                          <p:attrName>ppt_x</p:attrName>
                                        </p:attrNameLst>
                                      </p:cBhvr>
                                      <p:tavLst>
                                        <p:tav tm="0">
                                          <p:val>
                                            <p:strVal val="ppt_x"/>
                                          </p:val>
                                        </p:tav>
                                        <p:tav tm="100000">
                                          <p:val>
                                            <p:strVal val="ppt_x"/>
                                          </p:val>
                                        </p:tav>
                                      </p:tavLst>
                                    </p:anim>
                                    <p:anim calcmode="lin" valueType="num">
                                      <p:cBhvr>
                                        <p:cTn id="127" dur="1000"/>
                                        <p:tgtEl>
                                          <p:spTgt spid="31"/>
                                        </p:tgtEl>
                                        <p:attrNameLst>
                                          <p:attrName>ppt_y</p:attrName>
                                        </p:attrNameLst>
                                      </p:cBhvr>
                                      <p:tavLst>
                                        <p:tav tm="0">
                                          <p:val>
                                            <p:strVal val="ppt_y"/>
                                          </p:val>
                                        </p:tav>
                                        <p:tav tm="100000">
                                          <p:val>
                                            <p:strVal val="ppt_y+.1"/>
                                          </p:val>
                                        </p:tav>
                                      </p:tavLst>
                                    </p:anim>
                                    <p:set>
                                      <p:cBhvr>
                                        <p:cTn id="12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15"/>
                  </p:tgtEl>
                </p:cond>
              </p:nextCondLst>
            </p:seq>
            <p:seq concurrent="1" nextAc="seek">
              <p:cTn id="129" restart="whenNotActive" fill="hold" evtFilter="cancelBubble" nodeType="interactiveSeq">
                <p:stCondLst>
                  <p:cond evt="onClick" delay="0">
                    <p:tgtEl>
                      <p:spTgt spid="9"/>
                    </p:tgtEl>
                  </p:cond>
                </p:stCondLst>
                <p:endSync evt="end" delay="0">
                  <p:rtn val="all"/>
                </p:endSync>
                <p:childTnLst>
                  <p:par>
                    <p:cTn id="130" fill="hold">
                      <p:stCondLst>
                        <p:cond delay="0"/>
                      </p:stCondLst>
                      <p:childTnLst>
                        <p:par>
                          <p:cTn id="131" fill="hold">
                            <p:stCondLst>
                              <p:cond delay="0"/>
                            </p:stCondLst>
                            <p:childTnLst>
                              <p:par>
                                <p:cTn id="132" presetID="21" presetClass="entr" presetSubtype="1" fill="hold" grpId="0" nodeType="click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wheel(1)">
                                      <p:cBhvr>
                                        <p:cTn id="134" dur="2000"/>
                                        <p:tgtEl>
                                          <p:spTgt spid="24"/>
                                        </p:tgtEl>
                                      </p:cBhvr>
                                    </p:animEffect>
                                  </p:childTnLst>
                                  <p:subTnLst>
                                    <p:audio>
                                      <p:cMediaNode>
                                        <p:cTn display="0" masterRel="sameClick">
                                          <p:stCondLst>
                                            <p:cond evt="begin" delay="0">
                                              <p:tn val="13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
                  </p:tgtEl>
                </p:cond>
              </p:nextCondLst>
            </p:seq>
            <p:seq concurrent="1" nextAc="seek">
              <p:cTn id="135" restart="whenNotActive" fill="hold" evtFilter="cancelBubble" nodeType="interactiveSeq">
                <p:stCondLst>
                  <p:cond evt="onClick" delay="0">
                    <p:tgtEl>
                      <p:spTgt spid="16"/>
                    </p:tgtEl>
                  </p:cond>
                </p:stCondLst>
                <p:endSync evt="end" delay="0">
                  <p:rtn val="all"/>
                </p:endSync>
                <p:childTnLst>
                  <p:par>
                    <p:cTn id="136" fill="hold">
                      <p:stCondLst>
                        <p:cond delay="0"/>
                      </p:stCondLst>
                      <p:childTnLst>
                        <p:par>
                          <p:cTn id="137" fill="hold">
                            <p:stCondLst>
                              <p:cond delay="0"/>
                            </p:stCondLst>
                            <p:childTnLst>
                              <p:par>
                                <p:cTn id="138" presetID="43" presetClass="exit" presetSubtype="0" fill="hold" grpId="1" nodeType="clickEffect">
                                  <p:stCondLst>
                                    <p:cond delay="0"/>
                                  </p:stCondLst>
                                  <p:childTnLst>
                                    <p:anim calcmode="lin" valueType="num">
                                      <p:cBhvr>
                                        <p:cTn id="139" dur="600" decel="50000">
                                          <p:stCondLst>
                                            <p:cond delay="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0" dur="400">
                                          <p:stCondLst>
                                            <p:cond delay="600"/>
                                          </p:stCondLst>
                                        </p:cTn>
                                        <p:tgtEl>
                                          <p:spTgt spid="24"/>
                                        </p:tgtEl>
                                        <p:attrNameLst>
                                          <p:attrName>ppt_x</p:attrName>
                                        </p:attrNameLst>
                                      </p:cBhvr>
                                      <p:tavLst>
                                        <p:tav tm="0">
                                          <p:val>
                                            <p:strVal val="ppt_x"/>
                                          </p:val>
                                        </p:tav>
                                        <p:tav tm="100000">
                                          <p:val>
                                            <p:strVal val="ppt_x"/>
                                          </p:val>
                                        </p:tav>
                                      </p:tavLst>
                                    </p:anim>
                                    <p:anim calcmode="lin" valueType="num">
                                      <p:cBhvr>
                                        <p:cTn id="141" dur="600" decel="50000">
                                          <p:stCondLst>
                                            <p:cond delay="0"/>
                                          </p:stCondLst>
                                        </p:cTn>
                                        <p:tgtEl>
                                          <p:spTgt spid="24"/>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142" dur="400">
                                          <p:stCondLst>
                                            <p:cond delay="600"/>
                                          </p:stCondLst>
                                        </p:cTn>
                                        <p:tgtEl>
                                          <p:spTgt spid="24"/>
                                        </p:tgtEl>
                                        <p:attrNameLst>
                                          <p:attrName>ppt_y</p:attrName>
                                        </p:attrNameLst>
                                      </p:cBhvr>
                                      <p:tavLst>
                                        <p:tav tm="0">
                                          <p:val>
                                            <p:strVal val="ppt_y"/>
                                          </p:val>
                                        </p:tav>
                                        <p:tav tm="100000">
                                          <p:val>
                                            <p:strVal val="ppt_y"/>
                                          </p:val>
                                        </p:tav>
                                      </p:tavLst>
                                    </p:anim>
                                    <p:animEffect transition="out" filter="fade">
                                      <p:cBhvr>
                                        <p:cTn id="143" dur="100">
                                          <p:stCondLst>
                                            <p:cond delay="900"/>
                                          </p:stCondLst>
                                        </p:cTn>
                                        <p:tgtEl>
                                          <p:spTgt spid="24"/>
                                        </p:tgtEl>
                                      </p:cBhvr>
                                    </p:animEffect>
                                    <p:set>
                                      <p:cBhvr>
                                        <p:cTn id="14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4" name="hammer.wav"/>
                                        </p:tgtEl>
                                      </p:cMediaNode>
                                    </p:audio>
                                  </p:subTnLst>
                                </p:cTn>
                              </p:par>
                              <p:par>
                                <p:cTn id="145" presetID="43" presetClass="exit" presetSubtype="0" fill="hold" grpId="0" nodeType="withEffect">
                                  <p:stCondLst>
                                    <p:cond delay="0"/>
                                  </p:stCondLst>
                                  <p:childTnLst>
                                    <p:anim calcmode="lin" valueType="num">
                                      <p:cBhvr>
                                        <p:cTn id="146" dur="600" decel="50000">
                                          <p:stCondLst>
                                            <p:cond delay="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7" dur="400">
                                          <p:stCondLst>
                                            <p:cond delay="600"/>
                                          </p:stCondLst>
                                        </p:cTn>
                                        <p:tgtEl>
                                          <p:spTgt spid="9"/>
                                        </p:tgtEl>
                                        <p:attrNameLst>
                                          <p:attrName>ppt_x</p:attrName>
                                        </p:attrNameLst>
                                      </p:cBhvr>
                                      <p:tavLst>
                                        <p:tav tm="0">
                                          <p:val>
                                            <p:strVal val="ppt_x"/>
                                          </p:val>
                                        </p:tav>
                                        <p:tav tm="100000">
                                          <p:val>
                                            <p:strVal val="ppt_x"/>
                                          </p:val>
                                        </p:tav>
                                      </p:tavLst>
                                    </p:anim>
                                    <p:anim calcmode="lin" valueType="num">
                                      <p:cBhvr>
                                        <p:cTn id="148" dur="600" decel="50000">
                                          <p:stCondLst>
                                            <p:cond delay="0"/>
                                          </p:stCondLst>
                                        </p:cTn>
                                        <p:tgtEl>
                                          <p:spTgt spid="9"/>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149" dur="400">
                                          <p:stCondLst>
                                            <p:cond delay="600"/>
                                          </p:stCondLst>
                                        </p:cTn>
                                        <p:tgtEl>
                                          <p:spTgt spid="9"/>
                                        </p:tgtEl>
                                        <p:attrNameLst>
                                          <p:attrName>ppt_y</p:attrName>
                                        </p:attrNameLst>
                                      </p:cBhvr>
                                      <p:tavLst>
                                        <p:tav tm="0">
                                          <p:val>
                                            <p:strVal val="ppt_y"/>
                                          </p:val>
                                        </p:tav>
                                        <p:tav tm="100000">
                                          <p:val>
                                            <p:strVal val="ppt_y"/>
                                          </p:val>
                                        </p:tav>
                                      </p:tavLst>
                                    </p:anim>
                                    <p:animEffect transition="out" filter="fade">
                                      <p:cBhvr>
                                        <p:cTn id="150" dur="100">
                                          <p:stCondLst>
                                            <p:cond delay="900"/>
                                          </p:stCondLst>
                                        </p:cTn>
                                        <p:tgtEl>
                                          <p:spTgt spid="9"/>
                                        </p:tgtEl>
                                      </p:cBhvr>
                                    </p:animEffect>
                                    <p:set>
                                      <p:cBhvr>
                                        <p:cTn id="151"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4" name="hammer.wav"/>
                                        </p:tgtEl>
                                      </p:cMediaNode>
                                    </p:audio>
                                  </p:subTnLst>
                                </p:cTn>
                              </p:par>
                              <p:par>
                                <p:cTn id="152" presetID="43" presetClass="exit" presetSubtype="0" fill="hold" nodeType="withEffect">
                                  <p:stCondLst>
                                    <p:cond delay="0"/>
                                  </p:stCondLst>
                                  <p:childTnLst>
                                    <p:anim calcmode="lin" valueType="num">
                                      <p:cBhvr>
                                        <p:cTn id="153" dur="600" decel="50000">
                                          <p:stCondLst>
                                            <p:cond delay="0"/>
                                          </p:stCondLst>
                                        </p:cTn>
                                        <p:tgtEl>
                                          <p:spTgt spid="2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4" dur="400">
                                          <p:stCondLst>
                                            <p:cond delay="600"/>
                                          </p:stCondLst>
                                        </p:cTn>
                                        <p:tgtEl>
                                          <p:spTgt spid="27"/>
                                        </p:tgtEl>
                                        <p:attrNameLst>
                                          <p:attrName>ppt_x</p:attrName>
                                        </p:attrNameLst>
                                      </p:cBhvr>
                                      <p:tavLst>
                                        <p:tav tm="0">
                                          <p:val>
                                            <p:strVal val="ppt_x"/>
                                          </p:val>
                                        </p:tav>
                                        <p:tav tm="100000">
                                          <p:val>
                                            <p:strVal val="ppt_x"/>
                                          </p:val>
                                        </p:tav>
                                      </p:tavLst>
                                    </p:anim>
                                    <p:anim calcmode="lin" valueType="num">
                                      <p:cBhvr>
                                        <p:cTn id="155" dur="600" decel="50000">
                                          <p:stCondLst>
                                            <p:cond delay="0"/>
                                          </p:stCondLst>
                                        </p:cTn>
                                        <p:tgtEl>
                                          <p:spTgt spid="27"/>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156" dur="400">
                                          <p:stCondLst>
                                            <p:cond delay="600"/>
                                          </p:stCondLst>
                                        </p:cTn>
                                        <p:tgtEl>
                                          <p:spTgt spid="27"/>
                                        </p:tgtEl>
                                        <p:attrNameLst>
                                          <p:attrName>ppt_y</p:attrName>
                                        </p:attrNameLst>
                                      </p:cBhvr>
                                      <p:tavLst>
                                        <p:tav tm="0">
                                          <p:val>
                                            <p:strVal val="ppt_y"/>
                                          </p:val>
                                        </p:tav>
                                        <p:tav tm="100000">
                                          <p:val>
                                            <p:strVal val="ppt_y"/>
                                          </p:val>
                                        </p:tav>
                                      </p:tavLst>
                                    </p:anim>
                                    <p:animEffect transition="out" filter="fade">
                                      <p:cBhvr>
                                        <p:cTn id="157" dur="100">
                                          <p:stCondLst>
                                            <p:cond delay="900"/>
                                          </p:stCondLst>
                                        </p:cTn>
                                        <p:tgtEl>
                                          <p:spTgt spid="27"/>
                                        </p:tgtEl>
                                      </p:cBhvr>
                                    </p:animEffect>
                                    <p:set>
                                      <p:cBhvr>
                                        <p:cTn id="158"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52"/>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16"/>
                  </p:tgtEl>
                </p:cond>
              </p:nextCondLst>
            </p:seq>
          </p:childTnLst>
        </p:cTn>
      </p:par>
    </p:tnLst>
    <p:bldLst>
      <p:bldP spid="3" grpId="0" animBg="1"/>
      <p:bldP spid="4" grpId="0" animBg="1"/>
      <p:bldP spid="5" grpId="0" animBg="1"/>
      <p:bldP spid="6" grpId="0" animBg="1"/>
      <p:bldP spid="7" grpId="0" animBg="1"/>
      <p:bldP spid="8" grpId="0" animBg="1"/>
      <p:bldP spid="9"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14" name="标题 5"/>
          <p:cNvSpPr txBox="1">
            <a:spLocks/>
          </p:cNvSpPr>
          <p:nvPr>
            <p:custDataLst>
              <p:tags r:id="rId1"/>
            </p:custDataLst>
          </p:nvPr>
        </p:nvSpPr>
        <p:spPr>
          <a:xfrm>
            <a:off x="1654920" y="2272352"/>
            <a:ext cx="6011272" cy="623248"/>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VẬN DỤNG</a:t>
            </a:r>
            <a:endParaRPr lang="en-US"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6" name="椭圆 15">
            <a:extLst>
              <a:ext uri="{FF2B5EF4-FFF2-40B4-BE49-F238E27FC236}">
                <a16:creationId xmlns:a16="http://schemas.microsoft.com/office/drawing/2014/main" id="{6DA949B9-1864-4241-8946-7DEF4D9912BC}"/>
              </a:ext>
            </a:extLst>
          </p:cNvPr>
          <p:cNvSpPr/>
          <p:nvPr/>
        </p:nvSpPr>
        <p:spPr>
          <a:xfrm>
            <a:off x="3790450" y="872283"/>
            <a:ext cx="1740212"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dirty="0">
                <a:latin typeface="Times New Roman" panose="02020603050405020304" pitchFamily="18" charset="0"/>
                <a:ea typeface="字魂59号-创粗黑" panose="00000500000000000000" pitchFamily="2" charset="-122"/>
                <a:cs typeface="Times New Roman" panose="02020603050405020304" pitchFamily="18" charset="0"/>
              </a:rPr>
              <a:t>V</a:t>
            </a:r>
            <a:endParaRPr lang="zh-CN" altLang="en-US" sz="65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92520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p:cNvSpPr txBox="1"/>
          <p:nvPr/>
        </p:nvSpPr>
        <p:spPr>
          <a:xfrm>
            <a:off x="885809" y="1199089"/>
            <a:ext cx="2702076" cy="2870000"/>
          </a:xfrm>
          <a:prstGeom prst="rect">
            <a:avLst/>
          </a:prstGeom>
          <a:noFill/>
        </p:spPr>
        <p:txBody>
          <a:bodyPr wrap="square" lIns="68566" tIns="34282" rIns="68566" bIns="34282" rtlCol="0">
            <a:spAutoFit/>
          </a:bodyPr>
          <a:lstStyle/>
          <a:p>
            <a:pPr algn="ctr"/>
            <a:r>
              <a:rPr lang="it-IT" sz="2600" dirty="0" err="1">
                <a:latin typeface="Times New Roman" panose="02020603050405020304" pitchFamily="18" charset="0"/>
                <a:cs typeface="Times New Roman" panose="02020603050405020304" pitchFamily="18" charset="0"/>
              </a:rPr>
              <a:t>Viết</a:t>
            </a:r>
            <a:r>
              <a:rPr lang="vi-VN" sz="2600" dirty="0">
                <a:latin typeface="Times New Roman" panose="02020603050405020304" pitchFamily="18" charset="0"/>
                <a:cs typeface="Times New Roman" panose="02020603050405020304" pitchFamily="18" charset="0"/>
              </a:rPr>
              <a:t> một bức thư gửi cho bố/ mẹ hoặc người thân trong gia đình về cảm giác khi bị/ được so sánh với người khác.</a:t>
            </a:r>
            <a:endParaRPr lang="en-VN" sz="2600" dirty="0">
              <a:latin typeface="Times New Roman" panose="02020603050405020304" pitchFamily="18" charset="0"/>
              <a:cs typeface="Times New Roman" panose="02020603050405020304" pitchFamily="18" charset="0"/>
            </a:endParaRPr>
          </a:p>
        </p:txBody>
      </p:sp>
      <p:sp>
        <p:nvSpPr>
          <p:cNvPr id="2" name="圆角矩形 1"/>
          <p:cNvSpPr/>
          <p:nvPr/>
        </p:nvSpPr>
        <p:spPr>
          <a:xfrm>
            <a:off x="687507" y="818374"/>
            <a:ext cx="3098681" cy="3510739"/>
          </a:xfrm>
          <a:prstGeom prst="round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73" name="圆角矩形 72"/>
          <p:cNvSpPr/>
          <p:nvPr/>
        </p:nvSpPr>
        <p:spPr>
          <a:xfrm>
            <a:off x="1183292" y="601376"/>
            <a:ext cx="2174271" cy="42602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nvGrpSpPr>
          <p:cNvPr id="9" name="组合 9"/>
          <p:cNvGrpSpPr/>
          <p:nvPr/>
        </p:nvGrpSpPr>
        <p:grpSpPr>
          <a:xfrm>
            <a:off x="4315963" y="394266"/>
            <a:ext cx="4242250" cy="4306321"/>
            <a:chOff x="7178067" y="1794000"/>
            <a:chExt cx="4139244" cy="3646383"/>
          </a:xfrm>
        </p:grpSpPr>
        <p:grpSp>
          <p:nvGrpSpPr>
            <p:cNvPr id="10" name="组合 6"/>
            <p:cNvGrpSpPr/>
            <p:nvPr/>
          </p:nvGrpSpPr>
          <p:grpSpPr>
            <a:xfrm>
              <a:off x="7178067" y="4082745"/>
              <a:ext cx="4138100" cy="1357638"/>
              <a:chOff x="7445805" y="4214211"/>
              <a:chExt cx="4090995" cy="1357638"/>
            </a:xfrm>
          </p:grpSpPr>
          <p:pic>
            <p:nvPicPr>
              <p:cNvPr id="1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459432" y="4254135"/>
                <a:ext cx="2077368" cy="131771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805" y="4214211"/>
                <a:ext cx="1947470" cy="1313085"/>
              </a:xfrm>
              <a:prstGeom prst="rect">
                <a:avLst/>
              </a:prstGeom>
            </p:spPr>
          </p:pic>
        </p:gr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8067" y="1794000"/>
              <a:ext cx="4139244" cy="2261084"/>
            </a:xfrm>
            <a:prstGeom prst="rect">
              <a:avLst/>
            </a:prstGeom>
          </p:spPr>
        </p:pic>
      </p:grpSp>
    </p:spTree>
    <p:extLst>
      <p:ext uri="{BB962C8B-B14F-4D97-AF65-F5344CB8AC3E}">
        <p14:creationId xmlns:p14="http://schemas.microsoft.com/office/powerpoint/2010/main" val="46736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randombar(horizontal)">
                                      <p:cBhvr>
                                        <p:cTn id="11" dur="500"/>
                                        <p:tgtEl>
                                          <p:spTgt spid="83"/>
                                        </p:tgtEl>
                                      </p:cBhvr>
                                    </p:animEffect>
                                  </p:childTnLst>
                                </p:cTn>
                              </p:par>
                            </p:childTnLst>
                          </p:cTn>
                        </p:par>
                        <p:par>
                          <p:cTn id="12" fill="hold">
                            <p:stCondLst>
                              <p:cond delay="1000"/>
                            </p:stCondLst>
                            <p:childTnLst>
                              <p:par>
                                <p:cTn id="13" presetID="49" presetClass="entr" presetSubtype="0" decel="10000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Đừng Để Cho Con Rắn Ghen Tị Luồn Vào Trong Tim – BILA">
            <a:extLst>
              <a:ext uri="{FF2B5EF4-FFF2-40B4-BE49-F238E27FC236}">
                <a16:creationId xmlns:a16="http://schemas.microsoft.com/office/drawing/2014/main" id="{DAB65531-57D1-8C48-9D0C-91B4A60858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587375"/>
            <a:ext cx="3968749" cy="396874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99 STT Anh Em, Cap về tình anh em trong xã hội chất nhất - Babelgraph">
            <a:extLst>
              <a:ext uri="{FF2B5EF4-FFF2-40B4-BE49-F238E27FC236}">
                <a16:creationId xmlns:a16="http://schemas.microsoft.com/office/drawing/2014/main" id="{833B4547-D351-2A4E-B165-D9301128E1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2648" y="1133077"/>
            <a:ext cx="3968751" cy="287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76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6" name="文本框 5"/>
          <p:cNvSpPr txBox="1"/>
          <p:nvPr/>
        </p:nvSpPr>
        <p:spPr>
          <a:xfrm>
            <a:off x="2395004" y="730402"/>
            <a:ext cx="4352474" cy="1477328"/>
          </a:xfrm>
          <a:prstGeom prst="rect">
            <a:avLst/>
          </a:prstGeom>
          <a:noFill/>
        </p:spPr>
        <p:txBody>
          <a:bodyPr wrap="none" rtlCol="0">
            <a:spAutoFit/>
          </a:bodyPr>
          <a:lstStyle/>
          <a:p>
            <a:pPr algn="ctr"/>
            <a:r>
              <a:rPr lang="vi-VN" altLang="zh-CN" sz="4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CHÚC CÁC EM</a:t>
            </a:r>
          </a:p>
          <a:p>
            <a:pPr algn="ctr"/>
            <a:r>
              <a:rPr lang="vi-VN" altLang="zh-CN" sz="4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HỌC TỐT !</a:t>
            </a:r>
            <a:endParaRPr lang="zh-CN" altLang="en-US" sz="4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6136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10" presetClass="entr" presetSubtype="0" fill="hold" grpId="0" nodeType="afterEffect">
                                  <p:stCondLst>
                                    <p:cond delay="0"/>
                                  </p:stCondLst>
                                  <p:iterate type="lt">
                                    <p:tmPct val="13000"/>
                                  </p:iterate>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7F8AC-EBEA-FC43-98E5-29A81EE2CA90}"/>
              </a:ext>
            </a:extLst>
          </p:cNvPr>
          <p:cNvSpPr txBox="1"/>
          <p:nvPr/>
        </p:nvSpPr>
        <p:spPr>
          <a:xfrm>
            <a:off x="149827" y="360065"/>
            <a:ext cx="8844346" cy="214024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300" dirty="0">
                <a:latin typeface="Times New Roman" panose="02020603050405020304" pitchFamily="18" charset="0"/>
                <a:ea typeface="+mj-ea"/>
                <a:cs typeface="Times New Roman" panose="02020603050405020304" pitchFamily="18" charset="0"/>
              </a:rPr>
              <a:t>Anh </a:t>
            </a:r>
            <a:r>
              <a:rPr lang="en-US" sz="3300" dirty="0" err="1">
                <a:latin typeface="Times New Roman" panose="02020603050405020304" pitchFamily="18" charset="0"/>
                <a:ea typeface="+mj-ea"/>
                <a:cs typeface="Times New Roman" panose="02020603050405020304" pitchFamily="18" charset="0"/>
              </a:rPr>
              <a:t>em</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nào</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phải</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người</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xa</a:t>
            </a:r>
            <a:endParaRPr lang="en-US" sz="3300" dirty="0">
              <a:latin typeface="Times New Roman" panose="02020603050405020304" pitchFamily="18" charset="0"/>
              <a:ea typeface="+mj-ea"/>
              <a:cs typeface="Times New Roman" panose="02020603050405020304" pitchFamily="18" charset="0"/>
            </a:endParaRPr>
          </a:p>
          <a:p>
            <a:pPr algn="ctr" defTabSz="914400">
              <a:lnSpc>
                <a:spcPct val="90000"/>
              </a:lnSpc>
              <a:spcBef>
                <a:spcPct val="0"/>
              </a:spcBef>
              <a:spcAft>
                <a:spcPts val="600"/>
              </a:spcAft>
            </a:pPr>
            <a:r>
              <a:rPr lang="en-US" sz="3300" dirty="0" err="1">
                <a:latin typeface="Times New Roman" panose="02020603050405020304" pitchFamily="18" charset="0"/>
                <a:ea typeface="+mj-ea"/>
                <a:cs typeface="Times New Roman" panose="02020603050405020304" pitchFamily="18" charset="0"/>
              </a:rPr>
              <a:t>Cùng</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chung</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bác</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mẹ</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một</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nhà</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cùng</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thân</a:t>
            </a:r>
            <a:endParaRPr lang="en-US" sz="3300" dirty="0">
              <a:latin typeface="Times New Roman" panose="02020603050405020304" pitchFamily="18" charset="0"/>
              <a:ea typeface="+mj-ea"/>
              <a:cs typeface="Times New Roman" panose="02020603050405020304" pitchFamily="18" charset="0"/>
            </a:endParaRPr>
          </a:p>
          <a:p>
            <a:pPr algn="ctr" defTabSz="914400">
              <a:lnSpc>
                <a:spcPct val="90000"/>
              </a:lnSpc>
              <a:spcBef>
                <a:spcPct val="0"/>
              </a:spcBef>
              <a:spcAft>
                <a:spcPts val="600"/>
              </a:spcAft>
            </a:pPr>
            <a:r>
              <a:rPr lang="en-US" sz="3300" dirty="0" err="1">
                <a:latin typeface="Times New Roman" panose="02020603050405020304" pitchFamily="18" charset="0"/>
                <a:ea typeface="+mj-ea"/>
                <a:cs typeface="Times New Roman" panose="02020603050405020304" pitchFamily="18" charset="0"/>
              </a:rPr>
              <a:t>Yêu</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nhau</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như</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thể</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tay</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chân</a:t>
            </a:r>
            <a:endParaRPr lang="en-US" sz="3300" dirty="0">
              <a:latin typeface="Times New Roman" panose="02020603050405020304" pitchFamily="18" charset="0"/>
              <a:ea typeface="+mj-ea"/>
              <a:cs typeface="Times New Roman" panose="02020603050405020304" pitchFamily="18" charset="0"/>
            </a:endParaRPr>
          </a:p>
          <a:p>
            <a:pPr algn="ctr" defTabSz="914400">
              <a:lnSpc>
                <a:spcPct val="90000"/>
              </a:lnSpc>
              <a:spcBef>
                <a:spcPct val="0"/>
              </a:spcBef>
              <a:spcAft>
                <a:spcPts val="600"/>
              </a:spcAft>
            </a:pPr>
            <a:r>
              <a:rPr lang="en-US" sz="3300" dirty="0">
                <a:latin typeface="Times New Roman" panose="02020603050405020304" pitchFamily="18" charset="0"/>
                <a:ea typeface="+mj-ea"/>
                <a:cs typeface="Times New Roman" panose="02020603050405020304" pitchFamily="18" charset="0"/>
              </a:rPr>
              <a:t>Anh </a:t>
            </a:r>
            <a:r>
              <a:rPr lang="en-US" sz="3300" dirty="0" err="1">
                <a:latin typeface="Times New Roman" panose="02020603050405020304" pitchFamily="18" charset="0"/>
                <a:ea typeface="+mj-ea"/>
                <a:cs typeface="Times New Roman" panose="02020603050405020304" pitchFamily="18" charset="0"/>
              </a:rPr>
              <a:t>em</a:t>
            </a:r>
            <a:r>
              <a:rPr lang="en-US" sz="3300" dirty="0">
                <a:latin typeface="Times New Roman" panose="02020603050405020304" pitchFamily="18" charset="0"/>
                <a:ea typeface="+mj-ea"/>
                <a:cs typeface="Times New Roman" panose="02020603050405020304" pitchFamily="18" charset="0"/>
              </a:rPr>
              <a:t>……………….</a:t>
            </a:r>
            <a:r>
              <a:rPr lang="en-US" sz="3300" dirty="0" err="1">
                <a:latin typeface="Times New Roman" panose="02020603050405020304" pitchFamily="18" charset="0"/>
                <a:ea typeface="+mj-ea"/>
                <a:cs typeface="Times New Roman" panose="02020603050405020304" pitchFamily="18" charset="0"/>
              </a:rPr>
              <a:t>hai</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thân</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vui</a:t>
            </a:r>
            <a:r>
              <a:rPr lang="en-US" sz="3300" dirty="0">
                <a:latin typeface="Times New Roman" panose="02020603050405020304" pitchFamily="18" charset="0"/>
                <a:ea typeface="+mj-ea"/>
                <a:cs typeface="Times New Roman" panose="02020603050405020304" pitchFamily="18" charset="0"/>
              </a:rPr>
              <a:t> </a:t>
            </a:r>
            <a:r>
              <a:rPr lang="en-US" sz="3300" dirty="0" err="1">
                <a:latin typeface="Times New Roman" panose="02020603050405020304" pitchFamily="18" charset="0"/>
                <a:ea typeface="+mj-ea"/>
                <a:cs typeface="Times New Roman" panose="02020603050405020304" pitchFamily="18" charset="0"/>
              </a:rPr>
              <a:t>vầy</a:t>
            </a:r>
            <a:endParaRPr lang="en-US" sz="3300" dirty="0">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1F7B5DDF-02B9-7249-8F4A-34DB84F1FE77}"/>
              </a:ext>
            </a:extLst>
          </p:cNvPr>
          <p:cNvSpPr txBox="1"/>
          <p:nvPr/>
        </p:nvSpPr>
        <p:spPr>
          <a:xfrm>
            <a:off x="2720283" y="1828706"/>
            <a:ext cx="2351779" cy="600164"/>
          </a:xfrm>
          <a:prstGeom prst="rect">
            <a:avLst/>
          </a:prstGeom>
          <a:noFill/>
        </p:spPr>
        <p:txBody>
          <a:bodyPr wrap="square" rtlCol="0">
            <a:spAutoFit/>
          </a:bodyPr>
          <a:lstStyle/>
          <a:p>
            <a:pPr algn="ctr"/>
            <a:r>
              <a:rPr lang="vi-VN" sz="3300" dirty="0">
                <a:solidFill>
                  <a:srgbClr val="FF0000"/>
                </a:solidFill>
                <a:latin typeface="Times New Roman" panose="02020603050405020304" pitchFamily="18" charset="0"/>
                <a:cs typeface="Times New Roman" panose="02020603050405020304" pitchFamily="18" charset="0"/>
              </a:rPr>
              <a:t>hoà thuận</a:t>
            </a:r>
            <a:endParaRPr lang="en-VN" sz="3300" dirty="0">
              <a:solidFill>
                <a:srgbClr val="FF0000"/>
              </a:solidFill>
              <a:latin typeface="Times New Roman" panose="02020603050405020304" pitchFamily="18" charset="0"/>
              <a:cs typeface="Times New Roman" panose="02020603050405020304" pitchFamily="18" charset="0"/>
            </a:endParaRPr>
          </a:p>
        </p:txBody>
      </p:sp>
      <p:pic>
        <p:nvPicPr>
          <p:cNvPr id="19458" name="Picture 2" descr="Những bài thơ ngắn hay về tình anh em cảm động nhất - Thư viện thơ hay">
            <a:extLst>
              <a:ext uri="{FF2B5EF4-FFF2-40B4-BE49-F238E27FC236}">
                <a16:creationId xmlns:a16="http://schemas.microsoft.com/office/drawing/2014/main" id="{C8A6AF8A-0DF1-334A-93E4-BD1F6C4B4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166"/>
          <a:stretch/>
        </p:blipFill>
        <p:spPr bwMode="auto">
          <a:xfrm>
            <a:off x="857249" y="2571750"/>
            <a:ext cx="3943351" cy="223285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Bài Thơ Về Tình Anh Em Ruột Thịt Sâu Sắc Nhất">
            <a:extLst>
              <a:ext uri="{FF2B5EF4-FFF2-40B4-BE49-F238E27FC236}">
                <a16:creationId xmlns:a16="http://schemas.microsoft.com/office/drawing/2014/main" id="{65976DA9-C8B6-7F4B-9A5F-215337FB33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86" t="22500" r="16730" b="11944"/>
          <a:stretch/>
        </p:blipFill>
        <p:spPr bwMode="auto">
          <a:xfrm>
            <a:off x="5072062" y="2571750"/>
            <a:ext cx="3443289" cy="225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8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D4F6E7-2417-A54F-B47F-723AB465AEAA}"/>
              </a:ext>
            </a:extLst>
          </p:cNvPr>
          <p:cNvSpPr/>
          <p:nvPr/>
        </p:nvSpPr>
        <p:spPr>
          <a:xfrm>
            <a:off x="582706" y="1294477"/>
            <a:ext cx="3679193" cy="2554545"/>
          </a:xfrm>
          <a:prstGeom prst="rect">
            <a:avLst/>
          </a:prstGeom>
        </p:spPr>
        <p:txBody>
          <a:bodyPr wrap="square">
            <a:spAutoFit/>
          </a:bodyPr>
          <a:lstStyle/>
          <a:p>
            <a:r>
              <a:rPr lang="vi-VN" sz="3200" dirty="0">
                <a:solidFill>
                  <a:srgbClr val="000000"/>
                </a:solidFill>
                <a:latin typeface="Times New Roman" panose="02020603050405020304" pitchFamily="18" charset="0"/>
                <a:ea typeface="Calibri" panose="020F0502020204030204" pitchFamily="34" charset="0"/>
              </a:rPr>
              <a:t>Các em đã bao giờ ghen tị với bạn bè hoặc người thân của mình chưa? Hãy nhớ và kể lại chuyện ấy.</a:t>
            </a:r>
            <a:r>
              <a:rPr lang="en-VN" sz="3200" dirty="0"/>
              <a:t> </a:t>
            </a:r>
          </a:p>
        </p:txBody>
      </p:sp>
      <p:pic>
        <p:nvPicPr>
          <p:cNvPr id="4098" name="Picture 2" descr="Giải thích ý nghĩa câu ca dao: Anh em như thể tay chân ...- Văn mẫu lớp 7 |  Hoc360.net">
            <a:extLst>
              <a:ext uri="{FF2B5EF4-FFF2-40B4-BE49-F238E27FC236}">
                <a16:creationId xmlns:a16="http://schemas.microsoft.com/office/drawing/2014/main" id="{99B112FD-A629-904C-94FC-3A03FBBCC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210" y="570064"/>
            <a:ext cx="4785084" cy="36357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852291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6" name="文本框 5"/>
          <p:cNvSpPr txBox="1"/>
          <p:nvPr/>
        </p:nvSpPr>
        <p:spPr>
          <a:xfrm>
            <a:off x="2119606" y="730402"/>
            <a:ext cx="4903266" cy="1477328"/>
          </a:xfrm>
          <a:prstGeom prst="rect">
            <a:avLst/>
          </a:prstGeom>
          <a:noFill/>
        </p:spPr>
        <p:txBody>
          <a:bodyPr wrap="none" rtlCol="0">
            <a:spAutoFit/>
          </a:bodyPr>
          <a:lstStyle/>
          <a:p>
            <a:pPr algn="ctr"/>
            <a:r>
              <a:rPr lang="vi-VN" altLang="zh-CN" sz="4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BỨC TRANH</a:t>
            </a:r>
          </a:p>
          <a:p>
            <a:pPr algn="ctr"/>
            <a:r>
              <a:rPr lang="vi-VN" altLang="zh-CN" sz="4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CỦA EM GÁI TÔI</a:t>
            </a:r>
            <a:endParaRPr lang="zh-CN" altLang="en-US" sz="45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12" name="组合 11"/>
          <p:cNvGrpSpPr/>
          <p:nvPr/>
        </p:nvGrpSpPr>
        <p:grpSpPr>
          <a:xfrm>
            <a:off x="3069770" y="2316261"/>
            <a:ext cx="3004457" cy="307777"/>
            <a:chOff x="3069770" y="2316261"/>
            <a:chExt cx="3004457" cy="307777"/>
          </a:xfrm>
        </p:grpSpPr>
        <p:sp>
          <p:nvSpPr>
            <p:cNvPr id="7" name="圆角矩形 6"/>
            <p:cNvSpPr/>
            <p:nvPr/>
          </p:nvSpPr>
          <p:spPr>
            <a:xfrm>
              <a:off x="3069770" y="2321831"/>
              <a:ext cx="3004457" cy="296636"/>
            </a:xfrm>
            <a:prstGeom prst="roundRect">
              <a:avLst/>
            </a:prstGeom>
            <a:noFill/>
            <a:ln>
              <a:solidFill>
                <a:srgbClr val="FF4C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8" name="文本框 7"/>
            <p:cNvSpPr txBox="1"/>
            <p:nvPr/>
          </p:nvSpPr>
          <p:spPr>
            <a:xfrm>
              <a:off x="3128735" y="2316261"/>
              <a:ext cx="2886527" cy="307777"/>
            </a:xfrm>
            <a:prstGeom prst="rect">
              <a:avLst/>
            </a:prstGeom>
            <a:noFill/>
          </p:spPr>
          <p:txBody>
            <a:bodyPr wrap="square" rtlCol="0">
              <a:spAutoFit/>
            </a:bodyPr>
            <a:lstStyle/>
            <a:p>
              <a:pPr algn="ctr"/>
              <a:r>
                <a:rPr lang="vi-VN" altLang="zh-CN" sz="14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rPr>
                <a:t>TẠ DUY ANH</a:t>
              </a:r>
              <a:endParaRPr lang="zh-CN" altLang="en-US" sz="1400" b="1" dirty="0">
                <a:solidFill>
                  <a:srgbClr val="FF4C6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23315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10" presetClass="entr" presetSubtype="0" fill="hold" grpId="0" nodeType="afterEffect">
                                  <p:stCondLst>
                                    <p:cond delay="0"/>
                                  </p:stCondLst>
                                  <p:iterate type="lt">
                                    <p:tmPct val="13000"/>
                                  </p:iterate>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5170"/>
                            </p:stCondLst>
                            <p:childTnLst>
                              <p:par>
                                <p:cTn id="30" presetID="42"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288" y="2989411"/>
            <a:ext cx="3870640" cy="206027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856" y="3516003"/>
            <a:ext cx="1158144" cy="1627497"/>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9" y="3535498"/>
            <a:ext cx="2733534" cy="1449275"/>
          </a:xfrm>
          <a:prstGeom prst="rect">
            <a:avLst/>
          </a:prstGeom>
        </p:spPr>
      </p:pic>
      <p:sp>
        <p:nvSpPr>
          <p:cNvPr id="14" name="标题 5"/>
          <p:cNvSpPr txBox="1">
            <a:spLocks/>
          </p:cNvSpPr>
          <p:nvPr>
            <p:custDataLst>
              <p:tags r:id="rId1"/>
            </p:custDataLst>
          </p:nvPr>
        </p:nvSpPr>
        <p:spPr>
          <a:xfrm>
            <a:off x="1974584" y="2261891"/>
            <a:ext cx="5194830" cy="623248"/>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TÌM HIỂU CHUNG</a:t>
            </a:r>
            <a:endParaRPr lang="en-US" altLang="zh-CN" sz="4500" b="1" dirty="0">
              <a:solidFill>
                <a:schemeClr val="tx1">
                  <a:lumMod val="65000"/>
                  <a:lumOff val="3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16" name="椭圆 15">
            <a:extLst>
              <a:ext uri="{FF2B5EF4-FFF2-40B4-BE49-F238E27FC236}">
                <a16:creationId xmlns:a16="http://schemas.microsoft.com/office/drawing/2014/main" id="{6DA949B9-1864-4241-8946-7DEF4D9912BC}"/>
              </a:ext>
            </a:extLst>
          </p:cNvPr>
          <p:cNvSpPr/>
          <p:nvPr/>
        </p:nvSpPr>
        <p:spPr>
          <a:xfrm>
            <a:off x="4031939" y="951988"/>
            <a:ext cx="1080120" cy="1080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dirty="0">
                <a:latin typeface="Times New Roman" panose="02020603050405020304" pitchFamily="18" charset="0"/>
                <a:ea typeface="字魂59号-创粗黑" panose="00000500000000000000" pitchFamily="2" charset="-122"/>
                <a:cs typeface="Times New Roman" panose="02020603050405020304" pitchFamily="18" charset="0"/>
              </a:rPr>
              <a:t>I</a:t>
            </a:r>
            <a:endParaRPr lang="zh-CN" altLang="en-US" sz="65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35293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3080" y="1384132"/>
            <a:ext cx="4712748" cy="3141831"/>
          </a:xfrm>
          <a:prstGeom prst="rect">
            <a:avLst/>
          </a:prstGeom>
          <a:noFill/>
          <a:ln w="9525">
            <a:noFill/>
            <a:miter lim="800000"/>
            <a:headEnd/>
            <a:tailEnd/>
          </a:ln>
        </p:spPr>
      </p:pic>
      <p:sp>
        <p:nvSpPr>
          <p:cNvPr id="29" name="Rectangle 12"/>
          <p:cNvSpPr/>
          <p:nvPr/>
        </p:nvSpPr>
        <p:spPr bwMode="auto">
          <a:xfrm>
            <a:off x="5291858" y="381663"/>
            <a:ext cx="3303502" cy="4144300"/>
          </a:xfrm>
          <a:prstGeom prst="rect">
            <a:avLst/>
          </a:prstGeom>
          <a:solidFill>
            <a:schemeClr val="accent1"/>
          </a:solidFill>
          <a:ln w="9525" cap="flat" cmpd="sng" algn="ctr">
            <a:noFill/>
            <a:prstDash val="solid"/>
            <a:headEnd type="none" w="med" len="med"/>
            <a:tailEnd type="none" w="med" len="med"/>
          </a:ln>
          <a:effectLst/>
        </p:spPr>
        <p:txBody>
          <a:bodyPr lIns="137151" tIns="68576" rIns="34288" bIns="34288"/>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spcAft>
                <a:spcPts val="450"/>
              </a:spcAft>
              <a:defRPr/>
            </a:pPr>
            <a:endParaRPr lang="en-US" sz="2699" dirty="0">
              <a:solidFill>
                <a:srgbClr val="FFFFFF">
                  <a:alpha val="99000"/>
                </a:srgbClr>
              </a:solidFill>
              <a:latin typeface="字魂59号-创粗黑" panose="00000500000000000000" pitchFamily="2" charset="-122"/>
            </a:endParaRPr>
          </a:p>
        </p:txBody>
      </p:sp>
      <p:sp>
        <p:nvSpPr>
          <p:cNvPr id="30" name="文本框 81"/>
          <p:cNvSpPr txBox="1">
            <a:spLocks noChangeArrowheads="1"/>
          </p:cNvSpPr>
          <p:nvPr/>
        </p:nvSpPr>
        <p:spPr bwMode="auto">
          <a:xfrm>
            <a:off x="5437888" y="933740"/>
            <a:ext cx="3011442" cy="3040145"/>
          </a:xfrm>
          <a:prstGeom prst="rect">
            <a:avLst/>
          </a:prstGeom>
          <a:noFill/>
          <a:ln w="9525">
            <a:noFill/>
            <a:miter lim="800000"/>
            <a:headEnd/>
            <a:tailEnd/>
          </a:ln>
        </p:spPr>
        <p:txBody>
          <a:bodyPr lIns="91430" tIns="45715" rIns="91430" bIns="45715"/>
          <a:lstStyle/>
          <a:p>
            <a:pPr algn="ctr">
              <a:lnSpc>
                <a:spcPct val="150000"/>
              </a:lnSpc>
            </a:pPr>
            <a:r>
              <a:rPr lang="vi-VN" sz="3200" dirty="0">
                <a:latin typeface="Times New Roman" panose="02020603050405020304" pitchFamily="18" charset="0"/>
                <a:cs typeface="Times New Roman" panose="02020603050405020304" pitchFamily="18" charset="0"/>
              </a:rPr>
              <a:t>Đọc thầm mục 1 phần Kiến thức ngữ văn bài 9 SGK trang 65. </a:t>
            </a:r>
            <a:endParaRPr lang="zh-CN" altLang="en-US" sz="32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A6F2A4ED-A232-CD4C-AEC0-1CFAF501B8A1}"/>
              </a:ext>
            </a:extLst>
          </p:cNvPr>
          <p:cNvSpPr txBox="1"/>
          <p:nvPr/>
        </p:nvSpPr>
        <p:spPr>
          <a:xfrm>
            <a:off x="548640" y="507166"/>
            <a:ext cx="4303059" cy="630942"/>
          </a:xfrm>
          <a:prstGeom prst="rect">
            <a:avLst/>
          </a:prstGeom>
          <a:noFill/>
        </p:spPr>
        <p:txBody>
          <a:bodyPr wrap="square" rtlCol="0">
            <a:spAutoFit/>
          </a:bodyPr>
          <a:lstStyle/>
          <a:p>
            <a:r>
              <a:rPr lang="en-VN" sz="3500" b="1" dirty="0">
                <a:latin typeface="Times New Roman" panose="02020603050405020304" pitchFamily="18" charset="0"/>
                <a:cs typeface="Times New Roman" panose="02020603050405020304" pitchFamily="18" charset="0"/>
              </a:rPr>
              <a:t>1. Kiến thức ngữ văn</a:t>
            </a:r>
          </a:p>
        </p:txBody>
      </p:sp>
    </p:spTree>
    <p:extLst>
      <p:ext uri="{BB962C8B-B14F-4D97-AF65-F5344CB8AC3E}">
        <p14:creationId xmlns:p14="http://schemas.microsoft.com/office/powerpoint/2010/main" val="3435363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right)">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EFAB46-CC38-1E45-B9D8-DA18D32FB98F}"/>
              </a:ext>
            </a:extLst>
          </p:cNvPr>
          <p:cNvSpPr/>
          <p:nvPr/>
        </p:nvSpPr>
        <p:spPr>
          <a:xfrm>
            <a:off x="381663" y="245632"/>
            <a:ext cx="8332967" cy="4715906"/>
          </a:xfrm>
          <a:prstGeom prst="rect">
            <a:avLst/>
          </a:prstGeom>
        </p:spPr>
        <p:txBody>
          <a:bodyPr wrap="square">
            <a:spAutoFit/>
          </a:bodyPr>
          <a:lstStyle/>
          <a:p>
            <a:pPr algn="just">
              <a:lnSpc>
                <a:spcPct val="115000"/>
              </a:lnSpc>
              <a:spcBef>
                <a:spcPts val="600"/>
              </a:spcBef>
              <a:spcAft>
                <a:spcPts val="600"/>
              </a:spcAft>
            </a:pPr>
            <a:r>
              <a:rPr lang="vi-VN" sz="1900" dirty="0">
                <a:solidFill>
                  <a:srgbClr val="000000"/>
                </a:solidFill>
                <a:latin typeface="Times New Roman" panose="02020603050405020304" pitchFamily="18" charset="0"/>
                <a:ea typeface="Calibri" panose="020F0502020204030204" pitchFamily="34" charset="0"/>
              </a:rPr>
              <a:t>Gấp sách lại, tìm và đánh dấu các từ ngữ phù hợp trong ma trận để điền vào chỗ trống trong các phát biểu dưới đây:</a:t>
            </a:r>
            <a:endParaRPr lang="en-VN" sz="19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900" dirty="0">
                <a:solidFill>
                  <a:srgbClr val="000000"/>
                </a:solidFill>
                <a:latin typeface="Times New Roman" panose="02020603050405020304" pitchFamily="18" charset="0"/>
                <a:ea typeface="Calibri" panose="020F0502020204030204" pitchFamily="34" charset="0"/>
              </a:rPr>
              <a:t>a. ……….là tác phẩm văn xuôi cỡ nhỏ, ít nhân vật, ít sự kiện phức tạp; cốt truyện thường không chia thành nhiều tuyến; chi tiết cô đúc; lời văn mang nhiều ẩn ý;…</a:t>
            </a:r>
            <a:endParaRPr lang="en-VN" sz="19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900" dirty="0">
                <a:solidFill>
                  <a:srgbClr val="000000"/>
                </a:solidFill>
                <a:latin typeface="Times New Roman" panose="02020603050405020304" pitchFamily="18" charset="0"/>
                <a:ea typeface="Calibri" panose="020F0502020204030204" pitchFamily="34" charset="0"/>
              </a:rPr>
              <a:t>b. (1)………….nhân vật là những nét riêng của nhân vật trong truyện, thường được thể hiện qua (2)……., (3)…………, (4)………., (5)…………, (6)……..,…</a:t>
            </a:r>
            <a:endParaRPr lang="en-VN" sz="19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900" dirty="0">
                <a:solidFill>
                  <a:srgbClr val="000000"/>
                </a:solidFill>
                <a:latin typeface="Times New Roman" panose="02020603050405020304" pitchFamily="18" charset="0"/>
                <a:ea typeface="Calibri" panose="020F0502020204030204" pitchFamily="34" charset="0"/>
              </a:rPr>
              <a:t>c. Lời (1)………là lời của người đã kể lạ câu chuyện. Nếu người kể theo (2)……….thì lời của người kể là lời của người xưng (3)………….. Nếu người kể theo (4)……. thì lời của người kể là lời của người ngoài, không tham gia vào câu chuyện. (5) ……..là lời của một nhân vật trong truyện.</a:t>
            </a:r>
            <a:endParaRPr lang="en-VN" sz="19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900" dirty="0">
                <a:solidFill>
                  <a:srgbClr val="000000"/>
                </a:solidFill>
                <a:latin typeface="Times New Roman" panose="02020603050405020304" pitchFamily="18" charset="0"/>
                <a:ea typeface="Calibri" panose="020F0502020204030204" pitchFamily="34" charset="0"/>
              </a:rPr>
              <a:t>Các từ ngữ:</a:t>
            </a:r>
            <a:r>
              <a:rPr lang="vi-VN" sz="1900" i="1" dirty="0">
                <a:solidFill>
                  <a:srgbClr val="000000"/>
                </a:solidFill>
                <a:latin typeface="Times New Roman" panose="02020603050405020304" pitchFamily="18" charset="0"/>
                <a:ea typeface="Calibri" panose="020F0502020204030204" pitchFamily="34" charset="0"/>
              </a:rPr>
              <a:t> ý nghĩ, hình dáng, “tôi”, lời nhân vật, truyện ngắn, cử chỉ, hành động, ngôi thứ nhất, ngôn ngữ, đặc điểm, người kể chuyện, ngôi thứ ba, lời nhân vật.</a:t>
            </a:r>
            <a:r>
              <a:rPr lang="vi-VN" sz="1900" dirty="0">
                <a:solidFill>
                  <a:srgbClr val="000000"/>
                </a:solidFill>
                <a:latin typeface="Times New Roman" panose="02020603050405020304" pitchFamily="18" charset="0"/>
                <a:ea typeface="Calibri" panose="020F0502020204030204" pitchFamily="34" charset="0"/>
              </a:rPr>
              <a:t> </a:t>
            </a:r>
            <a:endParaRPr lang="en-VN" sz="19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4652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2.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3.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4.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5.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6.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heme/theme1.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480</TotalTime>
  <Words>2313</Words>
  <Application>Microsoft Office PowerPoint</Application>
  <PresentationFormat>On-screen Show (16:9)</PresentationFormat>
  <Paragraphs>222</Paragraphs>
  <Slides>35</Slides>
  <Notes>27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Times New Roman</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DELL</cp:lastModifiedBy>
  <cp:revision>54</cp:revision>
  <dcterms:created xsi:type="dcterms:W3CDTF">2017-03-04T06:55:50Z</dcterms:created>
  <dcterms:modified xsi:type="dcterms:W3CDTF">2023-08-30T16:32:13Z</dcterms:modified>
</cp:coreProperties>
</file>