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8"/>
  </p:notesMasterIdLst>
  <p:sldIdLst>
    <p:sldId id="313" r:id="rId2"/>
    <p:sldId id="257" r:id="rId3"/>
    <p:sldId id="258" r:id="rId4"/>
    <p:sldId id="256" r:id="rId5"/>
    <p:sldId id="261" r:id="rId6"/>
    <p:sldId id="259" r:id="rId7"/>
    <p:sldId id="310" r:id="rId8"/>
    <p:sldId id="272" r:id="rId9"/>
    <p:sldId id="263" r:id="rId10"/>
    <p:sldId id="262" r:id="rId11"/>
    <p:sldId id="264" r:id="rId12"/>
    <p:sldId id="266" r:id="rId13"/>
    <p:sldId id="311" r:id="rId14"/>
    <p:sldId id="312" r:id="rId15"/>
    <p:sldId id="288" r:id="rId16"/>
    <p:sldId id="290" r:id="rId17"/>
  </p:sldIdLst>
  <p:sldSz cx="9144000" cy="5143500" type="screen16x9"/>
  <p:notesSz cx="6858000" cy="9144000"/>
  <p:embeddedFontLst>
    <p:embeddedFont>
      <p:font typeface="Caveat Brush" panose="020B0604020202020204" charset="0"/>
      <p:regular r:id="rId19"/>
    </p:embeddedFont>
    <p:embeddedFont>
      <p:font typeface="Roboto Condensed Light" panose="020B0604020202020204" charset="0"/>
      <p:regular r:id="rId20"/>
      <p:italic r:id="rId21"/>
    </p:embeddedFont>
    <p:embeddedFont>
      <p:font typeface="Nunito" panose="020B0604020202020204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Fredoka One" panose="020B0604020202020204" charset="0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54">
          <p15:clr>
            <a:srgbClr val="9AA0A6"/>
          </p15:clr>
        </p15:guide>
        <p15:guide id="2" orient="horz" pos="576">
          <p15:clr>
            <a:srgbClr val="9AA0A6"/>
          </p15:clr>
        </p15:guide>
        <p15:guide id="3" orient="horz" pos="2843">
          <p15:clr>
            <a:srgbClr val="9AA0A6"/>
          </p15:clr>
        </p15:guide>
        <p15:guide id="4" pos="5306">
          <p15:clr>
            <a:srgbClr val="9AA0A6"/>
          </p15:clr>
        </p15:guide>
        <p15:guide id="5" pos="2880">
          <p15:clr>
            <a:srgbClr val="9AA0A6"/>
          </p15:clr>
        </p15:guide>
        <p15:guide id="6" orient="horz" pos="179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36CF87F-F2D4-457E-AD8E-08F112BF4223}">
  <a:tblStyle styleId="{F36CF87F-F2D4-457E-AD8E-08F112BF42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3939" autoAdjust="0"/>
  </p:normalViewPr>
  <p:slideViewPr>
    <p:cSldViewPr snapToGrid="0">
      <p:cViewPr varScale="1">
        <p:scale>
          <a:sx n="100" d="100"/>
          <a:sy n="100" d="100"/>
        </p:scale>
        <p:origin x="300" y="48"/>
      </p:cViewPr>
      <p:guideLst>
        <p:guide pos="454"/>
        <p:guide orient="horz" pos="576"/>
        <p:guide orient="horz" pos="2843"/>
        <p:guide pos="5306"/>
        <p:guide pos="2880"/>
        <p:guide orient="horz" pos="17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ca194214e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ca194214e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09377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a19421708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ca19421708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ca915c152c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ca915c152c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ca915c152c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ca915c152c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84042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ca915c152c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ca915c152c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0925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ca194214e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ca194214e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ca19421708_0_9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ca19421708_0_9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8392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ca19421708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ca19421708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ca19421708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ca19421708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927025"/>
            <a:ext cx="5715000" cy="281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740675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320675"/>
            <a:ext cx="6576000" cy="253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1284000" y="347812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BLANK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 idx="2"/>
          </p:nvPr>
        </p:nvSpPr>
        <p:spPr>
          <a:xfrm>
            <a:off x="4804663" y="1334422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 idx="3"/>
          </p:nvPr>
        </p:nvSpPr>
        <p:spPr>
          <a:xfrm>
            <a:off x="4804747" y="2646809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4804750" y="3134446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4"/>
          </p:nvPr>
        </p:nvSpPr>
        <p:spPr>
          <a:xfrm>
            <a:off x="4804838" y="1822059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460950" y="1198000"/>
            <a:ext cx="61992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147050" y="3073725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3">
  <p:cSld name="CUSTOM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522850" y="825650"/>
            <a:ext cx="80754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ubTitle" idx="1"/>
          </p:nvPr>
        </p:nvSpPr>
        <p:spPr>
          <a:xfrm>
            <a:off x="2147050" y="2701363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2391900" y="3571975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1956450" y="2212250"/>
            <a:ext cx="5231100" cy="12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5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CUSTOM_5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819400" y="1610425"/>
            <a:ext cx="4776600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2411375" y="804425"/>
            <a:ext cx="1592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929425" y="358937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1075" y="-1300524"/>
            <a:ext cx="6846223" cy="11628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 idx="2"/>
          </p:nvPr>
        </p:nvSpPr>
        <p:spPr>
          <a:xfrm>
            <a:off x="1107925" y="2548934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3"/>
          </p:nvPr>
        </p:nvSpPr>
        <p:spPr>
          <a:xfrm>
            <a:off x="5203972" y="2548934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5203975" y="3036571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4"/>
          </p:nvPr>
        </p:nvSpPr>
        <p:spPr>
          <a:xfrm>
            <a:off x="1108100" y="3036571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25" name="Google Shape;2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373526" y="630000"/>
            <a:ext cx="2016251" cy="117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553649" y="1126600"/>
            <a:ext cx="2016251" cy="117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460950" y="1198000"/>
            <a:ext cx="61992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147050" y="3073725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2689850" y="1592975"/>
            <a:ext cx="3764400" cy="3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ubTitle" idx="1"/>
          </p:nvPr>
        </p:nvSpPr>
        <p:spPr>
          <a:xfrm>
            <a:off x="2524050" y="2117125"/>
            <a:ext cx="4095900" cy="14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720000" y="2285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0" r:id="rId11"/>
    <p:sldLayoutId id="2147483661" r:id="rId12"/>
    <p:sldLayoutId id="2147483662" r:id="rId13"/>
    <p:sldLayoutId id="2147483663" r:id="rId14"/>
    <p:sldLayoutId id="2147483668" r:id="rId15"/>
    <p:sldLayoutId id="2147483671" r:id="rId16"/>
    <p:sldLayoutId id="2147483679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11" Type="http://schemas.openxmlformats.org/officeDocument/2006/relationships/image" Target="../media/image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032851" y="2589274"/>
            <a:ext cx="2184601" cy="1166901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71"/>
          <p:cNvSpPr txBox="1">
            <a:spLocks noGrp="1"/>
          </p:cNvSpPr>
          <p:nvPr>
            <p:ph type="title"/>
          </p:nvPr>
        </p:nvSpPr>
        <p:spPr>
          <a:xfrm>
            <a:off x="2158566" y="601901"/>
            <a:ext cx="4826868" cy="315427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6" name="Google Shape;566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859999" y="949224"/>
            <a:ext cx="2184601" cy="116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3900" y="949225"/>
            <a:ext cx="1530100" cy="371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8310" y="1154925"/>
            <a:ext cx="2119979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9FBF343F-A916-4A8A-AFD0-477F81CB55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466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4738529" y="2452276"/>
            <a:ext cx="3834549" cy="156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567604" y="2452276"/>
            <a:ext cx="3834549" cy="1566274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4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8" name="Google Shape;20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5156" y="1477288"/>
            <a:ext cx="1068021" cy="102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64727" y="1477300"/>
            <a:ext cx="961266" cy="102445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45">
            <a:hlinkClick r:id="" action="ppaction://hlinkshowjump?jump=nextslide"/>
          </p:cNvPr>
          <p:cNvSpPr txBox="1"/>
          <p:nvPr/>
        </p:nvSpPr>
        <p:spPr>
          <a:xfrm>
            <a:off x="3659850" y="4149525"/>
            <a:ext cx="1824300" cy="43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FFFFFF"/>
              </a:solidFill>
              <a:latin typeface="Times New Roman" panose="02020603050405020304" pitchFamily="18" charset="0"/>
              <a:ea typeface="Caveat Brush"/>
              <a:cs typeface="Times New Roman" panose="02020603050405020304" pitchFamily="18" charset="0"/>
              <a:sym typeface="Caveat Brush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4C840D9-28BC-0944-A704-E89BE120DE48}"/>
              </a:ext>
            </a:extLst>
          </p:cNvPr>
          <p:cNvSpPr>
            <a:spLocks noGrp="1"/>
          </p:cNvSpPr>
          <p:nvPr>
            <p:ph type="title" idx="3"/>
          </p:nvPr>
        </p:nvSpPr>
        <p:spPr>
          <a:xfrm>
            <a:off x="5045789" y="2536585"/>
            <a:ext cx="3220028" cy="1387366"/>
          </a:xfrm>
        </p:spPr>
        <p:txBody>
          <a:bodyPr/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Sắp xếp tranh ảnh hoặc các phương tiện hỗ trợ khác (nếu có)</a:t>
            </a: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CEFB81C-59A4-EA4C-9752-C584C0979CDF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795480" y="2496815"/>
            <a:ext cx="3220028" cy="1387366"/>
          </a:xfrm>
        </p:spPr>
        <p:txBody>
          <a:bodyPr/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lại dàn ý đã làm ở phần Viết.</a:t>
            </a: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4942" y="1164412"/>
            <a:ext cx="3558142" cy="198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485169" y="1211439"/>
            <a:ext cx="2792974" cy="1983974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4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2" name="Google Shape;232;p47">
            <a:hlinkClick r:id="" action="ppaction://hlinkshowjump?jump=nextslide"/>
          </p:cNvPr>
          <p:cNvSpPr txBox="1"/>
          <p:nvPr/>
        </p:nvSpPr>
        <p:spPr>
          <a:xfrm>
            <a:off x="3659850" y="4149525"/>
            <a:ext cx="1824300" cy="43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FFFFFF"/>
              </a:solidFill>
              <a:latin typeface="Times New Roman" panose="02020603050405020304" pitchFamily="18" charset="0"/>
              <a:ea typeface="Caveat Brush"/>
              <a:cs typeface="Times New Roman" panose="02020603050405020304" pitchFamily="18" charset="0"/>
              <a:sym typeface="Caveat Brush"/>
            </a:endParaRPr>
          </a:p>
        </p:txBody>
      </p:sp>
      <p:pic>
        <p:nvPicPr>
          <p:cNvPr id="235" name="Google Shape;23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62747">
            <a:off x="842067" y="3414640"/>
            <a:ext cx="1016519" cy="1111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500007">
            <a:off x="7218530" y="3551235"/>
            <a:ext cx="1041535" cy="11386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07C5FB2-3020-4C42-A81B-173F96CD7468}"/>
              </a:ext>
            </a:extLst>
          </p:cNvPr>
          <p:cNvSpPr/>
          <p:nvPr/>
        </p:nvSpPr>
        <p:spPr>
          <a:xfrm>
            <a:off x="1576174" y="1391174"/>
            <a:ext cx="2415964" cy="1757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Bổ sung, chỉnh sửa dàn ý cho bài nói (nếu cần thiết).</a:t>
            </a:r>
            <a:endParaRPr lang="en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41EF56-BCF1-BA40-9926-2772836D59BB}"/>
              </a:ext>
            </a:extLst>
          </p:cNvPr>
          <p:cNvSpPr txBox="1"/>
          <p:nvPr/>
        </p:nvSpPr>
        <p:spPr>
          <a:xfrm>
            <a:off x="4865857" y="1413861"/>
            <a:ext cx="31853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Nếu trình bày ý kiến về một vấn đề khác với vấn đề ở phần Viết thì lập dàn ý cho bài nói.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9"/>
          <p:cNvSpPr txBox="1">
            <a:spLocks noGrp="1"/>
          </p:cNvSpPr>
          <p:nvPr>
            <p:ph type="title"/>
          </p:nvPr>
        </p:nvSpPr>
        <p:spPr>
          <a:xfrm>
            <a:off x="534300" y="136160"/>
            <a:ext cx="8075400" cy="6240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CCB7C6-8C1A-7D41-BDA4-7F582C9A1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1138" y="1295479"/>
            <a:ext cx="3740793" cy="3431808"/>
          </a:xfrm>
          <a:solidFill>
            <a:srgbClr val="FFFFCC"/>
          </a:solidFill>
        </p:spPr>
        <p:txBody>
          <a:bodyPr/>
          <a:lstStyle/>
          <a:p>
            <a:pPr algn="just"/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nói: Dựa vào dàn ý, thực hiện việc trình bày ý kiến về vấn đề đã lựa chọn bằng lời trước tổ hoặc lớp. Chú ý đảm bảo nội dung và cách trình bày để bài nói trở nên hấp dẫn. </a:t>
            </a:r>
            <a:endParaRPr lang="en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B80D2C-24F1-6743-A67A-C5F35326B840}"/>
              </a:ext>
            </a:extLst>
          </p:cNvPr>
          <p:cNvSpPr/>
          <p:nvPr/>
        </p:nvSpPr>
        <p:spPr>
          <a:xfrm>
            <a:off x="5151862" y="1318612"/>
            <a:ext cx="2959597" cy="16927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Người nghe: Tóm tắt được nội dung chính mà người nói trình bày. </a:t>
            </a:r>
            <a:endParaRPr lang="en-VN" sz="2600" dirty="0"/>
          </a:p>
        </p:txBody>
      </p:sp>
      <p:pic>
        <p:nvPicPr>
          <p:cNvPr id="8" name="Google Shape;553;p70">
            <a:extLst>
              <a:ext uri="{FF2B5EF4-FFF2-40B4-BE49-F238E27FC236}">
                <a16:creationId xmlns:a16="http://schemas.microsoft.com/office/drawing/2014/main" id="{3E1C6D8C-E198-BB48-AEC1-4220A5C9B70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126316" y="3342135"/>
            <a:ext cx="1793092" cy="190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58;p70">
            <a:extLst>
              <a:ext uri="{FF2B5EF4-FFF2-40B4-BE49-F238E27FC236}">
                <a16:creationId xmlns:a16="http://schemas.microsoft.com/office/drawing/2014/main" id="{ED2B6AB5-9ECC-7B46-A955-62495AC5A27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90418">
            <a:off x="6805344" y="3179728"/>
            <a:ext cx="2003837" cy="1693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9"/>
          <p:cNvSpPr txBox="1">
            <a:spLocks noGrp="1"/>
          </p:cNvSpPr>
          <p:nvPr>
            <p:ph type="title"/>
          </p:nvPr>
        </p:nvSpPr>
        <p:spPr>
          <a:xfrm>
            <a:off x="534300" y="136160"/>
            <a:ext cx="8075400" cy="6240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endParaRPr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0EC166-F2F2-3A4B-906D-1D961A9A8633}"/>
              </a:ext>
            </a:extLst>
          </p:cNvPr>
          <p:cNvSpPr/>
          <p:nvPr/>
        </p:nvSpPr>
        <p:spPr>
          <a:xfrm>
            <a:off x="534299" y="1103095"/>
            <a:ext cx="8364373" cy="3828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Người nói:</a:t>
            </a:r>
            <a:endParaRPr lang="en-VN" sz="2800" dirty="0">
              <a:solidFill>
                <a:schemeClr val="bg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Xem nội dung bài nói đã đủ ý chưa (Ý kiến về vật nuôi thế nào? Lí lẽ về việc nên hoặc không nên có vật nuôi ra sao? Có nêu được các bằng chứng cụ thể không?)</a:t>
            </a:r>
            <a:endParaRPr lang="en-VN" sz="2800" dirty="0">
              <a:solidFill>
                <a:schemeClr val="bg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Rút kinh nghiệm về cách trình bày: Diễn đạt có rõ ràng, dễ hiểu không? Ngôn ngữ, điệu bộ, thái độ,… đã phù hợp chưa?</a:t>
            </a:r>
            <a:endParaRPr lang="en-VN" sz="2800" dirty="0">
              <a:solidFill>
                <a:schemeClr val="bg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8" name="Google Shape;589;p72">
            <a:extLst>
              <a:ext uri="{FF2B5EF4-FFF2-40B4-BE49-F238E27FC236}">
                <a16:creationId xmlns:a16="http://schemas.microsoft.com/office/drawing/2014/main" id="{E2BAC610-D27F-654D-BD47-15A25D9425F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8884" y="211408"/>
            <a:ext cx="1145116" cy="1220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770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9"/>
          <p:cNvSpPr txBox="1">
            <a:spLocks noGrp="1"/>
          </p:cNvSpPr>
          <p:nvPr>
            <p:ph type="title"/>
          </p:nvPr>
        </p:nvSpPr>
        <p:spPr>
          <a:xfrm>
            <a:off x="534300" y="136160"/>
            <a:ext cx="8075400" cy="6240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endParaRPr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0EC166-F2F2-3A4B-906D-1D961A9A8633}"/>
              </a:ext>
            </a:extLst>
          </p:cNvPr>
          <p:cNvSpPr/>
          <p:nvPr/>
        </p:nvSpPr>
        <p:spPr>
          <a:xfrm>
            <a:off x="534300" y="851265"/>
            <a:ext cx="8364373" cy="4035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Người nghe:</a:t>
            </a:r>
            <a:endParaRPr lang="en-VN" sz="3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Hiểu đúng và tóm tắt được các thông tin (ý kiến, lí lẽ và bằng chứng về việc nên hoặc không nên có vật nuôi trong nhà) của người nói.</a:t>
            </a:r>
            <a:endParaRPr lang="en-VN" sz="3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Tập trung chú ý theo dõi người nói, nêu câu hỏi nếu thấy chưa rõ.</a:t>
            </a:r>
            <a:endParaRPr lang="en-VN" sz="3200" dirty="0">
              <a:solidFill>
                <a:schemeClr val="bg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Google Shape;590;p72">
            <a:extLst>
              <a:ext uri="{FF2B5EF4-FFF2-40B4-BE49-F238E27FC236}">
                <a16:creationId xmlns:a16="http://schemas.microsoft.com/office/drawing/2014/main" id="{62B44F03-3EB8-C14C-B509-8746A6BF8BF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0098" y="359871"/>
            <a:ext cx="938575" cy="1107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06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032851" y="2589274"/>
            <a:ext cx="2184601" cy="1166901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71"/>
          <p:cNvSpPr txBox="1">
            <a:spLocks noGrp="1"/>
          </p:cNvSpPr>
          <p:nvPr>
            <p:ph type="title"/>
          </p:nvPr>
        </p:nvSpPr>
        <p:spPr>
          <a:xfrm>
            <a:off x="2158566" y="536586"/>
            <a:ext cx="4826868" cy="246157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" sz="6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6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" sz="6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6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" sz="6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6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" sz="6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6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" sz="6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sz="6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5" name="Google Shape;565;p71"/>
          <p:cNvSpPr txBox="1">
            <a:spLocks noGrp="1"/>
          </p:cNvSpPr>
          <p:nvPr>
            <p:ph type="subTitle" idx="1"/>
          </p:nvPr>
        </p:nvSpPr>
        <p:spPr>
          <a:xfrm>
            <a:off x="1284000" y="347812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PHẠM THỊ KIM DUNG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6" name="Google Shape;566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859999" y="949224"/>
            <a:ext cx="2184601" cy="116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3900" y="949225"/>
            <a:ext cx="1530100" cy="371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8310" y="1154925"/>
            <a:ext cx="2119979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Google Shape;596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4055" y="3119153"/>
            <a:ext cx="1699905" cy="1259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8002" y="3268904"/>
            <a:ext cx="1687342" cy="1293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4276" y="1376849"/>
            <a:ext cx="1211605" cy="1213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4901" y="2246903"/>
            <a:ext cx="1294238" cy="2260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16627" y="1742910"/>
            <a:ext cx="1821324" cy="996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35625" y="2739422"/>
            <a:ext cx="1042551" cy="699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7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70762" y="3505237"/>
            <a:ext cx="661538" cy="820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7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68692" y="1397003"/>
            <a:ext cx="1557858" cy="1688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7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-1070526" y="551025"/>
            <a:ext cx="2196751" cy="103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7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8043124" y="1157225"/>
            <a:ext cx="2196751" cy="10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TC14 - Rác thải nhựa- Thảm họa môi trường.mp4" descr="VTC14 - Rác thải nhựa- Thảm họa môi trường.mp4">
            <a:hlinkClick r:id="" action="ppaction://media"/>
            <a:extLst>
              <a:ext uri="{FF2B5EF4-FFF2-40B4-BE49-F238E27FC236}">
                <a16:creationId xmlns:a16="http://schemas.microsoft.com/office/drawing/2014/main" id="{B3E35CE7-76B9-3440-8CD0-D3E0C1B86C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9144000" cy="51387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1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8550" y="638950"/>
            <a:ext cx="1271449" cy="12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3CE4EB4-C19A-9D45-BD8E-585B7F811F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6450" y="2212249"/>
            <a:ext cx="5231100" cy="2002911"/>
          </a:xfrm>
        </p:spPr>
        <p:txBody>
          <a:bodyPr/>
          <a:lstStyle/>
          <a:p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nói về vấn đề gì? Vấn đề đó có phổ biến không? Chúng ta cần có thái độ như thế nào đối với vấn đề này?....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9"/>
          <p:cNvSpPr txBox="1">
            <a:spLocks noGrp="1"/>
          </p:cNvSpPr>
          <p:nvPr>
            <p:ph type="ctrTitle"/>
          </p:nvPr>
        </p:nvSpPr>
        <p:spPr>
          <a:xfrm>
            <a:off x="720000" y="0"/>
            <a:ext cx="4944820" cy="37407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Trình bày ý kiến về một hiện tượng đời sống</a:t>
            </a:r>
            <a:endParaRPr sz="6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Google Shape;146;p39"/>
          <p:cNvSpPr txBox="1">
            <a:spLocks noGrp="1"/>
          </p:cNvSpPr>
          <p:nvPr>
            <p:ph type="subTitle" idx="1"/>
          </p:nvPr>
        </p:nvSpPr>
        <p:spPr>
          <a:xfrm>
            <a:off x="720000" y="3740675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ĐINH THỊ THANH THẢO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7" name="Google Shape;14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4500" y="508575"/>
            <a:ext cx="2262234" cy="4838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4"/>
          <p:cNvSpPr txBox="1">
            <a:spLocks noGrp="1"/>
          </p:cNvSpPr>
          <p:nvPr>
            <p:ph type="title"/>
          </p:nvPr>
        </p:nvSpPr>
        <p:spPr>
          <a:xfrm>
            <a:off x="720000" y="1610425"/>
            <a:ext cx="4875900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5" name="Google Shape;195;p44"/>
          <p:cNvSpPr txBox="1">
            <a:spLocks noGrp="1"/>
          </p:cNvSpPr>
          <p:nvPr>
            <p:ph type="title" idx="2"/>
          </p:nvPr>
        </p:nvSpPr>
        <p:spPr>
          <a:xfrm>
            <a:off x="2411375" y="804425"/>
            <a:ext cx="159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01.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2950" y="2864900"/>
            <a:ext cx="1105875" cy="89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42"/>
          <p:cNvPicPr preferRelativeResize="0"/>
          <p:nvPr/>
        </p:nvPicPr>
        <p:blipFill rotWithShape="1">
          <a:blip r:embed="rId3">
            <a:alphaModFix/>
          </a:blip>
          <a:srcRect t="35161"/>
          <a:stretch/>
        </p:blipFill>
        <p:spPr>
          <a:xfrm>
            <a:off x="6619950" y="867775"/>
            <a:ext cx="1105875" cy="5789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92BDB38F-92AB-314D-B2B6-FFFFC0523D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2950" y="1431500"/>
            <a:ext cx="4095900" cy="1433400"/>
          </a:xfrm>
        </p:spPr>
        <p:txBody>
          <a:bodyPr/>
          <a:lstStyle/>
          <a:p>
            <a:r>
              <a:rPr lang="vi-VN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Vấn đề mà em định trình bày là gì?</a:t>
            </a:r>
            <a:endParaRPr lang="en-VN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Google Shape;515;p66">
            <a:extLst>
              <a:ext uri="{FF2B5EF4-FFF2-40B4-BE49-F238E27FC236}">
                <a16:creationId xmlns:a16="http://schemas.microsoft.com/office/drawing/2014/main" id="{527C0300-8F47-6049-BCF0-9B03D627DD7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5245173" y="1675325"/>
            <a:ext cx="2196751" cy="175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18;p66">
            <a:extLst>
              <a:ext uri="{FF2B5EF4-FFF2-40B4-BE49-F238E27FC236}">
                <a16:creationId xmlns:a16="http://schemas.microsoft.com/office/drawing/2014/main" id="{11453512-32F9-1541-880B-BCD76340E39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61276" y="1431500"/>
            <a:ext cx="2764549" cy="1660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2950" y="2864900"/>
            <a:ext cx="1105875" cy="89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42"/>
          <p:cNvPicPr preferRelativeResize="0"/>
          <p:nvPr/>
        </p:nvPicPr>
        <p:blipFill rotWithShape="1">
          <a:blip r:embed="rId3">
            <a:alphaModFix/>
          </a:blip>
          <a:srcRect t="35161"/>
          <a:stretch/>
        </p:blipFill>
        <p:spPr>
          <a:xfrm>
            <a:off x="6619950" y="867775"/>
            <a:ext cx="1105875" cy="57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ubtitle 4">
            <a:extLst>
              <a:ext uri="{FF2B5EF4-FFF2-40B4-BE49-F238E27FC236}">
                <a16:creationId xmlns:a16="http://schemas.microsoft.com/office/drawing/2014/main" id="{318C925F-620A-2E4D-9342-69B9406302F6}"/>
              </a:ext>
            </a:extLst>
          </p:cNvPr>
          <p:cNvSpPr txBox="1">
            <a:spLocks/>
          </p:cNvSpPr>
          <p:nvPr/>
        </p:nvSpPr>
        <p:spPr>
          <a:xfrm>
            <a:off x="3163662" y="1510599"/>
            <a:ext cx="4095900" cy="14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None/>
              <a:defRPr sz="16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None/>
              <a:defRPr sz="15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None/>
              <a:defRPr sz="15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None/>
              <a:defRPr sz="15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None/>
              <a:defRPr sz="15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None/>
              <a:defRPr sz="15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None/>
              <a:defRPr sz="15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None/>
              <a:defRPr sz="15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None/>
              <a:defRPr sz="15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vi-VN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trình bày ý kiến về một vấn đề, các em cần làm gì?</a:t>
            </a:r>
            <a:endParaRPr lang="en-VN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oogle Shape;534;p68">
            <a:extLst>
              <a:ext uri="{FF2B5EF4-FFF2-40B4-BE49-F238E27FC236}">
                <a16:creationId xmlns:a16="http://schemas.microsoft.com/office/drawing/2014/main" id="{BC2754D9-5B89-744B-9BAA-6F2AE450BE6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346988" y="1739838"/>
            <a:ext cx="2816675" cy="225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35;p68">
            <a:extLst>
              <a:ext uri="{FF2B5EF4-FFF2-40B4-BE49-F238E27FC236}">
                <a16:creationId xmlns:a16="http://schemas.microsoft.com/office/drawing/2014/main" id="{3671C14A-959E-0C4C-8056-FF2D2662C22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1925" y="1247086"/>
            <a:ext cx="1966800" cy="2425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2365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5"/>
          <p:cNvSpPr txBox="1">
            <a:spLocks noGrp="1"/>
          </p:cNvSpPr>
          <p:nvPr>
            <p:ph type="title"/>
          </p:nvPr>
        </p:nvSpPr>
        <p:spPr>
          <a:xfrm>
            <a:off x="720000" y="133672"/>
            <a:ext cx="365682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4" name="Google Shape;344;p55"/>
          <p:cNvCxnSpPr/>
          <p:nvPr/>
        </p:nvCxnSpPr>
        <p:spPr>
          <a:xfrm>
            <a:off x="2843525" y="1155619"/>
            <a:ext cx="15333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45" name="Google Shape;345;p55"/>
          <p:cNvCxnSpPr/>
          <p:nvPr/>
        </p:nvCxnSpPr>
        <p:spPr>
          <a:xfrm>
            <a:off x="2950925" y="1998840"/>
            <a:ext cx="14259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pic>
        <p:nvPicPr>
          <p:cNvPr id="353" name="Google Shape;35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614024" y="750250"/>
            <a:ext cx="2016251" cy="117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486401" y="3125612"/>
            <a:ext cx="2016251" cy="117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46976" y="744025"/>
            <a:ext cx="2797525" cy="45484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747EC86-07B6-9740-A7B7-2FA602AE3C48}"/>
              </a:ext>
            </a:extLst>
          </p:cNvPr>
          <p:cNvSpPr/>
          <p:nvPr/>
        </p:nvSpPr>
        <p:spPr>
          <a:xfrm>
            <a:off x="4572000" y="750219"/>
            <a:ext cx="4023071" cy="9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Xác định vấn đề: Lựa chọn vấn đề em định trình bày ý kiến.</a:t>
            </a:r>
            <a:endParaRPr lang="en-VN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FDAFBD-BB4B-B54C-A7CD-D89CDBD95717}"/>
              </a:ext>
            </a:extLst>
          </p:cNvPr>
          <p:cNvSpPr/>
          <p:nvPr/>
        </p:nvSpPr>
        <p:spPr>
          <a:xfrm>
            <a:off x="4572000" y="1716536"/>
            <a:ext cx="4393580" cy="3426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Để trình bày ý kiến trước lớp về vấn đề đã xác định, các em cần:</a:t>
            </a:r>
            <a:endParaRPr lang="en-VN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+ Xác định ý kiến của mình về vấn đề đó và các lí lẽ, bằng chứng em định sử dụng để thuyết phục mọi người.</a:t>
            </a:r>
            <a:endParaRPr lang="en-VN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+ Chuẩn bị tranh ảnh hoặc video, thiết bị hỗ trợ (nếu có). </a:t>
            </a:r>
            <a:endParaRPr lang="en-VN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6"/>
          <p:cNvSpPr txBox="1">
            <a:spLocks noGrp="1"/>
          </p:cNvSpPr>
          <p:nvPr>
            <p:ph type="title"/>
          </p:nvPr>
        </p:nvSpPr>
        <p:spPr>
          <a:xfrm>
            <a:off x="4725474" y="2140710"/>
            <a:ext cx="4524150" cy="9016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" sz="6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6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sz="6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1" name="Google Shape;22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8225" y="1247400"/>
            <a:ext cx="3179850" cy="35759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ubtitle 8">
            <a:extLst>
              <a:ext uri="{FF2B5EF4-FFF2-40B4-BE49-F238E27FC236}">
                <a16:creationId xmlns:a16="http://schemas.microsoft.com/office/drawing/2014/main" id="{369171CB-536A-4D4E-80E7-946B8C6B0F89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4572000" y="878771"/>
            <a:ext cx="2742600" cy="1099561"/>
          </a:xfrm>
        </p:spPr>
        <p:txBody>
          <a:bodyPr/>
          <a:lstStyle/>
          <a:p>
            <a:r>
              <a:rPr lang="en-VN" sz="6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476</Words>
  <Application>Microsoft Office PowerPoint</Application>
  <PresentationFormat>On-screen Show (16:9)</PresentationFormat>
  <Paragraphs>34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Caveat Brush</vt:lpstr>
      <vt:lpstr>Times New Roman</vt:lpstr>
      <vt:lpstr>Roboto Condensed Light</vt:lpstr>
      <vt:lpstr>Arial</vt:lpstr>
      <vt:lpstr>Nunito</vt:lpstr>
      <vt:lpstr>Calibri</vt:lpstr>
      <vt:lpstr>Fredoka One</vt:lpstr>
      <vt:lpstr>Question of the Day for Preschool by Slidesgo</vt:lpstr>
      <vt:lpstr>Chào mừng các em học sinh yêu quý!</vt:lpstr>
      <vt:lpstr>PowerPoint Presentation</vt:lpstr>
      <vt:lpstr>PowerPoint Presentation</vt:lpstr>
      <vt:lpstr>Trình bày ý kiến về một hiện tượng đời sống</vt:lpstr>
      <vt:lpstr>Định hướng</vt:lpstr>
      <vt:lpstr>PowerPoint Presentation</vt:lpstr>
      <vt:lpstr>PowerPoint Presentation</vt:lpstr>
      <vt:lpstr>1. Định hướng</vt:lpstr>
      <vt:lpstr>Thực hành</vt:lpstr>
      <vt:lpstr>a) Chuẩn bị</vt:lpstr>
      <vt:lpstr>b) Tìm ý và lập dàn ý</vt:lpstr>
      <vt:lpstr>c) Nói và nghe</vt:lpstr>
      <vt:lpstr>d) Kiểm tra và chỉnh sửa</vt:lpstr>
      <vt:lpstr>d) Kiểm tra và chỉnh sửa</vt:lpstr>
      <vt:lpstr>Chúc các em học tốt!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Thay Tho 0833703100</cp:lastModifiedBy>
  <cp:revision>7</cp:revision>
  <dcterms:modified xsi:type="dcterms:W3CDTF">2025-05-30T02:18:05Z</dcterms:modified>
</cp:coreProperties>
</file>