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8" r:id="rId2"/>
    <p:sldId id="264" r:id="rId3"/>
    <p:sldId id="289" r:id="rId4"/>
    <p:sldId id="290" r:id="rId5"/>
    <p:sldId id="291" r:id="rId6"/>
    <p:sldId id="292" r:id="rId7"/>
    <p:sldId id="293" r:id="rId8"/>
    <p:sldId id="321" r:id="rId9"/>
    <p:sldId id="257" r:id="rId10"/>
    <p:sldId id="260" r:id="rId11"/>
    <p:sldId id="294" r:id="rId12"/>
    <p:sldId id="295" r:id="rId13"/>
    <p:sldId id="296" r:id="rId14"/>
    <p:sldId id="297" r:id="rId15"/>
    <p:sldId id="299" r:id="rId16"/>
    <p:sldId id="298" r:id="rId17"/>
    <p:sldId id="263" r:id="rId18"/>
    <p:sldId id="259" r:id="rId19"/>
    <p:sldId id="300" r:id="rId20"/>
    <p:sldId id="301" r:id="rId21"/>
    <p:sldId id="302" r:id="rId22"/>
    <p:sldId id="303" r:id="rId23"/>
    <p:sldId id="305" r:id="rId24"/>
    <p:sldId id="306" r:id="rId25"/>
    <p:sldId id="307" r:id="rId26"/>
    <p:sldId id="308" r:id="rId27"/>
    <p:sldId id="309" r:id="rId28"/>
    <p:sldId id="310" r:id="rId29"/>
    <p:sldId id="311" r:id="rId30"/>
    <p:sldId id="312" r:id="rId31"/>
    <p:sldId id="313" r:id="rId32"/>
    <p:sldId id="316" r:id="rId33"/>
    <p:sldId id="315" r:id="rId34"/>
    <p:sldId id="317" r:id="rId35"/>
    <p:sldId id="318" r:id="rId36"/>
    <p:sldId id="319" r:id="rId37"/>
    <p:sldId id="262" r:id="rId38"/>
    <p:sldId id="267" r:id="rId39"/>
    <p:sldId id="276" r:id="rId40"/>
    <p:sldId id="269" r:id="rId41"/>
    <p:sldId id="314" r:id="rId42"/>
    <p:sldId id="261" r:id="rId43"/>
    <p:sldId id="285" r:id="rId44"/>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CE0"/>
    <a:srgbClr val="C98965"/>
    <a:srgbClr val="CC906E"/>
    <a:srgbClr val="D19C7E"/>
    <a:srgbClr val="F59A8E"/>
    <a:srgbClr val="E69B7A"/>
    <a:srgbClr val="EBA48E"/>
    <a:srgbClr val="7B5A48"/>
    <a:srgbClr val="B12C3C"/>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3" autoAdjust="0"/>
    <p:restoredTop sz="96296"/>
  </p:normalViewPr>
  <p:slideViewPr>
    <p:cSldViewPr snapToGrid="0">
      <p:cViewPr varScale="1">
        <p:scale>
          <a:sx n="76" d="100"/>
          <a:sy n="76" d="100"/>
        </p:scale>
        <p:origin x="556" y="64"/>
      </p:cViewPr>
      <p:guideLst/>
    </p:cSldViewPr>
  </p:slideViewPr>
  <p:notesTextViewPr>
    <p:cViewPr>
      <p:scale>
        <a:sx n="1" d="1"/>
        <a:sy n="1" d="1"/>
      </p:scale>
      <p:origin x="0" y="0"/>
    </p:cViewPr>
  </p:notesTextViewPr>
  <p:sorterViewPr>
    <p:cViewPr varScale="1">
      <p:scale>
        <a:sx n="1" d="1"/>
        <a:sy n="1" d="1"/>
      </p:scale>
      <p:origin x="0" y="-1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7D70C-1FAC-482C-AC6F-B86A904B6CDC}" type="datetimeFigureOut">
              <a:rPr lang="zh-CN" altLang="en-US" smtClean="0"/>
              <a:t>2025/5/30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3480B-DD48-4110-A0DD-2A4C7C239F0C}" type="slidenum">
              <a:rPr lang="zh-CN" altLang="en-US" smtClean="0"/>
              <a:t>‹#›</a:t>
            </a:fld>
            <a:endParaRPr lang="zh-CN" altLang="en-US"/>
          </a:p>
        </p:txBody>
      </p:sp>
    </p:spTree>
    <p:extLst>
      <p:ext uri="{BB962C8B-B14F-4D97-AF65-F5344CB8AC3E}">
        <p14:creationId xmlns:p14="http://schemas.microsoft.com/office/powerpoint/2010/main" val="16145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105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13</a:t>
            </a:fld>
            <a:endParaRPr lang="zh-CN" altLang="en-US"/>
          </a:p>
        </p:txBody>
      </p:sp>
    </p:spTree>
    <p:extLst>
      <p:ext uri="{BB962C8B-B14F-4D97-AF65-F5344CB8AC3E}">
        <p14:creationId xmlns:p14="http://schemas.microsoft.com/office/powerpoint/2010/main" val="112025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056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25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401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19</a:t>
            </a:fld>
            <a:endParaRPr lang="zh-CN" altLang="en-US"/>
          </a:p>
        </p:txBody>
      </p:sp>
    </p:spTree>
    <p:extLst>
      <p:ext uri="{BB962C8B-B14F-4D97-AF65-F5344CB8AC3E}">
        <p14:creationId xmlns:p14="http://schemas.microsoft.com/office/powerpoint/2010/main" val="351869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26</a:t>
            </a:fld>
            <a:endParaRPr lang="zh-CN" altLang="en-US"/>
          </a:p>
        </p:txBody>
      </p:sp>
    </p:spTree>
    <p:extLst>
      <p:ext uri="{BB962C8B-B14F-4D97-AF65-F5344CB8AC3E}">
        <p14:creationId xmlns:p14="http://schemas.microsoft.com/office/powerpoint/2010/main" val="414687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8413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4330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634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4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2634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3545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9364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383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27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534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11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665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588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088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075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bg>
      <p:bgPr>
        <a:solidFill>
          <a:srgbClr val="F6EC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91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6ECE0"/>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964A6B-A308-4B70-B9EF-4143E8857B10}"/>
              </a:ext>
            </a:extLst>
          </p:cNvPr>
          <p:cNvSpPr/>
          <p:nvPr userDrawn="1"/>
        </p:nvSpPr>
        <p:spPr>
          <a:xfrm>
            <a:off x="718457" y="518886"/>
            <a:ext cx="10755085" cy="5820228"/>
          </a:xfrm>
          <a:prstGeom prst="rect">
            <a:avLst/>
          </a:prstGeom>
          <a:solidFill>
            <a:schemeClr val="bg1"/>
          </a:solidFill>
          <a:ln>
            <a:no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4A2B1B54-C4DE-487C-A627-6A073E052E84}"/>
              </a:ext>
            </a:extLst>
          </p:cNvPr>
          <p:cNvPicPr>
            <a:picLocks noChangeAspect="1"/>
          </p:cNvPicPr>
          <p:nvPr userDrawn="1"/>
        </p:nvPicPr>
        <p:blipFill>
          <a:blip r:embed="rId2"/>
          <a:stretch>
            <a:fillRect/>
          </a:stretch>
        </p:blipFill>
        <p:spPr>
          <a:xfrm>
            <a:off x="8677382" y="5154897"/>
            <a:ext cx="3547562" cy="1749374"/>
          </a:xfrm>
          <a:prstGeom prst="rect">
            <a:avLst/>
          </a:prstGeom>
        </p:spPr>
      </p:pic>
      <p:pic>
        <p:nvPicPr>
          <p:cNvPr id="17" name="图片 16">
            <a:extLst>
              <a:ext uri="{FF2B5EF4-FFF2-40B4-BE49-F238E27FC236}">
                <a16:creationId xmlns:a16="http://schemas.microsoft.com/office/drawing/2014/main" id="{7A3B5EC5-2EA2-4E7A-87B7-D05E8FDE3E6D}"/>
              </a:ext>
            </a:extLst>
          </p:cNvPr>
          <p:cNvPicPr>
            <a:picLocks noChangeAspect="1"/>
          </p:cNvPicPr>
          <p:nvPr userDrawn="1"/>
        </p:nvPicPr>
        <p:blipFill>
          <a:blip r:embed="rId3"/>
          <a:stretch>
            <a:fillRect/>
          </a:stretch>
        </p:blipFill>
        <p:spPr>
          <a:xfrm rot="20370744">
            <a:off x="1541063" y="4299913"/>
            <a:ext cx="583718" cy="964878"/>
          </a:xfrm>
          <a:prstGeom prst="rect">
            <a:avLst/>
          </a:prstGeom>
        </p:spPr>
      </p:pic>
      <p:pic>
        <p:nvPicPr>
          <p:cNvPr id="20" name="图片 19">
            <a:extLst>
              <a:ext uri="{FF2B5EF4-FFF2-40B4-BE49-F238E27FC236}">
                <a16:creationId xmlns:a16="http://schemas.microsoft.com/office/drawing/2014/main" id="{80F5498B-1CD4-48B6-8C35-7B9153A98C65}"/>
              </a:ext>
            </a:extLst>
          </p:cNvPr>
          <p:cNvPicPr>
            <a:picLocks noChangeAspect="1"/>
          </p:cNvPicPr>
          <p:nvPr userDrawn="1"/>
        </p:nvPicPr>
        <p:blipFill>
          <a:blip r:embed="rId4"/>
          <a:stretch>
            <a:fillRect/>
          </a:stretch>
        </p:blipFill>
        <p:spPr>
          <a:xfrm rot="19922401">
            <a:off x="11069475" y="2531705"/>
            <a:ext cx="686785" cy="673289"/>
          </a:xfrm>
          <a:prstGeom prst="rect">
            <a:avLst/>
          </a:prstGeom>
        </p:spPr>
      </p:pic>
      <p:pic>
        <p:nvPicPr>
          <p:cNvPr id="21" name="图片 20">
            <a:extLst>
              <a:ext uri="{FF2B5EF4-FFF2-40B4-BE49-F238E27FC236}">
                <a16:creationId xmlns:a16="http://schemas.microsoft.com/office/drawing/2014/main" id="{15360C47-C20B-4ABB-8429-F67F2C77C73F}"/>
              </a:ext>
            </a:extLst>
          </p:cNvPr>
          <p:cNvPicPr>
            <a:picLocks noChangeAspect="1"/>
          </p:cNvPicPr>
          <p:nvPr userDrawn="1"/>
        </p:nvPicPr>
        <p:blipFill>
          <a:blip r:embed="rId5"/>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365640041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63491854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emf"/><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4.emf"/><Relationship Id="rId4" Type="http://schemas.openxmlformats.org/officeDocument/2006/relationships/image" Target="../media/image6.emf"/><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image" Target="../media/image3.emf"/><Relationship Id="rId4" Type="http://schemas.openxmlformats.org/officeDocument/2006/relationships/image" Target="../media/image5.emf"/><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DEBAD85-E965-4500-A0D6-676A428D1012}"/>
              </a:ext>
            </a:extLst>
          </p:cNvPr>
          <p:cNvPicPr>
            <a:picLocks noChangeAspect="1"/>
          </p:cNvPicPr>
          <p:nvPr/>
        </p:nvPicPr>
        <p:blipFill>
          <a:blip r:embed="rId3"/>
          <a:stretch>
            <a:fillRect/>
          </a:stretch>
        </p:blipFill>
        <p:spPr>
          <a:xfrm>
            <a:off x="3030721" y="1146629"/>
            <a:ext cx="6798677" cy="6487886"/>
          </a:xfrm>
          <a:prstGeom prst="rect">
            <a:avLst/>
          </a:prstGeom>
        </p:spPr>
      </p:pic>
      <p:pic>
        <p:nvPicPr>
          <p:cNvPr id="14" name="图片 13">
            <a:extLst>
              <a:ext uri="{FF2B5EF4-FFF2-40B4-BE49-F238E27FC236}">
                <a16:creationId xmlns:a16="http://schemas.microsoft.com/office/drawing/2014/main" id="{C87A8AE7-36F4-4D60-B41F-A54A9F6B3D2B}"/>
              </a:ext>
            </a:extLst>
          </p:cNvPr>
          <p:cNvPicPr>
            <a:picLocks noChangeAspect="1"/>
          </p:cNvPicPr>
          <p:nvPr/>
        </p:nvPicPr>
        <p:blipFill>
          <a:blip r:embed="rId4"/>
          <a:stretch>
            <a:fillRect/>
          </a:stretch>
        </p:blipFill>
        <p:spPr>
          <a:xfrm>
            <a:off x="536368" y="-106383"/>
            <a:ext cx="11119264" cy="1570551"/>
          </a:xfrm>
          <a:prstGeom prst="rect">
            <a:avLst/>
          </a:prstGeom>
        </p:spPr>
      </p:pic>
      <p:pic>
        <p:nvPicPr>
          <p:cNvPr id="16" name="图片 15">
            <a:extLst>
              <a:ext uri="{FF2B5EF4-FFF2-40B4-BE49-F238E27FC236}">
                <a16:creationId xmlns:a16="http://schemas.microsoft.com/office/drawing/2014/main" id="{B80EF637-B5D8-45BF-8FAB-A5F55C5AD335}"/>
              </a:ext>
            </a:extLst>
          </p:cNvPr>
          <p:cNvPicPr>
            <a:picLocks noChangeAspect="1"/>
          </p:cNvPicPr>
          <p:nvPr/>
        </p:nvPicPr>
        <p:blipFill>
          <a:blip r:embed="rId5"/>
          <a:stretch>
            <a:fillRect/>
          </a:stretch>
        </p:blipFill>
        <p:spPr>
          <a:xfrm rot="2064040" flipH="1">
            <a:off x="10357184" y="3930360"/>
            <a:ext cx="553700" cy="942637"/>
          </a:xfrm>
          <a:prstGeom prst="rect">
            <a:avLst/>
          </a:prstGeom>
        </p:spPr>
      </p:pic>
      <p:pic>
        <p:nvPicPr>
          <p:cNvPr id="17" name="图片 16">
            <a:extLst>
              <a:ext uri="{FF2B5EF4-FFF2-40B4-BE49-F238E27FC236}">
                <a16:creationId xmlns:a16="http://schemas.microsoft.com/office/drawing/2014/main" id="{EAD92E65-373C-4914-8675-58F4DB2D6EF7}"/>
              </a:ext>
            </a:extLst>
          </p:cNvPr>
          <p:cNvPicPr>
            <a:picLocks noChangeAspect="1"/>
          </p:cNvPicPr>
          <p:nvPr/>
        </p:nvPicPr>
        <p:blipFill>
          <a:blip r:embed="rId6"/>
          <a:stretch>
            <a:fillRect/>
          </a:stretch>
        </p:blipFill>
        <p:spPr>
          <a:xfrm rot="1728517">
            <a:off x="10388518" y="5161115"/>
            <a:ext cx="1063028" cy="1760362"/>
          </a:xfrm>
          <a:prstGeom prst="rect">
            <a:avLst/>
          </a:prstGeom>
        </p:spPr>
      </p:pic>
      <p:pic>
        <p:nvPicPr>
          <p:cNvPr id="18" name="图片 17">
            <a:extLst>
              <a:ext uri="{FF2B5EF4-FFF2-40B4-BE49-F238E27FC236}">
                <a16:creationId xmlns:a16="http://schemas.microsoft.com/office/drawing/2014/main" id="{C45C474F-73F3-4BC3-928B-10E7A8240708}"/>
              </a:ext>
            </a:extLst>
          </p:cNvPr>
          <p:cNvPicPr>
            <a:picLocks noChangeAspect="1"/>
          </p:cNvPicPr>
          <p:nvPr/>
        </p:nvPicPr>
        <p:blipFill>
          <a:blip r:embed="rId7"/>
          <a:stretch>
            <a:fillRect/>
          </a:stretch>
        </p:blipFill>
        <p:spPr>
          <a:xfrm rot="20370744">
            <a:off x="2072082" y="3919240"/>
            <a:ext cx="583718" cy="964878"/>
          </a:xfrm>
          <a:prstGeom prst="rect">
            <a:avLst/>
          </a:prstGeom>
        </p:spPr>
      </p:pic>
      <p:pic>
        <p:nvPicPr>
          <p:cNvPr id="19" name="图片 18">
            <a:extLst>
              <a:ext uri="{FF2B5EF4-FFF2-40B4-BE49-F238E27FC236}">
                <a16:creationId xmlns:a16="http://schemas.microsoft.com/office/drawing/2014/main" id="{C57025C2-B4A8-4218-86C8-05F29E1CEE43}"/>
              </a:ext>
            </a:extLst>
          </p:cNvPr>
          <p:cNvPicPr>
            <a:picLocks noChangeAspect="1"/>
          </p:cNvPicPr>
          <p:nvPr/>
        </p:nvPicPr>
        <p:blipFill>
          <a:blip r:embed="rId8"/>
          <a:stretch>
            <a:fillRect/>
          </a:stretch>
        </p:blipFill>
        <p:spPr>
          <a:xfrm rot="19372653">
            <a:off x="930038" y="5082982"/>
            <a:ext cx="1304951" cy="1742761"/>
          </a:xfrm>
          <a:prstGeom prst="rect">
            <a:avLst/>
          </a:prstGeom>
        </p:spPr>
      </p:pic>
      <p:pic>
        <p:nvPicPr>
          <p:cNvPr id="20" name="图片 19">
            <a:extLst>
              <a:ext uri="{FF2B5EF4-FFF2-40B4-BE49-F238E27FC236}">
                <a16:creationId xmlns:a16="http://schemas.microsoft.com/office/drawing/2014/main" id="{B9CD7125-CA7D-42E4-A289-4996A4665EE2}"/>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21" name="图片 20">
            <a:extLst>
              <a:ext uri="{FF2B5EF4-FFF2-40B4-BE49-F238E27FC236}">
                <a16:creationId xmlns:a16="http://schemas.microsoft.com/office/drawing/2014/main" id="{C038AD24-40DB-4855-999B-F48881E17D27}"/>
              </a:ext>
            </a:extLst>
          </p:cNvPr>
          <p:cNvPicPr>
            <a:picLocks noChangeAspect="1"/>
          </p:cNvPicPr>
          <p:nvPr/>
        </p:nvPicPr>
        <p:blipFill>
          <a:blip r:embed="rId10"/>
          <a:stretch>
            <a:fillRect/>
          </a:stretch>
        </p:blipFill>
        <p:spPr>
          <a:xfrm flipH="1">
            <a:off x="882020" y="2004630"/>
            <a:ext cx="700493" cy="700837"/>
          </a:xfrm>
          <a:prstGeom prst="rect">
            <a:avLst/>
          </a:prstGeom>
        </p:spPr>
      </p:pic>
      <p:pic>
        <p:nvPicPr>
          <p:cNvPr id="24" name="图片 23">
            <a:extLst>
              <a:ext uri="{FF2B5EF4-FFF2-40B4-BE49-F238E27FC236}">
                <a16:creationId xmlns:a16="http://schemas.microsoft.com/office/drawing/2014/main" id="{E366A3DC-A0C8-4824-AF15-498683F9EA76}"/>
              </a:ext>
            </a:extLst>
          </p:cNvPr>
          <p:cNvPicPr>
            <a:picLocks noChangeAspect="1"/>
          </p:cNvPicPr>
          <p:nvPr/>
        </p:nvPicPr>
        <p:blipFill>
          <a:blip r:embed="rId8"/>
          <a:stretch>
            <a:fillRect/>
          </a:stretch>
        </p:blipFill>
        <p:spPr>
          <a:xfrm rot="13689262">
            <a:off x="5343898" y="6182846"/>
            <a:ext cx="1011089" cy="1350308"/>
          </a:xfrm>
          <a:prstGeom prst="rect">
            <a:avLst/>
          </a:prstGeom>
        </p:spPr>
      </p:pic>
      <p:pic>
        <p:nvPicPr>
          <p:cNvPr id="25" name="图片 24">
            <a:extLst>
              <a:ext uri="{FF2B5EF4-FFF2-40B4-BE49-F238E27FC236}">
                <a16:creationId xmlns:a16="http://schemas.microsoft.com/office/drawing/2014/main" id="{43F3DCE1-A2BC-4B43-B40E-602513FA5AEB}"/>
              </a:ext>
            </a:extLst>
          </p:cNvPr>
          <p:cNvPicPr>
            <a:picLocks noChangeAspect="1"/>
          </p:cNvPicPr>
          <p:nvPr/>
        </p:nvPicPr>
        <p:blipFill>
          <a:blip r:embed="rId7"/>
          <a:stretch>
            <a:fillRect/>
          </a:stretch>
        </p:blipFill>
        <p:spPr>
          <a:xfrm rot="20370744">
            <a:off x="6054376" y="5851730"/>
            <a:ext cx="583718" cy="964878"/>
          </a:xfrm>
          <a:prstGeom prst="rect">
            <a:avLst/>
          </a:prstGeom>
        </p:spPr>
      </p:pic>
      <p:sp>
        <p:nvSpPr>
          <p:cNvPr id="4" name="TextBox 3">
            <a:extLst>
              <a:ext uri="{FF2B5EF4-FFF2-40B4-BE49-F238E27FC236}">
                <a16:creationId xmlns:a16="http://schemas.microsoft.com/office/drawing/2014/main" id="{590FAF90-C6D7-BE40-84E5-BE141DE109C3}"/>
              </a:ext>
            </a:extLst>
          </p:cNvPr>
          <p:cNvSpPr txBox="1"/>
          <p:nvPr/>
        </p:nvSpPr>
        <p:spPr>
          <a:xfrm>
            <a:off x="2482465" y="2110369"/>
            <a:ext cx="7895187" cy="2092881"/>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Chào mừng các em học sinh yêu quý!</a:t>
            </a:r>
          </a:p>
        </p:txBody>
      </p:sp>
    </p:spTree>
    <p:extLst>
      <p:ext uri="{BB962C8B-B14F-4D97-AF65-F5344CB8AC3E}">
        <p14:creationId xmlns:p14="http://schemas.microsoft.com/office/powerpoint/2010/main" val="335751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 calcmode="lin" valueType="num">
                                      <p:cBhvr>
                                        <p:cTn id="15" dur="500" fill="hold"/>
                                        <p:tgtEl>
                                          <p:spTgt spid="22"/>
                                        </p:tgtEl>
                                        <p:attrNameLst>
                                          <p:attrName>style.rotation</p:attrName>
                                        </p:attrNameLst>
                                      </p:cBhvr>
                                      <p:tavLst>
                                        <p:tav tm="0">
                                          <p:val>
                                            <p:fltVal val="360"/>
                                          </p:val>
                                        </p:tav>
                                        <p:tav tm="100000">
                                          <p:val>
                                            <p:fltVal val="0"/>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a16="http://schemas.microsoft.com/office/drawing/2014/main"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a16="http://schemas.microsoft.com/office/drawing/2014/main"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Tree>
    <p:extLst>
      <p:ext uri="{BB962C8B-B14F-4D97-AF65-F5344CB8AC3E}">
        <p14:creationId xmlns:p14="http://schemas.microsoft.com/office/powerpoint/2010/main" val="9571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EE88D4C-9F3F-6449-AF54-9D0221863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45" y="0"/>
            <a:ext cx="6547282" cy="6858000"/>
          </a:xfrm>
          <a:prstGeom prst="rect">
            <a:avLst/>
          </a:prstGeom>
        </p:spPr>
      </p:pic>
      <p:pic>
        <p:nvPicPr>
          <p:cNvPr id="5" name="Picture 4" descr="A picture containing toy, doll, vector graphics&#10;&#10;Description automatically generated">
            <a:extLst>
              <a:ext uri="{FF2B5EF4-FFF2-40B4-BE49-F238E27FC236}">
                <a16:creationId xmlns:a16="http://schemas.microsoft.com/office/drawing/2014/main" id="{2A482C39-7B44-7547-8E19-362CD0FF1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327" y="987530"/>
            <a:ext cx="4106985" cy="4106985"/>
          </a:xfrm>
          <a:prstGeom prst="rect">
            <a:avLst/>
          </a:prstGeom>
        </p:spPr>
      </p:pic>
    </p:spTree>
    <p:extLst>
      <p:ext uri="{BB962C8B-B14F-4D97-AF65-F5344CB8AC3E}">
        <p14:creationId xmlns:p14="http://schemas.microsoft.com/office/powerpoint/2010/main" val="137701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4C6CBD-DF58-3B4C-A529-E2EF6A845E5F}"/>
              </a:ext>
            </a:extLst>
          </p:cNvPr>
          <p:cNvSpPr/>
          <p:nvPr/>
        </p:nvSpPr>
        <p:spPr>
          <a:xfrm>
            <a:off x="1008184" y="657257"/>
            <a:ext cx="10292862" cy="5404556"/>
          </a:xfrm>
          <a:prstGeom prst="rect">
            <a:avLst/>
          </a:prstGeom>
        </p:spPr>
        <p:txBody>
          <a:bodyPr wrap="square">
            <a:spAutoFit/>
          </a:bodyPr>
          <a:lstStyle/>
          <a:p>
            <a:pPr algn="just">
              <a:lnSpc>
                <a:spcPct val="115000"/>
              </a:lnSpc>
              <a:spcBef>
                <a:spcPts val="600"/>
              </a:spcBef>
              <a:spcAft>
                <a:spcPts val="60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a) Điều em tìm hiểu được về xuất xứ của bài viết:</a:t>
            </a:r>
            <a:endParaRPr lang="en-VN" sz="2800" b="1" dirty="0">
              <a:latin typeface="Times New Roman" panose="02020603050405020304" pitchFamily="18" charset="0"/>
              <a:ea typeface="Calibri" panose="020F0502020204030204" pitchFamily="34" charset="0"/>
              <a:cs typeface="Times New Roman" panose="02020603050405020304" pitchFamily="18" charset="0"/>
            </a:endParaRPr>
          </a:p>
          <a:p>
            <a:r>
              <a:rPr lang="vi-VN" sz="2800" dirty="0">
                <a:latin typeface="Times New Roman" panose="02020603050405020304" pitchFamily="18" charset="0"/>
                <a:ea typeface="Calibri" panose="020F0502020204030204" pitchFamily="34" charset="0"/>
                <a:cs typeface="Times New Roman" panose="02020603050405020304" pitchFamily="18" charset="0"/>
              </a:rPr>
              <a:t>Văn bản do tác giả Thuỳ Dương viết, nhan đề do người biên soạn sách đặt.</a:t>
            </a:r>
          </a:p>
          <a:p>
            <a:r>
              <a:rPr lang="vi-VN" sz="2800" b="1" dirty="0">
                <a:latin typeface="Times New Roman" panose="02020603050405020304" pitchFamily="18" charset="0"/>
                <a:cs typeface="Times New Roman" panose="02020603050405020304" pitchFamily="18" charset="0"/>
              </a:rPr>
              <a:t>b) Câu hỏi ở nhan đề gợi cho em suy nghĩ gì?</a:t>
            </a:r>
            <a:endParaRPr lang="en-VN"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Nhận ra sự cần thiết của việc có vật nuôi trong nhà / Thắc mắc nếu có vật nuôi trong nhà thì sẽ mang lại những lợi ích gì,… </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Ý kiến cá nhân của em khi trả lời câu hỏi này là gì?</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 không nên có vật nuôi trong nhà</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Nhan đề do người biên soạn sách đặt. Em hãy đặt một nhan đề khác cho văn bản. </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có vật nuôi trong nhà / Nuôi vật nuôi có những lợi ích gì? / Vì sao trẻ em cần vật nuôi trong nhà? / …</a:t>
            </a:r>
            <a:r>
              <a:rPr lang="en-VN"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0394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06D251-03EB-F94A-B1AB-23D82E31EC69}"/>
              </a:ext>
            </a:extLst>
          </p:cNvPr>
          <p:cNvSpPr/>
          <p:nvPr/>
        </p:nvSpPr>
        <p:spPr>
          <a:xfrm>
            <a:off x="1148862" y="597603"/>
            <a:ext cx="10199076" cy="5632311"/>
          </a:xfrm>
          <a:prstGeom prst="rect">
            <a:avLst/>
          </a:prstGeom>
        </p:spPr>
        <p:txBody>
          <a:bodyPr wrap="square">
            <a:spAutoFit/>
          </a:bodyPr>
          <a:lstStyle/>
          <a:p>
            <a:r>
              <a:rPr lang="vi-VN" sz="3000" b="1" dirty="0">
                <a:latin typeface="Times New Roman" panose="02020603050405020304" pitchFamily="18" charset="0"/>
                <a:cs typeface="Times New Roman" panose="02020603050405020304" pitchFamily="18" charset="0"/>
              </a:rPr>
              <a:t>c) Văn bản viết về vấn đề gì ? </a:t>
            </a:r>
            <a:endParaRPr lang="en-VN"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Lợi ích, sự cần thiết của việc có vật nuôi trong nhà. </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Vấn đề này có nội dung gần gũi với văn bản nào em đã học?</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Vì sao chúng ta phải đối xử thân thiện với động vật?</a:t>
            </a:r>
            <a:r>
              <a:rPr lang="en-VN" sz="3000" dirty="0">
                <a:latin typeface="Times New Roman" panose="02020603050405020304" pitchFamily="18" charset="0"/>
                <a:cs typeface="Times New Roman" panose="02020603050405020304" pitchFamily="18" charset="0"/>
              </a:rPr>
              <a:t> </a:t>
            </a:r>
          </a:p>
          <a:p>
            <a:r>
              <a:rPr lang="vi-VN" sz="3000" b="1" dirty="0">
                <a:latin typeface="Times New Roman" panose="02020603050405020304" pitchFamily="18" charset="0"/>
                <a:cs typeface="Times New Roman" panose="02020603050405020304" pitchFamily="18" charset="0"/>
              </a:rPr>
              <a:t>d) Bài viết thuộc loại văn bản nào?</a:t>
            </a:r>
            <a:endParaRPr lang="en-VN"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Văn bản nghị luận.</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Với loại văn bản đó, khi đọc em cần chú ý điều gì?</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Nhan đề cho biết nội dung, đề tài gì?</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định bảo vệ hay phản đối điều gì?</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nêu lên những lí lẽ và bằng chứng nào?</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Vấn đề nêu lên có liên quan gì đến cuộc sống hiện nay và với bản thân?</a:t>
            </a:r>
            <a:r>
              <a:rPr lang="en-VN"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042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2676DD-2AE1-9F43-B845-1697E64AA1DB}"/>
              </a:ext>
            </a:extLst>
          </p:cNvPr>
          <p:cNvSpPr/>
          <p:nvPr/>
        </p:nvSpPr>
        <p:spPr>
          <a:xfrm>
            <a:off x="1031631" y="577972"/>
            <a:ext cx="10128738" cy="5709320"/>
          </a:xfrm>
          <a:prstGeom prst="rect">
            <a:avLst/>
          </a:prstGeom>
        </p:spPr>
        <p:txBody>
          <a:bodyPr wrap="square">
            <a:spAutoFit/>
          </a:bodyPr>
          <a:lstStyle/>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e) Văn bản được chia làm mấy phần?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3 phần.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Phần nào có thể được coi là mở bài của bài viết? Phần nào có thể được coi là kết bài của bài viết?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Hai đoạn đầu và cuối văn bản có thể coi là mở bài và kết bài của bài viết. Phần 2 là thân bài, triển khai các lí lẽ làm sáng tỏ việc cần phải có vật nuôi trong nhà.</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Có thể đảo trật tự trình bày của các đoạn văn trong phần còn lại (ngoài phần mở bài và kết bài đã tìm ở trên) mà không làm thay đổi ý nghĩa của bài viết không? Vì sao?</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Cách trình bày của văn bản có gì đáng chú ý?</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en-VN"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 Mỗi lí lẽ và nội dung chứng minh cho lí lẽ đó được tách thành một đoạn.</a:t>
            </a:r>
            <a:r>
              <a:rPr lang="en-VN" sz="2300" dirty="0"/>
              <a:t> </a:t>
            </a:r>
          </a:p>
        </p:txBody>
      </p:sp>
    </p:spTree>
    <p:extLst>
      <p:ext uri="{BB962C8B-B14F-4D97-AF65-F5344CB8AC3E}">
        <p14:creationId xmlns:p14="http://schemas.microsoft.com/office/powerpoint/2010/main" val="29324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a16="http://schemas.microsoft.com/office/drawing/2014/main"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a16="http://schemas.microsoft.com/office/drawing/2014/main"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Tree>
    <p:extLst>
      <p:ext uri="{BB962C8B-B14F-4D97-AF65-F5344CB8AC3E}">
        <p14:creationId xmlns:p14="http://schemas.microsoft.com/office/powerpoint/2010/main" val="172134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38A246-4692-2345-9923-D324E1D3C6A2}"/>
              </a:ext>
            </a:extLst>
          </p:cNvPr>
          <p:cNvSpPr/>
          <p:nvPr/>
        </p:nvSpPr>
        <p:spPr>
          <a:xfrm>
            <a:off x="1312985" y="659011"/>
            <a:ext cx="10222523" cy="5532027"/>
          </a:xfrm>
          <a:prstGeom prst="rect">
            <a:avLst/>
          </a:prstGeom>
        </p:spPr>
        <p:txBody>
          <a:bodyPr wrap="square">
            <a:spAutoFit/>
          </a:bodyPr>
          <a:lstStyle/>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Văn bản do tác giả Thuỳ Dương viết, nhan đề do người biên soạn sách đặt.</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Kiểu văn bản: văn bản nghị luận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Nhan đề chính là nội dung của văn bản.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Vấn đề: Lợi ích, sự cần thiết của việc có vật nuôi trong nhà.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Bố cục: 11 đoạn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 mở bài.</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2 – 10: thân bài (triển khai các lí lẽ làm sáng tỏ việc cần phải có vật nuôi trong nhà)</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11: kết bài</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a:t>
            </a:r>
            <a:r>
              <a:rPr lang="en-VN" sz="2400" dirty="0"/>
              <a:t> </a:t>
            </a:r>
          </a:p>
        </p:txBody>
      </p:sp>
    </p:spTree>
    <p:extLst>
      <p:ext uri="{BB962C8B-B14F-4D97-AF65-F5344CB8AC3E}">
        <p14:creationId xmlns:p14="http://schemas.microsoft.com/office/powerpoint/2010/main" val="323676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C0B21056-EC7D-EE46-A814-C4C1E456E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382" y="2261775"/>
            <a:ext cx="4042508" cy="4034423"/>
          </a:xfrm>
          <a:prstGeom prst="rect">
            <a:avLst/>
          </a:prstGeom>
        </p:spPr>
      </p:pic>
    </p:spTree>
    <p:extLst>
      <p:ext uri="{BB962C8B-B14F-4D97-AF65-F5344CB8AC3E}">
        <p14:creationId xmlns:p14="http://schemas.microsoft.com/office/powerpoint/2010/main" val="144651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642173A2-699B-4488-B6A4-56128CB58DD6}"/>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0" name="图片 19">
            <a:extLst>
              <a:ext uri="{FF2B5EF4-FFF2-40B4-BE49-F238E27FC236}">
                <a16:creationId xmlns:a16="http://schemas.microsoft.com/office/drawing/2014/main" id="{B5FEBF1D-7C08-4FF9-A838-2A4C6840E6ED}"/>
              </a:ext>
            </a:extLst>
          </p:cNvPr>
          <p:cNvPicPr>
            <a:picLocks noChangeAspect="1"/>
          </p:cNvPicPr>
          <p:nvPr/>
        </p:nvPicPr>
        <p:blipFill>
          <a:blip r:embed="rId4"/>
          <a:stretch>
            <a:fillRect/>
          </a:stretch>
        </p:blipFill>
        <p:spPr>
          <a:xfrm>
            <a:off x="1881986" y="1802563"/>
            <a:ext cx="4393055" cy="4192234"/>
          </a:xfrm>
          <a:prstGeom prst="rect">
            <a:avLst/>
          </a:prstGeom>
        </p:spPr>
      </p:pic>
      <p:sp>
        <p:nvSpPr>
          <p:cNvPr id="22" name="矩形 21">
            <a:extLst>
              <a:ext uri="{FF2B5EF4-FFF2-40B4-BE49-F238E27FC236}">
                <a16:creationId xmlns:a16="http://schemas.microsoft.com/office/drawing/2014/main" id="{0676899D-811C-4FB8-95B1-423119699820}"/>
              </a:ext>
            </a:extLst>
          </p:cNvPr>
          <p:cNvSpPr/>
          <p:nvPr/>
        </p:nvSpPr>
        <p:spPr>
          <a:xfrm>
            <a:off x="1994095" y="3786166"/>
            <a:ext cx="4299791" cy="1785104"/>
          </a:xfrm>
          <a:prstGeom prst="rect">
            <a:avLst/>
          </a:prstGeom>
        </p:spPr>
        <p:txBody>
          <a:bodyPr vert="horz"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Hoạt động nhóm</a:t>
            </a:r>
            <a:endParaRPr kumimoji="0" lang="zh-CN" altLang="en-US" sz="5500" b="1" i="0" u="none" strike="noStrike" kern="1200" cap="none" spc="0" normalizeH="0" baseline="0" noProof="0" dirty="0">
              <a:ln w="15875">
                <a:noFill/>
              </a:ln>
              <a:solidFill>
                <a:srgbClr val="C98965"/>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1" name="图片 20">
            <a:extLst>
              <a:ext uri="{FF2B5EF4-FFF2-40B4-BE49-F238E27FC236}">
                <a16:creationId xmlns:a16="http://schemas.microsoft.com/office/drawing/2014/main" id="{27E8ED8E-A40B-46C6-AFB2-6ECC37D4E470}"/>
              </a:ext>
            </a:extLst>
          </p:cNvPr>
          <p:cNvPicPr>
            <a:picLocks noChangeAspect="1"/>
          </p:cNvPicPr>
          <p:nvPr/>
        </p:nvPicPr>
        <p:blipFill>
          <a:blip r:embed="rId5"/>
          <a:stretch>
            <a:fillRect/>
          </a:stretch>
        </p:blipFill>
        <p:spPr>
          <a:xfrm>
            <a:off x="2474444" y="1910944"/>
            <a:ext cx="3582983" cy="1766841"/>
          </a:xfrm>
          <a:prstGeom prst="rect">
            <a:avLst/>
          </a:prstGeom>
        </p:spPr>
      </p:pic>
      <p:pic>
        <p:nvPicPr>
          <p:cNvPr id="29" name="图片 28">
            <a:extLst>
              <a:ext uri="{FF2B5EF4-FFF2-40B4-BE49-F238E27FC236}">
                <a16:creationId xmlns:a16="http://schemas.microsoft.com/office/drawing/2014/main" id="{099FAA57-A2E8-4ACD-A6F4-915A0D3845F5}"/>
              </a:ext>
            </a:extLst>
          </p:cNvPr>
          <p:cNvPicPr>
            <a:picLocks noChangeAspect="1"/>
          </p:cNvPicPr>
          <p:nvPr/>
        </p:nvPicPr>
        <p:blipFill>
          <a:blip r:embed="rId6"/>
          <a:stretch>
            <a:fillRect/>
          </a:stretch>
        </p:blipFill>
        <p:spPr>
          <a:xfrm rot="2064040" flipH="1">
            <a:off x="11494072" y="3751767"/>
            <a:ext cx="553700" cy="942637"/>
          </a:xfrm>
          <a:prstGeom prst="rect">
            <a:avLst/>
          </a:prstGeom>
        </p:spPr>
      </p:pic>
      <p:pic>
        <p:nvPicPr>
          <p:cNvPr id="30" name="图片 29">
            <a:extLst>
              <a:ext uri="{FF2B5EF4-FFF2-40B4-BE49-F238E27FC236}">
                <a16:creationId xmlns:a16="http://schemas.microsoft.com/office/drawing/2014/main" id="{4F839E16-5990-4A19-8048-AF52E819EFEF}"/>
              </a:ext>
            </a:extLst>
          </p:cNvPr>
          <p:cNvPicPr>
            <a:picLocks noChangeAspect="1"/>
          </p:cNvPicPr>
          <p:nvPr/>
        </p:nvPicPr>
        <p:blipFill>
          <a:blip r:embed="rId7"/>
          <a:stretch>
            <a:fillRect/>
          </a:stretch>
        </p:blipFill>
        <p:spPr>
          <a:xfrm rot="1728517">
            <a:off x="10837238" y="5606263"/>
            <a:ext cx="877937" cy="1453854"/>
          </a:xfrm>
          <a:prstGeom prst="rect">
            <a:avLst/>
          </a:prstGeom>
        </p:spPr>
      </p:pic>
      <p:pic>
        <p:nvPicPr>
          <p:cNvPr id="32" name="图片 31">
            <a:extLst>
              <a:ext uri="{FF2B5EF4-FFF2-40B4-BE49-F238E27FC236}">
                <a16:creationId xmlns:a16="http://schemas.microsoft.com/office/drawing/2014/main" id="{19AC5C98-D89B-4CA4-8D6B-F6958CAB9C5C}"/>
              </a:ext>
            </a:extLst>
          </p:cNvPr>
          <p:cNvPicPr>
            <a:picLocks noChangeAspect="1"/>
          </p:cNvPicPr>
          <p:nvPr/>
        </p:nvPicPr>
        <p:blipFill>
          <a:blip r:embed="rId8"/>
          <a:stretch>
            <a:fillRect/>
          </a:stretch>
        </p:blipFill>
        <p:spPr>
          <a:xfrm rot="19372653">
            <a:off x="603591" y="5610206"/>
            <a:ext cx="1082719" cy="1445970"/>
          </a:xfrm>
          <a:prstGeom prst="rect">
            <a:avLst/>
          </a:prstGeom>
        </p:spPr>
      </p:pic>
      <p:pic>
        <p:nvPicPr>
          <p:cNvPr id="33" name="图片 32">
            <a:extLst>
              <a:ext uri="{FF2B5EF4-FFF2-40B4-BE49-F238E27FC236}">
                <a16:creationId xmlns:a16="http://schemas.microsoft.com/office/drawing/2014/main" id="{8389A3F4-85D4-4AF5-B1D6-EE1E0682094C}"/>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34" name="图片 33">
            <a:extLst>
              <a:ext uri="{FF2B5EF4-FFF2-40B4-BE49-F238E27FC236}">
                <a16:creationId xmlns:a16="http://schemas.microsoft.com/office/drawing/2014/main" id="{059926CA-5134-426C-A381-CB71BA5E5682}"/>
              </a:ext>
            </a:extLst>
          </p:cNvPr>
          <p:cNvPicPr>
            <a:picLocks noChangeAspect="1"/>
          </p:cNvPicPr>
          <p:nvPr/>
        </p:nvPicPr>
        <p:blipFill>
          <a:blip r:embed="rId10"/>
          <a:stretch>
            <a:fillRect/>
          </a:stretch>
        </p:blipFill>
        <p:spPr>
          <a:xfrm flipH="1">
            <a:off x="284764" y="2813590"/>
            <a:ext cx="700493" cy="700837"/>
          </a:xfrm>
          <a:prstGeom prst="rect">
            <a:avLst/>
          </a:prstGeom>
        </p:spPr>
      </p:pic>
      <p:pic>
        <p:nvPicPr>
          <p:cNvPr id="35" name="图片 34">
            <a:extLst>
              <a:ext uri="{FF2B5EF4-FFF2-40B4-BE49-F238E27FC236}">
                <a16:creationId xmlns:a16="http://schemas.microsoft.com/office/drawing/2014/main" id="{0E3E752B-985F-462F-BDC8-2C4F8E5824AC}"/>
              </a:ext>
            </a:extLst>
          </p:cNvPr>
          <p:cNvPicPr>
            <a:picLocks noChangeAspect="1"/>
          </p:cNvPicPr>
          <p:nvPr/>
        </p:nvPicPr>
        <p:blipFill>
          <a:blip r:embed="rId8"/>
          <a:stretch>
            <a:fillRect/>
          </a:stretch>
        </p:blipFill>
        <p:spPr>
          <a:xfrm rot="13689262">
            <a:off x="5424976" y="6181868"/>
            <a:ext cx="1011089" cy="1350308"/>
          </a:xfrm>
          <a:prstGeom prst="rect">
            <a:avLst/>
          </a:prstGeom>
        </p:spPr>
      </p:pic>
      <p:pic>
        <p:nvPicPr>
          <p:cNvPr id="36" name="图片 35">
            <a:extLst>
              <a:ext uri="{FF2B5EF4-FFF2-40B4-BE49-F238E27FC236}">
                <a16:creationId xmlns:a16="http://schemas.microsoft.com/office/drawing/2014/main" id="{9BBD6B0A-A283-411A-B72C-A275E5260B48}"/>
              </a:ext>
            </a:extLst>
          </p:cNvPr>
          <p:cNvPicPr>
            <a:picLocks noChangeAspect="1"/>
          </p:cNvPicPr>
          <p:nvPr/>
        </p:nvPicPr>
        <p:blipFill>
          <a:blip r:embed="rId11"/>
          <a:stretch>
            <a:fillRect/>
          </a:stretch>
        </p:blipFill>
        <p:spPr>
          <a:xfrm rot="20370744">
            <a:off x="6135454" y="5850752"/>
            <a:ext cx="583718" cy="964878"/>
          </a:xfrm>
          <a:prstGeom prst="rect">
            <a:avLst/>
          </a:prstGeom>
        </p:spPr>
      </p:pic>
      <p:sp>
        <p:nvSpPr>
          <p:cNvPr id="2" name="Rectangle 1">
            <a:extLst>
              <a:ext uri="{FF2B5EF4-FFF2-40B4-BE49-F238E27FC236}">
                <a16:creationId xmlns:a16="http://schemas.microsoft.com/office/drawing/2014/main" id="{11AD5D28-68E5-B048-A905-FB914179CD2A}"/>
              </a:ext>
            </a:extLst>
          </p:cNvPr>
          <p:cNvSpPr/>
          <p:nvPr/>
        </p:nvSpPr>
        <p:spPr>
          <a:xfrm>
            <a:off x="6867498" y="1642549"/>
            <a:ext cx="4268299" cy="4512261"/>
          </a:xfrm>
          <a:prstGeom prst="rect">
            <a:avLst/>
          </a:prstGeom>
        </p:spPr>
        <p:txBody>
          <a:bodyPr wrap="square">
            <a:spAutoFit/>
          </a:bodyPr>
          <a:lstStyle/>
          <a:p>
            <a:pPr algn="just">
              <a:lnSpc>
                <a:spcPct val="115000"/>
              </a:lnSpc>
              <a:spcBef>
                <a:spcPts val="600"/>
              </a:spcBef>
              <a:spcAft>
                <a:spcPts val="600"/>
              </a:spcAft>
              <a:tabLst>
                <a:tab pos="457200" algn="l"/>
              </a:tabLst>
            </a:pPr>
            <a:r>
              <a:rPr lang="it-IT" sz="2800" dirty="0" err="1">
                <a:solidFill>
                  <a:srgbClr val="000000"/>
                </a:solidFill>
                <a:latin typeface="Times New Roman" panose="02020603050405020304" pitchFamily="18" charset="0"/>
                <a:ea typeface="Calibri" panose="020F0502020204030204" pitchFamily="34" charset="0"/>
              </a:rPr>
              <a:t>Làm</a:t>
            </a:r>
            <a:r>
              <a:rPr lang="vi-VN" sz="2800" dirty="0">
                <a:solidFill>
                  <a:srgbClr val="000000"/>
                </a:solidFill>
                <a:latin typeface="Times New Roman" panose="02020603050405020304" pitchFamily="18" charset="0"/>
                <a:ea typeface="Calibri" panose="020F0502020204030204" pitchFamily="34" charset="0"/>
              </a:rPr>
              <a:t> việc theo nhóm 3 thành viên để thực hiện các phiếu học tập số 2,3,4 và 5. Mỗi cá nhân thực hiện một trong các phiếu học tập 2, 3, 4 để tìm hiểu nguyên nhân cần có vật nuôi trong nhà. Sau đó cùng trao đổi để thực hiện phiếu học tập số 5. </a:t>
            </a:r>
            <a:endParaRPr lang="en-VN"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2273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1+#ppt_w/2"/>
                                          </p:val>
                                        </p:tav>
                                        <p:tav tm="100000">
                                          <p:val>
                                            <p:strVal val="#ppt_x"/>
                                          </p:val>
                                        </p:tav>
                                      </p:tavLst>
                                    </p:anim>
                                    <p:anim calcmode="lin" valueType="num">
                                      <p:cBhvr additive="base">
                                        <p:cTn id="49" dur="5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0-#ppt_w/2"/>
                                          </p:val>
                                        </p:tav>
                                        <p:tav tm="100000">
                                          <p:val>
                                            <p:strVal val="#ppt_x"/>
                                          </p:val>
                                        </p:tav>
                                      </p:tavLst>
                                    </p:anim>
                                    <p:anim calcmode="lin" valueType="num">
                                      <p:cBhvr additive="base">
                                        <p:cTn id="53" dur="500" fill="hold"/>
                                        <p:tgtEl>
                                          <p:spTgt spid="34"/>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F7860-1F7E-EB4E-B59A-DB1452A2AE77}"/>
              </a:ext>
            </a:extLst>
          </p:cNvPr>
          <p:cNvSpPr/>
          <p:nvPr/>
        </p:nvSpPr>
        <p:spPr>
          <a:xfrm>
            <a:off x="6096000" y="674400"/>
            <a:ext cx="4923693" cy="55092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(1)</a:t>
            </a:r>
            <a:r>
              <a:rPr lang="vi-VN" sz="3200" dirty="0">
                <a:solidFill>
                  <a:srgbClr val="000000"/>
                </a:solidFill>
                <a:latin typeface="Times New Roman" panose="02020603050405020304" pitchFamily="18" charset="0"/>
                <a:ea typeface="Calibri" panose="020F0502020204030204" pitchFamily="34" charset="0"/>
              </a:rPr>
              <a:t> Trong vài thập kỉ qua, đã có rất nhiều cuộc tranh cãi xoay quanh vấn đề: Trẻ lớn lên cùng những con thú cưng của mình có tốt hay không? Nhiều ý kiến cho rằng trẻ nên có một con vật nuôi của mình. Dưới đây là những lí do đáng để bạn đồng ý cho trẻ nuôi một con vật trong nhà. </a:t>
            </a:r>
            <a:endParaRPr lang="en-VN" sz="3200" dirty="0"/>
          </a:p>
        </p:txBody>
      </p:sp>
      <p:sp>
        <p:nvSpPr>
          <p:cNvPr id="3" name="Rectangle 2">
            <a:extLst>
              <a:ext uri="{FF2B5EF4-FFF2-40B4-BE49-F238E27FC236}">
                <a16:creationId xmlns:a16="http://schemas.microsoft.com/office/drawing/2014/main" id="{E9AE4E2D-CC4C-CE4E-94BA-BD9C3B27FAE7}"/>
              </a:ext>
            </a:extLst>
          </p:cNvPr>
          <p:cNvSpPr/>
          <p:nvPr/>
        </p:nvSpPr>
        <p:spPr>
          <a:xfrm>
            <a:off x="1406770" y="2294553"/>
            <a:ext cx="4267200" cy="30069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Phần (1):</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Tác giả khẳng định quan điểm gì?</a:t>
            </a:r>
            <a:endParaRPr lang="en-VN" sz="3200" dirty="0">
              <a:solidFill>
                <a:srgbClr val="000000"/>
              </a:solidFill>
              <a:latin typeface="Times New Roman" panose="02020603050405020304" pitchFamily="18" charset="0"/>
              <a:ea typeface="Calibri" panose="020F0502020204030204" pitchFamily="34" charset="0"/>
            </a:endParaRPr>
          </a:p>
          <a:p>
            <a:r>
              <a:rPr lang="vi-VN" sz="3200" dirty="0">
                <a:solidFill>
                  <a:srgbClr val="4472C4"/>
                </a:solidFill>
                <a:latin typeface="Times New Roman" panose="02020603050405020304" pitchFamily="18" charset="0"/>
                <a:ea typeface="Calibri" panose="020F0502020204030204" pitchFamily="34" charset="0"/>
              </a:rPr>
              <a:t>Trẻ em nên có một con vật nuôi của mình.</a:t>
            </a:r>
            <a:r>
              <a:rPr lang="en-VN" sz="3200" dirty="0"/>
              <a:t> </a:t>
            </a:r>
          </a:p>
        </p:txBody>
      </p:sp>
      <p:sp>
        <p:nvSpPr>
          <p:cNvPr id="4" name="TextBox 3">
            <a:extLst>
              <a:ext uri="{FF2B5EF4-FFF2-40B4-BE49-F238E27FC236}">
                <a16:creationId xmlns:a16="http://schemas.microsoft.com/office/drawing/2014/main" id="{3F877E7B-FAAF-7F45-BEA3-7A557D6EC0B5}"/>
              </a:ext>
            </a:extLst>
          </p:cNvPr>
          <p:cNvSpPr txBox="1"/>
          <p:nvPr/>
        </p:nvSpPr>
        <p:spPr>
          <a:xfrm>
            <a:off x="1453663" y="971695"/>
            <a:ext cx="3470031" cy="584775"/>
          </a:xfrm>
          <a:prstGeom prst="rect">
            <a:avLst/>
          </a:prstGeom>
          <a:noFill/>
        </p:spPr>
        <p:txBody>
          <a:bodyPr wrap="square" rtlCol="0">
            <a:spAutoFit/>
          </a:bodyPr>
          <a:lstStyle/>
          <a:p>
            <a:pPr algn="ctr"/>
            <a:r>
              <a:rPr lang="en-VN" sz="3200" b="1" dirty="0">
                <a:solidFill>
                  <a:srgbClr val="FF0000"/>
                </a:solidFill>
                <a:latin typeface="Times New Roman" panose="02020603050405020304" pitchFamily="18" charset="0"/>
                <a:cs typeface="Times New Roman" panose="02020603050405020304" pitchFamily="18" charset="0"/>
              </a:rPr>
              <a:t>PHIẾU SỐ 2</a:t>
            </a:r>
          </a:p>
        </p:txBody>
      </p:sp>
    </p:spTree>
    <p:extLst>
      <p:ext uri="{BB962C8B-B14F-4D97-AF65-F5344CB8AC3E}">
        <p14:creationId xmlns:p14="http://schemas.microsoft.com/office/powerpoint/2010/main" val="22663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7ABBBB-C8B9-7444-95C2-3555E006F02C}"/>
              </a:ext>
            </a:extLst>
          </p:cNvPr>
          <p:cNvSpPr/>
          <p:nvPr/>
        </p:nvSpPr>
        <p:spPr>
          <a:xfrm>
            <a:off x="1329732" y="978350"/>
            <a:ext cx="5187413" cy="4247317"/>
          </a:xfrm>
          <a:prstGeom prst="rect">
            <a:avLst/>
          </a:prstGeom>
        </p:spPr>
        <p:txBody>
          <a:bodyPr wrap="square">
            <a:spAutoFit/>
          </a:bodyPr>
          <a:lstStyle/>
          <a:p>
            <a:pPr algn="ctr"/>
            <a:r>
              <a:rPr lang="vi-VN" sz="4500" b="1" i="1" dirty="0">
                <a:solidFill>
                  <a:srgbClr val="000000"/>
                </a:solidFill>
                <a:latin typeface="Times New Roman" panose="02020603050405020304" pitchFamily="18" charset="0"/>
                <a:ea typeface="Calibri" panose="020F0502020204030204" pitchFamily="34" charset="0"/>
              </a:rPr>
              <a:t> Nhà em có những vật nuôi nào? Hãy chia sẻ với các bạn trong lớp loài vật nuôi mà em thấy yêu mến nhất.</a:t>
            </a:r>
            <a:r>
              <a:rPr lang="en-VN" sz="4500" b="1" dirty="0"/>
              <a:t> </a:t>
            </a:r>
          </a:p>
        </p:txBody>
      </p:sp>
      <p:pic>
        <p:nvPicPr>
          <p:cNvPr id="13" name="Picture 12">
            <a:extLst>
              <a:ext uri="{FF2B5EF4-FFF2-40B4-BE49-F238E27FC236}">
                <a16:creationId xmlns:a16="http://schemas.microsoft.com/office/drawing/2014/main" id="{1AE93D1D-37E6-CE4C-A8D9-C7C25AE87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145" y="1738365"/>
            <a:ext cx="4611684" cy="2915348"/>
          </a:xfrm>
          <a:prstGeom prst="rect">
            <a:avLst/>
          </a:prstGeom>
        </p:spPr>
      </p:pic>
    </p:spTree>
    <p:extLst>
      <p:ext uri="{BB962C8B-B14F-4D97-AF65-F5344CB8AC3E}">
        <p14:creationId xmlns:p14="http://schemas.microsoft.com/office/powerpoint/2010/main" val="10887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71049-DCD6-7A43-A0A4-F8AC643EDF87}"/>
              </a:ext>
            </a:extLst>
          </p:cNvPr>
          <p:cNvSpPr/>
          <p:nvPr/>
        </p:nvSpPr>
        <p:spPr>
          <a:xfrm>
            <a:off x="996461" y="579569"/>
            <a:ext cx="10199078" cy="6093976"/>
          </a:xfrm>
          <a:prstGeom prst="rect">
            <a:avLst/>
          </a:prstGeom>
        </p:spPr>
        <p:txBody>
          <a:bodyPr wrap="square">
            <a:spAutoFit/>
          </a:bodyPr>
          <a:lstStyle/>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(2) Phát triển ý thức:</a:t>
            </a:r>
            <a:r>
              <a:rPr lang="vi-VN" sz="2000" dirty="0">
                <a:solidFill>
                  <a:srgbClr val="000000"/>
                </a:solidFill>
                <a:latin typeface="Times New Roman" panose="02020603050405020304" pitchFamily="18" charset="0"/>
                <a:ea typeface="Calibri" panose="020F0502020204030204" pitchFamily="34" charset="0"/>
              </a:rPr>
              <a:t> Khi nuôi thú cưng, trẻ sẽ phát triển ý thức trách nhiệm và chăm sóc cho người khác. 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en-VN"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Bồi dưỡng sự tự tin:</a:t>
            </a:r>
            <a:r>
              <a:rPr lang="vi-VN" sz="2000" dirty="0">
                <a:solidFill>
                  <a:srgbClr val="000000"/>
                </a:solidFill>
                <a:latin typeface="Times New Roman" panose="02020603050405020304" pitchFamily="18" charset="0"/>
                <a:ea typeface="Calibri" panose="020F0502020204030204" pitchFamily="34" charset="0"/>
              </a:rPr>
              <a:t> Cùng với sự phát triển tinh thần trách nhiệm, việc nuôi một con vật nào đó sẽ giúp trẻ có sự tự tin. Khi trẻ thành công trong việc chăm sóc một con thú cưng, chúng sẽ tự cảm thấy bản thân mình tốt hơn. Do đó, lòng tự trọng của trẻ cũng được vun đắp và trẻ sẽ cảm thấy rất tự hào về thành tích của chúng. </a:t>
            </a:r>
            <a:endParaRPr lang="en-VN"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Vui chơi và luyện tập:</a:t>
            </a:r>
            <a:r>
              <a:rPr lang="vi-VN" sz="2000" dirty="0">
                <a:solidFill>
                  <a:srgbClr val="000000"/>
                </a:solidFill>
                <a:latin typeface="Times New Roman" panose="02020603050405020304" pitchFamily="18" charset="0"/>
                <a:ea typeface="Calibri" panose="020F0502020204030204" pitchFamily="34" charset="0"/>
              </a:rPr>
              <a:t> 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 Khám phá về sự cần thiết phải vận động của các con vật nuôi cũng giúp trẻ áp dụng những hiểu biết về vận động để có sức khoẻ cho bản thân.</a:t>
            </a:r>
            <a:endParaRPr lang="en-VN" sz="2000" dirty="0">
              <a:solidFill>
                <a:srgbClr val="000000"/>
              </a:solidFill>
              <a:latin typeface="Times New Roman" panose="02020603050405020304" pitchFamily="18" charset="0"/>
              <a:ea typeface="Calibri" panose="020F0502020204030204" pitchFamily="34" charset="0"/>
            </a:endParaRPr>
          </a:p>
          <a:p>
            <a:r>
              <a:rPr lang="vi-VN" sz="2000" dirty="0">
                <a:solidFill>
                  <a:srgbClr val="000000"/>
                </a:solidFill>
                <a:latin typeface="Times New Roman" panose="02020603050405020304" pitchFamily="18" charset="0"/>
                <a:ea typeface="Calibri" panose="020F0502020204030204" pitchFamily="34" charset="0"/>
              </a:rPr>
              <a:t>[…]</a:t>
            </a:r>
            <a:r>
              <a:rPr lang="en-VN" sz="2000" dirty="0"/>
              <a:t> </a:t>
            </a:r>
          </a:p>
        </p:txBody>
      </p:sp>
    </p:spTree>
    <p:extLst>
      <p:ext uri="{BB962C8B-B14F-4D97-AF65-F5344CB8AC3E}">
        <p14:creationId xmlns:p14="http://schemas.microsoft.com/office/powerpoint/2010/main" val="22423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3BF201-34EF-A14C-897A-AA7FCFACD486}"/>
              </a:ext>
            </a:extLst>
          </p:cNvPr>
          <p:cNvSpPr/>
          <p:nvPr/>
        </p:nvSpPr>
        <p:spPr>
          <a:xfrm>
            <a:off x="1101969" y="720148"/>
            <a:ext cx="6916615" cy="3388620"/>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Phần (2):</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giả đã đưa ra mấy lí lẽ?</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phát triển ý thức.</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bồi dưỡng sự tự tin của trẻ</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vui chơi và luyện tập.</a:t>
            </a:r>
            <a:r>
              <a:rPr lang="en-VN" sz="3200" dirty="0">
                <a:latin typeface="Times New Roman" panose="02020603050405020304" pitchFamily="18" charset="0"/>
                <a:cs typeface="Times New Roman" panose="02020603050405020304" pitchFamily="18" charset="0"/>
              </a:rPr>
              <a:t> </a:t>
            </a:r>
          </a:p>
        </p:txBody>
      </p:sp>
      <p:grpSp>
        <p:nvGrpSpPr>
          <p:cNvPr id="43" name="Google Shape;2111;p56">
            <a:extLst>
              <a:ext uri="{FF2B5EF4-FFF2-40B4-BE49-F238E27FC236}">
                <a16:creationId xmlns:a16="http://schemas.microsoft.com/office/drawing/2014/main" id="{B8285FAB-BB8B-ED4E-A890-43BE5C13304A}"/>
              </a:ext>
            </a:extLst>
          </p:cNvPr>
          <p:cNvGrpSpPr/>
          <p:nvPr/>
        </p:nvGrpSpPr>
        <p:grpSpPr>
          <a:xfrm flipH="1">
            <a:off x="8018584" y="1036338"/>
            <a:ext cx="2790092" cy="3582554"/>
            <a:chOff x="1702300" y="1288604"/>
            <a:chExt cx="1060875" cy="1473397"/>
          </a:xfrm>
        </p:grpSpPr>
        <p:sp>
          <p:nvSpPr>
            <p:cNvPr id="44" name="Google Shape;2112;p56">
              <a:extLst>
                <a:ext uri="{FF2B5EF4-FFF2-40B4-BE49-F238E27FC236}">
                  <a16:creationId xmlns:a16="http://schemas.microsoft.com/office/drawing/2014/main" id="{110502DD-6FF5-3340-9C4F-F8D9DCDCE6D3}"/>
                </a:ext>
              </a:extLst>
            </p:cNvPr>
            <p:cNvSpPr/>
            <p:nvPr/>
          </p:nvSpPr>
          <p:spPr>
            <a:xfrm>
              <a:off x="1702300" y="2622775"/>
              <a:ext cx="1060875" cy="139226"/>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2113;p56">
              <a:extLst>
                <a:ext uri="{FF2B5EF4-FFF2-40B4-BE49-F238E27FC236}">
                  <a16:creationId xmlns:a16="http://schemas.microsoft.com/office/drawing/2014/main" id="{D9266CE7-E014-2541-8B1C-4DAF409754B5}"/>
                </a:ext>
              </a:extLst>
            </p:cNvPr>
            <p:cNvGrpSpPr/>
            <p:nvPr/>
          </p:nvGrpSpPr>
          <p:grpSpPr>
            <a:xfrm flipH="1">
              <a:off x="1798667" y="1288604"/>
              <a:ext cx="907664" cy="1418719"/>
              <a:chOff x="3417075" y="1950250"/>
              <a:chExt cx="768100" cy="1200575"/>
            </a:xfrm>
          </p:grpSpPr>
          <p:sp>
            <p:nvSpPr>
              <p:cNvPr id="46" name="Google Shape;2114;p56">
                <a:extLst>
                  <a:ext uri="{FF2B5EF4-FFF2-40B4-BE49-F238E27FC236}">
                    <a16:creationId xmlns:a16="http://schemas.microsoft.com/office/drawing/2014/main" id="{771C3975-3F8F-8049-B7B2-CDECD6D7FA46}"/>
                  </a:ext>
                </a:extLst>
              </p:cNvPr>
              <p:cNvSpPr/>
              <p:nvPr/>
            </p:nvSpPr>
            <p:spPr>
              <a:xfrm>
                <a:off x="4025525" y="2927075"/>
                <a:ext cx="159650" cy="184200"/>
              </a:xfrm>
              <a:custGeom>
                <a:avLst/>
                <a:gdLst/>
                <a:ahLst/>
                <a:cxnLst/>
                <a:rect l="l" t="t" r="r" b="b"/>
                <a:pathLst>
                  <a:path w="6386" h="7368" extrusionOk="0">
                    <a:moveTo>
                      <a:pt x="2347" y="0"/>
                    </a:moveTo>
                    <a:lnTo>
                      <a:pt x="2183" y="55"/>
                    </a:lnTo>
                    <a:lnTo>
                      <a:pt x="2020" y="109"/>
                    </a:lnTo>
                    <a:lnTo>
                      <a:pt x="1856" y="164"/>
                    </a:lnTo>
                    <a:lnTo>
                      <a:pt x="1692" y="328"/>
                    </a:lnTo>
                    <a:lnTo>
                      <a:pt x="1529" y="491"/>
                    </a:lnTo>
                    <a:lnTo>
                      <a:pt x="1419" y="710"/>
                    </a:lnTo>
                    <a:lnTo>
                      <a:pt x="1201" y="1201"/>
                    </a:lnTo>
                    <a:lnTo>
                      <a:pt x="1037" y="1801"/>
                    </a:lnTo>
                    <a:lnTo>
                      <a:pt x="928" y="2456"/>
                    </a:lnTo>
                    <a:lnTo>
                      <a:pt x="874" y="3111"/>
                    </a:lnTo>
                    <a:lnTo>
                      <a:pt x="928" y="3711"/>
                    </a:lnTo>
                    <a:lnTo>
                      <a:pt x="983" y="4257"/>
                    </a:lnTo>
                    <a:lnTo>
                      <a:pt x="1147" y="4693"/>
                    </a:lnTo>
                    <a:lnTo>
                      <a:pt x="1" y="6985"/>
                    </a:lnTo>
                    <a:lnTo>
                      <a:pt x="655" y="7203"/>
                    </a:lnTo>
                    <a:lnTo>
                      <a:pt x="1365" y="7313"/>
                    </a:lnTo>
                    <a:lnTo>
                      <a:pt x="2074" y="7367"/>
                    </a:lnTo>
                    <a:lnTo>
                      <a:pt x="2729" y="7313"/>
                    </a:lnTo>
                    <a:lnTo>
                      <a:pt x="3439" y="7203"/>
                    </a:lnTo>
                    <a:lnTo>
                      <a:pt x="4093" y="6931"/>
                    </a:lnTo>
                    <a:lnTo>
                      <a:pt x="4366" y="6767"/>
                    </a:lnTo>
                    <a:lnTo>
                      <a:pt x="4694" y="6549"/>
                    </a:lnTo>
                    <a:lnTo>
                      <a:pt x="4966" y="6330"/>
                    </a:lnTo>
                    <a:lnTo>
                      <a:pt x="5239" y="6057"/>
                    </a:lnTo>
                    <a:lnTo>
                      <a:pt x="5348" y="5839"/>
                    </a:lnTo>
                    <a:lnTo>
                      <a:pt x="5458" y="5621"/>
                    </a:lnTo>
                    <a:lnTo>
                      <a:pt x="5512" y="5403"/>
                    </a:lnTo>
                    <a:lnTo>
                      <a:pt x="5567" y="5130"/>
                    </a:lnTo>
                    <a:lnTo>
                      <a:pt x="5512" y="4911"/>
                    </a:lnTo>
                    <a:lnTo>
                      <a:pt x="5403" y="4802"/>
                    </a:lnTo>
                    <a:lnTo>
                      <a:pt x="5185" y="4693"/>
                    </a:lnTo>
                    <a:lnTo>
                      <a:pt x="4857" y="4748"/>
                    </a:lnTo>
                    <a:lnTo>
                      <a:pt x="5185" y="4366"/>
                    </a:lnTo>
                    <a:lnTo>
                      <a:pt x="5458" y="3984"/>
                    </a:lnTo>
                    <a:lnTo>
                      <a:pt x="5730" y="3547"/>
                    </a:lnTo>
                    <a:lnTo>
                      <a:pt x="5949" y="3111"/>
                    </a:lnTo>
                    <a:lnTo>
                      <a:pt x="6167" y="2619"/>
                    </a:lnTo>
                    <a:lnTo>
                      <a:pt x="6276" y="2183"/>
                    </a:lnTo>
                    <a:lnTo>
                      <a:pt x="6385" y="1637"/>
                    </a:lnTo>
                    <a:lnTo>
                      <a:pt x="6385" y="1146"/>
                    </a:lnTo>
                    <a:lnTo>
                      <a:pt x="6385" y="873"/>
                    </a:lnTo>
                    <a:lnTo>
                      <a:pt x="6276" y="655"/>
                    </a:lnTo>
                    <a:lnTo>
                      <a:pt x="6167" y="437"/>
                    </a:lnTo>
                    <a:lnTo>
                      <a:pt x="5949" y="328"/>
                    </a:lnTo>
                    <a:lnTo>
                      <a:pt x="5730" y="218"/>
                    </a:lnTo>
                    <a:lnTo>
                      <a:pt x="5239" y="218"/>
                    </a:lnTo>
                    <a:lnTo>
                      <a:pt x="4966" y="273"/>
                    </a:lnTo>
                    <a:lnTo>
                      <a:pt x="4421" y="437"/>
                    </a:lnTo>
                    <a:lnTo>
                      <a:pt x="3930" y="764"/>
                    </a:lnTo>
                    <a:lnTo>
                      <a:pt x="3711" y="928"/>
                    </a:lnTo>
                    <a:lnTo>
                      <a:pt x="3548" y="1091"/>
                    </a:lnTo>
                    <a:lnTo>
                      <a:pt x="3384" y="1310"/>
                    </a:lnTo>
                    <a:lnTo>
                      <a:pt x="3329" y="1528"/>
                    </a:lnTo>
                    <a:lnTo>
                      <a:pt x="3329" y="1201"/>
                    </a:lnTo>
                    <a:lnTo>
                      <a:pt x="3275" y="819"/>
                    </a:lnTo>
                    <a:lnTo>
                      <a:pt x="3111" y="546"/>
                    </a:lnTo>
                    <a:lnTo>
                      <a:pt x="2893" y="273"/>
                    </a:lnTo>
                    <a:lnTo>
                      <a:pt x="2675" y="109"/>
                    </a:lnTo>
                    <a:lnTo>
                      <a:pt x="2347"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5;p56">
                <a:extLst>
                  <a:ext uri="{FF2B5EF4-FFF2-40B4-BE49-F238E27FC236}">
                    <a16:creationId xmlns:a16="http://schemas.microsoft.com/office/drawing/2014/main" id="{97405C54-57EF-3E4E-93AD-E5DDC4B67175}"/>
                  </a:ext>
                </a:extLst>
              </p:cNvPr>
              <p:cNvSpPr/>
              <p:nvPr/>
            </p:nvSpPr>
            <p:spPr>
              <a:xfrm>
                <a:off x="4104650" y="3038925"/>
                <a:ext cx="49150" cy="30050"/>
              </a:xfrm>
              <a:custGeom>
                <a:avLst/>
                <a:gdLst/>
                <a:ahLst/>
                <a:cxnLst/>
                <a:rect l="l" t="t" r="r" b="b"/>
                <a:pathLst>
                  <a:path w="1966" h="1202" extrusionOk="0">
                    <a:moveTo>
                      <a:pt x="1965" y="1"/>
                    </a:moveTo>
                    <a:lnTo>
                      <a:pt x="1583" y="110"/>
                    </a:lnTo>
                    <a:lnTo>
                      <a:pt x="1310" y="274"/>
                    </a:lnTo>
                    <a:lnTo>
                      <a:pt x="928" y="492"/>
                    </a:lnTo>
                    <a:lnTo>
                      <a:pt x="601" y="710"/>
                    </a:lnTo>
                    <a:lnTo>
                      <a:pt x="328" y="929"/>
                    </a:lnTo>
                    <a:lnTo>
                      <a:pt x="110" y="1092"/>
                    </a:lnTo>
                    <a:lnTo>
                      <a:pt x="1" y="1201"/>
                    </a:lnTo>
                    <a:lnTo>
                      <a:pt x="383" y="1201"/>
                    </a:lnTo>
                    <a:lnTo>
                      <a:pt x="546" y="1147"/>
                    </a:lnTo>
                    <a:lnTo>
                      <a:pt x="765" y="1092"/>
                    </a:lnTo>
                    <a:lnTo>
                      <a:pt x="983" y="983"/>
                    </a:lnTo>
                    <a:lnTo>
                      <a:pt x="1147" y="874"/>
                    </a:lnTo>
                    <a:lnTo>
                      <a:pt x="1529" y="601"/>
                    </a:lnTo>
                    <a:lnTo>
                      <a:pt x="1692" y="492"/>
                    </a:lnTo>
                    <a:lnTo>
                      <a:pt x="1801" y="328"/>
                    </a:lnTo>
                    <a:lnTo>
                      <a:pt x="1911" y="55"/>
                    </a:lnTo>
                    <a:lnTo>
                      <a:pt x="19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6;p56">
                <a:extLst>
                  <a:ext uri="{FF2B5EF4-FFF2-40B4-BE49-F238E27FC236}">
                    <a16:creationId xmlns:a16="http://schemas.microsoft.com/office/drawing/2014/main" id="{D4FC9CA3-67C4-1141-A9B9-07E4FB8FC11A}"/>
                  </a:ext>
                </a:extLst>
              </p:cNvPr>
              <p:cNvSpPr/>
              <p:nvPr/>
            </p:nvSpPr>
            <p:spPr>
              <a:xfrm>
                <a:off x="4092375" y="2959800"/>
                <a:ext cx="19125" cy="51875"/>
              </a:xfrm>
              <a:custGeom>
                <a:avLst/>
                <a:gdLst/>
                <a:ahLst/>
                <a:cxnLst/>
                <a:rect l="l" t="t" r="r" b="b"/>
                <a:pathLst>
                  <a:path w="765" h="2075" extrusionOk="0">
                    <a:moveTo>
                      <a:pt x="765" y="1"/>
                    </a:moveTo>
                    <a:lnTo>
                      <a:pt x="655" y="55"/>
                    </a:lnTo>
                    <a:lnTo>
                      <a:pt x="492" y="274"/>
                    </a:lnTo>
                    <a:lnTo>
                      <a:pt x="328" y="601"/>
                    </a:lnTo>
                    <a:lnTo>
                      <a:pt x="164" y="983"/>
                    </a:lnTo>
                    <a:lnTo>
                      <a:pt x="55" y="1365"/>
                    </a:lnTo>
                    <a:lnTo>
                      <a:pt x="1" y="1747"/>
                    </a:lnTo>
                    <a:lnTo>
                      <a:pt x="55" y="2020"/>
                    </a:lnTo>
                    <a:lnTo>
                      <a:pt x="55" y="2074"/>
                    </a:lnTo>
                    <a:lnTo>
                      <a:pt x="110" y="2020"/>
                    </a:lnTo>
                    <a:lnTo>
                      <a:pt x="273" y="1802"/>
                    </a:lnTo>
                    <a:lnTo>
                      <a:pt x="437" y="1474"/>
                    </a:lnTo>
                    <a:lnTo>
                      <a:pt x="546" y="1092"/>
                    </a:lnTo>
                    <a:lnTo>
                      <a:pt x="655" y="710"/>
                    </a:lnTo>
                    <a:lnTo>
                      <a:pt x="710" y="383"/>
                    </a:lnTo>
                    <a:lnTo>
                      <a:pt x="765" y="110"/>
                    </a:lnTo>
                    <a:lnTo>
                      <a:pt x="7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17;p56">
                <a:extLst>
                  <a:ext uri="{FF2B5EF4-FFF2-40B4-BE49-F238E27FC236}">
                    <a16:creationId xmlns:a16="http://schemas.microsoft.com/office/drawing/2014/main" id="{C9560FB6-2FF7-C149-9632-3B1EBC9A6058}"/>
                  </a:ext>
                </a:extLst>
              </p:cNvPr>
              <p:cNvSpPr/>
              <p:nvPr/>
            </p:nvSpPr>
            <p:spPr>
              <a:xfrm>
                <a:off x="3573950" y="2029375"/>
                <a:ext cx="103725" cy="367025"/>
              </a:xfrm>
              <a:custGeom>
                <a:avLst/>
                <a:gdLst/>
                <a:ahLst/>
                <a:cxnLst/>
                <a:rect l="l" t="t" r="r" b="b"/>
                <a:pathLst>
                  <a:path w="4149" h="14681" extrusionOk="0">
                    <a:moveTo>
                      <a:pt x="2511" y="1"/>
                    </a:moveTo>
                    <a:lnTo>
                      <a:pt x="2075" y="55"/>
                    </a:lnTo>
                    <a:lnTo>
                      <a:pt x="1638" y="219"/>
                    </a:lnTo>
                    <a:lnTo>
                      <a:pt x="1365" y="328"/>
                    </a:lnTo>
                    <a:lnTo>
                      <a:pt x="1092" y="547"/>
                    </a:lnTo>
                    <a:lnTo>
                      <a:pt x="874" y="710"/>
                    </a:lnTo>
                    <a:lnTo>
                      <a:pt x="710" y="929"/>
                    </a:lnTo>
                    <a:lnTo>
                      <a:pt x="383" y="1420"/>
                    </a:lnTo>
                    <a:lnTo>
                      <a:pt x="219" y="1965"/>
                    </a:lnTo>
                    <a:lnTo>
                      <a:pt x="110" y="2566"/>
                    </a:lnTo>
                    <a:lnTo>
                      <a:pt x="1" y="3166"/>
                    </a:lnTo>
                    <a:lnTo>
                      <a:pt x="1" y="4312"/>
                    </a:lnTo>
                    <a:lnTo>
                      <a:pt x="55" y="5840"/>
                    </a:lnTo>
                    <a:lnTo>
                      <a:pt x="165" y="7313"/>
                    </a:lnTo>
                    <a:lnTo>
                      <a:pt x="383" y="8787"/>
                    </a:lnTo>
                    <a:lnTo>
                      <a:pt x="601" y="10315"/>
                    </a:lnTo>
                    <a:lnTo>
                      <a:pt x="1201" y="12879"/>
                    </a:lnTo>
                    <a:lnTo>
                      <a:pt x="1474" y="14080"/>
                    </a:lnTo>
                    <a:lnTo>
                      <a:pt x="1583" y="14462"/>
                    </a:lnTo>
                    <a:lnTo>
                      <a:pt x="1693" y="14680"/>
                    </a:lnTo>
                    <a:lnTo>
                      <a:pt x="3930" y="12443"/>
                    </a:lnTo>
                    <a:lnTo>
                      <a:pt x="4039" y="11570"/>
                    </a:lnTo>
                    <a:lnTo>
                      <a:pt x="4094" y="10642"/>
                    </a:lnTo>
                    <a:lnTo>
                      <a:pt x="4094" y="9714"/>
                    </a:lnTo>
                    <a:lnTo>
                      <a:pt x="4094" y="8787"/>
                    </a:lnTo>
                    <a:lnTo>
                      <a:pt x="4039" y="6986"/>
                    </a:lnTo>
                    <a:lnTo>
                      <a:pt x="3984" y="5130"/>
                    </a:lnTo>
                    <a:lnTo>
                      <a:pt x="4094" y="3439"/>
                    </a:lnTo>
                    <a:lnTo>
                      <a:pt x="4148" y="2620"/>
                    </a:lnTo>
                    <a:lnTo>
                      <a:pt x="4148" y="1747"/>
                    </a:lnTo>
                    <a:lnTo>
                      <a:pt x="4094" y="1311"/>
                    </a:lnTo>
                    <a:lnTo>
                      <a:pt x="3875" y="874"/>
                    </a:lnTo>
                    <a:lnTo>
                      <a:pt x="3657" y="547"/>
                    </a:lnTo>
                    <a:lnTo>
                      <a:pt x="3330" y="274"/>
                    </a:lnTo>
                    <a:lnTo>
                      <a:pt x="2948" y="110"/>
                    </a:lnTo>
                    <a:lnTo>
                      <a:pt x="2511"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18;p56">
                <a:extLst>
                  <a:ext uri="{FF2B5EF4-FFF2-40B4-BE49-F238E27FC236}">
                    <a16:creationId xmlns:a16="http://schemas.microsoft.com/office/drawing/2014/main" id="{117DBC86-A6D8-604E-A59A-026AE97E7851}"/>
                  </a:ext>
                </a:extLst>
              </p:cNvPr>
              <p:cNvSpPr/>
              <p:nvPr/>
            </p:nvSpPr>
            <p:spPr>
              <a:xfrm>
                <a:off x="3578050" y="2793375"/>
                <a:ext cx="139175" cy="345175"/>
              </a:xfrm>
              <a:custGeom>
                <a:avLst/>
                <a:gdLst/>
                <a:ahLst/>
                <a:cxnLst/>
                <a:rect l="l" t="t" r="r" b="b"/>
                <a:pathLst>
                  <a:path w="5567" h="13807" extrusionOk="0">
                    <a:moveTo>
                      <a:pt x="1310" y="0"/>
                    </a:moveTo>
                    <a:lnTo>
                      <a:pt x="1529" y="710"/>
                    </a:lnTo>
                    <a:lnTo>
                      <a:pt x="1638" y="1364"/>
                    </a:lnTo>
                    <a:lnTo>
                      <a:pt x="1747" y="2019"/>
                    </a:lnTo>
                    <a:lnTo>
                      <a:pt x="1801" y="2674"/>
                    </a:lnTo>
                    <a:lnTo>
                      <a:pt x="1911" y="4038"/>
                    </a:lnTo>
                    <a:lnTo>
                      <a:pt x="1965" y="5403"/>
                    </a:lnTo>
                    <a:lnTo>
                      <a:pt x="2020" y="8295"/>
                    </a:lnTo>
                    <a:lnTo>
                      <a:pt x="1965" y="9768"/>
                    </a:lnTo>
                    <a:lnTo>
                      <a:pt x="1911" y="11187"/>
                    </a:lnTo>
                    <a:lnTo>
                      <a:pt x="1583" y="11242"/>
                    </a:lnTo>
                    <a:lnTo>
                      <a:pt x="1201" y="11460"/>
                    </a:lnTo>
                    <a:lnTo>
                      <a:pt x="819" y="11733"/>
                    </a:lnTo>
                    <a:lnTo>
                      <a:pt x="437" y="12060"/>
                    </a:lnTo>
                    <a:lnTo>
                      <a:pt x="164" y="12442"/>
                    </a:lnTo>
                    <a:lnTo>
                      <a:pt x="55" y="12606"/>
                    </a:lnTo>
                    <a:lnTo>
                      <a:pt x="1" y="12824"/>
                    </a:lnTo>
                    <a:lnTo>
                      <a:pt x="1" y="12988"/>
                    </a:lnTo>
                    <a:lnTo>
                      <a:pt x="1" y="13206"/>
                    </a:lnTo>
                    <a:lnTo>
                      <a:pt x="110" y="13370"/>
                    </a:lnTo>
                    <a:lnTo>
                      <a:pt x="219" y="13479"/>
                    </a:lnTo>
                    <a:lnTo>
                      <a:pt x="492" y="13643"/>
                    </a:lnTo>
                    <a:lnTo>
                      <a:pt x="819" y="13752"/>
                    </a:lnTo>
                    <a:lnTo>
                      <a:pt x="1201" y="13806"/>
                    </a:lnTo>
                    <a:lnTo>
                      <a:pt x="2511" y="13806"/>
                    </a:lnTo>
                    <a:lnTo>
                      <a:pt x="3111" y="13752"/>
                    </a:lnTo>
                    <a:lnTo>
                      <a:pt x="3766" y="13697"/>
                    </a:lnTo>
                    <a:lnTo>
                      <a:pt x="4093" y="13643"/>
                    </a:lnTo>
                    <a:lnTo>
                      <a:pt x="4421" y="13588"/>
                    </a:lnTo>
                    <a:lnTo>
                      <a:pt x="4584" y="13479"/>
                    </a:lnTo>
                    <a:lnTo>
                      <a:pt x="4694" y="13315"/>
                    </a:lnTo>
                    <a:lnTo>
                      <a:pt x="4803" y="13097"/>
                    </a:lnTo>
                    <a:lnTo>
                      <a:pt x="4803" y="12879"/>
                    </a:lnTo>
                    <a:lnTo>
                      <a:pt x="4857" y="12442"/>
                    </a:lnTo>
                    <a:lnTo>
                      <a:pt x="4912" y="11951"/>
                    </a:lnTo>
                    <a:lnTo>
                      <a:pt x="5130" y="10641"/>
                    </a:lnTo>
                    <a:lnTo>
                      <a:pt x="5294" y="9386"/>
                    </a:lnTo>
                    <a:lnTo>
                      <a:pt x="5403" y="8077"/>
                    </a:lnTo>
                    <a:lnTo>
                      <a:pt x="5512" y="6767"/>
                    </a:lnTo>
                    <a:lnTo>
                      <a:pt x="5567" y="5457"/>
                    </a:lnTo>
                    <a:lnTo>
                      <a:pt x="5512" y="4148"/>
                    </a:lnTo>
                    <a:lnTo>
                      <a:pt x="5458" y="2838"/>
                    </a:lnTo>
                    <a:lnTo>
                      <a:pt x="5294" y="1528"/>
                    </a:lnTo>
                    <a:lnTo>
                      <a:pt x="131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19;p56">
                <a:extLst>
                  <a:ext uri="{FF2B5EF4-FFF2-40B4-BE49-F238E27FC236}">
                    <a16:creationId xmlns:a16="http://schemas.microsoft.com/office/drawing/2014/main" id="{CA6EF3C6-D21B-4B4C-8FAD-421CB0719E8E}"/>
                  </a:ext>
                </a:extLst>
              </p:cNvPr>
              <p:cNvSpPr/>
              <p:nvPr/>
            </p:nvSpPr>
            <p:spPr>
              <a:xfrm>
                <a:off x="3427975" y="2438650"/>
                <a:ext cx="240150" cy="451600"/>
              </a:xfrm>
              <a:custGeom>
                <a:avLst/>
                <a:gdLst/>
                <a:ahLst/>
                <a:cxnLst/>
                <a:rect l="l" t="t" r="r" b="b"/>
                <a:pathLst>
                  <a:path w="9606" h="18064" extrusionOk="0">
                    <a:moveTo>
                      <a:pt x="4203" y="1"/>
                    </a:moveTo>
                    <a:lnTo>
                      <a:pt x="3384" y="55"/>
                    </a:lnTo>
                    <a:lnTo>
                      <a:pt x="2566" y="219"/>
                    </a:lnTo>
                    <a:lnTo>
                      <a:pt x="1747" y="437"/>
                    </a:lnTo>
                    <a:lnTo>
                      <a:pt x="1474" y="929"/>
                    </a:lnTo>
                    <a:lnTo>
                      <a:pt x="1038" y="1365"/>
                    </a:lnTo>
                    <a:lnTo>
                      <a:pt x="819" y="1583"/>
                    </a:lnTo>
                    <a:lnTo>
                      <a:pt x="547" y="1747"/>
                    </a:lnTo>
                    <a:lnTo>
                      <a:pt x="274" y="1911"/>
                    </a:lnTo>
                    <a:lnTo>
                      <a:pt x="1" y="2020"/>
                    </a:lnTo>
                    <a:lnTo>
                      <a:pt x="437" y="2620"/>
                    </a:lnTo>
                    <a:lnTo>
                      <a:pt x="1038" y="3221"/>
                    </a:lnTo>
                    <a:lnTo>
                      <a:pt x="1693" y="3712"/>
                    </a:lnTo>
                    <a:lnTo>
                      <a:pt x="2020" y="3930"/>
                    </a:lnTo>
                    <a:lnTo>
                      <a:pt x="2347" y="4094"/>
                    </a:lnTo>
                    <a:lnTo>
                      <a:pt x="2729" y="4148"/>
                    </a:lnTo>
                    <a:lnTo>
                      <a:pt x="3220" y="4203"/>
                    </a:lnTo>
                    <a:lnTo>
                      <a:pt x="4366" y="4312"/>
                    </a:lnTo>
                    <a:lnTo>
                      <a:pt x="4585" y="4749"/>
                    </a:lnTo>
                    <a:lnTo>
                      <a:pt x="4639" y="4967"/>
                    </a:lnTo>
                    <a:lnTo>
                      <a:pt x="4639" y="5185"/>
                    </a:lnTo>
                    <a:lnTo>
                      <a:pt x="4639" y="5403"/>
                    </a:lnTo>
                    <a:lnTo>
                      <a:pt x="4530" y="5622"/>
                    </a:lnTo>
                    <a:lnTo>
                      <a:pt x="4421" y="5895"/>
                    </a:lnTo>
                    <a:lnTo>
                      <a:pt x="4257" y="6167"/>
                    </a:lnTo>
                    <a:lnTo>
                      <a:pt x="4476" y="6058"/>
                    </a:lnTo>
                    <a:lnTo>
                      <a:pt x="4748" y="5949"/>
                    </a:lnTo>
                    <a:lnTo>
                      <a:pt x="4748" y="6113"/>
                    </a:lnTo>
                    <a:lnTo>
                      <a:pt x="4748" y="6277"/>
                    </a:lnTo>
                    <a:lnTo>
                      <a:pt x="4639" y="6549"/>
                    </a:lnTo>
                    <a:lnTo>
                      <a:pt x="4366" y="7150"/>
                    </a:lnTo>
                    <a:lnTo>
                      <a:pt x="4639" y="7040"/>
                    </a:lnTo>
                    <a:lnTo>
                      <a:pt x="4912" y="6877"/>
                    </a:lnTo>
                    <a:lnTo>
                      <a:pt x="4803" y="7422"/>
                    </a:lnTo>
                    <a:lnTo>
                      <a:pt x="4694" y="7914"/>
                    </a:lnTo>
                    <a:lnTo>
                      <a:pt x="4694" y="8132"/>
                    </a:lnTo>
                    <a:lnTo>
                      <a:pt x="4748" y="8405"/>
                    </a:lnTo>
                    <a:lnTo>
                      <a:pt x="4803" y="8623"/>
                    </a:lnTo>
                    <a:lnTo>
                      <a:pt x="4912" y="8896"/>
                    </a:lnTo>
                    <a:lnTo>
                      <a:pt x="4803" y="9714"/>
                    </a:lnTo>
                    <a:lnTo>
                      <a:pt x="4803" y="10151"/>
                    </a:lnTo>
                    <a:lnTo>
                      <a:pt x="4803" y="10533"/>
                    </a:lnTo>
                    <a:lnTo>
                      <a:pt x="4858" y="11406"/>
                    </a:lnTo>
                    <a:lnTo>
                      <a:pt x="5076" y="12170"/>
                    </a:lnTo>
                    <a:lnTo>
                      <a:pt x="5403" y="12934"/>
                    </a:lnTo>
                    <a:lnTo>
                      <a:pt x="5785" y="13698"/>
                    </a:lnTo>
                    <a:lnTo>
                      <a:pt x="6167" y="14353"/>
                    </a:lnTo>
                    <a:lnTo>
                      <a:pt x="6658" y="15008"/>
                    </a:lnTo>
                    <a:lnTo>
                      <a:pt x="7095" y="15608"/>
                    </a:lnTo>
                    <a:lnTo>
                      <a:pt x="7368" y="15881"/>
                    </a:lnTo>
                    <a:lnTo>
                      <a:pt x="7641" y="16208"/>
                    </a:lnTo>
                    <a:lnTo>
                      <a:pt x="8350" y="16699"/>
                    </a:lnTo>
                    <a:lnTo>
                      <a:pt x="9005" y="17245"/>
                    </a:lnTo>
                    <a:lnTo>
                      <a:pt x="9278" y="17518"/>
                    </a:lnTo>
                    <a:lnTo>
                      <a:pt x="9496" y="17791"/>
                    </a:lnTo>
                    <a:lnTo>
                      <a:pt x="9605" y="18064"/>
                    </a:lnTo>
                    <a:lnTo>
                      <a:pt x="9441" y="17191"/>
                    </a:lnTo>
                    <a:lnTo>
                      <a:pt x="9278" y="16372"/>
                    </a:lnTo>
                    <a:lnTo>
                      <a:pt x="8841" y="14735"/>
                    </a:lnTo>
                    <a:lnTo>
                      <a:pt x="8405" y="12880"/>
                    </a:lnTo>
                    <a:lnTo>
                      <a:pt x="7968" y="11079"/>
                    </a:lnTo>
                    <a:lnTo>
                      <a:pt x="7750" y="10151"/>
                    </a:lnTo>
                    <a:lnTo>
                      <a:pt x="7641" y="9223"/>
                    </a:lnTo>
                    <a:lnTo>
                      <a:pt x="7532" y="8296"/>
                    </a:lnTo>
                    <a:lnTo>
                      <a:pt x="7532" y="7313"/>
                    </a:lnTo>
                    <a:lnTo>
                      <a:pt x="7586" y="5240"/>
                    </a:lnTo>
                    <a:lnTo>
                      <a:pt x="7586" y="4094"/>
                    </a:lnTo>
                    <a:lnTo>
                      <a:pt x="7586" y="3548"/>
                    </a:lnTo>
                    <a:lnTo>
                      <a:pt x="7477" y="3002"/>
                    </a:lnTo>
                    <a:lnTo>
                      <a:pt x="7422" y="2457"/>
                    </a:lnTo>
                    <a:lnTo>
                      <a:pt x="7259" y="1965"/>
                    </a:lnTo>
                    <a:lnTo>
                      <a:pt x="7040" y="1474"/>
                    </a:lnTo>
                    <a:lnTo>
                      <a:pt x="6768" y="1092"/>
                    </a:lnTo>
                    <a:lnTo>
                      <a:pt x="6440" y="710"/>
                    </a:lnTo>
                    <a:lnTo>
                      <a:pt x="6058" y="437"/>
                    </a:lnTo>
                    <a:lnTo>
                      <a:pt x="5567" y="219"/>
                    </a:lnTo>
                    <a:lnTo>
                      <a:pt x="5021" y="55"/>
                    </a:lnTo>
                    <a:lnTo>
                      <a:pt x="4639" y="1"/>
                    </a:lnTo>
                    <a:close/>
                  </a:path>
                </a:pathLst>
              </a:custGeom>
              <a:solidFill>
                <a:srgbClr val="D9B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20;p56">
                <a:extLst>
                  <a:ext uri="{FF2B5EF4-FFF2-40B4-BE49-F238E27FC236}">
                    <a16:creationId xmlns:a16="http://schemas.microsoft.com/office/drawing/2014/main" id="{046FB315-D133-504D-A0F2-C8260E33C8A1}"/>
                  </a:ext>
                </a:extLst>
              </p:cNvPr>
              <p:cNvSpPr/>
              <p:nvPr/>
            </p:nvSpPr>
            <p:spPr>
              <a:xfrm>
                <a:off x="3417075" y="2422300"/>
                <a:ext cx="55950" cy="66875"/>
              </a:xfrm>
              <a:custGeom>
                <a:avLst/>
                <a:gdLst/>
                <a:ahLst/>
                <a:cxnLst/>
                <a:rect l="l" t="t" r="r" b="b"/>
                <a:pathLst>
                  <a:path w="2238" h="2675" extrusionOk="0">
                    <a:moveTo>
                      <a:pt x="546" y="0"/>
                    </a:moveTo>
                    <a:lnTo>
                      <a:pt x="273" y="382"/>
                    </a:lnTo>
                    <a:lnTo>
                      <a:pt x="164" y="600"/>
                    </a:lnTo>
                    <a:lnTo>
                      <a:pt x="55" y="819"/>
                    </a:lnTo>
                    <a:lnTo>
                      <a:pt x="0" y="1091"/>
                    </a:lnTo>
                    <a:lnTo>
                      <a:pt x="0" y="1310"/>
                    </a:lnTo>
                    <a:lnTo>
                      <a:pt x="0" y="1637"/>
                    </a:lnTo>
                    <a:lnTo>
                      <a:pt x="109" y="1910"/>
                    </a:lnTo>
                    <a:lnTo>
                      <a:pt x="273" y="2401"/>
                    </a:lnTo>
                    <a:lnTo>
                      <a:pt x="437" y="2674"/>
                    </a:lnTo>
                    <a:lnTo>
                      <a:pt x="710" y="2565"/>
                    </a:lnTo>
                    <a:lnTo>
                      <a:pt x="983" y="2401"/>
                    </a:lnTo>
                    <a:lnTo>
                      <a:pt x="1255" y="2237"/>
                    </a:lnTo>
                    <a:lnTo>
                      <a:pt x="1474" y="2019"/>
                    </a:lnTo>
                    <a:lnTo>
                      <a:pt x="1910" y="1583"/>
                    </a:lnTo>
                    <a:lnTo>
                      <a:pt x="2183" y="1091"/>
                    </a:lnTo>
                    <a:lnTo>
                      <a:pt x="2238" y="1037"/>
                    </a:lnTo>
                    <a:lnTo>
                      <a:pt x="1910" y="600"/>
                    </a:lnTo>
                    <a:lnTo>
                      <a:pt x="1474" y="327"/>
                    </a:lnTo>
                    <a:lnTo>
                      <a:pt x="1037" y="109"/>
                    </a:lnTo>
                    <a:lnTo>
                      <a:pt x="54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21;p56">
                <a:extLst>
                  <a:ext uri="{FF2B5EF4-FFF2-40B4-BE49-F238E27FC236}">
                    <a16:creationId xmlns:a16="http://schemas.microsoft.com/office/drawing/2014/main" id="{A77530A8-E528-4343-A659-C1D85D4F1E5B}"/>
                  </a:ext>
                </a:extLst>
              </p:cNvPr>
              <p:cNvSpPr/>
              <p:nvPr/>
            </p:nvSpPr>
            <p:spPr>
              <a:xfrm>
                <a:off x="3430700" y="1950250"/>
                <a:ext cx="645325" cy="1200575"/>
              </a:xfrm>
              <a:custGeom>
                <a:avLst/>
                <a:gdLst/>
                <a:ahLst/>
                <a:cxnLst/>
                <a:rect l="l" t="t" r="r" b="b"/>
                <a:pathLst>
                  <a:path w="25813" h="48023" extrusionOk="0">
                    <a:moveTo>
                      <a:pt x="12607" y="1"/>
                    </a:moveTo>
                    <a:lnTo>
                      <a:pt x="12170" y="110"/>
                    </a:lnTo>
                    <a:lnTo>
                      <a:pt x="11734" y="383"/>
                    </a:lnTo>
                    <a:lnTo>
                      <a:pt x="11352" y="656"/>
                    </a:lnTo>
                    <a:lnTo>
                      <a:pt x="11079" y="1038"/>
                    </a:lnTo>
                    <a:lnTo>
                      <a:pt x="10751" y="1692"/>
                    </a:lnTo>
                    <a:lnTo>
                      <a:pt x="10478" y="2347"/>
                    </a:lnTo>
                    <a:lnTo>
                      <a:pt x="10315" y="3111"/>
                    </a:lnTo>
                    <a:lnTo>
                      <a:pt x="10151" y="3875"/>
                    </a:lnTo>
                    <a:lnTo>
                      <a:pt x="9987" y="5403"/>
                    </a:lnTo>
                    <a:lnTo>
                      <a:pt x="9769" y="6877"/>
                    </a:lnTo>
                    <a:lnTo>
                      <a:pt x="9551" y="8841"/>
                    </a:lnTo>
                    <a:lnTo>
                      <a:pt x="9332" y="10860"/>
                    </a:lnTo>
                    <a:lnTo>
                      <a:pt x="9114" y="12879"/>
                    </a:lnTo>
                    <a:lnTo>
                      <a:pt x="9005" y="14844"/>
                    </a:lnTo>
                    <a:lnTo>
                      <a:pt x="8132" y="15008"/>
                    </a:lnTo>
                    <a:lnTo>
                      <a:pt x="7313" y="15226"/>
                    </a:lnTo>
                    <a:lnTo>
                      <a:pt x="6440" y="15553"/>
                    </a:lnTo>
                    <a:lnTo>
                      <a:pt x="5567" y="15881"/>
                    </a:lnTo>
                    <a:lnTo>
                      <a:pt x="3930" y="16645"/>
                    </a:lnTo>
                    <a:lnTo>
                      <a:pt x="2457" y="17354"/>
                    </a:lnTo>
                    <a:lnTo>
                      <a:pt x="1147" y="18064"/>
                    </a:lnTo>
                    <a:lnTo>
                      <a:pt x="547" y="18446"/>
                    </a:lnTo>
                    <a:lnTo>
                      <a:pt x="1" y="18882"/>
                    </a:lnTo>
                    <a:lnTo>
                      <a:pt x="492" y="18991"/>
                    </a:lnTo>
                    <a:lnTo>
                      <a:pt x="929" y="19209"/>
                    </a:lnTo>
                    <a:lnTo>
                      <a:pt x="1365" y="19482"/>
                    </a:lnTo>
                    <a:lnTo>
                      <a:pt x="1693" y="19919"/>
                    </a:lnTo>
                    <a:lnTo>
                      <a:pt x="1638" y="19973"/>
                    </a:lnTo>
                    <a:lnTo>
                      <a:pt x="2457" y="19755"/>
                    </a:lnTo>
                    <a:lnTo>
                      <a:pt x="3275" y="19591"/>
                    </a:lnTo>
                    <a:lnTo>
                      <a:pt x="4094" y="19537"/>
                    </a:lnTo>
                    <a:lnTo>
                      <a:pt x="4530" y="19537"/>
                    </a:lnTo>
                    <a:lnTo>
                      <a:pt x="4912" y="19591"/>
                    </a:lnTo>
                    <a:lnTo>
                      <a:pt x="5458" y="19755"/>
                    </a:lnTo>
                    <a:lnTo>
                      <a:pt x="5949" y="19973"/>
                    </a:lnTo>
                    <a:lnTo>
                      <a:pt x="6331" y="20246"/>
                    </a:lnTo>
                    <a:lnTo>
                      <a:pt x="6659" y="20628"/>
                    </a:lnTo>
                    <a:lnTo>
                      <a:pt x="6931" y="21010"/>
                    </a:lnTo>
                    <a:lnTo>
                      <a:pt x="7150" y="21501"/>
                    </a:lnTo>
                    <a:lnTo>
                      <a:pt x="7313" y="21993"/>
                    </a:lnTo>
                    <a:lnTo>
                      <a:pt x="7368" y="22538"/>
                    </a:lnTo>
                    <a:lnTo>
                      <a:pt x="7477" y="23084"/>
                    </a:lnTo>
                    <a:lnTo>
                      <a:pt x="7477" y="23630"/>
                    </a:lnTo>
                    <a:lnTo>
                      <a:pt x="7477" y="24776"/>
                    </a:lnTo>
                    <a:lnTo>
                      <a:pt x="7423" y="26849"/>
                    </a:lnTo>
                    <a:lnTo>
                      <a:pt x="7423" y="27832"/>
                    </a:lnTo>
                    <a:lnTo>
                      <a:pt x="7532" y="28759"/>
                    </a:lnTo>
                    <a:lnTo>
                      <a:pt x="7641" y="29687"/>
                    </a:lnTo>
                    <a:lnTo>
                      <a:pt x="7859" y="30615"/>
                    </a:lnTo>
                    <a:lnTo>
                      <a:pt x="8296" y="32416"/>
                    </a:lnTo>
                    <a:lnTo>
                      <a:pt x="8732" y="34271"/>
                    </a:lnTo>
                    <a:lnTo>
                      <a:pt x="9169" y="35908"/>
                    </a:lnTo>
                    <a:lnTo>
                      <a:pt x="9332" y="36727"/>
                    </a:lnTo>
                    <a:lnTo>
                      <a:pt x="9496" y="37600"/>
                    </a:lnTo>
                    <a:lnTo>
                      <a:pt x="9551" y="38036"/>
                    </a:lnTo>
                    <a:lnTo>
                      <a:pt x="9551" y="38527"/>
                    </a:lnTo>
                    <a:lnTo>
                      <a:pt x="9496" y="39019"/>
                    </a:lnTo>
                    <a:lnTo>
                      <a:pt x="9496" y="39510"/>
                    </a:lnTo>
                    <a:lnTo>
                      <a:pt x="9551" y="41911"/>
                    </a:lnTo>
                    <a:lnTo>
                      <a:pt x="9551" y="43111"/>
                    </a:lnTo>
                    <a:lnTo>
                      <a:pt x="9442" y="44312"/>
                    </a:lnTo>
                    <a:lnTo>
                      <a:pt x="9332" y="44639"/>
                    </a:lnTo>
                    <a:lnTo>
                      <a:pt x="9223" y="44912"/>
                    </a:lnTo>
                    <a:lnTo>
                      <a:pt x="9114" y="45021"/>
                    </a:lnTo>
                    <a:lnTo>
                      <a:pt x="8896" y="45130"/>
                    </a:lnTo>
                    <a:lnTo>
                      <a:pt x="8514" y="45349"/>
                    </a:lnTo>
                    <a:lnTo>
                      <a:pt x="8241" y="45458"/>
                    </a:lnTo>
                    <a:lnTo>
                      <a:pt x="7968" y="45731"/>
                    </a:lnTo>
                    <a:lnTo>
                      <a:pt x="7750" y="45894"/>
                    </a:lnTo>
                    <a:lnTo>
                      <a:pt x="7586" y="46167"/>
                    </a:lnTo>
                    <a:lnTo>
                      <a:pt x="7423" y="46440"/>
                    </a:lnTo>
                    <a:lnTo>
                      <a:pt x="7368" y="46768"/>
                    </a:lnTo>
                    <a:lnTo>
                      <a:pt x="7313" y="47095"/>
                    </a:lnTo>
                    <a:lnTo>
                      <a:pt x="7368" y="47368"/>
                    </a:lnTo>
                    <a:lnTo>
                      <a:pt x="7477" y="47586"/>
                    </a:lnTo>
                    <a:lnTo>
                      <a:pt x="7695" y="47804"/>
                    </a:lnTo>
                    <a:lnTo>
                      <a:pt x="7859" y="47859"/>
                    </a:lnTo>
                    <a:lnTo>
                      <a:pt x="8077" y="47968"/>
                    </a:lnTo>
                    <a:lnTo>
                      <a:pt x="8678" y="48023"/>
                    </a:lnTo>
                    <a:lnTo>
                      <a:pt x="9387" y="48023"/>
                    </a:lnTo>
                    <a:lnTo>
                      <a:pt x="10151" y="47968"/>
                    </a:lnTo>
                    <a:lnTo>
                      <a:pt x="11679" y="47859"/>
                    </a:lnTo>
                    <a:lnTo>
                      <a:pt x="12880" y="47750"/>
                    </a:lnTo>
                    <a:lnTo>
                      <a:pt x="13753" y="47695"/>
                    </a:lnTo>
                    <a:lnTo>
                      <a:pt x="14298" y="47750"/>
                    </a:lnTo>
                    <a:lnTo>
                      <a:pt x="14353" y="47804"/>
                    </a:lnTo>
                    <a:lnTo>
                      <a:pt x="14408" y="47859"/>
                    </a:lnTo>
                    <a:lnTo>
                      <a:pt x="14626" y="47968"/>
                    </a:lnTo>
                    <a:lnTo>
                      <a:pt x="15335" y="47968"/>
                    </a:lnTo>
                    <a:lnTo>
                      <a:pt x="17136" y="47913"/>
                    </a:lnTo>
                    <a:lnTo>
                      <a:pt x="18500" y="47913"/>
                    </a:lnTo>
                    <a:lnTo>
                      <a:pt x="19810" y="47804"/>
                    </a:lnTo>
                    <a:lnTo>
                      <a:pt x="21065" y="47750"/>
                    </a:lnTo>
                    <a:lnTo>
                      <a:pt x="22375" y="47695"/>
                    </a:lnTo>
                    <a:lnTo>
                      <a:pt x="23794" y="47695"/>
                    </a:lnTo>
                    <a:lnTo>
                      <a:pt x="24394" y="47641"/>
                    </a:lnTo>
                    <a:lnTo>
                      <a:pt x="24885" y="47477"/>
                    </a:lnTo>
                    <a:lnTo>
                      <a:pt x="25103" y="47368"/>
                    </a:lnTo>
                    <a:lnTo>
                      <a:pt x="25322" y="47204"/>
                    </a:lnTo>
                    <a:lnTo>
                      <a:pt x="25485" y="46986"/>
                    </a:lnTo>
                    <a:lnTo>
                      <a:pt x="25594" y="46768"/>
                    </a:lnTo>
                    <a:lnTo>
                      <a:pt x="25704" y="46495"/>
                    </a:lnTo>
                    <a:lnTo>
                      <a:pt x="25758" y="46167"/>
                    </a:lnTo>
                    <a:lnTo>
                      <a:pt x="25813" y="45840"/>
                    </a:lnTo>
                    <a:lnTo>
                      <a:pt x="25813" y="45403"/>
                    </a:lnTo>
                    <a:lnTo>
                      <a:pt x="25758" y="44257"/>
                    </a:lnTo>
                    <a:lnTo>
                      <a:pt x="25594" y="43111"/>
                    </a:lnTo>
                    <a:lnTo>
                      <a:pt x="25431" y="41965"/>
                    </a:lnTo>
                    <a:lnTo>
                      <a:pt x="25267" y="40819"/>
                    </a:lnTo>
                    <a:lnTo>
                      <a:pt x="25103" y="39346"/>
                    </a:lnTo>
                    <a:lnTo>
                      <a:pt x="24830" y="37873"/>
                    </a:lnTo>
                    <a:lnTo>
                      <a:pt x="24448" y="36345"/>
                    </a:lnTo>
                    <a:lnTo>
                      <a:pt x="24230" y="35581"/>
                    </a:lnTo>
                    <a:lnTo>
                      <a:pt x="23957" y="34871"/>
                    </a:lnTo>
                    <a:lnTo>
                      <a:pt x="23630" y="34162"/>
                    </a:lnTo>
                    <a:lnTo>
                      <a:pt x="23248" y="33452"/>
                    </a:lnTo>
                    <a:lnTo>
                      <a:pt x="22866" y="32798"/>
                    </a:lnTo>
                    <a:lnTo>
                      <a:pt x="22429" y="32143"/>
                    </a:lnTo>
                    <a:lnTo>
                      <a:pt x="21993" y="31597"/>
                    </a:lnTo>
                    <a:lnTo>
                      <a:pt x="21447" y="30997"/>
                    </a:lnTo>
                    <a:lnTo>
                      <a:pt x="20901" y="30506"/>
                    </a:lnTo>
                    <a:lnTo>
                      <a:pt x="20247" y="30069"/>
                    </a:lnTo>
                    <a:lnTo>
                      <a:pt x="19755" y="29742"/>
                    </a:lnTo>
                    <a:lnTo>
                      <a:pt x="19155" y="29414"/>
                    </a:lnTo>
                    <a:lnTo>
                      <a:pt x="17955" y="28814"/>
                    </a:lnTo>
                    <a:lnTo>
                      <a:pt x="16754" y="28214"/>
                    </a:lnTo>
                    <a:lnTo>
                      <a:pt x="15553" y="27559"/>
                    </a:lnTo>
                    <a:lnTo>
                      <a:pt x="15008" y="27177"/>
                    </a:lnTo>
                    <a:lnTo>
                      <a:pt x="14517" y="26795"/>
                    </a:lnTo>
                    <a:lnTo>
                      <a:pt x="14026" y="26358"/>
                    </a:lnTo>
                    <a:lnTo>
                      <a:pt x="13644" y="25922"/>
                    </a:lnTo>
                    <a:lnTo>
                      <a:pt x="13262" y="25376"/>
                    </a:lnTo>
                    <a:lnTo>
                      <a:pt x="12989" y="24830"/>
                    </a:lnTo>
                    <a:lnTo>
                      <a:pt x="12825" y="24175"/>
                    </a:lnTo>
                    <a:lnTo>
                      <a:pt x="12716" y="23466"/>
                    </a:lnTo>
                    <a:lnTo>
                      <a:pt x="12716" y="22647"/>
                    </a:lnTo>
                    <a:lnTo>
                      <a:pt x="12770" y="21611"/>
                    </a:lnTo>
                    <a:lnTo>
                      <a:pt x="12825" y="20519"/>
                    </a:lnTo>
                    <a:lnTo>
                      <a:pt x="12880" y="19373"/>
                    </a:lnTo>
                    <a:lnTo>
                      <a:pt x="12880" y="18227"/>
                    </a:lnTo>
                    <a:lnTo>
                      <a:pt x="12825" y="17682"/>
                    </a:lnTo>
                    <a:lnTo>
                      <a:pt x="12716" y="17190"/>
                    </a:lnTo>
                    <a:lnTo>
                      <a:pt x="12607" y="16699"/>
                    </a:lnTo>
                    <a:lnTo>
                      <a:pt x="12443" y="16263"/>
                    </a:lnTo>
                    <a:lnTo>
                      <a:pt x="12225" y="15881"/>
                    </a:lnTo>
                    <a:lnTo>
                      <a:pt x="11897" y="15553"/>
                    </a:lnTo>
                    <a:lnTo>
                      <a:pt x="11843" y="15499"/>
                    </a:lnTo>
                    <a:lnTo>
                      <a:pt x="12225" y="14680"/>
                    </a:lnTo>
                    <a:lnTo>
                      <a:pt x="12552" y="13807"/>
                    </a:lnTo>
                    <a:lnTo>
                      <a:pt x="13098" y="12170"/>
                    </a:lnTo>
                    <a:lnTo>
                      <a:pt x="13425" y="10969"/>
                    </a:lnTo>
                    <a:lnTo>
                      <a:pt x="13698" y="9714"/>
                    </a:lnTo>
                    <a:lnTo>
                      <a:pt x="13971" y="8514"/>
                    </a:lnTo>
                    <a:lnTo>
                      <a:pt x="14135" y="7259"/>
                    </a:lnTo>
                    <a:lnTo>
                      <a:pt x="14408" y="5731"/>
                    </a:lnTo>
                    <a:lnTo>
                      <a:pt x="14517" y="4858"/>
                    </a:lnTo>
                    <a:lnTo>
                      <a:pt x="14626" y="3984"/>
                    </a:lnTo>
                    <a:lnTo>
                      <a:pt x="14626" y="3166"/>
                    </a:lnTo>
                    <a:lnTo>
                      <a:pt x="14626" y="2293"/>
                    </a:lnTo>
                    <a:lnTo>
                      <a:pt x="14462" y="1529"/>
                    </a:lnTo>
                    <a:lnTo>
                      <a:pt x="14353" y="1147"/>
                    </a:lnTo>
                    <a:lnTo>
                      <a:pt x="14189" y="765"/>
                    </a:lnTo>
                    <a:lnTo>
                      <a:pt x="14026" y="546"/>
                    </a:lnTo>
                    <a:lnTo>
                      <a:pt x="13916" y="383"/>
                    </a:lnTo>
                    <a:lnTo>
                      <a:pt x="13698" y="219"/>
                    </a:lnTo>
                    <a:lnTo>
                      <a:pt x="13534" y="110"/>
                    </a:lnTo>
                    <a:lnTo>
                      <a:pt x="13316"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22;p56">
                <a:extLst>
                  <a:ext uri="{FF2B5EF4-FFF2-40B4-BE49-F238E27FC236}">
                    <a16:creationId xmlns:a16="http://schemas.microsoft.com/office/drawing/2014/main" id="{EB2F1C91-A981-DA49-8B56-C143556616AD}"/>
                  </a:ext>
                </a:extLst>
              </p:cNvPr>
              <p:cNvSpPr/>
              <p:nvPr/>
            </p:nvSpPr>
            <p:spPr>
              <a:xfrm>
                <a:off x="3447075" y="2468675"/>
                <a:ext cx="87350" cy="49125"/>
              </a:xfrm>
              <a:custGeom>
                <a:avLst/>
                <a:gdLst/>
                <a:ahLst/>
                <a:cxnLst/>
                <a:rect l="l" t="t" r="r" b="b"/>
                <a:pathLst>
                  <a:path w="3494" h="1965" extrusionOk="0">
                    <a:moveTo>
                      <a:pt x="3493" y="0"/>
                    </a:moveTo>
                    <a:lnTo>
                      <a:pt x="3384" y="110"/>
                    </a:lnTo>
                    <a:lnTo>
                      <a:pt x="3275" y="273"/>
                    </a:lnTo>
                    <a:lnTo>
                      <a:pt x="3057" y="492"/>
                    </a:lnTo>
                    <a:lnTo>
                      <a:pt x="2838" y="710"/>
                    </a:lnTo>
                    <a:lnTo>
                      <a:pt x="2566" y="874"/>
                    </a:lnTo>
                    <a:lnTo>
                      <a:pt x="1911" y="1256"/>
                    </a:lnTo>
                    <a:lnTo>
                      <a:pt x="1638" y="1419"/>
                    </a:lnTo>
                    <a:lnTo>
                      <a:pt x="1256" y="1528"/>
                    </a:lnTo>
                    <a:lnTo>
                      <a:pt x="656" y="1692"/>
                    </a:lnTo>
                    <a:lnTo>
                      <a:pt x="165" y="1747"/>
                    </a:lnTo>
                    <a:lnTo>
                      <a:pt x="1" y="1747"/>
                    </a:lnTo>
                    <a:lnTo>
                      <a:pt x="165" y="1801"/>
                    </a:lnTo>
                    <a:lnTo>
                      <a:pt x="383" y="1856"/>
                    </a:lnTo>
                    <a:lnTo>
                      <a:pt x="656" y="1910"/>
                    </a:lnTo>
                    <a:lnTo>
                      <a:pt x="983" y="1965"/>
                    </a:lnTo>
                    <a:lnTo>
                      <a:pt x="1365" y="1910"/>
                    </a:lnTo>
                    <a:lnTo>
                      <a:pt x="1747" y="1801"/>
                    </a:lnTo>
                    <a:lnTo>
                      <a:pt x="2129" y="1638"/>
                    </a:lnTo>
                    <a:lnTo>
                      <a:pt x="2511" y="1419"/>
                    </a:lnTo>
                    <a:lnTo>
                      <a:pt x="2838" y="1201"/>
                    </a:lnTo>
                    <a:lnTo>
                      <a:pt x="3111" y="928"/>
                    </a:lnTo>
                    <a:lnTo>
                      <a:pt x="3275" y="655"/>
                    </a:lnTo>
                    <a:lnTo>
                      <a:pt x="3384" y="382"/>
                    </a:lnTo>
                    <a:lnTo>
                      <a:pt x="3439" y="164"/>
                    </a:lnTo>
                    <a:lnTo>
                      <a:pt x="34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23;p56">
                <a:extLst>
                  <a:ext uri="{FF2B5EF4-FFF2-40B4-BE49-F238E27FC236}">
                    <a16:creationId xmlns:a16="http://schemas.microsoft.com/office/drawing/2014/main" id="{42900F54-F698-3240-8DFE-BE16A487846A}"/>
                  </a:ext>
                </a:extLst>
              </p:cNvPr>
              <p:cNvSpPr/>
              <p:nvPr/>
            </p:nvSpPr>
            <p:spPr>
              <a:xfrm>
                <a:off x="3669450" y="2816550"/>
                <a:ext cx="132375" cy="334275"/>
              </a:xfrm>
              <a:custGeom>
                <a:avLst/>
                <a:gdLst/>
                <a:ahLst/>
                <a:cxnLst/>
                <a:rect l="l" t="t" r="r" b="b"/>
                <a:pathLst>
                  <a:path w="5295" h="13371" extrusionOk="0">
                    <a:moveTo>
                      <a:pt x="5294" y="1"/>
                    </a:moveTo>
                    <a:lnTo>
                      <a:pt x="5240" y="165"/>
                    </a:lnTo>
                    <a:lnTo>
                      <a:pt x="5130" y="656"/>
                    </a:lnTo>
                    <a:lnTo>
                      <a:pt x="4858" y="1365"/>
                    </a:lnTo>
                    <a:lnTo>
                      <a:pt x="4421" y="2238"/>
                    </a:lnTo>
                    <a:lnTo>
                      <a:pt x="4148" y="2729"/>
                    </a:lnTo>
                    <a:lnTo>
                      <a:pt x="3766" y="3166"/>
                    </a:lnTo>
                    <a:lnTo>
                      <a:pt x="3548" y="3439"/>
                    </a:lnTo>
                    <a:lnTo>
                      <a:pt x="3384" y="3766"/>
                    </a:lnTo>
                    <a:lnTo>
                      <a:pt x="3330" y="4148"/>
                    </a:lnTo>
                    <a:lnTo>
                      <a:pt x="3330" y="4530"/>
                    </a:lnTo>
                    <a:lnTo>
                      <a:pt x="3330" y="5894"/>
                    </a:lnTo>
                    <a:lnTo>
                      <a:pt x="3330" y="7368"/>
                    </a:lnTo>
                    <a:lnTo>
                      <a:pt x="3330" y="8077"/>
                    </a:lnTo>
                    <a:lnTo>
                      <a:pt x="3275" y="8787"/>
                    </a:lnTo>
                    <a:lnTo>
                      <a:pt x="3220" y="9496"/>
                    </a:lnTo>
                    <a:lnTo>
                      <a:pt x="3166" y="9824"/>
                    </a:lnTo>
                    <a:lnTo>
                      <a:pt x="3111" y="10151"/>
                    </a:lnTo>
                    <a:lnTo>
                      <a:pt x="3057" y="10478"/>
                    </a:lnTo>
                    <a:lnTo>
                      <a:pt x="3002" y="10642"/>
                    </a:lnTo>
                    <a:lnTo>
                      <a:pt x="2948" y="10806"/>
                    </a:lnTo>
                    <a:lnTo>
                      <a:pt x="2838" y="11079"/>
                    </a:lnTo>
                    <a:lnTo>
                      <a:pt x="2729" y="11352"/>
                    </a:lnTo>
                    <a:lnTo>
                      <a:pt x="2402" y="11843"/>
                    </a:lnTo>
                    <a:lnTo>
                      <a:pt x="2074" y="12279"/>
                    </a:lnTo>
                    <a:lnTo>
                      <a:pt x="1692" y="12607"/>
                    </a:lnTo>
                    <a:lnTo>
                      <a:pt x="1529" y="12770"/>
                    </a:lnTo>
                    <a:lnTo>
                      <a:pt x="1310" y="12879"/>
                    </a:lnTo>
                    <a:lnTo>
                      <a:pt x="1147" y="12989"/>
                    </a:lnTo>
                    <a:lnTo>
                      <a:pt x="983" y="13098"/>
                    </a:lnTo>
                    <a:lnTo>
                      <a:pt x="656" y="13207"/>
                    </a:lnTo>
                    <a:lnTo>
                      <a:pt x="1" y="13371"/>
                    </a:lnTo>
                    <a:lnTo>
                      <a:pt x="164" y="13371"/>
                    </a:lnTo>
                    <a:lnTo>
                      <a:pt x="656" y="13316"/>
                    </a:lnTo>
                    <a:lnTo>
                      <a:pt x="1038" y="13207"/>
                    </a:lnTo>
                    <a:lnTo>
                      <a:pt x="1201" y="13152"/>
                    </a:lnTo>
                    <a:lnTo>
                      <a:pt x="1420" y="13043"/>
                    </a:lnTo>
                    <a:lnTo>
                      <a:pt x="1638" y="12934"/>
                    </a:lnTo>
                    <a:lnTo>
                      <a:pt x="1802" y="12770"/>
                    </a:lnTo>
                    <a:lnTo>
                      <a:pt x="2238" y="12443"/>
                    </a:lnTo>
                    <a:lnTo>
                      <a:pt x="2620" y="12006"/>
                    </a:lnTo>
                    <a:lnTo>
                      <a:pt x="3002" y="11515"/>
                    </a:lnTo>
                    <a:lnTo>
                      <a:pt x="3166" y="11242"/>
                    </a:lnTo>
                    <a:lnTo>
                      <a:pt x="3275" y="10915"/>
                    </a:lnTo>
                    <a:lnTo>
                      <a:pt x="3384" y="10751"/>
                    </a:lnTo>
                    <a:lnTo>
                      <a:pt x="3384" y="10588"/>
                    </a:lnTo>
                    <a:lnTo>
                      <a:pt x="3493" y="10260"/>
                    </a:lnTo>
                    <a:lnTo>
                      <a:pt x="3548" y="9878"/>
                    </a:lnTo>
                    <a:lnTo>
                      <a:pt x="3657" y="9551"/>
                    </a:lnTo>
                    <a:lnTo>
                      <a:pt x="3712" y="8841"/>
                    </a:lnTo>
                    <a:lnTo>
                      <a:pt x="3766" y="8077"/>
                    </a:lnTo>
                    <a:lnTo>
                      <a:pt x="3766" y="7368"/>
                    </a:lnTo>
                    <a:lnTo>
                      <a:pt x="3712" y="5894"/>
                    </a:lnTo>
                    <a:lnTo>
                      <a:pt x="3712" y="4476"/>
                    </a:lnTo>
                    <a:lnTo>
                      <a:pt x="3712" y="4148"/>
                    </a:lnTo>
                    <a:lnTo>
                      <a:pt x="3766" y="3875"/>
                    </a:lnTo>
                    <a:lnTo>
                      <a:pt x="3875" y="3603"/>
                    </a:lnTo>
                    <a:lnTo>
                      <a:pt x="4039" y="3384"/>
                    </a:lnTo>
                    <a:lnTo>
                      <a:pt x="4366" y="2893"/>
                    </a:lnTo>
                    <a:lnTo>
                      <a:pt x="4639" y="2347"/>
                    </a:lnTo>
                    <a:lnTo>
                      <a:pt x="4858" y="1856"/>
                    </a:lnTo>
                    <a:lnTo>
                      <a:pt x="5021" y="1420"/>
                    </a:lnTo>
                    <a:lnTo>
                      <a:pt x="5240" y="656"/>
                    </a:lnTo>
                    <a:lnTo>
                      <a:pt x="5294" y="165"/>
                    </a:lnTo>
                    <a:lnTo>
                      <a:pt x="52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24;p56">
                <a:extLst>
                  <a:ext uri="{FF2B5EF4-FFF2-40B4-BE49-F238E27FC236}">
                    <a16:creationId xmlns:a16="http://schemas.microsoft.com/office/drawing/2014/main" id="{C6664A5E-0E24-E04B-8B29-320AA71F6AC0}"/>
                  </a:ext>
                </a:extLst>
              </p:cNvPr>
              <p:cNvSpPr/>
              <p:nvPr/>
            </p:nvSpPr>
            <p:spPr>
              <a:xfrm>
                <a:off x="3786775" y="2871125"/>
                <a:ext cx="229225" cy="271525"/>
              </a:xfrm>
              <a:custGeom>
                <a:avLst/>
                <a:gdLst/>
                <a:ahLst/>
                <a:cxnLst/>
                <a:rect l="l" t="t" r="r" b="b"/>
                <a:pathLst>
                  <a:path w="9169" h="10861" extrusionOk="0">
                    <a:moveTo>
                      <a:pt x="6549" y="1"/>
                    </a:moveTo>
                    <a:lnTo>
                      <a:pt x="6167" y="55"/>
                    </a:lnTo>
                    <a:lnTo>
                      <a:pt x="5731" y="110"/>
                    </a:lnTo>
                    <a:lnTo>
                      <a:pt x="5349" y="164"/>
                    </a:lnTo>
                    <a:lnTo>
                      <a:pt x="4912" y="328"/>
                    </a:lnTo>
                    <a:lnTo>
                      <a:pt x="4530" y="492"/>
                    </a:lnTo>
                    <a:lnTo>
                      <a:pt x="4203" y="710"/>
                    </a:lnTo>
                    <a:lnTo>
                      <a:pt x="3821" y="928"/>
                    </a:lnTo>
                    <a:lnTo>
                      <a:pt x="3493" y="1201"/>
                    </a:lnTo>
                    <a:lnTo>
                      <a:pt x="3220" y="1529"/>
                    </a:lnTo>
                    <a:lnTo>
                      <a:pt x="2948" y="1856"/>
                    </a:lnTo>
                    <a:lnTo>
                      <a:pt x="2729" y="2238"/>
                    </a:lnTo>
                    <a:lnTo>
                      <a:pt x="2566" y="2620"/>
                    </a:lnTo>
                    <a:lnTo>
                      <a:pt x="2402" y="3002"/>
                    </a:lnTo>
                    <a:lnTo>
                      <a:pt x="2293" y="3384"/>
                    </a:lnTo>
                    <a:lnTo>
                      <a:pt x="2238" y="3821"/>
                    </a:lnTo>
                    <a:lnTo>
                      <a:pt x="2184" y="4257"/>
                    </a:lnTo>
                    <a:lnTo>
                      <a:pt x="2184" y="4694"/>
                    </a:lnTo>
                    <a:lnTo>
                      <a:pt x="2238" y="5076"/>
                    </a:lnTo>
                    <a:lnTo>
                      <a:pt x="2293" y="5512"/>
                    </a:lnTo>
                    <a:lnTo>
                      <a:pt x="2456" y="6276"/>
                    </a:lnTo>
                    <a:lnTo>
                      <a:pt x="2566" y="6713"/>
                    </a:lnTo>
                    <a:lnTo>
                      <a:pt x="2729" y="7095"/>
                    </a:lnTo>
                    <a:lnTo>
                      <a:pt x="2865" y="7333"/>
                    </a:lnTo>
                    <a:lnTo>
                      <a:pt x="2865" y="7333"/>
                    </a:lnTo>
                    <a:lnTo>
                      <a:pt x="2729" y="7313"/>
                    </a:lnTo>
                    <a:lnTo>
                      <a:pt x="2347" y="7368"/>
                    </a:lnTo>
                    <a:lnTo>
                      <a:pt x="1965" y="7422"/>
                    </a:lnTo>
                    <a:lnTo>
                      <a:pt x="1638" y="7531"/>
                    </a:lnTo>
                    <a:lnTo>
                      <a:pt x="1310" y="7695"/>
                    </a:lnTo>
                    <a:lnTo>
                      <a:pt x="983" y="7913"/>
                    </a:lnTo>
                    <a:lnTo>
                      <a:pt x="710" y="8186"/>
                    </a:lnTo>
                    <a:lnTo>
                      <a:pt x="492" y="8459"/>
                    </a:lnTo>
                    <a:lnTo>
                      <a:pt x="274" y="8732"/>
                    </a:lnTo>
                    <a:lnTo>
                      <a:pt x="165" y="9114"/>
                    </a:lnTo>
                    <a:lnTo>
                      <a:pt x="55" y="9441"/>
                    </a:lnTo>
                    <a:lnTo>
                      <a:pt x="1" y="9769"/>
                    </a:lnTo>
                    <a:lnTo>
                      <a:pt x="1" y="10151"/>
                    </a:lnTo>
                    <a:lnTo>
                      <a:pt x="55" y="10860"/>
                    </a:lnTo>
                    <a:lnTo>
                      <a:pt x="55" y="10478"/>
                    </a:lnTo>
                    <a:lnTo>
                      <a:pt x="55" y="10151"/>
                    </a:lnTo>
                    <a:lnTo>
                      <a:pt x="110" y="9823"/>
                    </a:lnTo>
                    <a:lnTo>
                      <a:pt x="165" y="9496"/>
                    </a:lnTo>
                    <a:lnTo>
                      <a:pt x="274" y="9169"/>
                    </a:lnTo>
                    <a:lnTo>
                      <a:pt x="437" y="8841"/>
                    </a:lnTo>
                    <a:lnTo>
                      <a:pt x="656" y="8568"/>
                    </a:lnTo>
                    <a:lnTo>
                      <a:pt x="874" y="8350"/>
                    </a:lnTo>
                    <a:lnTo>
                      <a:pt x="1147" y="8132"/>
                    </a:lnTo>
                    <a:lnTo>
                      <a:pt x="1420" y="7968"/>
                    </a:lnTo>
                    <a:lnTo>
                      <a:pt x="1747" y="7804"/>
                    </a:lnTo>
                    <a:lnTo>
                      <a:pt x="2074" y="7750"/>
                    </a:lnTo>
                    <a:lnTo>
                      <a:pt x="2402" y="7695"/>
                    </a:lnTo>
                    <a:lnTo>
                      <a:pt x="2729" y="7695"/>
                    </a:lnTo>
                    <a:lnTo>
                      <a:pt x="3002" y="7750"/>
                    </a:lnTo>
                    <a:lnTo>
                      <a:pt x="3330" y="7804"/>
                    </a:lnTo>
                    <a:lnTo>
                      <a:pt x="4803" y="8295"/>
                    </a:lnTo>
                    <a:lnTo>
                      <a:pt x="4803" y="8295"/>
                    </a:lnTo>
                    <a:lnTo>
                      <a:pt x="3493" y="7477"/>
                    </a:lnTo>
                    <a:lnTo>
                      <a:pt x="3275" y="7259"/>
                    </a:lnTo>
                    <a:lnTo>
                      <a:pt x="3057" y="6931"/>
                    </a:lnTo>
                    <a:lnTo>
                      <a:pt x="2948" y="6604"/>
                    </a:lnTo>
                    <a:lnTo>
                      <a:pt x="2838" y="6222"/>
                    </a:lnTo>
                    <a:lnTo>
                      <a:pt x="2729" y="5403"/>
                    </a:lnTo>
                    <a:lnTo>
                      <a:pt x="2675" y="5021"/>
                    </a:lnTo>
                    <a:lnTo>
                      <a:pt x="2620" y="4639"/>
                    </a:lnTo>
                    <a:lnTo>
                      <a:pt x="2675" y="3875"/>
                    </a:lnTo>
                    <a:lnTo>
                      <a:pt x="2729" y="3493"/>
                    </a:lnTo>
                    <a:lnTo>
                      <a:pt x="2838" y="3111"/>
                    </a:lnTo>
                    <a:lnTo>
                      <a:pt x="2948" y="2784"/>
                    </a:lnTo>
                    <a:lnTo>
                      <a:pt x="3111" y="2402"/>
                    </a:lnTo>
                    <a:lnTo>
                      <a:pt x="3330" y="2074"/>
                    </a:lnTo>
                    <a:lnTo>
                      <a:pt x="3548" y="1802"/>
                    </a:lnTo>
                    <a:lnTo>
                      <a:pt x="3821" y="1474"/>
                    </a:lnTo>
                    <a:lnTo>
                      <a:pt x="4094" y="1256"/>
                    </a:lnTo>
                    <a:lnTo>
                      <a:pt x="4366" y="983"/>
                    </a:lnTo>
                    <a:lnTo>
                      <a:pt x="4694" y="765"/>
                    </a:lnTo>
                    <a:lnTo>
                      <a:pt x="5076" y="601"/>
                    </a:lnTo>
                    <a:lnTo>
                      <a:pt x="5403" y="492"/>
                    </a:lnTo>
                    <a:lnTo>
                      <a:pt x="5785" y="383"/>
                    </a:lnTo>
                    <a:lnTo>
                      <a:pt x="6167" y="274"/>
                    </a:lnTo>
                    <a:lnTo>
                      <a:pt x="6986" y="274"/>
                    </a:lnTo>
                    <a:lnTo>
                      <a:pt x="7368" y="328"/>
                    </a:lnTo>
                    <a:lnTo>
                      <a:pt x="7750" y="383"/>
                    </a:lnTo>
                    <a:lnTo>
                      <a:pt x="8132" y="492"/>
                    </a:lnTo>
                    <a:lnTo>
                      <a:pt x="8514" y="656"/>
                    </a:lnTo>
                    <a:lnTo>
                      <a:pt x="8841" y="874"/>
                    </a:lnTo>
                    <a:lnTo>
                      <a:pt x="9169" y="1092"/>
                    </a:lnTo>
                    <a:lnTo>
                      <a:pt x="9169" y="1092"/>
                    </a:lnTo>
                    <a:lnTo>
                      <a:pt x="8896" y="819"/>
                    </a:lnTo>
                    <a:lnTo>
                      <a:pt x="8514" y="601"/>
                    </a:lnTo>
                    <a:lnTo>
                      <a:pt x="8186" y="383"/>
                    </a:lnTo>
                    <a:lnTo>
                      <a:pt x="7804" y="219"/>
                    </a:lnTo>
                    <a:lnTo>
                      <a:pt x="7422" y="110"/>
                    </a:lnTo>
                    <a:lnTo>
                      <a:pt x="6986" y="55"/>
                    </a:lnTo>
                    <a:lnTo>
                      <a:pt x="6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25;p56">
                <a:extLst>
                  <a:ext uri="{FF2B5EF4-FFF2-40B4-BE49-F238E27FC236}">
                    <a16:creationId xmlns:a16="http://schemas.microsoft.com/office/drawing/2014/main" id="{89974A02-3969-AE47-82B9-5C5E6D7963E7}"/>
                  </a:ext>
                </a:extLst>
              </p:cNvPr>
              <p:cNvSpPr/>
              <p:nvPr/>
            </p:nvSpPr>
            <p:spPr>
              <a:xfrm>
                <a:off x="3621700" y="3097600"/>
                <a:ext cx="38225" cy="50500"/>
              </a:xfrm>
              <a:custGeom>
                <a:avLst/>
                <a:gdLst/>
                <a:ahLst/>
                <a:cxnLst/>
                <a:rect l="l" t="t" r="r" b="b"/>
                <a:pathLst>
                  <a:path w="1529" h="2020" extrusionOk="0">
                    <a:moveTo>
                      <a:pt x="1092" y="0"/>
                    </a:moveTo>
                    <a:lnTo>
                      <a:pt x="874" y="110"/>
                    </a:lnTo>
                    <a:lnTo>
                      <a:pt x="656" y="219"/>
                    </a:lnTo>
                    <a:lnTo>
                      <a:pt x="547" y="273"/>
                    </a:lnTo>
                    <a:lnTo>
                      <a:pt x="437" y="382"/>
                    </a:lnTo>
                    <a:lnTo>
                      <a:pt x="219" y="601"/>
                    </a:lnTo>
                    <a:lnTo>
                      <a:pt x="110" y="874"/>
                    </a:lnTo>
                    <a:lnTo>
                      <a:pt x="55" y="1092"/>
                    </a:lnTo>
                    <a:lnTo>
                      <a:pt x="1" y="1365"/>
                    </a:lnTo>
                    <a:lnTo>
                      <a:pt x="55" y="1583"/>
                    </a:lnTo>
                    <a:lnTo>
                      <a:pt x="110" y="1801"/>
                    </a:lnTo>
                    <a:lnTo>
                      <a:pt x="165" y="1910"/>
                    </a:lnTo>
                    <a:lnTo>
                      <a:pt x="219" y="2019"/>
                    </a:lnTo>
                    <a:lnTo>
                      <a:pt x="219" y="1910"/>
                    </a:lnTo>
                    <a:lnTo>
                      <a:pt x="274" y="1747"/>
                    </a:lnTo>
                    <a:lnTo>
                      <a:pt x="274" y="1583"/>
                    </a:lnTo>
                    <a:lnTo>
                      <a:pt x="328" y="1419"/>
                    </a:lnTo>
                    <a:lnTo>
                      <a:pt x="383" y="1201"/>
                    </a:lnTo>
                    <a:lnTo>
                      <a:pt x="492" y="1037"/>
                    </a:lnTo>
                    <a:lnTo>
                      <a:pt x="601" y="819"/>
                    </a:lnTo>
                    <a:lnTo>
                      <a:pt x="874" y="492"/>
                    </a:lnTo>
                    <a:lnTo>
                      <a:pt x="1038" y="382"/>
                    </a:lnTo>
                    <a:lnTo>
                      <a:pt x="1147" y="219"/>
                    </a:lnTo>
                    <a:lnTo>
                      <a:pt x="1311" y="164"/>
                    </a:lnTo>
                    <a:lnTo>
                      <a:pt x="1420" y="110"/>
                    </a:ln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26;p56">
                <a:extLst>
                  <a:ext uri="{FF2B5EF4-FFF2-40B4-BE49-F238E27FC236}">
                    <a16:creationId xmlns:a16="http://schemas.microsoft.com/office/drawing/2014/main" id="{3017CBAF-6784-CA41-8BE6-B819D5943E4C}"/>
                  </a:ext>
                </a:extLst>
              </p:cNvPr>
              <p:cNvSpPr/>
              <p:nvPr/>
            </p:nvSpPr>
            <p:spPr>
              <a:xfrm>
                <a:off x="3651725" y="3098950"/>
                <a:ext cx="47775" cy="50525"/>
              </a:xfrm>
              <a:custGeom>
                <a:avLst/>
                <a:gdLst/>
                <a:ahLst/>
                <a:cxnLst/>
                <a:rect l="l" t="t" r="r" b="b"/>
                <a:pathLst>
                  <a:path w="1911" h="2021" extrusionOk="0">
                    <a:moveTo>
                      <a:pt x="1801" y="1"/>
                    </a:moveTo>
                    <a:lnTo>
                      <a:pt x="1474" y="56"/>
                    </a:lnTo>
                    <a:lnTo>
                      <a:pt x="1201" y="110"/>
                    </a:lnTo>
                    <a:lnTo>
                      <a:pt x="983" y="219"/>
                    </a:lnTo>
                    <a:lnTo>
                      <a:pt x="710" y="328"/>
                    </a:lnTo>
                    <a:lnTo>
                      <a:pt x="491" y="492"/>
                    </a:lnTo>
                    <a:lnTo>
                      <a:pt x="273" y="765"/>
                    </a:lnTo>
                    <a:lnTo>
                      <a:pt x="110" y="1038"/>
                    </a:lnTo>
                    <a:lnTo>
                      <a:pt x="55" y="1147"/>
                    </a:lnTo>
                    <a:lnTo>
                      <a:pt x="55" y="1311"/>
                    </a:lnTo>
                    <a:lnTo>
                      <a:pt x="0" y="1365"/>
                    </a:lnTo>
                    <a:lnTo>
                      <a:pt x="0" y="1420"/>
                    </a:lnTo>
                    <a:lnTo>
                      <a:pt x="0" y="1529"/>
                    </a:lnTo>
                    <a:lnTo>
                      <a:pt x="110" y="2020"/>
                    </a:lnTo>
                    <a:lnTo>
                      <a:pt x="164" y="1911"/>
                    </a:lnTo>
                    <a:lnTo>
                      <a:pt x="273" y="1583"/>
                    </a:lnTo>
                    <a:lnTo>
                      <a:pt x="273" y="1474"/>
                    </a:lnTo>
                    <a:lnTo>
                      <a:pt x="328" y="1474"/>
                    </a:lnTo>
                    <a:lnTo>
                      <a:pt x="328" y="1420"/>
                    </a:lnTo>
                    <a:lnTo>
                      <a:pt x="328" y="1365"/>
                    </a:lnTo>
                    <a:lnTo>
                      <a:pt x="437" y="1201"/>
                    </a:lnTo>
                    <a:lnTo>
                      <a:pt x="601" y="1038"/>
                    </a:lnTo>
                    <a:lnTo>
                      <a:pt x="764" y="820"/>
                    </a:lnTo>
                    <a:lnTo>
                      <a:pt x="1146" y="547"/>
                    </a:lnTo>
                    <a:lnTo>
                      <a:pt x="1528" y="274"/>
                    </a:lnTo>
                    <a:lnTo>
                      <a:pt x="1801" y="110"/>
                    </a:lnTo>
                    <a:lnTo>
                      <a:pt x="1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27;p56">
                <a:extLst>
                  <a:ext uri="{FF2B5EF4-FFF2-40B4-BE49-F238E27FC236}">
                    <a16:creationId xmlns:a16="http://schemas.microsoft.com/office/drawing/2014/main" id="{A4F4FF5A-7B78-3C4F-B1BD-FF9AD719BDE5}"/>
                  </a:ext>
                </a:extLst>
              </p:cNvPr>
              <p:cNvSpPr/>
              <p:nvPr/>
            </p:nvSpPr>
            <p:spPr>
              <a:xfrm>
                <a:off x="3864550" y="3059400"/>
                <a:ext cx="38225" cy="17750"/>
              </a:xfrm>
              <a:custGeom>
                <a:avLst/>
                <a:gdLst/>
                <a:ahLst/>
                <a:cxnLst/>
                <a:rect l="l" t="t" r="r" b="b"/>
                <a:pathLst>
                  <a:path w="1529" h="710" extrusionOk="0">
                    <a:moveTo>
                      <a:pt x="0" y="0"/>
                    </a:moveTo>
                    <a:lnTo>
                      <a:pt x="164" y="219"/>
                    </a:lnTo>
                    <a:lnTo>
                      <a:pt x="437" y="382"/>
                    </a:lnTo>
                    <a:lnTo>
                      <a:pt x="710" y="546"/>
                    </a:lnTo>
                    <a:lnTo>
                      <a:pt x="983" y="655"/>
                    </a:lnTo>
                    <a:lnTo>
                      <a:pt x="1255" y="710"/>
                    </a:lnTo>
                    <a:lnTo>
                      <a:pt x="1528" y="710"/>
                    </a:lnTo>
                    <a:lnTo>
                      <a:pt x="1528" y="655"/>
                    </a:lnTo>
                    <a:lnTo>
                      <a:pt x="1365" y="492"/>
                    </a:lnTo>
                    <a:lnTo>
                      <a:pt x="1146" y="273"/>
                    </a:lnTo>
                    <a:lnTo>
                      <a:pt x="873" y="110"/>
                    </a:lnTo>
                    <a:lnTo>
                      <a:pt x="546"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28;p56">
                <a:extLst>
                  <a:ext uri="{FF2B5EF4-FFF2-40B4-BE49-F238E27FC236}">
                    <a16:creationId xmlns:a16="http://schemas.microsoft.com/office/drawing/2014/main" id="{11C9DA61-166A-5843-8629-3C99945A7940}"/>
                  </a:ext>
                </a:extLst>
              </p:cNvPr>
              <p:cNvSpPr/>
              <p:nvPr/>
            </p:nvSpPr>
            <p:spPr>
              <a:xfrm>
                <a:off x="3601250" y="2396375"/>
                <a:ext cx="20475" cy="35500"/>
              </a:xfrm>
              <a:custGeom>
                <a:avLst/>
                <a:gdLst/>
                <a:ahLst/>
                <a:cxnLst/>
                <a:rect l="l" t="t" r="r" b="b"/>
                <a:pathLst>
                  <a:path w="819" h="1420" extrusionOk="0">
                    <a:moveTo>
                      <a:pt x="382" y="0"/>
                    </a:moveTo>
                    <a:lnTo>
                      <a:pt x="273" y="55"/>
                    </a:lnTo>
                    <a:lnTo>
                      <a:pt x="164" y="219"/>
                    </a:lnTo>
                    <a:lnTo>
                      <a:pt x="55" y="491"/>
                    </a:lnTo>
                    <a:lnTo>
                      <a:pt x="0" y="873"/>
                    </a:lnTo>
                    <a:lnTo>
                      <a:pt x="0" y="1037"/>
                    </a:lnTo>
                    <a:lnTo>
                      <a:pt x="55" y="1201"/>
                    </a:lnTo>
                    <a:lnTo>
                      <a:pt x="164" y="1310"/>
                    </a:lnTo>
                    <a:lnTo>
                      <a:pt x="328" y="1364"/>
                    </a:lnTo>
                    <a:lnTo>
                      <a:pt x="491" y="1419"/>
                    </a:lnTo>
                    <a:lnTo>
                      <a:pt x="601" y="1310"/>
                    </a:lnTo>
                    <a:lnTo>
                      <a:pt x="710" y="1201"/>
                    </a:lnTo>
                    <a:lnTo>
                      <a:pt x="764" y="1092"/>
                    </a:lnTo>
                    <a:lnTo>
                      <a:pt x="819" y="764"/>
                    </a:lnTo>
                    <a:lnTo>
                      <a:pt x="764" y="491"/>
                    </a:lnTo>
                    <a:lnTo>
                      <a:pt x="710" y="219"/>
                    </a:lnTo>
                    <a:lnTo>
                      <a:pt x="655" y="109"/>
                    </a:lnTo>
                    <a:lnTo>
                      <a:pt x="5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29;p56">
                <a:extLst>
                  <a:ext uri="{FF2B5EF4-FFF2-40B4-BE49-F238E27FC236}">
                    <a16:creationId xmlns:a16="http://schemas.microsoft.com/office/drawing/2014/main" id="{3FE6BFF1-C9D7-1A45-ABF1-BC3A10E527B8}"/>
                  </a:ext>
                </a:extLst>
              </p:cNvPr>
              <p:cNvSpPr/>
              <p:nvPr/>
            </p:nvSpPr>
            <p:spPr>
              <a:xfrm>
                <a:off x="3552125" y="2576450"/>
                <a:ext cx="55975" cy="94150"/>
              </a:xfrm>
              <a:custGeom>
                <a:avLst/>
                <a:gdLst/>
                <a:ahLst/>
                <a:cxnLst/>
                <a:rect l="l" t="t" r="r" b="b"/>
                <a:pathLst>
                  <a:path w="2239" h="3766" extrusionOk="0">
                    <a:moveTo>
                      <a:pt x="1911" y="1"/>
                    </a:moveTo>
                    <a:lnTo>
                      <a:pt x="2020" y="219"/>
                    </a:lnTo>
                    <a:lnTo>
                      <a:pt x="2020" y="492"/>
                    </a:lnTo>
                    <a:lnTo>
                      <a:pt x="2020" y="928"/>
                    </a:lnTo>
                    <a:lnTo>
                      <a:pt x="1965" y="1365"/>
                    </a:lnTo>
                    <a:lnTo>
                      <a:pt x="1802" y="1801"/>
                    </a:lnTo>
                    <a:lnTo>
                      <a:pt x="1638" y="2183"/>
                    </a:lnTo>
                    <a:lnTo>
                      <a:pt x="1420" y="2620"/>
                    </a:lnTo>
                    <a:lnTo>
                      <a:pt x="1201" y="3002"/>
                    </a:lnTo>
                    <a:lnTo>
                      <a:pt x="1147" y="3067"/>
                    </a:lnTo>
                    <a:lnTo>
                      <a:pt x="1147" y="2947"/>
                    </a:lnTo>
                    <a:lnTo>
                      <a:pt x="1038" y="2565"/>
                    </a:lnTo>
                    <a:lnTo>
                      <a:pt x="983" y="1965"/>
                    </a:lnTo>
                    <a:lnTo>
                      <a:pt x="819" y="2511"/>
                    </a:lnTo>
                    <a:lnTo>
                      <a:pt x="710" y="2784"/>
                    </a:lnTo>
                    <a:lnTo>
                      <a:pt x="546" y="3056"/>
                    </a:lnTo>
                    <a:lnTo>
                      <a:pt x="328" y="3275"/>
                    </a:lnTo>
                    <a:lnTo>
                      <a:pt x="1" y="3438"/>
                    </a:lnTo>
                    <a:lnTo>
                      <a:pt x="164" y="3384"/>
                    </a:lnTo>
                    <a:lnTo>
                      <a:pt x="328" y="3329"/>
                    </a:lnTo>
                    <a:lnTo>
                      <a:pt x="656" y="3166"/>
                    </a:lnTo>
                    <a:lnTo>
                      <a:pt x="819" y="2961"/>
                    </a:lnTo>
                    <a:lnTo>
                      <a:pt x="819" y="3002"/>
                    </a:lnTo>
                    <a:lnTo>
                      <a:pt x="874" y="3220"/>
                    </a:lnTo>
                    <a:lnTo>
                      <a:pt x="874" y="3384"/>
                    </a:lnTo>
                    <a:lnTo>
                      <a:pt x="874" y="3766"/>
                    </a:lnTo>
                    <a:lnTo>
                      <a:pt x="1147" y="3548"/>
                    </a:lnTo>
                    <a:lnTo>
                      <a:pt x="1474" y="3166"/>
                    </a:lnTo>
                    <a:lnTo>
                      <a:pt x="1747" y="2784"/>
                    </a:lnTo>
                    <a:lnTo>
                      <a:pt x="1911" y="2347"/>
                    </a:lnTo>
                    <a:lnTo>
                      <a:pt x="2074" y="1856"/>
                    </a:lnTo>
                    <a:lnTo>
                      <a:pt x="2184" y="1419"/>
                    </a:lnTo>
                    <a:lnTo>
                      <a:pt x="2238" y="928"/>
                    </a:lnTo>
                    <a:lnTo>
                      <a:pt x="2184" y="710"/>
                    </a:lnTo>
                    <a:lnTo>
                      <a:pt x="2129" y="437"/>
                    </a:lnTo>
                    <a:lnTo>
                      <a:pt x="2074" y="219"/>
                    </a:lnTo>
                    <a:lnTo>
                      <a:pt x="1911" y="1"/>
                    </a:lnTo>
                    <a:close/>
                  </a:path>
                </a:pathLst>
              </a:custGeom>
              <a:solidFill>
                <a:srgbClr val="D7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8831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checkerboard(across)">
                                      <p:cBhvr>
                                        <p:cTn id="10" dur="500"/>
                                        <p:tgtEl>
                                          <p:spTgt spid="2">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checkerboard(across)">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76;p71">
            <a:extLst>
              <a:ext uri="{FF2B5EF4-FFF2-40B4-BE49-F238E27FC236}">
                <a16:creationId xmlns:a16="http://schemas.microsoft.com/office/drawing/2014/main" id="{91320334-BFAD-0645-9BA2-FAF0605B796F}"/>
              </a:ext>
            </a:extLst>
          </p:cNvPr>
          <p:cNvGrpSpPr/>
          <p:nvPr/>
        </p:nvGrpSpPr>
        <p:grpSpPr>
          <a:xfrm flipH="1">
            <a:off x="7610590" y="987548"/>
            <a:ext cx="3479441" cy="3121220"/>
            <a:chOff x="1382375" y="2731100"/>
            <a:chExt cx="1884275" cy="1487675"/>
          </a:xfrm>
        </p:grpSpPr>
        <p:sp>
          <p:nvSpPr>
            <p:cNvPr id="3" name="Google Shape;2577;p71">
              <a:extLst>
                <a:ext uri="{FF2B5EF4-FFF2-40B4-BE49-F238E27FC236}">
                  <a16:creationId xmlns:a16="http://schemas.microsoft.com/office/drawing/2014/main" id="{19960E35-B4E0-DA41-ADC1-05ABCB3B8561}"/>
                </a:ext>
              </a:extLst>
            </p:cNvPr>
            <p:cNvSpPr/>
            <p:nvPr/>
          </p:nvSpPr>
          <p:spPr>
            <a:xfrm>
              <a:off x="1764450" y="3762575"/>
              <a:ext cx="286225" cy="434400"/>
            </a:xfrm>
            <a:custGeom>
              <a:avLst/>
              <a:gdLst/>
              <a:ahLst/>
              <a:cxnLst/>
              <a:rect l="l" t="t" r="r" b="b"/>
              <a:pathLst>
                <a:path w="11449" h="17376" extrusionOk="0">
                  <a:moveTo>
                    <a:pt x="11449" y="0"/>
                  </a:moveTo>
                  <a:lnTo>
                    <a:pt x="1" y="4359"/>
                  </a:lnTo>
                  <a:lnTo>
                    <a:pt x="5173" y="17376"/>
                  </a:lnTo>
                  <a:lnTo>
                    <a:pt x="9822" y="17376"/>
                  </a:lnTo>
                  <a:lnTo>
                    <a:pt x="9705" y="16969"/>
                  </a:lnTo>
                  <a:lnTo>
                    <a:pt x="9705" y="16272"/>
                  </a:lnTo>
                  <a:lnTo>
                    <a:pt x="9822" y="14122"/>
                  </a:lnTo>
                  <a:lnTo>
                    <a:pt x="10054" y="11332"/>
                  </a:lnTo>
                  <a:lnTo>
                    <a:pt x="10403" y="8252"/>
                  </a:lnTo>
                  <a:lnTo>
                    <a:pt x="11100" y="2499"/>
                  </a:lnTo>
                  <a:lnTo>
                    <a:pt x="1144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578;p71">
              <a:extLst>
                <a:ext uri="{FF2B5EF4-FFF2-40B4-BE49-F238E27FC236}">
                  <a16:creationId xmlns:a16="http://schemas.microsoft.com/office/drawing/2014/main" id="{6E38C81F-C710-4745-8AD5-B365ABBBE44E}"/>
                </a:ext>
              </a:extLst>
            </p:cNvPr>
            <p:cNvSpPr/>
            <p:nvPr/>
          </p:nvSpPr>
          <p:spPr>
            <a:xfrm>
              <a:off x="2701500" y="3800350"/>
              <a:ext cx="133675" cy="390825"/>
            </a:xfrm>
            <a:custGeom>
              <a:avLst/>
              <a:gdLst/>
              <a:ahLst/>
              <a:cxnLst/>
              <a:rect l="l" t="t" r="r" b="b"/>
              <a:pathLst>
                <a:path w="5347" h="15633" extrusionOk="0">
                  <a:moveTo>
                    <a:pt x="5289" y="0"/>
                  </a:moveTo>
                  <a:lnTo>
                    <a:pt x="1" y="3661"/>
                  </a:lnTo>
                  <a:lnTo>
                    <a:pt x="1453" y="15632"/>
                  </a:lnTo>
                  <a:lnTo>
                    <a:pt x="5347" y="15516"/>
                  </a:lnTo>
                  <a:lnTo>
                    <a:pt x="5231" y="15167"/>
                  </a:lnTo>
                  <a:lnTo>
                    <a:pt x="5172" y="14586"/>
                  </a:lnTo>
                  <a:lnTo>
                    <a:pt x="5114" y="12669"/>
                  </a:lnTo>
                  <a:lnTo>
                    <a:pt x="5114" y="10170"/>
                  </a:lnTo>
                  <a:lnTo>
                    <a:pt x="5114" y="7381"/>
                  </a:lnTo>
                  <a:lnTo>
                    <a:pt x="5231" y="2267"/>
                  </a:lnTo>
                  <a:lnTo>
                    <a:pt x="528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79;p71">
              <a:extLst>
                <a:ext uri="{FF2B5EF4-FFF2-40B4-BE49-F238E27FC236}">
                  <a16:creationId xmlns:a16="http://schemas.microsoft.com/office/drawing/2014/main" id="{9E4052A0-894B-184E-869C-FC5E47983446}"/>
                </a:ext>
              </a:extLst>
            </p:cNvPr>
            <p:cNvSpPr/>
            <p:nvPr/>
          </p:nvSpPr>
          <p:spPr>
            <a:xfrm>
              <a:off x="1489875" y="2975175"/>
              <a:ext cx="1776775" cy="1239250"/>
            </a:xfrm>
            <a:custGeom>
              <a:avLst/>
              <a:gdLst/>
              <a:ahLst/>
              <a:cxnLst/>
              <a:rect l="l" t="t" r="r" b="b"/>
              <a:pathLst>
                <a:path w="71071" h="49570" extrusionOk="0">
                  <a:moveTo>
                    <a:pt x="46838" y="0"/>
                  </a:moveTo>
                  <a:lnTo>
                    <a:pt x="45734" y="58"/>
                  </a:lnTo>
                  <a:lnTo>
                    <a:pt x="45328" y="116"/>
                  </a:lnTo>
                  <a:lnTo>
                    <a:pt x="41434" y="581"/>
                  </a:lnTo>
                  <a:lnTo>
                    <a:pt x="37192" y="1162"/>
                  </a:lnTo>
                  <a:lnTo>
                    <a:pt x="32776" y="1801"/>
                  </a:lnTo>
                  <a:lnTo>
                    <a:pt x="28417" y="2499"/>
                  </a:lnTo>
                  <a:lnTo>
                    <a:pt x="20805" y="3777"/>
                  </a:lnTo>
                  <a:lnTo>
                    <a:pt x="15865" y="4649"/>
                  </a:lnTo>
                  <a:lnTo>
                    <a:pt x="14238" y="4940"/>
                  </a:lnTo>
                  <a:lnTo>
                    <a:pt x="13192" y="5114"/>
                  </a:lnTo>
                  <a:lnTo>
                    <a:pt x="12030" y="5404"/>
                  </a:lnTo>
                  <a:lnTo>
                    <a:pt x="10751" y="5811"/>
                  </a:lnTo>
                  <a:lnTo>
                    <a:pt x="9473" y="6276"/>
                  </a:lnTo>
                  <a:lnTo>
                    <a:pt x="8194" y="6915"/>
                  </a:lnTo>
                  <a:lnTo>
                    <a:pt x="7555" y="7322"/>
                  </a:lnTo>
                  <a:lnTo>
                    <a:pt x="6916" y="7729"/>
                  </a:lnTo>
                  <a:lnTo>
                    <a:pt x="6277" y="8194"/>
                  </a:lnTo>
                  <a:lnTo>
                    <a:pt x="5638" y="8717"/>
                  </a:lnTo>
                  <a:lnTo>
                    <a:pt x="4998" y="9298"/>
                  </a:lnTo>
                  <a:lnTo>
                    <a:pt x="4417" y="9879"/>
                  </a:lnTo>
                  <a:lnTo>
                    <a:pt x="3836" y="10576"/>
                  </a:lnTo>
                  <a:lnTo>
                    <a:pt x="3313" y="11332"/>
                  </a:lnTo>
                  <a:lnTo>
                    <a:pt x="2790" y="12087"/>
                  </a:lnTo>
                  <a:lnTo>
                    <a:pt x="2325" y="12959"/>
                  </a:lnTo>
                  <a:lnTo>
                    <a:pt x="1860" y="13889"/>
                  </a:lnTo>
                  <a:lnTo>
                    <a:pt x="1454" y="14877"/>
                  </a:lnTo>
                  <a:lnTo>
                    <a:pt x="1105" y="15981"/>
                  </a:lnTo>
                  <a:lnTo>
                    <a:pt x="756" y="17085"/>
                  </a:lnTo>
                  <a:lnTo>
                    <a:pt x="524" y="18305"/>
                  </a:lnTo>
                  <a:lnTo>
                    <a:pt x="291" y="19642"/>
                  </a:lnTo>
                  <a:lnTo>
                    <a:pt x="117" y="21036"/>
                  </a:lnTo>
                  <a:lnTo>
                    <a:pt x="1" y="22489"/>
                  </a:lnTo>
                  <a:lnTo>
                    <a:pt x="1" y="24000"/>
                  </a:lnTo>
                  <a:lnTo>
                    <a:pt x="1" y="25453"/>
                  </a:lnTo>
                  <a:lnTo>
                    <a:pt x="117" y="26906"/>
                  </a:lnTo>
                  <a:lnTo>
                    <a:pt x="233" y="28300"/>
                  </a:lnTo>
                  <a:lnTo>
                    <a:pt x="466" y="29695"/>
                  </a:lnTo>
                  <a:lnTo>
                    <a:pt x="698" y="31032"/>
                  </a:lnTo>
                  <a:lnTo>
                    <a:pt x="989" y="32310"/>
                  </a:lnTo>
                  <a:lnTo>
                    <a:pt x="1337" y="33530"/>
                  </a:lnTo>
                  <a:lnTo>
                    <a:pt x="1686" y="34751"/>
                  </a:lnTo>
                  <a:lnTo>
                    <a:pt x="2093" y="35971"/>
                  </a:lnTo>
                  <a:lnTo>
                    <a:pt x="2500" y="37075"/>
                  </a:lnTo>
                  <a:lnTo>
                    <a:pt x="2964" y="38179"/>
                  </a:lnTo>
                  <a:lnTo>
                    <a:pt x="3894" y="40213"/>
                  </a:lnTo>
                  <a:lnTo>
                    <a:pt x="4882" y="42131"/>
                  </a:lnTo>
                  <a:lnTo>
                    <a:pt x="5870" y="43816"/>
                  </a:lnTo>
                  <a:lnTo>
                    <a:pt x="6858" y="45269"/>
                  </a:lnTo>
                  <a:lnTo>
                    <a:pt x="7788" y="46547"/>
                  </a:lnTo>
                  <a:lnTo>
                    <a:pt x="8601" y="47651"/>
                  </a:lnTo>
                  <a:lnTo>
                    <a:pt x="9299" y="48465"/>
                  </a:lnTo>
                  <a:lnTo>
                    <a:pt x="9822" y="49104"/>
                  </a:lnTo>
                  <a:lnTo>
                    <a:pt x="10286" y="49569"/>
                  </a:lnTo>
                  <a:lnTo>
                    <a:pt x="14180" y="48988"/>
                  </a:lnTo>
                  <a:lnTo>
                    <a:pt x="14064" y="48523"/>
                  </a:lnTo>
                  <a:lnTo>
                    <a:pt x="14006" y="48000"/>
                  </a:lnTo>
                  <a:lnTo>
                    <a:pt x="13889" y="47361"/>
                  </a:lnTo>
                  <a:lnTo>
                    <a:pt x="13831" y="46664"/>
                  </a:lnTo>
                  <a:lnTo>
                    <a:pt x="13889" y="45908"/>
                  </a:lnTo>
                  <a:lnTo>
                    <a:pt x="13947" y="45153"/>
                  </a:lnTo>
                  <a:lnTo>
                    <a:pt x="14064" y="44746"/>
                  </a:lnTo>
                  <a:lnTo>
                    <a:pt x="14180" y="44455"/>
                  </a:lnTo>
                  <a:lnTo>
                    <a:pt x="14703" y="43061"/>
                  </a:lnTo>
                  <a:lnTo>
                    <a:pt x="15110" y="41724"/>
                  </a:lnTo>
                  <a:lnTo>
                    <a:pt x="15516" y="40329"/>
                  </a:lnTo>
                  <a:lnTo>
                    <a:pt x="16388" y="40678"/>
                  </a:lnTo>
                  <a:lnTo>
                    <a:pt x="17318" y="41027"/>
                  </a:lnTo>
                  <a:lnTo>
                    <a:pt x="19294" y="41666"/>
                  </a:lnTo>
                  <a:lnTo>
                    <a:pt x="21328" y="42189"/>
                  </a:lnTo>
                  <a:lnTo>
                    <a:pt x="23420" y="42654"/>
                  </a:lnTo>
                  <a:lnTo>
                    <a:pt x="25570" y="43003"/>
                  </a:lnTo>
                  <a:lnTo>
                    <a:pt x="27662" y="43235"/>
                  </a:lnTo>
                  <a:lnTo>
                    <a:pt x="29754" y="43467"/>
                  </a:lnTo>
                  <a:lnTo>
                    <a:pt x="31730" y="43584"/>
                  </a:lnTo>
                  <a:lnTo>
                    <a:pt x="33589" y="43700"/>
                  </a:lnTo>
                  <a:lnTo>
                    <a:pt x="35332" y="43758"/>
                  </a:lnTo>
                  <a:lnTo>
                    <a:pt x="38238" y="43758"/>
                  </a:lnTo>
                  <a:lnTo>
                    <a:pt x="40156" y="43700"/>
                  </a:lnTo>
                  <a:lnTo>
                    <a:pt x="40853" y="43700"/>
                  </a:lnTo>
                  <a:lnTo>
                    <a:pt x="45328" y="48988"/>
                  </a:lnTo>
                  <a:lnTo>
                    <a:pt x="48756" y="48988"/>
                  </a:lnTo>
                  <a:lnTo>
                    <a:pt x="49221" y="47128"/>
                  </a:lnTo>
                  <a:lnTo>
                    <a:pt x="49744" y="45095"/>
                  </a:lnTo>
                  <a:lnTo>
                    <a:pt x="50441" y="42712"/>
                  </a:lnTo>
                  <a:lnTo>
                    <a:pt x="51197" y="40213"/>
                  </a:lnTo>
                  <a:lnTo>
                    <a:pt x="52068" y="37773"/>
                  </a:lnTo>
                  <a:lnTo>
                    <a:pt x="52475" y="36668"/>
                  </a:lnTo>
                  <a:lnTo>
                    <a:pt x="52940" y="35622"/>
                  </a:lnTo>
                  <a:lnTo>
                    <a:pt x="53347" y="34809"/>
                  </a:lnTo>
                  <a:lnTo>
                    <a:pt x="53754" y="34111"/>
                  </a:lnTo>
                  <a:lnTo>
                    <a:pt x="54219" y="33530"/>
                  </a:lnTo>
                  <a:lnTo>
                    <a:pt x="54858" y="33007"/>
                  </a:lnTo>
                  <a:lnTo>
                    <a:pt x="55555" y="32484"/>
                  </a:lnTo>
                  <a:lnTo>
                    <a:pt x="56369" y="31961"/>
                  </a:lnTo>
                  <a:lnTo>
                    <a:pt x="57240" y="31438"/>
                  </a:lnTo>
                  <a:lnTo>
                    <a:pt x="58170" y="30973"/>
                  </a:lnTo>
                  <a:lnTo>
                    <a:pt x="60204" y="30044"/>
                  </a:lnTo>
                  <a:lnTo>
                    <a:pt x="62296" y="29172"/>
                  </a:lnTo>
                  <a:lnTo>
                    <a:pt x="64388" y="28358"/>
                  </a:lnTo>
                  <a:lnTo>
                    <a:pt x="66364" y="27545"/>
                  </a:lnTo>
                  <a:lnTo>
                    <a:pt x="68107" y="26789"/>
                  </a:lnTo>
                  <a:lnTo>
                    <a:pt x="68572" y="26499"/>
                  </a:lnTo>
                  <a:lnTo>
                    <a:pt x="69211" y="25976"/>
                  </a:lnTo>
                  <a:lnTo>
                    <a:pt x="69734" y="25453"/>
                  </a:lnTo>
                  <a:lnTo>
                    <a:pt x="70141" y="24814"/>
                  </a:lnTo>
                  <a:lnTo>
                    <a:pt x="70432" y="24116"/>
                  </a:lnTo>
                  <a:lnTo>
                    <a:pt x="70722" y="23419"/>
                  </a:lnTo>
                  <a:lnTo>
                    <a:pt x="70897" y="22664"/>
                  </a:lnTo>
                  <a:lnTo>
                    <a:pt x="71013" y="21908"/>
                  </a:lnTo>
                  <a:lnTo>
                    <a:pt x="71071" y="21153"/>
                  </a:lnTo>
                  <a:lnTo>
                    <a:pt x="71071" y="20397"/>
                  </a:lnTo>
                  <a:lnTo>
                    <a:pt x="71071" y="19700"/>
                  </a:lnTo>
                  <a:lnTo>
                    <a:pt x="70897" y="18421"/>
                  </a:lnTo>
                  <a:lnTo>
                    <a:pt x="70722" y="17375"/>
                  </a:lnTo>
                  <a:lnTo>
                    <a:pt x="70548" y="16736"/>
                  </a:lnTo>
                  <a:lnTo>
                    <a:pt x="70315" y="16387"/>
                  </a:lnTo>
                  <a:lnTo>
                    <a:pt x="70025" y="16097"/>
                  </a:lnTo>
                  <a:lnTo>
                    <a:pt x="69618" y="15806"/>
                  </a:lnTo>
                  <a:lnTo>
                    <a:pt x="69153" y="15516"/>
                  </a:lnTo>
                  <a:lnTo>
                    <a:pt x="68398" y="15167"/>
                  </a:lnTo>
                  <a:lnTo>
                    <a:pt x="67700" y="14935"/>
                  </a:lnTo>
                  <a:lnTo>
                    <a:pt x="67003" y="14702"/>
                  </a:lnTo>
                  <a:lnTo>
                    <a:pt x="66538" y="14354"/>
                  </a:lnTo>
                  <a:lnTo>
                    <a:pt x="66073" y="14005"/>
                  </a:lnTo>
                  <a:lnTo>
                    <a:pt x="65783" y="13656"/>
                  </a:lnTo>
                  <a:lnTo>
                    <a:pt x="65492" y="13366"/>
                  </a:lnTo>
                  <a:lnTo>
                    <a:pt x="65027" y="12610"/>
                  </a:lnTo>
                  <a:lnTo>
                    <a:pt x="64504" y="11739"/>
                  </a:lnTo>
                  <a:lnTo>
                    <a:pt x="63923" y="10634"/>
                  </a:lnTo>
                  <a:lnTo>
                    <a:pt x="63052" y="9240"/>
                  </a:lnTo>
                  <a:lnTo>
                    <a:pt x="62470" y="8426"/>
                  </a:lnTo>
                  <a:lnTo>
                    <a:pt x="61773" y="7496"/>
                  </a:lnTo>
                  <a:lnTo>
                    <a:pt x="60960" y="6450"/>
                  </a:lnTo>
                  <a:lnTo>
                    <a:pt x="59972" y="5288"/>
                  </a:lnTo>
                  <a:lnTo>
                    <a:pt x="59391" y="4649"/>
                  </a:lnTo>
                  <a:lnTo>
                    <a:pt x="58868" y="4126"/>
                  </a:lnTo>
                  <a:lnTo>
                    <a:pt x="58286" y="3603"/>
                  </a:lnTo>
                  <a:lnTo>
                    <a:pt x="57647" y="3138"/>
                  </a:lnTo>
                  <a:lnTo>
                    <a:pt x="57066" y="2731"/>
                  </a:lnTo>
                  <a:lnTo>
                    <a:pt x="56485" y="2324"/>
                  </a:lnTo>
                  <a:lnTo>
                    <a:pt x="55265" y="1685"/>
                  </a:lnTo>
                  <a:lnTo>
                    <a:pt x="54044" y="1162"/>
                  </a:lnTo>
                  <a:lnTo>
                    <a:pt x="52824" y="697"/>
                  </a:lnTo>
                  <a:lnTo>
                    <a:pt x="51604" y="407"/>
                  </a:lnTo>
                  <a:lnTo>
                    <a:pt x="50499" y="232"/>
                  </a:lnTo>
                  <a:lnTo>
                    <a:pt x="49453" y="58"/>
                  </a:lnTo>
                  <a:lnTo>
                    <a:pt x="4846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80;p71">
              <a:extLst>
                <a:ext uri="{FF2B5EF4-FFF2-40B4-BE49-F238E27FC236}">
                  <a16:creationId xmlns:a16="http://schemas.microsoft.com/office/drawing/2014/main" id="{4C1DDA0F-ABB0-EA4B-9B29-FFFB749E0690}"/>
                </a:ext>
              </a:extLst>
            </p:cNvPr>
            <p:cNvSpPr/>
            <p:nvPr/>
          </p:nvSpPr>
          <p:spPr>
            <a:xfrm>
              <a:off x="2700050" y="2731100"/>
              <a:ext cx="274600" cy="360300"/>
            </a:xfrm>
            <a:custGeom>
              <a:avLst/>
              <a:gdLst/>
              <a:ahLst/>
              <a:cxnLst/>
              <a:rect l="l" t="t" r="r" b="b"/>
              <a:pathLst>
                <a:path w="10984" h="14412" extrusionOk="0">
                  <a:moveTo>
                    <a:pt x="7729" y="0"/>
                  </a:moveTo>
                  <a:lnTo>
                    <a:pt x="7555" y="58"/>
                  </a:lnTo>
                  <a:lnTo>
                    <a:pt x="6916" y="349"/>
                  </a:lnTo>
                  <a:lnTo>
                    <a:pt x="6509" y="581"/>
                  </a:lnTo>
                  <a:lnTo>
                    <a:pt x="5986" y="872"/>
                  </a:lnTo>
                  <a:lnTo>
                    <a:pt x="5463" y="1279"/>
                  </a:lnTo>
                  <a:lnTo>
                    <a:pt x="4882" y="1802"/>
                  </a:lnTo>
                  <a:lnTo>
                    <a:pt x="4243" y="2383"/>
                  </a:lnTo>
                  <a:lnTo>
                    <a:pt x="3603" y="3080"/>
                  </a:lnTo>
                  <a:lnTo>
                    <a:pt x="2964" y="3952"/>
                  </a:lnTo>
                  <a:lnTo>
                    <a:pt x="2325" y="4940"/>
                  </a:lnTo>
                  <a:lnTo>
                    <a:pt x="1744" y="6102"/>
                  </a:lnTo>
                  <a:lnTo>
                    <a:pt x="1105" y="7380"/>
                  </a:lnTo>
                  <a:lnTo>
                    <a:pt x="523" y="8833"/>
                  </a:lnTo>
                  <a:lnTo>
                    <a:pt x="0" y="10460"/>
                  </a:lnTo>
                  <a:lnTo>
                    <a:pt x="10519" y="14412"/>
                  </a:lnTo>
                  <a:lnTo>
                    <a:pt x="10984" y="14412"/>
                  </a:lnTo>
                  <a:lnTo>
                    <a:pt x="10693" y="12494"/>
                  </a:lnTo>
                  <a:lnTo>
                    <a:pt x="10344" y="10460"/>
                  </a:lnTo>
                  <a:lnTo>
                    <a:pt x="9938" y="8078"/>
                  </a:lnTo>
                  <a:lnTo>
                    <a:pt x="9473" y="5637"/>
                  </a:lnTo>
                  <a:lnTo>
                    <a:pt x="8892" y="3255"/>
                  </a:lnTo>
                  <a:lnTo>
                    <a:pt x="8601" y="2209"/>
                  </a:lnTo>
                  <a:lnTo>
                    <a:pt x="8310" y="1337"/>
                  </a:lnTo>
                  <a:lnTo>
                    <a:pt x="8020" y="581"/>
                  </a:lnTo>
                  <a:lnTo>
                    <a:pt x="772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81;p71">
              <a:extLst>
                <a:ext uri="{FF2B5EF4-FFF2-40B4-BE49-F238E27FC236}">
                  <a16:creationId xmlns:a16="http://schemas.microsoft.com/office/drawing/2014/main" id="{C25262E5-AAB8-AC42-B353-24BA1D758789}"/>
                </a:ext>
              </a:extLst>
            </p:cNvPr>
            <p:cNvSpPr/>
            <p:nvPr/>
          </p:nvSpPr>
          <p:spPr>
            <a:xfrm>
              <a:off x="2700050" y="2731100"/>
              <a:ext cx="274600" cy="360300"/>
            </a:xfrm>
            <a:custGeom>
              <a:avLst/>
              <a:gdLst/>
              <a:ahLst/>
              <a:cxnLst/>
              <a:rect l="l" t="t" r="r" b="b"/>
              <a:pathLst>
                <a:path w="10984" h="14412" fill="none" extrusionOk="0">
                  <a:moveTo>
                    <a:pt x="10519" y="14412"/>
                  </a:moveTo>
                  <a:lnTo>
                    <a:pt x="0" y="10460"/>
                  </a:lnTo>
                  <a:lnTo>
                    <a:pt x="0" y="10460"/>
                  </a:lnTo>
                  <a:lnTo>
                    <a:pt x="523" y="8833"/>
                  </a:lnTo>
                  <a:lnTo>
                    <a:pt x="1105" y="7380"/>
                  </a:lnTo>
                  <a:lnTo>
                    <a:pt x="1744" y="6102"/>
                  </a:lnTo>
                  <a:lnTo>
                    <a:pt x="2325" y="4940"/>
                  </a:lnTo>
                  <a:lnTo>
                    <a:pt x="2964" y="3952"/>
                  </a:lnTo>
                  <a:lnTo>
                    <a:pt x="3603" y="3080"/>
                  </a:lnTo>
                  <a:lnTo>
                    <a:pt x="4243" y="2383"/>
                  </a:lnTo>
                  <a:lnTo>
                    <a:pt x="4882" y="1802"/>
                  </a:lnTo>
                  <a:lnTo>
                    <a:pt x="5463" y="1279"/>
                  </a:lnTo>
                  <a:lnTo>
                    <a:pt x="5986" y="872"/>
                  </a:lnTo>
                  <a:lnTo>
                    <a:pt x="6509" y="581"/>
                  </a:lnTo>
                  <a:lnTo>
                    <a:pt x="6916" y="349"/>
                  </a:lnTo>
                  <a:lnTo>
                    <a:pt x="7555" y="58"/>
                  </a:lnTo>
                  <a:lnTo>
                    <a:pt x="7729" y="0"/>
                  </a:lnTo>
                  <a:lnTo>
                    <a:pt x="7729" y="0"/>
                  </a:lnTo>
                  <a:lnTo>
                    <a:pt x="8020" y="581"/>
                  </a:lnTo>
                  <a:lnTo>
                    <a:pt x="8310" y="1337"/>
                  </a:lnTo>
                  <a:lnTo>
                    <a:pt x="8601" y="2209"/>
                  </a:lnTo>
                  <a:lnTo>
                    <a:pt x="8892" y="3255"/>
                  </a:lnTo>
                  <a:lnTo>
                    <a:pt x="9473" y="5637"/>
                  </a:lnTo>
                  <a:lnTo>
                    <a:pt x="9938" y="8078"/>
                  </a:lnTo>
                  <a:lnTo>
                    <a:pt x="10344" y="10460"/>
                  </a:lnTo>
                  <a:lnTo>
                    <a:pt x="10693" y="12494"/>
                  </a:lnTo>
                  <a:lnTo>
                    <a:pt x="10984" y="144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2;p71">
              <a:extLst>
                <a:ext uri="{FF2B5EF4-FFF2-40B4-BE49-F238E27FC236}">
                  <a16:creationId xmlns:a16="http://schemas.microsoft.com/office/drawing/2014/main" id="{2CDEC198-94AC-954E-B885-84510153BF43}"/>
                </a:ext>
              </a:extLst>
            </p:cNvPr>
            <p:cNvSpPr/>
            <p:nvPr/>
          </p:nvSpPr>
          <p:spPr>
            <a:xfrm>
              <a:off x="2284550" y="2822625"/>
              <a:ext cx="463475" cy="560800"/>
            </a:xfrm>
            <a:custGeom>
              <a:avLst/>
              <a:gdLst/>
              <a:ahLst/>
              <a:cxnLst/>
              <a:rect l="l" t="t" r="r" b="b"/>
              <a:pathLst>
                <a:path w="18539" h="22432" extrusionOk="0">
                  <a:moveTo>
                    <a:pt x="2093" y="0"/>
                  </a:moveTo>
                  <a:lnTo>
                    <a:pt x="1918" y="117"/>
                  </a:lnTo>
                  <a:lnTo>
                    <a:pt x="1686" y="407"/>
                  </a:lnTo>
                  <a:lnTo>
                    <a:pt x="1453" y="930"/>
                  </a:lnTo>
                  <a:lnTo>
                    <a:pt x="1221" y="1744"/>
                  </a:lnTo>
                  <a:lnTo>
                    <a:pt x="1047" y="3022"/>
                  </a:lnTo>
                  <a:lnTo>
                    <a:pt x="989" y="4765"/>
                  </a:lnTo>
                  <a:lnTo>
                    <a:pt x="930" y="5753"/>
                  </a:lnTo>
                  <a:lnTo>
                    <a:pt x="814" y="6625"/>
                  </a:lnTo>
                  <a:lnTo>
                    <a:pt x="582" y="8194"/>
                  </a:lnTo>
                  <a:lnTo>
                    <a:pt x="233" y="9531"/>
                  </a:lnTo>
                  <a:lnTo>
                    <a:pt x="59" y="10809"/>
                  </a:lnTo>
                  <a:lnTo>
                    <a:pt x="1" y="11448"/>
                  </a:lnTo>
                  <a:lnTo>
                    <a:pt x="1" y="12029"/>
                  </a:lnTo>
                  <a:lnTo>
                    <a:pt x="59" y="12727"/>
                  </a:lnTo>
                  <a:lnTo>
                    <a:pt x="175" y="13424"/>
                  </a:lnTo>
                  <a:lnTo>
                    <a:pt x="466" y="14180"/>
                  </a:lnTo>
                  <a:lnTo>
                    <a:pt x="814" y="14993"/>
                  </a:lnTo>
                  <a:lnTo>
                    <a:pt x="1279" y="15865"/>
                  </a:lnTo>
                  <a:lnTo>
                    <a:pt x="1860" y="16795"/>
                  </a:lnTo>
                  <a:lnTo>
                    <a:pt x="2499" y="17782"/>
                  </a:lnTo>
                  <a:lnTo>
                    <a:pt x="3197" y="18596"/>
                  </a:lnTo>
                  <a:lnTo>
                    <a:pt x="3836" y="19351"/>
                  </a:lnTo>
                  <a:lnTo>
                    <a:pt x="4475" y="19991"/>
                  </a:lnTo>
                  <a:lnTo>
                    <a:pt x="5114" y="20514"/>
                  </a:lnTo>
                  <a:lnTo>
                    <a:pt x="5754" y="20979"/>
                  </a:lnTo>
                  <a:lnTo>
                    <a:pt x="6335" y="21327"/>
                  </a:lnTo>
                  <a:lnTo>
                    <a:pt x="6858" y="21676"/>
                  </a:lnTo>
                  <a:lnTo>
                    <a:pt x="7381" y="21908"/>
                  </a:lnTo>
                  <a:lnTo>
                    <a:pt x="7846" y="22083"/>
                  </a:lnTo>
                  <a:lnTo>
                    <a:pt x="8601" y="22315"/>
                  </a:lnTo>
                  <a:lnTo>
                    <a:pt x="9066" y="22431"/>
                  </a:lnTo>
                  <a:lnTo>
                    <a:pt x="9240" y="22431"/>
                  </a:lnTo>
                  <a:lnTo>
                    <a:pt x="18538" y="12727"/>
                  </a:lnTo>
                  <a:lnTo>
                    <a:pt x="18306" y="12320"/>
                  </a:lnTo>
                  <a:lnTo>
                    <a:pt x="17608" y="11216"/>
                  </a:lnTo>
                  <a:lnTo>
                    <a:pt x="17085" y="10402"/>
                  </a:lnTo>
                  <a:lnTo>
                    <a:pt x="16388" y="9531"/>
                  </a:lnTo>
                  <a:lnTo>
                    <a:pt x="15633" y="8601"/>
                  </a:lnTo>
                  <a:lnTo>
                    <a:pt x="14703" y="7555"/>
                  </a:lnTo>
                  <a:lnTo>
                    <a:pt x="13657" y="6509"/>
                  </a:lnTo>
                  <a:lnTo>
                    <a:pt x="12495" y="5463"/>
                  </a:lnTo>
                  <a:lnTo>
                    <a:pt x="11158" y="4417"/>
                  </a:lnTo>
                  <a:lnTo>
                    <a:pt x="9647" y="3371"/>
                  </a:lnTo>
                  <a:lnTo>
                    <a:pt x="8020" y="2383"/>
                  </a:lnTo>
                  <a:lnTo>
                    <a:pt x="7206" y="1918"/>
                  </a:lnTo>
                  <a:lnTo>
                    <a:pt x="6277" y="1511"/>
                  </a:lnTo>
                  <a:lnTo>
                    <a:pt x="5347" y="1104"/>
                  </a:lnTo>
                  <a:lnTo>
                    <a:pt x="4359" y="698"/>
                  </a:lnTo>
                  <a:lnTo>
                    <a:pt x="3371" y="349"/>
                  </a:lnTo>
                  <a:lnTo>
                    <a:pt x="2267" y="58"/>
                  </a:lnTo>
                  <a:lnTo>
                    <a:pt x="220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83;p71">
              <a:extLst>
                <a:ext uri="{FF2B5EF4-FFF2-40B4-BE49-F238E27FC236}">
                  <a16:creationId xmlns:a16="http://schemas.microsoft.com/office/drawing/2014/main" id="{8FE05DD2-F03C-0947-8CE7-6439814DF51A}"/>
                </a:ext>
              </a:extLst>
            </p:cNvPr>
            <p:cNvSpPr/>
            <p:nvPr/>
          </p:nvSpPr>
          <p:spPr>
            <a:xfrm>
              <a:off x="2342675" y="2895250"/>
              <a:ext cx="292025" cy="406825"/>
            </a:xfrm>
            <a:custGeom>
              <a:avLst/>
              <a:gdLst/>
              <a:ahLst/>
              <a:cxnLst/>
              <a:rect l="l" t="t" r="r" b="b"/>
              <a:pathLst>
                <a:path w="11681" h="16273" extrusionOk="0">
                  <a:moveTo>
                    <a:pt x="697" y="1"/>
                  </a:moveTo>
                  <a:lnTo>
                    <a:pt x="465" y="59"/>
                  </a:lnTo>
                  <a:lnTo>
                    <a:pt x="233" y="233"/>
                  </a:lnTo>
                  <a:lnTo>
                    <a:pt x="174" y="408"/>
                  </a:lnTo>
                  <a:lnTo>
                    <a:pt x="174" y="524"/>
                  </a:lnTo>
                  <a:lnTo>
                    <a:pt x="0" y="7091"/>
                  </a:lnTo>
                  <a:lnTo>
                    <a:pt x="0" y="8195"/>
                  </a:lnTo>
                  <a:lnTo>
                    <a:pt x="58" y="9299"/>
                  </a:lnTo>
                  <a:lnTo>
                    <a:pt x="116" y="9822"/>
                  </a:lnTo>
                  <a:lnTo>
                    <a:pt x="233" y="10403"/>
                  </a:lnTo>
                  <a:lnTo>
                    <a:pt x="349" y="10926"/>
                  </a:lnTo>
                  <a:lnTo>
                    <a:pt x="581" y="11391"/>
                  </a:lnTo>
                  <a:lnTo>
                    <a:pt x="814" y="11914"/>
                  </a:lnTo>
                  <a:lnTo>
                    <a:pt x="1162" y="12379"/>
                  </a:lnTo>
                  <a:lnTo>
                    <a:pt x="1511" y="12785"/>
                  </a:lnTo>
                  <a:lnTo>
                    <a:pt x="1860" y="13192"/>
                  </a:lnTo>
                  <a:lnTo>
                    <a:pt x="2731" y="13948"/>
                  </a:lnTo>
                  <a:lnTo>
                    <a:pt x="3603" y="14645"/>
                  </a:lnTo>
                  <a:lnTo>
                    <a:pt x="4242" y="15052"/>
                  </a:lnTo>
                  <a:lnTo>
                    <a:pt x="4881" y="15459"/>
                  </a:lnTo>
                  <a:lnTo>
                    <a:pt x="5521" y="15807"/>
                  </a:lnTo>
                  <a:lnTo>
                    <a:pt x="6218" y="16098"/>
                  </a:lnTo>
                  <a:lnTo>
                    <a:pt x="6915" y="16214"/>
                  </a:lnTo>
                  <a:lnTo>
                    <a:pt x="7264" y="16272"/>
                  </a:lnTo>
                  <a:lnTo>
                    <a:pt x="7671" y="16272"/>
                  </a:lnTo>
                  <a:lnTo>
                    <a:pt x="8019" y="16214"/>
                  </a:lnTo>
                  <a:lnTo>
                    <a:pt x="8368" y="16156"/>
                  </a:lnTo>
                  <a:lnTo>
                    <a:pt x="8717" y="16040"/>
                  </a:lnTo>
                  <a:lnTo>
                    <a:pt x="9065" y="15865"/>
                  </a:lnTo>
                  <a:lnTo>
                    <a:pt x="9356" y="15633"/>
                  </a:lnTo>
                  <a:lnTo>
                    <a:pt x="9705" y="15400"/>
                  </a:lnTo>
                  <a:lnTo>
                    <a:pt x="10286" y="14936"/>
                  </a:lnTo>
                  <a:lnTo>
                    <a:pt x="10867" y="14529"/>
                  </a:lnTo>
                  <a:lnTo>
                    <a:pt x="11274" y="14180"/>
                  </a:lnTo>
                  <a:lnTo>
                    <a:pt x="11564" y="13890"/>
                  </a:lnTo>
                  <a:lnTo>
                    <a:pt x="11680" y="13599"/>
                  </a:lnTo>
                  <a:lnTo>
                    <a:pt x="11680" y="13250"/>
                  </a:lnTo>
                  <a:lnTo>
                    <a:pt x="11506" y="12902"/>
                  </a:lnTo>
                  <a:lnTo>
                    <a:pt x="11274" y="12437"/>
                  </a:lnTo>
                  <a:lnTo>
                    <a:pt x="10925" y="11914"/>
                  </a:lnTo>
                  <a:lnTo>
                    <a:pt x="10228" y="10693"/>
                  </a:lnTo>
                  <a:lnTo>
                    <a:pt x="9647" y="9473"/>
                  </a:lnTo>
                  <a:lnTo>
                    <a:pt x="9007" y="8253"/>
                  </a:lnTo>
                  <a:lnTo>
                    <a:pt x="8659" y="7672"/>
                  </a:lnTo>
                  <a:lnTo>
                    <a:pt x="8252" y="7091"/>
                  </a:lnTo>
                  <a:lnTo>
                    <a:pt x="7496" y="6044"/>
                  </a:lnTo>
                  <a:lnTo>
                    <a:pt x="6741" y="5057"/>
                  </a:lnTo>
                  <a:lnTo>
                    <a:pt x="5869" y="4127"/>
                  </a:lnTo>
                  <a:lnTo>
                    <a:pt x="4940" y="3197"/>
                  </a:lnTo>
                  <a:lnTo>
                    <a:pt x="4010" y="2383"/>
                  </a:lnTo>
                  <a:lnTo>
                    <a:pt x="3022" y="1570"/>
                  </a:lnTo>
                  <a:lnTo>
                    <a:pt x="2034" y="814"/>
                  </a:lnTo>
                  <a:lnTo>
                    <a:pt x="930" y="117"/>
                  </a:lnTo>
                  <a:lnTo>
                    <a:pt x="814" y="59"/>
                  </a:lnTo>
                  <a:lnTo>
                    <a:pt x="69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84;p71">
              <a:extLst>
                <a:ext uri="{FF2B5EF4-FFF2-40B4-BE49-F238E27FC236}">
                  <a16:creationId xmlns:a16="http://schemas.microsoft.com/office/drawing/2014/main" id="{7A25E084-C4F4-A243-8004-8B436140DD47}"/>
                </a:ext>
              </a:extLst>
            </p:cNvPr>
            <p:cNvSpPr/>
            <p:nvPr/>
          </p:nvSpPr>
          <p:spPr>
            <a:xfrm>
              <a:off x="3195450" y="3363050"/>
              <a:ext cx="71200" cy="274600"/>
            </a:xfrm>
            <a:custGeom>
              <a:avLst/>
              <a:gdLst/>
              <a:ahLst/>
              <a:cxnLst/>
              <a:rect l="l" t="t" r="r" b="b"/>
              <a:pathLst>
                <a:path w="2848" h="10984" extrusionOk="0">
                  <a:moveTo>
                    <a:pt x="930" y="1"/>
                  </a:moveTo>
                  <a:lnTo>
                    <a:pt x="640" y="1047"/>
                  </a:lnTo>
                  <a:lnTo>
                    <a:pt x="349" y="2325"/>
                  </a:lnTo>
                  <a:lnTo>
                    <a:pt x="175" y="3720"/>
                  </a:lnTo>
                  <a:lnTo>
                    <a:pt x="59" y="5289"/>
                  </a:lnTo>
                  <a:lnTo>
                    <a:pt x="0" y="6974"/>
                  </a:lnTo>
                  <a:lnTo>
                    <a:pt x="59" y="8485"/>
                  </a:lnTo>
                  <a:lnTo>
                    <a:pt x="175" y="9880"/>
                  </a:lnTo>
                  <a:lnTo>
                    <a:pt x="349" y="10984"/>
                  </a:lnTo>
                  <a:lnTo>
                    <a:pt x="988" y="10461"/>
                  </a:lnTo>
                  <a:lnTo>
                    <a:pt x="1511" y="9938"/>
                  </a:lnTo>
                  <a:lnTo>
                    <a:pt x="1918" y="9299"/>
                  </a:lnTo>
                  <a:lnTo>
                    <a:pt x="2209" y="8601"/>
                  </a:lnTo>
                  <a:lnTo>
                    <a:pt x="2499" y="7904"/>
                  </a:lnTo>
                  <a:lnTo>
                    <a:pt x="2674" y="7149"/>
                  </a:lnTo>
                  <a:lnTo>
                    <a:pt x="2790" y="6393"/>
                  </a:lnTo>
                  <a:lnTo>
                    <a:pt x="2848" y="5638"/>
                  </a:lnTo>
                  <a:lnTo>
                    <a:pt x="2848" y="4882"/>
                  </a:lnTo>
                  <a:lnTo>
                    <a:pt x="2848" y="4185"/>
                  </a:lnTo>
                  <a:lnTo>
                    <a:pt x="2674" y="2906"/>
                  </a:lnTo>
                  <a:lnTo>
                    <a:pt x="2499" y="1860"/>
                  </a:lnTo>
                  <a:lnTo>
                    <a:pt x="2325" y="1221"/>
                  </a:lnTo>
                  <a:lnTo>
                    <a:pt x="2092" y="872"/>
                  </a:lnTo>
                  <a:lnTo>
                    <a:pt x="1802" y="582"/>
                  </a:lnTo>
                  <a:lnTo>
                    <a:pt x="1395" y="291"/>
                  </a:lnTo>
                  <a:lnTo>
                    <a:pt x="930"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85;p71">
              <a:extLst>
                <a:ext uri="{FF2B5EF4-FFF2-40B4-BE49-F238E27FC236}">
                  <a16:creationId xmlns:a16="http://schemas.microsoft.com/office/drawing/2014/main" id="{9505328E-E6D1-9C49-9216-544E3B2ED378}"/>
                </a:ext>
              </a:extLst>
            </p:cNvPr>
            <p:cNvSpPr/>
            <p:nvPr/>
          </p:nvSpPr>
          <p:spPr>
            <a:xfrm>
              <a:off x="3224500" y="3435700"/>
              <a:ext cx="11650" cy="85725"/>
            </a:xfrm>
            <a:custGeom>
              <a:avLst/>
              <a:gdLst/>
              <a:ahLst/>
              <a:cxnLst/>
              <a:rect l="l" t="t" r="r" b="b"/>
              <a:pathLst>
                <a:path w="466" h="3429" extrusionOk="0">
                  <a:moveTo>
                    <a:pt x="233" y="0"/>
                  </a:moveTo>
                  <a:lnTo>
                    <a:pt x="175" y="58"/>
                  </a:lnTo>
                  <a:lnTo>
                    <a:pt x="117" y="175"/>
                  </a:lnTo>
                  <a:lnTo>
                    <a:pt x="59" y="523"/>
                  </a:lnTo>
                  <a:lnTo>
                    <a:pt x="1" y="1046"/>
                  </a:lnTo>
                  <a:lnTo>
                    <a:pt x="1" y="1744"/>
                  </a:lnTo>
                  <a:lnTo>
                    <a:pt x="1" y="2383"/>
                  </a:lnTo>
                  <a:lnTo>
                    <a:pt x="59" y="2964"/>
                  </a:lnTo>
                  <a:lnTo>
                    <a:pt x="117" y="3313"/>
                  </a:lnTo>
                  <a:lnTo>
                    <a:pt x="175" y="3429"/>
                  </a:lnTo>
                  <a:lnTo>
                    <a:pt x="291" y="3429"/>
                  </a:lnTo>
                  <a:lnTo>
                    <a:pt x="291" y="3313"/>
                  </a:lnTo>
                  <a:lnTo>
                    <a:pt x="407" y="2964"/>
                  </a:lnTo>
                  <a:lnTo>
                    <a:pt x="466" y="2383"/>
                  </a:lnTo>
                  <a:lnTo>
                    <a:pt x="466" y="1744"/>
                  </a:lnTo>
                  <a:lnTo>
                    <a:pt x="466" y="1046"/>
                  </a:lnTo>
                  <a:lnTo>
                    <a:pt x="407" y="523"/>
                  </a:lnTo>
                  <a:lnTo>
                    <a:pt x="291" y="175"/>
                  </a:lnTo>
                  <a:lnTo>
                    <a:pt x="291"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6;p71">
              <a:extLst>
                <a:ext uri="{FF2B5EF4-FFF2-40B4-BE49-F238E27FC236}">
                  <a16:creationId xmlns:a16="http://schemas.microsoft.com/office/drawing/2014/main" id="{BBBA457E-E96D-F54E-AA37-61FA62D945EF}"/>
                </a:ext>
              </a:extLst>
            </p:cNvPr>
            <p:cNvSpPr/>
            <p:nvPr/>
          </p:nvSpPr>
          <p:spPr>
            <a:xfrm>
              <a:off x="3143150" y="3341275"/>
              <a:ext cx="30525" cy="108975"/>
            </a:xfrm>
            <a:custGeom>
              <a:avLst/>
              <a:gdLst/>
              <a:ahLst/>
              <a:cxnLst/>
              <a:rect l="l" t="t" r="r" b="b"/>
              <a:pathLst>
                <a:path w="1221" h="4359" extrusionOk="0">
                  <a:moveTo>
                    <a:pt x="1105" y="0"/>
                  </a:moveTo>
                  <a:lnTo>
                    <a:pt x="1046" y="58"/>
                  </a:lnTo>
                  <a:lnTo>
                    <a:pt x="930" y="291"/>
                  </a:lnTo>
                  <a:lnTo>
                    <a:pt x="640" y="1046"/>
                  </a:lnTo>
                  <a:lnTo>
                    <a:pt x="349" y="2325"/>
                  </a:lnTo>
                  <a:lnTo>
                    <a:pt x="175" y="3196"/>
                  </a:lnTo>
                  <a:lnTo>
                    <a:pt x="0" y="4242"/>
                  </a:lnTo>
                  <a:lnTo>
                    <a:pt x="0" y="4300"/>
                  </a:lnTo>
                  <a:lnTo>
                    <a:pt x="117" y="4358"/>
                  </a:lnTo>
                  <a:lnTo>
                    <a:pt x="175" y="4300"/>
                  </a:lnTo>
                  <a:lnTo>
                    <a:pt x="233" y="4242"/>
                  </a:lnTo>
                  <a:lnTo>
                    <a:pt x="407" y="3254"/>
                  </a:lnTo>
                  <a:lnTo>
                    <a:pt x="582" y="2383"/>
                  </a:lnTo>
                  <a:lnTo>
                    <a:pt x="872" y="1104"/>
                  </a:lnTo>
                  <a:lnTo>
                    <a:pt x="1105" y="407"/>
                  </a:lnTo>
                  <a:lnTo>
                    <a:pt x="1221" y="174"/>
                  </a:lnTo>
                  <a:lnTo>
                    <a:pt x="1221" y="58"/>
                  </a:lnTo>
                  <a:lnTo>
                    <a:pt x="116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87;p71">
              <a:extLst>
                <a:ext uri="{FF2B5EF4-FFF2-40B4-BE49-F238E27FC236}">
                  <a16:creationId xmlns:a16="http://schemas.microsoft.com/office/drawing/2014/main" id="{09B35630-A7C6-8A43-A6A6-3227B496B549}"/>
                </a:ext>
              </a:extLst>
            </p:cNvPr>
            <p:cNvSpPr/>
            <p:nvPr/>
          </p:nvSpPr>
          <p:spPr>
            <a:xfrm>
              <a:off x="3122800" y="3318025"/>
              <a:ext cx="27625" cy="90100"/>
            </a:xfrm>
            <a:custGeom>
              <a:avLst/>
              <a:gdLst/>
              <a:ahLst/>
              <a:cxnLst/>
              <a:rect l="l" t="t" r="r" b="b"/>
              <a:pathLst>
                <a:path w="1105" h="3604" extrusionOk="0">
                  <a:moveTo>
                    <a:pt x="989" y="0"/>
                  </a:moveTo>
                  <a:lnTo>
                    <a:pt x="873" y="58"/>
                  </a:lnTo>
                  <a:lnTo>
                    <a:pt x="814" y="233"/>
                  </a:lnTo>
                  <a:lnTo>
                    <a:pt x="582" y="872"/>
                  </a:lnTo>
                  <a:lnTo>
                    <a:pt x="291" y="1918"/>
                  </a:lnTo>
                  <a:lnTo>
                    <a:pt x="1" y="3487"/>
                  </a:lnTo>
                  <a:lnTo>
                    <a:pt x="1" y="3545"/>
                  </a:lnTo>
                  <a:lnTo>
                    <a:pt x="59" y="3603"/>
                  </a:lnTo>
                  <a:lnTo>
                    <a:pt x="175" y="3603"/>
                  </a:lnTo>
                  <a:lnTo>
                    <a:pt x="233" y="3487"/>
                  </a:lnTo>
                  <a:lnTo>
                    <a:pt x="524" y="1976"/>
                  </a:lnTo>
                  <a:lnTo>
                    <a:pt x="814" y="930"/>
                  </a:lnTo>
                  <a:lnTo>
                    <a:pt x="989" y="349"/>
                  </a:lnTo>
                  <a:lnTo>
                    <a:pt x="1105" y="175"/>
                  </a:lnTo>
                  <a:lnTo>
                    <a:pt x="1105" y="58"/>
                  </a:lnTo>
                  <a:lnTo>
                    <a:pt x="104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88;p71">
              <a:extLst>
                <a:ext uri="{FF2B5EF4-FFF2-40B4-BE49-F238E27FC236}">
                  <a16:creationId xmlns:a16="http://schemas.microsoft.com/office/drawing/2014/main" id="{39E6081A-E68B-CC48-9A45-695008FE961F}"/>
                </a:ext>
              </a:extLst>
            </p:cNvPr>
            <p:cNvSpPr/>
            <p:nvPr/>
          </p:nvSpPr>
          <p:spPr>
            <a:xfrm>
              <a:off x="2852600" y="3344175"/>
              <a:ext cx="65400" cy="63950"/>
            </a:xfrm>
            <a:custGeom>
              <a:avLst/>
              <a:gdLst/>
              <a:ahLst/>
              <a:cxnLst/>
              <a:rect l="l" t="t" r="r" b="b"/>
              <a:pathLst>
                <a:path w="2616" h="2558" extrusionOk="0">
                  <a:moveTo>
                    <a:pt x="1337" y="0"/>
                  </a:moveTo>
                  <a:lnTo>
                    <a:pt x="1046" y="58"/>
                  </a:lnTo>
                  <a:lnTo>
                    <a:pt x="814" y="117"/>
                  </a:lnTo>
                  <a:lnTo>
                    <a:pt x="581" y="233"/>
                  </a:lnTo>
                  <a:lnTo>
                    <a:pt x="407" y="407"/>
                  </a:lnTo>
                  <a:lnTo>
                    <a:pt x="233" y="581"/>
                  </a:lnTo>
                  <a:lnTo>
                    <a:pt x="116" y="814"/>
                  </a:lnTo>
                  <a:lnTo>
                    <a:pt x="58" y="1046"/>
                  </a:lnTo>
                  <a:lnTo>
                    <a:pt x="0" y="1279"/>
                  </a:lnTo>
                  <a:lnTo>
                    <a:pt x="58" y="1569"/>
                  </a:lnTo>
                  <a:lnTo>
                    <a:pt x="116" y="1802"/>
                  </a:lnTo>
                  <a:lnTo>
                    <a:pt x="233" y="2034"/>
                  </a:lnTo>
                  <a:lnTo>
                    <a:pt x="407" y="2209"/>
                  </a:lnTo>
                  <a:lnTo>
                    <a:pt x="581" y="2383"/>
                  </a:lnTo>
                  <a:lnTo>
                    <a:pt x="814" y="2499"/>
                  </a:lnTo>
                  <a:lnTo>
                    <a:pt x="1046" y="2557"/>
                  </a:lnTo>
                  <a:lnTo>
                    <a:pt x="1569" y="2557"/>
                  </a:lnTo>
                  <a:lnTo>
                    <a:pt x="1802" y="2499"/>
                  </a:lnTo>
                  <a:lnTo>
                    <a:pt x="2034" y="2383"/>
                  </a:lnTo>
                  <a:lnTo>
                    <a:pt x="2208" y="2209"/>
                  </a:lnTo>
                  <a:lnTo>
                    <a:pt x="2383" y="2034"/>
                  </a:lnTo>
                  <a:lnTo>
                    <a:pt x="2499" y="1802"/>
                  </a:lnTo>
                  <a:lnTo>
                    <a:pt x="2557" y="1569"/>
                  </a:lnTo>
                  <a:lnTo>
                    <a:pt x="2615" y="1279"/>
                  </a:lnTo>
                  <a:lnTo>
                    <a:pt x="2557" y="1046"/>
                  </a:lnTo>
                  <a:lnTo>
                    <a:pt x="2499" y="814"/>
                  </a:lnTo>
                  <a:lnTo>
                    <a:pt x="2383" y="581"/>
                  </a:lnTo>
                  <a:lnTo>
                    <a:pt x="2208" y="407"/>
                  </a:lnTo>
                  <a:lnTo>
                    <a:pt x="2034" y="233"/>
                  </a:lnTo>
                  <a:lnTo>
                    <a:pt x="1802" y="117"/>
                  </a:lnTo>
                  <a:lnTo>
                    <a:pt x="1569" y="58"/>
                  </a:lnTo>
                  <a:lnTo>
                    <a:pt x="13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9;p71">
              <a:extLst>
                <a:ext uri="{FF2B5EF4-FFF2-40B4-BE49-F238E27FC236}">
                  <a16:creationId xmlns:a16="http://schemas.microsoft.com/office/drawing/2014/main" id="{9FCBD370-48F3-DA49-895C-BC6E460DBFE2}"/>
                </a:ext>
              </a:extLst>
            </p:cNvPr>
            <p:cNvSpPr/>
            <p:nvPr/>
          </p:nvSpPr>
          <p:spPr>
            <a:xfrm>
              <a:off x="2685525" y="3392125"/>
              <a:ext cx="209225" cy="209225"/>
            </a:xfrm>
            <a:custGeom>
              <a:avLst/>
              <a:gdLst/>
              <a:ahLst/>
              <a:cxnLst/>
              <a:rect l="l" t="t" r="r" b="b"/>
              <a:pathLst>
                <a:path w="8369" h="8369" extrusionOk="0">
                  <a:moveTo>
                    <a:pt x="3778" y="0"/>
                  </a:moveTo>
                  <a:lnTo>
                    <a:pt x="3371" y="58"/>
                  </a:lnTo>
                  <a:lnTo>
                    <a:pt x="2964" y="174"/>
                  </a:lnTo>
                  <a:lnTo>
                    <a:pt x="2557" y="349"/>
                  </a:lnTo>
                  <a:lnTo>
                    <a:pt x="2209" y="523"/>
                  </a:lnTo>
                  <a:lnTo>
                    <a:pt x="1860" y="697"/>
                  </a:lnTo>
                  <a:lnTo>
                    <a:pt x="1569" y="930"/>
                  </a:lnTo>
                  <a:lnTo>
                    <a:pt x="1221" y="1220"/>
                  </a:lnTo>
                  <a:lnTo>
                    <a:pt x="988" y="1511"/>
                  </a:lnTo>
                  <a:lnTo>
                    <a:pt x="756" y="1860"/>
                  </a:lnTo>
                  <a:lnTo>
                    <a:pt x="523" y="2208"/>
                  </a:lnTo>
                  <a:lnTo>
                    <a:pt x="349" y="2557"/>
                  </a:lnTo>
                  <a:lnTo>
                    <a:pt x="233" y="2906"/>
                  </a:lnTo>
                  <a:lnTo>
                    <a:pt x="117" y="3312"/>
                  </a:lnTo>
                  <a:lnTo>
                    <a:pt x="58" y="3719"/>
                  </a:lnTo>
                  <a:lnTo>
                    <a:pt x="0" y="4184"/>
                  </a:lnTo>
                  <a:lnTo>
                    <a:pt x="58" y="4591"/>
                  </a:lnTo>
                  <a:lnTo>
                    <a:pt x="117" y="4998"/>
                  </a:lnTo>
                  <a:lnTo>
                    <a:pt x="233" y="5404"/>
                  </a:lnTo>
                  <a:lnTo>
                    <a:pt x="349" y="5811"/>
                  </a:lnTo>
                  <a:lnTo>
                    <a:pt x="523" y="6160"/>
                  </a:lnTo>
                  <a:lnTo>
                    <a:pt x="756" y="6509"/>
                  </a:lnTo>
                  <a:lnTo>
                    <a:pt x="988" y="6857"/>
                  </a:lnTo>
                  <a:lnTo>
                    <a:pt x="1221" y="7148"/>
                  </a:lnTo>
                  <a:lnTo>
                    <a:pt x="1569" y="7380"/>
                  </a:lnTo>
                  <a:lnTo>
                    <a:pt x="1860" y="7671"/>
                  </a:lnTo>
                  <a:lnTo>
                    <a:pt x="2209" y="7845"/>
                  </a:lnTo>
                  <a:lnTo>
                    <a:pt x="2557" y="8019"/>
                  </a:lnTo>
                  <a:lnTo>
                    <a:pt x="2964" y="8194"/>
                  </a:lnTo>
                  <a:lnTo>
                    <a:pt x="3371" y="8252"/>
                  </a:lnTo>
                  <a:lnTo>
                    <a:pt x="3778" y="8310"/>
                  </a:lnTo>
                  <a:lnTo>
                    <a:pt x="4184" y="8368"/>
                  </a:lnTo>
                  <a:lnTo>
                    <a:pt x="4649" y="8310"/>
                  </a:lnTo>
                  <a:lnTo>
                    <a:pt x="5056" y="8252"/>
                  </a:lnTo>
                  <a:lnTo>
                    <a:pt x="5463" y="8194"/>
                  </a:lnTo>
                  <a:lnTo>
                    <a:pt x="5811" y="8019"/>
                  </a:lnTo>
                  <a:lnTo>
                    <a:pt x="6218" y="7845"/>
                  </a:lnTo>
                  <a:lnTo>
                    <a:pt x="6567" y="7671"/>
                  </a:lnTo>
                  <a:lnTo>
                    <a:pt x="6858" y="7380"/>
                  </a:lnTo>
                  <a:lnTo>
                    <a:pt x="7148" y="7148"/>
                  </a:lnTo>
                  <a:lnTo>
                    <a:pt x="7439" y="6857"/>
                  </a:lnTo>
                  <a:lnTo>
                    <a:pt x="7671" y="6509"/>
                  </a:lnTo>
                  <a:lnTo>
                    <a:pt x="7904" y="6160"/>
                  </a:lnTo>
                  <a:lnTo>
                    <a:pt x="8078" y="5811"/>
                  </a:lnTo>
                  <a:lnTo>
                    <a:pt x="8194" y="5404"/>
                  </a:lnTo>
                  <a:lnTo>
                    <a:pt x="8310" y="4998"/>
                  </a:lnTo>
                  <a:lnTo>
                    <a:pt x="8368" y="4591"/>
                  </a:lnTo>
                  <a:lnTo>
                    <a:pt x="8368" y="4184"/>
                  </a:lnTo>
                  <a:lnTo>
                    <a:pt x="8368" y="3719"/>
                  </a:lnTo>
                  <a:lnTo>
                    <a:pt x="8310" y="3312"/>
                  </a:lnTo>
                  <a:lnTo>
                    <a:pt x="8194" y="2906"/>
                  </a:lnTo>
                  <a:lnTo>
                    <a:pt x="8078" y="2557"/>
                  </a:lnTo>
                  <a:lnTo>
                    <a:pt x="7904" y="2208"/>
                  </a:lnTo>
                  <a:lnTo>
                    <a:pt x="7671" y="1860"/>
                  </a:lnTo>
                  <a:lnTo>
                    <a:pt x="7439" y="1511"/>
                  </a:lnTo>
                  <a:lnTo>
                    <a:pt x="7148" y="1220"/>
                  </a:lnTo>
                  <a:lnTo>
                    <a:pt x="6858" y="930"/>
                  </a:lnTo>
                  <a:lnTo>
                    <a:pt x="6567" y="697"/>
                  </a:lnTo>
                  <a:lnTo>
                    <a:pt x="6218" y="523"/>
                  </a:lnTo>
                  <a:lnTo>
                    <a:pt x="5811" y="349"/>
                  </a:lnTo>
                  <a:lnTo>
                    <a:pt x="5463" y="174"/>
                  </a:lnTo>
                  <a:lnTo>
                    <a:pt x="5056" y="58"/>
                  </a:lnTo>
                  <a:lnTo>
                    <a:pt x="46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90;p71">
              <a:extLst>
                <a:ext uri="{FF2B5EF4-FFF2-40B4-BE49-F238E27FC236}">
                  <a16:creationId xmlns:a16="http://schemas.microsoft.com/office/drawing/2014/main" id="{1A759F53-DF25-184A-9228-7400D7CFA99B}"/>
                </a:ext>
              </a:extLst>
            </p:cNvPr>
            <p:cNvSpPr/>
            <p:nvPr/>
          </p:nvSpPr>
          <p:spPr>
            <a:xfrm>
              <a:off x="2711675" y="3023100"/>
              <a:ext cx="33425" cy="17475"/>
            </a:xfrm>
            <a:custGeom>
              <a:avLst/>
              <a:gdLst/>
              <a:ahLst/>
              <a:cxnLst/>
              <a:rect l="l" t="t" r="r" b="b"/>
              <a:pathLst>
                <a:path w="1337" h="699" extrusionOk="0">
                  <a:moveTo>
                    <a:pt x="291" y="1"/>
                  </a:moveTo>
                  <a:lnTo>
                    <a:pt x="117" y="59"/>
                  </a:lnTo>
                  <a:lnTo>
                    <a:pt x="0" y="175"/>
                  </a:lnTo>
                  <a:lnTo>
                    <a:pt x="58" y="291"/>
                  </a:lnTo>
                  <a:lnTo>
                    <a:pt x="117" y="407"/>
                  </a:lnTo>
                  <a:lnTo>
                    <a:pt x="349" y="582"/>
                  </a:lnTo>
                  <a:lnTo>
                    <a:pt x="581" y="640"/>
                  </a:lnTo>
                  <a:lnTo>
                    <a:pt x="814" y="698"/>
                  </a:lnTo>
                  <a:lnTo>
                    <a:pt x="1046" y="698"/>
                  </a:lnTo>
                  <a:lnTo>
                    <a:pt x="1221" y="640"/>
                  </a:lnTo>
                  <a:lnTo>
                    <a:pt x="1337" y="582"/>
                  </a:lnTo>
                  <a:lnTo>
                    <a:pt x="1279" y="407"/>
                  </a:lnTo>
                  <a:lnTo>
                    <a:pt x="1163" y="291"/>
                  </a:lnTo>
                  <a:lnTo>
                    <a:pt x="988" y="175"/>
                  </a:lnTo>
                  <a:lnTo>
                    <a:pt x="756" y="59"/>
                  </a:lnTo>
                  <a:lnTo>
                    <a:pt x="52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91;p71">
              <a:extLst>
                <a:ext uri="{FF2B5EF4-FFF2-40B4-BE49-F238E27FC236}">
                  <a16:creationId xmlns:a16="http://schemas.microsoft.com/office/drawing/2014/main" id="{CEFF3252-F051-1C44-9CFF-E8E4945531DB}"/>
                </a:ext>
              </a:extLst>
            </p:cNvPr>
            <p:cNvSpPr/>
            <p:nvPr/>
          </p:nvSpPr>
          <p:spPr>
            <a:xfrm>
              <a:off x="2681175" y="2995500"/>
              <a:ext cx="31975" cy="17450"/>
            </a:xfrm>
            <a:custGeom>
              <a:avLst/>
              <a:gdLst/>
              <a:ahLst/>
              <a:cxnLst/>
              <a:rect l="l" t="t" r="r" b="b"/>
              <a:pathLst>
                <a:path w="1279" h="698" extrusionOk="0">
                  <a:moveTo>
                    <a:pt x="232" y="1"/>
                  </a:moveTo>
                  <a:lnTo>
                    <a:pt x="116" y="59"/>
                  </a:lnTo>
                  <a:lnTo>
                    <a:pt x="0" y="175"/>
                  </a:lnTo>
                  <a:lnTo>
                    <a:pt x="0" y="291"/>
                  </a:lnTo>
                  <a:lnTo>
                    <a:pt x="116" y="465"/>
                  </a:lnTo>
                  <a:lnTo>
                    <a:pt x="291" y="582"/>
                  </a:lnTo>
                  <a:lnTo>
                    <a:pt x="581" y="640"/>
                  </a:lnTo>
                  <a:lnTo>
                    <a:pt x="814" y="698"/>
                  </a:lnTo>
                  <a:lnTo>
                    <a:pt x="1046" y="698"/>
                  </a:lnTo>
                  <a:lnTo>
                    <a:pt x="1220" y="640"/>
                  </a:lnTo>
                  <a:lnTo>
                    <a:pt x="1278" y="582"/>
                  </a:lnTo>
                  <a:lnTo>
                    <a:pt x="1278" y="407"/>
                  </a:lnTo>
                  <a:lnTo>
                    <a:pt x="1162" y="291"/>
                  </a:lnTo>
                  <a:lnTo>
                    <a:pt x="988" y="175"/>
                  </a:lnTo>
                  <a:lnTo>
                    <a:pt x="755" y="59"/>
                  </a:lnTo>
                  <a:lnTo>
                    <a:pt x="46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92;p71">
              <a:extLst>
                <a:ext uri="{FF2B5EF4-FFF2-40B4-BE49-F238E27FC236}">
                  <a16:creationId xmlns:a16="http://schemas.microsoft.com/office/drawing/2014/main" id="{29B6E1B4-451A-0743-A465-BD602E28BF89}"/>
                </a:ext>
              </a:extLst>
            </p:cNvPr>
            <p:cNvSpPr/>
            <p:nvPr/>
          </p:nvSpPr>
          <p:spPr>
            <a:xfrm>
              <a:off x="2736375" y="2999850"/>
              <a:ext cx="31975" cy="17475"/>
            </a:xfrm>
            <a:custGeom>
              <a:avLst/>
              <a:gdLst/>
              <a:ahLst/>
              <a:cxnLst/>
              <a:rect l="l" t="t" r="r" b="b"/>
              <a:pathLst>
                <a:path w="1279" h="699" extrusionOk="0">
                  <a:moveTo>
                    <a:pt x="58" y="1"/>
                  </a:moveTo>
                  <a:lnTo>
                    <a:pt x="0" y="117"/>
                  </a:lnTo>
                  <a:lnTo>
                    <a:pt x="0" y="233"/>
                  </a:lnTo>
                  <a:lnTo>
                    <a:pt x="116" y="408"/>
                  </a:lnTo>
                  <a:lnTo>
                    <a:pt x="291" y="524"/>
                  </a:lnTo>
                  <a:lnTo>
                    <a:pt x="523" y="640"/>
                  </a:lnTo>
                  <a:lnTo>
                    <a:pt x="814" y="698"/>
                  </a:lnTo>
                  <a:lnTo>
                    <a:pt x="1046" y="640"/>
                  </a:lnTo>
                  <a:lnTo>
                    <a:pt x="1221" y="640"/>
                  </a:lnTo>
                  <a:lnTo>
                    <a:pt x="1279" y="524"/>
                  </a:lnTo>
                  <a:lnTo>
                    <a:pt x="1279" y="408"/>
                  </a:lnTo>
                  <a:lnTo>
                    <a:pt x="1162" y="233"/>
                  </a:lnTo>
                  <a:lnTo>
                    <a:pt x="988" y="117"/>
                  </a:lnTo>
                  <a:lnTo>
                    <a:pt x="698"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93;p71">
              <a:extLst>
                <a:ext uri="{FF2B5EF4-FFF2-40B4-BE49-F238E27FC236}">
                  <a16:creationId xmlns:a16="http://schemas.microsoft.com/office/drawing/2014/main" id="{1620AEA0-13CF-2449-A6A1-CA02740679BE}"/>
                </a:ext>
              </a:extLst>
            </p:cNvPr>
            <p:cNvSpPr/>
            <p:nvPr/>
          </p:nvSpPr>
          <p:spPr>
            <a:xfrm>
              <a:off x="1780450" y="3229400"/>
              <a:ext cx="167075" cy="228125"/>
            </a:xfrm>
            <a:custGeom>
              <a:avLst/>
              <a:gdLst/>
              <a:ahLst/>
              <a:cxnLst/>
              <a:rect l="l" t="t" r="r" b="b"/>
              <a:pathLst>
                <a:path w="6683" h="9125" extrusionOk="0">
                  <a:moveTo>
                    <a:pt x="3777" y="1"/>
                  </a:moveTo>
                  <a:lnTo>
                    <a:pt x="3312" y="59"/>
                  </a:lnTo>
                  <a:lnTo>
                    <a:pt x="2847" y="175"/>
                  </a:lnTo>
                  <a:lnTo>
                    <a:pt x="2383" y="349"/>
                  </a:lnTo>
                  <a:lnTo>
                    <a:pt x="1918" y="582"/>
                  </a:lnTo>
                  <a:lnTo>
                    <a:pt x="1511" y="872"/>
                  </a:lnTo>
                  <a:lnTo>
                    <a:pt x="1162" y="1163"/>
                  </a:lnTo>
                  <a:lnTo>
                    <a:pt x="872" y="1511"/>
                  </a:lnTo>
                  <a:lnTo>
                    <a:pt x="581" y="1918"/>
                  </a:lnTo>
                  <a:lnTo>
                    <a:pt x="407" y="2325"/>
                  </a:lnTo>
                  <a:lnTo>
                    <a:pt x="232" y="2964"/>
                  </a:lnTo>
                  <a:lnTo>
                    <a:pt x="116" y="3603"/>
                  </a:lnTo>
                  <a:lnTo>
                    <a:pt x="0" y="4475"/>
                  </a:lnTo>
                  <a:lnTo>
                    <a:pt x="0" y="5347"/>
                  </a:lnTo>
                  <a:lnTo>
                    <a:pt x="0" y="6218"/>
                  </a:lnTo>
                  <a:lnTo>
                    <a:pt x="116" y="6625"/>
                  </a:lnTo>
                  <a:lnTo>
                    <a:pt x="232" y="7032"/>
                  </a:lnTo>
                  <a:lnTo>
                    <a:pt x="349" y="7439"/>
                  </a:lnTo>
                  <a:lnTo>
                    <a:pt x="581" y="7787"/>
                  </a:lnTo>
                  <a:lnTo>
                    <a:pt x="814" y="8136"/>
                  </a:lnTo>
                  <a:lnTo>
                    <a:pt x="1162" y="8485"/>
                  </a:lnTo>
                  <a:lnTo>
                    <a:pt x="1453" y="8717"/>
                  </a:lnTo>
                  <a:lnTo>
                    <a:pt x="1860" y="8950"/>
                  </a:lnTo>
                  <a:lnTo>
                    <a:pt x="2266" y="9066"/>
                  </a:lnTo>
                  <a:lnTo>
                    <a:pt x="2673" y="9124"/>
                  </a:lnTo>
                  <a:lnTo>
                    <a:pt x="3196" y="9066"/>
                  </a:lnTo>
                  <a:lnTo>
                    <a:pt x="3661" y="8892"/>
                  </a:lnTo>
                  <a:lnTo>
                    <a:pt x="4126" y="8775"/>
                  </a:lnTo>
                  <a:lnTo>
                    <a:pt x="4591" y="8543"/>
                  </a:lnTo>
                  <a:lnTo>
                    <a:pt x="4998" y="8310"/>
                  </a:lnTo>
                  <a:lnTo>
                    <a:pt x="5346" y="7962"/>
                  </a:lnTo>
                  <a:lnTo>
                    <a:pt x="5695" y="7555"/>
                  </a:lnTo>
                  <a:lnTo>
                    <a:pt x="5986" y="7090"/>
                  </a:lnTo>
                  <a:lnTo>
                    <a:pt x="6218" y="6625"/>
                  </a:lnTo>
                  <a:lnTo>
                    <a:pt x="6392" y="6102"/>
                  </a:lnTo>
                  <a:lnTo>
                    <a:pt x="6450" y="5579"/>
                  </a:lnTo>
                  <a:lnTo>
                    <a:pt x="6567" y="4998"/>
                  </a:lnTo>
                  <a:lnTo>
                    <a:pt x="6625" y="3894"/>
                  </a:lnTo>
                  <a:lnTo>
                    <a:pt x="6683" y="3313"/>
                  </a:lnTo>
                  <a:lnTo>
                    <a:pt x="6683" y="2674"/>
                  </a:lnTo>
                  <a:lnTo>
                    <a:pt x="6625" y="2093"/>
                  </a:lnTo>
                  <a:lnTo>
                    <a:pt x="6450" y="1511"/>
                  </a:lnTo>
                  <a:lnTo>
                    <a:pt x="6218" y="1047"/>
                  </a:lnTo>
                  <a:lnTo>
                    <a:pt x="5927" y="698"/>
                  </a:lnTo>
                  <a:lnTo>
                    <a:pt x="5521" y="407"/>
                  </a:lnTo>
                  <a:lnTo>
                    <a:pt x="5172" y="175"/>
                  </a:lnTo>
                  <a:lnTo>
                    <a:pt x="4707" y="59"/>
                  </a:lnTo>
                  <a:lnTo>
                    <a:pt x="4242"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94;p71">
              <a:extLst>
                <a:ext uri="{FF2B5EF4-FFF2-40B4-BE49-F238E27FC236}">
                  <a16:creationId xmlns:a16="http://schemas.microsoft.com/office/drawing/2014/main" id="{EFB23DDD-4031-B04E-9092-90CDC19F3393}"/>
                </a:ext>
              </a:extLst>
            </p:cNvPr>
            <p:cNvSpPr/>
            <p:nvPr/>
          </p:nvSpPr>
          <p:spPr>
            <a:xfrm>
              <a:off x="1643875" y="3204700"/>
              <a:ext cx="103175" cy="139500"/>
            </a:xfrm>
            <a:custGeom>
              <a:avLst/>
              <a:gdLst/>
              <a:ahLst/>
              <a:cxnLst/>
              <a:rect l="l" t="t" r="r" b="b"/>
              <a:pathLst>
                <a:path w="4127" h="5580" extrusionOk="0">
                  <a:moveTo>
                    <a:pt x="2034" y="1"/>
                  </a:moveTo>
                  <a:lnTo>
                    <a:pt x="1453" y="233"/>
                  </a:lnTo>
                  <a:lnTo>
                    <a:pt x="930" y="524"/>
                  </a:lnTo>
                  <a:lnTo>
                    <a:pt x="698" y="698"/>
                  </a:lnTo>
                  <a:lnTo>
                    <a:pt x="524" y="930"/>
                  </a:lnTo>
                  <a:lnTo>
                    <a:pt x="349" y="1163"/>
                  </a:lnTo>
                  <a:lnTo>
                    <a:pt x="233" y="1395"/>
                  </a:lnTo>
                  <a:lnTo>
                    <a:pt x="117" y="1802"/>
                  </a:lnTo>
                  <a:lnTo>
                    <a:pt x="59" y="2209"/>
                  </a:lnTo>
                  <a:lnTo>
                    <a:pt x="1" y="2732"/>
                  </a:lnTo>
                  <a:lnTo>
                    <a:pt x="1" y="3255"/>
                  </a:lnTo>
                  <a:lnTo>
                    <a:pt x="1" y="3778"/>
                  </a:lnTo>
                  <a:lnTo>
                    <a:pt x="117" y="4301"/>
                  </a:lnTo>
                  <a:lnTo>
                    <a:pt x="349" y="4766"/>
                  </a:lnTo>
                  <a:lnTo>
                    <a:pt x="524" y="4998"/>
                  </a:lnTo>
                  <a:lnTo>
                    <a:pt x="698" y="5173"/>
                  </a:lnTo>
                  <a:lnTo>
                    <a:pt x="872" y="5347"/>
                  </a:lnTo>
                  <a:lnTo>
                    <a:pt x="1105" y="5463"/>
                  </a:lnTo>
                  <a:lnTo>
                    <a:pt x="1395" y="5579"/>
                  </a:lnTo>
                  <a:lnTo>
                    <a:pt x="1976" y="5579"/>
                  </a:lnTo>
                  <a:lnTo>
                    <a:pt x="2267" y="5463"/>
                  </a:lnTo>
                  <a:lnTo>
                    <a:pt x="2790" y="5231"/>
                  </a:lnTo>
                  <a:lnTo>
                    <a:pt x="3080" y="5056"/>
                  </a:lnTo>
                  <a:lnTo>
                    <a:pt x="3313" y="4882"/>
                  </a:lnTo>
                  <a:lnTo>
                    <a:pt x="3487" y="4650"/>
                  </a:lnTo>
                  <a:lnTo>
                    <a:pt x="3662" y="4359"/>
                  </a:lnTo>
                  <a:lnTo>
                    <a:pt x="3836" y="4068"/>
                  </a:lnTo>
                  <a:lnTo>
                    <a:pt x="3894" y="3720"/>
                  </a:lnTo>
                  <a:lnTo>
                    <a:pt x="4010" y="3081"/>
                  </a:lnTo>
                  <a:lnTo>
                    <a:pt x="4068" y="2383"/>
                  </a:lnTo>
                  <a:lnTo>
                    <a:pt x="4126" y="1628"/>
                  </a:lnTo>
                  <a:lnTo>
                    <a:pt x="4068" y="1279"/>
                  </a:lnTo>
                  <a:lnTo>
                    <a:pt x="3952" y="930"/>
                  </a:lnTo>
                  <a:lnTo>
                    <a:pt x="3836" y="640"/>
                  </a:lnTo>
                  <a:lnTo>
                    <a:pt x="3603" y="407"/>
                  </a:lnTo>
                  <a:lnTo>
                    <a:pt x="3429" y="233"/>
                  </a:lnTo>
                  <a:lnTo>
                    <a:pt x="3139" y="117"/>
                  </a:lnTo>
                  <a:lnTo>
                    <a:pt x="2906"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95;p71">
              <a:extLst>
                <a:ext uri="{FF2B5EF4-FFF2-40B4-BE49-F238E27FC236}">
                  <a16:creationId xmlns:a16="http://schemas.microsoft.com/office/drawing/2014/main" id="{EC56750B-2FE2-814D-AC96-92F8BE55547C}"/>
                </a:ext>
              </a:extLst>
            </p:cNvPr>
            <p:cNvSpPr/>
            <p:nvPr/>
          </p:nvSpPr>
          <p:spPr>
            <a:xfrm>
              <a:off x="1664225" y="3409550"/>
              <a:ext cx="82825" cy="111875"/>
            </a:xfrm>
            <a:custGeom>
              <a:avLst/>
              <a:gdLst/>
              <a:ahLst/>
              <a:cxnLst/>
              <a:rect l="l" t="t" r="r" b="b"/>
              <a:pathLst>
                <a:path w="3313" h="4475" extrusionOk="0">
                  <a:moveTo>
                    <a:pt x="1627" y="0"/>
                  </a:moveTo>
                  <a:lnTo>
                    <a:pt x="1162" y="175"/>
                  </a:lnTo>
                  <a:lnTo>
                    <a:pt x="756" y="407"/>
                  </a:lnTo>
                  <a:lnTo>
                    <a:pt x="407" y="756"/>
                  </a:lnTo>
                  <a:lnTo>
                    <a:pt x="291" y="930"/>
                  </a:lnTo>
                  <a:lnTo>
                    <a:pt x="174" y="1104"/>
                  </a:lnTo>
                  <a:lnTo>
                    <a:pt x="116" y="1453"/>
                  </a:lnTo>
                  <a:lnTo>
                    <a:pt x="58" y="1802"/>
                  </a:lnTo>
                  <a:lnTo>
                    <a:pt x="0" y="2615"/>
                  </a:lnTo>
                  <a:lnTo>
                    <a:pt x="0" y="3080"/>
                  </a:lnTo>
                  <a:lnTo>
                    <a:pt x="58" y="3487"/>
                  </a:lnTo>
                  <a:lnTo>
                    <a:pt x="291" y="3836"/>
                  </a:lnTo>
                  <a:lnTo>
                    <a:pt x="523" y="4184"/>
                  </a:lnTo>
                  <a:lnTo>
                    <a:pt x="872" y="4417"/>
                  </a:lnTo>
                  <a:lnTo>
                    <a:pt x="1104" y="4475"/>
                  </a:lnTo>
                  <a:lnTo>
                    <a:pt x="1569" y="4475"/>
                  </a:lnTo>
                  <a:lnTo>
                    <a:pt x="1802" y="4417"/>
                  </a:lnTo>
                  <a:lnTo>
                    <a:pt x="2266" y="4184"/>
                  </a:lnTo>
                  <a:lnTo>
                    <a:pt x="2441" y="4068"/>
                  </a:lnTo>
                  <a:lnTo>
                    <a:pt x="2673" y="3952"/>
                  </a:lnTo>
                  <a:lnTo>
                    <a:pt x="2789" y="3720"/>
                  </a:lnTo>
                  <a:lnTo>
                    <a:pt x="2964" y="3487"/>
                  </a:lnTo>
                  <a:lnTo>
                    <a:pt x="3138" y="3022"/>
                  </a:lnTo>
                  <a:lnTo>
                    <a:pt x="3254" y="2441"/>
                  </a:lnTo>
                  <a:lnTo>
                    <a:pt x="3254" y="1918"/>
                  </a:lnTo>
                  <a:lnTo>
                    <a:pt x="3312" y="1337"/>
                  </a:lnTo>
                  <a:lnTo>
                    <a:pt x="3254" y="988"/>
                  </a:lnTo>
                  <a:lnTo>
                    <a:pt x="3196" y="756"/>
                  </a:lnTo>
                  <a:lnTo>
                    <a:pt x="3080" y="523"/>
                  </a:lnTo>
                  <a:lnTo>
                    <a:pt x="2906" y="291"/>
                  </a:lnTo>
                  <a:lnTo>
                    <a:pt x="2731" y="175"/>
                  </a:lnTo>
                  <a:lnTo>
                    <a:pt x="2557" y="58"/>
                  </a:lnTo>
                  <a:lnTo>
                    <a:pt x="232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96;p71">
              <a:extLst>
                <a:ext uri="{FF2B5EF4-FFF2-40B4-BE49-F238E27FC236}">
                  <a16:creationId xmlns:a16="http://schemas.microsoft.com/office/drawing/2014/main" id="{E57437C1-22A5-1943-BE90-53600C119559}"/>
                </a:ext>
              </a:extLst>
            </p:cNvPr>
            <p:cNvSpPr/>
            <p:nvPr/>
          </p:nvSpPr>
          <p:spPr>
            <a:xfrm>
              <a:off x="1382375" y="3158225"/>
              <a:ext cx="190350" cy="165625"/>
            </a:xfrm>
            <a:custGeom>
              <a:avLst/>
              <a:gdLst/>
              <a:ahLst/>
              <a:cxnLst/>
              <a:rect l="l" t="t" r="r" b="b"/>
              <a:pathLst>
                <a:path w="7614" h="6625" extrusionOk="0">
                  <a:moveTo>
                    <a:pt x="4591" y="4010"/>
                  </a:moveTo>
                  <a:lnTo>
                    <a:pt x="4649" y="4533"/>
                  </a:lnTo>
                  <a:lnTo>
                    <a:pt x="4591" y="5056"/>
                  </a:lnTo>
                  <a:lnTo>
                    <a:pt x="4533" y="5521"/>
                  </a:lnTo>
                  <a:lnTo>
                    <a:pt x="4359" y="5811"/>
                  </a:lnTo>
                  <a:lnTo>
                    <a:pt x="4243" y="5927"/>
                  </a:lnTo>
                  <a:lnTo>
                    <a:pt x="4126" y="6044"/>
                  </a:lnTo>
                  <a:lnTo>
                    <a:pt x="3778" y="6044"/>
                  </a:lnTo>
                  <a:lnTo>
                    <a:pt x="3662" y="5986"/>
                  </a:lnTo>
                  <a:lnTo>
                    <a:pt x="3603" y="5869"/>
                  </a:lnTo>
                  <a:lnTo>
                    <a:pt x="3487" y="5753"/>
                  </a:lnTo>
                  <a:lnTo>
                    <a:pt x="3487" y="5579"/>
                  </a:lnTo>
                  <a:lnTo>
                    <a:pt x="3487" y="5230"/>
                  </a:lnTo>
                  <a:lnTo>
                    <a:pt x="3662" y="4881"/>
                  </a:lnTo>
                  <a:lnTo>
                    <a:pt x="3836" y="4591"/>
                  </a:lnTo>
                  <a:lnTo>
                    <a:pt x="4068" y="4358"/>
                  </a:lnTo>
                  <a:lnTo>
                    <a:pt x="4301" y="4184"/>
                  </a:lnTo>
                  <a:lnTo>
                    <a:pt x="4591" y="4010"/>
                  </a:lnTo>
                  <a:close/>
                  <a:moveTo>
                    <a:pt x="524" y="0"/>
                  </a:moveTo>
                  <a:lnTo>
                    <a:pt x="1" y="58"/>
                  </a:lnTo>
                  <a:lnTo>
                    <a:pt x="59" y="581"/>
                  </a:lnTo>
                  <a:lnTo>
                    <a:pt x="988" y="581"/>
                  </a:lnTo>
                  <a:lnTo>
                    <a:pt x="1453" y="639"/>
                  </a:lnTo>
                  <a:lnTo>
                    <a:pt x="1860" y="756"/>
                  </a:lnTo>
                  <a:lnTo>
                    <a:pt x="2325" y="930"/>
                  </a:lnTo>
                  <a:lnTo>
                    <a:pt x="2732" y="1162"/>
                  </a:lnTo>
                  <a:lnTo>
                    <a:pt x="3080" y="1395"/>
                  </a:lnTo>
                  <a:lnTo>
                    <a:pt x="3429" y="1743"/>
                  </a:lnTo>
                  <a:lnTo>
                    <a:pt x="3778" y="2092"/>
                  </a:lnTo>
                  <a:lnTo>
                    <a:pt x="4068" y="2499"/>
                  </a:lnTo>
                  <a:lnTo>
                    <a:pt x="4301" y="2964"/>
                  </a:lnTo>
                  <a:lnTo>
                    <a:pt x="4475" y="3429"/>
                  </a:lnTo>
                  <a:lnTo>
                    <a:pt x="4068" y="3661"/>
                  </a:lnTo>
                  <a:lnTo>
                    <a:pt x="3720" y="3894"/>
                  </a:lnTo>
                  <a:lnTo>
                    <a:pt x="3429" y="4242"/>
                  </a:lnTo>
                  <a:lnTo>
                    <a:pt x="3197" y="4591"/>
                  </a:lnTo>
                  <a:lnTo>
                    <a:pt x="3022" y="4881"/>
                  </a:lnTo>
                  <a:lnTo>
                    <a:pt x="2964" y="5172"/>
                  </a:lnTo>
                  <a:lnTo>
                    <a:pt x="2906" y="5404"/>
                  </a:lnTo>
                  <a:lnTo>
                    <a:pt x="2906" y="5637"/>
                  </a:lnTo>
                  <a:lnTo>
                    <a:pt x="3022" y="5986"/>
                  </a:lnTo>
                  <a:lnTo>
                    <a:pt x="3139" y="6218"/>
                  </a:lnTo>
                  <a:lnTo>
                    <a:pt x="3371" y="6450"/>
                  </a:lnTo>
                  <a:lnTo>
                    <a:pt x="3662" y="6567"/>
                  </a:lnTo>
                  <a:lnTo>
                    <a:pt x="3894" y="6625"/>
                  </a:lnTo>
                  <a:lnTo>
                    <a:pt x="4126" y="6567"/>
                  </a:lnTo>
                  <a:lnTo>
                    <a:pt x="4359" y="6509"/>
                  </a:lnTo>
                  <a:lnTo>
                    <a:pt x="4591" y="6334"/>
                  </a:lnTo>
                  <a:lnTo>
                    <a:pt x="4766" y="6160"/>
                  </a:lnTo>
                  <a:lnTo>
                    <a:pt x="4940" y="5869"/>
                  </a:lnTo>
                  <a:lnTo>
                    <a:pt x="5056" y="5637"/>
                  </a:lnTo>
                  <a:lnTo>
                    <a:pt x="5172" y="5114"/>
                  </a:lnTo>
                  <a:lnTo>
                    <a:pt x="5172" y="4475"/>
                  </a:lnTo>
                  <a:lnTo>
                    <a:pt x="5114" y="3835"/>
                  </a:lnTo>
                  <a:lnTo>
                    <a:pt x="5463" y="3777"/>
                  </a:lnTo>
                  <a:lnTo>
                    <a:pt x="5812" y="3835"/>
                  </a:lnTo>
                  <a:lnTo>
                    <a:pt x="6160" y="3952"/>
                  </a:lnTo>
                  <a:lnTo>
                    <a:pt x="6393" y="4126"/>
                  </a:lnTo>
                  <a:lnTo>
                    <a:pt x="6683" y="4358"/>
                  </a:lnTo>
                  <a:lnTo>
                    <a:pt x="6858" y="4591"/>
                  </a:lnTo>
                  <a:lnTo>
                    <a:pt x="6974" y="4881"/>
                  </a:lnTo>
                  <a:lnTo>
                    <a:pt x="7032" y="5172"/>
                  </a:lnTo>
                  <a:lnTo>
                    <a:pt x="7090" y="5463"/>
                  </a:lnTo>
                  <a:lnTo>
                    <a:pt x="7032" y="5695"/>
                  </a:lnTo>
                  <a:lnTo>
                    <a:pt x="7555" y="5869"/>
                  </a:lnTo>
                  <a:lnTo>
                    <a:pt x="7613" y="5521"/>
                  </a:lnTo>
                  <a:lnTo>
                    <a:pt x="7613" y="5114"/>
                  </a:lnTo>
                  <a:lnTo>
                    <a:pt x="7497" y="4707"/>
                  </a:lnTo>
                  <a:lnTo>
                    <a:pt x="7323" y="4358"/>
                  </a:lnTo>
                  <a:lnTo>
                    <a:pt x="7090" y="3952"/>
                  </a:lnTo>
                  <a:lnTo>
                    <a:pt x="6741" y="3661"/>
                  </a:lnTo>
                  <a:lnTo>
                    <a:pt x="6393" y="3429"/>
                  </a:lnTo>
                  <a:lnTo>
                    <a:pt x="5986" y="3312"/>
                  </a:lnTo>
                  <a:lnTo>
                    <a:pt x="5463" y="3254"/>
                  </a:lnTo>
                  <a:lnTo>
                    <a:pt x="4998" y="3312"/>
                  </a:lnTo>
                  <a:lnTo>
                    <a:pt x="4766" y="2731"/>
                  </a:lnTo>
                  <a:lnTo>
                    <a:pt x="4533" y="2208"/>
                  </a:lnTo>
                  <a:lnTo>
                    <a:pt x="4185" y="1743"/>
                  </a:lnTo>
                  <a:lnTo>
                    <a:pt x="3836" y="1337"/>
                  </a:lnTo>
                  <a:lnTo>
                    <a:pt x="3429" y="988"/>
                  </a:lnTo>
                  <a:lnTo>
                    <a:pt x="3022" y="697"/>
                  </a:lnTo>
                  <a:lnTo>
                    <a:pt x="2557" y="465"/>
                  </a:lnTo>
                  <a:lnTo>
                    <a:pt x="2034" y="233"/>
                  </a:lnTo>
                  <a:lnTo>
                    <a:pt x="1570" y="116"/>
                  </a:lnTo>
                  <a:lnTo>
                    <a:pt x="1047" y="58"/>
                  </a:lnTo>
                  <a:lnTo>
                    <a:pt x="524"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97;p71">
              <a:extLst>
                <a:ext uri="{FF2B5EF4-FFF2-40B4-BE49-F238E27FC236}">
                  <a16:creationId xmlns:a16="http://schemas.microsoft.com/office/drawing/2014/main" id="{8A6E1BE3-23D2-3249-A144-C0D11E886B1D}"/>
                </a:ext>
              </a:extLst>
            </p:cNvPr>
            <p:cNvSpPr/>
            <p:nvPr/>
          </p:nvSpPr>
          <p:spPr>
            <a:xfrm>
              <a:off x="1577050" y="3846825"/>
              <a:ext cx="11650" cy="20375"/>
            </a:xfrm>
            <a:custGeom>
              <a:avLst/>
              <a:gdLst/>
              <a:ahLst/>
              <a:cxnLst/>
              <a:rect l="l" t="t" r="r" b="b"/>
              <a:pathLst>
                <a:path w="466" h="815" extrusionOk="0">
                  <a:moveTo>
                    <a:pt x="59" y="1"/>
                  </a:moveTo>
                  <a:lnTo>
                    <a:pt x="0" y="59"/>
                  </a:lnTo>
                  <a:lnTo>
                    <a:pt x="0" y="117"/>
                  </a:lnTo>
                  <a:lnTo>
                    <a:pt x="117" y="466"/>
                  </a:lnTo>
                  <a:lnTo>
                    <a:pt x="349" y="756"/>
                  </a:lnTo>
                  <a:lnTo>
                    <a:pt x="407" y="814"/>
                  </a:lnTo>
                  <a:lnTo>
                    <a:pt x="465" y="814"/>
                  </a:lnTo>
                  <a:lnTo>
                    <a:pt x="465" y="756"/>
                  </a:lnTo>
                  <a:lnTo>
                    <a:pt x="465" y="698"/>
                  </a:lnTo>
                  <a:lnTo>
                    <a:pt x="291" y="408"/>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98;p71">
              <a:extLst>
                <a:ext uri="{FF2B5EF4-FFF2-40B4-BE49-F238E27FC236}">
                  <a16:creationId xmlns:a16="http://schemas.microsoft.com/office/drawing/2014/main" id="{29271F92-D6FA-0E49-8602-2F707E98826F}"/>
                </a:ext>
              </a:extLst>
            </p:cNvPr>
            <p:cNvSpPr/>
            <p:nvPr/>
          </p:nvSpPr>
          <p:spPr>
            <a:xfrm>
              <a:off x="1561075" y="3826500"/>
              <a:ext cx="7275" cy="24725"/>
            </a:xfrm>
            <a:custGeom>
              <a:avLst/>
              <a:gdLst/>
              <a:ahLst/>
              <a:cxnLst/>
              <a:rect l="l" t="t" r="r" b="b"/>
              <a:pathLst>
                <a:path w="291" h="989" extrusionOk="0">
                  <a:moveTo>
                    <a:pt x="58" y="0"/>
                  </a:moveTo>
                  <a:lnTo>
                    <a:pt x="0" y="58"/>
                  </a:lnTo>
                  <a:lnTo>
                    <a:pt x="0" y="291"/>
                  </a:lnTo>
                  <a:lnTo>
                    <a:pt x="58" y="523"/>
                  </a:lnTo>
                  <a:lnTo>
                    <a:pt x="116" y="698"/>
                  </a:lnTo>
                  <a:lnTo>
                    <a:pt x="175" y="930"/>
                  </a:lnTo>
                  <a:lnTo>
                    <a:pt x="233" y="988"/>
                  </a:lnTo>
                  <a:lnTo>
                    <a:pt x="291" y="930"/>
                  </a:lnTo>
                  <a:lnTo>
                    <a:pt x="291" y="872"/>
                  </a:lnTo>
                  <a:lnTo>
                    <a:pt x="175" y="465"/>
                  </a:lnTo>
                  <a:lnTo>
                    <a:pt x="175" y="58"/>
                  </a:lnTo>
                  <a:lnTo>
                    <a:pt x="116"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99;p71">
              <a:extLst>
                <a:ext uri="{FF2B5EF4-FFF2-40B4-BE49-F238E27FC236}">
                  <a16:creationId xmlns:a16="http://schemas.microsoft.com/office/drawing/2014/main" id="{274B4D3E-C1CB-C442-A68B-81540FD9D557}"/>
                </a:ext>
              </a:extLst>
            </p:cNvPr>
            <p:cNvSpPr/>
            <p:nvPr/>
          </p:nvSpPr>
          <p:spPr>
            <a:xfrm>
              <a:off x="1568325" y="3861375"/>
              <a:ext cx="16025" cy="24700"/>
            </a:xfrm>
            <a:custGeom>
              <a:avLst/>
              <a:gdLst/>
              <a:ahLst/>
              <a:cxnLst/>
              <a:rect l="l" t="t" r="r" b="b"/>
              <a:pathLst>
                <a:path w="641" h="988" extrusionOk="0">
                  <a:moveTo>
                    <a:pt x="1" y="0"/>
                  </a:moveTo>
                  <a:lnTo>
                    <a:pt x="1" y="58"/>
                  </a:lnTo>
                  <a:lnTo>
                    <a:pt x="291" y="523"/>
                  </a:lnTo>
                  <a:lnTo>
                    <a:pt x="524" y="988"/>
                  </a:lnTo>
                  <a:lnTo>
                    <a:pt x="640" y="988"/>
                  </a:lnTo>
                  <a:lnTo>
                    <a:pt x="640" y="930"/>
                  </a:lnTo>
                  <a:lnTo>
                    <a:pt x="640" y="872"/>
                  </a:lnTo>
                  <a:lnTo>
                    <a:pt x="408" y="465"/>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00;p71">
              <a:extLst>
                <a:ext uri="{FF2B5EF4-FFF2-40B4-BE49-F238E27FC236}">
                  <a16:creationId xmlns:a16="http://schemas.microsoft.com/office/drawing/2014/main" id="{16CF24B4-F4E6-1F4E-97CE-42AA31DB1533}"/>
                </a:ext>
              </a:extLst>
            </p:cNvPr>
            <p:cNvSpPr/>
            <p:nvPr/>
          </p:nvSpPr>
          <p:spPr>
            <a:xfrm>
              <a:off x="2368825" y="3354350"/>
              <a:ext cx="11625" cy="20350"/>
            </a:xfrm>
            <a:custGeom>
              <a:avLst/>
              <a:gdLst/>
              <a:ahLst/>
              <a:cxnLst/>
              <a:rect l="l" t="t" r="r" b="b"/>
              <a:pathLst>
                <a:path w="465" h="814" extrusionOk="0">
                  <a:moveTo>
                    <a:pt x="0" y="0"/>
                  </a:moveTo>
                  <a:lnTo>
                    <a:pt x="0" y="58"/>
                  </a:lnTo>
                  <a:lnTo>
                    <a:pt x="116" y="465"/>
                  </a:lnTo>
                  <a:lnTo>
                    <a:pt x="349" y="756"/>
                  </a:lnTo>
                  <a:lnTo>
                    <a:pt x="349" y="814"/>
                  </a:lnTo>
                  <a:lnTo>
                    <a:pt x="407" y="756"/>
                  </a:lnTo>
                  <a:lnTo>
                    <a:pt x="465" y="756"/>
                  </a:lnTo>
                  <a:lnTo>
                    <a:pt x="407" y="697"/>
                  </a:lnTo>
                  <a:lnTo>
                    <a:pt x="233" y="407"/>
                  </a:lnTo>
                  <a:lnTo>
                    <a:pt x="116" y="58"/>
                  </a:lnTo>
                  <a:lnTo>
                    <a:pt x="58"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01;p71">
              <a:extLst>
                <a:ext uri="{FF2B5EF4-FFF2-40B4-BE49-F238E27FC236}">
                  <a16:creationId xmlns:a16="http://schemas.microsoft.com/office/drawing/2014/main" id="{BB80AD5B-3351-5D4B-9864-444618F28436}"/>
                </a:ext>
              </a:extLst>
            </p:cNvPr>
            <p:cNvSpPr/>
            <p:nvPr/>
          </p:nvSpPr>
          <p:spPr>
            <a:xfrm>
              <a:off x="2352825" y="3334000"/>
              <a:ext cx="7300" cy="23275"/>
            </a:xfrm>
            <a:custGeom>
              <a:avLst/>
              <a:gdLst/>
              <a:ahLst/>
              <a:cxnLst/>
              <a:rect l="l" t="t" r="r" b="b"/>
              <a:pathLst>
                <a:path w="292" h="931" extrusionOk="0">
                  <a:moveTo>
                    <a:pt x="1" y="1"/>
                  </a:moveTo>
                  <a:lnTo>
                    <a:pt x="1" y="59"/>
                  </a:lnTo>
                  <a:lnTo>
                    <a:pt x="1" y="291"/>
                  </a:lnTo>
                  <a:lnTo>
                    <a:pt x="1" y="465"/>
                  </a:lnTo>
                  <a:lnTo>
                    <a:pt x="59" y="698"/>
                  </a:lnTo>
                  <a:lnTo>
                    <a:pt x="175" y="930"/>
                  </a:lnTo>
                  <a:lnTo>
                    <a:pt x="291" y="930"/>
                  </a:lnTo>
                  <a:lnTo>
                    <a:pt x="291" y="872"/>
                  </a:lnTo>
                  <a:lnTo>
                    <a:pt x="117" y="465"/>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02;p71">
              <a:extLst>
                <a:ext uri="{FF2B5EF4-FFF2-40B4-BE49-F238E27FC236}">
                  <a16:creationId xmlns:a16="http://schemas.microsoft.com/office/drawing/2014/main" id="{48C1A3D3-826B-0D4A-BBA0-EDDC553264FA}"/>
                </a:ext>
              </a:extLst>
            </p:cNvPr>
            <p:cNvSpPr/>
            <p:nvPr/>
          </p:nvSpPr>
          <p:spPr>
            <a:xfrm>
              <a:off x="2360100" y="3368875"/>
              <a:ext cx="16000" cy="24725"/>
            </a:xfrm>
            <a:custGeom>
              <a:avLst/>
              <a:gdLst/>
              <a:ahLst/>
              <a:cxnLst/>
              <a:rect l="l" t="t" r="r" b="b"/>
              <a:pathLst>
                <a:path w="640" h="989" extrusionOk="0">
                  <a:moveTo>
                    <a:pt x="0" y="0"/>
                  </a:moveTo>
                  <a:lnTo>
                    <a:pt x="0" y="58"/>
                  </a:lnTo>
                  <a:lnTo>
                    <a:pt x="233" y="523"/>
                  </a:lnTo>
                  <a:lnTo>
                    <a:pt x="523" y="988"/>
                  </a:lnTo>
                  <a:lnTo>
                    <a:pt x="582" y="988"/>
                  </a:lnTo>
                  <a:lnTo>
                    <a:pt x="640" y="930"/>
                  </a:lnTo>
                  <a:lnTo>
                    <a:pt x="640" y="872"/>
                  </a:lnTo>
                  <a:lnTo>
                    <a:pt x="349" y="465"/>
                  </a:lnTo>
                  <a:lnTo>
                    <a:pt x="11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03;p71">
              <a:extLst>
                <a:ext uri="{FF2B5EF4-FFF2-40B4-BE49-F238E27FC236}">
                  <a16:creationId xmlns:a16="http://schemas.microsoft.com/office/drawing/2014/main" id="{03D5A8CA-BA57-D646-A502-31BC485384A4}"/>
                </a:ext>
              </a:extLst>
            </p:cNvPr>
            <p:cNvSpPr/>
            <p:nvPr/>
          </p:nvSpPr>
          <p:spPr>
            <a:xfrm>
              <a:off x="2562025" y="3583875"/>
              <a:ext cx="277525" cy="283325"/>
            </a:xfrm>
            <a:custGeom>
              <a:avLst/>
              <a:gdLst/>
              <a:ahLst/>
              <a:cxnLst/>
              <a:rect l="l" t="t" r="r" b="b"/>
              <a:pathLst>
                <a:path w="11101" h="11333" fill="none" extrusionOk="0">
                  <a:moveTo>
                    <a:pt x="11100" y="11332"/>
                  </a:moveTo>
                  <a:lnTo>
                    <a:pt x="11100" y="11332"/>
                  </a:lnTo>
                  <a:lnTo>
                    <a:pt x="10868" y="11216"/>
                  </a:lnTo>
                  <a:lnTo>
                    <a:pt x="10112" y="10809"/>
                  </a:lnTo>
                  <a:lnTo>
                    <a:pt x="8950" y="10112"/>
                  </a:lnTo>
                  <a:lnTo>
                    <a:pt x="8253" y="9589"/>
                  </a:lnTo>
                  <a:lnTo>
                    <a:pt x="7497" y="9008"/>
                  </a:lnTo>
                  <a:lnTo>
                    <a:pt x="6684" y="8311"/>
                  </a:lnTo>
                  <a:lnTo>
                    <a:pt x="5812" y="7497"/>
                  </a:lnTo>
                  <a:lnTo>
                    <a:pt x="4882" y="6567"/>
                  </a:lnTo>
                  <a:lnTo>
                    <a:pt x="3894" y="5521"/>
                  </a:lnTo>
                  <a:lnTo>
                    <a:pt x="2965" y="4301"/>
                  </a:lnTo>
                  <a:lnTo>
                    <a:pt x="1977" y="3023"/>
                  </a:lnTo>
                  <a:lnTo>
                    <a:pt x="989" y="157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04;p71">
              <a:extLst>
                <a:ext uri="{FF2B5EF4-FFF2-40B4-BE49-F238E27FC236}">
                  <a16:creationId xmlns:a16="http://schemas.microsoft.com/office/drawing/2014/main" id="{28EF3F95-75E8-2547-BDF5-4686A13DA5C0}"/>
                </a:ext>
              </a:extLst>
            </p:cNvPr>
            <p:cNvSpPr/>
            <p:nvPr/>
          </p:nvSpPr>
          <p:spPr>
            <a:xfrm>
              <a:off x="2453075" y="3363050"/>
              <a:ext cx="396625" cy="528850"/>
            </a:xfrm>
            <a:custGeom>
              <a:avLst/>
              <a:gdLst/>
              <a:ahLst/>
              <a:cxnLst/>
              <a:rect l="l" t="t" r="r" b="b"/>
              <a:pathLst>
                <a:path w="15865" h="21154" fill="none" extrusionOk="0">
                  <a:moveTo>
                    <a:pt x="15865" y="21153"/>
                  </a:moveTo>
                  <a:lnTo>
                    <a:pt x="15865" y="21153"/>
                  </a:lnTo>
                  <a:lnTo>
                    <a:pt x="15574" y="21153"/>
                  </a:lnTo>
                  <a:lnTo>
                    <a:pt x="14819" y="21095"/>
                  </a:lnTo>
                  <a:lnTo>
                    <a:pt x="14296" y="21037"/>
                  </a:lnTo>
                  <a:lnTo>
                    <a:pt x="13657" y="20921"/>
                  </a:lnTo>
                  <a:lnTo>
                    <a:pt x="12959" y="20688"/>
                  </a:lnTo>
                  <a:lnTo>
                    <a:pt x="12204" y="20398"/>
                  </a:lnTo>
                  <a:lnTo>
                    <a:pt x="11390" y="19991"/>
                  </a:lnTo>
                  <a:lnTo>
                    <a:pt x="10519" y="19468"/>
                  </a:lnTo>
                  <a:lnTo>
                    <a:pt x="9589" y="18829"/>
                  </a:lnTo>
                  <a:lnTo>
                    <a:pt x="8659" y="18015"/>
                  </a:lnTo>
                  <a:lnTo>
                    <a:pt x="7671" y="17086"/>
                  </a:lnTo>
                  <a:lnTo>
                    <a:pt x="6741" y="15923"/>
                  </a:lnTo>
                  <a:lnTo>
                    <a:pt x="5754" y="14587"/>
                  </a:lnTo>
                  <a:lnTo>
                    <a:pt x="4824" y="13076"/>
                  </a:lnTo>
                  <a:lnTo>
                    <a:pt x="4824" y="13076"/>
                  </a:lnTo>
                  <a:lnTo>
                    <a:pt x="3952" y="11449"/>
                  </a:lnTo>
                  <a:lnTo>
                    <a:pt x="3197" y="9938"/>
                  </a:lnTo>
                  <a:lnTo>
                    <a:pt x="2557" y="8601"/>
                  </a:lnTo>
                  <a:lnTo>
                    <a:pt x="1976" y="7323"/>
                  </a:lnTo>
                  <a:lnTo>
                    <a:pt x="1511" y="6103"/>
                  </a:lnTo>
                  <a:lnTo>
                    <a:pt x="1105" y="5057"/>
                  </a:lnTo>
                  <a:lnTo>
                    <a:pt x="524" y="3255"/>
                  </a:lnTo>
                  <a:lnTo>
                    <a:pt x="233" y="1802"/>
                  </a:lnTo>
                  <a:lnTo>
                    <a:pt x="59" y="814"/>
                  </a:lnTo>
                  <a:lnTo>
                    <a:pt x="1" y="23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05;p71">
              <a:extLst>
                <a:ext uri="{FF2B5EF4-FFF2-40B4-BE49-F238E27FC236}">
                  <a16:creationId xmlns:a16="http://schemas.microsoft.com/office/drawing/2014/main" id="{7F250A6F-8B7F-CC4E-8F31-DB6955EE9C5F}"/>
                </a:ext>
              </a:extLst>
            </p:cNvPr>
            <p:cNvSpPr/>
            <p:nvPr/>
          </p:nvSpPr>
          <p:spPr>
            <a:xfrm>
              <a:off x="2450175" y="3363050"/>
              <a:ext cx="399525" cy="531750"/>
            </a:xfrm>
            <a:custGeom>
              <a:avLst/>
              <a:gdLst/>
              <a:ahLst/>
              <a:cxnLst/>
              <a:rect l="l" t="t" r="r" b="b"/>
              <a:pathLst>
                <a:path w="15981" h="21270" extrusionOk="0">
                  <a:moveTo>
                    <a:pt x="0" y="1"/>
                  </a:moveTo>
                  <a:lnTo>
                    <a:pt x="0" y="291"/>
                  </a:lnTo>
                  <a:lnTo>
                    <a:pt x="58" y="931"/>
                  </a:lnTo>
                  <a:lnTo>
                    <a:pt x="175" y="1918"/>
                  </a:lnTo>
                  <a:lnTo>
                    <a:pt x="523" y="3371"/>
                  </a:lnTo>
                  <a:lnTo>
                    <a:pt x="1104" y="5173"/>
                  </a:lnTo>
                  <a:lnTo>
                    <a:pt x="1511" y="6219"/>
                  </a:lnTo>
                  <a:lnTo>
                    <a:pt x="1976" y="7439"/>
                  </a:lnTo>
                  <a:lnTo>
                    <a:pt x="2557" y="8659"/>
                  </a:lnTo>
                  <a:lnTo>
                    <a:pt x="3196" y="10054"/>
                  </a:lnTo>
                  <a:lnTo>
                    <a:pt x="3952" y="11507"/>
                  </a:lnTo>
                  <a:lnTo>
                    <a:pt x="4824" y="13134"/>
                  </a:lnTo>
                  <a:lnTo>
                    <a:pt x="5637" y="14471"/>
                  </a:lnTo>
                  <a:lnTo>
                    <a:pt x="6451" y="15691"/>
                  </a:lnTo>
                  <a:lnTo>
                    <a:pt x="7322" y="16737"/>
                  </a:lnTo>
                  <a:lnTo>
                    <a:pt x="8136" y="17609"/>
                  </a:lnTo>
                  <a:lnTo>
                    <a:pt x="9008" y="18422"/>
                  </a:lnTo>
                  <a:lnTo>
                    <a:pt x="9821" y="19061"/>
                  </a:lnTo>
                  <a:lnTo>
                    <a:pt x="10635" y="19642"/>
                  </a:lnTo>
                  <a:lnTo>
                    <a:pt x="11390" y="20107"/>
                  </a:lnTo>
                  <a:lnTo>
                    <a:pt x="12146" y="20456"/>
                  </a:lnTo>
                  <a:lnTo>
                    <a:pt x="12843" y="20747"/>
                  </a:lnTo>
                  <a:lnTo>
                    <a:pt x="13482" y="20921"/>
                  </a:lnTo>
                  <a:lnTo>
                    <a:pt x="14063" y="21095"/>
                  </a:lnTo>
                  <a:lnTo>
                    <a:pt x="14993" y="21270"/>
                  </a:lnTo>
                  <a:lnTo>
                    <a:pt x="15981" y="21270"/>
                  </a:lnTo>
                  <a:lnTo>
                    <a:pt x="15923" y="21037"/>
                  </a:lnTo>
                  <a:lnTo>
                    <a:pt x="15632" y="21037"/>
                  </a:lnTo>
                  <a:lnTo>
                    <a:pt x="14877" y="20979"/>
                  </a:lnTo>
                  <a:lnTo>
                    <a:pt x="14354" y="20863"/>
                  </a:lnTo>
                  <a:lnTo>
                    <a:pt x="13773" y="20747"/>
                  </a:lnTo>
                  <a:lnTo>
                    <a:pt x="13075" y="20514"/>
                  </a:lnTo>
                  <a:lnTo>
                    <a:pt x="12320" y="20224"/>
                  </a:lnTo>
                  <a:lnTo>
                    <a:pt x="11506" y="19817"/>
                  </a:lnTo>
                  <a:lnTo>
                    <a:pt x="10635" y="19294"/>
                  </a:lnTo>
                  <a:lnTo>
                    <a:pt x="9705" y="18655"/>
                  </a:lnTo>
                  <a:lnTo>
                    <a:pt x="8775" y="17899"/>
                  </a:lnTo>
                  <a:lnTo>
                    <a:pt x="7845" y="16911"/>
                  </a:lnTo>
                  <a:lnTo>
                    <a:pt x="6916" y="15807"/>
                  </a:lnTo>
                  <a:lnTo>
                    <a:pt x="5986" y="14471"/>
                  </a:lnTo>
                  <a:lnTo>
                    <a:pt x="5056" y="12960"/>
                  </a:lnTo>
                  <a:lnTo>
                    <a:pt x="4184" y="11391"/>
                  </a:lnTo>
                  <a:lnTo>
                    <a:pt x="3429" y="9938"/>
                  </a:lnTo>
                  <a:lnTo>
                    <a:pt x="2790" y="8601"/>
                  </a:lnTo>
                  <a:lnTo>
                    <a:pt x="2267" y="7323"/>
                  </a:lnTo>
                  <a:lnTo>
                    <a:pt x="1802" y="6161"/>
                  </a:lnTo>
                  <a:lnTo>
                    <a:pt x="1395" y="5115"/>
                  </a:lnTo>
                  <a:lnTo>
                    <a:pt x="814" y="3255"/>
                  </a:lnTo>
                  <a:lnTo>
                    <a:pt x="465" y="1860"/>
                  </a:lnTo>
                  <a:lnTo>
                    <a:pt x="291" y="872"/>
                  </a:lnTo>
                  <a:lnTo>
                    <a:pt x="233" y="233"/>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06;p71">
              <a:extLst>
                <a:ext uri="{FF2B5EF4-FFF2-40B4-BE49-F238E27FC236}">
                  <a16:creationId xmlns:a16="http://schemas.microsoft.com/office/drawing/2014/main" id="{4DF6484A-93EF-2C42-A1BC-0B925A394667}"/>
                </a:ext>
              </a:extLst>
            </p:cNvPr>
            <p:cNvSpPr/>
            <p:nvPr/>
          </p:nvSpPr>
          <p:spPr>
            <a:xfrm>
              <a:off x="2736375" y="3734975"/>
              <a:ext cx="136575" cy="71200"/>
            </a:xfrm>
            <a:custGeom>
              <a:avLst/>
              <a:gdLst/>
              <a:ahLst/>
              <a:cxnLst/>
              <a:rect l="l" t="t" r="r" b="b"/>
              <a:pathLst>
                <a:path w="5463" h="2848" fill="none" extrusionOk="0">
                  <a:moveTo>
                    <a:pt x="5463" y="2848"/>
                  </a:moveTo>
                  <a:lnTo>
                    <a:pt x="5463" y="2848"/>
                  </a:lnTo>
                  <a:lnTo>
                    <a:pt x="5056" y="2848"/>
                  </a:lnTo>
                  <a:lnTo>
                    <a:pt x="4649" y="2848"/>
                  </a:lnTo>
                  <a:lnTo>
                    <a:pt x="3894" y="2673"/>
                  </a:lnTo>
                  <a:lnTo>
                    <a:pt x="3138" y="2383"/>
                  </a:lnTo>
                  <a:lnTo>
                    <a:pt x="2441" y="2034"/>
                  </a:lnTo>
                  <a:lnTo>
                    <a:pt x="2441" y="2034"/>
                  </a:lnTo>
                  <a:lnTo>
                    <a:pt x="1802" y="1569"/>
                  </a:lnTo>
                  <a:lnTo>
                    <a:pt x="1162" y="104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07;p71">
              <a:extLst>
                <a:ext uri="{FF2B5EF4-FFF2-40B4-BE49-F238E27FC236}">
                  <a16:creationId xmlns:a16="http://schemas.microsoft.com/office/drawing/2014/main" id="{BE5AE6AD-0816-FB49-92AD-37E6CD1666E0}"/>
                </a:ext>
              </a:extLst>
            </p:cNvPr>
            <p:cNvSpPr/>
            <p:nvPr/>
          </p:nvSpPr>
          <p:spPr>
            <a:xfrm>
              <a:off x="2733475" y="3732075"/>
              <a:ext cx="139475" cy="78475"/>
            </a:xfrm>
            <a:custGeom>
              <a:avLst/>
              <a:gdLst/>
              <a:ahLst/>
              <a:cxnLst/>
              <a:rect l="l" t="t" r="r" b="b"/>
              <a:pathLst>
                <a:path w="5579" h="3139" extrusionOk="0">
                  <a:moveTo>
                    <a:pt x="174" y="0"/>
                  </a:moveTo>
                  <a:lnTo>
                    <a:pt x="0" y="233"/>
                  </a:lnTo>
                  <a:lnTo>
                    <a:pt x="1162" y="1279"/>
                  </a:lnTo>
                  <a:lnTo>
                    <a:pt x="1801" y="1802"/>
                  </a:lnTo>
                  <a:lnTo>
                    <a:pt x="2499" y="2266"/>
                  </a:lnTo>
                  <a:lnTo>
                    <a:pt x="3022" y="2557"/>
                  </a:lnTo>
                  <a:lnTo>
                    <a:pt x="3719" y="2848"/>
                  </a:lnTo>
                  <a:lnTo>
                    <a:pt x="4417" y="3022"/>
                  </a:lnTo>
                  <a:lnTo>
                    <a:pt x="4823" y="3080"/>
                  </a:lnTo>
                  <a:lnTo>
                    <a:pt x="5230" y="3138"/>
                  </a:lnTo>
                  <a:lnTo>
                    <a:pt x="5579" y="3080"/>
                  </a:lnTo>
                  <a:lnTo>
                    <a:pt x="5579" y="2848"/>
                  </a:lnTo>
                  <a:lnTo>
                    <a:pt x="5114" y="2848"/>
                  </a:lnTo>
                  <a:lnTo>
                    <a:pt x="4707" y="2789"/>
                  </a:lnTo>
                  <a:lnTo>
                    <a:pt x="4300" y="2731"/>
                  </a:lnTo>
                  <a:lnTo>
                    <a:pt x="3893" y="2615"/>
                  </a:lnTo>
                  <a:lnTo>
                    <a:pt x="3196" y="2325"/>
                  </a:lnTo>
                  <a:lnTo>
                    <a:pt x="2615" y="2034"/>
                  </a:lnTo>
                  <a:lnTo>
                    <a:pt x="1976" y="1569"/>
                  </a:lnTo>
                  <a:lnTo>
                    <a:pt x="1337" y="1046"/>
                  </a:lnTo>
                  <a:lnTo>
                    <a:pt x="174"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08;p71">
              <a:extLst>
                <a:ext uri="{FF2B5EF4-FFF2-40B4-BE49-F238E27FC236}">
                  <a16:creationId xmlns:a16="http://schemas.microsoft.com/office/drawing/2014/main" id="{56ACD597-F29B-A34C-B165-DAF328AF1F11}"/>
                </a:ext>
              </a:extLst>
            </p:cNvPr>
            <p:cNvSpPr/>
            <p:nvPr/>
          </p:nvSpPr>
          <p:spPr>
            <a:xfrm>
              <a:off x="1822575" y="4151925"/>
              <a:ext cx="14550" cy="55225"/>
            </a:xfrm>
            <a:custGeom>
              <a:avLst/>
              <a:gdLst/>
              <a:ahLst/>
              <a:cxnLst/>
              <a:rect l="l" t="t" r="r" b="b"/>
              <a:pathLst>
                <a:path w="582" h="2209" extrusionOk="0">
                  <a:moveTo>
                    <a:pt x="116" y="0"/>
                  </a:moveTo>
                  <a:lnTo>
                    <a:pt x="0" y="58"/>
                  </a:lnTo>
                  <a:lnTo>
                    <a:pt x="0" y="117"/>
                  </a:lnTo>
                  <a:lnTo>
                    <a:pt x="291" y="2092"/>
                  </a:lnTo>
                  <a:lnTo>
                    <a:pt x="349" y="2150"/>
                  </a:lnTo>
                  <a:lnTo>
                    <a:pt x="465" y="2209"/>
                  </a:lnTo>
                  <a:lnTo>
                    <a:pt x="581" y="2150"/>
                  </a:lnTo>
                  <a:lnTo>
                    <a:pt x="581" y="2034"/>
                  </a:lnTo>
                  <a:lnTo>
                    <a:pt x="233" y="117"/>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09;p71">
              <a:extLst>
                <a:ext uri="{FF2B5EF4-FFF2-40B4-BE49-F238E27FC236}">
                  <a16:creationId xmlns:a16="http://schemas.microsoft.com/office/drawing/2014/main" id="{E2FCA269-5BA4-3F4A-A77E-761063BB24D4}"/>
                </a:ext>
              </a:extLst>
            </p:cNvPr>
            <p:cNvSpPr/>
            <p:nvPr/>
          </p:nvSpPr>
          <p:spPr>
            <a:xfrm>
              <a:off x="1545100" y="3579525"/>
              <a:ext cx="350125" cy="639250"/>
            </a:xfrm>
            <a:custGeom>
              <a:avLst/>
              <a:gdLst/>
              <a:ahLst/>
              <a:cxnLst/>
              <a:rect l="l" t="t" r="r" b="b"/>
              <a:pathLst>
                <a:path w="14005" h="25570" extrusionOk="0">
                  <a:moveTo>
                    <a:pt x="8019" y="0"/>
                  </a:moveTo>
                  <a:lnTo>
                    <a:pt x="7961" y="59"/>
                  </a:lnTo>
                  <a:lnTo>
                    <a:pt x="7903" y="175"/>
                  </a:lnTo>
                  <a:lnTo>
                    <a:pt x="7961" y="291"/>
                  </a:lnTo>
                  <a:lnTo>
                    <a:pt x="8775" y="988"/>
                  </a:lnTo>
                  <a:lnTo>
                    <a:pt x="9530" y="1802"/>
                  </a:lnTo>
                  <a:lnTo>
                    <a:pt x="10460" y="2848"/>
                  </a:lnTo>
                  <a:lnTo>
                    <a:pt x="10983" y="3487"/>
                  </a:lnTo>
                  <a:lnTo>
                    <a:pt x="11448" y="4243"/>
                  </a:lnTo>
                  <a:lnTo>
                    <a:pt x="11913" y="4940"/>
                  </a:lnTo>
                  <a:lnTo>
                    <a:pt x="12320" y="5753"/>
                  </a:lnTo>
                  <a:lnTo>
                    <a:pt x="12726" y="6625"/>
                  </a:lnTo>
                  <a:lnTo>
                    <a:pt x="13075" y="7555"/>
                  </a:lnTo>
                  <a:lnTo>
                    <a:pt x="13366" y="8485"/>
                  </a:lnTo>
                  <a:lnTo>
                    <a:pt x="13540" y="9473"/>
                  </a:lnTo>
                  <a:lnTo>
                    <a:pt x="13656" y="10228"/>
                  </a:lnTo>
                  <a:lnTo>
                    <a:pt x="13714" y="10983"/>
                  </a:lnTo>
                  <a:lnTo>
                    <a:pt x="13714" y="12436"/>
                  </a:lnTo>
                  <a:lnTo>
                    <a:pt x="13656" y="13773"/>
                  </a:lnTo>
                  <a:lnTo>
                    <a:pt x="13424" y="14993"/>
                  </a:lnTo>
                  <a:lnTo>
                    <a:pt x="13191" y="16097"/>
                  </a:lnTo>
                  <a:lnTo>
                    <a:pt x="12901" y="17143"/>
                  </a:lnTo>
                  <a:lnTo>
                    <a:pt x="12320" y="18829"/>
                  </a:lnTo>
                  <a:lnTo>
                    <a:pt x="12029" y="19642"/>
                  </a:lnTo>
                  <a:lnTo>
                    <a:pt x="11855" y="20223"/>
                  </a:lnTo>
                  <a:lnTo>
                    <a:pt x="11738" y="21211"/>
                  </a:lnTo>
                  <a:lnTo>
                    <a:pt x="11680" y="22199"/>
                  </a:lnTo>
                  <a:lnTo>
                    <a:pt x="11680" y="24059"/>
                  </a:lnTo>
                  <a:lnTo>
                    <a:pt x="11680" y="24640"/>
                  </a:lnTo>
                  <a:lnTo>
                    <a:pt x="11622" y="24756"/>
                  </a:lnTo>
                  <a:lnTo>
                    <a:pt x="11564" y="24814"/>
                  </a:lnTo>
                  <a:lnTo>
                    <a:pt x="11390" y="24872"/>
                  </a:lnTo>
                  <a:lnTo>
                    <a:pt x="10692" y="25046"/>
                  </a:lnTo>
                  <a:lnTo>
                    <a:pt x="9821" y="25163"/>
                  </a:lnTo>
                  <a:lnTo>
                    <a:pt x="9065" y="25163"/>
                  </a:lnTo>
                  <a:lnTo>
                    <a:pt x="8136" y="25279"/>
                  </a:lnTo>
                  <a:lnTo>
                    <a:pt x="6915" y="23826"/>
                  </a:lnTo>
                  <a:lnTo>
                    <a:pt x="5811" y="22548"/>
                  </a:lnTo>
                  <a:lnTo>
                    <a:pt x="4591" y="20921"/>
                  </a:lnTo>
                  <a:lnTo>
                    <a:pt x="3370" y="19003"/>
                  </a:lnTo>
                  <a:lnTo>
                    <a:pt x="2731" y="17957"/>
                  </a:lnTo>
                  <a:lnTo>
                    <a:pt x="2150" y="16911"/>
                  </a:lnTo>
                  <a:lnTo>
                    <a:pt x="1569" y="15807"/>
                  </a:lnTo>
                  <a:lnTo>
                    <a:pt x="1046" y="14703"/>
                  </a:lnTo>
                  <a:lnTo>
                    <a:pt x="639" y="13599"/>
                  </a:lnTo>
                  <a:lnTo>
                    <a:pt x="291" y="12436"/>
                  </a:lnTo>
                  <a:lnTo>
                    <a:pt x="232" y="12378"/>
                  </a:lnTo>
                  <a:lnTo>
                    <a:pt x="116" y="12378"/>
                  </a:lnTo>
                  <a:lnTo>
                    <a:pt x="0" y="12436"/>
                  </a:lnTo>
                  <a:lnTo>
                    <a:pt x="0" y="12552"/>
                  </a:lnTo>
                  <a:lnTo>
                    <a:pt x="407" y="13715"/>
                  </a:lnTo>
                  <a:lnTo>
                    <a:pt x="872" y="14935"/>
                  </a:lnTo>
                  <a:lnTo>
                    <a:pt x="1395" y="16097"/>
                  </a:lnTo>
                  <a:lnTo>
                    <a:pt x="1976" y="17260"/>
                  </a:lnTo>
                  <a:lnTo>
                    <a:pt x="2615" y="18364"/>
                  </a:lnTo>
                  <a:lnTo>
                    <a:pt x="3312" y="19410"/>
                  </a:lnTo>
                  <a:lnTo>
                    <a:pt x="4649" y="21385"/>
                  </a:lnTo>
                  <a:lnTo>
                    <a:pt x="5927" y="23071"/>
                  </a:lnTo>
                  <a:lnTo>
                    <a:pt x="6973" y="24349"/>
                  </a:lnTo>
                  <a:lnTo>
                    <a:pt x="7961" y="25511"/>
                  </a:lnTo>
                  <a:lnTo>
                    <a:pt x="8077" y="25569"/>
                  </a:lnTo>
                  <a:lnTo>
                    <a:pt x="8136" y="25569"/>
                  </a:lnTo>
                  <a:lnTo>
                    <a:pt x="9065" y="25453"/>
                  </a:lnTo>
                  <a:lnTo>
                    <a:pt x="10228" y="25395"/>
                  </a:lnTo>
                  <a:lnTo>
                    <a:pt x="11157" y="25221"/>
                  </a:lnTo>
                  <a:lnTo>
                    <a:pt x="11448" y="25163"/>
                  </a:lnTo>
                  <a:lnTo>
                    <a:pt x="11738" y="25046"/>
                  </a:lnTo>
                  <a:lnTo>
                    <a:pt x="11855" y="24872"/>
                  </a:lnTo>
                  <a:lnTo>
                    <a:pt x="11913" y="24698"/>
                  </a:lnTo>
                  <a:lnTo>
                    <a:pt x="11913" y="24000"/>
                  </a:lnTo>
                  <a:lnTo>
                    <a:pt x="11913" y="22257"/>
                  </a:lnTo>
                  <a:lnTo>
                    <a:pt x="11971" y="21211"/>
                  </a:lnTo>
                  <a:lnTo>
                    <a:pt x="12145" y="20281"/>
                  </a:lnTo>
                  <a:lnTo>
                    <a:pt x="12261" y="19700"/>
                  </a:lnTo>
                  <a:lnTo>
                    <a:pt x="12552" y="18945"/>
                  </a:lnTo>
                  <a:lnTo>
                    <a:pt x="13133" y="17201"/>
                  </a:lnTo>
                  <a:lnTo>
                    <a:pt x="13424" y="16155"/>
                  </a:lnTo>
                  <a:lnTo>
                    <a:pt x="13714" y="15051"/>
                  </a:lnTo>
                  <a:lnTo>
                    <a:pt x="13889" y="13773"/>
                  </a:lnTo>
                  <a:lnTo>
                    <a:pt x="14005" y="12436"/>
                  </a:lnTo>
                  <a:lnTo>
                    <a:pt x="14005" y="10983"/>
                  </a:lnTo>
                  <a:lnTo>
                    <a:pt x="13947" y="10228"/>
                  </a:lnTo>
                  <a:lnTo>
                    <a:pt x="13831" y="9414"/>
                  </a:lnTo>
                  <a:lnTo>
                    <a:pt x="13598" y="8427"/>
                  </a:lnTo>
                  <a:lnTo>
                    <a:pt x="13307" y="7439"/>
                  </a:lnTo>
                  <a:lnTo>
                    <a:pt x="12959" y="6509"/>
                  </a:lnTo>
                  <a:lnTo>
                    <a:pt x="12610" y="5637"/>
                  </a:lnTo>
                  <a:lnTo>
                    <a:pt x="12145" y="4824"/>
                  </a:lnTo>
                  <a:lnTo>
                    <a:pt x="11680" y="4068"/>
                  </a:lnTo>
                  <a:lnTo>
                    <a:pt x="11157" y="3371"/>
                  </a:lnTo>
                  <a:lnTo>
                    <a:pt x="10692" y="2732"/>
                  </a:lnTo>
                  <a:lnTo>
                    <a:pt x="9763" y="1628"/>
                  </a:lnTo>
                  <a:lnTo>
                    <a:pt x="8949" y="756"/>
                  </a:lnTo>
                  <a:lnTo>
                    <a:pt x="8136" y="59"/>
                  </a:lnTo>
                  <a:lnTo>
                    <a:pt x="801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10;p71">
              <a:extLst>
                <a:ext uri="{FF2B5EF4-FFF2-40B4-BE49-F238E27FC236}">
                  <a16:creationId xmlns:a16="http://schemas.microsoft.com/office/drawing/2014/main" id="{4EF86823-F1B2-A446-B2D9-3DDA52B0FF7C}"/>
                </a:ext>
              </a:extLst>
            </p:cNvPr>
            <p:cNvSpPr/>
            <p:nvPr/>
          </p:nvSpPr>
          <p:spPr>
            <a:xfrm>
              <a:off x="1879225" y="3835225"/>
              <a:ext cx="37800" cy="130775"/>
            </a:xfrm>
            <a:custGeom>
              <a:avLst/>
              <a:gdLst/>
              <a:ahLst/>
              <a:cxnLst/>
              <a:rect l="l" t="t" r="r" b="b"/>
              <a:pathLst>
                <a:path w="1512" h="5231" extrusionOk="0">
                  <a:moveTo>
                    <a:pt x="1279" y="0"/>
                  </a:moveTo>
                  <a:lnTo>
                    <a:pt x="1279" y="116"/>
                  </a:lnTo>
                  <a:lnTo>
                    <a:pt x="1221" y="581"/>
                  </a:lnTo>
                  <a:lnTo>
                    <a:pt x="1105" y="1801"/>
                  </a:lnTo>
                  <a:lnTo>
                    <a:pt x="930" y="2557"/>
                  </a:lnTo>
                  <a:lnTo>
                    <a:pt x="698" y="3371"/>
                  </a:lnTo>
                  <a:lnTo>
                    <a:pt x="407" y="4242"/>
                  </a:lnTo>
                  <a:lnTo>
                    <a:pt x="1" y="5056"/>
                  </a:lnTo>
                  <a:lnTo>
                    <a:pt x="1" y="5172"/>
                  </a:lnTo>
                  <a:lnTo>
                    <a:pt x="59" y="5230"/>
                  </a:lnTo>
                  <a:lnTo>
                    <a:pt x="233" y="5230"/>
                  </a:lnTo>
                  <a:lnTo>
                    <a:pt x="233" y="5172"/>
                  </a:lnTo>
                  <a:lnTo>
                    <a:pt x="698" y="4358"/>
                  </a:lnTo>
                  <a:lnTo>
                    <a:pt x="989" y="3487"/>
                  </a:lnTo>
                  <a:lnTo>
                    <a:pt x="1221" y="2673"/>
                  </a:lnTo>
                  <a:lnTo>
                    <a:pt x="1337" y="1860"/>
                  </a:lnTo>
                  <a:lnTo>
                    <a:pt x="1512" y="639"/>
                  </a:lnTo>
                  <a:lnTo>
                    <a:pt x="1512" y="116"/>
                  </a:lnTo>
                  <a:lnTo>
                    <a:pt x="145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11;p71">
              <a:extLst>
                <a:ext uri="{FF2B5EF4-FFF2-40B4-BE49-F238E27FC236}">
                  <a16:creationId xmlns:a16="http://schemas.microsoft.com/office/drawing/2014/main" id="{123FC05B-DDB4-494E-B2D4-0170EC7CCE54}"/>
                </a:ext>
              </a:extLst>
            </p:cNvPr>
            <p:cNvSpPr/>
            <p:nvPr/>
          </p:nvSpPr>
          <p:spPr>
            <a:xfrm>
              <a:off x="1989650" y="4151925"/>
              <a:ext cx="11625" cy="47975"/>
            </a:xfrm>
            <a:custGeom>
              <a:avLst/>
              <a:gdLst/>
              <a:ahLst/>
              <a:cxnLst/>
              <a:rect l="l" t="t" r="r" b="b"/>
              <a:pathLst>
                <a:path w="465" h="1919" extrusionOk="0">
                  <a:moveTo>
                    <a:pt x="116" y="0"/>
                  </a:moveTo>
                  <a:lnTo>
                    <a:pt x="0" y="58"/>
                  </a:lnTo>
                  <a:lnTo>
                    <a:pt x="0" y="117"/>
                  </a:lnTo>
                  <a:lnTo>
                    <a:pt x="233" y="1802"/>
                  </a:lnTo>
                  <a:lnTo>
                    <a:pt x="291" y="1860"/>
                  </a:lnTo>
                  <a:lnTo>
                    <a:pt x="349" y="1918"/>
                  </a:lnTo>
                  <a:lnTo>
                    <a:pt x="465" y="1860"/>
                  </a:lnTo>
                  <a:lnTo>
                    <a:pt x="465" y="1744"/>
                  </a:lnTo>
                  <a:lnTo>
                    <a:pt x="291" y="117"/>
                  </a:lnTo>
                  <a:lnTo>
                    <a:pt x="23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12;p71">
              <a:extLst>
                <a:ext uri="{FF2B5EF4-FFF2-40B4-BE49-F238E27FC236}">
                  <a16:creationId xmlns:a16="http://schemas.microsoft.com/office/drawing/2014/main" id="{33920620-76F3-E145-91CB-03CDBD8A3678}"/>
                </a:ext>
              </a:extLst>
            </p:cNvPr>
            <p:cNvSpPr/>
            <p:nvPr/>
          </p:nvSpPr>
          <p:spPr>
            <a:xfrm>
              <a:off x="2405125" y="3854100"/>
              <a:ext cx="107550" cy="196150"/>
            </a:xfrm>
            <a:custGeom>
              <a:avLst/>
              <a:gdLst/>
              <a:ahLst/>
              <a:cxnLst/>
              <a:rect l="l" t="t" r="r" b="b"/>
              <a:pathLst>
                <a:path w="4302" h="7846" extrusionOk="0">
                  <a:moveTo>
                    <a:pt x="59" y="0"/>
                  </a:moveTo>
                  <a:lnTo>
                    <a:pt x="1" y="59"/>
                  </a:lnTo>
                  <a:lnTo>
                    <a:pt x="1" y="175"/>
                  </a:lnTo>
                  <a:lnTo>
                    <a:pt x="233" y="930"/>
                  </a:lnTo>
                  <a:lnTo>
                    <a:pt x="524" y="1744"/>
                  </a:lnTo>
                  <a:lnTo>
                    <a:pt x="1163" y="3139"/>
                  </a:lnTo>
                  <a:lnTo>
                    <a:pt x="1860" y="4475"/>
                  </a:lnTo>
                  <a:lnTo>
                    <a:pt x="2500" y="5579"/>
                  </a:lnTo>
                  <a:lnTo>
                    <a:pt x="3081" y="6509"/>
                  </a:lnTo>
                  <a:lnTo>
                    <a:pt x="3604" y="7148"/>
                  </a:lnTo>
                  <a:lnTo>
                    <a:pt x="4069" y="7787"/>
                  </a:lnTo>
                  <a:lnTo>
                    <a:pt x="4127" y="7846"/>
                  </a:lnTo>
                  <a:lnTo>
                    <a:pt x="4243" y="7787"/>
                  </a:lnTo>
                  <a:lnTo>
                    <a:pt x="4301" y="7671"/>
                  </a:lnTo>
                  <a:lnTo>
                    <a:pt x="4243" y="7613"/>
                  </a:lnTo>
                  <a:lnTo>
                    <a:pt x="3778" y="7032"/>
                  </a:lnTo>
                  <a:lnTo>
                    <a:pt x="3313" y="6335"/>
                  </a:lnTo>
                  <a:lnTo>
                    <a:pt x="2732" y="5405"/>
                  </a:lnTo>
                  <a:lnTo>
                    <a:pt x="2093" y="4301"/>
                  </a:lnTo>
                  <a:lnTo>
                    <a:pt x="1396" y="3022"/>
                  </a:lnTo>
                  <a:lnTo>
                    <a:pt x="814" y="1628"/>
                  </a:lnTo>
                  <a:lnTo>
                    <a:pt x="524" y="872"/>
                  </a:lnTo>
                  <a:lnTo>
                    <a:pt x="233" y="59"/>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13;p71">
              <a:extLst>
                <a:ext uri="{FF2B5EF4-FFF2-40B4-BE49-F238E27FC236}">
                  <a16:creationId xmlns:a16="http://schemas.microsoft.com/office/drawing/2014/main" id="{92AC2DE3-F826-7849-A6F1-D42B3BEE053A}"/>
                </a:ext>
              </a:extLst>
            </p:cNvPr>
            <p:cNvSpPr/>
            <p:nvPr/>
          </p:nvSpPr>
          <p:spPr>
            <a:xfrm>
              <a:off x="2694250" y="4147575"/>
              <a:ext cx="10175" cy="55225"/>
            </a:xfrm>
            <a:custGeom>
              <a:avLst/>
              <a:gdLst/>
              <a:ahLst/>
              <a:cxnLst/>
              <a:rect l="l" t="t" r="r" b="b"/>
              <a:pathLst>
                <a:path w="407" h="2209" extrusionOk="0">
                  <a:moveTo>
                    <a:pt x="174" y="0"/>
                  </a:moveTo>
                  <a:lnTo>
                    <a:pt x="116" y="116"/>
                  </a:lnTo>
                  <a:lnTo>
                    <a:pt x="0" y="2092"/>
                  </a:lnTo>
                  <a:lnTo>
                    <a:pt x="0" y="2208"/>
                  </a:lnTo>
                  <a:lnTo>
                    <a:pt x="232" y="2208"/>
                  </a:lnTo>
                  <a:lnTo>
                    <a:pt x="232" y="2092"/>
                  </a:lnTo>
                  <a:lnTo>
                    <a:pt x="407" y="116"/>
                  </a:lnTo>
                  <a:lnTo>
                    <a:pt x="3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14;p71">
              <a:extLst>
                <a:ext uri="{FF2B5EF4-FFF2-40B4-BE49-F238E27FC236}">
                  <a16:creationId xmlns:a16="http://schemas.microsoft.com/office/drawing/2014/main" id="{699963AA-2D57-3045-BF3D-B4624DDEDB13}"/>
                </a:ext>
              </a:extLst>
            </p:cNvPr>
            <p:cNvSpPr/>
            <p:nvPr/>
          </p:nvSpPr>
          <p:spPr>
            <a:xfrm>
              <a:off x="2813375" y="4141750"/>
              <a:ext cx="14550" cy="50875"/>
            </a:xfrm>
            <a:custGeom>
              <a:avLst/>
              <a:gdLst/>
              <a:ahLst/>
              <a:cxnLst/>
              <a:rect l="l" t="t" r="r" b="b"/>
              <a:pathLst>
                <a:path w="582" h="2035" extrusionOk="0">
                  <a:moveTo>
                    <a:pt x="116" y="1"/>
                  </a:moveTo>
                  <a:lnTo>
                    <a:pt x="58" y="59"/>
                  </a:lnTo>
                  <a:lnTo>
                    <a:pt x="0" y="117"/>
                  </a:lnTo>
                  <a:lnTo>
                    <a:pt x="291" y="1918"/>
                  </a:lnTo>
                  <a:lnTo>
                    <a:pt x="349" y="1976"/>
                  </a:lnTo>
                  <a:lnTo>
                    <a:pt x="407" y="2034"/>
                  </a:lnTo>
                  <a:lnTo>
                    <a:pt x="465" y="2034"/>
                  </a:lnTo>
                  <a:lnTo>
                    <a:pt x="523" y="1976"/>
                  </a:lnTo>
                  <a:lnTo>
                    <a:pt x="581" y="1860"/>
                  </a:lnTo>
                  <a:lnTo>
                    <a:pt x="291" y="117"/>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5;p71">
              <a:extLst>
                <a:ext uri="{FF2B5EF4-FFF2-40B4-BE49-F238E27FC236}">
                  <a16:creationId xmlns:a16="http://schemas.microsoft.com/office/drawing/2014/main" id="{B423FC23-58A2-0240-8F12-B441EC703E0B}"/>
                </a:ext>
              </a:extLst>
            </p:cNvPr>
            <p:cNvSpPr/>
            <p:nvPr/>
          </p:nvSpPr>
          <p:spPr>
            <a:xfrm>
              <a:off x="2557675" y="3580975"/>
              <a:ext cx="286225" cy="289125"/>
            </a:xfrm>
            <a:custGeom>
              <a:avLst/>
              <a:gdLst/>
              <a:ahLst/>
              <a:cxnLst/>
              <a:rect l="l" t="t" r="r" b="b"/>
              <a:pathLst>
                <a:path w="11449" h="11565" extrusionOk="0">
                  <a:moveTo>
                    <a:pt x="117" y="1"/>
                  </a:moveTo>
                  <a:lnTo>
                    <a:pt x="1" y="59"/>
                  </a:lnTo>
                  <a:lnTo>
                    <a:pt x="59" y="175"/>
                  </a:lnTo>
                  <a:lnTo>
                    <a:pt x="814" y="1453"/>
                  </a:lnTo>
                  <a:lnTo>
                    <a:pt x="1628" y="2674"/>
                  </a:lnTo>
                  <a:lnTo>
                    <a:pt x="2441" y="3778"/>
                  </a:lnTo>
                  <a:lnTo>
                    <a:pt x="3255" y="4824"/>
                  </a:lnTo>
                  <a:lnTo>
                    <a:pt x="4068" y="5754"/>
                  </a:lnTo>
                  <a:lnTo>
                    <a:pt x="4824" y="6625"/>
                  </a:lnTo>
                  <a:lnTo>
                    <a:pt x="5637" y="7439"/>
                  </a:lnTo>
                  <a:lnTo>
                    <a:pt x="6393" y="8194"/>
                  </a:lnTo>
                  <a:lnTo>
                    <a:pt x="7148" y="8833"/>
                  </a:lnTo>
                  <a:lnTo>
                    <a:pt x="7904" y="9473"/>
                  </a:lnTo>
                  <a:lnTo>
                    <a:pt x="9182" y="10402"/>
                  </a:lnTo>
                  <a:lnTo>
                    <a:pt x="10344" y="11100"/>
                  </a:lnTo>
                  <a:lnTo>
                    <a:pt x="11216" y="11565"/>
                  </a:lnTo>
                  <a:lnTo>
                    <a:pt x="11390" y="11565"/>
                  </a:lnTo>
                  <a:lnTo>
                    <a:pt x="11449" y="11507"/>
                  </a:lnTo>
                  <a:lnTo>
                    <a:pt x="11449" y="11390"/>
                  </a:lnTo>
                  <a:lnTo>
                    <a:pt x="11332" y="11332"/>
                  </a:lnTo>
                  <a:lnTo>
                    <a:pt x="10461" y="10867"/>
                  </a:lnTo>
                  <a:lnTo>
                    <a:pt x="9356" y="10170"/>
                  </a:lnTo>
                  <a:lnTo>
                    <a:pt x="8020" y="9240"/>
                  </a:lnTo>
                  <a:lnTo>
                    <a:pt x="7323" y="8659"/>
                  </a:lnTo>
                  <a:lnTo>
                    <a:pt x="6567" y="7962"/>
                  </a:lnTo>
                  <a:lnTo>
                    <a:pt x="5812" y="7264"/>
                  </a:lnTo>
                  <a:lnTo>
                    <a:pt x="5056" y="6451"/>
                  </a:lnTo>
                  <a:lnTo>
                    <a:pt x="4243" y="5579"/>
                  </a:lnTo>
                  <a:lnTo>
                    <a:pt x="3429" y="4649"/>
                  </a:lnTo>
                  <a:lnTo>
                    <a:pt x="2616" y="3603"/>
                  </a:lnTo>
                  <a:lnTo>
                    <a:pt x="1860" y="2499"/>
                  </a:lnTo>
                  <a:lnTo>
                    <a:pt x="1047" y="1279"/>
                  </a:lnTo>
                  <a:lnTo>
                    <a:pt x="291" y="59"/>
                  </a:lnTo>
                  <a:lnTo>
                    <a:pt x="17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Rectangle 41">
            <a:extLst>
              <a:ext uri="{FF2B5EF4-FFF2-40B4-BE49-F238E27FC236}">
                <a16:creationId xmlns:a16="http://schemas.microsoft.com/office/drawing/2014/main" id="{CF8F42DC-B4FB-7D4D-92F9-A559D201F873}"/>
              </a:ext>
            </a:extLst>
          </p:cNvPr>
          <p:cNvSpPr/>
          <p:nvPr/>
        </p:nvSpPr>
        <p:spPr>
          <a:xfrm>
            <a:off x="1431449" y="788537"/>
            <a:ext cx="6396390" cy="3601371"/>
          </a:xfrm>
          <a:prstGeom prst="rect">
            <a:avLst/>
          </a:prstGeom>
        </p:spPr>
        <p:txBody>
          <a:bodyPr wrap="square">
            <a:spAutoFit/>
          </a:bodyPr>
          <a:lstStyle/>
          <a:p>
            <a:pPr algn="just">
              <a:lnSpc>
                <a:spcPct val="115000"/>
              </a:lnSpc>
              <a:spcBef>
                <a:spcPts val="600"/>
              </a:spcBef>
              <a:spcAft>
                <a:spcPts val="600"/>
              </a:spcAft>
            </a:pPr>
            <a:r>
              <a:rPr lang="vi-VN" sz="3500" dirty="0">
                <a:solidFill>
                  <a:srgbClr val="000000"/>
                </a:solidFill>
                <a:latin typeface="Times New Roman" panose="02020603050405020304" pitchFamily="18" charset="0"/>
                <a:ea typeface="Calibri" panose="020F0502020204030204" pitchFamily="34" charset="0"/>
              </a:rPr>
              <a:t>Các từ khoá nêu lí lẽ nhằm thuyết phục người đọc được sử dụng:</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Phát triển ý thức</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Bồi dưỡng sự tự tin</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Vui chơi và luyện tập</a:t>
            </a:r>
            <a:endParaRPr lang="en-VN" sz="3500" b="1"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24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animEffect transition="in" filter="barn(inVertical)">
                                      <p:cBhvr>
                                        <p:cTn id="7" dur="500"/>
                                        <p:tgtEl>
                                          <p:spTgt spid="4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2">
                                            <p:txEl>
                                              <p:pRg st="2" end="2"/>
                                            </p:txEl>
                                          </p:spTgt>
                                        </p:tgtEl>
                                        <p:attrNameLst>
                                          <p:attrName>style.visibility</p:attrName>
                                        </p:attrNameLst>
                                      </p:cBhvr>
                                      <p:to>
                                        <p:strVal val="visible"/>
                                      </p:to>
                                    </p:set>
                                    <p:animEffect transition="in" filter="barn(inVertical)">
                                      <p:cBhvr>
                                        <p:cTn id="10" dur="500"/>
                                        <p:tgtEl>
                                          <p:spTgt spid="4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2">
                                            <p:txEl>
                                              <p:pRg st="3" end="3"/>
                                            </p:txEl>
                                          </p:spTgt>
                                        </p:tgtEl>
                                        <p:attrNameLst>
                                          <p:attrName>style.visibility</p:attrName>
                                        </p:attrNameLst>
                                      </p:cBhvr>
                                      <p:to>
                                        <p:strVal val="visible"/>
                                      </p:to>
                                    </p:set>
                                    <p:animEffect transition="in" filter="barn(inVertical)">
                                      <p:cBhvr>
                                        <p:cTn id="13" dur="500"/>
                                        <p:tgtEl>
                                          <p:spTgt spid="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67A13-4453-8A4C-9B32-3C15D2C5C07F}"/>
              </a:ext>
            </a:extLst>
          </p:cNvPr>
          <p:cNvSpPr/>
          <p:nvPr/>
        </p:nvSpPr>
        <p:spPr>
          <a:xfrm>
            <a:off x="1165882" y="582067"/>
            <a:ext cx="9860236" cy="5693866"/>
          </a:xfrm>
          <a:prstGeom prst="rect">
            <a:avLst/>
          </a:prstGeom>
        </p:spPr>
        <p:txBody>
          <a:bodyPr wrap="square">
            <a:spAutoFit/>
          </a:bodyPr>
          <a:lstStyle/>
          <a:p>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en-VN" sz="2600" dirty="0">
                <a:latin typeface="Times New Roman" panose="02020603050405020304" pitchFamily="18" charset="0"/>
                <a:cs typeface="Times New Roman" panose="02020603050405020304" pitchFamily="18" charset="0"/>
              </a:rPr>
              <a:t> </a:t>
            </a:r>
            <a:r>
              <a:rPr lang="en-VN"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en-VN" sz="2600" i="1" dirty="0">
              <a:latin typeface="Times New Roman" panose="02020603050405020304" pitchFamily="18" charset="0"/>
              <a:cs typeface="Times New Roman" panose="02020603050405020304" pitchFamily="18" charset="0"/>
            </a:endParaRPr>
          </a:p>
          <a:p>
            <a:r>
              <a:rPr lang="en-VN"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Khi trẻ thành công trong việc chăm sóc một con thú cưng, chúng sẽ tự cảm thấy bản thân mình tốt hơn.</a:t>
            </a:r>
            <a:r>
              <a:rPr lang="en-VN" sz="2600" i="1" dirty="0">
                <a:latin typeface="Times New Roman" panose="02020603050405020304" pitchFamily="18" charset="0"/>
                <a:cs typeface="Times New Roman" panose="02020603050405020304" pitchFamily="18" charset="0"/>
              </a:rPr>
              <a:t> </a:t>
            </a:r>
          </a:p>
          <a:p>
            <a:r>
              <a:rPr lang="en-VN"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a:t>
            </a:r>
            <a:r>
              <a:rPr lang="en-VN" sz="26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1153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96CADE-7FD1-0544-92CC-19796FFFBCCD}"/>
              </a:ext>
            </a:extLst>
          </p:cNvPr>
          <p:cNvSpPr/>
          <p:nvPr/>
        </p:nvSpPr>
        <p:spPr>
          <a:xfrm>
            <a:off x="1242646" y="674400"/>
            <a:ext cx="3892062" cy="5509200"/>
          </a:xfrm>
          <a:prstGeom prst="rect">
            <a:avLst/>
          </a:prstGeom>
          <a:solidFill>
            <a:schemeClr val="accent6">
              <a:lumMod val="20000"/>
              <a:lumOff val="80000"/>
            </a:schemeClr>
          </a:solidFill>
        </p:spPr>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(3)</a:t>
            </a:r>
            <a:r>
              <a:rPr lang="vi-VN" sz="3200" dirty="0">
                <a:solidFill>
                  <a:srgbClr val="000000"/>
                </a:solidFill>
                <a:latin typeface="Times New Roman" panose="02020603050405020304" pitchFamily="18" charset="0"/>
                <a:ea typeface="Calibri" panose="020F0502020204030204" pitchFamily="34" charset="0"/>
              </a:rPr>
              <a:t> Như vậy việc nuôi một con vật trong nhà sẽ giúp trẻ học được nhiều kĩ năng sống cũng như cải thiện đời sống tinh thần. Ngoài ra, trẻ có thể chia sẻ thời thơ ấu của mình với những “người bạn” tốt nhất của chúng. </a:t>
            </a:r>
            <a:endParaRPr lang="en-VN" sz="3200" dirty="0"/>
          </a:p>
        </p:txBody>
      </p:sp>
      <p:sp>
        <p:nvSpPr>
          <p:cNvPr id="3" name="Rectangle 2">
            <a:extLst>
              <a:ext uri="{FF2B5EF4-FFF2-40B4-BE49-F238E27FC236}">
                <a16:creationId xmlns:a16="http://schemas.microsoft.com/office/drawing/2014/main" id="{F77DA4BD-7DA4-BD4B-80D3-CED4E47EA4B0}"/>
              </a:ext>
            </a:extLst>
          </p:cNvPr>
          <p:cNvSpPr/>
          <p:nvPr/>
        </p:nvSpPr>
        <p:spPr>
          <a:xfrm>
            <a:off x="5345723" y="674400"/>
            <a:ext cx="6096000" cy="4498796"/>
          </a:xfrm>
          <a:prstGeom prst="rect">
            <a:avLst/>
          </a:prstGeom>
        </p:spPr>
        <p:txBody>
          <a:bodyPr>
            <a:spAutoFit/>
          </a:bodyPr>
          <a:lstStyle/>
          <a:p>
            <a:pPr algn="just">
              <a:lnSpc>
                <a:spcPct val="114000"/>
              </a:lnSpc>
            </a:pPr>
            <a:r>
              <a:rPr lang="vi-VN" sz="2300" b="1" dirty="0">
                <a:solidFill>
                  <a:srgbClr val="000000"/>
                </a:solidFill>
                <a:latin typeface="Times New Roman" panose="02020603050405020304" pitchFamily="18" charset="0"/>
                <a:ea typeface="Calibri" panose="020F0502020204030204" pitchFamily="34" charset="0"/>
              </a:rPr>
              <a:t>3. Phần (3):</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Trong đoạn kết, tác giả khẳng định ý kiến:</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Vật nuôi giúp trẻ học được nhiều kĩ năng sống cũng như cải thiện đời sống tinh thần</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So sánh ý kiến này với ý kiến ở đoạn đầu (giống nhau và khác nhau, sâu sắc hay đơn giản hơn).</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Ý kiến ở đây rõ ràng hơn so với ý kiến ở phần mở đầu (chỉ nói chung chung).</a:t>
            </a:r>
            <a:endParaRPr lang="en-VN"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Xét về cấp độ khái quát, ý kiến ở phần mở đầu khái quát ở mức độ 1, ý kiến ở phần kết luận khái quát ở mức độ 2 (cách viết tổng – phân – hợp).</a:t>
            </a:r>
            <a:r>
              <a:rPr lang="en-VN" sz="2300" dirty="0"/>
              <a:t> </a:t>
            </a:r>
          </a:p>
        </p:txBody>
      </p:sp>
    </p:spTree>
    <p:extLst>
      <p:ext uri="{BB962C8B-B14F-4D97-AF65-F5344CB8AC3E}">
        <p14:creationId xmlns:p14="http://schemas.microsoft.com/office/powerpoint/2010/main" val="95447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en-VN" sz="3200" b="1" dirty="0">
                <a:solidFill>
                  <a:srgbClr val="FF0000"/>
                </a:solidFill>
                <a:latin typeface="Times New Roman" panose="02020603050405020304" pitchFamily="18" charset="0"/>
                <a:cs typeface="Times New Roman" panose="02020603050405020304" pitchFamily="18" charset="0"/>
              </a:rPr>
              <a:t>PHIẾU SỐ 3</a:t>
            </a:r>
          </a:p>
        </p:txBody>
      </p:sp>
      <p:sp>
        <p:nvSpPr>
          <p:cNvPr id="3" name="Rectangle 2">
            <a:extLst>
              <a:ext uri="{FF2B5EF4-FFF2-40B4-BE49-F238E27FC236}">
                <a16:creationId xmlns:a16="http://schemas.microsoft.com/office/drawing/2014/main" id="{A9628F5E-F654-9348-A457-CC5244C58E38}"/>
              </a:ext>
            </a:extLst>
          </p:cNvPr>
          <p:cNvSpPr/>
          <p:nvPr/>
        </p:nvSpPr>
        <p:spPr>
          <a:xfrm>
            <a:off x="773722" y="687961"/>
            <a:ext cx="10644554" cy="5482078"/>
          </a:xfrm>
          <a:prstGeom prst="rect">
            <a:avLst/>
          </a:prstGeom>
        </p:spPr>
        <p:txBody>
          <a:bodyPr wrap="square">
            <a:spAutoFit/>
          </a:bodyPr>
          <a:lstStyle/>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(2) […]</a:t>
            </a:r>
            <a:endParaRPr lang="en-VN"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Bình tĩnh:</a:t>
            </a:r>
            <a:r>
              <a:rPr lang="vi-VN" dirty="0">
                <a:solidFill>
                  <a:srgbClr val="000000"/>
                </a:solidFill>
                <a:latin typeface="Times New Roman" panose="02020603050405020304" pitchFamily="18" charset="0"/>
                <a:ea typeface="Calibri" panose="020F0502020204030204" pitchFamily="34" charset="0"/>
              </a:rPr>
              <a:t> Các con vật nuôi trong nhà có xu hướng mang lại một cảm giác bình yên cho trẻ. 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en-VN"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Giảm stress:</a:t>
            </a:r>
            <a:r>
              <a:rPr lang="vi-VN" dirty="0">
                <a:solidFill>
                  <a:srgbClr val="000000"/>
                </a:solidFill>
                <a:latin typeface="Times New Roman" panose="02020603050405020304" pitchFamily="18" charset="0"/>
                <a:ea typeface="Calibri" panose="020F0502020204030204" pitchFamily="34" charset="0"/>
              </a:rPr>
              <a:t> Cùng với việc mang lại sự bình yên cho những đứa trẻ, loài vật cũng tỏ ra thật tuyệt vời khi có thể làm giảm stress. 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en-VN"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Cải thiện kĩ năng đọc:</a:t>
            </a:r>
            <a:r>
              <a:rPr lang="vi-VN" dirty="0">
                <a:solidFill>
                  <a:srgbClr val="000000"/>
                </a:solidFill>
                <a:latin typeface="Times New Roman" panose="02020603050405020304" pitchFamily="18" charset="0"/>
                <a:ea typeface="Calibri" panose="020F0502020204030204" pitchFamily="34" charset="0"/>
              </a:rPr>
              <a:t> 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Khi đọc to cho các con vật nuôi nghe, trẻ cũng sẽ được rèn luyện về kĩ năng đọc một cách trôi chảy và sẽ rất tốt để trẻ có thể nghe được âm thanh của chính mình. […]</a:t>
            </a:r>
            <a:endParaRPr lang="en-VN"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117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C21AED-432C-F948-921A-72C44D8FB5BE}"/>
              </a:ext>
            </a:extLst>
          </p:cNvPr>
          <p:cNvSpPr/>
          <p:nvPr/>
        </p:nvSpPr>
        <p:spPr>
          <a:xfrm>
            <a:off x="5015801" y="772054"/>
            <a:ext cx="6559899" cy="5313891"/>
          </a:xfrm>
          <a:prstGeom prst="rect">
            <a:avLst/>
          </a:prstGeom>
        </p:spPr>
        <p:txBody>
          <a:bodyPr wrap="square">
            <a:spAutoFit/>
          </a:bodyPr>
          <a:lstStyle/>
          <a:p>
            <a:pPr algn="just">
              <a:lnSpc>
                <a:spcPct val="114000"/>
              </a:lnSpc>
            </a:pPr>
            <a:r>
              <a:rPr lang="vi-VN" sz="3000" b="1" dirty="0">
                <a:solidFill>
                  <a:srgbClr val="000000"/>
                </a:solidFill>
                <a:latin typeface="Times New Roman" panose="02020603050405020304" pitchFamily="18" charset="0"/>
                <a:ea typeface="Calibri" panose="020F0502020204030204" pitchFamily="34" charset="0"/>
              </a:rPr>
              <a:t>2. Phần (2):</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Tác giả đã đưa ra lí lẽ:</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bình tĩnh</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giảm stress</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cải thiện kĩ năng đọc</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Từ khoá nêu lí lẽ nhằm thuyết phục người đọc được sử dụng trong phần này:</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Bình tĩnh</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Giảm stress</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Cải thiện kĩ năng đọc</a:t>
            </a:r>
            <a:endParaRPr lang="en-VN" sz="3000" dirty="0">
              <a:solidFill>
                <a:srgbClr val="000000"/>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02699B7C-1115-CD49-94EA-3EAC90A65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11" y="1145510"/>
            <a:ext cx="2906207" cy="2906207"/>
          </a:xfrm>
          <a:prstGeom prst="rect">
            <a:avLst/>
          </a:prstGeom>
        </p:spPr>
      </p:pic>
    </p:spTree>
    <p:extLst>
      <p:ext uri="{BB962C8B-B14F-4D97-AF65-F5344CB8AC3E}">
        <p14:creationId xmlns:p14="http://schemas.microsoft.com/office/powerpoint/2010/main" val="6860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62E64E-F37B-FB47-A623-510A4360CE98}"/>
              </a:ext>
            </a:extLst>
          </p:cNvPr>
          <p:cNvSpPr/>
          <p:nvPr/>
        </p:nvSpPr>
        <p:spPr>
          <a:xfrm>
            <a:off x="1044151" y="674400"/>
            <a:ext cx="10103698" cy="5509200"/>
          </a:xfrm>
          <a:prstGeom prst="rect">
            <a:avLst/>
          </a:prstGeom>
        </p:spPr>
        <p:txBody>
          <a:bodyPr wrap="square">
            <a:spAutoFit/>
          </a:bodyPr>
          <a:lstStyle/>
          <a:p>
            <a:r>
              <a:rPr lang="vi-VN"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en-VN"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en-VN" sz="2200" i="1" dirty="0">
              <a:latin typeface="Times New Roman" panose="02020603050405020304" pitchFamily="18" charset="0"/>
              <a:cs typeface="Times New Roman" panose="02020603050405020304" pitchFamily="18" charset="0"/>
            </a:endParaRPr>
          </a:p>
          <a:p>
            <a:r>
              <a:rPr lang="en-VN"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en-VN" sz="2200" i="1" dirty="0">
              <a:latin typeface="Times New Roman" panose="02020603050405020304" pitchFamily="18" charset="0"/>
              <a:cs typeface="Times New Roman" panose="02020603050405020304" pitchFamily="18" charset="0"/>
            </a:endParaRPr>
          </a:p>
          <a:p>
            <a:r>
              <a:rPr lang="en-VN"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a:t>
            </a:r>
            <a:endParaRPr lang="en-VN"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80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en-VN" sz="3200" b="1" dirty="0">
                <a:solidFill>
                  <a:srgbClr val="FF0000"/>
                </a:solidFill>
                <a:latin typeface="Times New Roman" panose="02020603050405020304" pitchFamily="18" charset="0"/>
                <a:cs typeface="Times New Roman" panose="02020603050405020304" pitchFamily="18" charset="0"/>
              </a:rPr>
              <a:t>PHIẾU SỐ 4</a:t>
            </a:r>
          </a:p>
        </p:txBody>
      </p:sp>
      <p:sp>
        <p:nvSpPr>
          <p:cNvPr id="4" name="Rectangle 3">
            <a:extLst>
              <a:ext uri="{FF2B5EF4-FFF2-40B4-BE49-F238E27FC236}">
                <a16:creationId xmlns:a16="http://schemas.microsoft.com/office/drawing/2014/main" id="{0DFA1C31-8FED-BD46-BECA-DC68416F0F3F}"/>
              </a:ext>
            </a:extLst>
          </p:cNvPr>
          <p:cNvSpPr/>
          <p:nvPr/>
        </p:nvSpPr>
        <p:spPr>
          <a:xfrm>
            <a:off x="773723" y="406634"/>
            <a:ext cx="10644554" cy="5953040"/>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(2)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Tìm hiểu về hậu quả:</a:t>
            </a:r>
            <a:r>
              <a:rPr lang="vi-VN" sz="2400" dirty="0">
                <a:solidFill>
                  <a:srgbClr val="000000"/>
                </a:solidFill>
                <a:latin typeface="Times New Roman" panose="02020603050405020304" pitchFamily="18" charset="0"/>
                <a:ea typeface="Calibri" panose="020F0502020204030204" pitchFamily="34" charset="0"/>
              </a:rPr>
              <a:t> Chăm sóc vật nuôi sẽ giúp trẻ có một cơ hội tuyệt vời để tìm hiểu về hậu quả. Khi các thú cưng không được chăm sóc tốt, kết quả sẽ thấy rõ ràng trong thực tế. Ví dụ: Nếu cá không được cho ăn, cá sẽ chết; nếu chó không vận động, chó sẽ bị cuồng chân; khi chuồng của một con chuột lang không được cọ rửa thì nó sẽ có mùi khó chịu;…</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Học cách cam kết:</a:t>
            </a:r>
            <a:r>
              <a:rPr lang="vi-VN" sz="2400" dirty="0">
                <a:solidFill>
                  <a:srgbClr val="000000"/>
                </a:solidFill>
                <a:latin typeface="Times New Roman" panose="02020603050405020304" pitchFamily="18" charset="0"/>
                <a:ea typeface="Calibri" panose="020F0502020204030204" pitchFamily="34" charset="0"/>
              </a:rPr>
              <a:t> 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 Điều này dạy trẻ học cách cam kết và tuân theo cam kết đó trong suốt quá trình.</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b="1" dirty="0">
                <a:solidFill>
                  <a:srgbClr val="000000"/>
                </a:solidFill>
                <a:latin typeface="Times New Roman" panose="02020603050405020304" pitchFamily="18" charset="0"/>
                <a:ea typeface="Calibri" panose="020F0502020204030204" pitchFamily="34" charset="0"/>
              </a:rPr>
              <a:t>Kỉ luật:</a:t>
            </a:r>
            <a:r>
              <a:rPr lang="vi-VN" sz="2400" dirty="0">
                <a:solidFill>
                  <a:srgbClr val="000000"/>
                </a:solidFill>
                <a:latin typeface="Times New Roman" panose="02020603050405020304" pitchFamily="18" charset="0"/>
                <a:ea typeface="Calibri" panose="020F0502020204030204" pitchFamily="34" charset="0"/>
              </a:rPr>
              <a:t> Nếu trẻ có một chú cún trong nhà, chúng sẽ phải học cách huấn luyện nó và dạy nó cách nghe lời. Những nghiên cứu khoa học cũng đã cho thấy nuôi chó sẽ giúp trẻ học tập và rèn luyện tính kỉ luật. </a:t>
            </a:r>
            <a:endParaRPr lang="en-VN" sz="2400" dirty="0"/>
          </a:p>
        </p:txBody>
      </p:sp>
    </p:spTree>
    <p:extLst>
      <p:ext uri="{BB962C8B-B14F-4D97-AF65-F5344CB8AC3E}">
        <p14:creationId xmlns:p14="http://schemas.microsoft.com/office/powerpoint/2010/main" val="426496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1044F-9478-B443-A670-2BE353121BF9}"/>
              </a:ext>
            </a:extLst>
          </p:cNvPr>
          <p:cNvSpPr/>
          <p:nvPr/>
        </p:nvSpPr>
        <p:spPr>
          <a:xfrm>
            <a:off x="5003598" y="493399"/>
            <a:ext cx="5685693" cy="5185522"/>
          </a:xfrm>
          <a:prstGeom prst="rect">
            <a:avLst/>
          </a:prstGeom>
        </p:spPr>
        <p:txBody>
          <a:bodyPr wrap="square">
            <a:spAutoFit/>
          </a:bodyPr>
          <a:lstStyle/>
          <a:p>
            <a:pPr algn="just">
              <a:lnSpc>
                <a:spcPct val="150000"/>
              </a:lnSpc>
            </a:pPr>
            <a:r>
              <a:rPr lang="vi-VN" sz="2800" b="1" dirty="0">
                <a:solidFill>
                  <a:srgbClr val="000000"/>
                </a:solidFill>
                <a:latin typeface="Times New Roman" panose="02020603050405020304" pitchFamily="18" charset="0"/>
                <a:ea typeface="Calibri" panose="020F0502020204030204" pitchFamily="34" charset="0"/>
              </a:rPr>
              <a:t>2. Phần (2):</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000000"/>
                </a:solidFill>
                <a:latin typeface="Times New Roman" panose="02020603050405020304" pitchFamily="18" charset="0"/>
                <a:ea typeface="Calibri" panose="020F0502020204030204" pitchFamily="34" charset="0"/>
              </a:rPr>
              <a:t>- Tác giả đã đưa ra mấy lí lẽ?</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có cơ hội tìm hiểu về hậu quả.</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cách cam kết và tuân theo cam kết đó.</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tập và rèn luyện tính kỉ luật</a:t>
            </a:r>
            <a:endParaRPr lang="en-VN" sz="2800" dirty="0">
              <a:solidFill>
                <a:srgbClr val="000000"/>
              </a:solidFill>
              <a:latin typeface="Times New Roman" panose="02020603050405020304" pitchFamily="18" charset="0"/>
              <a:ea typeface="Calibri" panose="020F0502020204030204" pitchFamily="34" charset="0"/>
            </a:endParaRPr>
          </a:p>
        </p:txBody>
      </p:sp>
      <p:grpSp>
        <p:nvGrpSpPr>
          <p:cNvPr id="3" name="Google Shape;2646;p71">
            <a:extLst>
              <a:ext uri="{FF2B5EF4-FFF2-40B4-BE49-F238E27FC236}">
                <a16:creationId xmlns:a16="http://schemas.microsoft.com/office/drawing/2014/main" id="{3061F4F7-9D1B-C14C-A9D1-154A280A59C5}"/>
              </a:ext>
            </a:extLst>
          </p:cNvPr>
          <p:cNvGrpSpPr/>
          <p:nvPr/>
        </p:nvGrpSpPr>
        <p:grpSpPr>
          <a:xfrm flipH="1">
            <a:off x="2639364" y="4481564"/>
            <a:ext cx="1822103" cy="1368353"/>
            <a:chOff x="423875" y="673000"/>
            <a:chExt cx="1619000" cy="1326225"/>
          </a:xfrm>
        </p:grpSpPr>
        <p:sp>
          <p:nvSpPr>
            <p:cNvPr id="4" name="Google Shape;2647;p71">
              <a:extLst>
                <a:ext uri="{FF2B5EF4-FFF2-40B4-BE49-F238E27FC236}">
                  <a16:creationId xmlns:a16="http://schemas.microsoft.com/office/drawing/2014/main" id="{DB2ECE9D-B3B0-3F4B-A1F5-15469D1CC639}"/>
                </a:ext>
              </a:extLst>
            </p:cNvPr>
            <p:cNvSpPr/>
            <p:nvPr/>
          </p:nvSpPr>
          <p:spPr>
            <a:xfrm>
              <a:off x="1884150" y="998675"/>
              <a:ext cx="158725" cy="168150"/>
            </a:xfrm>
            <a:custGeom>
              <a:avLst/>
              <a:gdLst/>
              <a:ahLst/>
              <a:cxnLst/>
              <a:rect l="l" t="t" r="r" b="b"/>
              <a:pathLst>
                <a:path w="6349" h="6726" extrusionOk="0">
                  <a:moveTo>
                    <a:pt x="5926" y="0"/>
                  </a:moveTo>
                  <a:lnTo>
                    <a:pt x="752" y="5173"/>
                  </a:lnTo>
                  <a:lnTo>
                    <a:pt x="0" y="6678"/>
                  </a:lnTo>
                  <a:lnTo>
                    <a:pt x="752" y="6725"/>
                  </a:lnTo>
                  <a:lnTo>
                    <a:pt x="1505" y="6725"/>
                  </a:lnTo>
                  <a:lnTo>
                    <a:pt x="2116" y="6678"/>
                  </a:lnTo>
                  <a:lnTo>
                    <a:pt x="2728" y="6584"/>
                  </a:lnTo>
                  <a:lnTo>
                    <a:pt x="3245" y="6443"/>
                  </a:lnTo>
                  <a:lnTo>
                    <a:pt x="3762" y="6302"/>
                  </a:lnTo>
                  <a:lnTo>
                    <a:pt x="4186" y="6114"/>
                  </a:lnTo>
                  <a:lnTo>
                    <a:pt x="4562" y="5926"/>
                  </a:lnTo>
                  <a:lnTo>
                    <a:pt x="4891" y="5691"/>
                  </a:lnTo>
                  <a:lnTo>
                    <a:pt x="5173" y="5408"/>
                  </a:lnTo>
                  <a:lnTo>
                    <a:pt x="5455" y="5126"/>
                  </a:lnTo>
                  <a:lnTo>
                    <a:pt x="5644" y="4844"/>
                  </a:lnTo>
                  <a:lnTo>
                    <a:pt x="5832" y="4562"/>
                  </a:lnTo>
                  <a:lnTo>
                    <a:pt x="5973" y="4233"/>
                  </a:lnTo>
                  <a:lnTo>
                    <a:pt x="6114" y="3903"/>
                  </a:lnTo>
                  <a:lnTo>
                    <a:pt x="6208" y="3574"/>
                  </a:lnTo>
                  <a:lnTo>
                    <a:pt x="6302" y="2916"/>
                  </a:lnTo>
                  <a:lnTo>
                    <a:pt x="6349" y="2257"/>
                  </a:lnTo>
                  <a:lnTo>
                    <a:pt x="6302" y="1646"/>
                  </a:lnTo>
                  <a:lnTo>
                    <a:pt x="6208" y="1129"/>
                  </a:lnTo>
                  <a:lnTo>
                    <a:pt x="6067" y="282"/>
                  </a:lnTo>
                  <a:lnTo>
                    <a:pt x="5926"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48;p71">
              <a:extLst>
                <a:ext uri="{FF2B5EF4-FFF2-40B4-BE49-F238E27FC236}">
                  <a16:creationId xmlns:a16="http://schemas.microsoft.com/office/drawing/2014/main" id="{484C6D26-E8E1-C24B-BD41-37EC1CB8E62B}"/>
                </a:ext>
              </a:extLst>
            </p:cNvPr>
            <p:cNvSpPr/>
            <p:nvPr/>
          </p:nvSpPr>
          <p:spPr>
            <a:xfrm>
              <a:off x="1025850" y="1601800"/>
              <a:ext cx="171675" cy="397425"/>
            </a:xfrm>
            <a:custGeom>
              <a:avLst/>
              <a:gdLst/>
              <a:ahLst/>
              <a:cxnLst/>
              <a:rect l="l" t="t" r="r" b="b"/>
              <a:pathLst>
                <a:path w="6867" h="15897" extrusionOk="0">
                  <a:moveTo>
                    <a:pt x="518" y="1"/>
                  </a:moveTo>
                  <a:lnTo>
                    <a:pt x="1" y="4328"/>
                  </a:lnTo>
                  <a:lnTo>
                    <a:pt x="3810" y="15897"/>
                  </a:lnTo>
                  <a:lnTo>
                    <a:pt x="6867" y="15897"/>
                  </a:lnTo>
                  <a:lnTo>
                    <a:pt x="5550" y="518"/>
                  </a:lnTo>
                  <a:lnTo>
                    <a:pt x="51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49;p71">
              <a:extLst>
                <a:ext uri="{FF2B5EF4-FFF2-40B4-BE49-F238E27FC236}">
                  <a16:creationId xmlns:a16="http://schemas.microsoft.com/office/drawing/2014/main" id="{AAA0A37F-84CE-5D4B-BAF9-1A270BEF5B8E}"/>
                </a:ext>
              </a:extLst>
            </p:cNvPr>
            <p:cNvSpPr/>
            <p:nvPr/>
          </p:nvSpPr>
          <p:spPr>
            <a:xfrm>
              <a:off x="1701900" y="1359600"/>
              <a:ext cx="182275" cy="639625"/>
            </a:xfrm>
            <a:custGeom>
              <a:avLst/>
              <a:gdLst/>
              <a:ahLst/>
              <a:cxnLst/>
              <a:rect l="l" t="t" r="r" b="b"/>
              <a:pathLst>
                <a:path w="7291" h="25585" extrusionOk="0">
                  <a:moveTo>
                    <a:pt x="7290" y="1"/>
                  </a:moveTo>
                  <a:lnTo>
                    <a:pt x="0" y="10065"/>
                  </a:lnTo>
                  <a:lnTo>
                    <a:pt x="3245" y="25585"/>
                  </a:lnTo>
                  <a:lnTo>
                    <a:pt x="7290" y="25585"/>
                  </a:lnTo>
                  <a:lnTo>
                    <a:pt x="7290"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50;p71">
              <a:extLst>
                <a:ext uri="{FF2B5EF4-FFF2-40B4-BE49-F238E27FC236}">
                  <a16:creationId xmlns:a16="http://schemas.microsoft.com/office/drawing/2014/main" id="{B5E46013-1465-C14B-951C-794574D4FF3E}"/>
                </a:ext>
              </a:extLst>
            </p:cNvPr>
            <p:cNvSpPr/>
            <p:nvPr/>
          </p:nvSpPr>
          <p:spPr>
            <a:xfrm>
              <a:off x="1106975" y="1956875"/>
              <a:ext cx="90550" cy="42350"/>
            </a:xfrm>
            <a:custGeom>
              <a:avLst/>
              <a:gdLst/>
              <a:ahLst/>
              <a:cxnLst/>
              <a:rect l="l" t="t" r="r" b="b"/>
              <a:pathLst>
                <a:path w="3622" h="1694" extrusionOk="0">
                  <a:moveTo>
                    <a:pt x="1" y="1"/>
                  </a:moveTo>
                  <a:lnTo>
                    <a:pt x="565" y="1694"/>
                  </a:lnTo>
                  <a:lnTo>
                    <a:pt x="3622" y="1694"/>
                  </a:lnTo>
                  <a:lnTo>
                    <a:pt x="3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51;p71">
              <a:extLst>
                <a:ext uri="{FF2B5EF4-FFF2-40B4-BE49-F238E27FC236}">
                  <a16:creationId xmlns:a16="http://schemas.microsoft.com/office/drawing/2014/main" id="{34132CE5-B715-D649-89EE-74C71EDC8CD7}"/>
                </a:ext>
              </a:extLst>
            </p:cNvPr>
            <p:cNvSpPr/>
            <p:nvPr/>
          </p:nvSpPr>
          <p:spPr>
            <a:xfrm>
              <a:off x="1774800" y="1956875"/>
              <a:ext cx="109375" cy="42350"/>
            </a:xfrm>
            <a:custGeom>
              <a:avLst/>
              <a:gdLst/>
              <a:ahLst/>
              <a:cxnLst/>
              <a:rect l="l" t="t" r="r" b="b"/>
              <a:pathLst>
                <a:path w="4375" h="1694" extrusionOk="0">
                  <a:moveTo>
                    <a:pt x="0" y="1"/>
                  </a:moveTo>
                  <a:lnTo>
                    <a:pt x="329" y="1694"/>
                  </a:lnTo>
                  <a:lnTo>
                    <a:pt x="4374" y="1694"/>
                  </a:lnTo>
                  <a:lnTo>
                    <a:pt x="4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52;p71">
              <a:extLst>
                <a:ext uri="{FF2B5EF4-FFF2-40B4-BE49-F238E27FC236}">
                  <a16:creationId xmlns:a16="http://schemas.microsoft.com/office/drawing/2014/main" id="{0B529E51-9AEE-3744-B19A-E1524A2916A4}"/>
                </a:ext>
              </a:extLst>
            </p:cNvPr>
            <p:cNvSpPr/>
            <p:nvPr/>
          </p:nvSpPr>
          <p:spPr>
            <a:xfrm>
              <a:off x="828325" y="805850"/>
              <a:ext cx="1074650" cy="1193375"/>
            </a:xfrm>
            <a:custGeom>
              <a:avLst/>
              <a:gdLst/>
              <a:ahLst/>
              <a:cxnLst/>
              <a:rect l="l" t="t" r="r" b="b"/>
              <a:pathLst>
                <a:path w="42986" h="47735" extrusionOk="0">
                  <a:moveTo>
                    <a:pt x="3481" y="0"/>
                  </a:moveTo>
                  <a:lnTo>
                    <a:pt x="2728" y="706"/>
                  </a:lnTo>
                  <a:lnTo>
                    <a:pt x="1223" y="2070"/>
                  </a:lnTo>
                  <a:lnTo>
                    <a:pt x="1" y="9218"/>
                  </a:lnTo>
                  <a:lnTo>
                    <a:pt x="471" y="10394"/>
                  </a:lnTo>
                  <a:lnTo>
                    <a:pt x="894" y="11522"/>
                  </a:lnTo>
                  <a:lnTo>
                    <a:pt x="1318" y="12745"/>
                  </a:lnTo>
                  <a:lnTo>
                    <a:pt x="1694" y="13968"/>
                  </a:lnTo>
                  <a:lnTo>
                    <a:pt x="2070" y="15332"/>
                  </a:lnTo>
                  <a:lnTo>
                    <a:pt x="2399" y="16696"/>
                  </a:lnTo>
                  <a:lnTo>
                    <a:pt x="2728" y="18106"/>
                  </a:lnTo>
                  <a:lnTo>
                    <a:pt x="3011" y="19564"/>
                  </a:lnTo>
                  <a:lnTo>
                    <a:pt x="3528" y="22433"/>
                  </a:lnTo>
                  <a:lnTo>
                    <a:pt x="3904" y="25349"/>
                  </a:lnTo>
                  <a:lnTo>
                    <a:pt x="4233" y="28218"/>
                  </a:lnTo>
                  <a:lnTo>
                    <a:pt x="4421" y="30992"/>
                  </a:lnTo>
                  <a:lnTo>
                    <a:pt x="4610" y="33673"/>
                  </a:lnTo>
                  <a:lnTo>
                    <a:pt x="4704" y="36260"/>
                  </a:lnTo>
                  <a:lnTo>
                    <a:pt x="4751" y="38658"/>
                  </a:lnTo>
                  <a:lnTo>
                    <a:pt x="4751" y="40869"/>
                  </a:lnTo>
                  <a:lnTo>
                    <a:pt x="4704" y="44490"/>
                  </a:lnTo>
                  <a:lnTo>
                    <a:pt x="4610" y="46841"/>
                  </a:lnTo>
                  <a:lnTo>
                    <a:pt x="4563" y="47735"/>
                  </a:lnTo>
                  <a:lnTo>
                    <a:pt x="7431" y="47735"/>
                  </a:lnTo>
                  <a:lnTo>
                    <a:pt x="9548" y="34755"/>
                  </a:lnTo>
                  <a:lnTo>
                    <a:pt x="10300" y="35319"/>
                  </a:lnTo>
                  <a:lnTo>
                    <a:pt x="11100" y="35836"/>
                  </a:lnTo>
                  <a:lnTo>
                    <a:pt x="11899" y="36307"/>
                  </a:lnTo>
                  <a:lnTo>
                    <a:pt x="12699" y="36683"/>
                  </a:lnTo>
                  <a:lnTo>
                    <a:pt x="13545" y="37012"/>
                  </a:lnTo>
                  <a:lnTo>
                    <a:pt x="14439" y="37294"/>
                  </a:lnTo>
                  <a:lnTo>
                    <a:pt x="15285" y="37529"/>
                  </a:lnTo>
                  <a:lnTo>
                    <a:pt x="16179" y="37765"/>
                  </a:lnTo>
                  <a:lnTo>
                    <a:pt x="17025" y="37906"/>
                  </a:lnTo>
                  <a:lnTo>
                    <a:pt x="17919" y="38000"/>
                  </a:lnTo>
                  <a:lnTo>
                    <a:pt x="18765" y="38094"/>
                  </a:lnTo>
                  <a:lnTo>
                    <a:pt x="19612" y="38141"/>
                  </a:lnTo>
                  <a:lnTo>
                    <a:pt x="20505" y="38188"/>
                  </a:lnTo>
                  <a:lnTo>
                    <a:pt x="21305" y="38141"/>
                  </a:lnTo>
                  <a:lnTo>
                    <a:pt x="22951" y="38047"/>
                  </a:lnTo>
                  <a:lnTo>
                    <a:pt x="24456" y="37906"/>
                  </a:lnTo>
                  <a:lnTo>
                    <a:pt x="25867" y="37671"/>
                  </a:lnTo>
                  <a:lnTo>
                    <a:pt x="27137" y="37435"/>
                  </a:lnTo>
                  <a:lnTo>
                    <a:pt x="28265" y="37153"/>
                  </a:lnTo>
                  <a:lnTo>
                    <a:pt x="29817" y="36730"/>
                  </a:lnTo>
                  <a:lnTo>
                    <a:pt x="30382" y="36542"/>
                  </a:lnTo>
                  <a:lnTo>
                    <a:pt x="30711" y="37294"/>
                  </a:lnTo>
                  <a:lnTo>
                    <a:pt x="30946" y="38094"/>
                  </a:lnTo>
                  <a:lnTo>
                    <a:pt x="31181" y="38940"/>
                  </a:lnTo>
                  <a:lnTo>
                    <a:pt x="31322" y="39834"/>
                  </a:lnTo>
                  <a:lnTo>
                    <a:pt x="31463" y="40774"/>
                  </a:lnTo>
                  <a:lnTo>
                    <a:pt x="31557" y="41715"/>
                  </a:lnTo>
                  <a:lnTo>
                    <a:pt x="31651" y="43502"/>
                  </a:lnTo>
                  <a:lnTo>
                    <a:pt x="31604" y="45148"/>
                  </a:lnTo>
                  <a:lnTo>
                    <a:pt x="31557" y="46465"/>
                  </a:lnTo>
                  <a:lnTo>
                    <a:pt x="31463" y="47735"/>
                  </a:lnTo>
                  <a:lnTo>
                    <a:pt x="35884" y="47735"/>
                  </a:lnTo>
                  <a:lnTo>
                    <a:pt x="36448" y="46700"/>
                  </a:lnTo>
                  <a:lnTo>
                    <a:pt x="36966" y="45618"/>
                  </a:lnTo>
                  <a:lnTo>
                    <a:pt x="37436" y="44443"/>
                  </a:lnTo>
                  <a:lnTo>
                    <a:pt x="37906" y="43220"/>
                  </a:lnTo>
                  <a:lnTo>
                    <a:pt x="38377" y="41950"/>
                  </a:lnTo>
                  <a:lnTo>
                    <a:pt x="38800" y="40633"/>
                  </a:lnTo>
                  <a:lnTo>
                    <a:pt x="39176" y="39270"/>
                  </a:lnTo>
                  <a:lnTo>
                    <a:pt x="39552" y="37859"/>
                  </a:lnTo>
                  <a:lnTo>
                    <a:pt x="40211" y="35037"/>
                  </a:lnTo>
                  <a:lnTo>
                    <a:pt x="40775" y="32121"/>
                  </a:lnTo>
                  <a:lnTo>
                    <a:pt x="41292" y="29205"/>
                  </a:lnTo>
                  <a:lnTo>
                    <a:pt x="41716" y="26384"/>
                  </a:lnTo>
                  <a:lnTo>
                    <a:pt x="42045" y="23703"/>
                  </a:lnTo>
                  <a:lnTo>
                    <a:pt x="42327" y="21163"/>
                  </a:lnTo>
                  <a:lnTo>
                    <a:pt x="42562" y="18859"/>
                  </a:lnTo>
                  <a:lnTo>
                    <a:pt x="42750" y="16884"/>
                  </a:lnTo>
                  <a:lnTo>
                    <a:pt x="42938" y="13968"/>
                  </a:lnTo>
                  <a:lnTo>
                    <a:pt x="42985" y="12886"/>
                  </a:lnTo>
                  <a:lnTo>
                    <a:pt x="41151" y="12839"/>
                  </a:lnTo>
                  <a:lnTo>
                    <a:pt x="38941" y="12745"/>
                  </a:lnTo>
                  <a:lnTo>
                    <a:pt x="35978" y="12604"/>
                  </a:lnTo>
                  <a:lnTo>
                    <a:pt x="32404" y="12416"/>
                  </a:lnTo>
                  <a:lnTo>
                    <a:pt x="28218" y="12134"/>
                  </a:lnTo>
                  <a:lnTo>
                    <a:pt x="23515" y="11758"/>
                  </a:lnTo>
                  <a:lnTo>
                    <a:pt x="18436" y="11287"/>
                  </a:lnTo>
                  <a:lnTo>
                    <a:pt x="17166" y="11146"/>
                  </a:lnTo>
                  <a:lnTo>
                    <a:pt x="15944" y="10958"/>
                  </a:lnTo>
                  <a:lnTo>
                    <a:pt x="14815" y="10770"/>
                  </a:lnTo>
                  <a:lnTo>
                    <a:pt x="13780" y="10488"/>
                  </a:lnTo>
                  <a:lnTo>
                    <a:pt x="12793" y="10159"/>
                  </a:lnTo>
                  <a:lnTo>
                    <a:pt x="11852" y="9829"/>
                  </a:lnTo>
                  <a:lnTo>
                    <a:pt x="11006" y="9453"/>
                  </a:lnTo>
                  <a:lnTo>
                    <a:pt x="10206" y="9030"/>
                  </a:lnTo>
                  <a:lnTo>
                    <a:pt x="9454" y="8607"/>
                  </a:lnTo>
                  <a:lnTo>
                    <a:pt x="8795" y="8183"/>
                  </a:lnTo>
                  <a:lnTo>
                    <a:pt x="8137" y="7713"/>
                  </a:lnTo>
                  <a:lnTo>
                    <a:pt x="7572" y="7243"/>
                  </a:lnTo>
                  <a:lnTo>
                    <a:pt x="7055" y="6725"/>
                  </a:lnTo>
                  <a:lnTo>
                    <a:pt x="6538" y="6208"/>
                  </a:lnTo>
                  <a:lnTo>
                    <a:pt x="6115" y="5738"/>
                  </a:lnTo>
                  <a:lnTo>
                    <a:pt x="5738" y="5221"/>
                  </a:lnTo>
                  <a:lnTo>
                    <a:pt x="5362" y="4703"/>
                  </a:lnTo>
                  <a:lnTo>
                    <a:pt x="5080" y="4233"/>
                  </a:lnTo>
                  <a:lnTo>
                    <a:pt x="4516" y="3245"/>
                  </a:lnTo>
                  <a:lnTo>
                    <a:pt x="4139" y="2399"/>
                  </a:lnTo>
                  <a:lnTo>
                    <a:pt x="3857" y="1599"/>
                  </a:lnTo>
                  <a:lnTo>
                    <a:pt x="3669" y="941"/>
                  </a:lnTo>
                  <a:lnTo>
                    <a:pt x="3575" y="424"/>
                  </a:lnTo>
                  <a:lnTo>
                    <a:pt x="3481"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53;p71">
              <a:extLst>
                <a:ext uri="{FF2B5EF4-FFF2-40B4-BE49-F238E27FC236}">
                  <a16:creationId xmlns:a16="http://schemas.microsoft.com/office/drawing/2014/main" id="{F1BE1150-A9A8-A541-B25D-07A17B0C45A2}"/>
                </a:ext>
              </a:extLst>
            </p:cNvPr>
            <p:cNvSpPr/>
            <p:nvPr/>
          </p:nvSpPr>
          <p:spPr>
            <a:xfrm>
              <a:off x="828325" y="823475"/>
              <a:ext cx="79975" cy="331575"/>
            </a:xfrm>
            <a:custGeom>
              <a:avLst/>
              <a:gdLst/>
              <a:ahLst/>
              <a:cxnLst/>
              <a:rect l="l" t="t" r="r" b="b"/>
              <a:pathLst>
                <a:path w="3199" h="13263" extrusionOk="0">
                  <a:moveTo>
                    <a:pt x="2728" y="1"/>
                  </a:moveTo>
                  <a:lnTo>
                    <a:pt x="1223" y="1365"/>
                  </a:lnTo>
                  <a:lnTo>
                    <a:pt x="1" y="8513"/>
                  </a:lnTo>
                  <a:lnTo>
                    <a:pt x="471" y="9689"/>
                  </a:lnTo>
                  <a:lnTo>
                    <a:pt x="894" y="10817"/>
                  </a:lnTo>
                  <a:lnTo>
                    <a:pt x="1318" y="12040"/>
                  </a:lnTo>
                  <a:lnTo>
                    <a:pt x="1694" y="13263"/>
                  </a:lnTo>
                  <a:lnTo>
                    <a:pt x="2070" y="12275"/>
                  </a:lnTo>
                  <a:lnTo>
                    <a:pt x="2399" y="11288"/>
                  </a:lnTo>
                  <a:lnTo>
                    <a:pt x="2681" y="10300"/>
                  </a:lnTo>
                  <a:lnTo>
                    <a:pt x="2869" y="9265"/>
                  </a:lnTo>
                  <a:lnTo>
                    <a:pt x="3011" y="8231"/>
                  </a:lnTo>
                  <a:lnTo>
                    <a:pt x="3105" y="7243"/>
                  </a:lnTo>
                  <a:lnTo>
                    <a:pt x="3152" y="6256"/>
                  </a:lnTo>
                  <a:lnTo>
                    <a:pt x="3199" y="5315"/>
                  </a:lnTo>
                  <a:lnTo>
                    <a:pt x="3199" y="4421"/>
                  </a:lnTo>
                  <a:lnTo>
                    <a:pt x="3152" y="3528"/>
                  </a:lnTo>
                  <a:lnTo>
                    <a:pt x="3011" y="2023"/>
                  </a:lnTo>
                  <a:lnTo>
                    <a:pt x="2869" y="800"/>
                  </a:lnTo>
                  <a:lnTo>
                    <a:pt x="272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54;p71">
              <a:extLst>
                <a:ext uri="{FF2B5EF4-FFF2-40B4-BE49-F238E27FC236}">
                  <a16:creationId xmlns:a16="http://schemas.microsoft.com/office/drawing/2014/main" id="{A00DDC4F-E709-DF48-B874-120A35DCF1DB}"/>
                </a:ext>
              </a:extLst>
            </p:cNvPr>
            <p:cNvSpPr/>
            <p:nvPr/>
          </p:nvSpPr>
          <p:spPr>
            <a:xfrm>
              <a:off x="942375" y="1956875"/>
              <a:ext cx="78800" cy="42350"/>
            </a:xfrm>
            <a:custGeom>
              <a:avLst/>
              <a:gdLst/>
              <a:ahLst/>
              <a:cxnLst/>
              <a:rect l="l" t="t" r="r" b="b"/>
              <a:pathLst>
                <a:path w="3152" h="1694" extrusionOk="0">
                  <a:moveTo>
                    <a:pt x="48" y="1"/>
                  </a:moveTo>
                  <a:lnTo>
                    <a:pt x="1" y="1694"/>
                  </a:lnTo>
                  <a:lnTo>
                    <a:pt x="2869" y="1694"/>
                  </a:lnTo>
                  <a:lnTo>
                    <a:pt x="31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55;p71">
              <a:extLst>
                <a:ext uri="{FF2B5EF4-FFF2-40B4-BE49-F238E27FC236}">
                  <a16:creationId xmlns:a16="http://schemas.microsoft.com/office/drawing/2014/main" id="{F29E8BF4-4C25-654B-91DF-3C163D3D314D}"/>
                </a:ext>
              </a:extLst>
            </p:cNvPr>
            <p:cNvSpPr/>
            <p:nvPr/>
          </p:nvSpPr>
          <p:spPr>
            <a:xfrm>
              <a:off x="1614900" y="1956875"/>
              <a:ext cx="131700" cy="42350"/>
            </a:xfrm>
            <a:custGeom>
              <a:avLst/>
              <a:gdLst/>
              <a:ahLst/>
              <a:cxnLst/>
              <a:rect l="l" t="t" r="r" b="b"/>
              <a:pathLst>
                <a:path w="5268" h="1694" extrusionOk="0">
                  <a:moveTo>
                    <a:pt x="141" y="1"/>
                  </a:moveTo>
                  <a:lnTo>
                    <a:pt x="47" y="1223"/>
                  </a:lnTo>
                  <a:lnTo>
                    <a:pt x="0" y="1694"/>
                  </a:lnTo>
                  <a:lnTo>
                    <a:pt x="4421" y="1694"/>
                  </a:lnTo>
                  <a:lnTo>
                    <a:pt x="4891" y="847"/>
                  </a:lnTo>
                  <a:lnTo>
                    <a:pt x="5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56;p71">
              <a:extLst>
                <a:ext uri="{FF2B5EF4-FFF2-40B4-BE49-F238E27FC236}">
                  <a16:creationId xmlns:a16="http://schemas.microsoft.com/office/drawing/2014/main" id="{216B917C-DB85-CA4F-8C45-50B263DC01DD}"/>
                </a:ext>
              </a:extLst>
            </p:cNvPr>
            <p:cNvSpPr/>
            <p:nvPr/>
          </p:nvSpPr>
          <p:spPr>
            <a:xfrm>
              <a:off x="1095225" y="1253800"/>
              <a:ext cx="465600" cy="400950"/>
            </a:xfrm>
            <a:custGeom>
              <a:avLst/>
              <a:gdLst/>
              <a:ahLst/>
              <a:cxnLst/>
              <a:rect l="l" t="t" r="r" b="b"/>
              <a:pathLst>
                <a:path w="18624" h="16038" extrusionOk="0">
                  <a:moveTo>
                    <a:pt x="9218" y="0"/>
                  </a:moveTo>
                  <a:lnTo>
                    <a:pt x="8842" y="47"/>
                  </a:lnTo>
                  <a:lnTo>
                    <a:pt x="8466" y="141"/>
                  </a:lnTo>
                  <a:lnTo>
                    <a:pt x="8089" y="283"/>
                  </a:lnTo>
                  <a:lnTo>
                    <a:pt x="7713" y="471"/>
                  </a:lnTo>
                  <a:lnTo>
                    <a:pt x="7384" y="706"/>
                  </a:lnTo>
                  <a:lnTo>
                    <a:pt x="7008" y="941"/>
                  </a:lnTo>
                  <a:lnTo>
                    <a:pt x="6631" y="1270"/>
                  </a:lnTo>
                  <a:lnTo>
                    <a:pt x="5926" y="1976"/>
                  </a:lnTo>
                  <a:lnTo>
                    <a:pt x="5268" y="2822"/>
                  </a:lnTo>
                  <a:lnTo>
                    <a:pt x="4609" y="3716"/>
                  </a:lnTo>
                  <a:lnTo>
                    <a:pt x="3951" y="4750"/>
                  </a:lnTo>
                  <a:lnTo>
                    <a:pt x="3339" y="5832"/>
                  </a:lnTo>
                  <a:lnTo>
                    <a:pt x="2775" y="6914"/>
                  </a:lnTo>
                  <a:lnTo>
                    <a:pt x="2211" y="8089"/>
                  </a:lnTo>
                  <a:lnTo>
                    <a:pt x="1693" y="9218"/>
                  </a:lnTo>
                  <a:lnTo>
                    <a:pt x="753" y="11428"/>
                  </a:lnTo>
                  <a:lnTo>
                    <a:pt x="0" y="13451"/>
                  </a:lnTo>
                  <a:lnTo>
                    <a:pt x="612" y="13827"/>
                  </a:lnTo>
                  <a:lnTo>
                    <a:pt x="1223" y="14203"/>
                  </a:lnTo>
                  <a:lnTo>
                    <a:pt x="1882" y="14485"/>
                  </a:lnTo>
                  <a:lnTo>
                    <a:pt x="2540" y="14767"/>
                  </a:lnTo>
                  <a:lnTo>
                    <a:pt x="3198" y="15050"/>
                  </a:lnTo>
                  <a:lnTo>
                    <a:pt x="3857" y="15238"/>
                  </a:lnTo>
                  <a:lnTo>
                    <a:pt x="5221" y="15614"/>
                  </a:lnTo>
                  <a:lnTo>
                    <a:pt x="6584" y="15849"/>
                  </a:lnTo>
                  <a:lnTo>
                    <a:pt x="7948" y="15990"/>
                  </a:lnTo>
                  <a:lnTo>
                    <a:pt x="9265" y="16037"/>
                  </a:lnTo>
                  <a:lnTo>
                    <a:pt x="10582" y="16037"/>
                  </a:lnTo>
                  <a:lnTo>
                    <a:pt x="11852" y="15990"/>
                  </a:lnTo>
                  <a:lnTo>
                    <a:pt x="13075" y="15896"/>
                  </a:lnTo>
                  <a:lnTo>
                    <a:pt x="14250" y="15755"/>
                  </a:lnTo>
                  <a:lnTo>
                    <a:pt x="15332" y="15567"/>
                  </a:lnTo>
                  <a:lnTo>
                    <a:pt x="16320" y="15379"/>
                  </a:lnTo>
                  <a:lnTo>
                    <a:pt x="17213" y="15144"/>
                  </a:lnTo>
                  <a:lnTo>
                    <a:pt x="18624" y="14815"/>
                  </a:lnTo>
                  <a:lnTo>
                    <a:pt x="17919" y="12604"/>
                  </a:lnTo>
                  <a:lnTo>
                    <a:pt x="17072" y="10253"/>
                  </a:lnTo>
                  <a:lnTo>
                    <a:pt x="16602" y="9030"/>
                  </a:lnTo>
                  <a:lnTo>
                    <a:pt x="16084" y="7807"/>
                  </a:lnTo>
                  <a:lnTo>
                    <a:pt x="15520" y="6631"/>
                  </a:lnTo>
                  <a:lnTo>
                    <a:pt x="14956" y="5456"/>
                  </a:lnTo>
                  <a:lnTo>
                    <a:pt x="14391" y="4374"/>
                  </a:lnTo>
                  <a:lnTo>
                    <a:pt x="13733" y="3386"/>
                  </a:lnTo>
                  <a:lnTo>
                    <a:pt x="13122" y="2446"/>
                  </a:lnTo>
                  <a:lnTo>
                    <a:pt x="12463" y="1646"/>
                  </a:lnTo>
                  <a:lnTo>
                    <a:pt x="12087" y="1317"/>
                  </a:lnTo>
                  <a:lnTo>
                    <a:pt x="11758" y="988"/>
                  </a:lnTo>
                  <a:lnTo>
                    <a:pt x="11428" y="706"/>
                  </a:lnTo>
                  <a:lnTo>
                    <a:pt x="11052" y="471"/>
                  </a:lnTo>
                  <a:lnTo>
                    <a:pt x="10676" y="283"/>
                  </a:lnTo>
                  <a:lnTo>
                    <a:pt x="10347" y="141"/>
                  </a:lnTo>
                  <a:lnTo>
                    <a:pt x="9971" y="47"/>
                  </a:lnTo>
                  <a:lnTo>
                    <a:pt x="9594" y="0"/>
                  </a:lnTo>
                  <a:close/>
                </a:path>
              </a:pathLst>
            </a:custGeom>
            <a:solidFill>
              <a:srgbClr val="EAD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57;p71">
              <a:extLst>
                <a:ext uri="{FF2B5EF4-FFF2-40B4-BE49-F238E27FC236}">
                  <a16:creationId xmlns:a16="http://schemas.microsoft.com/office/drawing/2014/main" id="{331F8E1E-8F43-5C48-8F84-E156E7036605}"/>
                </a:ext>
              </a:extLst>
            </p:cNvPr>
            <p:cNvSpPr/>
            <p:nvPr/>
          </p:nvSpPr>
          <p:spPr>
            <a:xfrm>
              <a:off x="423875" y="722375"/>
              <a:ext cx="156400" cy="125825"/>
            </a:xfrm>
            <a:custGeom>
              <a:avLst/>
              <a:gdLst/>
              <a:ahLst/>
              <a:cxnLst/>
              <a:rect l="l" t="t" r="r" b="b"/>
              <a:pathLst>
                <a:path w="6256" h="5033" extrusionOk="0">
                  <a:moveTo>
                    <a:pt x="48" y="0"/>
                  </a:moveTo>
                  <a:lnTo>
                    <a:pt x="1" y="282"/>
                  </a:lnTo>
                  <a:lnTo>
                    <a:pt x="48" y="988"/>
                  </a:lnTo>
                  <a:lnTo>
                    <a:pt x="95" y="1458"/>
                  </a:lnTo>
                  <a:lnTo>
                    <a:pt x="189" y="1975"/>
                  </a:lnTo>
                  <a:lnTo>
                    <a:pt x="330" y="2540"/>
                  </a:lnTo>
                  <a:lnTo>
                    <a:pt x="565" y="3057"/>
                  </a:lnTo>
                  <a:lnTo>
                    <a:pt x="847" y="3574"/>
                  </a:lnTo>
                  <a:lnTo>
                    <a:pt x="1035" y="3810"/>
                  </a:lnTo>
                  <a:lnTo>
                    <a:pt x="1270" y="4045"/>
                  </a:lnTo>
                  <a:lnTo>
                    <a:pt x="1506" y="4280"/>
                  </a:lnTo>
                  <a:lnTo>
                    <a:pt x="1741" y="4468"/>
                  </a:lnTo>
                  <a:lnTo>
                    <a:pt x="2070" y="4609"/>
                  </a:lnTo>
                  <a:lnTo>
                    <a:pt x="2352" y="4750"/>
                  </a:lnTo>
                  <a:lnTo>
                    <a:pt x="2728" y="4891"/>
                  </a:lnTo>
                  <a:lnTo>
                    <a:pt x="3105" y="4938"/>
                  </a:lnTo>
                  <a:lnTo>
                    <a:pt x="3528" y="4985"/>
                  </a:lnTo>
                  <a:lnTo>
                    <a:pt x="3998" y="5032"/>
                  </a:lnTo>
                  <a:lnTo>
                    <a:pt x="4515" y="4985"/>
                  </a:lnTo>
                  <a:lnTo>
                    <a:pt x="5033" y="4938"/>
                  </a:lnTo>
                  <a:lnTo>
                    <a:pt x="5597" y="4797"/>
                  </a:lnTo>
                  <a:lnTo>
                    <a:pt x="6256" y="4656"/>
                  </a:lnTo>
                  <a:lnTo>
                    <a:pt x="5597" y="3668"/>
                  </a:lnTo>
                  <a:lnTo>
                    <a:pt x="48" y="0"/>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58;p71">
              <a:extLst>
                <a:ext uri="{FF2B5EF4-FFF2-40B4-BE49-F238E27FC236}">
                  <a16:creationId xmlns:a16="http://schemas.microsoft.com/office/drawing/2014/main" id="{918F23FB-6BD7-ED42-A977-B1E5894E4CDD}"/>
                </a:ext>
              </a:extLst>
            </p:cNvPr>
            <p:cNvSpPr/>
            <p:nvPr/>
          </p:nvSpPr>
          <p:spPr>
            <a:xfrm>
              <a:off x="893000" y="736475"/>
              <a:ext cx="183425" cy="111725"/>
            </a:xfrm>
            <a:custGeom>
              <a:avLst/>
              <a:gdLst/>
              <a:ahLst/>
              <a:cxnLst/>
              <a:rect l="l" t="t" r="r" b="b"/>
              <a:pathLst>
                <a:path w="7337" h="4469" extrusionOk="0">
                  <a:moveTo>
                    <a:pt x="7337" y="1"/>
                  </a:moveTo>
                  <a:lnTo>
                    <a:pt x="894" y="2775"/>
                  </a:lnTo>
                  <a:lnTo>
                    <a:pt x="0" y="3434"/>
                  </a:lnTo>
                  <a:lnTo>
                    <a:pt x="612" y="3763"/>
                  </a:lnTo>
                  <a:lnTo>
                    <a:pt x="1176" y="3998"/>
                  </a:lnTo>
                  <a:lnTo>
                    <a:pt x="1740" y="4186"/>
                  </a:lnTo>
                  <a:lnTo>
                    <a:pt x="2258" y="4327"/>
                  </a:lnTo>
                  <a:lnTo>
                    <a:pt x="2728" y="4421"/>
                  </a:lnTo>
                  <a:lnTo>
                    <a:pt x="3151" y="4468"/>
                  </a:lnTo>
                  <a:lnTo>
                    <a:pt x="3575" y="4468"/>
                  </a:lnTo>
                  <a:lnTo>
                    <a:pt x="3951" y="4421"/>
                  </a:lnTo>
                  <a:lnTo>
                    <a:pt x="4327" y="4327"/>
                  </a:lnTo>
                  <a:lnTo>
                    <a:pt x="4656" y="4233"/>
                  </a:lnTo>
                  <a:lnTo>
                    <a:pt x="4985" y="4092"/>
                  </a:lnTo>
                  <a:lnTo>
                    <a:pt x="5268" y="3904"/>
                  </a:lnTo>
                  <a:lnTo>
                    <a:pt x="5503" y="3716"/>
                  </a:lnTo>
                  <a:lnTo>
                    <a:pt x="5738" y="3528"/>
                  </a:lnTo>
                  <a:lnTo>
                    <a:pt x="6161" y="3057"/>
                  </a:lnTo>
                  <a:lnTo>
                    <a:pt x="6490" y="2540"/>
                  </a:lnTo>
                  <a:lnTo>
                    <a:pt x="6773" y="2023"/>
                  </a:lnTo>
                  <a:lnTo>
                    <a:pt x="6961" y="1506"/>
                  </a:lnTo>
                  <a:lnTo>
                    <a:pt x="7102" y="1035"/>
                  </a:lnTo>
                  <a:lnTo>
                    <a:pt x="7290" y="283"/>
                  </a:lnTo>
                  <a:lnTo>
                    <a:pt x="7337" y="1"/>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59;p71">
              <a:extLst>
                <a:ext uri="{FF2B5EF4-FFF2-40B4-BE49-F238E27FC236}">
                  <a16:creationId xmlns:a16="http://schemas.microsoft.com/office/drawing/2014/main" id="{6B6EE0F6-1212-9042-96B6-8D86409FEEDE}"/>
                </a:ext>
              </a:extLst>
            </p:cNvPr>
            <p:cNvSpPr/>
            <p:nvPr/>
          </p:nvSpPr>
          <p:spPr>
            <a:xfrm>
              <a:off x="609650" y="673000"/>
              <a:ext cx="65850" cy="156375"/>
            </a:xfrm>
            <a:custGeom>
              <a:avLst/>
              <a:gdLst/>
              <a:ahLst/>
              <a:cxnLst/>
              <a:rect l="l" t="t" r="r" b="b"/>
              <a:pathLst>
                <a:path w="2634" h="6255" extrusionOk="0">
                  <a:moveTo>
                    <a:pt x="894" y="0"/>
                  </a:moveTo>
                  <a:lnTo>
                    <a:pt x="0" y="6255"/>
                  </a:lnTo>
                  <a:lnTo>
                    <a:pt x="2634" y="6255"/>
                  </a:lnTo>
                  <a:lnTo>
                    <a:pt x="8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60;p71">
              <a:extLst>
                <a:ext uri="{FF2B5EF4-FFF2-40B4-BE49-F238E27FC236}">
                  <a16:creationId xmlns:a16="http://schemas.microsoft.com/office/drawing/2014/main" id="{6F034C0A-EB0E-0B4E-B147-C960BBCFE9FC}"/>
                </a:ext>
              </a:extLst>
            </p:cNvPr>
            <p:cNvSpPr/>
            <p:nvPr/>
          </p:nvSpPr>
          <p:spPr>
            <a:xfrm>
              <a:off x="764850" y="673000"/>
              <a:ext cx="63500" cy="149325"/>
            </a:xfrm>
            <a:custGeom>
              <a:avLst/>
              <a:gdLst/>
              <a:ahLst/>
              <a:cxnLst/>
              <a:rect l="l" t="t" r="r" b="b"/>
              <a:pathLst>
                <a:path w="2540" h="5973" extrusionOk="0">
                  <a:moveTo>
                    <a:pt x="1552" y="0"/>
                  </a:moveTo>
                  <a:lnTo>
                    <a:pt x="0" y="5973"/>
                  </a:lnTo>
                  <a:lnTo>
                    <a:pt x="2540" y="5973"/>
                  </a:lnTo>
                  <a:lnTo>
                    <a:pt x="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61;p71">
              <a:extLst>
                <a:ext uri="{FF2B5EF4-FFF2-40B4-BE49-F238E27FC236}">
                  <a16:creationId xmlns:a16="http://schemas.microsoft.com/office/drawing/2014/main" id="{6B23F83E-A259-E445-9255-C6BB6F1E605F}"/>
                </a:ext>
              </a:extLst>
            </p:cNvPr>
            <p:cNvSpPr/>
            <p:nvPr/>
          </p:nvSpPr>
          <p:spPr>
            <a:xfrm>
              <a:off x="580250" y="1195000"/>
              <a:ext cx="129350" cy="145825"/>
            </a:xfrm>
            <a:custGeom>
              <a:avLst/>
              <a:gdLst/>
              <a:ahLst/>
              <a:cxnLst/>
              <a:rect l="l" t="t" r="r" b="b"/>
              <a:pathLst>
                <a:path w="5174" h="5833" extrusionOk="0">
                  <a:moveTo>
                    <a:pt x="5174" y="1"/>
                  </a:moveTo>
                  <a:lnTo>
                    <a:pt x="471" y="330"/>
                  </a:lnTo>
                  <a:lnTo>
                    <a:pt x="612" y="1036"/>
                  </a:lnTo>
                  <a:lnTo>
                    <a:pt x="706" y="1741"/>
                  </a:lnTo>
                  <a:lnTo>
                    <a:pt x="753" y="2446"/>
                  </a:lnTo>
                  <a:lnTo>
                    <a:pt x="753" y="3152"/>
                  </a:lnTo>
                  <a:lnTo>
                    <a:pt x="659" y="3857"/>
                  </a:lnTo>
                  <a:lnTo>
                    <a:pt x="471" y="4516"/>
                  </a:lnTo>
                  <a:lnTo>
                    <a:pt x="283" y="5174"/>
                  </a:lnTo>
                  <a:lnTo>
                    <a:pt x="1" y="5833"/>
                  </a:lnTo>
                  <a:lnTo>
                    <a:pt x="471" y="5691"/>
                  </a:lnTo>
                  <a:lnTo>
                    <a:pt x="941" y="5503"/>
                  </a:lnTo>
                  <a:lnTo>
                    <a:pt x="1411" y="5268"/>
                  </a:lnTo>
                  <a:lnTo>
                    <a:pt x="1882" y="4986"/>
                  </a:lnTo>
                  <a:lnTo>
                    <a:pt x="2305" y="4704"/>
                  </a:lnTo>
                  <a:lnTo>
                    <a:pt x="2681" y="4375"/>
                  </a:lnTo>
                  <a:lnTo>
                    <a:pt x="3104" y="4045"/>
                  </a:lnTo>
                  <a:lnTo>
                    <a:pt x="3434" y="3669"/>
                  </a:lnTo>
                  <a:lnTo>
                    <a:pt x="3763" y="3293"/>
                  </a:lnTo>
                  <a:lnTo>
                    <a:pt x="4092" y="2870"/>
                  </a:lnTo>
                  <a:lnTo>
                    <a:pt x="4374" y="2446"/>
                  </a:lnTo>
                  <a:lnTo>
                    <a:pt x="4609" y="1976"/>
                  </a:lnTo>
                  <a:lnTo>
                    <a:pt x="4798" y="1506"/>
                  </a:lnTo>
                  <a:lnTo>
                    <a:pt x="4939" y="1036"/>
                  </a:lnTo>
                  <a:lnTo>
                    <a:pt x="5080" y="518"/>
                  </a:lnTo>
                  <a:lnTo>
                    <a:pt x="5174"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62;p71">
              <a:extLst>
                <a:ext uri="{FF2B5EF4-FFF2-40B4-BE49-F238E27FC236}">
                  <a16:creationId xmlns:a16="http://schemas.microsoft.com/office/drawing/2014/main" id="{A8AAD5BF-777B-4B49-B47D-1A304A9CF822}"/>
                </a:ext>
              </a:extLst>
            </p:cNvPr>
            <p:cNvSpPr/>
            <p:nvPr/>
          </p:nvSpPr>
          <p:spPr>
            <a:xfrm>
              <a:off x="543800" y="805850"/>
              <a:ext cx="371550" cy="430325"/>
            </a:xfrm>
            <a:custGeom>
              <a:avLst/>
              <a:gdLst/>
              <a:ahLst/>
              <a:cxnLst/>
              <a:rect l="l" t="t" r="r" b="b"/>
              <a:pathLst>
                <a:path w="14862" h="17213" extrusionOk="0">
                  <a:moveTo>
                    <a:pt x="14862" y="0"/>
                  </a:moveTo>
                  <a:lnTo>
                    <a:pt x="800" y="329"/>
                  </a:lnTo>
                  <a:lnTo>
                    <a:pt x="518" y="2070"/>
                  </a:lnTo>
                  <a:lnTo>
                    <a:pt x="283" y="3951"/>
                  </a:lnTo>
                  <a:lnTo>
                    <a:pt x="95" y="6255"/>
                  </a:lnTo>
                  <a:lnTo>
                    <a:pt x="48" y="7478"/>
                  </a:lnTo>
                  <a:lnTo>
                    <a:pt x="1" y="8748"/>
                  </a:lnTo>
                  <a:lnTo>
                    <a:pt x="1" y="10017"/>
                  </a:lnTo>
                  <a:lnTo>
                    <a:pt x="48" y="11240"/>
                  </a:lnTo>
                  <a:lnTo>
                    <a:pt x="142" y="12463"/>
                  </a:lnTo>
                  <a:lnTo>
                    <a:pt x="283" y="13545"/>
                  </a:lnTo>
                  <a:lnTo>
                    <a:pt x="518" y="14579"/>
                  </a:lnTo>
                  <a:lnTo>
                    <a:pt x="706" y="15050"/>
                  </a:lnTo>
                  <a:lnTo>
                    <a:pt x="847" y="15473"/>
                  </a:lnTo>
                  <a:lnTo>
                    <a:pt x="1035" y="15802"/>
                  </a:lnTo>
                  <a:lnTo>
                    <a:pt x="1223" y="16131"/>
                  </a:lnTo>
                  <a:lnTo>
                    <a:pt x="1459" y="16366"/>
                  </a:lnTo>
                  <a:lnTo>
                    <a:pt x="1741" y="16602"/>
                  </a:lnTo>
                  <a:lnTo>
                    <a:pt x="2023" y="16790"/>
                  </a:lnTo>
                  <a:lnTo>
                    <a:pt x="2352" y="16978"/>
                  </a:lnTo>
                  <a:lnTo>
                    <a:pt x="2681" y="17119"/>
                  </a:lnTo>
                  <a:lnTo>
                    <a:pt x="3010" y="17166"/>
                  </a:lnTo>
                  <a:lnTo>
                    <a:pt x="3340" y="17213"/>
                  </a:lnTo>
                  <a:lnTo>
                    <a:pt x="3716" y="17213"/>
                  </a:lnTo>
                  <a:lnTo>
                    <a:pt x="4751" y="17119"/>
                  </a:lnTo>
                  <a:lnTo>
                    <a:pt x="5691" y="16884"/>
                  </a:lnTo>
                  <a:lnTo>
                    <a:pt x="6585" y="16602"/>
                  </a:lnTo>
                  <a:lnTo>
                    <a:pt x="7431" y="16272"/>
                  </a:lnTo>
                  <a:lnTo>
                    <a:pt x="8231" y="15849"/>
                  </a:lnTo>
                  <a:lnTo>
                    <a:pt x="8936" y="15332"/>
                  </a:lnTo>
                  <a:lnTo>
                    <a:pt x="9595" y="14814"/>
                  </a:lnTo>
                  <a:lnTo>
                    <a:pt x="10253" y="14203"/>
                  </a:lnTo>
                  <a:lnTo>
                    <a:pt x="10817" y="13592"/>
                  </a:lnTo>
                  <a:lnTo>
                    <a:pt x="11335" y="12886"/>
                  </a:lnTo>
                  <a:lnTo>
                    <a:pt x="11805" y="12181"/>
                  </a:lnTo>
                  <a:lnTo>
                    <a:pt x="12228" y="11428"/>
                  </a:lnTo>
                  <a:lnTo>
                    <a:pt x="12604" y="10676"/>
                  </a:lnTo>
                  <a:lnTo>
                    <a:pt x="12934" y="9876"/>
                  </a:lnTo>
                  <a:lnTo>
                    <a:pt x="13263" y="9124"/>
                  </a:lnTo>
                  <a:lnTo>
                    <a:pt x="13545" y="8324"/>
                  </a:lnTo>
                  <a:lnTo>
                    <a:pt x="13780" y="7525"/>
                  </a:lnTo>
                  <a:lnTo>
                    <a:pt x="14015" y="6772"/>
                  </a:lnTo>
                  <a:lnTo>
                    <a:pt x="14345" y="5221"/>
                  </a:lnTo>
                  <a:lnTo>
                    <a:pt x="14580" y="3810"/>
                  </a:lnTo>
                  <a:lnTo>
                    <a:pt x="14721" y="2587"/>
                  </a:lnTo>
                  <a:lnTo>
                    <a:pt x="14815" y="1505"/>
                  </a:lnTo>
                  <a:lnTo>
                    <a:pt x="14862" y="706"/>
                  </a:lnTo>
                  <a:lnTo>
                    <a:pt x="14862"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63;p71">
              <a:extLst>
                <a:ext uri="{FF2B5EF4-FFF2-40B4-BE49-F238E27FC236}">
                  <a16:creationId xmlns:a16="http://schemas.microsoft.com/office/drawing/2014/main" id="{9BC34A09-4E23-A34E-82A2-DE4FFA0C3E4A}"/>
                </a:ext>
              </a:extLst>
            </p:cNvPr>
            <p:cNvSpPr/>
            <p:nvPr/>
          </p:nvSpPr>
          <p:spPr>
            <a:xfrm>
              <a:off x="612000" y="1139750"/>
              <a:ext cx="15300" cy="96425"/>
            </a:xfrm>
            <a:custGeom>
              <a:avLst/>
              <a:gdLst/>
              <a:ahLst/>
              <a:cxnLst/>
              <a:rect l="l" t="t" r="r" b="b"/>
              <a:pathLst>
                <a:path w="612" h="3857" extrusionOk="0">
                  <a:moveTo>
                    <a:pt x="141" y="1"/>
                  </a:moveTo>
                  <a:lnTo>
                    <a:pt x="47" y="48"/>
                  </a:lnTo>
                  <a:lnTo>
                    <a:pt x="0" y="142"/>
                  </a:lnTo>
                  <a:lnTo>
                    <a:pt x="282" y="3810"/>
                  </a:lnTo>
                  <a:lnTo>
                    <a:pt x="612" y="3857"/>
                  </a:lnTo>
                  <a:lnTo>
                    <a:pt x="330" y="142"/>
                  </a:lnTo>
                  <a:lnTo>
                    <a:pt x="282" y="48"/>
                  </a:lnTo>
                  <a:lnTo>
                    <a:pt x="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64;p71">
              <a:extLst>
                <a:ext uri="{FF2B5EF4-FFF2-40B4-BE49-F238E27FC236}">
                  <a16:creationId xmlns:a16="http://schemas.microsoft.com/office/drawing/2014/main" id="{6E0BA049-D3FA-8044-A40B-3C1C5D6FAAFA}"/>
                </a:ext>
              </a:extLst>
            </p:cNvPr>
            <p:cNvSpPr/>
            <p:nvPr/>
          </p:nvSpPr>
          <p:spPr>
            <a:xfrm>
              <a:off x="572025" y="1078625"/>
              <a:ext cx="103475" cy="64675"/>
            </a:xfrm>
            <a:custGeom>
              <a:avLst/>
              <a:gdLst/>
              <a:ahLst/>
              <a:cxnLst/>
              <a:rect l="l" t="t" r="r" b="b"/>
              <a:pathLst>
                <a:path w="4139" h="2587" extrusionOk="0">
                  <a:moveTo>
                    <a:pt x="1693" y="0"/>
                  </a:moveTo>
                  <a:lnTo>
                    <a:pt x="1129" y="47"/>
                  </a:lnTo>
                  <a:lnTo>
                    <a:pt x="659" y="188"/>
                  </a:lnTo>
                  <a:lnTo>
                    <a:pt x="282" y="282"/>
                  </a:lnTo>
                  <a:lnTo>
                    <a:pt x="0" y="470"/>
                  </a:lnTo>
                  <a:lnTo>
                    <a:pt x="47" y="800"/>
                  </a:lnTo>
                  <a:lnTo>
                    <a:pt x="94" y="1082"/>
                  </a:lnTo>
                  <a:lnTo>
                    <a:pt x="188" y="1458"/>
                  </a:lnTo>
                  <a:lnTo>
                    <a:pt x="377" y="1834"/>
                  </a:lnTo>
                  <a:lnTo>
                    <a:pt x="518" y="2022"/>
                  </a:lnTo>
                  <a:lnTo>
                    <a:pt x="706" y="2210"/>
                  </a:lnTo>
                  <a:lnTo>
                    <a:pt x="894" y="2351"/>
                  </a:lnTo>
                  <a:lnTo>
                    <a:pt x="1129" y="2446"/>
                  </a:lnTo>
                  <a:lnTo>
                    <a:pt x="1458" y="2540"/>
                  </a:lnTo>
                  <a:lnTo>
                    <a:pt x="1787" y="2587"/>
                  </a:lnTo>
                  <a:lnTo>
                    <a:pt x="2117" y="2587"/>
                  </a:lnTo>
                  <a:lnTo>
                    <a:pt x="2399" y="2540"/>
                  </a:lnTo>
                  <a:lnTo>
                    <a:pt x="2681" y="2493"/>
                  </a:lnTo>
                  <a:lnTo>
                    <a:pt x="2916" y="2399"/>
                  </a:lnTo>
                  <a:lnTo>
                    <a:pt x="3151" y="2257"/>
                  </a:lnTo>
                  <a:lnTo>
                    <a:pt x="3339" y="2069"/>
                  </a:lnTo>
                  <a:lnTo>
                    <a:pt x="3669" y="1740"/>
                  </a:lnTo>
                  <a:lnTo>
                    <a:pt x="3904" y="1364"/>
                  </a:lnTo>
                  <a:lnTo>
                    <a:pt x="4045" y="1082"/>
                  </a:lnTo>
                  <a:lnTo>
                    <a:pt x="4139" y="752"/>
                  </a:lnTo>
                  <a:lnTo>
                    <a:pt x="3669" y="517"/>
                  </a:lnTo>
                  <a:lnTo>
                    <a:pt x="3198" y="329"/>
                  </a:lnTo>
                  <a:lnTo>
                    <a:pt x="2822" y="188"/>
                  </a:lnTo>
                  <a:lnTo>
                    <a:pt x="2399" y="94"/>
                  </a:lnTo>
                  <a:lnTo>
                    <a:pt x="2023" y="47"/>
                  </a:lnTo>
                  <a:lnTo>
                    <a:pt x="1693" y="0"/>
                  </a:lnTo>
                  <a:close/>
                </a:path>
              </a:pathLst>
            </a:custGeom>
            <a:solidFill>
              <a:srgbClr val="F9B5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65;p71">
              <a:extLst>
                <a:ext uri="{FF2B5EF4-FFF2-40B4-BE49-F238E27FC236}">
                  <a16:creationId xmlns:a16="http://schemas.microsoft.com/office/drawing/2014/main" id="{5FDE4CD6-2CDD-CE4F-93E4-AC01384953CC}"/>
                </a:ext>
              </a:extLst>
            </p:cNvPr>
            <p:cNvSpPr/>
            <p:nvPr/>
          </p:nvSpPr>
          <p:spPr>
            <a:xfrm>
              <a:off x="568500" y="1075075"/>
              <a:ext cx="110525" cy="72925"/>
            </a:xfrm>
            <a:custGeom>
              <a:avLst/>
              <a:gdLst/>
              <a:ahLst/>
              <a:cxnLst/>
              <a:rect l="l" t="t" r="r" b="b"/>
              <a:pathLst>
                <a:path w="4421" h="2917" extrusionOk="0">
                  <a:moveTo>
                    <a:pt x="1787" y="283"/>
                  </a:moveTo>
                  <a:lnTo>
                    <a:pt x="2352" y="330"/>
                  </a:lnTo>
                  <a:lnTo>
                    <a:pt x="2916" y="471"/>
                  </a:lnTo>
                  <a:lnTo>
                    <a:pt x="3480" y="706"/>
                  </a:lnTo>
                  <a:lnTo>
                    <a:pt x="4092" y="989"/>
                  </a:lnTo>
                  <a:lnTo>
                    <a:pt x="3904" y="1412"/>
                  </a:lnTo>
                  <a:lnTo>
                    <a:pt x="3763" y="1694"/>
                  </a:lnTo>
                  <a:lnTo>
                    <a:pt x="3527" y="1976"/>
                  </a:lnTo>
                  <a:lnTo>
                    <a:pt x="3245" y="2258"/>
                  </a:lnTo>
                  <a:lnTo>
                    <a:pt x="2869" y="2446"/>
                  </a:lnTo>
                  <a:lnTo>
                    <a:pt x="2681" y="2493"/>
                  </a:lnTo>
                  <a:lnTo>
                    <a:pt x="2446" y="2588"/>
                  </a:lnTo>
                  <a:lnTo>
                    <a:pt x="1928" y="2588"/>
                  </a:lnTo>
                  <a:lnTo>
                    <a:pt x="1646" y="2541"/>
                  </a:lnTo>
                  <a:lnTo>
                    <a:pt x="1411" y="2493"/>
                  </a:lnTo>
                  <a:lnTo>
                    <a:pt x="1223" y="2399"/>
                  </a:lnTo>
                  <a:lnTo>
                    <a:pt x="1035" y="2258"/>
                  </a:lnTo>
                  <a:lnTo>
                    <a:pt x="753" y="2023"/>
                  </a:lnTo>
                  <a:lnTo>
                    <a:pt x="565" y="1694"/>
                  </a:lnTo>
                  <a:lnTo>
                    <a:pt x="423" y="1412"/>
                  </a:lnTo>
                  <a:lnTo>
                    <a:pt x="329" y="1130"/>
                  </a:lnTo>
                  <a:lnTo>
                    <a:pt x="329" y="706"/>
                  </a:lnTo>
                  <a:lnTo>
                    <a:pt x="518" y="565"/>
                  </a:lnTo>
                  <a:lnTo>
                    <a:pt x="800" y="471"/>
                  </a:lnTo>
                  <a:lnTo>
                    <a:pt x="1270" y="330"/>
                  </a:lnTo>
                  <a:lnTo>
                    <a:pt x="1787" y="283"/>
                  </a:lnTo>
                  <a:close/>
                  <a:moveTo>
                    <a:pt x="1411" y="1"/>
                  </a:moveTo>
                  <a:lnTo>
                    <a:pt x="1082" y="48"/>
                  </a:lnTo>
                  <a:lnTo>
                    <a:pt x="753" y="142"/>
                  </a:lnTo>
                  <a:lnTo>
                    <a:pt x="518" y="236"/>
                  </a:lnTo>
                  <a:lnTo>
                    <a:pt x="188" y="424"/>
                  </a:lnTo>
                  <a:lnTo>
                    <a:pt x="47" y="471"/>
                  </a:lnTo>
                  <a:lnTo>
                    <a:pt x="0" y="612"/>
                  </a:lnTo>
                  <a:lnTo>
                    <a:pt x="0" y="942"/>
                  </a:lnTo>
                  <a:lnTo>
                    <a:pt x="94" y="1271"/>
                  </a:lnTo>
                  <a:lnTo>
                    <a:pt x="188" y="1694"/>
                  </a:lnTo>
                  <a:lnTo>
                    <a:pt x="423" y="2070"/>
                  </a:lnTo>
                  <a:lnTo>
                    <a:pt x="565" y="2305"/>
                  </a:lnTo>
                  <a:lnTo>
                    <a:pt x="753" y="2446"/>
                  </a:lnTo>
                  <a:lnTo>
                    <a:pt x="988" y="2635"/>
                  </a:lnTo>
                  <a:lnTo>
                    <a:pt x="1223" y="2729"/>
                  </a:lnTo>
                  <a:lnTo>
                    <a:pt x="1552" y="2823"/>
                  </a:lnTo>
                  <a:lnTo>
                    <a:pt x="1881" y="2870"/>
                  </a:lnTo>
                  <a:lnTo>
                    <a:pt x="2117" y="2917"/>
                  </a:lnTo>
                  <a:lnTo>
                    <a:pt x="2446" y="2870"/>
                  </a:lnTo>
                  <a:lnTo>
                    <a:pt x="2728" y="2823"/>
                  </a:lnTo>
                  <a:lnTo>
                    <a:pt x="3010" y="2729"/>
                  </a:lnTo>
                  <a:lnTo>
                    <a:pt x="3245" y="2588"/>
                  </a:lnTo>
                  <a:lnTo>
                    <a:pt x="3433" y="2446"/>
                  </a:lnTo>
                  <a:lnTo>
                    <a:pt x="3621" y="2305"/>
                  </a:lnTo>
                  <a:lnTo>
                    <a:pt x="3951" y="1929"/>
                  </a:lnTo>
                  <a:lnTo>
                    <a:pt x="4186" y="1553"/>
                  </a:lnTo>
                  <a:lnTo>
                    <a:pt x="4327" y="1271"/>
                  </a:lnTo>
                  <a:lnTo>
                    <a:pt x="4421" y="942"/>
                  </a:lnTo>
                  <a:lnTo>
                    <a:pt x="4421" y="847"/>
                  </a:lnTo>
                  <a:lnTo>
                    <a:pt x="4374" y="753"/>
                  </a:lnTo>
                  <a:lnTo>
                    <a:pt x="3716" y="424"/>
                  </a:lnTo>
                  <a:lnTo>
                    <a:pt x="3057" y="189"/>
                  </a:lnTo>
                  <a:lnTo>
                    <a:pt x="2399" y="48"/>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66;p71">
              <a:extLst>
                <a:ext uri="{FF2B5EF4-FFF2-40B4-BE49-F238E27FC236}">
                  <a16:creationId xmlns:a16="http://schemas.microsoft.com/office/drawing/2014/main" id="{DCD9BFDD-B486-4242-A780-8E2B71C8C275}"/>
                </a:ext>
              </a:extLst>
            </p:cNvPr>
            <p:cNvSpPr/>
            <p:nvPr/>
          </p:nvSpPr>
          <p:spPr>
            <a:xfrm>
              <a:off x="729575" y="924600"/>
              <a:ext cx="35300" cy="35300"/>
            </a:xfrm>
            <a:custGeom>
              <a:avLst/>
              <a:gdLst/>
              <a:ahLst/>
              <a:cxnLst/>
              <a:rect l="l" t="t" r="r" b="b"/>
              <a:pathLst>
                <a:path w="1412" h="1412" extrusionOk="0">
                  <a:moveTo>
                    <a:pt x="706" y="0"/>
                  </a:moveTo>
                  <a:lnTo>
                    <a:pt x="565" y="47"/>
                  </a:lnTo>
                  <a:lnTo>
                    <a:pt x="424" y="47"/>
                  </a:lnTo>
                  <a:lnTo>
                    <a:pt x="188" y="235"/>
                  </a:lnTo>
                  <a:lnTo>
                    <a:pt x="47" y="423"/>
                  </a:lnTo>
                  <a:lnTo>
                    <a:pt x="0" y="565"/>
                  </a:lnTo>
                  <a:lnTo>
                    <a:pt x="0" y="706"/>
                  </a:lnTo>
                  <a:lnTo>
                    <a:pt x="0" y="847"/>
                  </a:lnTo>
                  <a:lnTo>
                    <a:pt x="47" y="988"/>
                  </a:lnTo>
                  <a:lnTo>
                    <a:pt x="188" y="1223"/>
                  </a:lnTo>
                  <a:lnTo>
                    <a:pt x="424" y="1364"/>
                  </a:lnTo>
                  <a:lnTo>
                    <a:pt x="565" y="1411"/>
                  </a:lnTo>
                  <a:lnTo>
                    <a:pt x="847" y="1411"/>
                  </a:lnTo>
                  <a:lnTo>
                    <a:pt x="988" y="1364"/>
                  </a:lnTo>
                  <a:lnTo>
                    <a:pt x="1176" y="1223"/>
                  </a:lnTo>
                  <a:lnTo>
                    <a:pt x="1364" y="988"/>
                  </a:lnTo>
                  <a:lnTo>
                    <a:pt x="1364" y="847"/>
                  </a:lnTo>
                  <a:lnTo>
                    <a:pt x="1411" y="706"/>
                  </a:lnTo>
                  <a:lnTo>
                    <a:pt x="1364" y="565"/>
                  </a:lnTo>
                  <a:lnTo>
                    <a:pt x="1364" y="423"/>
                  </a:lnTo>
                  <a:lnTo>
                    <a:pt x="1176" y="235"/>
                  </a:lnTo>
                  <a:lnTo>
                    <a:pt x="988" y="47"/>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67;p71">
              <a:extLst>
                <a:ext uri="{FF2B5EF4-FFF2-40B4-BE49-F238E27FC236}">
                  <a16:creationId xmlns:a16="http://schemas.microsoft.com/office/drawing/2014/main" id="{DFBA531C-9E94-4F4B-84A8-3CC6F9215FF6}"/>
                </a:ext>
              </a:extLst>
            </p:cNvPr>
            <p:cNvSpPr/>
            <p:nvPr/>
          </p:nvSpPr>
          <p:spPr>
            <a:xfrm>
              <a:off x="597875" y="918725"/>
              <a:ext cx="35300" cy="35275"/>
            </a:xfrm>
            <a:custGeom>
              <a:avLst/>
              <a:gdLst/>
              <a:ahLst/>
              <a:cxnLst/>
              <a:rect l="l" t="t" r="r" b="b"/>
              <a:pathLst>
                <a:path w="1412" h="1411" extrusionOk="0">
                  <a:moveTo>
                    <a:pt x="706" y="0"/>
                  </a:moveTo>
                  <a:lnTo>
                    <a:pt x="565" y="47"/>
                  </a:lnTo>
                  <a:lnTo>
                    <a:pt x="424" y="94"/>
                  </a:lnTo>
                  <a:lnTo>
                    <a:pt x="189" y="235"/>
                  </a:lnTo>
                  <a:lnTo>
                    <a:pt x="48" y="423"/>
                  </a:lnTo>
                  <a:lnTo>
                    <a:pt x="1" y="564"/>
                  </a:lnTo>
                  <a:lnTo>
                    <a:pt x="1" y="706"/>
                  </a:lnTo>
                  <a:lnTo>
                    <a:pt x="1" y="847"/>
                  </a:lnTo>
                  <a:lnTo>
                    <a:pt x="48" y="988"/>
                  </a:lnTo>
                  <a:lnTo>
                    <a:pt x="189" y="1223"/>
                  </a:lnTo>
                  <a:lnTo>
                    <a:pt x="424" y="1364"/>
                  </a:lnTo>
                  <a:lnTo>
                    <a:pt x="565" y="1411"/>
                  </a:lnTo>
                  <a:lnTo>
                    <a:pt x="847" y="1411"/>
                  </a:lnTo>
                  <a:lnTo>
                    <a:pt x="989" y="1364"/>
                  </a:lnTo>
                  <a:lnTo>
                    <a:pt x="1177" y="1223"/>
                  </a:lnTo>
                  <a:lnTo>
                    <a:pt x="1365" y="988"/>
                  </a:lnTo>
                  <a:lnTo>
                    <a:pt x="1365" y="847"/>
                  </a:lnTo>
                  <a:lnTo>
                    <a:pt x="1412" y="706"/>
                  </a:lnTo>
                  <a:lnTo>
                    <a:pt x="1365" y="564"/>
                  </a:lnTo>
                  <a:lnTo>
                    <a:pt x="1365" y="423"/>
                  </a:lnTo>
                  <a:lnTo>
                    <a:pt x="1177" y="235"/>
                  </a:lnTo>
                  <a:lnTo>
                    <a:pt x="989" y="94"/>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8;p71">
              <a:extLst>
                <a:ext uri="{FF2B5EF4-FFF2-40B4-BE49-F238E27FC236}">
                  <a16:creationId xmlns:a16="http://schemas.microsoft.com/office/drawing/2014/main" id="{6CF03BFB-D737-8244-BCC7-C862778FD05E}"/>
                </a:ext>
              </a:extLst>
            </p:cNvPr>
            <p:cNvSpPr/>
            <p:nvPr/>
          </p:nvSpPr>
          <p:spPr>
            <a:xfrm>
              <a:off x="1067000" y="1253800"/>
              <a:ext cx="520875" cy="506750"/>
            </a:xfrm>
            <a:custGeom>
              <a:avLst/>
              <a:gdLst/>
              <a:ahLst/>
              <a:cxnLst/>
              <a:rect l="l" t="t" r="r" b="b"/>
              <a:pathLst>
                <a:path w="20835" h="20270" extrusionOk="0">
                  <a:moveTo>
                    <a:pt x="10347" y="0"/>
                  </a:moveTo>
                  <a:lnTo>
                    <a:pt x="9971" y="47"/>
                  </a:lnTo>
                  <a:lnTo>
                    <a:pt x="9595" y="141"/>
                  </a:lnTo>
                  <a:lnTo>
                    <a:pt x="9218" y="283"/>
                  </a:lnTo>
                  <a:lnTo>
                    <a:pt x="8842" y="471"/>
                  </a:lnTo>
                  <a:lnTo>
                    <a:pt x="8513" y="706"/>
                  </a:lnTo>
                  <a:lnTo>
                    <a:pt x="8137" y="941"/>
                  </a:lnTo>
                  <a:lnTo>
                    <a:pt x="7760" y="1270"/>
                  </a:lnTo>
                  <a:lnTo>
                    <a:pt x="7055" y="1976"/>
                  </a:lnTo>
                  <a:lnTo>
                    <a:pt x="6397" y="2822"/>
                  </a:lnTo>
                  <a:lnTo>
                    <a:pt x="5738" y="3716"/>
                  </a:lnTo>
                  <a:lnTo>
                    <a:pt x="5080" y="4750"/>
                  </a:lnTo>
                  <a:lnTo>
                    <a:pt x="4468" y="5832"/>
                  </a:lnTo>
                  <a:lnTo>
                    <a:pt x="3904" y="6914"/>
                  </a:lnTo>
                  <a:lnTo>
                    <a:pt x="3340" y="8089"/>
                  </a:lnTo>
                  <a:lnTo>
                    <a:pt x="2822" y="9218"/>
                  </a:lnTo>
                  <a:lnTo>
                    <a:pt x="1882" y="11428"/>
                  </a:lnTo>
                  <a:lnTo>
                    <a:pt x="1129" y="13451"/>
                  </a:lnTo>
                  <a:lnTo>
                    <a:pt x="283" y="15896"/>
                  </a:lnTo>
                  <a:lnTo>
                    <a:pt x="1" y="16837"/>
                  </a:lnTo>
                  <a:lnTo>
                    <a:pt x="753" y="17401"/>
                  </a:lnTo>
                  <a:lnTo>
                    <a:pt x="1553" y="17918"/>
                  </a:lnTo>
                  <a:lnTo>
                    <a:pt x="2352" y="18389"/>
                  </a:lnTo>
                  <a:lnTo>
                    <a:pt x="3152" y="18765"/>
                  </a:lnTo>
                  <a:lnTo>
                    <a:pt x="3998" y="19094"/>
                  </a:lnTo>
                  <a:lnTo>
                    <a:pt x="4892" y="19376"/>
                  </a:lnTo>
                  <a:lnTo>
                    <a:pt x="5738" y="19611"/>
                  </a:lnTo>
                  <a:lnTo>
                    <a:pt x="6632" y="19847"/>
                  </a:lnTo>
                  <a:lnTo>
                    <a:pt x="7478" y="19988"/>
                  </a:lnTo>
                  <a:lnTo>
                    <a:pt x="8372" y="20082"/>
                  </a:lnTo>
                  <a:lnTo>
                    <a:pt x="9218" y="20176"/>
                  </a:lnTo>
                  <a:lnTo>
                    <a:pt x="10065" y="20223"/>
                  </a:lnTo>
                  <a:lnTo>
                    <a:pt x="10958" y="20270"/>
                  </a:lnTo>
                  <a:lnTo>
                    <a:pt x="11758" y="20223"/>
                  </a:lnTo>
                  <a:lnTo>
                    <a:pt x="13404" y="20129"/>
                  </a:lnTo>
                  <a:lnTo>
                    <a:pt x="14909" y="19988"/>
                  </a:lnTo>
                  <a:lnTo>
                    <a:pt x="16320" y="19753"/>
                  </a:lnTo>
                  <a:lnTo>
                    <a:pt x="17590" y="19517"/>
                  </a:lnTo>
                  <a:lnTo>
                    <a:pt x="18718" y="19235"/>
                  </a:lnTo>
                  <a:lnTo>
                    <a:pt x="20270" y="18812"/>
                  </a:lnTo>
                  <a:lnTo>
                    <a:pt x="20835" y="18624"/>
                  </a:lnTo>
                  <a:lnTo>
                    <a:pt x="20552" y="17542"/>
                  </a:lnTo>
                  <a:lnTo>
                    <a:pt x="20223" y="16366"/>
                  </a:lnTo>
                  <a:lnTo>
                    <a:pt x="19753" y="14815"/>
                  </a:lnTo>
                  <a:lnTo>
                    <a:pt x="19048" y="12604"/>
                  </a:lnTo>
                  <a:lnTo>
                    <a:pt x="18201" y="10253"/>
                  </a:lnTo>
                  <a:lnTo>
                    <a:pt x="17731" y="9030"/>
                  </a:lnTo>
                  <a:lnTo>
                    <a:pt x="17213" y="7807"/>
                  </a:lnTo>
                  <a:lnTo>
                    <a:pt x="16649" y="6631"/>
                  </a:lnTo>
                  <a:lnTo>
                    <a:pt x="16085" y="5456"/>
                  </a:lnTo>
                  <a:lnTo>
                    <a:pt x="15520" y="4374"/>
                  </a:lnTo>
                  <a:lnTo>
                    <a:pt x="14862" y="3386"/>
                  </a:lnTo>
                  <a:lnTo>
                    <a:pt x="14251" y="2446"/>
                  </a:lnTo>
                  <a:lnTo>
                    <a:pt x="13592" y="1646"/>
                  </a:lnTo>
                  <a:lnTo>
                    <a:pt x="13216" y="1317"/>
                  </a:lnTo>
                  <a:lnTo>
                    <a:pt x="12887" y="988"/>
                  </a:lnTo>
                  <a:lnTo>
                    <a:pt x="12557" y="706"/>
                  </a:lnTo>
                  <a:lnTo>
                    <a:pt x="12181" y="471"/>
                  </a:lnTo>
                  <a:lnTo>
                    <a:pt x="11805" y="283"/>
                  </a:lnTo>
                  <a:lnTo>
                    <a:pt x="11476" y="141"/>
                  </a:lnTo>
                  <a:lnTo>
                    <a:pt x="11100" y="47"/>
                  </a:lnTo>
                  <a:lnTo>
                    <a:pt x="10723" y="0"/>
                  </a:lnTo>
                  <a:close/>
                </a:path>
              </a:pathLst>
            </a:custGeom>
            <a:solidFill>
              <a:srgbClr val="D9C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26" descr="A picture containing vector graphics&#10;&#10;Description automatically generated">
            <a:extLst>
              <a:ext uri="{FF2B5EF4-FFF2-40B4-BE49-F238E27FC236}">
                <a16:creationId xmlns:a16="http://schemas.microsoft.com/office/drawing/2014/main" id="{8DE246A3-2CD3-3148-918B-3A412AEB2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11" y="508538"/>
            <a:ext cx="4222813" cy="4352083"/>
          </a:xfrm>
          <a:prstGeom prst="rect">
            <a:avLst/>
          </a:prstGeom>
        </p:spPr>
      </p:pic>
    </p:spTree>
    <p:extLst>
      <p:ext uri="{BB962C8B-B14F-4D97-AF65-F5344CB8AC3E}">
        <p14:creationId xmlns:p14="http://schemas.microsoft.com/office/powerpoint/2010/main" val="3955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01B6C0-03E9-F341-96F7-4900EE3C58BC}"/>
              </a:ext>
            </a:extLst>
          </p:cNvPr>
          <p:cNvSpPr/>
          <p:nvPr/>
        </p:nvSpPr>
        <p:spPr>
          <a:xfrm>
            <a:off x="1617784" y="1366897"/>
            <a:ext cx="3376247"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bẹt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Hay </a:t>
            </a:r>
            <a:r>
              <a:rPr lang="en-US" sz="3200" dirty="0" err="1">
                <a:latin typeface="Times New Roman" panose="02020603050405020304" pitchFamily="18" charset="0"/>
                <a:cs typeface="Times New Roman" panose="02020603050405020304" pitchFamily="18" charset="0"/>
              </a:rPr>
              <a:t>kêu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a:t>
            </a:r>
            <a:endParaRPr lang="en-US" sz="3200" b="0" i="0" dirty="0">
              <a:effectLst/>
              <a:latin typeface="Times New Roman" panose="02020603050405020304" pitchFamily="18" charset="0"/>
              <a:cs typeface="Times New Roman" panose="02020603050405020304" pitchFamily="18" charset="0"/>
            </a:endParaRPr>
          </a:p>
        </p:txBody>
      </p:sp>
      <p:pic>
        <p:nvPicPr>
          <p:cNvPr id="4" name="Picture 3" descr="A white duck with a yellow beak&#10;&#10;Description automatically generated with low confidence">
            <a:extLst>
              <a:ext uri="{FF2B5EF4-FFF2-40B4-BE49-F238E27FC236}">
                <a16:creationId xmlns:a16="http://schemas.microsoft.com/office/drawing/2014/main" id="{0C5148E2-BEB4-5744-B188-7B598F324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145" y="655759"/>
            <a:ext cx="5825071" cy="5546481"/>
          </a:xfrm>
          <a:prstGeom prst="rect">
            <a:avLst/>
          </a:prstGeom>
        </p:spPr>
      </p:pic>
    </p:spTree>
    <p:extLst>
      <p:ext uri="{BB962C8B-B14F-4D97-AF65-F5344CB8AC3E}">
        <p14:creationId xmlns:p14="http://schemas.microsoft.com/office/powerpoint/2010/main" val="231794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24A2E2-B6D4-4845-86DD-5BBC01C29B9B}"/>
              </a:ext>
            </a:extLst>
          </p:cNvPr>
          <p:cNvSpPr/>
          <p:nvPr/>
        </p:nvSpPr>
        <p:spPr>
          <a:xfrm>
            <a:off x="926123" y="745989"/>
            <a:ext cx="10339754" cy="5366021"/>
          </a:xfrm>
          <a:prstGeom prst="rect">
            <a:avLst/>
          </a:prstGeom>
        </p:spPr>
        <p:txBody>
          <a:bodyPr wrap="square">
            <a:spAutoFit/>
          </a:bodyPr>
          <a:lstStyle/>
          <a:p>
            <a:pPr algn="just">
              <a:lnSpc>
                <a:spcPct val="115000"/>
              </a:lnSpc>
            </a:pPr>
            <a:r>
              <a:rPr lang="vi-VN" sz="2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 lí lẽ trên được làm sáng tỏ bởi nhiều bằng chứng. Các từ khoá nêu bằng chứng:</a:t>
            </a:r>
          </a:p>
          <a:p>
            <a:pPr algn="just">
              <a:lnSpc>
                <a:spcPct val="115000"/>
              </a:lnSpc>
            </a:pPr>
            <a:r>
              <a:rPr lang="vi-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cá không được cho ăn, cá sẽ chết; nếu chó không vận động, chó sẽ bị cuồng chân; khi chuồng của một con chuột lang không được cọ rửa thì nó sẽ có mùi khó chịu;…</a:t>
            </a:r>
            <a:endParaRPr lang="en-VN" sz="2500" dirty="0">
              <a:latin typeface="Times New Roman" panose="02020603050405020304" pitchFamily="18" charset="0"/>
              <a:cs typeface="Times New Roman" panose="02020603050405020304" pitchFamily="18" charset="0"/>
            </a:endParaRPr>
          </a:p>
          <a:p>
            <a:pPr algn="just">
              <a:lnSpc>
                <a:spcPct val="115000"/>
              </a:lnSpc>
            </a:pPr>
            <a:r>
              <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a:t>
            </a:r>
            <a:r>
              <a:rPr lang="en-VN" sz="2500" dirty="0">
                <a:latin typeface="Times New Roman" panose="02020603050405020304" pitchFamily="18" charset="0"/>
                <a:cs typeface="Times New Roman" panose="02020603050405020304" pitchFamily="18" charset="0"/>
              </a:rPr>
              <a:t> </a:t>
            </a:r>
          </a:p>
          <a:p>
            <a:pPr algn="just">
              <a:lnSpc>
                <a:spcPct val="115000"/>
              </a:lnSpc>
            </a:pPr>
            <a:r>
              <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trẻ có một chú cún trong nhà, chúng sẽ phải học cách huấn luyện nó và dạy nó cách nghe lời. Những nghiên cứu khoa học cũng đã cho thấy nuôi chó sẽ giúp trẻ học tập và rèn luyện tính kỉ luật. </a:t>
            </a:r>
            <a:endPar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24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19873C94-6DAF-1E44-BF82-3BC7E34EB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46" y="0"/>
            <a:ext cx="6846376" cy="6858000"/>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id="{B281A642-8373-D447-A3A0-F9066B047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821" y="1045028"/>
            <a:ext cx="5193633" cy="3996663"/>
          </a:xfrm>
          <a:prstGeom prst="rect">
            <a:avLst/>
          </a:prstGeom>
        </p:spPr>
      </p:pic>
    </p:spTree>
    <p:extLst>
      <p:ext uri="{BB962C8B-B14F-4D97-AF65-F5344CB8AC3E}">
        <p14:creationId xmlns:p14="http://schemas.microsoft.com/office/powerpoint/2010/main" val="3096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1E7C62-B18C-C048-A188-BD312BCC9479}"/>
              </a:ext>
            </a:extLst>
          </p:cNvPr>
          <p:cNvSpPr/>
          <p:nvPr/>
        </p:nvSpPr>
        <p:spPr>
          <a:xfrm>
            <a:off x="1453661" y="830656"/>
            <a:ext cx="9683261" cy="4787080"/>
          </a:xfrm>
          <a:prstGeom prst="rect">
            <a:avLst/>
          </a:prstGeom>
        </p:spPr>
        <p:txBody>
          <a:bodyPr wrap="square">
            <a:spAutoFit/>
          </a:bodyPr>
          <a:lstStyle/>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Nên có vật nuôi trong nhà, bởi vì: </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Vật nuôi mang nhiều lợi ích cho sự phát triển tâm lí, kĩ năng sống của trẻ em.</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Khi bàn về lợi ích của vật nuôi trong nhà đối với trẻ em, tác giả thể hiện thái độ:</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Thái độ yêu quý, trân trọng vật nuôi, nhận ra vật nuôi có nhiều lợi ích cho sự phát triển tâm lí, kĩ năng sống của trẻ em. </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Đóng vai tác giả, dựa vào văn bản, thuyết trình về vấn đề cần phải có vật nuôi trong nhà.</a:t>
            </a:r>
            <a:r>
              <a:rPr lang="en-VN" sz="3000" dirty="0"/>
              <a:t> </a:t>
            </a:r>
          </a:p>
        </p:txBody>
      </p:sp>
    </p:spTree>
    <p:extLst>
      <p:ext uri="{BB962C8B-B14F-4D97-AF65-F5344CB8AC3E}">
        <p14:creationId xmlns:p14="http://schemas.microsoft.com/office/powerpoint/2010/main" val="1974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a:extLst>
              <a:ext uri="{FF2B5EF4-FFF2-40B4-BE49-F238E27FC236}">
                <a16:creationId xmlns:a16="http://schemas.microsoft.com/office/drawing/2014/main" id="{8BE8F2BF-1084-9449-B139-19B456611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070" y="2330715"/>
            <a:ext cx="3698910" cy="3883856"/>
          </a:xfrm>
          <a:prstGeom prst="rect">
            <a:avLst/>
          </a:prstGeom>
        </p:spPr>
      </p:pic>
    </p:spTree>
    <p:extLst>
      <p:ext uri="{BB962C8B-B14F-4D97-AF65-F5344CB8AC3E}">
        <p14:creationId xmlns:p14="http://schemas.microsoft.com/office/powerpoint/2010/main" val="15498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D2B31-3F4D-BA47-B6E4-230D3C276F2E}"/>
              </a:ext>
            </a:extLst>
          </p:cNvPr>
          <p:cNvSpPr/>
          <p:nvPr/>
        </p:nvSpPr>
        <p:spPr>
          <a:xfrm>
            <a:off x="5667269" y="767290"/>
            <a:ext cx="5375869" cy="4885183"/>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Cách trình bày của văn bản:</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Mỗi lí lẽ và nội dung chứng minh cho lí lẽ đó được tách thành một đoạn.</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3074" name="Picture 2" descr="Những lợi ích bất ngờ của việc nuôi thú cưng trong nhà mà bạn nên biết">
            <a:extLst>
              <a:ext uri="{FF2B5EF4-FFF2-40B4-BE49-F238E27FC236}">
                <a16:creationId xmlns:a16="http://schemas.microsoft.com/office/drawing/2014/main" id="{36DB152B-2140-A74A-B1B8-91DDC8C92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08" y="347531"/>
            <a:ext cx="4367069" cy="2904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lưu ý khi nuôi thú cưng trong nhà">
            <a:extLst>
              <a:ext uri="{FF2B5EF4-FFF2-40B4-BE49-F238E27FC236}">
                <a16:creationId xmlns:a16="http://schemas.microsoft.com/office/drawing/2014/main" id="{5F4E7A06-FCD1-C846-9786-8B749C41D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08" y="3426876"/>
            <a:ext cx="4367069" cy="290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1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408B7A-A4C1-124E-9DA1-13D6C981A97B}"/>
              </a:ext>
            </a:extLst>
          </p:cNvPr>
          <p:cNvSpPr/>
          <p:nvPr/>
        </p:nvSpPr>
        <p:spPr>
          <a:xfrm>
            <a:off x="2133599" y="641461"/>
            <a:ext cx="8393723" cy="5710025"/>
          </a:xfrm>
          <a:prstGeom prst="rect">
            <a:avLst/>
          </a:prstGeom>
        </p:spPr>
        <p:txBody>
          <a:bodyPr wrap="square">
            <a:spAutoFit/>
          </a:bodyPr>
          <a:lstStyle/>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2. Các lợi ích của việc có vật nuôi trong nhà:</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Phát triển ý thức</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Bồi dưỡng sự tự tin</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Vui chơi và luyện tập</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Bình tĩnh</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Giảm stress</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Cải thiện kĩ năng đọc</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Tìm hiểu về hậu quả</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Học cách cam kết</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Kỉ luật</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4098" name="Picture 2" descr="Tan chảy với bộ ảnh tuyệt đẹp về trẻ em bên thú cưng">
            <a:extLst>
              <a:ext uri="{FF2B5EF4-FFF2-40B4-BE49-F238E27FC236}">
                <a16:creationId xmlns:a16="http://schemas.microsoft.com/office/drawing/2014/main" id="{73ECAF44-D811-674E-BC2C-3827C7214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583" y="1781973"/>
            <a:ext cx="44418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0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41ACBE-9E97-7F45-A25D-D5C812F05421}"/>
              </a:ext>
            </a:extLst>
          </p:cNvPr>
          <p:cNvSpPr/>
          <p:nvPr/>
        </p:nvSpPr>
        <p:spPr>
          <a:xfrm>
            <a:off x="1383323" y="965166"/>
            <a:ext cx="4478215" cy="35986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3. Thái độ của tác giả: </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Thái độ yêu quý, trân trọng vật nuôi, nhận ra vật nuôi có nhiều lợi ích cho sự phát triển tâm lí, kĩ năng sống của trẻ em. </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1026" name="Picture 2" descr="Lợi ích của việc nuôi thú cưng và cách bảo vệ sức khỏe | sitanguyen.com">
            <a:extLst>
              <a:ext uri="{FF2B5EF4-FFF2-40B4-BE49-F238E27FC236}">
                <a16:creationId xmlns:a16="http://schemas.microsoft.com/office/drawing/2014/main" id="{A163C7F7-3469-0A4B-8371-9E5E23B23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01923"/>
            <a:ext cx="4998163" cy="359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6E04EEE-996D-4BDD-B272-0A781D6CBEDC}"/>
              </a:ext>
            </a:extLst>
          </p:cNvPr>
          <p:cNvSpPr/>
          <p:nvPr/>
        </p:nvSpPr>
        <p:spPr>
          <a:xfrm>
            <a:off x="2582374" y="451338"/>
            <a:ext cx="7027252" cy="209288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a:t>
            </a:r>
          </a:p>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TỔNG KẾT</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10" name="Picture 9" descr="A picture containing doll, toy&#10;&#10;Description automatically generated">
            <a:extLst>
              <a:ext uri="{FF2B5EF4-FFF2-40B4-BE49-F238E27FC236}">
                <a16:creationId xmlns:a16="http://schemas.microsoft.com/office/drawing/2014/main" id="{76DFFA26-269D-A043-909F-DABC9A6A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998" y="2105780"/>
            <a:ext cx="4416004" cy="4416004"/>
          </a:xfrm>
          <a:prstGeom prst="rect">
            <a:avLst/>
          </a:prstGeom>
        </p:spPr>
      </p:pic>
    </p:spTree>
    <p:extLst>
      <p:ext uri="{BB962C8B-B14F-4D97-AF65-F5344CB8AC3E}">
        <p14:creationId xmlns:p14="http://schemas.microsoft.com/office/powerpoint/2010/main" val="5386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528025CE-388E-401A-9E9D-81563D3FBCD2}"/>
              </a:ext>
            </a:extLst>
          </p:cNvPr>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44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TỔNG KẾT</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FABA0CEC-28CB-48E9-9F1B-A88BBC0FF6C9}"/>
              </a:ext>
            </a:extLst>
          </p:cNvPr>
          <p:cNvPicPr>
            <a:picLocks noChangeAspect="1"/>
          </p:cNvPicPr>
          <p:nvPr/>
        </p:nvPicPr>
        <p:blipFill>
          <a:blip r:embed="rId3"/>
          <a:stretch>
            <a:fillRect/>
          </a:stretch>
        </p:blipFill>
        <p:spPr>
          <a:xfrm>
            <a:off x="5276195" y="1765672"/>
            <a:ext cx="2380465" cy="4108779"/>
          </a:xfrm>
          <a:prstGeom prst="rect">
            <a:avLst/>
          </a:prstGeom>
        </p:spPr>
      </p:pic>
      <p:sp>
        <p:nvSpPr>
          <p:cNvPr id="15" name="Rectangle 14">
            <a:extLst>
              <a:ext uri="{FF2B5EF4-FFF2-40B4-BE49-F238E27FC236}">
                <a16:creationId xmlns:a16="http://schemas.microsoft.com/office/drawing/2014/main" id="{97A6B342-AEDA-544D-84E0-816AD084FCA5}"/>
              </a:ext>
            </a:extLst>
          </p:cNvPr>
          <p:cNvSpPr/>
          <p:nvPr/>
        </p:nvSpPr>
        <p:spPr>
          <a:xfrm>
            <a:off x="1260963" y="1765672"/>
            <a:ext cx="4431323" cy="2760564"/>
          </a:xfrm>
          <a:prstGeom prst="rect">
            <a:avLst/>
          </a:prstGeom>
        </p:spPr>
        <p:txBody>
          <a:bodyPr wrap="square">
            <a:spAutoFit/>
          </a:bodyPr>
          <a:lstStyle/>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ArialMT"/>
              </a:rPr>
              <a:t>1. Nội dung:</a:t>
            </a:r>
            <a:r>
              <a:rPr lang="vi-VN" sz="2400" dirty="0">
                <a:solidFill>
                  <a:srgbClr val="000000"/>
                </a:solidFill>
                <a:latin typeface="Times New Roman" panose="02020603050405020304" pitchFamily="18" charset="0"/>
                <a:ea typeface="ArialMT"/>
              </a:rPr>
              <a:t> </a:t>
            </a:r>
            <a:r>
              <a:rPr lang="vi-VN" sz="2400" dirty="0">
                <a:solidFill>
                  <a:srgbClr val="000000"/>
                </a:solidFill>
                <a:latin typeface="Times New Roman" panose="02020603050405020304" pitchFamily="18" charset="0"/>
                <a:ea typeface="Calibri" panose="020F0502020204030204" pitchFamily="34" charset="0"/>
              </a:rPr>
              <a:t>Nội dung: Các lợi ích của việc có vật nuôi trong nhà đối với trẻ nhỏ.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Calibri" panose="020F0502020204030204" pitchFamily="34" charset="0"/>
              </a:rPr>
              <a:t>2. Hình thức:</a:t>
            </a:r>
            <a:r>
              <a:rPr lang="vi-VN" sz="2400" dirty="0">
                <a:solidFill>
                  <a:srgbClr val="000000"/>
                </a:solidFill>
                <a:latin typeface="Times New Roman" panose="02020603050405020304" pitchFamily="18" charset="0"/>
                <a:ea typeface="Calibri" panose="020F0502020204030204" pitchFamily="34" charset="0"/>
              </a:rPr>
              <a:t> Lí lẽ và dẫn chứng phù hợp, khoa học, thuyết phục được người đọc. </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id="{4B326C0F-3599-FE4D-9D6E-FB0D96FDD155}"/>
              </a:ext>
            </a:extLst>
          </p:cNvPr>
          <p:cNvSpPr/>
          <p:nvPr/>
        </p:nvSpPr>
        <p:spPr>
          <a:xfrm>
            <a:off x="7127631" y="1574662"/>
            <a:ext cx="4244564" cy="3868751"/>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ArialMT"/>
              </a:rPr>
              <a:t>3. Cách đọc văn bản nghị luận xã hội: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Đọc nhan đề để xác định nội dung, đề tài.</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 Xác định các lí lẽ và bằng chứng của tác giả. – Nhận xét xem vấn đề nêu lên có liên quan gì đến cuộc sống hiện nay và với bản thân.</a:t>
            </a:r>
            <a:r>
              <a:rPr lang="en-VN" sz="2400" dirty="0"/>
              <a:t> </a:t>
            </a:r>
          </a:p>
        </p:txBody>
      </p:sp>
    </p:spTree>
    <p:extLst>
      <p:ext uri="{BB962C8B-B14F-4D97-AF65-F5344CB8AC3E}">
        <p14:creationId xmlns:p14="http://schemas.microsoft.com/office/powerpoint/2010/main" val="36130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barn(inVertical)">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barn(inVertical)">
                                      <p:cBhvr>
                                        <p:cTn id="26" dur="5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barn(inVertical)">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barn(inVertical)">
                                      <p:cBhvr>
                                        <p:cTn id="36" dur="500"/>
                                        <p:tgtEl>
                                          <p:spTgt spid="1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Effect transition="in" filter="barn(inVertical)">
                                      <p:cBhvr>
                                        <p:cTn id="4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C3E98E56-F591-4C45-A8A0-F488D23C4DB6}"/>
              </a:ext>
            </a:extLst>
          </p:cNvPr>
          <p:cNvSpPr/>
          <p:nvPr/>
        </p:nvSpPr>
        <p:spPr>
          <a:xfrm>
            <a:off x="1195754" y="846138"/>
            <a:ext cx="9800491" cy="158504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6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LUYỆN TẬP</a:t>
            </a:r>
          </a:p>
          <a:p>
            <a:pPr marR="0" lvl="0" algn="ctr" defTabSz="914400" rtl="0" eaLnBrk="1" fontAlgn="auto" latinLnBrk="0" hangingPunct="1">
              <a:lnSpc>
                <a:spcPct val="100000"/>
              </a:lnSpc>
              <a:spcBef>
                <a:spcPts val="0"/>
              </a:spcBef>
              <a:spcAft>
                <a:spcPts val="0"/>
              </a:spcAft>
              <a:buClrTx/>
              <a:buSzTx/>
              <a:tabLst/>
              <a:defRPr/>
            </a:pPr>
            <a:r>
              <a:rPr kumimoji="0" lang="vi-VN" altLang="zh-CN"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Game “Giải cứu thú cưng” (file đính kèm)</a:t>
            </a:r>
            <a:endParaRPr kumimoji="0" lang="zh-CN" altLang="en-US"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3" name="Picture 2" descr="A group of kittens&#10;&#10;Description automatically generated with medium confidence">
            <a:extLst>
              <a:ext uri="{FF2B5EF4-FFF2-40B4-BE49-F238E27FC236}">
                <a16:creationId xmlns:a16="http://schemas.microsoft.com/office/drawing/2014/main" id="{8D29AB13-DA8F-FC43-991F-CCDC6552D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50" y="2495977"/>
            <a:ext cx="6184900" cy="3657600"/>
          </a:xfrm>
          <a:prstGeom prst="rect">
            <a:avLst/>
          </a:prstGeom>
        </p:spPr>
      </p:pic>
    </p:spTree>
    <p:extLst>
      <p:ext uri="{BB962C8B-B14F-4D97-AF65-F5344CB8AC3E}">
        <p14:creationId xmlns:p14="http://schemas.microsoft.com/office/powerpoint/2010/main" val="395885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FB10B6-522A-DF4E-BD68-496E10FB5701}"/>
              </a:ext>
            </a:extLst>
          </p:cNvPr>
          <p:cNvSpPr/>
          <p:nvPr/>
        </p:nvSpPr>
        <p:spPr>
          <a:xfrm>
            <a:off x="1453662" y="1562743"/>
            <a:ext cx="4079630"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mào đỏ</a:t>
            </a:r>
          </a:p>
          <a:p>
            <a:r>
              <a:rPr lang="vi-VN" sz="3500" dirty="0">
                <a:latin typeface="Times New Roman" panose="02020603050405020304" pitchFamily="18" charset="0"/>
                <a:cs typeface="Times New Roman" panose="02020603050405020304" pitchFamily="18" charset="0"/>
              </a:rPr>
              <a:t>Gáy ò ó o…</a:t>
            </a:r>
          </a:p>
          <a:p>
            <a:r>
              <a:rPr lang="vi-VN" sz="3500" dirty="0">
                <a:latin typeface="Times New Roman" panose="02020603050405020304" pitchFamily="18" charset="0"/>
                <a:cs typeface="Times New Roman" panose="02020603050405020304" pitchFamily="18" charset="0"/>
              </a:rPr>
              <a:t>Từ sáng tinh mơ</a:t>
            </a:r>
          </a:p>
          <a:p>
            <a:r>
              <a:rPr lang="vi-VN" sz="3500" dirty="0">
                <a:latin typeface="Times New Roman" panose="02020603050405020304" pitchFamily="18" charset="0"/>
                <a:cs typeface="Times New Roman" panose="02020603050405020304" pitchFamily="18" charset="0"/>
              </a:rPr>
              <a:t>Gọi người thức giấc?</a:t>
            </a:r>
            <a:endParaRPr lang="vi-VN" sz="3500" b="0" i="0" dirty="0">
              <a:effectLst/>
              <a:latin typeface="Times New Roman" panose="02020603050405020304" pitchFamily="18" charset="0"/>
              <a:cs typeface="Times New Roman" panose="02020603050405020304" pitchFamily="18" charset="0"/>
            </a:endParaRPr>
          </a:p>
        </p:txBody>
      </p:sp>
      <p:pic>
        <p:nvPicPr>
          <p:cNvPr id="6" name="Picture 5" descr="A rooster with a black background&#10;&#10;Description automatically generated with low confidence">
            <a:extLst>
              <a:ext uri="{FF2B5EF4-FFF2-40B4-BE49-F238E27FC236}">
                <a16:creationId xmlns:a16="http://schemas.microsoft.com/office/drawing/2014/main" id="{7BC5A84E-DDAC-9A44-9F01-C461DF3D5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020" y="120650"/>
            <a:ext cx="6083300" cy="6616700"/>
          </a:xfrm>
          <a:prstGeom prst="rect">
            <a:avLst/>
          </a:prstGeom>
        </p:spPr>
      </p:pic>
    </p:spTree>
    <p:extLst>
      <p:ext uri="{BB962C8B-B14F-4D97-AF65-F5344CB8AC3E}">
        <p14:creationId xmlns:p14="http://schemas.microsoft.com/office/powerpoint/2010/main" val="14407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2191CEC-2E93-4771-AB14-F264EB82A3DF}"/>
              </a:ext>
            </a:extLst>
          </p:cNvPr>
          <p:cNvSpPr/>
          <p:nvPr/>
        </p:nvSpPr>
        <p:spPr>
          <a:xfrm>
            <a:off x="3476625" y="1276236"/>
            <a:ext cx="5238750" cy="1092607"/>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VẬN DỤNG</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5D6EC83C-2BA1-4FF3-9708-007AE27F2619}"/>
              </a:ext>
            </a:extLst>
          </p:cNvPr>
          <p:cNvPicPr>
            <a:picLocks noChangeAspect="1"/>
          </p:cNvPicPr>
          <p:nvPr/>
        </p:nvPicPr>
        <p:blipFill>
          <a:blip r:embed="rId3"/>
          <a:stretch>
            <a:fillRect/>
          </a:stretch>
        </p:blipFill>
        <p:spPr>
          <a:xfrm>
            <a:off x="665299" y="2542328"/>
            <a:ext cx="2894175" cy="3657600"/>
          </a:xfrm>
          <a:prstGeom prst="rect">
            <a:avLst/>
          </a:prstGeom>
        </p:spPr>
      </p:pic>
      <p:pic>
        <p:nvPicPr>
          <p:cNvPr id="4" name="Picture 3" descr="A picture containing mammal, dog&#10;&#10;Description automatically generated">
            <a:extLst>
              <a:ext uri="{FF2B5EF4-FFF2-40B4-BE49-F238E27FC236}">
                <a16:creationId xmlns:a16="http://schemas.microsoft.com/office/drawing/2014/main" id="{2BFD0BD1-B296-0641-BAC9-DFE463285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046" y="2368843"/>
            <a:ext cx="5304578" cy="3831085"/>
          </a:xfrm>
          <a:prstGeom prst="rect">
            <a:avLst/>
          </a:prstGeom>
        </p:spPr>
      </p:pic>
    </p:spTree>
    <p:extLst>
      <p:ext uri="{BB962C8B-B14F-4D97-AF65-F5344CB8AC3E}">
        <p14:creationId xmlns:p14="http://schemas.microsoft.com/office/powerpoint/2010/main" val="23360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D80186-74AB-7940-B058-E4C037DAD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508000"/>
            <a:ext cx="7505700" cy="5842000"/>
          </a:xfrm>
          <a:prstGeom prst="rect">
            <a:avLst/>
          </a:prstGeom>
        </p:spPr>
      </p:pic>
    </p:spTree>
    <p:extLst>
      <p:ext uri="{BB962C8B-B14F-4D97-AF65-F5344CB8AC3E}">
        <p14:creationId xmlns:p14="http://schemas.microsoft.com/office/powerpoint/2010/main" val="42761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258533" y="702479"/>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Hướng dẫn về</a:t>
            </a:r>
            <a:r>
              <a:rPr kumimoji="0" lang="vi-VN" altLang="zh-CN" sz="4400" b="1" i="0" u="none" strike="noStrike" kern="1200" cap="none" spc="0" normalizeH="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nhà</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8E5452D1-CE35-4C56-A6DE-F32675CA4738}"/>
              </a:ext>
            </a:extLst>
          </p:cNvPr>
          <p:cNvPicPr>
            <a:picLocks noChangeAspect="1"/>
          </p:cNvPicPr>
          <p:nvPr/>
        </p:nvPicPr>
        <p:blipFill>
          <a:blip r:embed="rId3"/>
          <a:stretch>
            <a:fillRect/>
          </a:stretch>
        </p:blipFill>
        <p:spPr>
          <a:xfrm>
            <a:off x="1730644" y="1471920"/>
            <a:ext cx="3527889" cy="2701097"/>
          </a:xfrm>
          <a:prstGeom prst="rect">
            <a:avLst/>
          </a:prstGeom>
        </p:spPr>
      </p:pic>
      <p:sp>
        <p:nvSpPr>
          <p:cNvPr id="15" name="Rectangle 14">
            <a:extLst>
              <a:ext uri="{FF2B5EF4-FFF2-40B4-BE49-F238E27FC236}">
                <a16:creationId xmlns:a16="http://schemas.microsoft.com/office/drawing/2014/main" id="{BD515822-A8D7-674F-871C-25C7FD8B2A0B}"/>
              </a:ext>
            </a:extLst>
          </p:cNvPr>
          <p:cNvSpPr/>
          <p:nvPr/>
        </p:nvSpPr>
        <p:spPr>
          <a:xfrm>
            <a:off x="5739058" y="1863168"/>
            <a:ext cx="5238750" cy="3139706"/>
          </a:xfrm>
          <a:prstGeom prst="rect">
            <a:avLst/>
          </a:prstGeom>
        </p:spPr>
        <p:txBody>
          <a:bodyPr wrap="square">
            <a:spAutoFit/>
          </a:bodyPr>
          <a:lstStyle/>
          <a:p>
            <a:pPr algn="just">
              <a:lnSpc>
                <a:spcPct val="115000"/>
              </a:lnSpc>
              <a:spcBef>
                <a:spcPts val="600"/>
              </a:spcBef>
              <a:spcAft>
                <a:spcPts val="600"/>
              </a:spcAft>
            </a:pPr>
            <a:r>
              <a:rPr lang="it-IT" sz="3500" dirty="0">
                <a:solidFill>
                  <a:srgbClr val="000000"/>
                </a:solidFill>
                <a:latin typeface="Times New Roman" panose="02020603050405020304" pitchFamily="18" charset="0"/>
                <a:ea typeface="Calibri" panose="020F0502020204030204" pitchFamily="34" charset="0"/>
              </a:rPr>
              <a:t>GV </a:t>
            </a:r>
            <a:r>
              <a:rPr lang="it-IT" sz="3500" dirty="0" err="1">
                <a:solidFill>
                  <a:srgbClr val="000000"/>
                </a:solidFill>
                <a:latin typeface="Times New Roman" panose="02020603050405020304" pitchFamily="18" charset="0"/>
                <a:ea typeface="Calibri" panose="020F0502020204030204" pitchFamily="34" charset="0"/>
              </a:rPr>
              <a:t>hướng</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dẫn</a:t>
            </a:r>
            <a:r>
              <a:rPr lang="it-IT" sz="3500" dirty="0">
                <a:solidFill>
                  <a:srgbClr val="000000"/>
                </a:solidFill>
                <a:latin typeface="Times New Roman" panose="02020603050405020304" pitchFamily="18" charset="0"/>
                <a:ea typeface="Calibri" panose="020F0502020204030204" pitchFamily="34" charset="0"/>
              </a:rPr>
              <a:t> HS </a:t>
            </a:r>
            <a:r>
              <a:rPr lang="it-IT" sz="3500" dirty="0" err="1">
                <a:solidFill>
                  <a:srgbClr val="000000"/>
                </a:solidFill>
                <a:latin typeface="Times New Roman" panose="02020603050405020304" pitchFamily="18" charset="0"/>
                <a:ea typeface="Calibri" panose="020F0502020204030204" pitchFamily="34" charset="0"/>
              </a:rPr>
              <a:t>đọc</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thêm</a:t>
            </a:r>
            <a:r>
              <a:rPr lang="it-IT" sz="3500" dirty="0">
                <a:solidFill>
                  <a:srgbClr val="000000"/>
                </a:solidFill>
                <a:latin typeface="Times New Roman" panose="02020603050405020304" pitchFamily="18" charset="0"/>
                <a:ea typeface="Calibri" panose="020F0502020204030204" pitchFamily="34" charset="0"/>
              </a:rPr>
              <a:t>: </a:t>
            </a:r>
            <a:r>
              <a:rPr lang="vi-VN" sz="3500" dirty="0">
                <a:solidFill>
                  <a:srgbClr val="000000"/>
                </a:solidFill>
                <a:latin typeface="Times New Roman" panose="02020603050405020304" pitchFamily="18" charset="0"/>
                <a:ea typeface="Calibri" panose="020F0502020204030204" pitchFamily="34" charset="0"/>
              </a:rPr>
              <a:t>các văn bản nghị luận về các vấn đề xã hội + chuẩn bị bài mới “Thực hành tiếng Việt” </a:t>
            </a:r>
            <a:endParaRPr lang="en-VN" sz="35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2927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1325922" y="3452953"/>
            <a:ext cx="10128739" cy="109260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Chúc các em học tốt nhé !</a:t>
            </a:r>
            <a:endParaRPr kumimoji="0" lang="zh-CN" altLang="en-US"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spTree>
    <p:extLst>
      <p:ext uri="{BB962C8B-B14F-4D97-AF65-F5344CB8AC3E}">
        <p14:creationId xmlns:p14="http://schemas.microsoft.com/office/powerpoint/2010/main" val="292223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A10484-299A-AD4D-BAAB-08FB55F82B94}"/>
              </a:ext>
            </a:extLst>
          </p:cNvPr>
          <p:cNvSpPr/>
          <p:nvPr/>
        </p:nvSpPr>
        <p:spPr>
          <a:xfrm>
            <a:off x="1547446" y="1371600"/>
            <a:ext cx="4548554"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đuôi ngắn tai dài</a:t>
            </a:r>
          </a:p>
          <a:p>
            <a:r>
              <a:rPr lang="vi-VN" sz="3500" dirty="0">
                <a:latin typeface="Times New Roman" panose="02020603050405020304" pitchFamily="18" charset="0"/>
                <a:cs typeface="Times New Roman" panose="02020603050405020304" pitchFamily="18" charset="0"/>
              </a:rPr>
              <a:t>Mắt hồng lông mượt</a:t>
            </a:r>
          </a:p>
          <a:p>
            <a:r>
              <a:rPr lang="vi-VN" sz="3500" dirty="0">
                <a:latin typeface="Times New Roman" panose="02020603050405020304" pitchFamily="18" charset="0"/>
                <a:cs typeface="Times New Roman" panose="02020603050405020304" pitchFamily="18" charset="0"/>
              </a:rPr>
              <a:t>Có tài chạy nhanh</a:t>
            </a:r>
          </a:p>
          <a:p>
            <a:r>
              <a:rPr lang="vi-VN" sz="3500" dirty="0">
                <a:latin typeface="Times New Roman" panose="02020603050405020304" pitchFamily="18" charset="0"/>
                <a:cs typeface="Times New Roman" panose="02020603050405020304" pitchFamily="18" charset="0"/>
              </a:rPr>
              <a:t>Là con gì?</a:t>
            </a:r>
            <a:endParaRPr lang="vi-VN" sz="3500" b="0" i="0" dirty="0">
              <a:effectLst/>
              <a:latin typeface="Times New Roman" panose="02020603050405020304" pitchFamily="18" charset="0"/>
              <a:cs typeface="Times New Roman" panose="02020603050405020304" pitchFamily="18" charset="0"/>
            </a:endParaRPr>
          </a:p>
        </p:txBody>
      </p:sp>
      <p:pic>
        <p:nvPicPr>
          <p:cNvPr id="5" name="Picture 4" descr="Two white rabbits eating carrots&#10;&#10;Description automatically generated with low confidence">
            <a:extLst>
              <a:ext uri="{FF2B5EF4-FFF2-40B4-BE49-F238E27FC236}">
                <a16:creationId xmlns:a16="http://schemas.microsoft.com/office/drawing/2014/main" id="{1B6ECBB8-ABCB-7446-85EA-D3C105E0D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215" y="1018442"/>
            <a:ext cx="4782473" cy="4467958"/>
          </a:xfrm>
          <a:prstGeom prst="rect">
            <a:avLst/>
          </a:prstGeom>
        </p:spPr>
      </p:pic>
    </p:spTree>
    <p:extLst>
      <p:ext uri="{BB962C8B-B14F-4D97-AF65-F5344CB8AC3E}">
        <p14:creationId xmlns:p14="http://schemas.microsoft.com/office/powerpoint/2010/main" val="98662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917139-6E97-D344-8C32-AC0211573137}"/>
              </a:ext>
            </a:extLst>
          </p:cNvPr>
          <p:cNvSpPr/>
          <p:nvPr/>
        </p:nvSpPr>
        <p:spPr>
          <a:xfrm>
            <a:off x="1453661" y="1703421"/>
            <a:ext cx="4360985"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Thường nằm đầu hè</a:t>
            </a:r>
          </a:p>
          <a:p>
            <a:r>
              <a:rPr lang="vi-VN" sz="3500" dirty="0">
                <a:latin typeface="Times New Roman" panose="02020603050405020304" pitchFamily="18" charset="0"/>
                <a:cs typeface="Times New Roman" panose="02020603050405020304" pitchFamily="18" charset="0"/>
              </a:rPr>
              <a:t>Giữ cho nhà chủ</a:t>
            </a:r>
          </a:p>
          <a:p>
            <a:r>
              <a:rPr lang="vi-VN" sz="3500" dirty="0">
                <a:latin typeface="Times New Roman" panose="02020603050405020304" pitchFamily="18" charset="0"/>
                <a:cs typeface="Times New Roman" panose="02020603050405020304" pitchFamily="18" charset="0"/>
              </a:rPr>
              <a:t>Người lạ nó sủa</a:t>
            </a:r>
          </a:p>
          <a:p>
            <a:r>
              <a:rPr lang="vi-VN" sz="3500" dirty="0">
                <a:latin typeface="Times New Roman" panose="02020603050405020304" pitchFamily="18" charset="0"/>
                <a:cs typeface="Times New Roman" panose="02020603050405020304" pitchFamily="18" charset="0"/>
              </a:rPr>
              <a:t>Người quen nó mừng</a:t>
            </a:r>
            <a:endParaRPr lang="vi-VN" sz="3500" b="0" i="0" dirty="0">
              <a:effectLst/>
              <a:latin typeface="Times New Roman" panose="02020603050405020304" pitchFamily="18" charset="0"/>
              <a:cs typeface="Times New Roman" panose="02020603050405020304" pitchFamily="18" charset="0"/>
            </a:endParaRPr>
          </a:p>
        </p:txBody>
      </p:sp>
      <p:pic>
        <p:nvPicPr>
          <p:cNvPr id="4" name="Picture 3" descr="A white dog with its mouth open&#10;&#10;Description automatically generated with medium confidence">
            <a:extLst>
              <a:ext uri="{FF2B5EF4-FFF2-40B4-BE49-F238E27FC236}">
                <a16:creationId xmlns:a16="http://schemas.microsoft.com/office/drawing/2014/main" id="{053F3743-9B0A-8444-9AAA-97BF6823C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285" y="766753"/>
            <a:ext cx="5991469" cy="5324494"/>
          </a:xfrm>
          <a:prstGeom prst="rect">
            <a:avLst/>
          </a:prstGeom>
        </p:spPr>
      </p:pic>
    </p:spTree>
    <p:extLst>
      <p:ext uri="{BB962C8B-B14F-4D97-AF65-F5344CB8AC3E}">
        <p14:creationId xmlns:p14="http://schemas.microsoft.com/office/powerpoint/2010/main" val="21158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424604-ADED-4643-91FD-D96EBE276B9D}"/>
              </a:ext>
            </a:extLst>
          </p:cNvPr>
          <p:cNvSpPr/>
          <p:nvPr/>
        </p:nvSpPr>
        <p:spPr>
          <a:xfrm>
            <a:off x="1570893" y="1656528"/>
            <a:ext cx="3681045" cy="2246769"/>
          </a:xfrm>
          <a:prstGeom prst="rect">
            <a:avLst/>
          </a:prstGeom>
        </p:spPr>
        <p:txBody>
          <a:bodyPr wrap="square">
            <a:spAutoFit/>
          </a:bodyPr>
          <a:lstStyle/>
          <a:p>
            <a:r>
              <a:rPr lang="en-US" sz="3500" dirty="0">
                <a:latin typeface="Times New Roman" panose="02020603050405020304" pitchFamily="18" charset="0"/>
                <a:cs typeface="Times New Roman" panose="02020603050405020304" pitchFamily="18" charset="0"/>
              </a:rPr>
              <a:t>Con </a:t>
            </a:r>
            <a:r>
              <a:rPr lang="en-US" sz="3500" dirty="0" err="1">
                <a:latin typeface="Times New Roman" panose="02020603050405020304" pitchFamily="18" charset="0"/>
                <a:cs typeface="Times New Roman" panose="02020603050405020304" pitchFamily="18" charset="0"/>
              </a:rPr>
              <a:t>gì</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cỏ</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có</a:t>
            </a:r>
            <a:r>
              <a:rPr lang="en-US" sz="3500" dirty="0">
                <a:latin typeface="Times New Roman" panose="02020603050405020304" pitchFamily="18" charset="0"/>
                <a:cs typeface="Times New Roman" panose="02020603050405020304" pitchFamily="18" charset="0"/>
              </a:rPr>
              <a:t> 2 </a:t>
            </a:r>
            <a:r>
              <a:rPr lang="en-US" sz="3500" dirty="0" err="1">
                <a:latin typeface="Times New Roman" panose="02020603050405020304" pitchFamily="18" charset="0"/>
                <a:cs typeface="Times New Roman" panose="02020603050405020304" pitchFamily="18" charset="0"/>
              </a:rPr>
              <a:t>sừng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Lỗ</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mũi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buộc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Kéo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cày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rất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giỏi</a:t>
            </a:r>
            <a:endParaRPr lang="en-US" sz="3500" b="0" i="0" dirty="0">
              <a:effectLst/>
              <a:latin typeface="Times New Roman" panose="02020603050405020304" pitchFamily="18" charset="0"/>
              <a:cs typeface="Times New Roman" panose="02020603050405020304" pitchFamily="18" charset="0"/>
            </a:endParaRPr>
          </a:p>
        </p:txBody>
      </p:sp>
      <p:pic>
        <p:nvPicPr>
          <p:cNvPr id="4" name="Picture 3" descr="A picture containing mammal, standing&#10;&#10;Description automatically generated">
            <a:extLst>
              <a:ext uri="{FF2B5EF4-FFF2-40B4-BE49-F238E27FC236}">
                <a16:creationId xmlns:a16="http://schemas.microsoft.com/office/drawing/2014/main" id="{0BFAB7D5-CE67-1F42-8EEF-B728F439C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577" y="492369"/>
            <a:ext cx="8843925" cy="4709103"/>
          </a:xfrm>
          <a:prstGeom prst="rect">
            <a:avLst/>
          </a:prstGeom>
        </p:spPr>
      </p:pic>
    </p:spTree>
    <p:extLst>
      <p:ext uri="{BB962C8B-B14F-4D97-AF65-F5344CB8AC3E}">
        <p14:creationId xmlns:p14="http://schemas.microsoft.com/office/powerpoint/2010/main" val="375617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uôi thú cưng tại Nhật và những điều bạn nên biết - tsunagu Local">
            <a:extLst>
              <a:ext uri="{FF2B5EF4-FFF2-40B4-BE49-F238E27FC236}">
                <a16:creationId xmlns:a16="http://schemas.microsoft.com/office/drawing/2014/main" id="{50246D2F-DD99-9C40-8B44-F09CCD49B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48" y="296565"/>
            <a:ext cx="5250344" cy="3501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ôi thú cưng trong nhà - Nên hay không đối với các gia đình có trẻ nhỏ?">
            <a:extLst>
              <a:ext uri="{FF2B5EF4-FFF2-40B4-BE49-F238E27FC236}">
                <a16:creationId xmlns:a16="http://schemas.microsoft.com/office/drawing/2014/main" id="{8BC91FE3-7A03-6A4E-9FBA-DD1A849C6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48" y="3888529"/>
            <a:ext cx="3669139" cy="26729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ì sao nên cho bé nuôi thú cưng - VnExpress Đời sống">
            <a:extLst>
              <a:ext uri="{FF2B5EF4-FFF2-40B4-BE49-F238E27FC236}">
                <a16:creationId xmlns:a16="http://schemas.microsoft.com/office/drawing/2014/main" id="{BAE49F16-BAC6-064A-A43D-07D53A0B2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25" y="3888712"/>
            <a:ext cx="3444381" cy="26791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ăm lợi ích khi cho trẻ nuôi thú cưng - VnExpress">
            <a:extLst>
              <a:ext uri="{FF2B5EF4-FFF2-40B4-BE49-F238E27FC236}">
                <a16:creationId xmlns:a16="http://schemas.microsoft.com/office/drawing/2014/main" id="{19090023-B4D3-C547-A2C4-D42AA5C74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9143" y="3888529"/>
            <a:ext cx="4150561" cy="26820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ật nuôi giúp trẻ hình thành nhân cách tốt - Tuổi Trẻ Online">
            <a:extLst>
              <a:ext uri="{FF2B5EF4-FFF2-40B4-BE49-F238E27FC236}">
                <a16:creationId xmlns:a16="http://schemas.microsoft.com/office/drawing/2014/main" id="{FBB918D1-2D8A-A042-B635-B0883F4DAA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8928" y="296564"/>
            <a:ext cx="6100777" cy="350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79D55242-44A4-4F69-B744-F0CC6F2781B2}"/>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5" name="图片 24">
            <a:extLst>
              <a:ext uri="{FF2B5EF4-FFF2-40B4-BE49-F238E27FC236}">
                <a16:creationId xmlns:a16="http://schemas.microsoft.com/office/drawing/2014/main" id="{6ECCEA62-12AB-4A3B-A62B-D2E7285610A7}"/>
              </a:ext>
            </a:extLst>
          </p:cNvPr>
          <p:cNvPicPr>
            <a:picLocks noChangeAspect="1"/>
          </p:cNvPicPr>
          <p:nvPr/>
        </p:nvPicPr>
        <p:blipFill>
          <a:blip r:embed="rId4"/>
          <a:stretch>
            <a:fillRect/>
          </a:stretch>
        </p:blipFill>
        <p:spPr>
          <a:xfrm>
            <a:off x="3304550" y="1119855"/>
            <a:ext cx="5769155" cy="5505427"/>
          </a:xfrm>
          <a:prstGeom prst="rect">
            <a:avLst/>
          </a:prstGeom>
        </p:spPr>
      </p:pic>
      <p:sp>
        <p:nvSpPr>
          <p:cNvPr id="15" name="文本框 14">
            <a:extLst>
              <a:ext uri="{FF2B5EF4-FFF2-40B4-BE49-F238E27FC236}">
                <a16:creationId xmlns:a16="http://schemas.microsoft.com/office/drawing/2014/main" id="{E537D5DB-F2E7-4F08-B969-10A5AAE2FD7B}"/>
              </a:ext>
            </a:extLst>
          </p:cNvPr>
          <p:cNvSpPr txBox="1"/>
          <p:nvPr/>
        </p:nvSpPr>
        <p:spPr>
          <a:xfrm>
            <a:off x="1464247" y="5326785"/>
            <a:ext cx="97680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normalizeH="0" baseline="0" noProof="0" dirty="0">
                <a:ln>
                  <a:solidFill>
                    <a:srgbClr val="E69B7A"/>
                  </a:solidFill>
                </a:ln>
                <a:solidFill>
                  <a:schemeClr val="accent2">
                    <a:lumMod val="50000"/>
                  </a:schemeClr>
                </a:solidFill>
                <a:uLnTx/>
                <a:uFillTx/>
                <a:latin typeface="Times New Roman" panose="02020603050405020304" pitchFamily="18" charset="0"/>
                <a:ea typeface="思源宋体 CN Heavy" panose="02020900000000000000" pitchFamily="18" charset="-122"/>
                <a:cs typeface="Times New Roman" panose="02020603050405020304" pitchFamily="18" charset="0"/>
              </a:rPr>
              <a:t>TẠI SAO NÊN CÓ VẬT NUÔI TRONG NHÀ</a:t>
            </a:r>
            <a:endParaRPr kumimoji="0" lang="zh-CN" altLang="en-US" sz="3600" b="1" i="0" u="none" strike="noStrike" kern="1200" cap="none" normalizeH="0" baseline="0" noProof="0" dirty="0">
              <a:ln>
                <a:solidFill>
                  <a:srgbClr val="E69B7A"/>
                </a:solidFill>
              </a:ln>
              <a:solidFill>
                <a:schemeClr val="accent2">
                  <a:lumMod val="50000"/>
                </a:schemeClr>
              </a:solidFill>
              <a:uLnTx/>
              <a:uFillTx/>
              <a:latin typeface="Times New Roman" panose="02020603050405020304" pitchFamily="18" charset="0"/>
              <a:ea typeface="思源宋体 CN Heavy" panose="02020900000000000000" pitchFamily="18" charset="-122"/>
              <a:cs typeface="Times New Roman" panose="02020603050405020304" pitchFamily="18" charset="0"/>
            </a:endParaRPr>
          </a:p>
        </p:txBody>
      </p:sp>
      <p:sp>
        <p:nvSpPr>
          <p:cNvPr id="20" name="文本框 19">
            <a:extLst>
              <a:ext uri="{FF2B5EF4-FFF2-40B4-BE49-F238E27FC236}">
                <a16:creationId xmlns:a16="http://schemas.microsoft.com/office/drawing/2014/main" id="{1DA96425-CFE0-4531-9E76-BA7405807263}"/>
              </a:ext>
            </a:extLst>
          </p:cNvPr>
          <p:cNvSpPr txBox="1"/>
          <p:nvPr/>
        </p:nvSpPr>
        <p:spPr>
          <a:xfrm>
            <a:off x="4238141" y="6151649"/>
            <a:ext cx="3709157" cy="4001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000" b="1" i="0" u="none" strike="noStrike" kern="1200" cap="none" spc="0" normalizeH="0" baseline="0" noProof="0" dirty="0">
                <a:ln>
                  <a:noFill/>
                </a:ln>
                <a:solidFill>
                  <a:schemeClr val="accent2">
                    <a:lumMod val="50000"/>
                  </a:schemeClr>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GV: </a:t>
            </a:r>
            <a:r>
              <a:rPr lang="en-US" altLang="zh-CN" sz="2000" b="1" dirty="0" smtClean="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ĐINH THỊ THANH THẢO</a:t>
            </a:r>
            <a:endParaRPr kumimoji="0" lang="zh-CN" altLang="en-US" sz="2000" b="1" i="0" u="none" strike="noStrike" kern="1200" cap="none" spc="0" normalizeH="0" baseline="0" noProof="0" dirty="0">
              <a:ln>
                <a:noFill/>
              </a:ln>
              <a:solidFill>
                <a:schemeClr val="accent2">
                  <a:lumMod val="50000"/>
                </a:schemeClr>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4" name="图片 23">
            <a:extLst>
              <a:ext uri="{FF2B5EF4-FFF2-40B4-BE49-F238E27FC236}">
                <a16:creationId xmlns:a16="http://schemas.microsoft.com/office/drawing/2014/main" id="{37B7B2F2-30AE-4E1E-838C-A8C82201A1E3}"/>
              </a:ext>
            </a:extLst>
          </p:cNvPr>
          <p:cNvPicPr>
            <a:picLocks noChangeAspect="1"/>
          </p:cNvPicPr>
          <p:nvPr/>
        </p:nvPicPr>
        <p:blipFill>
          <a:blip r:embed="rId5"/>
          <a:stretch>
            <a:fillRect/>
          </a:stretch>
        </p:blipFill>
        <p:spPr>
          <a:xfrm>
            <a:off x="2927273" y="2052429"/>
            <a:ext cx="6173262" cy="3044160"/>
          </a:xfrm>
          <a:prstGeom prst="rect">
            <a:avLst/>
          </a:prstGeom>
        </p:spPr>
      </p:pic>
      <p:pic>
        <p:nvPicPr>
          <p:cNvPr id="28" name="图片 27">
            <a:extLst>
              <a:ext uri="{FF2B5EF4-FFF2-40B4-BE49-F238E27FC236}">
                <a16:creationId xmlns:a16="http://schemas.microsoft.com/office/drawing/2014/main" id="{6DE460D6-5A2D-41FA-A333-1ADA93990583}"/>
              </a:ext>
            </a:extLst>
          </p:cNvPr>
          <p:cNvPicPr>
            <a:picLocks noChangeAspect="1"/>
          </p:cNvPicPr>
          <p:nvPr/>
        </p:nvPicPr>
        <p:blipFill>
          <a:blip r:embed="rId6"/>
          <a:stretch>
            <a:fillRect/>
          </a:stretch>
        </p:blipFill>
        <p:spPr>
          <a:xfrm rot="2064040" flipH="1">
            <a:off x="10318106" y="4304155"/>
            <a:ext cx="553700" cy="942637"/>
          </a:xfrm>
          <a:prstGeom prst="rect">
            <a:avLst/>
          </a:prstGeom>
        </p:spPr>
      </p:pic>
      <p:pic>
        <p:nvPicPr>
          <p:cNvPr id="29" name="图片 28">
            <a:extLst>
              <a:ext uri="{FF2B5EF4-FFF2-40B4-BE49-F238E27FC236}">
                <a16:creationId xmlns:a16="http://schemas.microsoft.com/office/drawing/2014/main" id="{02862243-0212-4C20-A27A-12052BB9CAA9}"/>
              </a:ext>
            </a:extLst>
          </p:cNvPr>
          <p:cNvPicPr>
            <a:picLocks noChangeAspect="1"/>
          </p:cNvPicPr>
          <p:nvPr/>
        </p:nvPicPr>
        <p:blipFill>
          <a:blip r:embed="rId7"/>
          <a:stretch>
            <a:fillRect/>
          </a:stretch>
        </p:blipFill>
        <p:spPr>
          <a:xfrm rot="1728517">
            <a:off x="10744395" y="5111645"/>
            <a:ext cx="809843" cy="1341090"/>
          </a:xfrm>
          <a:prstGeom prst="rect">
            <a:avLst/>
          </a:prstGeom>
        </p:spPr>
      </p:pic>
      <p:pic>
        <p:nvPicPr>
          <p:cNvPr id="31" name="图片 30">
            <a:extLst>
              <a:ext uri="{FF2B5EF4-FFF2-40B4-BE49-F238E27FC236}">
                <a16:creationId xmlns:a16="http://schemas.microsoft.com/office/drawing/2014/main" id="{D41279D5-75CA-4C03-A088-0E7033FB4B11}"/>
              </a:ext>
            </a:extLst>
          </p:cNvPr>
          <p:cNvPicPr>
            <a:picLocks noChangeAspect="1"/>
          </p:cNvPicPr>
          <p:nvPr/>
        </p:nvPicPr>
        <p:blipFill>
          <a:blip r:embed="rId8"/>
          <a:stretch>
            <a:fillRect/>
          </a:stretch>
        </p:blipFill>
        <p:spPr>
          <a:xfrm rot="20370744">
            <a:off x="1614643" y="4212826"/>
            <a:ext cx="583718" cy="964878"/>
          </a:xfrm>
          <a:prstGeom prst="rect">
            <a:avLst/>
          </a:prstGeom>
        </p:spPr>
      </p:pic>
      <p:pic>
        <p:nvPicPr>
          <p:cNvPr id="32" name="图片 31">
            <a:extLst>
              <a:ext uri="{FF2B5EF4-FFF2-40B4-BE49-F238E27FC236}">
                <a16:creationId xmlns:a16="http://schemas.microsoft.com/office/drawing/2014/main" id="{7E3E095F-5864-49D7-BA20-8B262D5D0FED}"/>
              </a:ext>
            </a:extLst>
          </p:cNvPr>
          <p:cNvPicPr>
            <a:picLocks noChangeAspect="1"/>
          </p:cNvPicPr>
          <p:nvPr/>
        </p:nvPicPr>
        <p:blipFill>
          <a:blip r:embed="rId9"/>
          <a:stretch>
            <a:fillRect/>
          </a:stretch>
        </p:blipFill>
        <p:spPr>
          <a:xfrm rot="19372653">
            <a:off x="701175" y="5059145"/>
            <a:ext cx="1079239" cy="1441323"/>
          </a:xfrm>
          <a:prstGeom prst="rect">
            <a:avLst/>
          </a:prstGeom>
        </p:spPr>
      </p:pic>
      <p:pic>
        <p:nvPicPr>
          <p:cNvPr id="35" name="图片 34">
            <a:extLst>
              <a:ext uri="{FF2B5EF4-FFF2-40B4-BE49-F238E27FC236}">
                <a16:creationId xmlns:a16="http://schemas.microsoft.com/office/drawing/2014/main" id="{29402DC3-62D4-4D7C-9D09-9F57DC7FC904}"/>
              </a:ext>
            </a:extLst>
          </p:cNvPr>
          <p:cNvPicPr>
            <a:picLocks noChangeAspect="1"/>
          </p:cNvPicPr>
          <p:nvPr/>
        </p:nvPicPr>
        <p:blipFill>
          <a:blip r:embed="rId10"/>
          <a:stretch>
            <a:fillRect/>
          </a:stretch>
        </p:blipFill>
        <p:spPr>
          <a:xfrm rot="19922401">
            <a:off x="11069475" y="2531705"/>
            <a:ext cx="686785" cy="673289"/>
          </a:xfrm>
          <a:prstGeom prst="rect">
            <a:avLst/>
          </a:prstGeom>
        </p:spPr>
      </p:pic>
      <p:pic>
        <p:nvPicPr>
          <p:cNvPr id="36" name="图片 35">
            <a:extLst>
              <a:ext uri="{FF2B5EF4-FFF2-40B4-BE49-F238E27FC236}">
                <a16:creationId xmlns:a16="http://schemas.microsoft.com/office/drawing/2014/main" id="{4B7B4BBA-1E1C-4840-BF4B-A7E3F405853C}"/>
              </a:ext>
            </a:extLst>
          </p:cNvPr>
          <p:cNvPicPr>
            <a:picLocks noChangeAspect="1"/>
          </p:cNvPicPr>
          <p:nvPr/>
        </p:nvPicPr>
        <p:blipFill>
          <a:blip r:embed="rId11"/>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419928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36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1+#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0-#ppt_w/2"/>
                                          </p:val>
                                        </p:tav>
                                        <p:tav tm="100000">
                                          <p:val>
                                            <p:strVal val="#ppt_x"/>
                                          </p:val>
                                        </p:tav>
                                      </p:tavLst>
                                    </p:anim>
                                    <p:anim calcmode="lin" valueType="num">
                                      <p:cBhvr additive="base">
                                        <p:cTn id="7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棕色手绘风卡通人物幼儿园家长会PPT模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3434</Words>
  <Application>Microsoft Office PowerPoint</Application>
  <PresentationFormat>Widescreen</PresentationFormat>
  <Paragraphs>186</Paragraphs>
  <Slides>43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微软雅黑</vt:lpstr>
      <vt:lpstr>Arial</vt:lpstr>
      <vt:lpstr>ArialMT</vt:lpstr>
      <vt:lpstr>Calibri</vt:lpstr>
      <vt:lpstr>等线</vt:lpstr>
      <vt:lpstr>Times New Roman</vt:lpstr>
      <vt:lpstr>思源宋体 CN Heavy</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棕色手绘风卡通人物幼儿园家长会PPT模板</dc:title>
  <dc:creator>dreamsummit</dc:creator>
  <cp:lastModifiedBy>Thay Tho 0833703100</cp:lastModifiedBy>
  <cp:revision>86</cp:revision>
  <dcterms:created xsi:type="dcterms:W3CDTF">2017-12-13T02:10:16Z</dcterms:created>
  <dcterms:modified xsi:type="dcterms:W3CDTF">2025-05-30T02:17:10Z</dcterms:modified>
</cp:coreProperties>
</file>