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71" r:id="rId2"/>
    <p:sldId id="256" r:id="rId3"/>
    <p:sldId id="302" r:id="rId4"/>
    <p:sldId id="348" r:id="rId5"/>
    <p:sldId id="298" r:id="rId6"/>
    <p:sldId id="353" r:id="rId7"/>
    <p:sldId id="354" r:id="rId8"/>
    <p:sldId id="352" r:id="rId9"/>
    <p:sldId id="349" r:id="rId10"/>
    <p:sldId id="351" r:id="rId11"/>
    <p:sldId id="313" r:id="rId12"/>
    <p:sldId id="314" r:id="rId13"/>
    <p:sldId id="330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649"/>
    <a:srgbClr val="0070C0"/>
    <a:srgbClr val="E8F6F8"/>
    <a:srgbClr val="C0E6EA"/>
    <a:srgbClr val="62C8CE"/>
    <a:srgbClr val="05A0B8"/>
    <a:srgbClr val="7192A9"/>
    <a:srgbClr val="F47D5F"/>
    <a:srgbClr val="0FB7BD"/>
    <a:srgbClr val="F26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94" autoAdjust="0"/>
    <p:restoredTop sz="94660"/>
  </p:normalViewPr>
  <p:slideViewPr>
    <p:cSldViewPr snapToGrid="0" showGuides="1">
      <p:cViewPr varScale="1">
        <p:scale>
          <a:sx n="61" d="100"/>
          <a:sy n="61" d="100"/>
        </p:scale>
        <p:origin x="90" y="10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0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462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06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22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49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08" y="18288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27" name="Rounded Rectangle 15">
            <a:extLst>
              <a:ext uri="{FF2B5EF4-FFF2-40B4-BE49-F238E27FC236}">
                <a16:creationId xmlns:a16="http://schemas.microsoft.com/office/drawing/2014/main" id="{76BF188B-7C76-1F6A-F3DF-11EFD40304DC}"/>
              </a:ext>
            </a:extLst>
          </p:cNvPr>
          <p:cNvSpPr/>
          <p:nvPr/>
        </p:nvSpPr>
        <p:spPr>
          <a:xfrm>
            <a:off x="432193" y="1275905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8" name="TextBox 16">
            <a:extLst>
              <a:ext uri="{FF2B5EF4-FFF2-40B4-BE49-F238E27FC236}">
                <a16:creationId xmlns:a16="http://schemas.microsoft.com/office/drawing/2014/main" id="{BF855DE7-D6D5-8D52-001B-416DBDAEB686}"/>
              </a:ext>
            </a:extLst>
          </p:cNvPr>
          <p:cNvSpPr txBox="1"/>
          <p:nvPr/>
        </p:nvSpPr>
        <p:spPr>
          <a:xfrm>
            <a:off x="487067" y="119017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E648FFC2-860B-A4E6-435D-1EE4CC0F1D10}"/>
              </a:ext>
            </a:extLst>
          </p:cNvPr>
          <p:cNvSpPr txBox="1"/>
          <p:nvPr/>
        </p:nvSpPr>
        <p:spPr>
          <a:xfrm>
            <a:off x="934799" y="1301457"/>
            <a:ext cx="1054249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might or might not.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C66899-C6E9-EBDC-B11B-C3F7B4EF30E0}"/>
              </a:ext>
            </a:extLst>
          </p:cNvPr>
          <p:cNvSpPr txBox="1"/>
          <p:nvPr/>
        </p:nvSpPr>
        <p:spPr>
          <a:xfrm>
            <a:off x="511986" y="2090654"/>
            <a:ext cx="11312151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2D77BB"/>
                </a:solidFill>
                <a:effectLst/>
              </a:rPr>
              <a:t>1.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I am still not sure where to go for my holiday. I </a:t>
            </a:r>
            <a:r>
              <a:rPr lang="en-US" sz="3200" b="0" i="0" dirty="0">
                <a:solidFill>
                  <a:srgbClr val="949599"/>
                </a:solidFill>
                <a:effectLst/>
              </a:rPr>
              <a:t>_______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go to Da Lat.</a:t>
            </a:r>
          </a:p>
          <a:p>
            <a:r>
              <a:rPr lang="en-US" sz="3200" b="1" i="0" dirty="0">
                <a:solidFill>
                  <a:srgbClr val="2D77BB"/>
                </a:solidFill>
                <a:effectLst/>
              </a:rPr>
              <a:t>2.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The weather is not very good. It </a:t>
            </a:r>
            <a:r>
              <a:rPr lang="en-US" sz="3200" b="0" i="0" dirty="0">
                <a:solidFill>
                  <a:srgbClr val="949599"/>
                </a:solidFill>
                <a:effectLst/>
              </a:rPr>
              <a:t>_______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rain this afternoon.</a:t>
            </a:r>
          </a:p>
          <a:p>
            <a:r>
              <a:rPr lang="en-US" sz="3200" b="1" i="0" dirty="0">
                <a:solidFill>
                  <a:srgbClr val="2D77BB"/>
                </a:solidFill>
                <a:effectLst/>
              </a:rPr>
              <a:t>3.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There </a:t>
            </a:r>
            <a:r>
              <a:rPr lang="en-US" sz="3200" b="0" i="0" dirty="0">
                <a:solidFill>
                  <a:srgbClr val="949599"/>
                </a:solidFill>
                <a:effectLst/>
              </a:rPr>
              <a:t>___________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be a meeting on Friday because the teacher is ill.</a:t>
            </a:r>
          </a:p>
          <a:p>
            <a:r>
              <a:rPr lang="en-US" sz="3200" b="1" i="0" dirty="0">
                <a:solidFill>
                  <a:srgbClr val="2D77BB"/>
                </a:solidFill>
                <a:effectLst/>
              </a:rPr>
              <a:t>4.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Ann </a:t>
            </a:r>
            <a:r>
              <a:rPr lang="en-US" sz="3200" b="0" i="0" dirty="0">
                <a:solidFill>
                  <a:srgbClr val="949599"/>
                </a:solidFill>
                <a:effectLst/>
              </a:rPr>
              <a:t>___________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come to the party tonight because she is busy.</a:t>
            </a:r>
          </a:p>
          <a:p>
            <a:r>
              <a:rPr lang="en-US" sz="3200" b="1" i="0" dirty="0">
                <a:solidFill>
                  <a:srgbClr val="2D77BB"/>
                </a:solidFill>
                <a:effectLst/>
              </a:rPr>
              <a:t>5.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Phong is thinking about what he will do on Sunday. He </a:t>
            </a:r>
            <a:r>
              <a:rPr lang="en-US" sz="3200" b="0" i="0" dirty="0">
                <a:solidFill>
                  <a:srgbClr val="949599"/>
                </a:solidFill>
                <a:effectLst/>
              </a:rPr>
              <a:t>_______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go to a judo club, or he </a:t>
            </a:r>
            <a:r>
              <a:rPr lang="en-US" sz="3200" b="0" i="0" dirty="0">
                <a:solidFill>
                  <a:srgbClr val="949599"/>
                </a:solidFill>
                <a:effectLst/>
              </a:rPr>
              <a:t>_______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stay at home and study English.</a:t>
            </a:r>
            <a:r>
              <a:rPr lang="en-US" sz="3200" dirty="0"/>
              <a:t> </a:t>
            </a: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B7E14C2A-5B79-B144-0476-083C02D0A44F}"/>
              </a:ext>
            </a:extLst>
          </p:cNvPr>
          <p:cNvSpPr txBox="1"/>
          <p:nvPr/>
        </p:nvSpPr>
        <p:spPr>
          <a:xfrm>
            <a:off x="8845076" y="2059122"/>
            <a:ext cx="1268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might</a:t>
            </a: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E7146E51-D155-C9E9-8BCF-B72CF848DAA0}"/>
              </a:ext>
            </a:extLst>
          </p:cNvPr>
          <p:cNvSpPr txBox="1"/>
          <p:nvPr/>
        </p:nvSpPr>
        <p:spPr>
          <a:xfrm>
            <a:off x="6443462" y="3058536"/>
            <a:ext cx="1268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might</a:t>
            </a:r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BEF6E05D-BFA1-EBCB-4C94-3347BB714BD3}"/>
              </a:ext>
            </a:extLst>
          </p:cNvPr>
          <p:cNvSpPr txBox="1"/>
          <p:nvPr/>
        </p:nvSpPr>
        <p:spPr>
          <a:xfrm>
            <a:off x="2161617" y="3511036"/>
            <a:ext cx="20126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might not</a:t>
            </a:r>
          </a:p>
        </p:txBody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id="{A5D8F809-7722-8E84-41B9-30A8B5E5AFDB}"/>
              </a:ext>
            </a:extLst>
          </p:cNvPr>
          <p:cNvSpPr txBox="1"/>
          <p:nvPr/>
        </p:nvSpPr>
        <p:spPr>
          <a:xfrm>
            <a:off x="1904114" y="4493615"/>
            <a:ext cx="20126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might not</a:t>
            </a:r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DD7FC80C-6D6F-52A7-6F9F-EF8EA7DD6CCF}"/>
              </a:ext>
            </a:extLst>
          </p:cNvPr>
          <p:cNvSpPr txBox="1"/>
          <p:nvPr/>
        </p:nvSpPr>
        <p:spPr>
          <a:xfrm>
            <a:off x="10161186" y="4993413"/>
            <a:ext cx="1268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might</a:t>
            </a:r>
          </a:p>
        </p:txBody>
      </p:sp>
      <p:sp>
        <p:nvSpPr>
          <p:cNvPr id="19" name="TextBox 2">
            <a:extLst>
              <a:ext uri="{FF2B5EF4-FFF2-40B4-BE49-F238E27FC236}">
                <a16:creationId xmlns:a16="http://schemas.microsoft.com/office/drawing/2014/main" id="{DE3EB8AD-0319-D369-41B0-554F5BDA3A19}"/>
              </a:ext>
            </a:extLst>
          </p:cNvPr>
          <p:cNvSpPr txBox="1"/>
          <p:nvPr/>
        </p:nvSpPr>
        <p:spPr>
          <a:xfrm>
            <a:off x="4583133" y="5487323"/>
            <a:ext cx="1268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might</a:t>
            </a:r>
          </a:p>
        </p:txBody>
      </p:sp>
    </p:spTree>
    <p:extLst>
      <p:ext uri="{BB962C8B-B14F-4D97-AF65-F5344CB8AC3E}">
        <p14:creationId xmlns:p14="http://schemas.microsoft.com/office/powerpoint/2010/main" val="366904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grpSp>
        <p:nvGrpSpPr>
          <p:cNvPr id="10" name="Group 2">
            <a:extLst>
              <a:ext uri="{FF2B5EF4-FFF2-40B4-BE49-F238E27FC236}">
                <a16:creationId xmlns:a16="http://schemas.microsoft.com/office/drawing/2014/main" id="{B513B837-CCA8-FDBB-A517-5B0B56B8C4CF}"/>
              </a:ext>
            </a:extLst>
          </p:cNvPr>
          <p:cNvGrpSpPr/>
          <p:nvPr/>
        </p:nvGrpSpPr>
        <p:grpSpPr>
          <a:xfrm>
            <a:off x="5378102" y="1793300"/>
            <a:ext cx="6738968" cy="3519681"/>
            <a:chOff x="5042390" y="910336"/>
            <a:chExt cx="5823228" cy="1804111"/>
          </a:xfrm>
        </p:grpSpPr>
        <p:sp>
          <p:nvSpPr>
            <p:cNvPr id="19" name="Rectangle 1">
              <a:extLst>
                <a:ext uri="{FF2B5EF4-FFF2-40B4-BE49-F238E27FC236}">
                  <a16:creationId xmlns:a16="http://schemas.microsoft.com/office/drawing/2014/main" id="{02926E17-3A5C-6E03-F122-50EA5FB2F217}"/>
                </a:ext>
              </a:extLst>
            </p:cNvPr>
            <p:cNvSpPr/>
            <p:nvPr/>
          </p:nvSpPr>
          <p:spPr>
            <a:xfrm>
              <a:off x="5042390" y="910336"/>
              <a:ext cx="5823228" cy="18041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27">
              <a:extLst>
                <a:ext uri="{FF2B5EF4-FFF2-40B4-BE49-F238E27FC236}">
                  <a16:creationId xmlns:a16="http://schemas.microsoft.com/office/drawing/2014/main" id="{C8584D52-074B-AC0D-1246-F5761CD7A01B}"/>
                </a:ext>
              </a:extLst>
            </p:cNvPr>
            <p:cNvSpPr txBox="1"/>
            <p:nvPr/>
          </p:nvSpPr>
          <p:spPr>
            <a:xfrm>
              <a:off x="5292289" y="1015706"/>
              <a:ext cx="5086402" cy="1593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effectLst>
                    <a:glow rad="889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+ Think about an appliance you would like to have in the future.</a:t>
              </a:r>
            </a:p>
            <a:p>
              <a:r>
                <a:rPr lang="en-US" sz="2800" b="1" dirty="0">
                  <a:effectLst>
                    <a:glow rad="889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+ Make a poster about it.</a:t>
              </a:r>
            </a:p>
            <a:p>
              <a:r>
                <a:rPr lang="en-US" sz="2800" b="1" dirty="0">
                  <a:effectLst>
                    <a:glow rad="889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+ Write the details of the appliance in the poster. </a:t>
              </a:r>
            </a:p>
            <a:p>
              <a:r>
                <a:rPr lang="en-US" sz="2800" b="1" dirty="0">
                  <a:effectLst>
                    <a:glow rad="889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+ Share the poster with the whole class.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5F30F2D-2BBB-BCB9-8D0E-701C2D794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0" y="1075689"/>
            <a:ext cx="5303172" cy="575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8066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576198" y="2173273"/>
            <a:ext cx="7865196" cy="223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Review the vocabulary items and grammar points in the unit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263" y="2901468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6330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5258" y="2341108"/>
            <a:ext cx="6428069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- Prepare for the next lesson: Unit 11 – Lesson 1: Getting started.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- Do 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066" y="2341108"/>
            <a:ext cx="3407676" cy="340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03" y="0"/>
            <a:ext cx="9095102" cy="6858000"/>
          </a:xfrm>
        </p:spPr>
      </p:pic>
      <p:grpSp>
        <p:nvGrpSpPr>
          <p:cNvPr id="16" name="Group 15"/>
          <p:cNvGrpSpPr/>
          <p:nvPr/>
        </p:nvGrpSpPr>
        <p:grpSpPr>
          <a:xfrm>
            <a:off x="2949901" y="3510328"/>
            <a:ext cx="6869145" cy="1877988"/>
            <a:chOff x="2949901" y="3510328"/>
            <a:chExt cx="6869145" cy="18779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879C85B-8CF1-467C-90E2-2EFA7DD63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6820" y="3510790"/>
              <a:ext cx="1327361" cy="1877072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A8DCC60-7CC6-4BB5-93C9-B6ABD7122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901" y="3510330"/>
              <a:ext cx="1319185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953C47D-F5F3-4C8B-95AB-CB1D25CCA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236" y="3514195"/>
              <a:ext cx="1323683" cy="1870317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3DF6CF5-0997-49BE-A637-2641803BF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934" y="3510328"/>
              <a:ext cx="1329112" cy="1877988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0B541C0-B76C-43AB-9EAF-B49801DFF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654" y="3510329"/>
              <a:ext cx="1329112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</p:grpSp>
      <p:sp>
        <p:nvSpPr>
          <p:cNvPr id="15" name="Rectangle 14"/>
          <p:cNvSpPr/>
          <p:nvPr/>
        </p:nvSpPr>
        <p:spPr>
          <a:xfrm>
            <a:off x="2949901" y="5654655"/>
            <a:ext cx="6529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Calibri" panose="020F0502020204030204" pitchFamily="34" charset="0"/>
              </a:rPr>
              <a:t>Website: </a:t>
            </a:r>
            <a:r>
              <a:rPr lang="en-GB" sz="2000" b="1" i="1" dirty="0" err="1">
                <a:latin typeface="Calibri" panose="020F0502020204030204" pitchFamily="34" charset="0"/>
              </a:rPr>
              <a:t>hoclieu.vn</a:t>
            </a:r>
            <a:endParaRPr lang="en-GB" sz="2000" dirty="0"/>
          </a:p>
          <a:p>
            <a:pPr algn="ctr"/>
            <a:r>
              <a:rPr lang="en-GB" sz="2000" b="1" dirty="0" err="1">
                <a:latin typeface="Calibri" panose="020F0502020204030204" pitchFamily="34" charset="0"/>
              </a:rPr>
              <a:t>Fanpage</a:t>
            </a:r>
            <a:r>
              <a:rPr lang="en-GB" sz="2000" b="1" dirty="0">
                <a:latin typeface="Calibri" panose="020F0502020204030204" pitchFamily="34" charset="0"/>
              </a:rPr>
              <a:t>: </a:t>
            </a:r>
            <a:r>
              <a:rPr lang="en-GB" sz="2000" b="1" i="1" dirty="0" err="1">
                <a:latin typeface="Calibri" panose="020F0502020204030204" pitchFamily="34" charset="0"/>
              </a:rPr>
              <a:t>facebook.com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r>
              <a:rPr lang="en-GB" sz="20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47D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F26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250138" y="1896087"/>
            <a:ext cx="6596389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781470" y="1947297"/>
            <a:ext cx="5893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HOUSES IN THE FUTURE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73327" y="113518"/>
            <a:ext cx="906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10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22990" y="1742250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pic>
        <p:nvPicPr>
          <p:cNvPr id="5" name="Hình ảnh 4">
            <a:extLst>
              <a:ext uri="{FF2B5EF4-FFF2-40B4-BE49-F238E27FC236}">
                <a16:creationId xmlns:a16="http://schemas.microsoft.com/office/drawing/2014/main" id="{046E197D-FB76-7FEB-63BF-7C02F80413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695" y="2675565"/>
            <a:ext cx="3793273" cy="379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2928" y="1146865"/>
            <a:ext cx="1835914" cy="61220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671645" y="2762914"/>
            <a:ext cx="1835914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LOOKING BACK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932928" y="4831034"/>
            <a:ext cx="1835914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PROJECT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77540" y="1141066"/>
            <a:ext cx="5560681" cy="618004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1"/>
                </a:solidFill>
              </a:rPr>
              <a:t>Vocabulary brainstorming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177540" y="2078899"/>
            <a:ext cx="5574544" cy="2508867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Vocabulary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ask 1: Write the words / phrases. 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Fill in the table. 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Grammar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﻿Task 3: Complete the sentence with “will” (‘ll) and “won’t”. 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Complete the sentences with “might” or “might not”. </a:t>
            </a:r>
          </a:p>
        </p:txBody>
      </p:sp>
      <p:cxnSp>
        <p:nvCxnSpPr>
          <p:cNvPr id="24" name="Curved Connector 23"/>
          <p:cNvCxnSpPr>
            <a:cxnSpLocks/>
            <a:stCxn id="16" idx="3"/>
            <a:endCxn id="18" idx="0"/>
          </p:cNvCxnSpPr>
          <p:nvPr/>
        </p:nvCxnSpPr>
        <p:spPr>
          <a:xfrm>
            <a:off x="2768842" y="1452968"/>
            <a:ext cx="820760" cy="1309946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1"/>
            <a:endCxn id="19" idx="0"/>
          </p:cNvCxnSpPr>
          <p:nvPr/>
        </p:nvCxnSpPr>
        <p:spPr>
          <a:xfrm rot="10800000" flipV="1">
            <a:off x="1850885" y="3063638"/>
            <a:ext cx="820760" cy="1767396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768842" y="5944117"/>
            <a:ext cx="2092103" cy="604154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CONSOLIDATION</a:t>
            </a:r>
            <a:endParaRPr lang="en-GB" sz="2000" b="1" dirty="0">
              <a:solidFill>
                <a:schemeClr val="bg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3"/>
            <a:endCxn id="27" idx="0"/>
          </p:cNvCxnSpPr>
          <p:nvPr/>
        </p:nvCxnSpPr>
        <p:spPr>
          <a:xfrm>
            <a:off x="2768842" y="5131758"/>
            <a:ext cx="1046052" cy="812359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166320" y="5872367"/>
            <a:ext cx="5560681" cy="684962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Homework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564976" y="251696"/>
            <a:ext cx="6448819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151493" y="296030"/>
            <a:ext cx="5862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937828" y="97859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sp>
        <p:nvSpPr>
          <p:cNvPr id="13" name="Rectangle 22">
            <a:extLst>
              <a:ext uri="{FF2B5EF4-FFF2-40B4-BE49-F238E27FC236}">
                <a16:creationId xmlns:a16="http://schemas.microsoft.com/office/drawing/2014/main" id="{589C3DFE-FC98-2051-D42D-C34A35AA1AFE}"/>
              </a:ext>
            </a:extLst>
          </p:cNvPr>
          <p:cNvSpPr/>
          <p:nvPr/>
        </p:nvSpPr>
        <p:spPr>
          <a:xfrm>
            <a:off x="5183071" y="4907595"/>
            <a:ext cx="5563482" cy="601447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Poster: My future appliance</a:t>
            </a: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>
            <a:extLst>
              <a:ext uri="{FF2B5EF4-FFF2-40B4-BE49-F238E27FC236}">
                <a16:creationId xmlns:a16="http://schemas.microsoft.com/office/drawing/2014/main" id="{E1626365-5322-EC31-BAAC-633B161D08DF}"/>
              </a:ext>
            </a:extLst>
          </p:cNvPr>
          <p:cNvGrpSpPr/>
          <p:nvPr/>
        </p:nvGrpSpPr>
        <p:grpSpPr>
          <a:xfrm>
            <a:off x="0" y="49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8">
              <a:extLst>
                <a:ext uri="{FF2B5EF4-FFF2-40B4-BE49-F238E27FC236}">
                  <a16:creationId xmlns:a16="http://schemas.microsoft.com/office/drawing/2014/main" id="{4AD9C0ED-20C3-C9BC-CE0F-65BAA73DAEDE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9">
              <a:extLst>
                <a:ext uri="{FF2B5EF4-FFF2-40B4-BE49-F238E27FC236}">
                  <a16:creationId xmlns:a16="http://schemas.microsoft.com/office/drawing/2014/main" id="{68D485D9-0BE5-43B4-8F55-B517573CF36C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30">
              <a:extLst>
                <a:ext uri="{FF2B5EF4-FFF2-40B4-BE49-F238E27FC236}">
                  <a16:creationId xmlns:a16="http://schemas.microsoft.com/office/drawing/2014/main" id="{E31F3210-3014-D873-35C5-843BE04B9EEC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960002D-E71D-3E0F-27E6-818DD60B7E29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FBBB62-EEE7-82C2-38A4-1E14434C00DB}"/>
              </a:ext>
            </a:extLst>
          </p:cNvPr>
          <p:cNvSpPr txBox="1"/>
          <p:nvPr/>
        </p:nvSpPr>
        <p:spPr>
          <a:xfrm>
            <a:off x="5710244" y="1416913"/>
            <a:ext cx="6399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HOUSEHOLD APPLIANCES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DCBA2D-AB84-D096-FB08-E7A93299B7A3}"/>
              </a:ext>
            </a:extLst>
          </p:cNvPr>
          <p:cNvSpPr txBox="1"/>
          <p:nvPr/>
        </p:nvSpPr>
        <p:spPr>
          <a:xfrm>
            <a:off x="204952" y="2688020"/>
            <a:ext cx="56354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VOCABULARY</a:t>
            </a:r>
          </a:p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 STORMING</a:t>
            </a:r>
          </a:p>
        </p:txBody>
      </p:sp>
      <p:pic>
        <p:nvPicPr>
          <p:cNvPr id="11" name="Hình ảnh 9">
            <a:extLst>
              <a:ext uri="{FF2B5EF4-FFF2-40B4-BE49-F238E27FC236}">
                <a16:creationId xmlns:a16="http://schemas.microsoft.com/office/drawing/2014/main" id="{9EE5ABDC-7EF9-38A8-1BC2-72C42B3EC8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864" y="2396359"/>
            <a:ext cx="4324749" cy="432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92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490"/>
            <a:ext cx="12192000" cy="1083309"/>
            <a:chOff x="7620" y="-7620"/>
            <a:chExt cx="12192000" cy="1083309"/>
          </a:xfrm>
        </p:grpSpPr>
        <p:sp>
          <p:nvSpPr>
            <p:cNvPr id="29" name="Round Single Corner Rectangle 2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ound Single Corner Rectangle 3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37" name="Rounded Rectangle 15">
            <a:extLst>
              <a:ext uri="{FF2B5EF4-FFF2-40B4-BE49-F238E27FC236}">
                <a16:creationId xmlns:a16="http://schemas.microsoft.com/office/drawing/2014/main" id="{5F6F65AE-733D-243A-570F-97BD0287FAB7}"/>
              </a:ext>
            </a:extLst>
          </p:cNvPr>
          <p:cNvSpPr/>
          <p:nvPr/>
        </p:nvSpPr>
        <p:spPr>
          <a:xfrm>
            <a:off x="640600" y="1300272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8" name="TextBox 16">
            <a:extLst>
              <a:ext uri="{FF2B5EF4-FFF2-40B4-BE49-F238E27FC236}">
                <a16:creationId xmlns:a16="http://schemas.microsoft.com/office/drawing/2014/main" id="{0F08CA38-5019-FA90-F434-EBF53A638E23}"/>
              </a:ext>
            </a:extLst>
          </p:cNvPr>
          <p:cNvSpPr txBox="1"/>
          <p:nvPr/>
        </p:nvSpPr>
        <p:spPr>
          <a:xfrm>
            <a:off x="693385" y="120783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6437873E-0115-3DE4-64BD-F3CB5C820845}"/>
              </a:ext>
            </a:extLst>
          </p:cNvPr>
          <p:cNvSpPr txBox="1"/>
          <p:nvPr/>
        </p:nvSpPr>
        <p:spPr>
          <a:xfrm>
            <a:off x="1329118" y="1330217"/>
            <a:ext cx="90169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words / phrases  under the correct pictures.</a:t>
            </a:r>
          </a:p>
        </p:txBody>
      </p:sp>
      <p:sp>
        <p:nvSpPr>
          <p:cNvPr id="55" name="TextBox 16">
            <a:extLst>
              <a:ext uri="{FF2B5EF4-FFF2-40B4-BE49-F238E27FC236}">
                <a16:creationId xmlns:a16="http://schemas.microsoft.com/office/drawing/2014/main" id="{635F98DF-340E-FC94-653B-C77099A78E42}"/>
              </a:ext>
            </a:extLst>
          </p:cNvPr>
          <p:cNvSpPr txBox="1"/>
          <p:nvPr/>
        </p:nvSpPr>
        <p:spPr>
          <a:xfrm>
            <a:off x="703604" y="120783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60692E-14C3-6743-2904-6FECB2DF2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133" y="3418766"/>
            <a:ext cx="7965733" cy="323315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88F853A-9AB8-6FAE-1020-3DA9B7899C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91804"/>
              </p:ext>
            </p:extLst>
          </p:nvPr>
        </p:nvGraphicFramePr>
        <p:xfrm>
          <a:off x="1943100" y="1915725"/>
          <a:ext cx="8127999" cy="1036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689311207"/>
                    </a:ext>
                  </a:extLst>
                </a:gridCol>
                <a:gridCol w="2599705">
                  <a:extLst>
                    <a:ext uri="{9D8B030D-6E8A-4147-A177-3AD203B41FA5}">
                      <a16:colId xmlns:a16="http://schemas.microsoft.com/office/drawing/2014/main" val="1741050604"/>
                    </a:ext>
                  </a:extLst>
                </a:gridCol>
                <a:gridCol w="2818961">
                  <a:extLst>
                    <a:ext uri="{9D8B030D-6E8A-4147-A177-3AD203B41FA5}">
                      <a16:colId xmlns:a16="http://schemas.microsoft.com/office/drawing/2014/main" val="17776883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computer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fridge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smart clock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238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dishwasher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wireless TV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washing machine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85604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F802A57-128B-89CA-C739-F34C5ED3EC97}"/>
              </a:ext>
            </a:extLst>
          </p:cNvPr>
          <p:cNvSpPr txBox="1"/>
          <p:nvPr/>
        </p:nvSpPr>
        <p:spPr>
          <a:xfrm>
            <a:off x="2995448" y="6051375"/>
            <a:ext cx="2648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computer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B693EA-00DB-AC57-2CD6-4BD45ED7F2C0}"/>
              </a:ext>
            </a:extLst>
          </p:cNvPr>
          <p:cNvSpPr txBox="1"/>
          <p:nvPr/>
        </p:nvSpPr>
        <p:spPr>
          <a:xfrm>
            <a:off x="7183820" y="6056646"/>
            <a:ext cx="2648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dishwasher</a:t>
            </a: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490"/>
            <a:ext cx="12192000" cy="1083309"/>
            <a:chOff x="7620" y="-7620"/>
            <a:chExt cx="12192000" cy="1083309"/>
          </a:xfrm>
        </p:grpSpPr>
        <p:sp>
          <p:nvSpPr>
            <p:cNvPr id="29" name="Round Single Corner Rectangle 2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ound Single Corner Rectangle 3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37" name="Rounded Rectangle 15">
            <a:extLst>
              <a:ext uri="{FF2B5EF4-FFF2-40B4-BE49-F238E27FC236}">
                <a16:creationId xmlns:a16="http://schemas.microsoft.com/office/drawing/2014/main" id="{5F6F65AE-733D-243A-570F-97BD0287FAB7}"/>
              </a:ext>
            </a:extLst>
          </p:cNvPr>
          <p:cNvSpPr/>
          <p:nvPr/>
        </p:nvSpPr>
        <p:spPr>
          <a:xfrm>
            <a:off x="640600" y="1300272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8" name="TextBox 16">
            <a:extLst>
              <a:ext uri="{FF2B5EF4-FFF2-40B4-BE49-F238E27FC236}">
                <a16:creationId xmlns:a16="http://schemas.microsoft.com/office/drawing/2014/main" id="{0F08CA38-5019-FA90-F434-EBF53A638E23}"/>
              </a:ext>
            </a:extLst>
          </p:cNvPr>
          <p:cNvSpPr txBox="1"/>
          <p:nvPr/>
        </p:nvSpPr>
        <p:spPr>
          <a:xfrm>
            <a:off x="693385" y="120783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6437873E-0115-3DE4-64BD-F3CB5C820845}"/>
              </a:ext>
            </a:extLst>
          </p:cNvPr>
          <p:cNvSpPr txBox="1"/>
          <p:nvPr/>
        </p:nvSpPr>
        <p:spPr>
          <a:xfrm>
            <a:off x="1329118" y="1330217"/>
            <a:ext cx="90169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words / phrases  under the correct pictures.</a:t>
            </a:r>
          </a:p>
        </p:txBody>
      </p:sp>
      <p:sp>
        <p:nvSpPr>
          <p:cNvPr id="55" name="TextBox 16">
            <a:extLst>
              <a:ext uri="{FF2B5EF4-FFF2-40B4-BE49-F238E27FC236}">
                <a16:creationId xmlns:a16="http://schemas.microsoft.com/office/drawing/2014/main" id="{635F98DF-340E-FC94-653B-C77099A78E42}"/>
              </a:ext>
            </a:extLst>
          </p:cNvPr>
          <p:cNvSpPr txBox="1"/>
          <p:nvPr/>
        </p:nvSpPr>
        <p:spPr>
          <a:xfrm>
            <a:off x="703604" y="120783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60692E-14C3-6743-2904-6FECB2DF2D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3133" y="3440188"/>
            <a:ext cx="7965733" cy="3190306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88F853A-9AB8-6FAE-1020-3DA9B7899C1C}"/>
              </a:ext>
            </a:extLst>
          </p:cNvPr>
          <p:cNvGraphicFramePr>
            <a:graphicFrameLocks noGrp="1"/>
          </p:cNvGraphicFramePr>
          <p:nvPr/>
        </p:nvGraphicFramePr>
        <p:xfrm>
          <a:off x="1943100" y="1915725"/>
          <a:ext cx="8127999" cy="1036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689311207"/>
                    </a:ext>
                  </a:extLst>
                </a:gridCol>
                <a:gridCol w="2599705">
                  <a:extLst>
                    <a:ext uri="{9D8B030D-6E8A-4147-A177-3AD203B41FA5}">
                      <a16:colId xmlns:a16="http://schemas.microsoft.com/office/drawing/2014/main" val="1741050604"/>
                    </a:ext>
                  </a:extLst>
                </a:gridCol>
                <a:gridCol w="2818961">
                  <a:extLst>
                    <a:ext uri="{9D8B030D-6E8A-4147-A177-3AD203B41FA5}">
                      <a16:colId xmlns:a16="http://schemas.microsoft.com/office/drawing/2014/main" val="17776883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computer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fridge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smart clock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238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dishwasher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wireless TV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washing machine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85604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F802A57-128B-89CA-C739-F34C5ED3EC97}"/>
              </a:ext>
            </a:extLst>
          </p:cNvPr>
          <p:cNvSpPr txBox="1"/>
          <p:nvPr/>
        </p:nvSpPr>
        <p:spPr>
          <a:xfrm>
            <a:off x="2995448" y="6051375"/>
            <a:ext cx="2648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wireless TV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B693EA-00DB-AC57-2CD6-4BD45ED7F2C0}"/>
              </a:ext>
            </a:extLst>
          </p:cNvPr>
          <p:cNvSpPr txBox="1"/>
          <p:nvPr/>
        </p:nvSpPr>
        <p:spPr>
          <a:xfrm>
            <a:off x="6671351" y="6017769"/>
            <a:ext cx="3599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washing machine</a:t>
            </a:r>
          </a:p>
        </p:txBody>
      </p:sp>
    </p:spTree>
    <p:extLst>
      <p:ext uri="{BB962C8B-B14F-4D97-AF65-F5344CB8AC3E}">
        <p14:creationId xmlns:p14="http://schemas.microsoft.com/office/powerpoint/2010/main" val="184914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490"/>
            <a:ext cx="12192000" cy="1083309"/>
            <a:chOff x="7620" y="-7620"/>
            <a:chExt cx="12192000" cy="1083309"/>
          </a:xfrm>
        </p:grpSpPr>
        <p:sp>
          <p:nvSpPr>
            <p:cNvPr id="29" name="Round Single Corner Rectangle 2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ound Single Corner Rectangle 3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37" name="Rounded Rectangle 15">
            <a:extLst>
              <a:ext uri="{FF2B5EF4-FFF2-40B4-BE49-F238E27FC236}">
                <a16:creationId xmlns:a16="http://schemas.microsoft.com/office/drawing/2014/main" id="{5F6F65AE-733D-243A-570F-97BD0287FAB7}"/>
              </a:ext>
            </a:extLst>
          </p:cNvPr>
          <p:cNvSpPr/>
          <p:nvPr/>
        </p:nvSpPr>
        <p:spPr>
          <a:xfrm>
            <a:off x="640600" y="1300272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8" name="TextBox 16">
            <a:extLst>
              <a:ext uri="{FF2B5EF4-FFF2-40B4-BE49-F238E27FC236}">
                <a16:creationId xmlns:a16="http://schemas.microsoft.com/office/drawing/2014/main" id="{0F08CA38-5019-FA90-F434-EBF53A638E23}"/>
              </a:ext>
            </a:extLst>
          </p:cNvPr>
          <p:cNvSpPr txBox="1"/>
          <p:nvPr/>
        </p:nvSpPr>
        <p:spPr>
          <a:xfrm>
            <a:off x="693385" y="120783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6437873E-0115-3DE4-64BD-F3CB5C820845}"/>
              </a:ext>
            </a:extLst>
          </p:cNvPr>
          <p:cNvSpPr txBox="1"/>
          <p:nvPr/>
        </p:nvSpPr>
        <p:spPr>
          <a:xfrm>
            <a:off x="1329118" y="1330217"/>
            <a:ext cx="90169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words / phrases  under the correct pictures.</a:t>
            </a:r>
          </a:p>
        </p:txBody>
      </p:sp>
      <p:sp>
        <p:nvSpPr>
          <p:cNvPr id="55" name="TextBox 16">
            <a:extLst>
              <a:ext uri="{FF2B5EF4-FFF2-40B4-BE49-F238E27FC236}">
                <a16:creationId xmlns:a16="http://schemas.microsoft.com/office/drawing/2014/main" id="{635F98DF-340E-FC94-653B-C77099A78E42}"/>
              </a:ext>
            </a:extLst>
          </p:cNvPr>
          <p:cNvSpPr txBox="1"/>
          <p:nvPr/>
        </p:nvSpPr>
        <p:spPr>
          <a:xfrm>
            <a:off x="703604" y="120783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60692E-14C3-6743-2904-6FECB2DF2D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3133" y="3445541"/>
            <a:ext cx="7965733" cy="3179599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88F853A-9AB8-6FAE-1020-3DA9B7899C1C}"/>
              </a:ext>
            </a:extLst>
          </p:cNvPr>
          <p:cNvGraphicFramePr>
            <a:graphicFrameLocks noGrp="1"/>
          </p:cNvGraphicFramePr>
          <p:nvPr/>
        </p:nvGraphicFramePr>
        <p:xfrm>
          <a:off x="1943100" y="1915725"/>
          <a:ext cx="8127999" cy="1036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689311207"/>
                    </a:ext>
                  </a:extLst>
                </a:gridCol>
                <a:gridCol w="2599705">
                  <a:extLst>
                    <a:ext uri="{9D8B030D-6E8A-4147-A177-3AD203B41FA5}">
                      <a16:colId xmlns:a16="http://schemas.microsoft.com/office/drawing/2014/main" val="1741050604"/>
                    </a:ext>
                  </a:extLst>
                </a:gridCol>
                <a:gridCol w="2818961">
                  <a:extLst>
                    <a:ext uri="{9D8B030D-6E8A-4147-A177-3AD203B41FA5}">
                      <a16:colId xmlns:a16="http://schemas.microsoft.com/office/drawing/2014/main" val="17776883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computer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fridge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smart clock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238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dishwasher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wireless TV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washing machine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85604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F802A57-128B-89CA-C739-F34C5ED3EC97}"/>
              </a:ext>
            </a:extLst>
          </p:cNvPr>
          <p:cNvSpPr txBox="1"/>
          <p:nvPr/>
        </p:nvSpPr>
        <p:spPr>
          <a:xfrm>
            <a:off x="2995448" y="6051375"/>
            <a:ext cx="2648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fridge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B693EA-00DB-AC57-2CD6-4BD45ED7F2C0}"/>
              </a:ext>
            </a:extLst>
          </p:cNvPr>
          <p:cNvSpPr txBox="1"/>
          <p:nvPr/>
        </p:nvSpPr>
        <p:spPr>
          <a:xfrm>
            <a:off x="7033958" y="6051375"/>
            <a:ext cx="3599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smart clock</a:t>
            </a:r>
          </a:p>
        </p:txBody>
      </p:sp>
    </p:spTree>
    <p:extLst>
      <p:ext uri="{BB962C8B-B14F-4D97-AF65-F5344CB8AC3E}">
        <p14:creationId xmlns:p14="http://schemas.microsoft.com/office/powerpoint/2010/main" val="85517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15">
            <a:extLst>
              <a:ext uri="{FF2B5EF4-FFF2-40B4-BE49-F238E27FC236}">
                <a16:creationId xmlns:a16="http://schemas.microsoft.com/office/drawing/2014/main" id="{E7A2022F-562F-BF01-E787-3DD2E0D916FE}"/>
              </a:ext>
            </a:extLst>
          </p:cNvPr>
          <p:cNvSpPr/>
          <p:nvPr/>
        </p:nvSpPr>
        <p:spPr>
          <a:xfrm>
            <a:off x="798235" y="13484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7" name="TextBox 16">
            <a:extLst>
              <a:ext uri="{FF2B5EF4-FFF2-40B4-BE49-F238E27FC236}">
                <a16:creationId xmlns:a16="http://schemas.microsoft.com/office/drawing/2014/main" id="{02A0E637-9FDB-7941-439B-529588B51E55}"/>
              </a:ext>
            </a:extLst>
          </p:cNvPr>
          <p:cNvSpPr txBox="1"/>
          <p:nvPr/>
        </p:nvSpPr>
        <p:spPr>
          <a:xfrm>
            <a:off x="853109" y="126271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pSp>
        <p:nvGrpSpPr>
          <p:cNvPr id="2" name="Group 27">
            <a:extLst>
              <a:ext uri="{FF2B5EF4-FFF2-40B4-BE49-F238E27FC236}">
                <a16:creationId xmlns:a16="http://schemas.microsoft.com/office/drawing/2014/main" id="{E1626365-5322-EC31-BAAC-633B161D08DF}"/>
              </a:ext>
            </a:extLst>
          </p:cNvPr>
          <p:cNvGrpSpPr/>
          <p:nvPr/>
        </p:nvGrpSpPr>
        <p:grpSpPr>
          <a:xfrm>
            <a:off x="0" y="49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8">
              <a:extLst>
                <a:ext uri="{FF2B5EF4-FFF2-40B4-BE49-F238E27FC236}">
                  <a16:creationId xmlns:a16="http://schemas.microsoft.com/office/drawing/2014/main" id="{4AD9C0ED-20C3-C9BC-CE0F-65BAA73DAEDE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9">
              <a:extLst>
                <a:ext uri="{FF2B5EF4-FFF2-40B4-BE49-F238E27FC236}">
                  <a16:creationId xmlns:a16="http://schemas.microsoft.com/office/drawing/2014/main" id="{68D485D9-0BE5-43B4-8F55-B517573CF36C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30">
              <a:extLst>
                <a:ext uri="{FF2B5EF4-FFF2-40B4-BE49-F238E27FC236}">
                  <a16:creationId xmlns:a16="http://schemas.microsoft.com/office/drawing/2014/main" id="{E31F3210-3014-D873-35C5-843BE04B9EEC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10">
            <a:extLst>
              <a:ext uri="{FF2B5EF4-FFF2-40B4-BE49-F238E27FC236}">
                <a16:creationId xmlns:a16="http://schemas.microsoft.com/office/drawing/2014/main" id="{DC64B74B-6257-B8D1-4350-5CDC5BDF4252}"/>
              </a:ext>
            </a:extLst>
          </p:cNvPr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7194431E-B28B-0A05-FA74-C7E7E341A46A}"/>
              </a:ext>
            </a:extLst>
          </p:cNvPr>
          <p:cNvSpPr txBox="1"/>
          <p:nvPr/>
        </p:nvSpPr>
        <p:spPr>
          <a:xfrm>
            <a:off x="1494339" y="1348447"/>
            <a:ext cx="1009490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Think about what the appliances will do in the future. Fill the table.</a:t>
            </a:r>
          </a:p>
        </p:txBody>
      </p:sp>
      <p:graphicFrame>
        <p:nvGraphicFramePr>
          <p:cNvPr id="20" name="Table 27">
            <a:extLst>
              <a:ext uri="{FF2B5EF4-FFF2-40B4-BE49-F238E27FC236}">
                <a16:creationId xmlns:a16="http://schemas.microsoft.com/office/drawing/2014/main" id="{FCC2F7CA-F519-7BFE-3319-7370A99D92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97176"/>
              </p:ext>
            </p:extLst>
          </p:nvPr>
        </p:nvGraphicFramePr>
        <p:xfrm>
          <a:off x="1671144" y="2090149"/>
          <a:ext cx="8434553" cy="4413396"/>
        </p:xfrm>
        <a:graphic>
          <a:graphicData uri="http://schemas.openxmlformats.org/drawingml/2006/table">
            <a:tbl>
              <a:tblPr firstRow="1" bandRow="1"/>
              <a:tblGrid>
                <a:gridCol w="4438462">
                  <a:extLst>
                    <a:ext uri="{9D8B030D-6E8A-4147-A177-3AD203B41FA5}">
                      <a16:colId xmlns:a16="http://schemas.microsoft.com/office/drawing/2014/main" val="2090959477"/>
                    </a:ext>
                  </a:extLst>
                </a:gridCol>
                <a:gridCol w="3996091">
                  <a:extLst>
                    <a:ext uri="{9D8B030D-6E8A-4147-A177-3AD203B41FA5}">
                      <a16:colId xmlns:a16="http://schemas.microsoft.com/office/drawing/2014/main" val="3884971709"/>
                    </a:ext>
                  </a:extLst>
                </a:gridCol>
              </a:tblGrid>
              <a:tr h="7355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sz="3600" dirty="0">
                          <a:latin typeface="+mn-lt"/>
                        </a:rPr>
                        <a:t>1. robots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3600" dirty="0">
                          <a:latin typeface="+mn-lt"/>
                        </a:rPr>
                        <a:t>look after the house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214670"/>
                  </a:ext>
                </a:extLst>
              </a:tr>
              <a:tr h="7355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3600" dirty="0">
                          <a:latin typeface="+mn-lt"/>
                        </a:rPr>
                        <a:t>2. washing machines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360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656956"/>
                  </a:ext>
                </a:extLst>
              </a:tr>
              <a:tr h="7355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3600" dirty="0">
                          <a:latin typeface="+mn-lt"/>
                        </a:rPr>
                        <a:t>3. wireless TVs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360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79077"/>
                  </a:ext>
                </a:extLst>
              </a:tr>
              <a:tr h="7355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3600" dirty="0">
                          <a:latin typeface="+mn-lt"/>
                        </a:rPr>
                        <a:t>4. super cars 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360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401798"/>
                  </a:ext>
                </a:extLst>
              </a:tr>
              <a:tr h="7355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3600" dirty="0">
                          <a:latin typeface="+mn-lt"/>
                        </a:rPr>
                        <a:t>5. smart clocks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360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363890"/>
                  </a:ext>
                </a:extLst>
              </a:tr>
              <a:tr h="7355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3600" dirty="0">
                          <a:latin typeface="+mn-lt"/>
                        </a:rPr>
                        <a:t>6. dishwashers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3600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071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5603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>
            <a:extLst>
              <a:ext uri="{FF2B5EF4-FFF2-40B4-BE49-F238E27FC236}">
                <a16:creationId xmlns:a16="http://schemas.microsoft.com/office/drawing/2014/main" id="{06B1B3F2-D9A0-2339-0970-CA4B3AB0E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165" y="2334893"/>
            <a:ext cx="11678277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600" b="1" i="0" dirty="0">
                <a:solidFill>
                  <a:srgbClr val="2D77BB"/>
                </a:solidFill>
                <a:effectLst/>
                <a:latin typeface="+mn-lt"/>
              </a:rPr>
              <a:t>1. 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+mn-lt"/>
              </a:rPr>
              <a:t>Tomorrow is Sunday, so I </a:t>
            </a:r>
            <a:r>
              <a:rPr lang="en-US" sz="3600" b="0" i="0" dirty="0">
                <a:solidFill>
                  <a:srgbClr val="949599"/>
                </a:solidFill>
                <a:effectLst/>
                <a:latin typeface="+mn-lt"/>
              </a:rPr>
              <a:t>_______ 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+mn-lt"/>
              </a:rPr>
              <a:t>have to get up early.</a:t>
            </a:r>
          </a:p>
          <a:p>
            <a:r>
              <a:rPr lang="en-US" sz="3600" b="1" i="0" dirty="0">
                <a:solidFill>
                  <a:srgbClr val="2D77BB"/>
                </a:solidFill>
                <a:effectLst/>
                <a:latin typeface="+mn-lt"/>
              </a:rPr>
              <a:t>2. 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+mn-lt"/>
              </a:rPr>
              <a:t>When I see Tom tomorrow, I </a:t>
            </a:r>
            <a:r>
              <a:rPr lang="en-US" sz="3600" b="0" i="0" dirty="0">
                <a:solidFill>
                  <a:srgbClr val="949599"/>
                </a:solidFill>
                <a:effectLst/>
                <a:latin typeface="+mn-lt"/>
              </a:rPr>
              <a:t>_______ 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+mn-lt"/>
              </a:rPr>
              <a:t>invite him to our party.</a:t>
            </a:r>
          </a:p>
          <a:p>
            <a:r>
              <a:rPr lang="en-US" sz="3600" b="1" i="0" dirty="0">
                <a:solidFill>
                  <a:srgbClr val="2D77BB"/>
                </a:solidFill>
                <a:effectLst/>
                <a:latin typeface="+mn-lt"/>
              </a:rPr>
              <a:t>3. 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+mn-lt"/>
              </a:rPr>
              <a:t>You must meet Anna. I am sure you </a:t>
            </a:r>
            <a:r>
              <a:rPr lang="en-US" sz="3600" b="0" i="0" dirty="0">
                <a:solidFill>
                  <a:srgbClr val="949599"/>
                </a:solidFill>
                <a:effectLst/>
                <a:latin typeface="+mn-lt"/>
              </a:rPr>
              <a:t>_______ 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+mn-lt"/>
              </a:rPr>
              <a:t>like her.</a:t>
            </a:r>
          </a:p>
          <a:p>
            <a:r>
              <a:rPr lang="en-US" sz="3600" b="1" i="0" dirty="0">
                <a:solidFill>
                  <a:srgbClr val="2D77BB"/>
                </a:solidFill>
                <a:effectLst/>
                <a:latin typeface="+mn-lt"/>
              </a:rPr>
              <a:t>4. 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+mn-lt"/>
              </a:rPr>
              <a:t>We </a:t>
            </a:r>
            <a:r>
              <a:rPr lang="en-US" sz="3600" b="0" i="0" dirty="0">
                <a:solidFill>
                  <a:srgbClr val="949599"/>
                </a:solidFill>
                <a:effectLst/>
                <a:latin typeface="+mn-lt"/>
              </a:rPr>
              <a:t>_______ 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+mn-lt"/>
              </a:rPr>
              <a:t>start our dinner until Jack arrives.</a:t>
            </a:r>
          </a:p>
          <a:p>
            <a:r>
              <a:rPr lang="en-US" sz="3600" b="1" i="0" dirty="0">
                <a:solidFill>
                  <a:srgbClr val="2D77BB"/>
                </a:solidFill>
                <a:effectLst/>
                <a:latin typeface="+mn-lt"/>
              </a:rPr>
              <a:t>5. 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+mn-lt"/>
              </a:rPr>
              <a:t>I </a:t>
            </a:r>
            <a:r>
              <a:rPr lang="en-US" sz="3600" b="0" i="0" dirty="0">
                <a:solidFill>
                  <a:srgbClr val="949599"/>
                </a:solidFill>
                <a:effectLst/>
                <a:latin typeface="+mn-lt"/>
              </a:rPr>
              <a:t>_______ 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+mn-lt"/>
              </a:rPr>
              <a:t>phone you when I get home from school.</a:t>
            </a:r>
          </a:p>
          <a:p>
            <a:r>
              <a:rPr lang="en-US" sz="3600" b="1" i="0" dirty="0">
                <a:solidFill>
                  <a:srgbClr val="2D77BB"/>
                </a:solidFill>
                <a:effectLst/>
                <a:latin typeface="+mn-lt"/>
              </a:rPr>
              <a:t>6. 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+mn-lt"/>
              </a:rPr>
              <a:t>Tony </a:t>
            </a:r>
            <a:r>
              <a:rPr lang="en-US" sz="3600" b="0" i="0" dirty="0">
                <a:solidFill>
                  <a:srgbClr val="949599"/>
                </a:solidFill>
                <a:effectLst/>
                <a:latin typeface="+mn-lt"/>
              </a:rPr>
              <a:t>_______ 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+mn-lt"/>
              </a:rPr>
              <a:t>pass his examination. He hasn’t studied yet.</a:t>
            </a:r>
            <a:r>
              <a:rPr lang="en-US" sz="3600" dirty="0">
                <a:latin typeface="+mn-lt"/>
              </a:rPr>
              <a:t>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9242" y="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101" name="Rounded Rectangle 15">
            <a:extLst>
              <a:ext uri="{FF2B5EF4-FFF2-40B4-BE49-F238E27FC236}">
                <a16:creationId xmlns:a16="http://schemas.microsoft.com/office/drawing/2014/main" id="{B7D429BA-3C27-F6F5-A9A0-29C10C260539}"/>
              </a:ext>
            </a:extLst>
          </p:cNvPr>
          <p:cNvSpPr/>
          <p:nvPr/>
        </p:nvSpPr>
        <p:spPr>
          <a:xfrm>
            <a:off x="375165" y="13937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2" name="TextBox 16">
            <a:extLst>
              <a:ext uri="{FF2B5EF4-FFF2-40B4-BE49-F238E27FC236}">
                <a16:creationId xmlns:a16="http://schemas.microsoft.com/office/drawing/2014/main" id="{276623CB-DBDF-3BFF-AFD8-790E09172BA1}"/>
              </a:ext>
            </a:extLst>
          </p:cNvPr>
          <p:cNvSpPr txBox="1"/>
          <p:nvPr/>
        </p:nvSpPr>
        <p:spPr>
          <a:xfrm>
            <a:off x="430039" y="130801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E7B048D7-7EB1-1A7C-8987-0E4E13B29FAF}"/>
              </a:ext>
            </a:extLst>
          </p:cNvPr>
          <p:cNvSpPr txBox="1"/>
          <p:nvPr/>
        </p:nvSpPr>
        <p:spPr>
          <a:xfrm>
            <a:off x="988611" y="1393747"/>
            <a:ext cx="8556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2800" dirty="0"/>
              <a:t>Complete the sentences with will ('ll) or won’t.</a:t>
            </a:r>
          </a:p>
        </p:txBody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id="{4E1E19C5-A784-AE5E-F708-0A197FA58F9D}"/>
              </a:ext>
            </a:extLst>
          </p:cNvPr>
          <p:cNvSpPr txBox="1"/>
          <p:nvPr/>
        </p:nvSpPr>
        <p:spPr>
          <a:xfrm>
            <a:off x="5676207" y="2327650"/>
            <a:ext cx="13869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</a:rPr>
              <a:t>won’t</a:t>
            </a:r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183D69CB-D232-89F1-2896-369028902044}"/>
              </a:ext>
            </a:extLst>
          </p:cNvPr>
          <p:cNvSpPr txBox="1"/>
          <p:nvPr/>
        </p:nvSpPr>
        <p:spPr>
          <a:xfrm>
            <a:off x="6214303" y="2864743"/>
            <a:ext cx="14638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</a:rPr>
              <a:t>will/’ll</a:t>
            </a: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F4BB1053-5735-CAB6-DD6A-AA21624F4382}"/>
              </a:ext>
            </a:extLst>
          </p:cNvPr>
          <p:cNvSpPr txBox="1"/>
          <p:nvPr/>
        </p:nvSpPr>
        <p:spPr>
          <a:xfrm>
            <a:off x="7678165" y="3966109"/>
            <a:ext cx="14638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</a:rPr>
              <a:t>will/’ll</a:t>
            </a:r>
          </a:p>
        </p:txBody>
      </p:sp>
      <p:sp>
        <p:nvSpPr>
          <p:cNvPr id="21" name="TextBox 6">
            <a:extLst>
              <a:ext uri="{FF2B5EF4-FFF2-40B4-BE49-F238E27FC236}">
                <a16:creationId xmlns:a16="http://schemas.microsoft.com/office/drawing/2014/main" id="{9C8CA678-4C53-0A8D-97F7-05C979C041E2}"/>
              </a:ext>
            </a:extLst>
          </p:cNvPr>
          <p:cNvSpPr txBox="1"/>
          <p:nvPr/>
        </p:nvSpPr>
        <p:spPr>
          <a:xfrm>
            <a:off x="1700490" y="4524491"/>
            <a:ext cx="13869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</a:rPr>
              <a:t>won’t</a:t>
            </a:r>
          </a:p>
        </p:txBody>
      </p:sp>
      <p:sp>
        <p:nvSpPr>
          <p:cNvPr id="23" name="TextBox 7">
            <a:extLst>
              <a:ext uri="{FF2B5EF4-FFF2-40B4-BE49-F238E27FC236}">
                <a16:creationId xmlns:a16="http://schemas.microsoft.com/office/drawing/2014/main" id="{F5766291-E073-ABCD-7F3A-7CC0020B26E5}"/>
              </a:ext>
            </a:extLst>
          </p:cNvPr>
          <p:cNvSpPr txBox="1"/>
          <p:nvPr/>
        </p:nvSpPr>
        <p:spPr>
          <a:xfrm>
            <a:off x="1201613" y="5060908"/>
            <a:ext cx="14638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</a:rPr>
              <a:t>will/’ll</a:t>
            </a:r>
          </a:p>
        </p:txBody>
      </p:sp>
      <p:sp>
        <p:nvSpPr>
          <p:cNvPr id="24" name="TextBox 8">
            <a:extLst>
              <a:ext uri="{FF2B5EF4-FFF2-40B4-BE49-F238E27FC236}">
                <a16:creationId xmlns:a16="http://schemas.microsoft.com/office/drawing/2014/main" id="{CF45609F-6BC9-9D02-5EA4-0D6E3BB949C8}"/>
              </a:ext>
            </a:extLst>
          </p:cNvPr>
          <p:cNvSpPr txBox="1"/>
          <p:nvPr/>
        </p:nvSpPr>
        <p:spPr>
          <a:xfrm>
            <a:off x="2122488" y="5604568"/>
            <a:ext cx="13869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</a:rPr>
              <a:t>won’t</a:t>
            </a:r>
          </a:p>
        </p:txBody>
      </p:sp>
    </p:spTree>
    <p:extLst>
      <p:ext uri="{BB962C8B-B14F-4D97-AF65-F5344CB8AC3E}">
        <p14:creationId xmlns:p14="http://schemas.microsoft.com/office/powerpoint/2010/main" val="400198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1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3837</TotalTime>
  <Words>562</Words>
  <Application>Microsoft Office PowerPoint</Application>
  <PresentationFormat>Widescreen</PresentationFormat>
  <Paragraphs>128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Adobe Gothic Std B</vt:lpstr>
      <vt:lpstr>Arial</vt:lpstr>
      <vt:lpstr>Calibri</vt:lpstr>
      <vt:lpstr>Calibri Light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QuynhAnh-NgoaiNgu</cp:lastModifiedBy>
  <cp:revision>230</cp:revision>
  <dcterms:created xsi:type="dcterms:W3CDTF">2020-12-09T02:04:09Z</dcterms:created>
  <dcterms:modified xsi:type="dcterms:W3CDTF">2024-06-25T09:49:46Z</dcterms:modified>
</cp:coreProperties>
</file>