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fif"/></Relationships>
</file>

<file path=ppt/diagrams/_rels/data2.xml.rels><?xml version="1.0" encoding="UTF-8" standalone="yes"?>
<Relationships xmlns="http://schemas.openxmlformats.org/package/2006/relationships"><Relationship Id="rId1" Type="http://schemas.openxmlformats.org/officeDocument/2006/relationships/image" Target="../media/image3.jfif"/></Relationships>
</file>

<file path=ppt/diagrams/_rels/drawing1.xml.rels><?xml version="1.0" encoding="UTF-8" standalone="yes"?>
<Relationships xmlns="http://schemas.openxmlformats.org/package/2006/relationships"><Relationship Id="rId1" Type="http://schemas.openxmlformats.org/officeDocument/2006/relationships/image" Target="../media/image2.jfif"/></Relationships>
</file>

<file path=ppt/diagrams/_rels/drawing2.xml.rels><?xml version="1.0" encoding="UTF-8" standalone="yes"?>
<Relationships xmlns="http://schemas.openxmlformats.org/package/2006/relationships"><Relationship Id="rId1" Type="http://schemas.openxmlformats.org/officeDocument/2006/relationships/image" Target="../media/image3.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A84CE-EEDA-4FD1-B9F3-E1AFFD18EC4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3E8D31A-694B-4FBF-9867-CCBE773B8ECA}">
      <dgm:prSet phldrT="[Văn bản]" phldr="1"/>
      <dgm:spPr/>
      <dgm:t>
        <a:bodyPr/>
        <a:lstStyle/>
        <a:p>
          <a:endParaRPr lang="en-US"/>
        </a:p>
      </dgm:t>
    </dgm:pt>
    <dgm:pt modelId="{C3C79EBC-AB5F-4FC8-9515-3D663D26B173}" type="parTrans" cxnId="{6001CF96-0A0C-4D54-ABFE-A027688CA833}">
      <dgm:prSet/>
      <dgm:spPr/>
      <dgm:t>
        <a:bodyPr/>
        <a:lstStyle/>
        <a:p>
          <a:endParaRPr lang="en-US"/>
        </a:p>
      </dgm:t>
    </dgm:pt>
    <dgm:pt modelId="{23C2BA85-342E-4AF6-8845-B9C9B433D56D}" type="sibTrans" cxnId="{6001CF96-0A0C-4D54-ABFE-A027688CA83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extLst>
        <a:ext uri="{E40237B7-FDA0-4F09-8148-C483321AD2D9}">
          <dgm14:cNvPr xmlns:dgm14="http://schemas.microsoft.com/office/drawing/2010/diagram" id="0" name="" descr="Ảnh có chứa thiên nhiên, hoàng hôn&#10;&#10;Mô tả được tạo tự động">
            <a:extLst>
              <a:ext uri="{FF2B5EF4-FFF2-40B4-BE49-F238E27FC236}">
                <a16:creationId xmlns:a16="http://schemas.microsoft.com/office/drawing/2014/main" id="{86969B2D-F859-5EBA-02C9-6D6ED10E1392}"/>
              </a:ext>
            </a:extLst>
          </dgm14:cNvPr>
        </a:ext>
      </dgm:extLst>
    </dgm:pt>
    <dgm:pt modelId="{BCB40DC1-F97B-429A-BEA6-6888E71EADF2}" type="pres">
      <dgm:prSet presAssocID="{1EFA84CE-EEDA-4FD1-B9F3-E1AFFD18EC40}" presName="Name0" presStyleCnt="0">
        <dgm:presLayoutVars>
          <dgm:chMax val="7"/>
          <dgm:chPref val="7"/>
          <dgm:dir/>
        </dgm:presLayoutVars>
      </dgm:prSet>
      <dgm:spPr/>
    </dgm:pt>
    <dgm:pt modelId="{BA9933F2-2637-46FB-8D12-28ACE8AF8CCF}" type="pres">
      <dgm:prSet presAssocID="{1EFA84CE-EEDA-4FD1-B9F3-E1AFFD18EC40}" presName="Name1" presStyleCnt="0"/>
      <dgm:spPr/>
    </dgm:pt>
    <dgm:pt modelId="{740007F3-2451-4105-8CF3-F98C0F199E2C}" type="pres">
      <dgm:prSet presAssocID="{23C2BA85-342E-4AF6-8845-B9C9B433D56D}" presName="picture_1" presStyleCnt="0"/>
      <dgm:spPr/>
    </dgm:pt>
    <dgm:pt modelId="{1C8244C4-0F75-4A7C-B68B-B57DFF281966}" type="pres">
      <dgm:prSet presAssocID="{23C2BA85-342E-4AF6-8845-B9C9B433D56D}" presName="pictureRepeatNode" presStyleLbl="alignImgPlace1" presStyleIdx="0" presStyleCnt="1" custScaleX="189195" custScaleY="168644" custLinFactNeighborX="18263" custLinFactNeighborY="-1102"/>
      <dgm:spPr/>
    </dgm:pt>
    <dgm:pt modelId="{91B83FEB-F0C5-412D-AF90-1C617121D074}" type="pres">
      <dgm:prSet presAssocID="{E3E8D31A-694B-4FBF-9867-CCBE773B8ECA}" presName="text_1" presStyleLbl="node1" presStyleIdx="0" presStyleCnt="0">
        <dgm:presLayoutVars>
          <dgm:bulletEnabled val="1"/>
        </dgm:presLayoutVars>
      </dgm:prSet>
      <dgm:spPr/>
    </dgm:pt>
  </dgm:ptLst>
  <dgm:cxnLst>
    <dgm:cxn modelId="{DF6F4F03-0D29-4780-9DCB-B60F0D812CF8}" type="presOf" srcId="{23C2BA85-342E-4AF6-8845-B9C9B433D56D}" destId="{1C8244C4-0F75-4A7C-B68B-B57DFF281966}" srcOrd="0" destOrd="0" presId="urn:microsoft.com/office/officeart/2008/layout/CircularPictureCallout"/>
    <dgm:cxn modelId="{25B78644-1A50-4D3B-A4A0-F8CE5695198F}" type="presOf" srcId="{E3E8D31A-694B-4FBF-9867-CCBE773B8ECA}" destId="{91B83FEB-F0C5-412D-AF90-1C617121D074}" srcOrd="0" destOrd="0" presId="urn:microsoft.com/office/officeart/2008/layout/CircularPictureCallout"/>
    <dgm:cxn modelId="{D85B2E4F-380D-422A-A35E-B845FC0D2AD9}" type="presOf" srcId="{1EFA84CE-EEDA-4FD1-B9F3-E1AFFD18EC40}" destId="{BCB40DC1-F97B-429A-BEA6-6888E71EADF2}" srcOrd="0" destOrd="0" presId="urn:microsoft.com/office/officeart/2008/layout/CircularPictureCallout"/>
    <dgm:cxn modelId="{6001CF96-0A0C-4D54-ABFE-A027688CA833}" srcId="{1EFA84CE-EEDA-4FD1-B9F3-E1AFFD18EC40}" destId="{E3E8D31A-694B-4FBF-9867-CCBE773B8ECA}" srcOrd="0" destOrd="0" parTransId="{C3C79EBC-AB5F-4FC8-9515-3D663D26B173}" sibTransId="{23C2BA85-342E-4AF6-8845-B9C9B433D56D}"/>
    <dgm:cxn modelId="{E4811BAF-6D94-4932-A869-56F4EFFC169B}" type="presParOf" srcId="{BCB40DC1-F97B-429A-BEA6-6888E71EADF2}" destId="{BA9933F2-2637-46FB-8D12-28ACE8AF8CCF}" srcOrd="0" destOrd="0" presId="urn:microsoft.com/office/officeart/2008/layout/CircularPictureCallout"/>
    <dgm:cxn modelId="{C19F192D-1C3A-4BB0-A19E-28B934379FC6}" type="presParOf" srcId="{BA9933F2-2637-46FB-8D12-28ACE8AF8CCF}" destId="{740007F3-2451-4105-8CF3-F98C0F199E2C}" srcOrd="0" destOrd="0" presId="urn:microsoft.com/office/officeart/2008/layout/CircularPictureCallout"/>
    <dgm:cxn modelId="{09A12232-CC76-4689-A0E0-41EE7ECB1A02}" type="presParOf" srcId="{740007F3-2451-4105-8CF3-F98C0F199E2C}" destId="{1C8244C4-0F75-4A7C-B68B-B57DFF281966}" srcOrd="0" destOrd="0" presId="urn:microsoft.com/office/officeart/2008/layout/CircularPictureCallout"/>
    <dgm:cxn modelId="{422EAC51-A306-4054-B0A6-A5BD093778CD}" type="presParOf" srcId="{BA9933F2-2637-46FB-8D12-28ACE8AF8CCF}" destId="{91B83FEB-F0C5-412D-AF90-1C617121D074}"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274B5-A8CB-4494-8083-F94DB5B71F3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F5D1841-4277-4D00-9EF9-CF4FA07E6BE4}">
      <dgm:prSet phldrT="[Văn bản]" phldr="1"/>
      <dgm:spPr/>
      <dgm:t>
        <a:bodyPr/>
        <a:lstStyle/>
        <a:p>
          <a:endParaRPr lang="en-US"/>
        </a:p>
      </dgm:t>
    </dgm:pt>
    <dgm:pt modelId="{EC9B36B8-6B84-40D6-A3BF-1699D8C794E3}" type="parTrans" cxnId="{43EF8FFE-C0F4-4E92-9398-571A48D723E0}">
      <dgm:prSet/>
      <dgm:spPr/>
      <dgm:t>
        <a:bodyPr/>
        <a:lstStyle/>
        <a:p>
          <a:endParaRPr lang="en-US"/>
        </a:p>
      </dgm:t>
    </dgm:pt>
    <dgm:pt modelId="{23427B48-99EC-4440-81F8-AF3ACDD4C1EB}" type="sibTrans" cxnId="{43EF8FFE-C0F4-4E92-9398-571A48D723E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en-US"/>
        </a:p>
      </dgm:t>
      <dgm:extLst>
        <a:ext uri="{E40237B7-FDA0-4F09-8148-C483321AD2D9}">
          <dgm14:cNvPr xmlns:dgm14="http://schemas.microsoft.com/office/drawing/2010/diagram" id="0" name="" descr="Ảnh có chứa thiên nhiên, hoàng hôn&#10;&#10;Mô tả được tạo tự động">
            <a:extLst>
              <a:ext uri="{FF2B5EF4-FFF2-40B4-BE49-F238E27FC236}">
                <a16:creationId xmlns:a16="http://schemas.microsoft.com/office/drawing/2014/main" id="{2E91AFF7-FDD5-1B6D-6AC2-66BC3D0BF6B4}"/>
              </a:ext>
            </a:extLst>
          </dgm14:cNvPr>
        </a:ext>
      </dgm:extLst>
    </dgm:pt>
    <dgm:pt modelId="{B503E432-4071-4F5A-B1EA-78A4201565C1}" type="pres">
      <dgm:prSet presAssocID="{51C274B5-A8CB-4494-8083-F94DB5B71F35}" presName="Name0" presStyleCnt="0">
        <dgm:presLayoutVars>
          <dgm:chMax val="7"/>
          <dgm:chPref val="7"/>
          <dgm:dir/>
        </dgm:presLayoutVars>
      </dgm:prSet>
      <dgm:spPr/>
    </dgm:pt>
    <dgm:pt modelId="{C23343C7-3321-4F70-AB2B-0C18B5B53FFE}" type="pres">
      <dgm:prSet presAssocID="{51C274B5-A8CB-4494-8083-F94DB5B71F35}" presName="Name1" presStyleCnt="0"/>
      <dgm:spPr/>
    </dgm:pt>
    <dgm:pt modelId="{66744B36-B6A6-44BA-BD04-7BC50C6B7015}" type="pres">
      <dgm:prSet presAssocID="{23427B48-99EC-4440-81F8-AF3ACDD4C1EB}" presName="picture_1" presStyleCnt="0"/>
      <dgm:spPr/>
    </dgm:pt>
    <dgm:pt modelId="{A48D8B93-D528-4FED-8892-8BBC71B168A4}" type="pres">
      <dgm:prSet presAssocID="{23427B48-99EC-4440-81F8-AF3ACDD4C1EB}" presName="pictureRepeatNode" presStyleLbl="alignImgPlace1" presStyleIdx="0" presStyleCnt="1" custScaleX="200000" custScaleY="162482" custLinFactNeighborX="-13744" custLinFactNeighborY="-8876"/>
      <dgm:spPr/>
    </dgm:pt>
    <dgm:pt modelId="{6843FB6F-7485-40E8-8E6A-83212B1DDD1D}" type="pres">
      <dgm:prSet presAssocID="{9F5D1841-4277-4D00-9EF9-CF4FA07E6BE4}" presName="text_1" presStyleLbl="node1" presStyleIdx="0" presStyleCnt="0">
        <dgm:presLayoutVars>
          <dgm:bulletEnabled val="1"/>
        </dgm:presLayoutVars>
      </dgm:prSet>
      <dgm:spPr/>
    </dgm:pt>
  </dgm:ptLst>
  <dgm:cxnLst>
    <dgm:cxn modelId="{0B297633-6EC1-43D8-BE78-6B0F66F449FF}" type="presOf" srcId="{23427B48-99EC-4440-81F8-AF3ACDD4C1EB}" destId="{A48D8B93-D528-4FED-8892-8BBC71B168A4}" srcOrd="0" destOrd="0" presId="urn:microsoft.com/office/officeart/2008/layout/CircularPictureCallout"/>
    <dgm:cxn modelId="{690CA164-64DD-4CAD-B32C-C9DBF31CBC6E}" type="presOf" srcId="{9F5D1841-4277-4D00-9EF9-CF4FA07E6BE4}" destId="{6843FB6F-7485-40E8-8E6A-83212B1DDD1D}" srcOrd="0" destOrd="0" presId="urn:microsoft.com/office/officeart/2008/layout/CircularPictureCallout"/>
    <dgm:cxn modelId="{F744F7B6-267D-4E8E-903B-6BCAFD485F49}" type="presOf" srcId="{51C274B5-A8CB-4494-8083-F94DB5B71F35}" destId="{B503E432-4071-4F5A-B1EA-78A4201565C1}" srcOrd="0" destOrd="0" presId="urn:microsoft.com/office/officeart/2008/layout/CircularPictureCallout"/>
    <dgm:cxn modelId="{43EF8FFE-C0F4-4E92-9398-571A48D723E0}" srcId="{51C274B5-A8CB-4494-8083-F94DB5B71F35}" destId="{9F5D1841-4277-4D00-9EF9-CF4FA07E6BE4}" srcOrd="0" destOrd="0" parTransId="{EC9B36B8-6B84-40D6-A3BF-1699D8C794E3}" sibTransId="{23427B48-99EC-4440-81F8-AF3ACDD4C1EB}"/>
    <dgm:cxn modelId="{2CD3D4A2-B8F8-45FF-A186-7D2D745269E1}" type="presParOf" srcId="{B503E432-4071-4F5A-B1EA-78A4201565C1}" destId="{C23343C7-3321-4F70-AB2B-0C18B5B53FFE}" srcOrd="0" destOrd="0" presId="urn:microsoft.com/office/officeart/2008/layout/CircularPictureCallout"/>
    <dgm:cxn modelId="{F6D177FD-19C9-4019-8983-1BB4655513C9}" type="presParOf" srcId="{C23343C7-3321-4F70-AB2B-0C18B5B53FFE}" destId="{66744B36-B6A6-44BA-BD04-7BC50C6B7015}" srcOrd="0" destOrd="0" presId="urn:microsoft.com/office/officeart/2008/layout/CircularPictureCallout"/>
    <dgm:cxn modelId="{2DEDEEC8-0B43-423B-A75E-12A9A5EBDA69}" type="presParOf" srcId="{66744B36-B6A6-44BA-BD04-7BC50C6B7015}" destId="{A48D8B93-D528-4FED-8892-8BBC71B168A4}" srcOrd="0" destOrd="0" presId="urn:microsoft.com/office/officeart/2008/layout/CircularPictureCallout"/>
    <dgm:cxn modelId="{B6F93D63-1867-480B-BFA7-9682957A784A}" type="presParOf" srcId="{C23343C7-3321-4F70-AB2B-0C18B5B53FFE}" destId="{6843FB6F-7485-40E8-8E6A-83212B1DDD1D}"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244C4-0F75-4A7C-B68B-B57DFF281966}">
      <dsp:nvSpPr>
        <dsp:cNvPr id="0" name=""/>
        <dsp:cNvSpPr/>
      </dsp:nvSpPr>
      <dsp:spPr>
        <a:xfrm>
          <a:off x="211204" y="0"/>
          <a:ext cx="3698183" cy="32964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83FEB-F0C5-412D-AF90-1C617121D074}">
      <dsp:nvSpPr>
        <dsp:cNvPr id="0" name=""/>
        <dsp:cNvSpPr/>
      </dsp:nvSpPr>
      <dsp:spPr>
        <a:xfrm>
          <a:off x="1329191" y="1708834"/>
          <a:ext cx="1251004" cy="6450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22350">
            <a:lnSpc>
              <a:spcPct val="90000"/>
            </a:lnSpc>
            <a:spcBef>
              <a:spcPct val="0"/>
            </a:spcBef>
            <a:spcAft>
              <a:spcPct val="35000"/>
            </a:spcAft>
            <a:buNone/>
          </a:pPr>
          <a:endParaRPr lang="en-US" sz="2300" kern="1200"/>
        </a:p>
      </dsp:txBody>
      <dsp:txXfrm>
        <a:off x="1329191" y="1708834"/>
        <a:ext cx="1251004" cy="645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D8B93-D528-4FED-8892-8BBC71B168A4}">
      <dsp:nvSpPr>
        <dsp:cNvPr id="0" name=""/>
        <dsp:cNvSpPr/>
      </dsp:nvSpPr>
      <dsp:spPr>
        <a:xfrm>
          <a:off x="0" y="0"/>
          <a:ext cx="3658012" cy="29718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43FB6F-7485-40E8-8E6A-83212B1DDD1D}">
      <dsp:nvSpPr>
        <dsp:cNvPr id="0" name=""/>
        <dsp:cNvSpPr/>
      </dsp:nvSpPr>
      <dsp:spPr>
        <a:xfrm>
          <a:off x="1243724" y="1704938"/>
          <a:ext cx="1170563" cy="603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933450">
            <a:lnSpc>
              <a:spcPct val="90000"/>
            </a:lnSpc>
            <a:spcBef>
              <a:spcPct val="0"/>
            </a:spcBef>
            <a:spcAft>
              <a:spcPct val="35000"/>
            </a:spcAft>
            <a:buNone/>
          </a:pPr>
          <a:endParaRPr lang="en-US" sz="2100" kern="1200"/>
        </a:p>
      </dsp:txBody>
      <dsp:txXfrm>
        <a:off x="1243724" y="1704938"/>
        <a:ext cx="1170563" cy="60357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987966-F612-1CAC-9620-C3FBDD7D71A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9E80F2C-8560-BDD1-D8FB-8BB735801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F647B214-8445-D3A0-C89A-79DC3A923C5F}"/>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5" name="Chỗ dành sẵn cho Chân trang 4">
            <a:extLst>
              <a:ext uri="{FF2B5EF4-FFF2-40B4-BE49-F238E27FC236}">
                <a16:creationId xmlns:a16="http://schemas.microsoft.com/office/drawing/2014/main" id="{3C8DA75A-3144-5A38-A225-F9DC28D3863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4EB6E95-5181-274B-19ED-59C5040FA1FA}"/>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1272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A7B989-648B-C70B-575A-14F4C0F5435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0199BD5-413F-E3FB-5BF6-5F39FF7BAD3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D20EC9A-976A-533F-81FB-B60FB831C049}"/>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5" name="Chỗ dành sẵn cho Chân trang 4">
            <a:extLst>
              <a:ext uri="{FF2B5EF4-FFF2-40B4-BE49-F238E27FC236}">
                <a16:creationId xmlns:a16="http://schemas.microsoft.com/office/drawing/2014/main" id="{A6015313-5C3D-C1C3-DE58-142CBC4ED69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7A092BD-EEBA-0102-D2F5-C90717A170D1}"/>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64350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B5873F6-0F36-C03E-F869-D7310A95AAF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DFEFBC6-C639-0BE7-3466-DDC24A34FF7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43063A1-ECF0-AC61-625F-4AA6E693906C}"/>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5" name="Chỗ dành sẵn cho Chân trang 4">
            <a:extLst>
              <a:ext uri="{FF2B5EF4-FFF2-40B4-BE49-F238E27FC236}">
                <a16:creationId xmlns:a16="http://schemas.microsoft.com/office/drawing/2014/main" id="{18B0912D-D9A2-543D-0386-2789A1CBB22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743BC51-954C-6DCA-77D4-CA96AA7A83C8}"/>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64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CCC9AE-14BC-8B19-8003-9DB790D493B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D705E79-783F-D22C-C504-026E478BA04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A408AB7-AAD4-DD77-C1BB-C59DA96D4176}"/>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5" name="Chỗ dành sẵn cho Chân trang 4">
            <a:extLst>
              <a:ext uri="{FF2B5EF4-FFF2-40B4-BE49-F238E27FC236}">
                <a16:creationId xmlns:a16="http://schemas.microsoft.com/office/drawing/2014/main" id="{93275A12-FA39-E71A-D1F2-B10A3D480C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ECA449E-52A0-070C-1931-94E59C95A43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418853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DFA633-BD78-7B49-01C9-4D212CF03C5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C2889E5-FB5A-18CA-E44F-D1B567278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18FA3A-E267-E54D-4031-3D25DD386D68}"/>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5" name="Chỗ dành sẵn cho Chân trang 4">
            <a:extLst>
              <a:ext uri="{FF2B5EF4-FFF2-40B4-BE49-F238E27FC236}">
                <a16:creationId xmlns:a16="http://schemas.microsoft.com/office/drawing/2014/main" id="{28D4F775-0DD8-AC2B-6E03-BE6CEEEB1D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7942B86-CB57-DFD8-D41A-A1D1672F07D5}"/>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1699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5117F2-CB0E-0DED-2A71-31A28DCB2A9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6F0F2DF-BD35-A58C-961D-6EBC81B9475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C30892D-0B24-B7E6-4DD6-4EBC0F1FCE5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4B4F7A7-E24F-A18B-1B85-5EF54EE5B71F}"/>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6" name="Chỗ dành sẵn cho Chân trang 5">
            <a:extLst>
              <a:ext uri="{FF2B5EF4-FFF2-40B4-BE49-F238E27FC236}">
                <a16:creationId xmlns:a16="http://schemas.microsoft.com/office/drawing/2014/main" id="{AB2ABB89-4E05-7593-34FD-016299C3818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BFC42A0-6B50-A99F-838A-76E94760E19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54013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3D5A00-4C94-0B89-D9D2-3AFB9544518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A0F7A0C-5C5C-B9EA-7A78-F96710D93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FEF0B1D-91BE-CAC4-06B9-706D1F86F9C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CCB6686-234E-C525-FB3C-927FBE190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161790C-29B8-E720-D848-61D3A9EB896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F6E4FA3-25ED-8606-D44E-710A7FF6114A}"/>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8" name="Chỗ dành sẵn cho Chân trang 7">
            <a:extLst>
              <a:ext uri="{FF2B5EF4-FFF2-40B4-BE49-F238E27FC236}">
                <a16:creationId xmlns:a16="http://schemas.microsoft.com/office/drawing/2014/main" id="{7C397B8F-AE37-E6C2-5974-15B3423F72C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4B016EA7-E4F5-4540-B376-86EBD492CED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04696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D8CFF3-5C32-9936-B7B0-4A2B5BD60578}"/>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53E9B06-38ED-D480-E227-2CF696EFFF5F}"/>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4" name="Chỗ dành sẵn cho Chân trang 3">
            <a:extLst>
              <a:ext uri="{FF2B5EF4-FFF2-40B4-BE49-F238E27FC236}">
                <a16:creationId xmlns:a16="http://schemas.microsoft.com/office/drawing/2014/main" id="{067B9A4C-EFF8-E8FC-9C33-A9DC154FCDDC}"/>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78C14814-9E74-D908-941B-217B7D9A1E3B}"/>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135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8D44FCB-D17B-61A7-EDD4-0A85868EACC0}"/>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3" name="Chỗ dành sẵn cho Chân trang 2">
            <a:extLst>
              <a:ext uri="{FF2B5EF4-FFF2-40B4-BE49-F238E27FC236}">
                <a16:creationId xmlns:a16="http://schemas.microsoft.com/office/drawing/2014/main" id="{DA37A2E9-7B6D-C165-81BA-0DF3BEB6672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FD9F815-84B8-B810-DA62-B47FD0164FC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2425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0F06C1-6C10-B19A-0C0C-BFF43EFF793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ACF161B-C02F-3465-E1B9-7ADB1D6F7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24252AE-1F46-D54F-3D54-17D9FD2C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FCC0D8-7138-6DDA-E10F-9EBB1A109811}"/>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6" name="Chỗ dành sẵn cho Chân trang 5">
            <a:extLst>
              <a:ext uri="{FF2B5EF4-FFF2-40B4-BE49-F238E27FC236}">
                <a16:creationId xmlns:a16="http://schemas.microsoft.com/office/drawing/2014/main" id="{576B738C-0876-3F92-4BF9-60CC648DA90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09BE2C4-1124-ABC0-17C3-FE564984573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5046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8136D3-2F5C-757A-FD49-43C4D66C47F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C1787E1-7806-63A0-2335-971314B2D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15A1B70-CF70-0DC4-9406-6E8F43148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70223EB-CF2C-95B4-DFE0-DC72B21D4E9A}"/>
              </a:ext>
            </a:extLst>
          </p:cNvPr>
          <p:cNvSpPr>
            <a:spLocks noGrp="1"/>
          </p:cNvSpPr>
          <p:nvPr>
            <p:ph type="dt" sz="half" idx="10"/>
          </p:nvPr>
        </p:nvSpPr>
        <p:spPr/>
        <p:txBody>
          <a:bodyPr/>
          <a:lstStyle/>
          <a:p>
            <a:fld id="{DC60C683-1FBA-4ADA-8CFD-E32DFC326E2B}" type="datetimeFigureOut">
              <a:rPr lang="en-US" smtClean="0"/>
              <a:t>11/15/2022</a:t>
            </a:fld>
            <a:endParaRPr lang="en-US"/>
          </a:p>
        </p:txBody>
      </p:sp>
      <p:sp>
        <p:nvSpPr>
          <p:cNvPr id="6" name="Chỗ dành sẵn cho Chân trang 5">
            <a:extLst>
              <a:ext uri="{FF2B5EF4-FFF2-40B4-BE49-F238E27FC236}">
                <a16:creationId xmlns:a16="http://schemas.microsoft.com/office/drawing/2014/main" id="{B2A8FCC6-554A-9339-3314-330413457FF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0A3CD80-07A2-413C-2084-607EB656AAE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868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C778586-C3DB-BF26-6A1B-3FC67ED5C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BADF57A-65DB-B4A8-3B05-B52277637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B5638B-B322-7FEE-7BA0-E2B2BE115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0C683-1FBA-4ADA-8CFD-E32DFC326E2B}" type="datetimeFigureOut">
              <a:rPr lang="en-US" smtClean="0"/>
              <a:t>11/15/2022</a:t>
            </a:fld>
            <a:endParaRPr lang="en-US"/>
          </a:p>
        </p:txBody>
      </p:sp>
      <p:sp>
        <p:nvSpPr>
          <p:cNvPr id="5" name="Chỗ dành sẵn cho Chân trang 4">
            <a:extLst>
              <a:ext uri="{FF2B5EF4-FFF2-40B4-BE49-F238E27FC236}">
                <a16:creationId xmlns:a16="http://schemas.microsoft.com/office/drawing/2014/main" id="{B2F36872-CECD-0CC9-3F3C-78F6DF9A4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E5A29DF9-0312-5A59-DD44-3A7871897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B8148-9B9F-48F6-AF05-1DC6430023A5}" type="slidenum">
              <a:rPr lang="en-US" smtClean="0"/>
              <a:t>‹#›</a:t>
            </a:fld>
            <a:endParaRPr lang="en-US"/>
          </a:p>
        </p:txBody>
      </p:sp>
    </p:spTree>
    <p:extLst>
      <p:ext uri="{BB962C8B-B14F-4D97-AF65-F5344CB8AC3E}">
        <p14:creationId xmlns:p14="http://schemas.microsoft.com/office/powerpoint/2010/main" val="219853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429ACEE-5570-37D2-E4F0-878FD6523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226" y="1661491"/>
            <a:ext cx="6387548" cy="2744857"/>
          </a:xfrm>
          <a:prstGeom prst="rect">
            <a:avLst/>
          </a:prstGeom>
        </p:spPr>
      </p:pic>
      <p:sp>
        <p:nvSpPr>
          <p:cNvPr id="6" name="Hộp Văn bản 5">
            <a:extLst>
              <a:ext uri="{FF2B5EF4-FFF2-40B4-BE49-F238E27FC236}">
                <a16:creationId xmlns:a16="http://schemas.microsoft.com/office/drawing/2014/main" id="{C4DD5047-C6F8-5300-FE9B-E897D53F5386}"/>
              </a:ext>
            </a:extLst>
          </p:cNvPr>
          <p:cNvSpPr txBox="1"/>
          <p:nvPr/>
        </p:nvSpPr>
        <p:spPr>
          <a:xfrm>
            <a:off x="371062" y="0"/>
            <a:ext cx="11820938" cy="2451652"/>
          </a:xfrm>
          <a:prstGeom prst="rect">
            <a:avLst/>
          </a:prstGeom>
          <a:noFill/>
        </p:spPr>
        <p:txBody>
          <a:bodyPr wrap="square" rtlCol="0">
            <a:prstTxWarp prst="textChevron">
              <a:avLst/>
            </a:prstTxWarp>
            <a:spAutoFit/>
          </a:bodyPr>
          <a:lstStyle/>
          <a:p>
            <a:r>
              <a:rPr lang="en-US" sz="1800" b="1" kern="1200" dirty="0">
                <a:solidFill>
                  <a:srgbClr val="FF0000"/>
                </a:solidFill>
                <a:effectLst/>
                <a:latin typeface="Times New Roman" panose="02020603050405020304" pitchFamily="18" charset="0"/>
                <a:ea typeface="Times New Roman" panose="02020603050405020304" pitchFamily="18" charset="0"/>
              </a:rPr>
              <a:t>THỰC HÀNH TIẾNG VIỆT</a:t>
            </a:r>
            <a:endParaRPr lang="en-US" sz="1800" dirty="0">
              <a:effectLst/>
              <a:latin typeface="Times New Roman" panose="02020603050405020304" pitchFamily="18" charset="0"/>
              <a:ea typeface="Times New Roman" panose="02020603050405020304" pitchFamily="18" charset="0"/>
            </a:endParaRPr>
          </a:p>
        </p:txBody>
      </p:sp>
      <p:graphicFrame>
        <p:nvGraphicFramePr>
          <p:cNvPr id="14" name="Sơ đồ 13">
            <a:extLst>
              <a:ext uri="{FF2B5EF4-FFF2-40B4-BE49-F238E27FC236}">
                <a16:creationId xmlns:a16="http://schemas.microsoft.com/office/drawing/2014/main" id="{A2A6DCBE-F367-CCD4-48AF-5EC9297427E7}"/>
              </a:ext>
            </a:extLst>
          </p:cNvPr>
          <p:cNvGraphicFramePr/>
          <p:nvPr>
            <p:extLst>
              <p:ext uri="{D42A27DB-BD31-4B8C-83A1-F6EECF244321}">
                <p14:modId xmlns:p14="http://schemas.microsoft.com/office/powerpoint/2010/main" val="1374276341"/>
              </p:ext>
            </p:extLst>
          </p:nvPr>
        </p:nvGraphicFramePr>
        <p:xfrm>
          <a:off x="7660173" y="3450535"/>
          <a:ext cx="3909388" cy="329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ơ đồ 12">
            <a:extLst>
              <a:ext uri="{FF2B5EF4-FFF2-40B4-BE49-F238E27FC236}">
                <a16:creationId xmlns:a16="http://schemas.microsoft.com/office/drawing/2014/main" id="{6BCFEF67-6882-7EFF-69B1-E2BC75D97524}"/>
              </a:ext>
            </a:extLst>
          </p:cNvPr>
          <p:cNvGraphicFramePr/>
          <p:nvPr>
            <p:extLst>
              <p:ext uri="{D42A27DB-BD31-4B8C-83A1-F6EECF244321}">
                <p14:modId xmlns:p14="http://schemas.microsoft.com/office/powerpoint/2010/main" val="389124488"/>
              </p:ext>
            </p:extLst>
          </p:nvPr>
        </p:nvGraphicFramePr>
        <p:xfrm>
          <a:off x="198369" y="3561522"/>
          <a:ext cx="3658012" cy="32964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4368916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D0FB1E7-3842-0198-2ED4-4A8AE4224793}"/>
              </a:ext>
            </a:extLst>
          </p:cNvPr>
          <p:cNvSpPr txBox="1"/>
          <p:nvPr/>
        </p:nvSpPr>
        <p:spPr>
          <a:xfrm>
            <a:off x="3697355" y="115528"/>
            <a:ext cx="3843131"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1. Ví dụ: </a:t>
            </a:r>
            <a:r>
              <a:rPr lang="nl-NL" sz="2800" dirty="0">
                <a:effectLst/>
                <a:latin typeface="Times New Roman" panose="02020603050405020304" pitchFamily="18" charset="0"/>
                <a:ea typeface="Times New Roman" panose="02020603050405020304" pitchFamily="18" charset="0"/>
              </a:rPr>
              <a:t>(như trên)</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49A9B8C-B014-A776-3D58-6874B62654AD}"/>
              </a:ext>
            </a:extLst>
          </p:cNvPr>
          <p:cNvSpPr txBox="1"/>
          <p:nvPr/>
        </p:nvSpPr>
        <p:spPr>
          <a:xfrm>
            <a:off x="3697355" y="873545"/>
            <a:ext cx="2849218" cy="523220"/>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7125262-2D24-D98B-A19F-A3652BA7391A}"/>
              </a:ext>
            </a:extLst>
          </p:cNvPr>
          <p:cNvSpPr txBox="1"/>
          <p:nvPr/>
        </p:nvSpPr>
        <p:spPr>
          <a:xfrm>
            <a:off x="3604591" y="1631562"/>
            <a:ext cx="2941982" cy="523220"/>
          </a:xfrm>
          <a:prstGeom prst="rect">
            <a:avLst/>
          </a:prstGeom>
          <a:noFill/>
        </p:spPr>
        <p:txBody>
          <a:bodyPr wrap="square" rtlCol="0">
            <a:spAutoFit/>
          </a:bodyPr>
          <a:lstStyle/>
          <a:p>
            <a:r>
              <a:rPr lang="en-US" sz="2800" b="1" dirty="0">
                <a:solidFill>
                  <a:srgbClr val="212529"/>
                </a:solidFill>
                <a:effectLst/>
                <a:latin typeface="Times New Roman" panose="02020603050405020304" pitchFamily="18" charset="0"/>
                <a:ea typeface="Times New Roman" panose="02020603050405020304" pitchFamily="18" charset="0"/>
              </a:rPr>
              <a:t>a. </a:t>
            </a:r>
            <a:r>
              <a:rPr lang="en-US" sz="2800" b="1" dirty="0" err="1">
                <a:solidFill>
                  <a:srgbClr val="212529"/>
                </a:solidFill>
                <a:effectLst/>
                <a:latin typeface="Times New Roman" panose="02020603050405020304" pitchFamily="18" charset="0"/>
                <a:ea typeface="Times New Roman" panose="02020603050405020304" pitchFamily="18" charset="0"/>
              </a:rPr>
              <a:t>Khái</a:t>
            </a:r>
            <a:r>
              <a:rPr lang="en-US" sz="2800" b="1" dirty="0">
                <a:solidFill>
                  <a:srgbClr val="212529"/>
                </a:solidFill>
                <a:effectLst/>
                <a:latin typeface="Times New Roman" panose="02020603050405020304" pitchFamily="18" charset="0"/>
                <a:ea typeface="Times New Roman" panose="02020603050405020304" pitchFamily="18" charset="0"/>
              </a:rPr>
              <a:t> </a:t>
            </a:r>
            <a:r>
              <a:rPr lang="en-US" sz="2800" b="1" dirty="0" err="1">
                <a:solidFill>
                  <a:srgbClr val="212529"/>
                </a:solidFill>
                <a:effectLst/>
                <a:latin typeface="Times New Roman" panose="02020603050405020304" pitchFamily="18" charset="0"/>
                <a:ea typeface="Times New Roman" panose="02020603050405020304" pitchFamily="18" charset="0"/>
              </a:rPr>
              <a:t>niệm</a:t>
            </a:r>
            <a:endParaRPr lang="en-US" sz="2800" dirty="0"/>
          </a:p>
        </p:txBody>
      </p:sp>
      <p:sp>
        <p:nvSpPr>
          <p:cNvPr id="7" name="Hộp Văn bản 6">
            <a:extLst>
              <a:ext uri="{FF2B5EF4-FFF2-40B4-BE49-F238E27FC236}">
                <a16:creationId xmlns:a16="http://schemas.microsoft.com/office/drawing/2014/main" id="{43E825DA-A48F-9F2C-BF64-2DCC0E9FDE68}"/>
              </a:ext>
            </a:extLst>
          </p:cNvPr>
          <p:cNvSpPr txBox="1"/>
          <p:nvPr/>
        </p:nvSpPr>
        <p:spPr>
          <a:xfrm>
            <a:off x="304800" y="2316999"/>
            <a:ext cx="11714922"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AA2DF71-37E0-2A00-8216-7530B5B9CFEE}"/>
              </a:ext>
            </a:extLst>
          </p:cNvPr>
          <p:cNvSpPr txBox="1"/>
          <p:nvPr/>
        </p:nvSpPr>
        <p:spPr>
          <a:xfrm>
            <a:off x="808383" y="3179642"/>
            <a:ext cx="3750365" cy="2677656"/>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D441A36-A5F3-C6A5-9535-B444D14FC530}"/>
              </a:ext>
            </a:extLst>
          </p:cNvPr>
          <p:cNvSpPr txBox="1"/>
          <p:nvPr/>
        </p:nvSpPr>
        <p:spPr>
          <a:xfrm>
            <a:off x="6162261" y="3179642"/>
            <a:ext cx="5194852" cy="3108543"/>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huống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11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0493D84-EB81-815A-1A53-95B5774AB1C1}"/>
              </a:ext>
            </a:extLst>
          </p:cNvPr>
          <p:cNvSpPr txBox="1"/>
          <p:nvPr/>
        </p:nvSpPr>
        <p:spPr>
          <a:xfrm>
            <a:off x="437322" y="212035"/>
            <a:ext cx="11251095" cy="954107"/>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b.</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Vai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trò</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trọng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AEAFBAA-F234-529F-84F1-43B1796A78CD}"/>
              </a:ext>
            </a:extLst>
          </p:cNvPr>
          <p:cNvSpPr txBox="1"/>
          <p:nvPr/>
        </p:nvSpPr>
        <p:spPr>
          <a:xfrm>
            <a:off x="649357" y="1709530"/>
            <a:ext cx="1028368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đồng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A3FF196-70EC-D6A6-A055-9E6DF33C027B}"/>
              </a:ext>
            </a:extLst>
          </p:cNvPr>
          <p:cNvSpPr txBox="1"/>
          <p:nvPr/>
        </p:nvSpPr>
        <p:spPr>
          <a:xfrm>
            <a:off x="715617" y="2776330"/>
            <a:ext cx="1021742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biện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A89EEE0-CD04-8B33-8071-55EB81259FB7}"/>
              </a:ext>
            </a:extLst>
          </p:cNvPr>
          <p:cNvSpPr txBox="1"/>
          <p:nvPr/>
        </p:nvSpPr>
        <p:spPr>
          <a:xfrm>
            <a:off x="755374" y="4081670"/>
            <a:ext cx="10442713"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xưng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537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23D52EF-3E27-2352-F8EF-79F0E2676F0F}"/>
              </a:ext>
            </a:extLst>
          </p:cNvPr>
          <p:cNvSpPr txBox="1"/>
          <p:nvPr/>
        </p:nvSpPr>
        <p:spPr>
          <a:xfrm>
            <a:off x="3750365" y="225287"/>
            <a:ext cx="2610678" cy="584775"/>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hành</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C122E6FA-9F42-6DE1-3E38-F0D5474DEBFF}"/>
              </a:ext>
            </a:extLst>
          </p:cNvPr>
          <p:cNvSpPr txBox="1"/>
          <p:nvPr/>
        </p:nvSpPr>
        <p:spPr>
          <a:xfrm>
            <a:off x="543339" y="1431235"/>
            <a:ext cx="2716696" cy="2246769"/>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AF7D7C4-A96D-6ED6-9CEE-C78FC9AA8B0C}"/>
              </a:ext>
            </a:extLst>
          </p:cNvPr>
          <p:cNvSpPr txBox="1"/>
          <p:nvPr/>
        </p:nvSpPr>
        <p:spPr>
          <a:xfrm>
            <a:off x="4750902" y="1603513"/>
            <a:ext cx="6062871" cy="2246769"/>
          </a:xfrm>
          <a:prstGeom prst="rect">
            <a:avLst/>
          </a:prstGeom>
          <a:noFill/>
        </p:spPr>
        <p:txBody>
          <a:bodyPr wrap="square" rtlCol="0">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Bảy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hái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mỏi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b="1" i="1" dirty="0">
                <a:solidFill>
                  <a:srgbClr val="000000"/>
                </a:solidFill>
                <a:effectLst/>
                <a:latin typeface="Times New Roman" panose="02020603050405020304" pitchFamily="18" charset="0"/>
                <a:ea typeface="Times New Roman" panose="02020603050405020304" pitchFamily="18" charset="0"/>
              </a:rPr>
              <a:t> non </a:t>
            </a:r>
            <a:r>
              <a:rPr lang="en-US" sz="2800" b="1"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Điềm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ộp chú thích: Mũi tên Phải 6">
            <a:extLst>
              <a:ext uri="{FF2B5EF4-FFF2-40B4-BE49-F238E27FC236}">
                <a16:creationId xmlns:a16="http://schemas.microsoft.com/office/drawing/2014/main" id="{CDF219D6-80B8-A070-BF54-549CF8797C62}"/>
              </a:ext>
            </a:extLst>
          </p:cNvPr>
          <p:cNvSpPr/>
          <p:nvPr/>
        </p:nvSpPr>
        <p:spPr>
          <a:xfrm>
            <a:off x="1212574" y="4147929"/>
            <a:ext cx="3843130" cy="2484783"/>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90170" algn="l"/>
                <a:tab pos="180340" algn="l"/>
                <a:tab pos="270510" algn="l"/>
              </a:tabLst>
            </a:pPr>
            <a:r>
              <a:rPr lang="nl-NL" sz="2800" dirty="0">
                <a:solidFill>
                  <a:schemeClr val="bg1"/>
                </a:solidFill>
                <a:latin typeface="Times New Roman" panose="02020603050405020304" pitchFamily="18" charset="0"/>
                <a:ea typeface="Times New Roman" panose="02020603050405020304" pitchFamily="18" charset="0"/>
              </a:rPr>
              <a:t>T</a:t>
            </a:r>
            <a:r>
              <a:rPr lang="nl-NL" sz="2800" dirty="0">
                <a:solidFill>
                  <a:schemeClr val="bg1"/>
                </a:solidFill>
                <a:effectLst/>
                <a:latin typeface="Times New Roman" panose="02020603050405020304" pitchFamily="18" charset="0"/>
                <a:ea typeface="Times New Roman" panose="02020603050405020304" pitchFamily="18" charset="0"/>
              </a:rPr>
              <a:t>hảo luận</a:t>
            </a:r>
            <a:r>
              <a:rPr lang="nl-NL" sz="2800" b="1" dirty="0">
                <a:solidFill>
                  <a:schemeClr val="bg1"/>
                </a:solidFill>
                <a:effectLst/>
                <a:latin typeface="Times New Roman" panose="02020603050405020304" pitchFamily="18" charset="0"/>
                <a:ea typeface="Times New Roman" panose="02020603050405020304" pitchFamily="18" charset="0"/>
              </a:rPr>
              <a:t> cặp đôi  </a:t>
            </a:r>
            <a:r>
              <a:rPr lang="nl-NL" sz="2800" dirty="0">
                <a:solidFill>
                  <a:schemeClr val="bg1"/>
                </a:solidFill>
                <a:effectLst/>
                <a:latin typeface="Times New Roman" panose="02020603050405020304" pitchFamily="18" charset="0"/>
                <a:ea typeface="Times New Roman" panose="02020603050405020304" pitchFamily="18" charset="0"/>
              </a:rPr>
              <a:t>trong vòng 3- phút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2" name="Hình ảnh 1">
            <a:extLst>
              <a:ext uri="{FF2B5EF4-FFF2-40B4-BE49-F238E27FC236}">
                <a16:creationId xmlns:a16="http://schemas.microsoft.com/office/drawing/2014/main" id="{6FDA4D43-441E-8712-654F-DE6163CFE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88904"/>
            <a:ext cx="3988904" cy="2729946"/>
          </a:xfrm>
          <a:prstGeom prst="rect">
            <a:avLst/>
          </a:prstGeom>
        </p:spPr>
      </p:pic>
    </p:spTree>
    <p:extLst>
      <p:ext uri="{BB962C8B-B14F-4D97-AF65-F5344CB8AC3E}">
        <p14:creationId xmlns:p14="http://schemas.microsoft.com/office/powerpoint/2010/main" val="243535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A02ACE1-8D76-6EA1-7D63-29D524BCCDFC}"/>
              </a:ext>
            </a:extLst>
          </p:cNvPr>
          <p:cNvSpPr txBox="1"/>
          <p:nvPr/>
        </p:nvSpPr>
        <p:spPr>
          <a:xfrm>
            <a:off x="344557" y="132522"/>
            <a:ext cx="11330608" cy="954107"/>
          </a:xfrm>
          <a:prstGeom prst="rect">
            <a:avLst/>
          </a:prstGeom>
          <a:noFill/>
        </p:spPr>
        <p:txBody>
          <a:bodyPr wrap="square" rtlCol="0">
            <a:spAutoFit/>
          </a:bodyPr>
          <a:lstStyle/>
          <a:p>
            <a:pPr algn="just"/>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1/ tr. 25: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xanh</a:t>
            </a:r>
            <a:r>
              <a:rPr lang="en-US" sz="2800" i="1" dirty="0">
                <a:effectLst/>
                <a:latin typeface="Times New Roman" panose="02020603050405020304" pitchFamily="18" charset="0"/>
                <a:ea typeface="Times New Roman" panose="02020603050405020304" pitchFamily="18" charset="0"/>
              </a:rPr>
              <a:t> non</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rPr>
              <a:t>Điềm</a:t>
            </a:r>
            <a:r>
              <a:rPr lang="en-US" sz="28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6525674F-C95B-4426-2CCA-FBC70F16B222}"/>
              </a:ext>
            </a:extLst>
          </p:cNvPr>
          <p:cNvSpPr txBox="1"/>
          <p:nvPr/>
        </p:nvSpPr>
        <p:spPr>
          <a:xfrm>
            <a:off x="503583" y="1550504"/>
            <a:ext cx="2054087"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nhụy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2A971DA-A6FE-2F31-77A1-65BBD1EB7D41}"/>
              </a:ext>
            </a:extLst>
          </p:cNvPr>
          <p:cNvSpPr txBox="1"/>
          <p:nvPr/>
        </p:nvSpPr>
        <p:spPr>
          <a:xfrm>
            <a:off x="3849757" y="1462499"/>
            <a:ext cx="3008243"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gồm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01A272BE-7A3A-3929-3379-D754FD0E544A}"/>
              </a:ext>
            </a:extLst>
          </p:cNvPr>
          <p:cNvSpPr txBox="1"/>
          <p:nvPr/>
        </p:nvSpPr>
        <p:spPr>
          <a:xfrm>
            <a:off x="8150087" y="1550504"/>
            <a:ext cx="3419061" cy="483209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894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50FE6F7-FC19-0954-C308-B32C5A202ED5}"/>
              </a:ext>
            </a:extLst>
          </p:cNvPr>
          <p:cNvSpPr txBox="1"/>
          <p:nvPr/>
        </p:nvSpPr>
        <p:spPr>
          <a:xfrm>
            <a:off x="3498574" y="172278"/>
            <a:ext cx="3803374" cy="1077218"/>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II. </a:t>
            </a:r>
            <a:r>
              <a:rPr lang="en-US" sz="3200" b="1" dirty="0" err="1">
                <a:effectLst/>
                <a:latin typeface="Times New Roman" panose="02020603050405020304" pitchFamily="18" charset="0"/>
                <a:ea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endParaRPr>
          </a:p>
          <a:p>
            <a:pPr algn="just"/>
            <a:r>
              <a:rPr lang="en-US" sz="32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D3D0A4A6-2028-1CE6-85CB-939111AB3951}"/>
              </a:ext>
            </a:extLst>
          </p:cNvPr>
          <p:cNvSpPr txBox="1"/>
          <p:nvPr/>
        </p:nvSpPr>
        <p:spPr>
          <a:xfrm>
            <a:off x="318052" y="1961321"/>
            <a:ext cx="5287617" cy="3970318"/>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r>
              <a:rPr lang="en-US" sz="2800" i="1" dirty="0">
                <a:solidFill>
                  <a:srgbClr val="000000"/>
                </a:solidFill>
                <a:effectLst/>
                <a:latin typeface="Times New Roman" panose="02020603050405020304" pitchFamily="18" charset="0"/>
                <a:ea typeface="Times New Roman" panose="02020603050405020304" pitchFamily="18" charset="0"/>
              </a:rPr>
              <a:t>Cha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dắt</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mịn</a:t>
            </a:r>
            <a:endParaRPr lang="en-US" sz="2800" dirty="0">
              <a:effectLst/>
              <a:latin typeface="Times New Roman" panose="02020603050405020304" pitchFamily="18" charset="0"/>
              <a:ea typeface="Times New Roman" panose="02020603050405020304" pitchFamily="18" charset="0"/>
            </a:endParaRPr>
          </a:p>
          <a:p>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vai</a:t>
            </a:r>
            <a:endParaRPr lang="en-US" sz="2800" dirty="0">
              <a:effectLst/>
              <a:latin typeface="Times New Roman" panose="02020603050405020304" pitchFamily="18" charset="0"/>
              <a:ea typeface="Times New Roman" panose="02020603050405020304" pitchFamily="18" charset="0"/>
            </a:endParaRPr>
          </a:p>
          <a:p>
            <a:pPr algn="just">
              <a:tabLst>
                <a:tab pos="90170" algn="l"/>
                <a:tab pos="180340" algn="l"/>
                <a:tab pos="270510" algn="l"/>
              </a:tabLst>
            </a:pPr>
            <a:r>
              <a:rPr lang="en-US" sz="2800" dirty="0">
                <a:effectLst/>
                <a:latin typeface="Times New Roman" panose="02020603050405020304" pitchFamily="18" charset="0"/>
                <a:ea typeface="Times New Roman" panose="02020603050405020304" pitchFamily="18" charset="0"/>
              </a:rPr>
              <a:t>                                     </a:t>
            </a:r>
          </a:p>
          <a:p>
            <a:pPr algn="just">
              <a:tabLst>
                <a:tab pos="90170" algn="l"/>
                <a:tab pos="180340" algn="l"/>
                <a:tab pos="27051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Hoàng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a:t>
            </a:r>
          </a:p>
          <a:p>
            <a:pPr algn="just">
              <a:tabLst>
                <a:tab pos="90170" algn="l"/>
                <a:tab pos="180340" algn="l"/>
                <a:tab pos="270510" algn="l"/>
              </a:tabLst>
            </a:pPr>
            <a:r>
              <a:rPr lang="nl-NL" sz="2800" dirty="0">
                <a:solidFill>
                  <a:srgbClr val="2F03B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2B9FD97-20F4-8C0D-B3FA-BFB92A780116}"/>
              </a:ext>
            </a:extLst>
          </p:cNvPr>
          <p:cNvSpPr txBox="1"/>
          <p:nvPr/>
        </p:nvSpPr>
        <p:spPr>
          <a:xfrm>
            <a:off x="6960705" y="2027967"/>
            <a:ext cx="1577008"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72E6D42-1077-9E1C-371A-DD0CF99FD9AC}"/>
              </a:ext>
            </a:extLst>
          </p:cNvPr>
          <p:cNvSpPr txBox="1"/>
          <p:nvPr/>
        </p:nvSpPr>
        <p:spPr>
          <a:xfrm>
            <a:off x="9236764" y="2027967"/>
            <a:ext cx="2292627"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ộp chú thích: Mũi tên Xuống 8">
            <a:extLst>
              <a:ext uri="{FF2B5EF4-FFF2-40B4-BE49-F238E27FC236}">
                <a16:creationId xmlns:a16="http://schemas.microsoft.com/office/drawing/2014/main" id="{734F6E0E-1C32-5136-9F44-12CA63E0978F}"/>
              </a:ext>
            </a:extLst>
          </p:cNvPr>
          <p:cNvSpPr/>
          <p:nvPr/>
        </p:nvSpPr>
        <p:spPr>
          <a:xfrm>
            <a:off x="3876262" y="926361"/>
            <a:ext cx="3962400" cy="79513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HĐ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9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8ED36D3-2CA4-CEFB-9AE6-9B09F0A5BAB3}"/>
              </a:ext>
            </a:extLst>
          </p:cNvPr>
          <p:cNvSpPr txBox="1"/>
          <p:nvPr/>
        </p:nvSpPr>
        <p:spPr>
          <a:xfrm>
            <a:off x="662609" y="225287"/>
            <a:ext cx="11145078" cy="523220"/>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2/tr.26: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phép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029FFE0-E600-807C-D5B0-79B9A6046B99}"/>
              </a:ext>
            </a:extLst>
          </p:cNvPr>
          <p:cNvSpPr txBox="1"/>
          <p:nvPr/>
        </p:nvSpPr>
        <p:spPr>
          <a:xfrm>
            <a:off x="662609" y="1258957"/>
            <a:ext cx="10734261"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chuyển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đổi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giác</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6784CE36-5254-C720-7902-48C8A55F9FD0}"/>
              </a:ext>
            </a:extLst>
          </p:cNvPr>
          <p:cNvSpPr txBox="1"/>
          <p:nvPr/>
        </p:nvSpPr>
        <p:spPr>
          <a:xfrm>
            <a:off x="569844" y="2451652"/>
            <a:ext cx="10827026"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(soi, </a:t>
            </a:r>
            <a:r>
              <a:rPr lang="en-US" sz="2800" dirty="0" err="1">
                <a:solidFill>
                  <a:srgbClr val="000000"/>
                </a:solidFill>
                <a:effectLst/>
                <a:latin typeface="Times New Roman" panose="02020603050405020304" pitchFamily="18" charset="0"/>
                <a:ea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di </a:t>
            </a:r>
            <a:r>
              <a:rPr lang="en-US" sz="2800" i="1" dirty="0" err="1">
                <a:solidFill>
                  <a:srgbClr val="000000"/>
                </a:solidFill>
                <a:effectLst/>
                <a:latin typeface="Times New Roman" panose="02020603050405020304" pitchFamily="18" charset="0"/>
                <a:ea typeface="Times New Roman" panose="02020603050405020304" pitchFamily="18" charset="0"/>
              </a:rPr>
              <a:t>chuyển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lỏng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F5FC6275-36C1-4551-A9A6-123547CD46AF}"/>
              </a:ext>
            </a:extLst>
          </p:cNvPr>
          <p:cNvSpPr txBox="1"/>
          <p:nvPr/>
        </p:nvSpPr>
        <p:spPr>
          <a:xfrm>
            <a:off x="569844" y="4202974"/>
            <a:ext cx="10535478"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15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80425B-41C4-69DF-1C9B-D4F2C9051779}"/>
              </a:ext>
            </a:extLst>
          </p:cNvPr>
          <p:cNvSpPr txBox="1"/>
          <p:nvPr/>
        </p:nvSpPr>
        <p:spPr>
          <a:xfrm>
            <a:off x="3472069" y="119269"/>
            <a:ext cx="4664766" cy="584775"/>
          </a:xfrm>
          <a:prstGeom prst="rect">
            <a:avLst/>
          </a:prstGeom>
          <a:noFill/>
        </p:spPr>
        <p:txBody>
          <a:bodyPr wrap="square" rtlCol="0">
            <a:spAutoFit/>
          </a:bodyPr>
          <a:lstStyle/>
          <a:p>
            <a:pPr>
              <a:tabLst>
                <a:tab pos="1386840" algn="l"/>
              </a:tabLst>
            </a:pPr>
            <a:r>
              <a:rPr lang="de-DE" sz="3200" b="1" dirty="0">
                <a:solidFill>
                  <a:srgbClr val="FF0000"/>
                </a:solidFill>
                <a:effectLst/>
                <a:latin typeface="Times New Roman" panose="02020603050405020304" pitchFamily="18" charset="0"/>
                <a:ea typeface="Times New Roman" panose="02020603050405020304" pitchFamily="18" charset="0"/>
              </a:rPr>
              <a:t>III. </a:t>
            </a:r>
            <a:r>
              <a:rPr lang="nl-NL" sz="3200" b="1" dirty="0">
                <a:solidFill>
                  <a:srgbClr val="FF0000"/>
                </a:solidFill>
                <a:effectLst/>
                <a:latin typeface="Times New Roman" panose="02020603050405020304" pitchFamily="18" charset="0"/>
                <a:ea typeface="Times New Roman" panose="02020603050405020304" pitchFamily="18" charset="0"/>
              </a:rPr>
              <a:t>Dấu chấm lửng</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Hộp chú thích: Mũi tên Phải 4">
            <a:extLst>
              <a:ext uri="{FF2B5EF4-FFF2-40B4-BE49-F238E27FC236}">
                <a16:creationId xmlns:a16="http://schemas.microsoft.com/office/drawing/2014/main" id="{BE86DD3D-7C8B-B80E-2FAB-B453A8AAB5AC}"/>
              </a:ext>
            </a:extLst>
          </p:cNvPr>
          <p:cNvSpPr/>
          <p:nvPr/>
        </p:nvSpPr>
        <p:spPr>
          <a:xfrm>
            <a:off x="1437862" y="980660"/>
            <a:ext cx="3293164" cy="1934817"/>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kern="100" dirty="0">
                <a:solidFill>
                  <a:schemeClr val="bg1"/>
                </a:solidFill>
                <a:effectLst/>
                <a:latin typeface="Times New Roman" panose="02020603050405020304" pitchFamily="18" charset="0"/>
                <a:ea typeface="Times New Roman" panose="02020603050405020304" pitchFamily="18" charset="0"/>
              </a:rPr>
              <a:t>Đọc bài tập 3 </a:t>
            </a:r>
            <a:endParaRPr lang="en-US" sz="2800" dirty="0">
              <a:solidFill>
                <a:schemeClr val="bg1"/>
              </a:solidFill>
              <a:effectLst/>
              <a:latin typeface="Times New Roman" panose="02020603050405020304" pitchFamily="18" charset="0"/>
              <a:ea typeface="Times New Roman" panose="02020603050405020304" pitchFamily="18" charset="0"/>
            </a:endParaRPr>
          </a:p>
          <a:p>
            <a:pPr algn="just"/>
            <a:r>
              <a:rPr lang="nl-NL" sz="2800" kern="100" dirty="0">
                <a:solidFill>
                  <a:schemeClr val="bg1"/>
                </a:solidFill>
                <a:latin typeface="Times New Roman" panose="02020603050405020304" pitchFamily="18" charset="0"/>
                <a:ea typeface="Times New Roman" panose="02020603050405020304" pitchFamily="18" charset="0"/>
              </a:rPr>
              <a:t>T</a:t>
            </a:r>
            <a:r>
              <a:rPr lang="nl-NL" sz="2800" kern="100" dirty="0">
                <a:solidFill>
                  <a:schemeClr val="bg1"/>
                </a:solidFill>
                <a:effectLst/>
                <a:latin typeface="Times New Roman" panose="02020603050405020304" pitchFamily="18" charset="0"/>
                <a:ea typeface="Times New Roman" panose="02020603050405020304" pitchFamily="18" charset="0"/>
              </a:rPr>
              <a:t>hảo luận  theo bàn</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E5085E7-8FFF-585A-DC24-A9F6440F90F6}"/>
              </a:ext>
            </a:extLst>
          </p:cNvPr>
          <p:cNvSpPr txBox="1"/>
          <p:nvPr/>
        </p:nvSpPr>
        <p:spPr>
          <a:xfrm>
            <a:off x="384314" y="3560804"/>
            <a:ext cx="1815547" cy="2677656"/>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Chỉ</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tác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FFD6A00-6AC7-3606-7236-FB3647DA7350}"/>
              </a:ext>
            </a:extLst>
          </p:cNvPr>
          <p:cNvSpPr txBox="1"/>
          <p:nvPr/>
        </p:nvSpPr>
        <p:spPr>
          <a:xfrm>
            <a:off x="3472068" y="3300792"/>
            <a:ext cx="8335617" cy="1815882"/>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a) </a:t>
            </a:r>
            <a:r>
              <a:rPr lang="vi-VN" sz="2800" i="1" dirty="0" err="1">
                <a:solidFill>
                  <a:srgbClr val="000000"/>
                </a:solidFill>
                <a:effectLst/>
                <a:latin typeface="Times New Roman" panose="02020603050405020304" pitchFamily="18" charset="0"/>
                <a:ea typeface="Times New Roman" panose="02020603050405020304" pitchFamily="18" charset="0"/>
              </a:rPr>
              <a:t>Chúng</a:t>
            </a:r>
            <a:r>
              <a:rPr lang="vi-VN" sz="2800" i="1" dirty="0">
                <a:solidFill>
                  <a:srgbClr val="000000"/>
                </a:solidFill>
                <a:effectLst/>
                <a:latin typeface="Times New Roman" panose="02020603050405020304" pitchFamily="18" charset="0"/>
                <a:ea typeface="Times New Roman" panose="02020603050405020304" pitchFamily="18" charset="0"/>
              </a:rPr>
              <a:t> ta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quyền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tự</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hào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vì</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những</a:t>
            </a:r>
            <a:r>
              <a:rPr lang="vi-VN" sz="2800" i="1" dirty="0">
                <a:solidFill>
                  <a:srgbClr val="000000"/>
                </a:solidFill>
                <a:effectLst/>
                <a:latin typeface="Times New Roman" panose="02020603050405020304" pitchFamily="18" charset="0"/>
                <a:ea typeface="Times New Roman" panose="02020603050405020304" pitchFamily="18" charset="0"/>
              </a:rPr>
              <a:t> trang </a:t>
            </a:r>
            <a:r>
              <a:rPr lang="vi-VN" sz="2800" i="1" dirty="0" err="1">
                <a:solidFill>
                  <a:srgbClr val="000000"/>
                </a:solidFill>
                <a:effectLst/>
                <a:latin typeface="Times New Roman" panose="02020603050405020304" pitchFamily="18" charset="0"/>
                <a:ea typeface="Times New Roman" panose="02020603050405020304" pitchFamily="18" charset="0"/>
              </a:rPr>
              <a:t>lịch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vẻ</a:t>
            </a:r>
            <a:r>
              <a:rPr lang="vi-VN" sz="2800" i="1" dirty="0">
                <a:solidFill>
                  <a:srgbClr val="000000"/>
                </a:solidFill>
                <a:effectLst/>
                <a:latin typeface="Times New Roman" panose="02020603050405020304" pitchFamily="18" charset="0"/>
                <a:ea typeface="Times New Roman" panose="02020603050405020304" pitchFamily="18" charset="0"/>
              </a:rPr>
              <a:t> vang </a:t>
            </a:r>
            <a:r>
              <a:rPr lang="vi-VN" sz="2800" i="1" dirty="0" err="1">
                <a:solidFill>
                  <a:srgbClr val="000000"/>
                </a:solidFill>
                <a:effectLst/>
                <a:latin typeface="Times New Roman" panose="02020603050405020304" pitchFamily="18" charset="0"/>
                <a:ea typeface="Times New Roman" panose="02020603050405020304" pitchFamily="18" charset="0"/>
              </a:rPr>
              <a:t>thời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đại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Trưng,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Triệu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Trần</a:t>
            </a:r>
            <a:r>
              <a:rPr lang="vi-VN" sz="2800" i="1" dirty="0">
                <a:solidFill>
                  <a:srgbClr val="000000"/>
                </a:solidFill>
                <a:effectLst/>
                <a:latin typeface="Times New Roman" panose="02020603050405020304" pitchFamily="18" charset="0"/>
                <a:ea typeface="Times New Roman" panose="02020603050405020304" pitchFamily="18" charset="0"/>
              </a:rPr>
              <a:t> Hưng </a:t>
            </a:r>
            <a:r>
              <a:rPr lang="vi-VN" sz="2800" i="1" dirty="0" err="1">
                <a:solidFill>
                  <a:srgbClr val="000000"/>
                </a:solidFill>
                <a:effectLst/>
                <a:latin typeface="Times New Roman" panose="02020603050405020304" pitchFamily="18" charset="0"/>
                <a:ea typeface="Times New Roman" panose="02020603050405020304" pitchFamily="18" charset="0"/>
              </a:rPr>
              <a:t>Đạo</a:t>
            </a:r>
            <a:r>
              <a:rPr lang="vi-VN" sz="2800" i="1" dirty="0">
                <a:solidFill>
                  <a:srgbClr val="000000"/>
                </a:solidFill>
                <a:effectLst/>
                <a:latin typeface="Times New Roman" panose="02020603050405020304" pitchFamily="18" charset="0"/>
                <a:ea typeface="Times New Roman" panose="02020603050405020304" pitchFamily="18" charset="0"/>
              </a:rPr>
              <a:t>, Lê </a:t>
            </a:r>
            <a:r>
              <a:rPr lang="vi-VN" sz="2800" i="1" dirty="0" err="1">
                <a:solidFill>
                  <a:srgbClr val="000000"/>
                </a:solidFill>
                <a:effectLst/>
                <a:latin typeface="Times New Roman" panose="02020603050405020304" pitchFamily="18" charset="0"/>
                <a:ea typeface="Times New Roman" panose="02020603050405020304" pitchFamily="18" charset="0"/>
              </a:rPr>
              <a:t>Lợi</a:t>
            </a:r>
            <a:r>
              <a:rPr lang="vi-VN" sz="2800" i="1" dirty="0">
                <a:solidFill>
                  <a:srgbClr val="000000"/>
                </a:solidFill>
                <a:effectLst/>
                <a:latin typeface="Times New Roman" panose="02020603050405020304" pitchFamily="18" charset="0"/>
                <a:ea typeface="Times New Roman" panose="02020603050405020304" pitchFamily="18" charset="0"/>
              </a:rPr>
              <a:t>, Quang Trung,....</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Chí</a:t>
            </a:r>
            <a:r>
              <a:rPr lang="vi-VN" sz="2800" dirty="0">
                <a:solidFill>
                  <a:srgbClr val="000000"/>
                </a:solidFill>
                <a:effectLst/>
                <a:latin typeface="Times New Roman" panose="02020603050405020304" pitchFamily="18" charset="0"/>
                <a:ea typeface="Times New Roman" panose="02020603050405020304" pitchFamily="18" charset="0"/>
              </a:rPr>
              <a:t> Minh)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C89D144-799A-A28F-B40B-1F0D121D1C08}"/>
              </a:ext>
            </a:extLst>
          </p:cNvPr>
          <p:cNvSpPr txBox="1"/>
          <p:nvPr/>
        </p:nvSpPr>
        <p:spPr>
          <a:xfrm>
            <a:off x="3472068" y="5184842"/>
            <a:ext cx="7646505" cy="1384995"/>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b) </a:t>
            </a:r>
            <a:r>
              <a:rPr lang="vi-VN" sz="2800" i="1" dirty="0">
                <a:solidFill>
                  <a:srgbClr val="000000"/>
                </a:solidFill>
                <a:effectLst/>
                <a:latin typeface="Times New Roman" panose="02020603050405020304" pitchFamily="18" charset="0"/>
                <a:ea typeface="Times New Roman" panose="02020603050405020304" pitchFamily="18" charset="0"/>
              </a:rPr>
              <a:t>Cha </a:t>
            </a:r>
            <a:r>
              <a:rPr lang="vi-VN" sz="2800" i="1" dirty="0" err="1">
                <a:solidFill>
                  <a:srgbClr val="000000"/>
                </a:solidFill>
                <a:effectLst/>
                <a:latin typeface="Times New Roman" panose="02020603050405020304" pitchFamily="18" charset="0"/>
                <a:ea typeface="Times New Roman" panose="02020603050405020304" pitchFamily="18" charset="0"/>
              </a:rPr>
              <a:t>mượn</a:t>
            </a:r>
            <a:r>
              <a:rPr lang="vi-VN" sz="2800" i="1" dirty="0">
                <a:solidFill>
                  <a:srgbClr val="000000"/>
                </a:solidFill>
                <a:effectLst/>
                <a:latin typeface="Times New Roman" panose="02020603050405020304" pitchFamily="18" charset="0"/>
                <a:ea typeface="Times New Roman" panose="02020603050405020304" pitchFamily="18" charset="0"/>
              </a:rPr>
              <a:t> cho con </a:t>
            </a:r>
            <a:r>
              <a:rPr lang="vi-VN" sz="2800" i="1" dirty="0" err="1">
                <a:solidFill>
                  <a:srgbClr val="000000"/>
                </a:solidFill>
                <a:effectLst/>
                <a:latin typeface="Times New Roman" panose="02020603050405020304" pitchFamily="18" charset="0"/>
                <a:ea typeface="Times New Roman" panose="02020603050405020304" pitchFamily="18" charset="0"/>
              </a:rPr>
              <a:t>buồm</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trắng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nhé</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con đi...</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Hoàng</a:t>
            </a:r>
            <a:r>
              <a:rPr lang="vi-VN" sz="2800" dirty="0">
                <a:solidFill>
                  <a:srgbClr val="000000"/>
                </a:solidFill>
                <a:effectLst/>
                <a:latin typeface="Times New Roman" panose="02020603050405020304" pitchFamily="18" charset="0"/>
                <a:ea typeface="Times New Roman" panose="02020603050405020304" pitchFamily="18" charset="0"/>
              </a:rPr>
              <a:t> Trung Thông)</a:t>
            </a:r>
            <a:endParaRPr lang="en-US" sz="2800" dirty="0">
              <a:effectLst/>
              <a:latin typeface="Times New Roman" panose="02020603050405020304" pitchFamily="18" charset="0"/>
              <a:ea typeface="Times New Roman" panose="02020603050405020304" pitchFamily="18" charset="0"/>
            </a:endParaRPr>
          </a:p>
        </p:txBody>
      </p:sp>
      <p:pic>
        <p:nvPicPr>
          <p:cNvPr id="3" name="Hình ảnh 2">
            <a:extLst>
              <a:ext uri="{FF2B5EF4-FFF2-40B4-BE49-F238E27FC236}">
                <a16:creationId xmlns:a16="http://schemas.microsoft.com/office/drawing/2014/main" id="{8736C38E-BE9D-BBB6-D2FB-64885B5AE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081" y="0"/>
            <a:ext cx="5151546" cy="3232624"/>
          </a:xfrm>
          <a:prstGeom prst="rect">
            <a:avLst/>
          </a:prstGeom>
        </p:spPr>
      </p:pic>
    </p:spTree>
    <p:extLst>
      <p:ext uri="{BB962C8B-B14F-4D97-AF65-F5344CB8AC3E}">
        <p14:creationId xmlns:p14="http://schemas.microsoft.com/office/powerpoint/2010/main" val="30618697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2AF975A-ACFE-DFC2-3CB8-72741E55C890}"/>
              </a:ext>
            </a:extLst>
          </p:cNvPr>
          <p:cNvSpPr txBox="1"/>
          <p:nvPr/>
        </p:nvSpPr>
        <p:spPr>
          <a:xfrm>
            <a:off x="636104" y="238539"/>
            <a:ext cx="10774018"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c) </a:t>
            </a:r>
            <a:r>
              <a:rPr lang="vi-VN" sz="2800" i="1" dirty="0" err="1">
                <a:solidFill>
                  <a:srgbClr val="000000"/>
                </a:solidFill>
                <a:effectLst/>
                <a:latin typeface="Times New Roman" panose="02020603050405020304" pitchFamily="18" charset="0"/>
                <a:ea typeface="Times New Roman" panose="02020603050405020304" pitchFamily="18" charset="0"/>
              </a:rPr>
              <a:t>Về</a:t>
            </a:r>
            <a:r>
              <a:rPr lang="vi-VN" sz="2800" i="1" dirty="0">
                <a:solidFill>
                  <a:srgbClr val="000000"/>
                </a:solidFill>
                <a:effectLst/>
                <a:latin typeface="Times New Roman" panose="02020603050405020304" pitchFamily="18" charset="0"/>
                <a:ea typeface="Times New Roman" panose="02020603050405020304" pitchFamily="18" charset="0"/>
              </a:rPr>
              <a:t> đây </a:t>
            </a:r>
            <a:r>
              <a:rPr lang="vi-VN" sz="2800" i="1" dirty="0" err="1">
                <a:solidFill>
                  <a:srgbClr val="000000"/>
                </a:solidFill>
                <a:effectLst/>
                <a:latin typeface="Times New Roman" panose="02020603050405020304" pitchFamily="18" charset="0"/>
                <a:ea typeface="Times New Roman" panose="02020603050405020304" pitchFamily="18" charset="0"/>
              </a:rPr>
              <a:t>mới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sen </a:t>
            </a:r>
            <a:r>
              <a:rPr lang="vi-VN" sz="2800" i="1" dirty="0" err="1">
                <a:solidFill>
                  <a:srgbClr val="000000"/>
                </a:solidFill>
                <a:effectLst/>
                <a:latin typeface="Times New Roman" panose="02020603050405020304" pitchFamily="18" charset="0"/>
                <a:ea typeface="Times New Roman" panose="02020603050405020304" pitchFamily="18" charset="0"/>
              </a:rPr>
              <a:t>xứng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đáng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rPr>
              <a:t>n</a:t>
            </a:r>
            <a:r>
              <a:rPr lang="vi-VN" sz="2800" i="1" dirty="0" err="1">
                <a:solidFill>
                  <a:srgbClr val="000000"/>
                </a:solidFill>
                <a:effectLst/>
                <a:latin typeface="Times New Roman" panose="02020603050405020304" pitchFamily="18" charset="0"/>
                <a:ea typeface="Times New Roman" panose="02020603050405020304" pitchFamily="18" charset="0"/>
              </a:rPr>
              <a:t>gợp</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(Văn Công </a:t>
            </a:r>
            <a:r>
              <a:rPr lang="vi-VN" sz="2800" dirty="0" err="1">
                <a:solidFill>
                  <a:srgbClr val="000000"/>
                </a:solidFill>
                <a:effectLst/>
                <a:latin typeface="Times New Roman" panose="02020603050405020304" pitchFamily="18" charset="0"/>
                <a:ea typeface="Times New Roman" panose="02020603050405020304" pitchFamily="18" charset="0"/>
              </a:rPr>
              <a:t>Hùng</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EAE5631F-8616-52BB-746A-B5C275ADA5E7}"/>
              </a:ext>
            </a:extLst>
          </p:cNvPr>
          <p:cNvSpPr txBox="1"/>
          <p:nvPr/>
        </p:nvSpPr>
        <p:spPr>
          <a:xfrm>
            <a:off x="636104" y="1351722"/>
            <a:ext cx="10429461"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d) </a:t>
            </a:r>
            <a:r>
              <a:rPr lang="vi-VN" sz="2800" i="1" dirty="0">
                <a:solidFill>
                  <a:srgbClr val="000000"/>
                </a:solidFill>
                <a:effectLst/>
                <a:latin typeface="Times New Roman" panose="02020603050405020304" pitchFamily="18" charset="0"/>
                <a:ea typeface="Times New Roman" panose="02020603050405020304" pitchFamily="18" charset="0"/>
              </a:rPr>
              <a:t>Nhưng... xin </a:t>
            </a:r>
            <a:r>
              <a:rPr lang="vi-VN" sz="2800" i="1" dirty="0" err="1">
                <a:solidFill>
                  <a:srgbClr val="000000"/>
                </a:solidFill>
                <a:effectLst/>
                <a:latin typeface="Times New Roman" panose="02020603050405020304" pitchFamily="18" charset="0"/>
                <a:ea typeface="Times New Roman" panose="02020603050405020304" pitchFamily="18" charset="0"/>
              </a:rPr>
              <a:t>lỗi</a:t>
            </a:r>
            <a:r>
              <a:rPr lang="vi-VN" sz="2800" i="1" dirty="0">
                <a:solidFill>
                  <a:srgbClr val="000000"/>
                </a:solidFill>
                <a:effectLst/>
                <a:latin typeface="Times New Roman" panose="02020603050405020304" pitchFamily="18" charset="0"/>
                <a:ea typeface="Times New Roman" panose="02020603050405020304" pitchFamily="18" charset="0"/>
              </a:rPr>
              <a:t>... - </a:t>
            </a:r>
            <a:r>
              <a:rPr lang="vi-VN" sz="2800" i="1" dirty="0" err="1">
                <a:solidFill>
                  <a:srgbClr val="000000"/>
                </a:solidFill>
                <a:effectLst/>
                <a:latin typeface="Times New Roman" panose="02020603050405020304" pitchFamily="18" charset="0"/>
                <a:ea typeface="Times New Roman" panose="02020603050405020304" pitchFamily="18" charset="0"/>
              </a:rPr>
              <a:t>Từ</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đầu</a:t>
            </a:r>
            <a:r>
              <a:rPr lang="vi-VN" sz="2800" i="1" dirty="0">
                <a:solidFill>
                  <a:srgbClr val="000000"/>
                </a:solidFill>
                <a:effectLst/>
                <a:latin typeface="Times New Roman" panose="02020603050405020304" pitchFamily="18" charset="0"/>
                <a:ea typeface="Times New Roman" panose="02020603050405020304" pitchFamily="18" charset="0"/>
              </a:rPr>
              <a:t> dây bên kia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giọng</a:t>
            </a:r>
            <a:r>
              <a:rPr lang="vi-VN" sz="2800" i="1" dirty="0">
                <a:solidFill>
                  <a:srgbClr val="000000"/>
                </a:solidFill>
                <a:effectLst/>
                <a:latin typeface="Times New Roman" panose="02020603050405020304" pitchFamily="18" charset="0"/>
                <a:ea typeface="Times New Roman" panose="02020603050405020304" pitchFamily="18" charset="0"/>
              </a:rPr>
              <a:t> kinh </a:t>
            </a:r>
            <a:r>
              <a:rPr lang="vi-VN" sz="2800" i="1" dirty="0" err="1">
                <a:solidFill>
                  <a:srgbClr val="000000"/>
                </a:solidFill>
                <a:effectLst/>
                <a:latin typeface="Times New Roman" panose="02020603050405020304" pitchFamily="18" charset="0"/>
                <a:ea typeface="Times New Roman" panose="02020603050405020304" pitchFamily="18" charset="0"/>
              </a:rPr>
              <a:t>ngạc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phản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 Tôi không </a:t>
            </a:r>
            <a:r>
              <a:rPr lang="vi-VN" sz="2800" i="1" dirty="0" err="1">
                <a:solidFill>
                  <a:srgbClr val="000000"/>
                </a:solidFill>
                <a:effectLst/>
                <a:latin typeface="Times New Roman" panose="02020603050405020304" pitchFamily="18" charset="0"/>
                <a:ea typeface="Times New Roman" panose="02020603050405020304" pitchFamily="18" charset="0"/>
              </a:rPr>
              <a:t>thể</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Brét</a:t>
            </a:r>
            <a:r>
              <a:rPr lang="vi-VN" sz="2800" dirty="0">
                <a:solidFill>
                  <a:srgbClr val="000000"/>
                </a:solidFill>
                <a:effectLst/>
                <a:latin typeface="Times New Roman" panose="02020603050405020304" pitchFamily="18" charset="0"/>
                <a:ea typeface="Times New Roman" panose="02020603050405020304" pitchFamily="18" charset="0"/>
              </a:rPr>
              <a:t>-bơ-</a:t>
            </a:r>
            <a:r>
              <a:rPr lang="vi-VN" sz="2800" dirty="0" err="1">
                <a:solidFill>
                  <a:srgbClr val="000000"/>
                </a:solidFill>
                <a:effectLst/>
                <a:latin typeface="Times New Roman" panose="02020603050405020304" pitchFamily="18" charset="0"/>
                <a:ea typeface="Times New Roman" panose="02020603050405020304" pitchFamily="18" charset="0"/>
              </a:rPr>
              <a:t>ry</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AFD525E5-7303-3F70-20F1-A2EC24AD944F}"/>
              </a:ext>
            </a:extLst>
          </p:cNvPr>
          <p:cNvSpPr txBox="1"/>
          <p:nvPr/>
        </p:nvSpPr>
        <p:spPr>
          <a:xfrm>
            <a:off x="1262271" y="2464905"/>
            <a:ext cx="3624468" cy="523220"/>
          </a:xfrm>
          <a:prstGeom prst="rect">
            <a:avLst/>
          </a:prstGeom>
          <a:noFill/>
        </p:spPr>
        <p:txBody>
          <a:bodyPr wrap="square" rtlCol="0">
            <a:spAutoFit/>
          </a:bodyPr>
          <a:lstStyle/>
          <a:p>
            <a:r>
              <a:rPr lang="nl-NL" sz="2800" b="1" kern="100" dirty="0">
                <a:solidFill>
                  <a:srgbClr val="000000"/>
                </a:solidFill>
                <a:effectLst/>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2" name="Bảng 11">
            <a:extLst>
              <a:ext uri="{FF2B5EF4-FFF2-40B4-BE49-F238E27FC236}">
                <a16:creationId xmlns:a16="http://schemas.microsoft.com/office/drawing/2014/main" id="{6A0EE1D5-A705-584C-D3DC-B9571D300932}"/>
              </a:ext>
            </a:extLst>
          </p:cNvPr>
          <p:cNvGraphicFramePr>
            <a:graphicFrameLocks noGrp="1"/>
          </p:cNvGraphicFramePr>
          <p:nvPr>
            <p:extLst>
              <p:ext uri="{D42A27DB-BD31-4B8C-83A1-F6EECF244321}">
                <p14:modId xmlns:p14="http://schemas.microsoft.com/office/powerpoint/2010/main" val="106949407"/>
              </p:ext>
            </p:extLst>
          </p:nvPr>
        </p:nvGraphicFramePr>
        <p:xfrm>
          <a:off x="185531" y="3147201"/>
          <a:ext cx="5777948" cy="2560320"/>
        </p:xfrm>
        <a:graphic>
          <a:graphicData uri="http://schemas.openxmlformats.org/drawingml/2006/table">
            <a:tbl>
              <a:tblPr firstRow="1" firstCol="1" bandRow="1">
                <a:tableStyleId>{5C22544A-7EE6-4342-B048-85BDC9FD1C3A}</a:tableStyleId>
              </a:tblPr>
              <a:tblGrid>
                <a:gridCol w="1022601">
                  <a:extLst>
                    <a:ext uri="{9D8B030D-6E8A-4147-A177-3AD203B41FA5}">
                      <a16:colId xmlns:a16="http://schemas.microsoft.com/office/drawing/2014/main" val="1106797900"/>
                    </a:ext>
                  </a:extLst>
                </a:gridCol>
                <a:gridCol w="4755347">
                  <a:extLst>
                    <a:ext uri="{9D8B030D-6E8A-4147-A177-3AD203B41FA5}">
                      <a16:colId xmlns:a16="http://schemas.microsoft.com/office/drawing/2014/main" val="602574014"/>
                    </a:ext>
                  </a:extLst>
                </a:gridCol>
              </a:tblGrid>
              <a:tr h="0">
                <a:tc>
                  <a:txBody>
                    <a:bodyPr/>
                    <a:lstStyle/>
                    <a:p>
                      <a:pPr algn="ctr"/>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Tác </a:t>
                      </a:r>
                      <a:r>
                        <a:rPr lang="vi-VN" sz="2800">
                          <a:solidFill>
                            <a:schemeClr val="tx1"/>
                          </a:solidFill>
                          <a:effectLst/>
                          <a:latin typeface="Times New Roman" panose="02020603050405020304" pitchFamily="18" charset="0"/>
                          <a:cs typeface="Times New Roman" panose="02020603050405020304" pitchFamily="18" charset="0"/>
                        </a:rPr>
                        <a:t>dụng của dấu chấm lửng</a:t>
                      </a:r>
                      <a:r>
                        <a:rPr lang="en-US" sz="2800">
                          <a:solidFill>
                            <a:schemeClr val="tx1"/>
                          </a:solidFill>
                          <a:effectLst/>
                          <a:latin typeface="Times New Roman" panose="02020603050405020304" pitchFamily="18" charset="0"/>
                          <a:cs typeface="Times New Roman" panose="02020603050405020304" pitchFamily="18" charset="0"/>
                        </a:rPr>
                        <a:t> trong các câu sau là:</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82869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223121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76265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71047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303533"/>
                  </a:ext>
                </a:extLst>
              </a:tr>
            </a:tbl>
          </a:graphicData>
        </a:graphic>
      </p:graphicFrame>
      <p:sp>
        <p:nvSpPr>
          <p:cNvPr id="2" name="Hộp Văn bản 1">
            <a:extLst>
              <a:ext uri="{FF2B5EF4-FFF2-40B4-BE49-F238E27FC236}">
                <a16:creationId xmlns:a16="http://schemas.microsoft.com/office/drawing/2014/main" id="{322DFFEC-8E65-E6DC-D40A-A5D88D52781F}"/>
              </a:ext>
            </a:extLst>
          </p:cNvPr>
          <p:cNvSpPr txBox="1"/>
          <p:nvPr/>
        </p:nvSpPr>
        <p:spPr>
          <a:xfrm>
            <a:off x="7381461" y="3147201"/>
            <a:ext cx="4108174" cy="1569660"/>
          </a:xfrm>
          <a:prstGeom prst="rect">
            <a:avLst/>
          </a:prstGeom>
          <a:noFill/>
        </p:spPr>
        <p:txBody>
          <a:bodyPr wrap="square" rtlCol="0">
            <a:spAutoFit/>
          </a:bodyPr>
          <a:lstStyle/>
          <a:p>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em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hãy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rút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dấu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lửng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câu</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483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CC77C7E-4878-0997-BC95-2CEACB87E6A8}"/>
              </a:ext>
            </a:extLst>
          </p:cNvPr>
          <p:cNvSpPr txBox="1"/>
          <p:nvPr/>
        </p:nvSpPr>
        <p:spPr>
          <a:xfrm>
            <a:off x="795130" y="238539"/>
            <a:ext cx="11065566" cy="954107"/>
          </a:xfrm>
          <a:prstGeom prst="rect">
            <a:avLst/>
          </a:prstGeom>
          <a:noFill/>
        </p:spPr>
        <p:txBody>
          <a:bodyPr wrap="square" rtlCol="0">
            <a:spAutoFit/>
          </a:bodyPr>
          <a:lstStyle/>
          <a:p>
            <a:pPr marL="514350" indent="-514350">
              <a:buAutoNum type="arabicPeriod"/>
            </a:pP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3. tr/ 26:  </a:t>
            </a:r>
          </a:p>
          <a:p>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dụng</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của</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dấu</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chấm</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lửng</a:t>
            </a:r>
            <a:r>
              <a:rPr lang="vi-VN" sz="2800" b="1" dirty="0">
                <a:solidFill>
                  <a:srgbClr val="000000"/>
                </a:solidFill>
                <a:effectLst/>
                <a:latin typeface="Times New Roman" panose="02020603050405020304" pitchFamily="18" charset="0"/>
                <a:ea typeface="Times New Roman" panose="02020603050405020304" pitchFamily="18" charset="0"/>
              </a:rPr>
              <a:t> trong </a:t>
            </a:r>
            <a:r>
              <a:rPr lang="vi-VN" sz="2800" b="1" dirty="0" err="1">
                <a:solidFill>
                  <a:srgbClr val="000000"/>
                </a:solidFill>
                <a:effectLst/>
                <a:latin typeface="Times New Roman" panose="02020603050405020304" pitchFamily="18" charset="0"/>
                <a:ea typeface="Times New Roman" panose="02020603050405020304" pitchFamily="18" charset="0"/>
              </a:rPr>
              <a:t>những</a:t>
            </a:r>
            <a:r>
              <a:rPr lang="vi-VN" sz="2800" b="1" dirty="0">
                <a:solidFill>
                  <a:srgbClr val="000000"/>
                </a:solidFill>
                <a:effectLst/>
                <a:latin typeface="Times New Roman" panose="02020603050405020304" pitchFamily="18" charset="0"/>
                <a:ea typeface="Times New Roman" panose="02020603050405020304" pitchFamily="18" charset="0"/>
              </a:rPr>
              <a:t> câu </a:t>
            </a:r>
            <a:r>
              <a:rPr lang="vi-VN" sz="2800" b="1" dirty="0" err="1">
                <a:solidFill>
                  <a:srgbClr val="000000"/>
                </a:solidFill>
                <a:effectLst/>
                <a:latin typeface="Times New Roman" panose="02020603050405020304" pitchFamily="18" charset="0"/>
                <a:ea typeface="Times New Roman" panose="02020603050405020304" pitchFamily="18" charset="0"/>
              </a:rPr>
              <a:t>dưới</a:t>
            </a:r>
            <a:r>
              <a:rPr lang="vi-VN" sz="2800" b="1"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909798C-0581-D41C-A3EC-D08A830266D2}"/>
              </a:ext>
            </a:extLst>
          </p:cNvPr>
          <p:cNvGraphicFramePr>
            <a:graphicFrameLocks noGrp="1"/>
          </p:cNvGraphicFramePr>
          <p:nvPr>
            <p:extLst>
              <p:ext uri="{D42A27DB-BD31-4B8C-83A1-F6EECF244321}">
                <p14:modId xmlns:p14="http://schemas.microsoft.com/office/powerpoint/2010/main" val="1754446040"/>
              </p:ext>
            </p:extLst>
          </p:nvPr>
        </p:nvGraphicFramePr>
        <p:xfrm>
          <a:off x="642730" y="1541028"/>
          <a:ext cx="11370366" cy="3840480"/>
        </p:xfrm>
        <a:graphic>
          <a:graphicData uri="http://schemas.openxmlformats.org/drawingml/2006/table">
            <a:tbl>
              <a:tblPr firstRow="1" firstCol="1" bandRow="1">
                <a:tableStyleId>{5C22544A-7EE6-4342-B048-85BDC9FD1C3A}</a:tableStyleId>
              </a:tblPr>
              <a:tblGrid>
                <a:gridCol w="2012367">
                  <a:extLst>
                    <a:ext uri="{9D8B030D-6E8A-4147-A177-3AD203B41FA5}">
                      <a16:colId xmlns:a16="http://schemas.microsoft.com/office/drawing/2014/main" val="1850102281"/>
                    </a:ext>
                  </a:extLst>
                </a:gridCol>
                <a:gridCol w="9357999">
                  <a:extLst>
                    <a:ext uri="{9D8B030D-6E8A-4147-A177-3AD203B41FA5}">
                      <a16:colId xmlns:a16="http://schemas.microsoft.com/office/drawing/2014/main" val="455285136"/>
                    </a:ext>
                  </a:extLst>
                </a:gridCol>
              </a:tblGrid>
              <a:tr h="0">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Tác</a:t>
                      </a:r>
                      <a:r>
                        <a:rPr lang="en-US"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dụng</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của</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dấu</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chấm</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lửng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sau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90624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tỏ ý còn nhiều tấm gương anh hùng chưa liệt kê hết.</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2696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thể hiện lời nói bỏ dở.</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1314180"/>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giãn nhịp câu văn.</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2977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endParaRPr lang="en-US" sz="2800" b="0" dirty="0">
                        <a:solidFill>
                          <a:schemeClr val="tx1"/>
                        </a:solidFill>
                        <a:effectLst/>
                        <a:latin typeface="Times New Roman" panose="02020603050405020304" pitchFamily="18" charset="0"/>
                        <a:cs typeface="Times New Roman" panose="02020603050405020304" pitchFamily="18" charset="0"/>
                      </a:endParaRPr>
                    </a:p>
                    <a:p>
                      <a:r>
                        <a:rPr lang="en-US" sz="2800" b="0" dirty="0">
                          <a:solidFill>
                            <a:schemeClr val="tx1"/>
                          </a:solidFill>
                          <a:effectLst/>
                          <a:latin typeface="Times New Roman" panose="02020603050405020304" pitchFamily="18" charset="0"/>
                          <a:cs typeface="Times New Roman" panose="02020603050405020304" pitchFamily="18" charset="0"/>
                        </a:rPr>
                        <a:t>- Hai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ngừng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ngờ</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vô</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trên</a:t>
                      </a:r>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bỏ</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dở</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525378"/>
                  </a:ext>
                </a:extLst>
              </a:tr>
            </a:tbl>
          </a:graphicData>
        </a:graphic>
      </p:graphicFrame>
    </p:spTree>
    <p:extLst>
      <p:ext uri="{BB962C8B-B14F-4D97-AF65-F5344CB8AC3E}">
        <p14:creationId xmlns:p14="http://schemas.microsoft.com/office/powerpoint/2010/main" val="38070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9D6F963-FDBD-E6CE-AB0B-D2BC4C9855E6}"/>
              </a:ext>
            </a:extLst>
          </p:cNvPr>
          <p:cNvSpPr txBox="1"/>
          <p:nvPr/>
        </p:nvSpPr>
        <p:spPr>
          <a:xfrm>
            <a:off x="291548" y="185530"/>
            <a:ext cx="11489635" cy="954107"/>
          </a:xfrm>
          <a:prstGeom prst="rect">
            <a:avLst/>
          </a:prstGeom>
          <a:noFill/>
        </p:spPr>
        <p:txBody>
          <a:bodyPr wrap="square" rtlCol="0">
            <a:spAutoFit/>
          </a:bodyPr>
          <a:lstStyle/>
          <a:p>
            <a:r>
              <a:rPr lang="de-DE" sz="2800" b="1" dirty="0">
                <a:solidFill>
                  <a:srgbClr val="000000"/>
                </a:solidFill>
                <a:effectLst/>
                <a:latin typeface="Times New Roman" panose="02020603050405020304" pitchFamily="18" charset="0"/>
                <a:ea typeface="Times New Roman" panose="02020603050405020304" pitchFamily="18" charset="0"/>
              </a:rPr>
              <a:t>2. Dấu chấm 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gồm</a:t>
            </a:r>
            <a:r>
              <a:rPr lang="vi-VN" sz="2800" dirty="0">
                <a:solidFill>
                  <a:srgbClr val="000000"/>
                </a:solidFill>
                <a:effectLst/>
                <a:latin typeface="Times New Roman" panose="02020603050405020304" pitchFamily="18" charset="0"/>
                <a:ea typeface="Times New Roman" panose="02020603050405020304" pitchFamily="18" charset="0"/>
              </a:rPr>
              <a:t> ba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liền</a:t>
            </a:r>
            <a:r>
              <a:rPr lang="vi-VN" sz="2800" dirty="0">
                <a:solidFill>
                  <a:srgbClr val="000000"/>
                </a:solidFill>
                <a:effectLst/>
                <a:latin typeface="Times New Roman" panose="02020603050405020304" pitchFamily="18" charset="0"/>
                <a:ea typeface="Times New Roman" panose="02020603050405020304" pitchFamily="18" charset="0"/>
              </a:rPr>
              <a:t> nhau (...),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DF328C7-DAEE-C367-F984-0E55E68D86C3}"/>
              </a:ext>
            </a:extLst>
          </p:cNvPr>
          <p:cNvSpPr txBox="1"/>
          <p:nvPr/>
        </p:nvSpPr>
        <p:spPr>
          <a:xfrm>
            <a:off x="410817" y="1590261"/>
            <a:ext cx="3167271" cy="4832092"/>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phẩy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tỏ</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tương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chưa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liệt</a:t>
            </a:r>
            <a:r>
              <a:rPr lang="vi-VN" sz="2800" dirty="0">
                <a:solidFill>
                  <a:srgbClr val="000000"/>
                </a:solidFill>
                <a:effectLst/>
                <a:latin typeface="Times New Roman" panose="02020603050405020304" pitchFamily="18" charset="0"/>
                <a:ea typeface="Times New Roman" panose="02020603050405020304" pitchFamily="18" charset="0"/>
              </a:rPr>
              <a:t> kê </a:t>
            </a:r>
            <a:r>
              <a:rPr lang="vi-VN" sz="2800" dirty="0" err="1">
                <a:solidFill>
                  <a:srgbClr val="000000"/>
                </a:solidFill>
                <a:effectLst/>
                <a:latin typeface="Times New Roman" panose="02020603050405020304" pitchFamily="18" charset="0"/>
                <a:ea typeface="Times New Roman" panose="02020603050405020304" pitchFamily="18" charset="0"/>
              </a:rPr>
              <a:t>hết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Chiến</a:t>
            </a:r>
            <a:r>
              <a:rPr lang="vi-VN" sz="2800" i="1" dirty="0">
                <a:solidFill>
                  <a:srgbClr val="000000"/>
                </a:solidFill>
                <a:effectLst/>
                <a:latin typeface="Times New Roman" panose="02020603050405020304" pitchFamily="18" charset="0"/>
                <a:ea typeface="Times New Roman" panose="02020603050405020304" pitchFamily="18" charset="0"/>
              </a:rPr>
              <a:t> công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Gióng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còn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lại</a:t>
            </a:r>
            <a:r>
              <a:rPr lang="vi-VN" sz="2800" i="1" dirty="0">
                <a:solidFill>
                  <a:srgbClr val="000000"/>
                </a:solidFill>
                <a:effectLst/>
                <a:latin typeface="Times New Roman" panose="02020603050405020304" pitchFamily="18" charset="0"/>
                <a:ea typeface="Times New Roman" panose="02020603050405020304" pitchFamily="18" charset="0"/>
              </a:rPr>
              <a:t> cho quê hương, </a:t>
            </a:r>
            <a:r>
              <a:rPr lang="vi-VN" sz="2800" i="1" dirty="0" err="1">
                <a:solidFill>
                  <a:srgbClr val="000000"/>
                </a:solidFill>
                <a:effectLst/>
                <a:latin typeface="Times New Roman" panose="02020603050405020304" pitchFamily="18" charset="0"/>
                <a:ea typeface="Times New Roman" panose="02020603050405020304" pitchFamily="18" charset="0"/>
              </a:rPr>
              <a:t>xứ</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sở</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nhiều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tích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địa</a:t>
            </a:r>
            <a:r>
              <a:rPr lang="vi-VN" sz="2800" i="1" dirty="0">
                <a:solidFill>
                  <a:srgbClr val="000000"/>
                </a:solidFill>
                <a:effectLst/>
                <a:latin typeface="Times New Roman" panose="02020603050405020304" pitchFamily="18" charset="0"/>
                <a:ea typeface="Times New Roman" panose="02020603050405020304" pitchFamily="18" charset="0"/>
              </a:rPr>
              <a:t> danh, </a:t>
            </a:r>
            <a:r>
              <a:rPr lang="vi-VN" sz="2800" i="1" dirty="0" err="1">
                <a:solidFill>
                  <a:srgbClr val="000000"/>
                </a:solidFill>
                <a:effectLst/>
                <a:latin typeface="Times New Roman" panose="02020603050405020304" pitchFamily="18" charset="0"/>
                <a:ea typeface="Times New Roman" panose="02020603050405020304" pitchFamily="18" charset="0"/>
              </a:rPr>
              <a:t>sản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vật</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Bùi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2A44FAE-11FD-A187-956D-ECFC842BA37C}"/>
              </a:ext>
            </a:extLst>
          </p:cNvPr>
          <p:cNvSpPr txBox="1"/>
          <p:nvPr/>
        </p:nvSpPr>
        <p:spPr>
          <a:xfrm>
            <a:off x="4472609" y="1623151"/>
            <a:ext cx="2875721" cy="4401205"/>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nói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bỏ</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dở</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ngập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ngừng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ngắt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quãng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rPr>
              <a:t> do </a:t>
            </a:r>
            <a:r>
              <a:rPr lang="vi-VN" sz="2800" dirty="0" err="1">
                <a:solidFill>
                  <a:srgbClr val="000000"/>
                </a:solidFill>
                <a:effectLst/>
                <a:latin typeface="Times New Roman" panose="02020603050405020304" pitchFamily="18" charset="0"/>
                <a:ea typeface="Times New Roman" panose="02020603050405020304" pitchFamily="18" charset="0"/>
              </a:rPr>
              <a:t>gì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À... à, </a:t>
            </a:r>
            <a:r>
              <a:rPr lang="vi-VN" sz="2800" i="1" dirty="0" err="1">
                <a:solidFill>
                  <a:srgbClr val="000000"/>
                </a:solidFill>
                <a:effectLst/>
                <a:latin typeface="Times New Roman" panose="02020603050405020304" pitchFamily="18" charset="0"/>
                <a:ea typeface="Times New Roman" panose="02020603050405020304" pitchFamily="18" charset="0"/>
              </a:rPr>
              <a:t>lúc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nãy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tạo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a:t>
            </a:r>
            <a:r>
              <a:rPr lang="vi-VN" sz="2800" i="1" dirty="0">
                <a:solidFill>
                  <a:srgbClr val="000000"/>
                </a:solidFill>
                <a:effectLst/>
                <a:latin typeface="Times New Roman" panose="02020603050405020304" pitchFamily="18" charset="0"/>
                <a:ea typeface="Times New Roman" panose="02020603050405020304" pitchFamily="18" charset="0"/>
              </a:rPr>
              <a:t> xe, </a:t>
            </a:r>
            <a:r>
              <a:rPr lang="vi-VN" sz="2800" i="1" dirty="0" err="1">
                <a:solidFill>
                  <a:srgbClr val="000000"/>
                </a:solidFill>
                <a:effectLst/>
                <a:latin typeface="Times New Roman" panose="02020603050405020304" pitchFamily="18" charset="0"/>
                <a:ea typeface="Times New Roman" panose="02020603050405020304" pitchFamily="18" charset="0"/>
              </a:rPr>
              <a:t>rồi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bỏ</a:t>
            </a:r>
            <a:r>
              <a:rPr lang="vi-VN" sz="2800" i="1" dirty="0">
                <a:solidFill>
                  <a:srgbClr val="000000"/>
                </a:solidFill>
                <a:effectLst/>
                <a:latin typeface="Times New Roman" panose="02020603050405020304" pitchFamily="18" charset="0"/>
                <a:ea typeface="Times New Roman" panose="02020603050405020304" pitchFamily="18" charset="0"/>
              </a:rPr>
              <a:t> quên trong </a:t>
            </a:r>
            <a:r>
              <a:rPr lang="vi-VN" sz="2800" i="1" dirty="0" err="1">
                <a:solidFill>
                  <a:srgbClr val="000000"/>
                </a:solidFill>
                <a:effectLst/>
                <a:latin typeface="Times New Roman" panose="02020603050405020304" pitchFamily="18" charset="0"/>
                <a:ea typeface="Times New Roman" panose="02020603050405020304" pitchFamily="18" charset="0"/>
              </a:rPr>
              <a:t>túi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Nguyễn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Ánh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3B4202B-B641-2C6F-ED0D-E1984D35ACC1}"/>
              </a:ext>
            </a:extLst>
          </p:cNvPr>
          <p:cNvSpPr txBox="1"/>
          <p:nvPr/>
        </p:nvSpPr>
        <p:spPr>
          <a:xfrm>
            <a:off x="8242851" y="1683026"/>
            <a:ext cx="3366053" cy="4985980"/>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điệu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thơ, câu văn,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xuất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ngữ</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a:t>
            </a:r>
            <a:r>
              <a:rPr lang="vi-VN" sz="2800" dirty="0" err="1">
                <a:solidFill>
                  <a:srgbClr val="000000"/>
                </a:solidFill>
                <a:effectLst/>
                <a:latin typeface="Times New Roman" panose="02020603050405020304" pitchFamily="18" charset="0"/>
                <a:ea typeface="Times New Roman" panose="02020603050405020304" pitchFamily="18" charset="0"/>
              </a:rPr>
              <a:t>bất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ngờ</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hước</a:t>
            </a:r>
            <a:r>
              <a:rPr lang="vi-VN" sz="2800" dirty="0">
                <a:solidFill>
                  <a:srgbClr val="000000"/>
                </a:solidFill>
                <a:effectLst/>
                <a:latin typeface="Times New Roman" panose="02020603050405020304" pitchFamily="18" charset="0"/>
                <a:ea typeface="Times New Roman" panose="02020603050405020304" pitchFamily="18" charset="0"/>
              </a:rPr>
              <a:t>, châm </a:t>
            </a:r>
            <a:r>
              <a:rPr lang="vi-VN" sz="2800" dirty="0" err="1">
                <a:solidFill>
                  <a:srgbClr val="000000"/>
                </a:solidFill>
                <a:effectLst/>
                <a:latin typeface="Times New Roman" panose="02020603050405020304" pitchFamily="18" charset="0"/>
                <a:ea typeface="Times New Roman" panose="02020603050405020304" pitchFamily="18" charset="0"/>
              </a:rPr>
              <a:t>biếm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Cuốn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tiểu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thuyết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được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viết</a:t>
            </a:r>
            <a:r>
              <a:rPr lang="vi-VN" sz="2800" i="1" dirty="0">
                <a:solidFill>
                  <a:srgbClr val="000000"/>
                </a:solidFill>
                <a:effectLst/>
                <a:latin typeface="Times New Roman" panose="02020603050405020304" pitchFamily="18" charset="0"/>
                <a:ea typeface="Times New Roman" panose="02020603050405020304" pitchFamily="18" charset="0"/>
              </a:rPr>
              <a:t> trên... bưu </a:t>
            </a:r>
            <a:r>
              <a:rPr lang="vi-VN" sz="2800" i="1" dirty="0" err="1">
                <a:solidFill>
                  <a:srgbClr val="000000"/>
                </a:solidFill>
                <a:effectLst/>
                <a:latin typeface="Times New Roman" panose="02020603050405020304" pitchFamily="18" charset="0"/>
                <a:ea typeface="Times New Roman" panose="02020603050405020304" pitchFamily="18" charset="0"/>
              </a:rPr>
              <a:t>thiếp</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Báo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4745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E1D0F8E-A584-E290-66C9-8F88C21E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7" y="278296"/>
            <a:ext cx="11529391" cy="6400800"/>
          </a:xfrm>
          <a:prstGeom prst="rect">
            <a:avLst/>
          </a:prstGeom>
        </p:spPr>
      </p:pic>
      <p:sp>
        <p:nvSpPr>
          <p:cNvPr id="9" name="Hộp Văn bản 8">
            <a:extLst>
              <a:ext uri="{FF2B5EF4-FFF2-40B4-BE49-F238E27FC236}">
                <a16:creationId xmlns:a16="http://schemas.microsoft.com/office/drawing/2014/main" id="{89DC1441-7CFA-CD4C-101A-907D38AD38F4}"/>
              </a:ext>
            </a:extLst>
          </p:cNvPr>
          <p:cNvSpPr txBox="1"/>
          <p:nvPr/>
        </p:nvSpPr>
        <p:spPr>
          <a:xfrm rot="21173636">
            <a:off x="465724" y="1963617"/>
            <a:ext cx="11555898" cy="3472070"/>
          </a:xfrm>
          <a:prstGeom prst="rect">
            <a:avLst/>
          </a:prstGeom>
          <a:noFill/>
        </p:spPr>
        <p:txBody>
          <a:bodyPr wrap="square" rtlCol="0">
            <a:prstTxWarp prst="textCascadeUp">
              <a:avLst/>
            </a:prstTxWarp>
            <a:spAutoFit/>
          </a:bodyPr>
          <a:lstStyle/>
          <a:p>
            <a:r>
              <a:rPr lang="en-US" sz="1800" dirty="0">
                <a:solidFill>
                  <a:srgbClr val="FFFF00"/>
                </a:solidFill>
                <a:effectLst/>
                <a:latin typeface="Times New Roman" panose="02020603050405020304" pitchFamily="18" charset="0"/>
                <a:ea typeface="Times New Roman" panose="02020603050405020304" pitchFamily="18" charset="0"/>
              </a:rPr>
              <a:t>KHỞI ĐỘNG</a:t>
            </a:r>
            <a:endParaRPr lang="en-US" dirty="0">
              <a:solidFill>
                <a:srgbClr val="FFFF00"/>
              </a:solidFill>
            </a:endParaRPr>
          </a:p>
        </p:txBody>
      </p:sp>
    </p:spTree>
    <p:extLst>
      <p:ext uri="{BB962C8B-B14F-4D97-AF65-F5344CB8AC3E}">
        <p14:creationId xmlns:p14="http://schemas.microsoft.com/office/powerpoint/2010/main" val="376459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61F8109-23E1-D390-9964-1BFEA95A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4" y="175591"/>
            <a:ext cx="11661912" cy="6506817"/>
          </a:xfrm>
          <a:prstGeom prst="rect">
            <a:avLst/>
          </a:prstGeom>
        </p:spPr>
      </p:pic>
      <p:sp>
        <p:nvSpPr>
          <p:cNvPr id="9" name="Hộp Văn bản 8">
            <a:extLst>
              <a:ext uri="{FF2B5EF4-FFF2-40B4-BE49-F238E27FC236}">
                <a16:creationId xmlns:a16="http://schemas.microsoft.com/office/drawing/2014/main" id="{8B78BCD9-7AE4-24E4-6B35-A7ACFB585D24}"/>
              </a:ext>
            </a:extLst>
          </p:cNvPr>
          <p:cNvSpPr txBox="1"/>
          <p:nvPr/>
        </p:nvSpPr>
        <p:spPr>
          <a:xfrm>
            <a:off x="2716694" y="2412904"/>
            <a:ext cx="6997148" cy="1720215"/>
          </a:xfrm>
          <a:prstGeom prst="rect">
            <a:avLst/>
          </a:prstGeom>
          <a:noFill/>
        </p:spPr>
        <p:txBody>
          <a:bodyPr wrap="square" rtlCol="0">
            <a:spAutoFit/>
            <a:scene3d>
              <a:camera prst="perspectiveContrastingRightFacing"/>
              <a:lightRig rig="threePt" dir="t"/>
            </a:scene3d>
          </a:bodyPr>
          <a:lstStyle/>
          <a:p>
            <a:pPr algn="just">
              <a:lnSpc>
                <a:spcPct val="115000"/>
              </a:lnSpc>
            </a:pPr>
            <a:r>
              <a:rPr lang="en-US" sz="10000" b="1" dirty="0">
                <a:solidFill>
                  <a:srgbClr val="002060"/>
                </a:solidFill>
                <a:effectLst/>
                <a:latin typeface="Times New Roman" panose="02020603050405020304" pitchFamily="18" charset="0"/>
                <a:ea typeface="Times New Roman" panose="02020603050405020304" pitchFamily="18" charset="0"/>
              </a:rPr>
              <a:t>VẬN DỤNG</a:t>
            </a:r>
            <a:endParaRPr lang="en-US" sz="10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38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BB12B4-7227-2EED-C606-DA13D518932F}"/>
              </a:ext>
            </a:extLst>
          </p:cNvPr>
          <p:cNvSpPr txBox="1"/>
          <p:nvPr/>
        </p:nvSpPr>
        <p:spPr>
          <a:xfrm>
            <a:off x="424071" y="596348"/>
            <a:ext cx="1881809" cy="3046988"/>
          </a:xfrm>
          <a:prstGeom prst="rect">
            <a:avLst/>
          </a:prstGeom>
          <a:noFill/>
        </p:spPr>
        <p:txBody>
          <a:bodyPr wrap="square" rtlCol="0">
            <a:spAutoFit/>
          </a:bodyPr>
          <a:lstStyle/>
          <a:p>
            <a:r>
              <a:rPr lang="en-US" sz="3200" dirty="0">
                <a:solidFill>
                  <a:srgbClr val="0D0D0D"/>
                </a:solidFill>
                <a:effectLst/>
                <a:latin typeface="Times New Roman" panose="02020603050405020304" pitchFamily="18" charset="0"/>
                <a:ea typeface="Times New Roman" panose="02020603050405020304" pitchFamily="18" charset="0"/>
              </a:rPr>
              <a:t>Theo </a:t>
            </a:r>
            <a:r>
              <a:rPr lang="en-US" sz="3200" dirty="0" err="1">
                <a:solidFill>
                  <a:srgbClr val="0D0D0D"/>
                </a:solidFill>
                <a:effectLst/>
                <a:latin typeface="Times New Roman" panose="02020603050405020304" pitchFamily="18" charset="0"/>
                <a:ea typeface="Times New Roman" panose="02020603050405020304" pitchFamily="18" charset="0"/>
              </a:rPr>
              <a:t>dõi</a:t>
            </a:r>
            <a:r>
              <a:rPr lang="en-US" sz="3200" dirty="0">
                <a:solidFill>
                  <a:srgbClr val="0D0D0D"/>
                </a:solidFill>
                <a:effectLst/>
                <a:latin typeface="Times New Roman" panose="02020603050405020304" pitchFamily="18" charset="0"/>
                <a:ea typeface="Times New Roman" panose="02020603050405020304" pitchFamily="18" charset="0"/>
              </a:rPr>
              <a:t> SGK </a:t>
            </a:r>
            <a:r>
              <a:rPr lang="en-US" sz="3200" dirty="0" err="1">
                <a:solidFill>
                  <a:srgbClr val="0D0D0D"/>
                </a:solidFill>
                <a:effectLst/>
                <a:latin typeface="Times New Roman" panose="02020603050405020304" pitchFamily="18" charset="0"/>
                <a:ea typeface="Times New Roman" panose="02020603050405020304" pitchFamily="18" charset="0"/>
              </a:rPr>
              <a:t>trang</a:t>
            </a:r>
            <a:r>
              <a:rPr lang="en-US" sz="3200" dirty="0">
                <a:solidFill>
                  <a:srgbClr val="0D0D0D"/>
                </a:solidFill>
                <a:effectLst/>
                <a:latin typeface="Times New Roman" panose="02020603050405020304" pitchFamily="18" charset="0"/>
                <a:ea typeface="Times New Roman" panose="02020603050405020304" pitchFamily="18" charset="0"/>
              </a:rPr>
              <a:t> 26, </a:t>
            </a:r>
            <a:r>
              <a:rPr lang="en-US" sz="3200" dirty="0" err="1">
                <a:solidFill>
                  <a:srgbClr val="0D0D0D"/>
                </a:solidFill>
                <a:effectLst/>
                <a:latin typeface="Times New Roman" panose="02020603050405020304" pitchFamily="18" charset="0"/>
                <a:ea typeface="Times New Roman" panose="02020603050405020304" pitchFamily="18" charset="0"/>
              </a:rPr>
              <a:t>hoàn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tập</a:t>
            </a:r>
            <a:r>
              <a:rPr lang="en-US" sz="3200" dirty="0">
                <a:solidFill>
                  <a:srgbClr val="0D0D0D"/>
                </a:solidFill>
                <a:effectLst/>
                <a:latin typeface="Times New Roman" panose="02020603050405020304" pitchFamily="18" charset="0"/>
                <a:ea typeface="Times New Roman" panose="02020603050405020304" pitchFamily="18" charset="0"/>
              </a:rPr>
              <a:t> 4</a:t>
            </a:r>
            <a:endParaRPr lang="en-US" sz="3200" dirty="0"/>
          </a:p>
        </p:txBody>
      </p:sp>
      <p:sp>
        <p:nvSpPr>
          <p:cNvPr id="5" name="Hộp Văn bản 4">
            <a:extLst>
              <a:ext uri="{FF2B5EF4-FFF2-40B4-BE49-F238E27FC236}">
                <a16:creationId xmlns:a16="http://schemas.microsoft.com/office/drawing/2014/main" id="{1591AA53-9C0F-8CFD-6DDA-853DA6207A91}"/>
              </a:ext>
            </a:extLst>
          </p:cNvPr>
          <p:cNvSpPr txBox="1"/>
          <p:nvPr/>
        </p:nvSpPr>
        <p:spPr>
          <a:xfrm>
            <a:off x="6904383" y="596347"/>
            <a:ext cx="4757531" cy="5262979"/>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khoảng</a:t>
            </a:r>
            <a:r>
              <a:rPr lang="vi-VN" sz="2800" dirty="0">
                <a:solidFill>
                  <a:srgbClr val="000000"/>
                </a:solidFill>
                <a:effectLst/>
                <a:latin typeface="Times New Roman" panose="02020603050405020304" pitchFamily="18" charset="0"/>
                <a:ea typeface="Times New Roman" panose="02020603050405020304" pitchFamily="18" charset="0"/>
              </a:rPr>
              <a:t> 5 - 7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biết</a:t>
            </a:r>
            <a:r>
              <a:rPr lang="vi-VN" sz="2800" dirty="0">
                <a:solidFill>
                  <a:srgbClr val="000000"/>
                </a:solidFill>
                <a:effectLst/>
                <a:latin typeface="Times New Roman" panose="02020603050405020304" pitchFamily="18" charset="0"/>
                <a:ea typeface="Times New Roman" panose="02020603050405020304" pitchFamily="18" charset="0"/>
              </a:rPr>
              <a:t> em </a:t>
            </a:r>
            <a:r>
              <a:rPr lang="vi-VN" sz="2800" dirty="0" err="1">
                <a:solidFill>
                  <a:srgbClr val="000000"/>
                </a:solidFill>
                <a:effectLst/>
                <a:latin typeface="Times New Roman" panose="02020603050405020304" pitchFamily="18" charset="0"/>
                <a:ea typeface="Times New Roman" panose="02020603050405020304" pitchFamily="18" charset="0"/>
              </a:rPr>
              <a:t>dựa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vào</a:t>
            </a:r>
            <a:r>
              <a:rPr lang="vi-VN" sz="2800" dirty="0">
                <a:solidFill>
                  <a:srgbClr val="000000"/>
                </a:solidFill>
                <a:effectLst/>
                <a:latin typeface="Times New Roman" panose="02020603050405020304" pitchFamily="18" charset="0"/>
                <a:ea typeface="Times New Roman" panose="02020603050405020304" pitchFamily="18" charset="0"/>
              </a:rPr>
              <a:t> đâu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đi qua trên lăng</a:t>
            </a:r>
            <a:endParaRPr lang="en-US" sz="2800" dirty="0">
              <a:effectLst/>
              <a:latin typeface="Times New Roman" panose="02020603050405020304" pitchFamily="18" charset="0"/>
              <a:ea typeface="Times New Roman" panose="02020603050405020304" pitchFamily="18"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một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trong lăng </a:t>
            </a:r>
            <a:r>
              <a:rPr lang="vi-VN" sz="2800" i="1" dirty="0" err="1">
                <a:solidFill>
                  <a:srgbClr val="000000"/>
                </a:solidFill>
                <a:effectLst/>
                <a:latin typeface="Times New Roman" panose="02020603050405020304" pitchFamily="18" charset="0"/>
                <a:ea typeface="Times New Roman" panose="02020603050405020304" pitchFamily="18" charset="0"/>
              </a:rPr>
              <a:t>rất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đỏ</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Viễn</a:t>
            </a:r>
            <a:r>
              <a:rPr lang="vi-VN" sz="2800" dirty="0">
                <a:solidFill>
                  <a:srgbClr val="000000"/>
                </a:solidFill>
                <a:effectLst/>
                <a:latin typeface="Times New Roman" panose="02020603050405020304" pitchFamily="18" charset="0"/>
                <a:ea typeface="Times New Roman" panose="02020603050405020304" pitchFamily="18" charset="0"/>
              </a:rPr>
              <a:t> Phương)</a:t>
            </a:r>
            <a:endParaRPr lang="en-US" sz="2800" dirty="0">
              <a:effectLst/>
              <a:latin typeface="Times New Roman" panose="02020603050405020304" pitchFamily="18" charset="0"/>
              <a:ea typeface="Times New Roman" panose="02020603050405020304" pitchFamily="18" charset="0"/>
            </a:endParaRPr>
          </a:p>
        </p:txBody>
      </p:sp>
      <p:pic>
        <p:nvPicPr>
          <p:cNvPr id="7" name="Hình ảnh 6">
            <a:extLst>
              <a:ext uri="{FF2B5EF4-FFF2-40B4-BE49-F238E27FC236}">
                <a16:creationId xmlns:a16="http://schemas.microsoft.com/office/drawing/2014/main" id="{334B09E6-3957-4EE4-4F6E-A236CA066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880" y="596347"/>
            <a:ext cx="4465981" cy="4572001"/>
          </a:xfrm>
          <a:prstGeom prst="rect">
            <a:avLst/>
          </a:prstGeom>
        </p:spPr>
      </p:pic>
    </p:spTree>
    <p:extLst>
      <p:ext uri="{BB962C8B-B14F-4D97-AF65-F5344CB8AC3E}">
        <p14:creationId xmlns:p14="http://schemas.microsoft.com/office/powerpoint/2010/main" val="3748527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CDDF53B9-A792-AC37-4026-C57DDA451385}"/>
              </a:ext>
            </a:extLst>
          </p:cNvPr>
          <p:cNvSpPr/>
          <p:nvPr/>
        </p:nvSpPr>
        <p:spPr>
          <a:xfrm>
            <a:off x="291548" y="450573"/>
            <a:ext cx="4068418" cy="413467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effectLst/>
                <a:latin typeface="Times New Roman" panose="02020603050405020304" pitchFamily="18" charset="0"/>
                <a:ea typeface="Calibri" panose="020F0502020204030204" pitchFamily="34" charset="0"/>
              </a:rPr>
              <a:t>+ </a:t>
            </a:r>
            <a:r>
              <a:rPr lang="en-US" sz="2800" b="1">
                <a:effectLst/>
                <a:latin typeface="Times New Roman" panose="02020603050405020304" pitchFamily="18" charset="0"/>
                <a:ea typeface="Calibri" panose="020F0502020204030204" pitchFamily="34" charset="0"/>
              </a:rPr>
              <a:t>Mặt trời</a:t>
            </a:r>
            <a:r>
              <a:rPr lang="en-US" sz="2800">
                <a:effectLst/>
                <a:latin typeface="Times New Roman" panose="02020603050405020304" pitchFamily="18" charset="0"/>
                <a:ea typeface="Calibri" panose="020F0502020204030204" pitchFamily="34" charset="0"/>
              </a:rPr>
              <a:t> trong hai câu thơ trên từ nào là nghĩa gốc, từ nào là nghĩa chuyển? Hãy giải thích nghĩa của mỗi trường hợp?</a:t>
            </a:r>
          </a:p>
        </p:txBody>
      </p:sp>
      <p:sp>
        <p:nvSpPr>
          <p:cNvPr id="5" name="Bong bóng Lời nói: Hình bầu dục 4">
            <a:extLst>
              <a:ext uri="{FF2B5EF4-FFF2-40B4-BE49-F238E27FC236}">
                <a16:creationId xmlns:a16="http://schemas.microsoft.com/office/drawing/2014/main" id="{70DF6088-8CF8-B89C-7887-5D74CFA2A798}"/>
              </a:ext>
            </a:extLst>
          </p:cNvPr>
          <p:cNvSpPr/>
          <p:nvPr/>
        </p:nvSpPr>
        <p:spPr>
          <a:xfrm>
            <a:off x="4598505" y="1954695"/>
            <a:ext cx="3233531" cy="349857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solidFill>
                  <a:srgbClr val="0070C0"/>
                </a:solidFill>
                <a:effectLst/>
                <a:latin typeface="Times New Roman" panose="02020603050405020304" pitchFamily="18" charset="0"/>
                <a:ea typeface="Calibri" panose="020F0502020204030204" pitchFamily="34" charset="0"/>
              </a:rPr>
              <a:t>+ Dựa vào đâu để em xác định nghĩa của mỗi từ?</a:t>
            </a:r>
          </a:p>
        </p:txBody>
      </p:sp>
      <p:sp>
        <p:nvSpPr>
          <p:cNvPr id="6" name="Bong bóng Lời nói: Hình bầu dục 5">
            <a:extLst>
              <a:ext uri="{FF2B5EF4-FFF2-40B4-BE49-F238E27FC236}">
                <a16:creationId xmlns:a16="http://schemas.microsoft.com/office/drawing/2014/main" id="{61EDE1A8-AA28-0C5E-B787-8C5FA8D96239}"/>
              </a:ext>
            </a:extLst>
          </p:cNvPr>
          <p:cNvSpPr/>
          <p:nvPr/>
        </p:nvSpPr>
        <p:spPr>
          <a:xfrm>
            <a:off x="8295861" y="2517912"/>
            <a:ext cx="3233531" cy="349857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i="1">
                <a:effectLst/>
                <a:latin typeface="Times New Roman" panose="02020603050405020304" pitchFamily="18" charset="0"/>
                <a:ea typeface="Calibri" panose="020F0502020204030204" pitchFamily="34" charset="0"/>
              </a:rPr>
              <a:t>+ Đoạn văn viết về nội dung gì? Liên quan đến thành ngữ như thế nào?</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6704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95E3F05-9956-9C5D-A69D-5A1082E74D73}"/>
              </a:ext>
            </a:extLst>
          </p:cNvPr>
          <p:cNvSpPr txBox="1"/>
          <p:nvPr/>
        </p:nvSpPr>
        <p:spPr>
          <a:xfrm>
            <a:off x="3379304" y="145775"/>
            <a:ext cx="5433391" cy="523220"/>
          </a:xfrm>
          <a:prstGeom prst="rect">
            <a:avLst/>
          </a:prstGeom>
          <a:noFill/>
        </p:spPr>
        <p:txBody>
          <a:bodyPr wrap="square" rtlCol="0">
            <a:spAutoFit/>
          </a:bodyPr>
          <a:lstStyle/>
          <a:p>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tập</a:t>
            </a:r>
            <a:r>
              <a:rPr lang="en-US" sz="2800" b="1" dirty="0">
                <a:solidFill>
                  <a:srgbClr val="0070C0"/>
                </a:solidFill>
                <a:effectLst/>
                <a:latin typeface="Times New Roman" panose="02020603050405020304" pitchFamily="18" charset="0"/>
                <a:ea typeface="Times New Roman" panose="02020603050405020304" pitchFamily="18" charset="0"/>
              </a:rPr>
              <a:t> 4.tr26: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endParaRPr lang="en-US" sz="2800" dirty="0"/>
          </a:p>
        </p:txBody>
      </p:sp>
      <p:sp>
        <p:nvSpPr>
          <p:cNvPr id="5" name="Hộp chú thích: Mũi tên Xuống 4">
            <a:extLst>
              <a:ext uri="{FF2B5EF4-FFF2-40B4-BE49-F238E27FC236}">
                <a16:creationId xmlns:a16="http://schemas.microsoft.com/office/drawing/2014/main" id="{1EBF2A6B-E439-8DEA-B775-097357863E71}"/>
              </a:ext>
            </a:extLst>
          </p:cNvPr>
          <p:cNvSpPr/>
          <p:nvPr/>
        </p:nvSpPr>
        <p:spPr>
          <a:xfrm>
            <a:off x="4121426" y="861391"/>
            <a:ext cx="4200939" cy="755374"/>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effectLst/>
                <a:latin typeface="Times New Roman" panose="02020603050405020304" pitchFamily="18" charset="0"/>
                <a:ea typeface="Times New Roman" panose="02020603050405020304" pitchFamily="18" charset="0"/>
              </a:rPr>
              <a:t>Yêu cầu của đoạn văn</a:t>
            </a:r>
            <a:endParaRPr lang="en-US" sz="2800">
              <a:solidFill>
                <a:schemeClr val="bg1"/>
              </a:solidFill>
            </a:endParaRPr>
          </a:p>
        </p:txBody>
      </p:sp>
      <p:sp>
        <p:nvSpPr>
          <p:cNvPr id="6" name="Hộp Văn bản 5">
            <a:extLst>
              <a:ext uri="{FF2B5EF4-FFF2-40B4-BE49-F238E27FC236}">
                <a16:creationId xmlns:a16="http://schemas.microsoft.com/office/drawing/2014/main" id="{39A877C7-8FED-D983-22CB-4ABCB66022AB}"/>
              </a:ext>
            </a:extLst>
          </p:cNvPr>
          <p:cNvSpPr txBox="1"/>
          <p:nvPr/>
        </p:nvSpPr>
        <p:spPr>
          <a:xfrm>
            <a:off x="795130" y="2073965"/>
            <a:ext cx="10601740" cy="548099"/>
          </a:xfrm>
          <a:prstGeom prst="rect">
            <a:avLst/>
          </a:prstGeom>
          <a:noFill/>
        </p:spPr>
        <p:txBody>
          <a:bodyPr wrap="square" rtlCol="0">
            <a:spAutoFit/>
          </a:bodyPr>
          <a:lstStyle/>
          <a:p>
            <a:pPr algn="just">
              <a:lnSpc>
                <a:spcPct val="115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Hình</a:t>
            </a:r>
            <a:r>
              <a:rPr lang="en-US" sz="2800" b="1" i="1"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thức</a:t>
            </a:r>
            <a:r>
              <a:rPr lang="en-US" sz="2800" b="1" i="1"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5-7 </a:t>
            </a:r>
            <a:r>
              <a:rPr lang="en-US" sz="2800" dirty="0" err="1">
                <a:solidFill>
                  <a:srgbClr val="000000"/>
                </a:solidFill>
                <a:effectLst/>
                <a:latin typeface="Times New Roman" panose="02020603050405020304" pitchFamily="18" charset="0"/>
                <a:ea typeface="Calibri" panose="020F0502020204030204" pitchFamily="34" charset="0"/>
              </a:rPr>
              <a:t>dòng</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7" name="Hộp Văn bản 6">
            <a:extLst>
              <a:ext uri="{FF2B5EF4-FFF2-40B4-BE49-F238E27FC236}">
                <a16:creationId xmlns:a16="http://schemas.microsoft.com/office/drawing/2014/main" id="{D0E9C572-AF79-3814-80E6-4B090FA9B38B}"/>
              </a:ext>
            </a:extLst>
          </p:cNvPr>
          <p:cNvSpPr txBox="1"/>
          <p:nvPr/>
        </p:nvSpPr>
        <p:spPr>
          <a:xfrm>
            <a:off x="795130" y="2782957"/>
            <a:ext cx="4359966" cy="523220"/>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Nội</a:t>
            </a:r>
            <a:r>
              <a:rPr lang="en-US" sz="2800" b="1" i="1" dirty="0">
                <a:solidFill>
                  <a:srgbClr val="000000"/>
                </a:solidFill>
                <a:effectLst/>
                <a:latin typeface="Times New Roman" panose="02020603050405020304" pitchFamily="18" charset="0"/>
                <a:ea typeface="Times New Roman" panose="02020603050405020304" pitchFamily="18" charset="0"/>
              </a:rPr>
              <a:t> dung</a:t>
            </a:r>
            <a:endParaRPr lang="en-US" sz="2800" dirty="0"/>
          </a:p>
        </p:txBody>
      </p:sp>
      <p:sp>
        <p:nvSpPr>
          <p:cNvPr id="8" name="Hộp Văn bản 7">
            <a:extLst>
              <a:ext uri="{FF2B5EF4-FFF2-40B4-BE49-F238E27FC236}">
                <a16:creationId xmlns:a16="http://schemas.microsoft.com/office/drawing/2014/main" id="{80D83274-68AE-1BA4-2E82-560E013D04F7}"/>
              </a:ext>
            </a:extLst>
          </p:cNvPr>
          <p:cNvSpPr txBox="1"/>
          <p:nvPr/>
        </p:nvSpPr>
        <p:spPr>
          <a:xfrm>
            <a:off x="1033670" y="3737113"/>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endParaRPr lang="en-US" sz="2800" dirty="0">
              <a:effectLst/>
              <a:latin typeface="Times New Roman" panose="02020603050405020304" pitchFamily="18" charset="0"/>
              <a:ea typeface="Calibri" panose="020F0502020204030204" pitchFamily="34" charset="0"/>
            </a:endParaRPr>
          </a:p>
        </p:txBody>
      </p:sp>
      <p:sp>
        <p:nvSpPr>
          <p:cNvPr id="9" name="Hộp Văn bản 8">
            <a:extLst>
              <a:ext uri="{FF2B5EF4-FFF2-40B4-BE49-F238E27FC236}">
                <a16:creationId xmlns:a16="http://schemas.microsoft.com/office/drawing/2014/main" id="{10373D4D-8C9A-3338-160E-FFF72BCA42AF}"/>
              </a:ext>
            </a:extLst>
          </p:cNvPr>
          <p:cNvSpPr txBox="1"/>
          <p:nvPr/>
        </p:nvSpPr>
        <p:spPr>
          <a:xfrm>
            <a:off x="1033670" y="4784035"/>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61101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ũi tên Xuống 3">
            <a:extLst>
              <a:ext uri="{FF2B5EF4-FFF2-40B4-BE49-F238E27FC236}">
                <a16:creationId xmlns:a16="http://schemas.microsoft.com/office/drawing/2014/main" id="{DDFCFC57-D62D-6A77-7770-C207441A2991}"/>
              </a:ext>
            </a:extLst>
          </p:cNvPr>
          <p:cNvSpPr/>
          <p:nvPr/>
        </p:nvSpPr>
        <p:spPr>
          <a:xfrm>
            <a:off x="3617845" y="145774"/>
            <a:ext cx="3551582" cy="742121"/>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2800">
                <a:solidFill>
                  <a:schemeClr val="bg1"/>
                </a:solidFill>
                <a:effectLst/>
                <a:latin typeface="Times New Roman" panose="02020603050405020304" pitchFamily="18" charset="0"/>
                <a:ea typeface="Times New Roman" panose="02020603050405020304" pitchFamily="18" charset="0"/>
              </a:rPr>
              <a:t>Nghĩa của từ Mặt Trời</a:t>
            </a:r>
            <a:endParaRPr lang="en-US" sz="2800">
              <a:solidFill>
                <a:schemeClr val="bg1"/>
              </a:solidFill>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771B12ED-57C8-EF44-9CA2-9E13A0252B95}"/>
              </a:ext>
            </a:extLst>
          </p:cNvPr>
          <p:cNvSpPr txBox="1"/>
          <p:nvPr/>
        </p:nvSpPr>
        <p:spPr>
          <a:xfrm>
            <a:off x="331304" y="1086678"/>
            <a:ext cx="11211339"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F9776B8B-A14D-7F25-CE8B-ADD20110FF8B}"/>
              </a:ext>
            </a:extLst>
          </p:cNvPr>
          <p:cNvSpPr txBox="1"/>
          <p:nvPr/>
        </p:nvSpPr>
        <p:spPr>
          <a:xfrm>
            <a:off x="357808" y="2365534"/>
            <a:ext cx="11184835"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pic>
        <p:nvPicPr>
          <p:cNvPr id="8" name="Hình ảnh 7">
            <a:extLst>
              <a:ext uri="{FF2B5EF4-FFF2-40B4-BE49-F238E27FC236}">
                <a16:creationId xmlns:a16="http://schemas.microsoft.com/office/drawing/2014/main" id="{9F1FC7EC-E63F-F34B-4EC9-F6F92C1C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3644390"/>
            <a:ext cx="4495799" cy="3195620"/>
          </a:xfrm>
          <a:prstGeom prst="rect">
            <a:avLst/>
          </a:prstGeom>
          <a:scene3d>
            <a:camera prst="orthographicFront"/>
            <a:lightRig rig="threePt" dir="t"/>
          </a:scene3d>
          <a:sp3d>
            <a:bevelT w="101600" prst="riblet"/>
          </a:sp3d>
        </p:spPr>
      </p:pic>
      <p:pic>
        <p:nvPicPr>
          <p:cNvPr id="10" name="Hình ảnh 9" descr="Ảnh có chứa thiên nhiên, hoàng hôn&#10;&#10;Mô tả được tạo tự động">
            <a:extLst>
              <a:ext uri="{FF2B5EF4-FFF2-40B4-BE49-F238E27FC236}">
                <a16:creationId xmlns:a16="http://schemas.microsoft.com/office/drawing/2014/main" id="{17ED34A3-2E8D-8549-D2CA-45F7CA70F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644390"/>
            <a:ext cx="4495800" cy="3195620"/>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304753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17034FF-D21C-0C6E-8050-7578561735CE}"/>
              </a:ext>
            </a:extLst>
          </p:cNvPr>
          <p:cNvSpPr txBox="1"/>
          <p:nvPr/>
        </p:nvSpPr>
        <p:spPr>
          <a:xfrm>
            <a:off x="437322" y="212035"/>
            <a:ext cx="11476382"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BF14F36-AD44-671C-74E0-D7A6225AECFE}"/>
              </a:ext>
            </a:extLst>
          </p:cNvPr>
          <p:cNvSpPr txBox="1"/>
          <p:nvPr/>
        </p:nvSpPr>
        <p:spPr>
          <a:xfrm>
            <a:off x="437322" y="2440119"/>
            <a:ext cx="2935457" cy="2677656"/>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p>
          <a:p>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lăng</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9" name="Hình ảnh 8" descr="Ảnh có chứa cỏ, bầu trời, ngoài trời, cánh đồng&#10;&#10;Mô tả được tạo tự động">
            <a:extLst>
              <a:ext uri="{FF2B5EF4-FFF2-40B4-BE49-F238E27FC236}">
                <a16:creationId xmlns:a16="http://schemas.microsoft.com/office/drawing/2014/main" id="{6CF80FDC-CBFB-6EB7-5B72-4744A9C6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13" y="1840584"/>
            <a:ext cx="8176591" cy="4805381"/>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181916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444CD6-4B75-B862-1E3C-01BF013D5628}"/>
              </a:ext>
            </a:extLst>
          </p:cNvPr>
          <p:cNvSpPr txBox="1"/>
          <p:nvPr/>
        </p:nvSpPr>
        <p:spPr>
          <a:xfrm>
            <a:off x="530087" y="410817"/>
            <a:ext cx="11065565" cy="6152710"/>
          </a:xfrm>
          <a:prstGeom prst="rect">
            <a:avLst/>
          </a:prstGeom>
          <a:noFill/>
        </p:spPr>
        <p:txBody>
          <a:bodyPr wrap="square" rtlCol="0">
            <a:spAutoFit/>
          </a:bodyPr>
          <a:lstStyle/>
          <a:p>
            <a:pPr algn="ctr">
              <a:lnSpc>
                <a:spcPct val="115000"/>
              </a:lnSpc>
              <a:spcAft>
                <a:spcPts val="1200"/>
              </a:spcAft>
            </a:pP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tham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khảo</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gốc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"đi qua trên lăng</a:t>
            </a:r>
            <a:r>
              <a:rPr lang="vi-VN" sz="2800" dirty="0">
                <a:solidFill>
                  <a:srgbClr val="000000"/>
                </a:solidFill>
                <a:effectLst/>
                <a:latin typeface="Times New Roman" panose="02020603050405020304" pitchFamily="18" charset="0"/>
                <a:ea typeface="Calibri" panose="020F0502020204030204" pitchFamily="34" charset="0"/>
              </a:rPr>
              <a:t>". 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thơ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hai,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mang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chuyển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chỉ</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nói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ẩn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dụ</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về</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được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ngầm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ví</a:t>
            </a:r>
            <a:r>
              <a:rPr lang="vi-VN" sz="2800" dirty="0">
                <a:solidFill>
                  <a:srgbClr val="000000"/>
                </a:solidFill>
                <a:effectLst/>
                <a:latin typeface="Times New Roman" panose="02020603050405020304" pitchFamily="18" charset="0"/>
                <a:ea typeface="Calibri" panose="020F0502020204030204" pitchFamily="34" charset="0"/>
              </a:rPr>
              <a:t> như </a:t>
            </a:r>
            <a:r>
              <a:rPr lang="vi-VN" sz="2800" dirty="0" err="1">
                <a:solidFill>
                  <a:srgbClr val="000000"/>
                </a:solidFill>
                <a:effectLst/>
                <a:latin typeface="Times New Roman" panose="02020603050405020304" pitchFamily="18" charset="0"/>
                <a:ea typeface="Calibri" panose="020F0502020204030204" pitchFamily="34" charset="0"/>
              </a:rPr>
              <a:t>Mặt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đem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ánh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sáng</a:t>
            </a:r>
            <a:r>
              <a:rPr lang="vi-VN" sz="2800" dirty="0">
                <a:solidFill>
                  <a:srgbClr val="000000"/>
                </a:solidFill>
                <a:effectLst/>
                <a:latin typeface="Times New Roman" panose="02020603050405020304" pitchFamily="18" charset="0"/>
                <a:ea typeface="Calibri" panose="020F0502020204030204" pitchFamily="34" charset="0"/>
              </a:rPr>
              <a:t> cho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mạng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đưa nhân dân ta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thân </a:t>
            </a:r>
            <a:r>
              <a:rPr lang="vi-VN" sz="2800" dirty="0" err="1">
                <a:solidFill>
                  <a:srgbClr val="000000"/>
                </a:solidFill>
                <a:effectLst/>
                <a:latin typeface="Times New Roman" panose="02020603050405020304" pitchFamily="18" charset="0"/>
                <a:ea typeface="Calibri" panose="020F0502020204030204" pitchFamily="34" charset="0"/>
              </a:rPr>
              <a:t>phận</a:t>
            </a:r>
            <a:r>
              <a:rPr lang="vi-VN" sz="2800" dirty="0">
                <a:solidFill>
                  <a:srgbClr val="000000"/>
                </a:solidFill>
                <a:effectLst/>
                <a:latin typeface="Times New Roman" panose="02020603050405020304" pitchFamily="18" charset="0"/>
                <a:ea typeface="Calibri" panose="020F0502020204030204" pitchFamily="34" charset="0"/>
              </a:rPr>
              <a:t> nô </a:t>
            </a:r>
            <a:r>
              <a:rPr lang="vi-VN" sz="2800" dirty="0" err="1">
                <a:solidFill>
                  <a:srgbClr val="000000"/>
                </a:solidFill>
                <a:effectLst/>
                <a:latin typeface="Times New Roman" panose="02020603050405020304" pitchFamily="18" charset="0"/>
                <a:ea typeface="Calibri" panose="020F0502020204030204" pitchFamily="34" charset="0"/>
              </a:rPr>
              <a:t>lệ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trở</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thành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chủ</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nước</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Qua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giả</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bày</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tỏ</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niềm</a:t>
            </a:r>
            <a:r>
              <a:rPr lang="vi-VN" sz="2800" dirty="0">
                <a:solidFill>
                  <a:srgbClr val="000000"/>
                </a:solidFill>
                <a:effectLst/>
                <a:latin typeface="Times New Roman" panose="02020603050405020304" pitchFamily="18" charset="0"/>
                <a:ea typeface="Calibri" panose="020F0502020204030204" pitchFamily="34" charset="0"/>
              </a:rPr>
              <a:t> yêu </a:t>
            </a:r>
            <a:r>
              <a:rPr lang="vi-VN" sz="2800" dirty="0" err="1">
                <a:solidFill>
                  <a:srgbClr val="000000"/>
                </a:solidFill>
                <a:effectLst/>
                <a:latin typeface="Times New Roman" panose="02020603050405020304" pitchFamily="18" charset="0"/>
                <a:ea typeface="Calibri" panose="020F0502020204030204" pitchFamily="34" charset="0"/>
              </a:rPr>
              <a:t>kính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biết</a:t>
            </a:r>
            <a:r>
              <a:rPr lang="vi-VN" sz="2800" dirty="0">
                <a:solidFill>
                  <a:srgbClr val="000000"/>
                </a:solidFill>
                <a:effectLst/>
                <a:latin typeface="Times New Roman" panose="02020603050405020304" pitchFamily="18" charset="0"/>
                <a:ea typeface="Calibri" panose="020F0502020204030204" pitchFamily="34" charset="0"/>
              </a:rPr>
              <a:t> ơn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đồng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khẳng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sự</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trường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tồn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diệt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lịch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sử</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và</a:t>
            </a:r>
            <a:r>
              <a:rPr lang="vi-VN" sz="2800" dirty="0">
                <a:solidFill>
                  <a:srgbClr val="000000"/>
                </a:solidFill>
                <a:effectLst/>
                <a:latin typeface="Times New Roman" panose="02020603050405020304" pitchFamily="18" charset="0"/>
                <a:ea typeface="Calibri" panose="020F0502020204030204" pitchFamily="34" charset="0"/>
              </a:rPr>
              <a:t> dân </a:t>
            </a:r>
            <a:r>
              <a:rPr lang="vi-VN" sz="2800" dirty="0" err="1">
                <a:solidFill>
                  <a:srgbClr val="000000"/>
                </a:solidFill>
                <a:effectLst/>
                <a:latin typeface="Times New Roman" panose="02020603050405020304" pitchFamily="18" charset="0"/>
                <a:ea typeface="Calibri" panose="020F0502020204030204" pitchFamily="34" charset="0"/>
              </a:rPr>
              <a:t>tộc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xác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ở đây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thấy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một</a:t>
            </a:r>
            <a:r>
              <a:rPr lang="vi-VN" sz="2800" i="1" dirty="0">
                <a:solidFill>
                  <a:srgbClr val="000000"/>
                </a:solidFill>
                <a:effectLst/>
                <a:latin typeface="Times New Roman" panose="02020603050405020304" pitchFamily="18" charset="0"/>
                <a:ea typeface="Calibri" panose="020F0502020204030204" pitchFamily="34" charset="0"/>
              </a:rPr>
              <a:t> …trong lăng”.</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6242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B92BC9E-16F4-E93A-CD08-43AD0190F58A}"/>
              </a:ext>
            </a:extLst>
          </p:cNvPr>
          <p:cNvSpPr txBox="1"/>
          <p:nvPr/>
        </p:nvSpPr>
        <p:spPr>
          <a:xfrm>
            <a:off x="3591339" y="185530"/>
            <a:ext cx="3816626" cy="584775"/>
          </a:xfrm>
          <a:prstGeom prst="rect">
            <a:avLst/>
          </a:prstGeom>
          <a:noFill/>
        </p:spPr>
        <p:txBody>
          <a:bodyPr wrap="square" rtlCol="0">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Hư</a:t>
            </a:r>
            <a:r>
              <a:rPr lang="vi-VN" sz="3200" b="1" dirty="0" err="1">
                <a:solidFill>
                  <a:srgbClr val="0000FF"/>
                </a:solidFill>
                <a:effectLst/>
                <a:latin typeface="Times New Roman" panose="02020603050405020304" pitchFamily="18" charset="0"/>
                <a:ea typeface="Times New Roman" panose="02020603050405020304" pitchFamily="18" charset="0"/>
              </a:rPr>
              <a:t>ớng</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dẫn</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học</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tập</a:t>
            </a:r>
            <a:endParaRPr lang="en-US" sz="3200" dirty="0"/>
          </a:p>
        </p:txBody>
      </p:sp>
      <p:sp>
        <p:nvSpPr>
          <p:cNvPr id="5" name="Hộp Văn bản 4">
            <a:extLst>
              <a:ext uri="{FF2B5EF4-FFF2-40B4-BE49-F238E27FC236}">
                <a16:creationId xmlns:a16="http://schemas.microsoft.com/office/drawing/2014/main" id="{15EBC751-DA50-16E4-EC3E-A119B72DE772}"/>
              </a:ext>
            </a:extLst>
          </p:cNvPr>
          <p:cNvSpPr txBox="1"/>
          <p:nvPr/>
        </p:nvSpPr>
        <p:spPr>
          <a:xfrm>
            <a:off x="848139" y="1219200"/>
            <a:ext cx="10495722" cy="523220"/>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tập</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D6330FC-E36B-0D14-26AD-7F3A462ECFDA}"/>
              </a:ext>
            </a:extLst>
          </p:cNvPr>
          <p:cNvSpPr txBox="1"/>
          <p:nvPr/>
        </p:nvSpPr>
        <p:spPr>
          <a:xfrm>
            <a:off x="848138" y="2173357"/>
            <a:ext cx="8719931" cy="978986"/>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thực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pt-BR"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1660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53A2090-5329-73A9-235F-19B72200EDFD}"/>
              </a:ext>
            </a:extLst>
          </p:cNvPr>
          <p:cNvSpPr txBox="1"/>
          <p:nvPr/>
        </p:nvSpPr>
        <p:spPr>
          <a:xfrm>
            <a:off x="530088" y="728869"/>
            <a:ext cx="2067339" cy="2062103"/>
          </a:xfrm>
          <a:prstGeom prst="rect">
            <a:avLst/>
          </a:prstGeom>
          <a:noFill/>
        </p:spPr>
        <p:txBody>
          <a:bodyPr wrap="square" rtlCol="0">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rPr>
              <a:t>T</a:t>
            </a:r>
            <a:r>
              <a:rPr lang="en-US" sz="3200" dirty="0" err="1">
                <a:solidFill>
                  <a:srgbClr val="000000"/>
                </a:solidFill>
                <a:effectLst/>
                <a:latin typeface="Times New Roman" panose="02020603050405020304" pitchFamily="18" charset="0"/>
                <a:ea typeface="Times New Roman" panose="02020603050405020304" pitchFamily="18" charset="0"/>
              </a:rPr>
              <a: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nhóm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rPr>
              <a:t> 1</a:t>
            </a:r>
            <a:endParaRPr lang="en-US" sz="3200" dirty="0"/>
          </a:p>
        </p:txBody>
      </p:sp>
      <p:sp>
        <p:nvSpPr>
          <p:cNvPr id="5" name="Hộp Văn bản 4">
            <a:extLst>
              <a:ext uri="{FF2B5EF4-FFF2-40B4-BE49-F238E27FC236}">
                <a16:creationId xmlns:a16="http://schemas.microsoft.com/office/drawing/2014/main" id="{D930CE31-5269-1CAB-56F4-7E43BFF69C84}"/>
              </a:ext>
            </a:extLst>
          </p:cNvPr>
          <p:cNvSpPr txBox="1"/>
          <p:nvPr/>
        </p:nvSpPr>
        <p:spPr>
          <a:xfrm>
            <a:off x="8097078" y="560191"/>
            <a:ext cx="3432313" cy="2554545"/>
          </a:xfrm>
          <a:prstGeom prst="rect">
            <a:avLst/>
          </a:prstGeom>
          <a:noFill/>
        </p:spPr>
        <p:txBody>
          <a:bodyPr wrap="square" rtlCol="0">
            <a:spAutoFit/>
          </a:bodyPr>
          <a:lstStyle/>
          <a:p>
            <a:pPr algn="just">
              <a:tabLst>
                <a:tab pos="90170" algn="l"/>
                <a:tab pos="180340" algn="l"/>
                <a:tab pos="270510" algn="l"/>
              </a:tabLst>
            </a:pPr>
            <a:r>
              <a:rPr lang="nl-NL" sz="3200" dirty="0">
                <a:solidFill>
                  <a:srgbClr val="000000"/>
                </a:solidFill>
                <a:effectLst/>
                <a:latin typeface="Times New Roman" panose="02020603050405020304" pitchFamily="18" charset="0"/>
                <a:ea typeface="Times New Roman" panose="02020603050405020304" pitchFamily="18" charset="0"/>
              </a:rPr>
              <a:t>Nhóm 1, 2, 3, 4 lần lượt thực hiện các nhiệm vụ ở câu a, b, c, d trong phiếu học tập 1.</a:t>
            </a:r>
            <a:endParaRPr lang="en-US" sz="3200" dirty="0">
              <a:effectLst/>
              <a:latin typeface="Times New Roman" panose="02020603050405020304" pitchFamily="18" charset="0"/>
              <a:ea typeface="Times New Roman" panose="02020603050405020304" pitchFamily="18" charset="0"/>
            </a:endParaRPr>
          </a:p>
        </p:txBody>
      </p:sp>
      <p:pic>
        <p:nvPicPr>
          <p:cNvPr id="6" name="Picture 3">
            <a:extLst>
              <a:ext uri="{FF2B5EF4-FFF2-40B4-BE49-F238E27FC236}">
                <a16:creationId xmlns:a16="http://schemas.microsoft.com/office/drawing/2014/main" id="{C2DD5792-887B-7AB8-92B7-E18694D97656}"/>
              </a:ext>
            </a:extLst>
          </p:cNvPr>
          <p:cNvPicPr>
            <a:picLocks noChangeAspect="1"/>
          </p:cNvPicPr>
          <p:nvPr/>
        </p:nvPicPr>
        <p:blipFill>
          <a:blip r:embed="rId2"/>
          <a:stretch>
            <a:fillRect/>
          </a:stretch>
        </p:blipFill>
        <p:spPr>
          <a:xfrm>
            <a:off x="2939649" y="699746"/>
            <a:ext cx="5038160" cy="4440746"/>
          </a:xfrm>
          <a:prstGeom prst="rect">
            <a:avLst/>
          </a:prstGeom>
        </p:spPr>
      </p:pic>
    </p:spTree>
    <p:extLst>
      <p:ext uri="{BB962C8B-B14F-4D97-AF65-F5344CB8AC3E}">
        <p14:creationId xmlns:p14="http://schemas.microsoft.com/office/powerpoint/2010/main" val="992554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D16F9D-5F58-C383-78C7-A432A232677C}"/>
              </a:ext>
            </a:extLst>
          </p:cNvPr>
          <p:cNvSpPr txBox="1"/>
          <p:nvPr/>
        </p:nvSpPr>
        <p:spPr>
          <a:xfrm>
            <a:off x="3631096" y="132521"/>
            <a:ext cx="3657600" cy="584775"/>
          </a:xfrm>
          <a:prstGeom prst="rect">
            <a:avLst/>
          </a:prstGeom>
          <a:noFill/>
        </p:spPr>
        <p:txBody>
          <a:bodyPr wrap="square" rtlCol="0">
            <a:spAutoFit/>
          </a:bodyPr>
          <a:lstStyle/>
          <a:p>
            <a:r>
              <a:rPr lang="en-US" sz="3200" b="1">
                <a:solidFill>
                  <a:srgbClr val="FF0000"/>
                </a:solidFill>
                <a:effectLst/>
                <a:latin typeface="Times New Roman" panose="02020603050405020304" pitchFamily="18" charset="0"/>
                <a:ea typeface="Times New Roman" panose="02020603050405020304" pitchFamily="18" charset="0"/>
              </a:rPr>
              <a:t>Phiếu học tập số 1</a:t>
            </a:r>
            <a:endParaRPr lang="en-US" sz="3200" dirty="0">
              <a:solidFill>
                <a:srgbClr val="FF0000"/>
              </a:solidFill>
            </a:endParaRPr>
          </a:p>
        </p:txBody>
      </p:sp>
      <p:graphicFrame>
        <p:nvGraphicFramePr>
          <p:cNvPr id="5" name="Bảng 4">
            <a:extLst>
              <a:ext uri="{FF2B5EF4-FFF2-40B4-BE49-F238E27FC236}">
                <a16:creationId xmlns:a16="http://schemas.microsoft.com/office/drawing/2014/main" id="{772B5A2B-FBC9-5E38-487C-96519C08122E}"/>
              </a:ext>
            </a:extLst>
          </p:cNvPr>
          <p:cNvGraphicFramePr>
            <a:graphicFrameLocks noGrp="1"/>
          </p:cNvGraphicFramePr>
          <p:nvPr>
            <p:extLst>
              <p:ext uri="{D42A27DB-BD31-4B8C-83A1-F6EECF244321}">
                <p14:modId xmlns:p14="http://schemas.microsoft.com/office/powerpoint/2010/main" val="200672402"/>
              </p:ext>
            </p:extLst>
          </p:nvPr>
        </p:nvGraphicFramePr>
        <p:xfrm>
          <a:off x="185529" y="717296"/>
          <a:ext cx="11940210" cy="6096000"/>
        </p:xfrm>
        <a:graphic>
          <a:graphicData uri="http://schemas.openxmlformats.org/drawingml/2006/table">
            <a:tbl>
              <a:tblPr firstRow="1" firstCol="1" bandRow="1">
                <a:tableStyleId>{5C22544A-7EE6-4342-B048-85BDC9FD1C3A}</a:tableStyleId>
              </a:tblPr>
              <a:tblGrid>
                <a:gridCol w="993914">
                  <a:extLst>
                    <a:ext uri="{9D8B030D-6E8A-4147-A177-3AD203B41FA5}">
                      <a16:colId xmlns:a16="http://schemas.microsoft.com/office/drawing/2014/main" val="2061728572"/>
                    </a:ext>
                  </a:extLst>
                </a:gridCol>
                <a:gridCol w="9727096">
                  <a:extLst>
                    <a:ext uri="{9D8B030D-6E8A-4147-A177-3AD203B41FA5}">
                      <a16:colId xmlns:a16="http://schemas.microsoft.com/office/drawing/2014/main" val="1640103570"/>
                    </a:ext>
                  </a:extLst>
                </a:gridCol>
                <a:gridCol w="1219200">
                  <a:extLst>
                    <a:ext uri="{9D8B030D-6E8A-4147-A177-3AD203B41FA5}">
                      <a16:colId xmlns:a16="http://schemas.microsoft.com/office/drawing/2014/main" val="188012654"/>
                    </a:ext>
                  </a:extLst>
                </a:gridCol>
              </a:tblGrid>
              <a:tr h="155405">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Nhóm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Thực hiện yêu cầu</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Trả lời</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33781"/>
                  </a:ext>
                </a:extLst>
              </a:tr>
              <a:tr h="1398644">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1</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nl-NL" sz="2500" dirty="0">
                          <a:solidFill>
                            <a:schemeClr val="tx1"/>
                          </a:solidFill>
                          <a:effectLst/>
                          <a:latin typeface="Times New Roman" panose="02020603050405020304" pitchFamily="18" charset="0"/>
                          <a:cs typeface="Times New Roman" panose="02020603050405020304" pitchFamily="18" charset="0"/>
                        </a:rPr>
                        <a:t>a. Xác định nghĩa của từ ăn trong các trường hợp sau. Từ nào là nghĩa gốc, từ nào là nghĩa chuyển. Căn cứ vào đâu em xác định được nghĩa của từ.</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Em bé ăn cơm.</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Tàu ăn than.</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Cô ấy rất ăn ảnh.</a:t>
                      </a:r>
                      <a:endParaRPr lang="en-US" sz="2500" dirty="0">
                        <a:solidFill>
                          <a:schemeClr val="tx1"/>
                        </a:solidFill>
                        <a:effectLst/>
                        <a:latin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87048"/>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2</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b. </a:t>
                      </a:r>
                      <a:r>
                        <a:rPr lang="en-US" sz="2500" dirty="0" err="1">
                          <a:solidFill>
                            <a:schemeClr val="tx1"/>
                          </a:solidFill>
                          <a:effectLst/>
                          <a:latin typeface="Times New Roman" panose="02020603050405020304" pitchFamily="18" charset="0"/>
                          <a:cs typeface="Times New Roman" panose="02020603050405020304" pitchFamily="18" charset="0"/>
                        </a:rPr>
                        <a:t>Các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trứng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hiện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tượng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đồng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âm</a:t>
                      </a:r>
                      <a:r>
                        <a:rPr lang="en-US" sz="2500" dirty="0">
                          <a:solidFill>
                            <a:schemeClr val="tx1"/>
                          </a:solidFill>
                          <a:effectLst/>
                          <a:latin typeface="Times New Roman" panose="02020603050405020304" pitchFamily="18" charset="0"/>
                          <a:cs typeface="Times New Roman" panose="02020603050405020304" pitchFamily="18" charset="0"/>
                        </a:rPr>
                        <a:t> hay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nghĩa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Vì</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sao</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2937564"/>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3</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c. Nghĩa hàm ẩn của từ in đậm trong câu thơ: “Mặt Trời của bắp thì nằm trên đồi/ Mặt Trời của mẹ, em nằm trên lưng” (Nguyễn Khoa Điềm).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6301246"/>
                  </a:ext>
                </a:extLst>
              </a:tr>
              <a:tr h="1554049">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4</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buFont typeface="+mj-lt"/>
                        <a:buAutoNum type="alphaLcPeriod" startAt="4"/>
                      </a:pP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chiến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sĩ</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thơ</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của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Bằng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và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gọi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chăm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sóc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những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dùng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ngữ</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hô</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giả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muốn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tỏ</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hàm</a:t>
                      </a:r>
                      <a:r>
                        <a:rPr lang="en-US" sz="2500" dirty="0">
                          <a:solidFill>
                            <a:schemeClr val="tx1"/>
                          </a:solidFill>
                          <a:effectLst/>
                          <a:latin typeface="Times New Roman" panose="02020603050405020304" pitchFamily="18" charset="0"/>
                          <a:cs typeface="Times New Roman" panose="02020603050405020304" pitchFamily="18" charset="0"/>
                        </a:rPr>
                        <a:t> ý (</a:t>
                      </a:r>
                      <a:r>
                        <a:rPr lang="en-US" sz="2500" dirty="0" err="1">
                          <a:solidFill>
                            <a:schemeClr val="tx1"/>
                          </a:solidFill>
                          <a:effectLst/>
                          <a:latin typeface="Times New Roman" panose="02020603050405020304" pitchFamily="18" charset="0"/>
                          <a:cs typeface="Times New Roman" panose="02020603050405020304" pitchFamily="18" charset="0"/>
                        </a:rPr>
                        <a:t>thái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độ</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tình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cảm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gì</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“Con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nằm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một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mùa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mưa</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Nhớ</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lặng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lẽ</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0867880"/>
                  </a:ext>
                </a:extLst>
              </a:tr>
            </a:tbl>
          </a:graphicData>
        </a:graphic>
      </p:graphicFrame>
    </p:spTree>
    <p:extLst>
      <p:ext uri="{BB962C8B-B14F-4D97-AF65-F5344CB8AC3E}">
        <p14:creationId xmlns:p14="http://schemas.microsoft.com/office/powerpoint/2010/main" val="2356980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6D416B3-3D5C-717F-2EEE-A74924244F4D}"/>
              </a:ext>
            </a:extLst>
          </p:cNvPr>
          <p:cNvSpPr txBox="1"/>
          <p:nvPr/>
        </p:nvSpPr>
        <p:spPr>
          <a:xfrm>
            <a:off x="3074504" y="159026"/>
            <a:ext cx="3485322" cy="523220"/>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Dự kiến câu trả lời</a:t>
            </a:r>
            <a:endParaRPr lang="en-US" sz="2800" dirty="0"/>
          </a:p>
        </p:txBody>
      </p:sp>
      <p:sp>
        <p:nvSpPr>
          <p:cNvPr id="5" name="Hộp Văn bản 4">
            <a:extLst>
              <a:ext uri="{FF2B5EF4-FFF2-40B4-BE49-F238E27FC236}">
                <a16:creationId xmlns:a16="http://schemas.microsoft.com/office/drawing/2014/main" id="{FB65CA3A-0FEB-4C60-13DB-84ECC310863B}"/>
              </a:ext>
            </a:extLst>
          </p:cNvPr>
          <p:cNvSpPr txBox="1"/>
          <p:nvPr/>
        </p:nvSpPr>
        <p:spPr>
          <a:xfrm>
            <a:off x="556591" y="682246"/>
            <a:ext cx="10906539"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a.</a:t>
            </a:r>
            <a:r>
              <a:rPr lang="nl-NL" sz="2800" dirty="0">
                <a:effectLst/>
                <a:latin typeface="Times New Roman" panose="02020603050405020304" pitchFamily="18" charset="0"/>
                <a:ea typeface="Times New Roman" panose="02020603050405020304" pitchFamily="18" charset="0"/>
              </a:rPr>
              <a:t> Xác định nghĩa của từ ăn trong các trường hợp sau:</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EA128DC-1341-A5FE-C9BC-D471731212F1}"/>
              </a:ext>
            </a:extLst>
          </p:cNvPr>
          <p:cNvSpPr txBox="1"/>
          <p:nvPr/>
        </p:nvSpPr>
        <p:spPr>
          <a:xfrm>
            <a:off x="556591" y="1728686"/>
            <a:ext cx="10999305" cy="1031051"/>
          </a:xfrm>
          <a:prstGeom prst="rect">
            <a:avLst/>
          </a:prstGeom>
          <a:noFill/>
        </p:spPr>
        <p:txBody>
          <a:bodyPr wrap="square" rtlCol="0">
            <a:spAutoFit/>
          </a:bodyPr>
          <a:lstStyle/>
          <a:p>
            <a:pPr marL="600075" indent="-457200">
              <a:spcBef>
                <a:spcPts val="200"/>
              </a:spcBef>
              <a:spcAft>
                <a:spcPts val="360"/>
              </a:spcAft>
              <a:buFontTx/>
              <a:buChar char="-"/>
            </a:pPr>
            <a:r>
              <a:rPr lang="nl-NL" sz="2800" dirty="0">
                <a:solidFill>
                  <a:srgbClr val="000000"/>
                </a:solidFill>
                <a:effectLst/>
                <a:latin typeface="Times New Roman" panose="02020603050405020304" pitchFamily="18" charset="0"/>
                <a:cs typeface="Times New Roman" panose="02020603050405020304" pitchFamily="18" charset="0"/>
              </a:rPr>
              <a:t>Câu “Em bé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cơm.” nghĩa của từ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là đưa thức ăn vào miệng, </a:t>
            </a:r>
          </a:p>
          <a:p>
            <a:pPr marL="142875">
              <a:spcBef>
                <a:spcPts val="200"/>
              </a:spcBef>
              <a:spcAft>
                <a:spcPts val="360"/>
              </a:spcAft>
            </a:pPr>
            <a:r>
              <a:rPr lang="vi-VN" sz="2800" dirty="0" err="1">
                <a:solidFill>
                  <a:srgbClr val="000000"/>
                </a:solidFill>
                <a:effectLst/>
                <a:latin typeface="Times New Roman" panose="02020603050405020304" pitchFamily="18" charset="0"/>
                <a:cs typeface="Times New Roman" panose="02020603050405020304" pitchFamily="18" charset="0"/>
              </a:rPr>
              <a:t>tự</a:t>
            </a:r>
            <a:r>
              <a:rPr lang="vi-VN" sz="2800" dirty="0">
                <a:solidFill>
                  <a:srgbClr val="000000"/>
                </a:solidFill>
                <a:effectLst/>
                <a:latin typeface="Times New Roman" panose="02020603050405020304" pitchFamily="18" charset="0"/>
                <a:cs typeface="Times New Roman" panose="02020603050405020304" pitchFamily="18" charset="0"/>
              </a:rPr>
              <a:t> cho </a:t>
            </a:r>
            <a:r>
              <a:rPr lang="vi-VN" sz="2800" dirty="0" err="1">
                <a:solidFill>
                  <a:srgbClr val="000000"/>
                </a:solidFill>
                <a:effectLst/>
                <a:latin typeface="Times New Roman" panose="02020603050405020304" pitchFamily="18" charset="0"/>
                <a:cs typeface="Times New Roman" panose="02020603050405020304" pitchFamily="18" charset="0"/>
              </a:rPr>
              <a:t>vào</a:t>
            </a:r>
            <a:r>
              <a:rPr lang="vi-VN" sz="2800" dirty="0">
                <a:solidFill>
                  <a:srgbClr val="000000"/>
                </a:solidFill>
                <a:effectLst/>
                <a:latin typeface="Times New Roman" panose="02020603050405020304" pitchFamily="18" charset="0"/>
                <a:cs typeface="Times New Roman" panose="02020603050405020304" pitchFamily="18" charset="0"/>
              </a:rPr>
              <a:t> cơ </a:t>
            </a:r>
            <a:r>
              <a:rPr lang="vi-VN" sz="2800" dirty="0" err="1">
                <a:solidFill>
                  <a:srgbClr val="000000"/>
                </a:solidFill>
                <a:effectLst/>
                <a:latin typeface="Times New Roman" panose="02020603050405020304" pitchFamily="18" charset="0"/>
                <a:cs typeface="Times New Roman" panose="02020603050405020304" pitchFamily="18" charset="0"/>
              </a:rPr>
              <a:t>thể</a:t>
            </a:r>
            <a:r>
              <a:rPr lang="vi-VN" sz="2800" dirty="0">
                <a:solidFill>
                  <a:srgbClr val="000000"/>
                </a:solidFill>
                <a:effectLst/>
                <a:latin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cs typeface="Times New Roman" panose="02020603050405020304" pitchFamily="18" charset="0"/>
              </a:rPr>
              <a:t>thức</a:t>
            </a:r>
            <a:r>
              <a:rPr lang="vi-VN" sz="2800" dirty="0">
                <a:solidFill>
                  <a:srgbClr val="000000"/>
                </a:solidFill>
                <a:effectLst/>
                <a:latin typeface="Times New Roman" panose="02020603050405020304" pitchFamily="18" charset="0"/>
                <a:cs typeface="Times New Roman" panose="02020603050405020304" pitchFamily="18" charset="0"/>
              </a:rPr>
              <a:t> nuôi </a:t>
            </a:r>
            <a:r>
              <a:rPr lang="vi-VN" sz="2800" dirty="0" err="1">
                <a:solidFill>
                  <a:srgbClr val="000000"/>
                </a:solidFill>
                <a:effectLst/>
                <a:latin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gốc</a:t>
            </a:r>
            <a:endParaRPr lang="en-US" sz="2800" dirty="0">
              <a:solidFill>
                <a:srgbClr val="6E9400"/>
              </a:solidFill>
              <a:effectLst/>
              <a:latin typeface="Calibri Light" panose="020F03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9C38719B-3DC8-EA63-1164-7CCEC3A881DC}"/>
              </a:ext>
            </a:extLst>
          </p:cNvPr>
          <p:cNvSpPr txBox="1"/>
          <p:nvPr/>
        </p:nvSpPr>
        <p:spPr>
          <a:xfrm>
            <a:off x="556590" y="2915045"/>
            <a:ext cx="10906539" cy="954107"/>
          </a:xfrm>
          <a:prstGeom prst="rect">
            <a:avLst/>
          </a:prstGeom>
          <a:noFill/>
        </p:spPr>
        <p:txBody>
          <a:bodyPr wrap="square" rtlCol="0">
            <a:spAutoFit/>
          </a:bodyPr>
          <a:lstStyle/>
          <a:p>
            <a:pPr marL="342900" lvl="0" indent="-342900">
              <a:spcBef>
                <a:spcPts val="200"/>
              </a:spcBef>
              <a:spcAft>
                <a:spcPts val="36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nghĩa của từ </a:t>
            </a:r>
            <a:r>
              <a:rPr lang="nl-NL"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endParaRPr lang="en-US" sz="2800" dirty="0">
              <a:solidFill>
                <a:srgbClr val="6E94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EC03AB44-364B-5C97-749C-281343612BDF}"/>
              </a:ext>
            </a:extLst>
          </p:cNvPr>
          <p:cNvSpPr txBox="1"/>
          <p:nvPr/>
        </p:nvSpPr>
        <p:spPr>
          <a:xfrm>
            <a:off x="556591" y="4128774"/>
            <a:ext cx="10654747" cy="1005403"/>
          </a:xfrm>
          <a:prstGeom prst="rect">
            <a:avLst/>
          </a:prstGeom>
          <a:noFill/>
        </p:spPr>
        <p:txBody>
          <a:bodyPr wrap="square" rtlCol="0">
            <a:spAutoFit/>
          </a:bodyPr>
          <a:lstStyle/>
          <a:p>
            <a:pPr marL="342900" lvl="0" indent="-342900" algn="just">
              <a:spcAft>
                <a:spcPts val="360"/>
              </a:spcAft>
              <a:buSzPts val="1400"/>
              <a:buFont typeface="Times New Roman" panose="02020603050405020304" pitchFamily="18" charset="0"/>
              <a:buChar char="-"/>
            </a:pPr>
            <a:r>
              <a:rPr lang="nl-NL" sz="2800" dirty="0">
                <a:solidFill>
                  <a:srgbClr val="000000"/>
                </a:solidFill>
                <a:effectLst/>
                <a:latin typeface="Times New Roman" panose="02020603050405020304" pitchFamily="18" charset="0"/>
                <a:ea typeface="Times New Roman" panose="02020603050405020304" pitchFamily="18" charset="0"/>
              </a:rPr>
              <a:t>Câu “Cô ấy rất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ảnh.” nghĩa của từ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là</a:t>
            </a:r>
            <a:r>
              <a:rPr lang="nl-NL" sz="2800" b="1"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nhau,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360"/>
              </a:spcAft>
              <a:buSzPts val="1400"/>
              <a:buFont typeface="Times New Roman" panose="02020603050405020304" pitchFamily="18" charset="0"/>
              <a:buChar char="-"/>
            </a:pP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52318A72-6EF6-B544-1ABA-AE34379F9B67}"/>
              </a:ext>
            </a:extLst>
          </p:cNvPr>
          <p:cNvSpPr txBox="1"/>
          <p:nvPr/>
        </p:nvSpPr>
        <p:spPr>
          <a:xfrm>
            <a:off x="2524539" y="5499799"/>
            <a:ext cx="6228522" cy="584775"/>
          </a:xfrm>
          <a:prstGeom prst="rect">
            <a:avLst/>
          </a:prstGeom>
          <a:noFill/>
        </p:spPr>
        <p:txBody>
          <a:bodyPr wrap="square" rtlCol="0">
            <a:spAutoFit/>
          </a:bodyPr>
          <a:lstStyle/>
          <a:p>
            <a:pPr algn="just"/>
            <a:r>
              <a:rPr lang="nl-NL" sz="3200" i="1" dirty="0">
                <a:effectLst/>
                <a:latin typeface="Times New Roman" panose="02020603050405020304" pitchFamily="18" charset="0"/>
                <a:ea typeface="Times New Roman" panose="02020603050405020304" pitchFamily="18" charset="0"/>
              </a:rPr>
              <a:t> Đây là hiện tượng từ đa nghĩa</a:t>
            </a:r>
            <a:endParaRPr lang="en-US" sz="3200" dirty="0">
              <a:effectLst/>
              <a:latin typeface="Times New Roman" panose="02020603050405020304" pitchFamily="18" charset="0"/>
              <a:ea typeface="Times New Roman" panose="02020603050405020304" pitchFamily="18" charset="0"/>
            </a:endParaRPr>
          </a:p>
        </p:txBody>
      </p:sp>
      <p:sp>
        <p:nvSpPr>
          <p:cNvPr id="13" name="Mũi tên: Phải 12">
            <a:extLst>
              <a:ext uri="{FF2B5EF4-FFF2-40B4-BE49-F238E27FC236}">
                <a16:creationId xmlns:a16="http://schemas.microsoft.com/office/drawing/2014/main" id="{DF7CC404-8910-C96D-2D51-B5D4360E9084}"/>
              </a:ext>
            </a:extLst>
          </p:cNvPr>
          <p:cNvSpPr/>
          <p:nvPr/>
        </p:nvSpPr>
        <p:spPr>
          <a:xfrm flipV="1">
            <a:off x="5638800" y="2409218"/>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i tên: Phải 13">
            <a:extLst>
              <a:ext uri="{FF2B5EF4-FFF2-40B4-BE49-F238E27FC236}">
                <a16:creationId xmlns:a16="http://schemas.microsoft.com/office/drawing/2014/main" id="{AF5F4B31-F691-4095-88C5-7136DE6A41B3}"/>
              </a:ext>
            </a:extLst>
          </p:cNvPr>
          <p:cNvSpPr/>
          <p:nvPr/>
        </p:nvSpPr>
        <p:spPr>
          <a:xfrm flipV="1">
            <a:off x="3816625" y="481157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i tên: Phải 14">
            <a:extLst>
              <a:ext uri="{FF2B5EF4-FFF2-40B4-BE49-F238E27FC236}">
                <a16:creationId xmlns:a16="http://schemas.microsoft.com/office/drawing/2014/main" id="{DFA5C4B6-C237-5E12-F865-C82CE9768583}"/>
              </a:ext>
            </a:extLst>
          </p:cNvPr>
          <p:cNvSpPr/>
          <p:nvPr/>
        </p:nvSpPr>
        <p:spPr>
          <a:xfrm flipV="1">
            <a:off x="6917635" y="3545993"/>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7A1CA41C-59AE-DBF1-4037-0AD7C4D1F1B1}"/>
              </a:ext>
            </a:extLst>
          </p:cNvPr>
          <p:cNvSpPr/>
          <p:nvPr/>
        </p:nvSpPr>
        <p:spPr>
          <a:xfrm flipV="1">
            <a:off x="1848677" y="567226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375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D4DA1E4-3B81-0784-059D-DB3E09AFA6C7}"/>
              </a:ext>
            </a:extLst>
          </p:cNvPr>
          <p:cNvSpPr txBox="1"/>
          <p:nvPr/>
        </p:nvSpPr>
        <p:spPr>
          <a:xfrm>
            <a:off x="1378226" y="132522"/>
            <a:ext cx="9077739"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105F71B-ECFA-32E4-A31D-351E52D4F8D5}"/>
              </a:ext>
            </a:extLst>
          </p:cNvPr>
          <p:cNvSpPr txBox="1"/>
          <p:nvPr/>
        </p:nvSpPr>
        <p:spPr>
          <a:xfrm>
            <a:off x="450574" y="1046922"/>
            <a:ext cx="11277600"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C8220C9-F0A1-7265-496A-6E6663BC63D1}"/>
              </a:ext>
            </a:extLst>
          </p:cNvPr>
          <p:cNvSpPr txBox="1"/>
          <p:nvPr/>
        </p:nvSpPr>
        <p:spPr>
          <a:xfrm>
            <a:off x="463826" y="2054087"/>
            <a:ext cx="11012557"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khuấy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8D22CC7-AE88-A3A9-D983-F0631B3C17FE}"/>
              </a:ext>
            </a:extLst>
          </p:cNvPr>
          <p:cNvSpPr txBox="1"/>
          <p:nvPr/>
        </p:nvSpPr>
        <p:spPr>
          <a:xfrm>
            <a:off x="450574" y="2904197"/>
            <a:ext cx="10522226"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10F4202-58B4-8B76-8E0C-600A956DB403}"/>
              </a:ext>
            </a:extLst>
          </p:cNvPr>
          <p:cNvSpPr txBox="1"/>
          <p:nvPr/>
        </p:nvSpPr>
        <p:spPr>
          <a:xfrm>
            <a:off x="450574" y="3765106"/>
            <a:ext cx="10628244"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2EDA5D5-4EC4-37D7-EEAE-6F2B638FD2EE}"/>
              </a:ext>
            </a:extLst>
          </p:cNvPr>
          <p:cNvSpPr txBox="1"/>
          <p:nvPr/>
        </p:nvSpPr>
        <p:spPr>
          <a:xfrm>
            <a:off x="2531166" y="4880259"/>
            <a:ext cx="5830956" cy="584775"/>
          </a:xfrm>
          <a:prstGeom prst="rect">
            <a:avLst/>
          </a:prstGeom>
          <a:noFill/>
        </p:spPr>
        <p:txBody>
          <a:bodyPr wrap="square" rtlCol="0">
            <a:spAutoFit/>
          </a:bodyPr>
          <a:lstStyle/>
          <a:p>
            <a:pPr algn="just"/>
            <a:r>
              <a:rPr lang="en-US" sz="3200" i="1" dirty="0" err="1">
                <a:effectLst/>
                <a:latin typeface="Times New Roman" panose="02020603050405020304" pitchFamily="18" charset="0"/>
                <a:ea typeface="Times New Roman" panose="02020603050405020304" pitchFamily="18" charset="0"/>
              </a:rPr>
              <a:t>Đây</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là</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hiện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tượng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từ</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đồng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âm</a:t>
            </a:r>
            <a:r>
              <a:rPr lang="en-US" sz="3200" i="1"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10" name="Mũi tên: Phải 9">
            <a:extLst>
              <a:ext uri="{FF2B5EF4-FFF2-40B4-BE49-F238E27FC236}">
                <a16:creationId xmlns:a16="http://schemas.microsoft.com/office/drawing/2014/main" id="{D9C55E68-A5D8-C762-3DCE-93B02894A481}"/>
              </a:ext>
            </a:extLst>
          </p:cNvPr>
          <p:cNvSpPr/>
          <p:nvPr/>
        </p:nvSpPr>
        <p:spPr>
          <a:xfrm>
            <a:off x="1205948" y="5013620"/>
            <a:ext cx="1007165"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775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6B0124-58C6-EDF1-5D27-B527FD654C11}"/>
              </a:ext>
            </a:extLst>
          </p:cNvPr>
          <p:cNvSpPr txBox="1"/>
          <p:nvPr/>
        </p:nvSpPr>
        <p:spPr>
          <a:xfrm>
            <a:off x="145774" y="90688"/>
            <a:ext cx="7103165" cy="954107"/>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p>
          <a:p>
            <a:r>
              <a:rPr lang="en-US" sz="2800"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lưng</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5" name="Hộp Văn bản 4">
            <a:extLst>
              <a:ext uri="{FF2B5EF4-FFF2-40B4-BE49-F238E27FC236}">
                <a16:creationId xmlns:a16="http://schemas.microsoft.com/office/drawing/2014/main" id="{A618AD7D-6825-9858-40DA-0616D99327AB}"/>
              </a:ext>
            </a:extLst>
          </p:cNvPr>
          <p:cNvSpPr txBox="1"/>
          <p:nvPr/>
        </p:nvSpPr>
        <p:spPr>
          <a:xfrm>
            <a:off x="145774" y="1404780"/>
            <a:ext cx="6553201" cy="954107"/>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C</a:t>
            </a:r>
            <a:r>
              <a:rPr lang="en-US" sz="2800" dirty="0" err="1">
                <a:effectLst/>
                <a:latin typeface="Times New Roman" panose="02020603050405020304" pitchFamily="18" charset="0"/>
                <a:ea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6" name="Hộp Văn bản 5">
            <a:extLst>
              <a:ext uri="{FF2B5EF4-FFF2-40B4-BE49-F238E27FC236}">
                <a16:creationId xmlns:a16="http://schemas.microsoft.com/office/drawing/2014/main" id="{DDD4AA75-B193-6FF7-098B-45839F4EBF20}"/>
              </a:ext>
            </a:extLst>
          </p:cNvPr>
          <p:cNvSpPr txBox="1"/>
          <p:nvPr/>
        </p:nvSpPr>
        <p:spPr>
          <a:xfrm>
            <a:off x="907773" y="2786717"/>
            <a:ext cx="4167809"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95D69B6-D4B5-DFE2-481C-E8DF648F271E}"/>
              </a:ext>
            </a:extLst>
          </p:cNvPr>
          <p:cNvSpPr txBox="1"/>
          <p:nvPr/>
        </p:nvSpPr>
        <p:spPr>
          <a:xfrm>
            <a:off x="145774" y="4165597"/>
            <a:ext cx="10946296" cy="1815882"/>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d.</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xưng</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thơ</a:t>
            </a:r>
            <a:r>
              <a:rPr lang="en-US" sz="2800" i="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a:t>
            </a:r>
          </a:p>
        </p:txBody>
      </p:sp>
      <p:pic>
        <p:nvPicPr>
          <p:cNvPr id="3" name="Hình ảnh 2">
            <a:extLst>
              <a:ext uri="{FF2B5EF4-FFF2-40B4-BE49-F238E27FC236}">
                <a16:creationId xmlns:a16="http://schemas.microsoft.com/office/drawing/2014/main" id="{E26A0BE5-493B-FB6B-27FC-38F82F6C3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91" y="199511"/>
            <a:ext cx="4850296" cy="3966085"/>
          </a:xfrm>
          <a:prstGeom prst="rect">
            <a:avLst/>
          </a:prstGeom>
        </p:spPr>
      </p:pic>
    </p:spTree>
    <p:extLst>
      <p:ext uri="{BB962C8B-B14F-4D97-AF65-F5344CB8AC3E}">
        <p14:creationId xmlns:p14="http://schemas.microsoft.com/office/powerpoint/2010/main" val="12901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38CCD96-8C76-AE84-34E0-FFF014653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230" y="3034334"/>
            <a:ext cx="5715000" cy="3333750"/>
          </a:xfrm>
          <a:prstGeom prst="rect">
            <a:avLst/>
          </a:prstGeom>
        </p:spPr>
      </p:pic>
      <p:sp>
        <p:nvSpPr>
          <p:cNvPr id="6" name="Hộp Văn bản 5">
            <a:extLst>
              <a:ext uri="{FF2B5EF4-FFF2-40B4-BE49-F238E27FC236}">
                <a16:creationId xmlns:a16="http://schemas.microsoft.com/office/drawing/2014/main" id="{FD5281BE-D22D-3779-8FE8-B42E7CA23AE8}"/>
              </a:ext>
            </a:extLst>
          </p:cNvPr>
          <p:cNvSpPr txBox="1"/>
          <p:nvPr/>
        </p:nvSpPr>
        <p:spPr>
          <a:xfrm>
            <a:off x="304800" y="397564"/>
            <a:ext cx="11555896" cy="2928731"/>
          </a:xfrm>
          <a:prstGeom prst="rect">
            <a:avLst/>
          </a:prstGeom>
          <a:noFill/>
        </p:spPr>
        <p:txBody>
          <a:bodyPr wrap="square" rtlCol="0">
            <a:prstTxWarp prst="textWave1">
              <a:avLst/>
            </a:prstTxWarp>
            <a:spAutoFit/>
          </a:bodyPr>
          <a:lstStyle/>
          <a:p>
            <a:r>
              <a:rPr lang="nl-NL" sz="1800" b="1">
                <a:solidFill>
                  <a:srgbClr val="0000FF"/>
                </a:solidFill>
                <a:effectLst/>
                <a:latin typeface="Times New Roman" panose="02020603050405020304" pitchFamily="18" charset="0"/>
                <a:ea typeface="Times New Roman" panose="02020603050405020304" pitchFamily="18" charset="0"/>
              </a:rPr>
              <a:t>THỰC HÀNH</a:t>
            </a:r>
            <a:endParaRPr lang="en-US"/>
          </a:p>
        </p:txBody>
      </p:sp>
    </p:spTree>
    <p:extLst>
      <p:ext uri="{BB962C8B-B14F-4D97-AF65-F5344CB8AC3E}">
        <p14:creationId xmlns:p14="http://schemas.microsoft.com/office/powerpoint/2010/main" val="4014242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7A20A11-360F-FF04-EAF0-E6FA169B7A03}"/>
              </a:ext>
            </a:extLst>
          </p:cNvPr>
          <p:cNvSpPr txBox="1"/>
          <p:nvPr/>
        </p:nvSpPr>
        <p:spPr>
          <a:xfrm>
            <a:off x="954157" y="159026"/>
            <a:ext cx="10071652" cy="584775"/>
          </a:xfrm>
          <a:prstGeom prst="rect">
            <a:avLst/>
          </a:prstGeom>
          <a:noFill/>
        </p:spPr>
        <p:txBody>
          <a:bodyPr wrap="square" rtlCol="0">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I.</a:t>
            </a:r>
            <a:r>
              <a:rPr lang="nl-NL" sz="3200" b="1" dirty="0">
                <a:solidFill>
                  <a:srgbClr val="FF0000"/>
                </a:solidFill>
                <a:effectLst/>
                <a:latin typeface="Times New Roman" panose="02020603050405020304" pitchFamily="18" charset="0"/>
                <a:ea typeface="Times New Roman" panose="02020603050405020304" pitchFamily="18" charset="0"/>
              </a:rPr>
              <a:t> Ngữ cảnh và nghĩa của từ ngữ trong ngữ cảnh</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id="{F735F29B-31EB-0BA3-7248-CE958D68B294}"/>
              </a:ext>
            </a:extLst>
          </p:cNvPr>
          <p:cNvSpPr/>
          <p:nvPr/>
        </p:nvSpPr>
        <p:spPr>
          <a:xfrm>
            <a:off x="781879" y="1126435"/>
            <a:ext cx="4797287" cy="385638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a:solidFill>
                  <a:srgbClr val="000000"/>
                </a:solidFill>
                <a:effectLst/>
                <a:latin typeface="Times New Roman" panose="02020603050405020304" pitchFamily="18" charset="0"/>
                <a:ea typeface="Times New Roman" panose="02020603050405020304" pitchFamily="18" charset="0"/>
              </a:rPr>
              <a:t>Qua các ví dụ tìm hiểu ở mục 1 và tìm hiểu mục kiến thức trong phần tri thức ngữ văn, em hiểu ngữ cảnh là gì?</a:t>
            </a:r>
            <a:endParaRPr lang="en-US" sz="2800">
              <a:effectLst/>
              <a:latin typeface="Times New Roman" panose="02020603050405020304" pitchFamily="18" charset="0"/>
              <a:ea typeface="Times New Roman" panose="02020603050405020304" pitchFamily="18" charset="0"/>
            </a:endParaRPr>
          </a:p>
        </p:txBody>
      </p:sp>
      <p:sp>
        <p:nvSpPr>
          <p:cNvPr id="6" name="Bong bóng Ý nghĩ: Hình đám mây 5">
            <a:extLst>
              <a:ext uri="{FF2B5EF4-FFF2-40B4-BE49-F238E27FC236}">
                <a16:creationId xmlns:a16="http://schemas.microsoft.com/office/drawing/2014/main" id="{D3338FF5-34E5-B894-6A87-2A2930443614}"/>
              </a:ext>
            </a:extLst>
          </p:cNvPr>
          <p:cNvSpPr/>
          <p:nvPr/>
        </p:nvSpPr>
        <p:spPr>
          <a:xfrm>
            <a:off x="6440556" y="1219200"/>
            <a:ext cx="4969565" cy="367085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dirty="0">
                <a:solidFill>
                  <a:srgbClr val="000000"/>
                </a:solidFill>
                <a:effectLst/>
                <a:latin typeface="Times New Roman" panose="02020603050405020304" pitchFamily="18" charset="0"/>
                <a:ea typeface="Times New Roman" panose="02020603050405020304" pitchFamily="18" charset="0"/>
              </a:rPr>
              <a:t>Vai trò của ngữ cảnh đối với việc xác định nghĩa của từ ngữ như thế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141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2360</Words>
  <Application>Microsoft Office PowerPoint</Application>
  <PresentationFormat>Màn hình rộng</PresentationFormat>
  <Paragraphs>157</Paragraphs>
  <Slides>27</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27</vt:i4>
      </vt:variant>
    </vt:vector>
  </HeadingPairs>
  <TitlesOfParts>
    <vt:vector size="32" baseType="lpstr">
      <vt:lpstr>Arial</vt:lpstr>
      <vt:lpstr>Calibri</vt:lpstr>
      <vt:lpstr>Calibri Light</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Đỗ Xuân Trường</cp:lastModifiedBy>
  <cp:revision>5</cp:revision>
  <dcterms:created xsi:type="dcterms:W3CDTF">2022-11-13T01:07:54Z</dcterms:created>
  <dcterms:modified xsi:type="dcterms:W3CDTF">2022-11-15T13:38:46Z</dcterms:modified>
</cp:coreProperties>
</file>