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71" r:id="rId2"/>
    <p:sldId id="256" r:id="rId3"/>
    <p:sldId id="302" r:id="rId4"/>
    <p:sldId id="279" r:id="rId5"/>
    <p:sldId id="367" r:id="rId6"/>
    <p:sldId id="316" r:id="rId7"/>
    <p:sldId id="258" r:id="rId8"/>
    <p:sldId id="260" r:id="rId9"/>
    <p:sldId id="261" r:id="rId10"/>
    <p:sldId id="365" r:id="rId11"/>
    <p:sldId id="366" r:id="rId12"/>
    <p:sldId id="262" r:id="rId13"/>
    <p:sldId id="313" r:id="rId14"/>
    <p:sldId id="368" r:id="rId15"/>
    <p:sldId id="314" r:id="rId16"/>
    <p:sldId id="330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649"/>
    <a:srgbClr val="0070C0"/>
    <a:srgbClr val="E8F6F8"/>
    <a:srgbClr val="C0E6EA"/>
    <a:srgbClr val="62C8CE"/>
    <a:srgbClr val="05A0B8"/>
    <a:srgbClr val="7192A9"/>
    <a:srgbClr val="F47D5F"/>
    <a:srgbClr val="0FB7BD"/>
    <a:srgbClr val="F266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Kiểu Trung bình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Kiểu Trung bình 2 - Màu chủ đề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202B0CA-FC54-4496-8BCA-5EF66A818D29}" styleName="Kiểu Tối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1EBBBCC-DAD2-459C-BE2E-F6DE35CF9A28}" styleName="Kiểu Tối 2 - Màu chủ đề 3/Màu chủ đề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505E3EF-67EA-436B-97B2-0124C06EBD24}" styleName="Kiểu Trung bình 4 - Màu chủ đề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69" autoAdjust="0"/>
    <p:restoredTop sz="87904" autoAdjust="0"/>
  </p:normalViewPr>
  <p:slideViewPr>
    <p:cSldViewPr snapToGrid="0" showGuides="1">
      <p:cViewPr varScale="1">
        <p:scale>
          <a:sx n="61" d="100"/>
          <a:sy n="61" d="100"/>
        </p:scale>
        <p:origin x="84" y="8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51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02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870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871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I’m not sure but I think robots might not do</a:t>
            </a:r>
            <a:r>
              <a:rPr lang="en-US" sz="1100" b="0" i="0" u="none" strike="noStrike" cap="none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everything we want, because they are not human,</a:t>
            </a:r>
            <a:r>
              <a:rPr lang="en-US" sz="1100" b="0" i="0" u="none" strike="noStrike" cap="none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they don’t have feelings …</a:t>
            </a:r>
            <a:r>
              <a:rPr lang="en-US" i="0" dirty="0"/>
              <a:t> </a:t>
            </a:r>
            <a:br>
              <a:rPr lang="en-US" i="0" dirty="0"/>
            </a:b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- What verb do I use in this sentence? (might)</a:t>
            </a:r>
            <a:b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</a:b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- Why do I use ‘might’ instead of ‘will’?</a:t>
            </a:r>
            <a:r>
              <a:rPr lang="en-US" i="0" dirty="0"/>
              <a:t> </a:t>
            </a:r>
            <a:br>
              <a:rPr lang="en-US" i="0" dirty="0"/>
            </a:br>
            <a:r>
              <a:rPr lang="en-US" i="0" dirty="0"/>
              <a:t>Let’s see</a:t>
            </a:r>
            <a:r>
              <a:rPr lang="en-US" i="0" baseline="0" dirty="0"/>
              <a:t> it more clearly. </a:t>
            </a:r>
            <a:endParaRPr lang="en-US" i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4118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552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8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64" name="Google Shape;364;p28"/>
          <p:cNvSpPr txBox="1">
            <a:spLocks noGrp="1"/>
          </p:cNvSpPr>
          <p:nvPr>
            <p:ph type="subTitle" idx="1"/>
          </p:nvPr>
        </p:nvSpPr>
        <p:spPr>
          <a:xfrm>
            <a:off x="960200" y="2789227"/>
            <a:ext cx="2998000" cy="7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31158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65" name="Google Shape;365;p28"/>
          <p:cNvSpPr txBox="1">
            <a:spLocks noGrp="1"/>
          </p:cNvSpPr>
          <p:nvPr>
            <p:ph type="subTitle" idx="2"/>
          </p:nvPr>
        </p:nvSpPr>
        <p:spPr>
          <a:xfrm>
            <a:off x="4519076" y="2789227"/>
            <a:ext cx="2998000" cy="7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21902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66" name="Google Shape;366;p28"/>
          <p:cNvSpPr txBox="1">
            <a:spLocks noGrp="1"/>
          </p:cNvSpPr>
          <p:nvPr>
            <p:ph type="subTitle" idx="3"/>
          </p:nvPr>
        </p:nvSpPr>
        <p:spPr>
          <a:xfrm>
            <a:off x="960071" y="4868165"/>
            <a:ext cx="2998000" cy="7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31158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67" name="Google Shape;367;p28"/>
          <p:cNvSpPr txBox="1">
            <a:spLocks noGrp="1"/>
          </p:cNvSpPr>
          <p:nvPr>
            <p:ph type="subTitle" idx="4"/>
          </p:nvPr>
        </p:nvSpPr>
        <p:spPr>
          <a:xfrm>
            <a:off x="4518896" y="4868165"/>
            <a:ext cx="2998000" cy="7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9810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68" name="Google Shape;368;p28"/>
          <p:cNvSpPr txBox="1">
            <a:spLocks noGrp="1"/>
          </p:cNvSpPr>
          <p:nvPr>
            <p:ph type="subTitle" idx="5"/>
          </p:nvPr>
        </p:nvSpPr>
        <p:spPr>
          <a:xfrm>
            <a:off x="960000" y="2285133"/>
            <a:ext cx="2998000" cy="6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nton"/>
              <a:buNone/>
              <a:defRPr sz="32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9" name="Google Shape;369;p28"/>
          <p:cNvSpPr txBox="1">
            <a:spLocks noGrp="1"/>
          </p:cNvSpPr>
          <p:nvPr>
            <p:ph type="subTitle" idx="6"/>
          </p:nvPr>
        </p:nvSpPr>
        <p:spPr>
          <a:xfrm>
            <a:off x="4518784" y="2285133"/>
            <a:ext cx="2998000" cy="6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nton"/>
              <a:buNone/>
              <a:defRPr sz="32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28"/>
          <p:cNvSpPr txBox="1">
            <a:spLocks noGrp="1"/>
          </p:cNvSpPr>
          <p:nvPr>
            <p:ph type="subTitle" idx="7"/>
          </p:nvPr>
        </p:nvSpPr>
        <p:spPr>
          <a:xfrm>
            <a:off x="960000" y="4346671"/>
            <a:ext cx="2998000" cy="6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nton"/>
              <a:buNone/>
              <a:defRPr sz="32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28"/>
          <p:cNvSpPr txBox="1">
            <a:spLocks noGrp="1"/>
          </p:cNvSpPr>
          <p:nvPr>
            <p:ph type="subTitle" idx="8"/>
          </p:nvPr>
        </p:nvSpPr>
        <p:spPr>
          <a:xfrm>
            <a:off x="4518784" y="4346671"/>
            <a:ext cx="2998000" cy="6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nton"/>
              <a:buNone/>
              <a:defRPr sz="32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2" name="Google Shape;372;p28"/>
          <p:cNvSpPr/>
          <p:nvPr/>
        </p:nvSpPr>
        <p:spPr>
          <a:xfrm rot="-1228256">
            <a:off x="10988608" y="5310413"/>
            <a:ext cx="2369209" cy="2450480"/>
          </a:xfrm>
          <a:custGeom>
            <a:avLst/>
            <a:gdLst/>
            <a:ahLst/>
            <a:cxnLst/>
            <a:rect l="l" t="t" r="r" b="b"/>
            <a:pathLst>
              <a:path w="20931" h="21649" extrusionOk="0">
                <a:moveTo>
                  <a:pt x="12896" y="1"/>
                </a:moveTo>
                <a:cubicBezTo>
                  <a:pt x="8016" y="1"/>
                  <a:pt x="2517" y="3236"/>
                  <a:pt x="1311" y="8384"/>
                </a:cubicBezTo>
                <a:cubicBezTo>
                  <a:pt x="1" y="13964"/>
                  <a:pt x="3739" y="21649"/>
                  <a:pt x="9301" y="21649"/>
                </a:cubicBezTo>
                <a:cubicBezTo>
                  <a:pt x="10253" y="21649"/>
                  <a:pt x="11258" y="21424"/>
                  <a:pt x="12300" y="20925"/>
                </a:cubicBezTo>
                <a:cubicBezTo>
                  <a:pt x="19413" y="17510"/>
                  <a:pt x="20931" y="2611"/>
                  <a:pt x="16599" y="726"/>
                </a:cubicBezTo>
                <a:cubicBezTo>
                  <a:pt x="15472" y="234"/>
                  <a:pt x="14207" y="1"/>
                  <a:pt x="1289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3" name="Google Shape;373;p28"/>
          <p:cNvSpPr/>
          <p:nvPr/>
        </p:nvSpPr>
        <p:spPr>
          <a:xfrm rot="-5239375">
            <a:off x="-865882" y="-468352"/>
            <a:ext cx="2440580" cy="1915507"/>
          </a:xfrm>
          <a:custGeom>
            <a:avLst/>
            <a:gdLst/>
            <a:ahLst/>
            <a:cxnLst/>
            <a:rect l="l" t="t" r="r" b="b"/>
            <a:pathLst>
              <a:path w="26991" h="21184" extrusionOk="0">
                <a:moveTo>
                  <a:pt x="17226" y="1"/>
                </a:moveTo>
                <a:cubicBezTo>
                  <a:pt x="16114" y="1"/>
                  <a:pt x="14914" y="233"/>
                  <a:pt x="13631" y="696"/>
                </a:cubicBezTo>
                <a:cubicBezTo>
                  <a:pt x="6940" y="3109"/>
                  <a:pt x="0" y="6541"/>
                  <a:pt x="2553" y="16191"/>
                </a:cubicBezTo>
                <a:cubicBezTo>
                  <a:pt x="3431" y="19486"/>
                  <a:pt x="8329" y="21183"/>
                  <a:pt x="13446" y="21183"/>
                </a:cubicBezTo>
                <a:cubicBezTo>
                  <a:pt x="20036" y="21183"/>
                  <a:pt x="26990" y="18369"/>
                  <a:pt x="26189" y="12530"/>
                </a:cubicBezTo>
                <a:cubicBezTo>
                  <a:pt x="25034" y="4130"/>
                  <a:pt x="21913" y="1"/>
                  <a:pt x="1722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4" name="Google Shape;374;p28"/>
          <p:cNvSpPr/>
          <p:nvPr/>
        </p:nvSpPr>
        <p:spPr>
          <a:xfrm rot="-5239375">
            <a:off x="-946475" y="-394964"/>
            <a:ext cx="2440580" cy="1915507"/>
          </a:xfrm>
          <a:custGeom>
            <a:avLst/>
            <a:gdLst/>
            <a:ahLst/>
            <a:cxnLst/>
            <a:rect l="l" t="t" r="r" b="b"/>
            <a:pathLst>
              <a:path w="26991" h="21184" extrusionOk="0">
                <a:moveTo>
                  <a:pt x="17226" y="1"/>
                </a:moveTo>
                <a:cubicBezTo>
                  <a:pt x="16114" y="1"/>
                  <a:pt x="14914" y="233"/>
                  <a:pt x="13631" y="696"/>
                </a:cubicBezTo>
                <a:cubicBezTo>
                  <a:pt x="6940" y="3109"/>
                  <a:pt x="0" y="6541"/>
                  <a:pt x="2553" y="16191"/>
                </a:cubicBezTo>
                <a:cubicBezTo>
                  <a:pt x="3431" y="19486"/>
                  <a:pt x="8329" y="21183"/>
                  <a:pt x="13446" y="21183"/>
                </a:cubicBezTo>
                <a:cubicBezTo>
                  <a:pt x="20036" y="21183"/>
                  <a:pt x="26990" y="18369"/>
                  <a:pt x="26189" y="12530"/>
                </a:cubicBezTo>
                <a:cubicBezTo>
                  <a:pt x="25034" y="4130"/>
                  <a:pt x="21913" y="1"/>
                  <a:pt x="17226" y="1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5" name="Google Shape;375;p28"/>
          <p:cNvSpPr/>
          <p:nvPr/>
        </p:nvSpPr>
        <p:spPr>
          <a:xfrm rot="-1228256">
            <a:off x="10988608" y="5457792"/>
            <a:ext cx="2369209" cy="2450480"/>
          </a:xfrm>
          <a:custGeom>
            <a:avLst/>
            <a:gdLst/>
            <a:ahLst/>
            <a:cxnLst/>
            <a:rect l="l" t="t" r="r" b="b"/>
            <a:pathLst>
              <a:path w="20931" h="21649" extrusionOk="0">
                <a:moveTo>
                  <a:pt x="12896" y="1"/>
                </a:moveTo>
                <a:cubicBezTo>
                  <a:pt x="8016" y="1"/>
                  <a:pt x="2517" y="3236"/>
                  <a:pt x="1311" y="8384"/>
                </a:cubicBezTo>
                <a:cubicBezTo>
                  <a:pt x="1" y="13964"/>
                  <a:pt x="3739" y="21649"/>
                  <a:pt x="9301" y="21649"/>
                </a:cubicBezTo>
                <a:cubicBezTo>
                  <a:pt x="10253" y="21649"/>
                  <a:pt x="11258" y="21424"/>
                  <a:pt x="12300" y="20925"/>
                </a:cubicBezTo>
                <a:cubicBezTo>
                  <a:pt x="19413" y="17510"/>
                  <a:pt x="20931" y="2611"/>
                  <a:pt x="16599" y="726"/>
                </a:cubicBezTo>
                <a:cubicBezTo>
                  <a:pt x="15472" y="234"/>
                  <a:pt x="14207" y="1"/>
                  <a:pt x="12896" y="1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70381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408" y="18288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07685" y="1365603"/>
            <a:ext cx="9232933" cy="763600"/>
          </a:xfrm>
        </p:spPr>
        <p:txBody>
          <a:bodyPr/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“We might live in a UFO.”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48957" y="2351798"/>
            <a:ext cx="9592233" cy="80692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structure do I use in this sentence?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889072" y="3531380"/>
            <a:ext cx="4548376" cy="688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might + V 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548956" y="3603916"/>
            <a:ext cx="917459" cy="543313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48957" y="4548842"/>
            <a:ext cx="8075023" cy="9176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do I use “might” instead of “will”?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237764" y="5763969"/>
            <a:ext cx="7892817" cy="688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use might for future possibility. 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548956" y="5868116"/>
            <a:ext cx="917459" cy="543313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49D8F29-09A8-4A17-9309-3B0D43EABAA6}"/>
              </a:ext>
            </a:extLst>
          </p:cNvPr>
          <p:cNvGrpSpPr/>
          <p:nvPr/>
        </p:nvGrpSpPr>
        <p:grpSpPr>
          <a:xfrm>
            <a:off x="9046637" y="3158725"/>
            <a:ext cx="2458598" cy="3612107"/>
            <a:chOff x="6831080" y="1783988"/>
            <a:chExt cx="2312920" cy="3230841"/>
          </a:xfrm>
        </p:grpSpPr>
        <p:pic>
          <p:nvPicPr>
            <p:cNvPr id="20" name="Picture 2" descr="meaning &amp; examples: can, could, may, might, will, would, shall, should,  must - Shakespeare's English">
              <a:extLst>
                <a:ext uri="{FF2B5EF4-FFF2-40B4-BE49-F238E27FC236}">
                  <a16:creationId xmlns:a16="http://schemas.microsoft.com/office/drawing/2014/main" id="{1F5986DB-CC27-40DE-9D22-5B1D97EC83C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69"/>
            <a:stretch/>
          </p:blipFill>
          <p:spPr bwMode="auto">
            <a:xfrm>
              <a:off x="6831081" y="1783988"/>
              <a:ext cx="2287017" cy="32308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D78DFA6-5AB8-495E-92C5-AE35D1DBF6CE}"/>
                </a:ext>
              </a:extLst>
            </p:cNvPr>
            <p:cNvSpPr/>
            <p:nvPr/>
          </p:nvSpPr>
          <p:spPr>
            <a:xfrm>
              <a:off x="8498263" y="3281157"/>
              <a:ext cx="645737" cy="8389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8F6554B-2079-40A8-9C77-425BF536F91A}"/>
                </a:ext>
              </a:extLst>
            </p:cNvPr>
            <p:cNvSpPr/>
            <p:nvPr/>
          </p:nvSpPr>
          <p:spPr>
            <a:xfrm>
              <a:off x="8498263" y="2635825"/>
              <a:ext cx="645737" cy="2692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AAB804A-6961-4ECF-A5EB-77DE4167BD3B}"/>
                </a:ext>
              </a:extLst>
            </p:cNvPr>
            <p:cNvSpPr/>
            <p:nvPr/>
          </p:nvSpPr>
          <p:spPr>
            <a:xfrm>
              <a:off x="6831080" y="4729970"/>
              <a:ext cx="1447071" cy="2065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52B859D-951C-430E-8605-5A1A6F258BE0}"/>
                </a:ext>
              </a:extLst>
            </p:cNvPr>
            <p:cNvSpPr/>
            <p:nvPr/>
          </p:nvSpPr>
          <p:spPr>
            <a:xfrm>
              <a:off x="6831082" y="3443335"/>
              <a:ext cx="734972" cy="4489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6" name="Rounded Rectangle 25"/>
          <p:cNvSpPr/>
          <p:nvPr/>
        </p:nvSpPr>
        <p:spPr>
          <a:xfrm>
            <a:off x="1889072" y="1433644"/>
            <a:ext cx="1801523" cy="442674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7">
            <a:extLst>
              <a:ext uri="{FF2B5EF4-FFF2-40B4-BE49-F238E27FC236}">
                <a16:creationId xmlns:a16="http://schemas.microsoft.com/office/drawing/2014/main" id="{4A5711CA-0669-A0D2-B95E-D7B5DC6C7E0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2">
              <a:extLst>
                <a:ext uri="{FF2B5EF4-FFF2-40B4-BE49-F238E27FC236}">
                  <a16:creationId xmlns:a16="http://schemas.microsoft.com/office/drawing/2014/main" id="{9F8D3E43-46F8-B83C-238D-2239A7236A82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3">
              <a:extLst>
                <a:ext uri="{FF2B5EF4-FFF2-40B4-BE49-F238E27FC236}">
                  <a16:creationId xmlns:a16="http://schemas.microsoft.com/office/drawing/2014/main" id="{78E5DCBA-2C15-F79D-EEB5-8BF0B729E673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4">
              <a:extLst>
                <a:ext uri="{FF2B5EF4-FFF2-40B4-BE49-F238E27FC236}">
                  <a16:creationId xmlns:a16="http://schemas.microsoft.com/office/drawing/2014/main" id="{BD5A0449-B2FA-5570-D7C2-090D395CAA2F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9FD0BF3-CE0E-DAEA-3E99-F0A6FB2035E3}"/>
              </a:ext>
            </a:extLst>
          </p:cNvPr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231509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6" grpId="0" animBg="1"/>
      <p:bldP spid="17" grpId="0"/>
      <p:bldP spid="18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933366" y="1238558"/>
            <a:ext cx="7470411" cy="734777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Might for future possibility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DE14AD7-7032-4A35-8BA1-335A5A5B26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847" y="2098658"/>
            <a:ext cx="8232110" cy="45509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8701A70-3D69-4C4F-A3DE-885441E86C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223" y="1973335"/>
            <a:ext cx="2909232" cy="74446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2BF2696-8B5B-4B42-B02E-21FAEDFAE17F}"/>
              </a:ext>
            </a:extLst>
          </p:cNvPr>
          <p:cNvSpPr txBox="1"/>
          <p:nvPr/>
        </p:nvSpPr>
        <p:spPr>
          <a:xfrm>
            <a:off x="2232468" y="2775399"/>
            <a:ext cx="69132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We use </a:t>
            </a:r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might + V</a:t>
            </a:r>
            <a:r>
              <a:rPr lang="en-US" sz="32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to talk about actions that are possible in the future (We are 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sure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if they 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 happen or not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642F83-6584-4D15-81C8-CE152061DE98}"/>
              </a:ext>
            </a:extLst>
          </p:cNvPr>
          <p:cNvSpPr txBox="1"/>
          <p:nvPr/>
        </p:nvSpPr>
        <p:spPr>
          <a:xfrm>
            <a:off x="2232467" y="4168079"/>
            <a:ext cx="1966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B8AD27-D8CF-48BE-8625-1BAE74D9A6DA}"/>
              </a:ext>
            </a:extLst>
          </p:cNvPr>
          <p:cNvSpPr txBox="1"/>
          <p:nvPr/>
        </p:nvSpPr>
        <p:spPr>
          <a:xfrm>
            <a:off x="2525380" y="4824669"/>
            <a:ext cx="6079091" cy="1493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lnSpc>
                <a:spcPct val="150000"/>
              </a:lnSpc>
              <a:buFontTx/>
              <a:buChar char="-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We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might live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in a UFO.</a:t>
            </a:r>
          </a:p>
          <a:p>
            <a:pPr marL="380990" indent="-380990">
              <a:lnSpc>
                <a:spcPct val="150000"/>
              </a:lnSpc>
              <a:buFontTx/>
              <a:buChar char="-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They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might not travel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in cars.</a:t>
            </a:r>
          </a:p>
        </p:txBody>
      </p:sp>
      <p:grpSp>
        <p:nvGrpSpPr>
          <p:cNvPr id="2" name="Group 17">
            <a:extLst>
              <a:ext uri="{FF2B5EF4-FFF2-40B4-BE49-F238E27FC236}">
                <a16:creationId xmlns:a16="http://schemas.microsoft.com/office/drawing/2014/main" id="{C0689082-8DBE-6282-FC37-354EBD3E2FF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2">
              <a:extLst>
                <a:ext uri="{FF2B5EF4-FFF2-40B4-BE49-F238E27FC236}">
                  <a16:creationId xmlns:a16="http://schemas.microsoft.com/office/drawing/2014/main" id="{38E89E25-2B82-0A05-5B3D-7B56DFB557C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3">
              <a:extLst>
                <a:ext uri="{FF2B5EF4-FFF2-40B4-BE49-F238E27FC236}">
                  <a16:creationId xmlns:a16="http://schemas.microsoft.com/office/drawing/2014/main" id="{F4B7A7B2-78EB-C087-4D22-FEF0F888411C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4">
              <a:extLst>
                <a:ext uri="{FF2B5EF4-FFF2-40B4-BE49-F238E27FC236}">
                  <a16:creationId xmlns:a16="http://schemas.microsoft.com/office/drawing/2014/main" id="{3D45BA21-A343-EF49-0527-5661FA80C6B0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724B392-65FA-6016-2129-1CF492F83651}"/>
              </a:ext>
            </a:extLst>
          </p:cNvPr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1391493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>
            <a:extLst>
              <a:ext uri="{FF2B5EF4-FFF2-40B4-BE49-F238E27FC236}">
                <a16:creationId xmlns:a16="http://schemas.microsoft.com/office/drawing/2014/main" id="{587EC9E5-F2A0-FE9F-8B5E-659BBB11AB17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2">
              <a:extLst>
                <a:ext uri="{FF2B5EF4-FFF2-40B4-BE49-F238E27FC236}">
                  <a16:creationId xmlns:a16="http://schemas.microsoft.com/office/drawing/2014/main" id="{D3935ED9-43E1-4F7F-92DA-24E89C50A2F2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3">
              <a:extLst>
                <a:ext uri="{FF2B5EF4-FFF2-40B4-BE49-F238E27FC236}">
                  <a16:creationId xmlns:a16="http://schemas.microsoft.com/office/drawing/2014/main" id="{937AA683-D1EA-B8E1-0504-5FDBEF7BD7E1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4">
              <a:extLst>
                <a:ext uri="{FF2B5EF4-FFF2-40B4-BE49-F238E27FC236}">
                  <a16:creationId xmlns:a16="http://schemas.microsoft.com/office/drawing/2014/main" id="{F907B8CE-8141-6429-D095-4BC6E40BBA5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TextBox 14">
            <a:extLst>
              <a:ext uri="{FF2B5EF4-FFF2-40B4-BE49-F238E27FC236}">
                <a16:creationId xmlns:a16="http://schemas.microsoft.com/office/drawing/2014/main" id="{BCA21251-C4A5-8422-6318-AD56E7895058}"/>
              </a:ext>
            </a:extLst>
          </p:cNvPr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0" name="Rounded Rectangle 31">
            <a:extLst>
              <a:ext uri="{FF2B5EF4-FFF2-40B4-BE49-F238E27FC236}">
                <a16:creationId xmlns:a16="http://schemas.microsoft.com/office/drawing/2014/main" id="{434FBB99-511C-A372-CA9B-B37D6C3F8620}"/>
              </a:ext>
            </a:extLst>
          </p:cNvPr>
          <p:cNvSpPr/>
          <p:nvPr/>
        </p:nvSpPr>
        <p:spPr>
          <a:xfrm>
            <a:off x="398697" y="1273758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1" name="TextBox 16">
            <a:extLst>
              <a:ext uri="{FF2B5EF4-FFF2-40B4-BE49-F238E27FC236}">
                <a16:creationId xmlns:a16="http://schemas.microsoft.com/office/drawing/2014/main" id="{EAEC43C7-9C07-AAD8-E1DA-411EB095A3E9}"/>
              </a:ext>
            </a:extLst>
          </p:cNvPr>
          <p:cNvSpPr txBox="1"/>
          <p:nvPr/>
        </p:nvSpPr>
        <p:spPr>
          <a:xfrm>
            <a:off x="454452" y="115770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24" name="Picture 12">
            <a:extLst>
              <a:ext uri="{FF2B5EF4-FFF2-40B4-BE49-F238E27FC236}">
                <a16:creationId xmlns:a16="http://schemas.microsoft.com/office/drawing/2014/main" id="{2FCE37BE-8A61-C358-DEC7-E5E7B32131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8175" y="3718017"/>
            <a:ext cx="6842488" cy="3044185"/>
          </a:xfrm>
          <a:prstGeom prst="rect">
            <a:avLst/>
          </a:prstGeom>
        </p:spPr>
      </p:pic>
      <p:pic>
        <p:nvPicPr>
          <p:cNvPr id="25" name="Picture 13">
            <a:extLst>
              <a:ext uri="{FF2B5EF4-FFF2-40B4-BE49-F238E27FC236}">
                <a16:creationId xmlns:a16="http://schemas.microsoft.com/office/drawing/2014/main" id="{B7E04F6F-75B1-F666-9BF1-0F91A1F3C8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51" y="1935768"/>
            <a:ext cx="2867066" cy="2519883"/>
          </a:xfrm>
          <a:prstGeom prst="rect">
            <a:avLst/>
          </a:prstGeom>
        </p:spPr>
      </p:pic>
      <p:sp>
        <p:nvSpPr>
          <p:cNvPr id="26" name="TextBox 14">
            <a:extLst>
              <a:ext uri="{FF2B5EF4-FFF2-40B4-BE49-F238E27FC236}">
                <a16:creationId xmlns:a16="http://schemas.microsoft.com/office/drawing/2014/main" id="{3F46B604-CFCA-3BFB-B63E-837D84A5408A}"/>
              </a:ext>
            </a:extLst>
          </p:cNvPr>
          <p:cNvSpPr txBox="1"/>
          <p:nvPr/>
        </p:nvSpPr>
        <p:spPr>
          <a:xfrm>
            <a:off x="690812" y="4005081"/>
            <a:ext cx="3578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In the future</a:t>
            </a:r>
          </a:p>
        </p:txBody>
      </p:sp>
      <p:sp>
        <p:nvSpPr>
          <p:cNvPr id="27" name="TextBox 15">
            <a:extLst>
              <a:ext uri="{FF2B5EF4-FFF2-40B4-BE49-F238E27FC236}">
                <a16:creationId xmlns:a16="http://schemas.microsoft.com/office/drawing/2014/main" id="{7EA1DB7A-DA8C-6E85-8862-F414D6F307EC}"/>
              </a:ext>
            </a:extLst>
          </p:cNvPr>
          <p:cNvSpPr txBox="1"/>
          <p:nvPr/>
        </p:nvSpPr>
        <p:spPr>
          <a:xfrm>
            <a:off x="617427" y="4541770"/>
            <a:ext cx="4907514" cy="1835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/>
              <a:t>We might go on holiday to the Moon. 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We might stay there for a long time. 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We might have a great time.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We might come home soon.</a:t>
            </a:r>
          </a:p>
        </p:txBody>
      </p:sp>
      <p:sp>
        <p:nvSpPr>
          <p:cNvPr id="28" name="TextBox 16">
            <a:extLst>
              <a:ext uri="{FF2B5EF4-FFF2-40B4-BE49-F238E27FC236}">
                <a16:creationId xmlns:a16="http://schemas.microsoft.com/office/drawing/2014/main" id="{0C6A53EA-D489-DC1D-9741-9A5103E69C48}"/>
              </a:ext>
            </a:extLst>
          </p:cNvPr>
          <p:cNvSpPr txBox="1"/>
          <p:nvPr/>
        </p:nvSpPr>
        <p:spPr>
          <a:xfrm>
            <a:off x="4468648" y="6001791"/>
            <a:ext cx="2368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Henry, aged 11</a:t>
            </a:r>
          </a:p>
        </p:txBody>
      </p:sp>
      <p:pic>
        <p:nvPicPr>
          <p:cNvPr id="29" name="Picture 17">
            <a:extLst>
              <a:ext uri="{FF2B5EF4-FFF2-40B4-BE49-F238E27FC236}">
                <a16:creationId xmlns:a16="http://schemas.microsoft.com/office/drawing/2014/main" id="{3EACABE0-6C5D-A167-FEC8-6247DB4A21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578" y="3912523"/>
            <a:ext cx="2548593" cy="2911034"/>
          </a:xfrm>
          <a:prstGeom prst="rect">
            <a:avLst/>
          </a:prstGeom>
        </p:spPr>
      </p:pic>
      <p:pic>
        <p:nvPicPr>
          <p:cNvPr id="32" name="Picture 18">
            <a:extLst>
              <a:ext uri="{FF2B5EF4-FFF2-40B4-BE49-F238E27FC236}">
                <a16:creationId xmlns:a16="http://schemas.microsoft.com/office/drawing/2014/main" id="{CC57D372-5A8A-EFAB-C843-56FEC6D964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020" y="1284362"/>
            <a:ext cx="6664785" cy="3820325"/>
          </a:xfrm>
          <a:prstGeom prst="rect">
            <a:avLst/>
          </a:prstGeom>
        </p:spPr>
      </p:pic>
      <p:sp>
        <p:nvSpPr>
          <p:cNvPr id="33" name="TextBox 19">
            <a:extLst>
              <a:ext uri="{FF2B5EF4-FFF2-40B4-BE49-F238E27FC236}">
                <a16:creationId xmlns:a16="http://schemas.microsoft.com/office/drawing/2014/main" id="{B53ED0C0-E9C0-C1B5-376E-6F20C05D9EB4}"/>
              </a:ext>
            </a:extLst>
          </p:cNvPr>
          <p:cNvSpPr txBox="1"/>
          <p:nvPr/>
        </p:nvSpPr>
        <p:spPr>
          <a:xfrm>
            <a:off x="6810325" y="1611849"/>
            <a:ext cx="3578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In the future</a:t>
            </a:r>
          </a:p>
        </p:txBody>
      </p:sp>
      <p:sp>
        <p:nvSpPr>
          <p:cNvPr id="34" name="TextBox 20">
            <a:extLst>
              <a:ext uri="{FF2B5EF4-FFF2-40B4-BE49-F238E27FC236}">
                <a16:creationId xmlns:a16="http://schemas.microsoft.com/office/drawing/2014/main" id="{9AB39C2A-53BD-5E32-1280-AE08EB1878AA}"/>
              </a:ext>
            </a:extLst>
          </p:cNvPr>
          <p:cNvSpPr txBox="1"/>
          <p:nvPr/>
        </p:nvSpPr>
        <p:spPr>
          <a:xfrm>
            <a:off x="6601696" y="2232813"/>
            <a:ext cx="4413521" cy="1980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600" dirty="0"/>
              <a:t>We might live with robots. </a:t>
            </a:r>
          </a:p>
          <a:p>
            <a:pPr>
              <a:lnSpc>
                <a:spcPct val="120000"/>
              </a:lnSpc>
            </a:pPr>
            <a:r>
              <a:rPr lang="en-US" sz="2600" dirty="0"/>
              <a:t>They might clean our houses. </a:t>
            </a:r>
          </a:p>
          <a:p>
            <a:pPr>
              <a:lnSpc>
                <a:spcPct val="120000"/>
              </a:lnSpc>
            </a:pPr>
            <a:r>
              <a:rPr lang="en-US" sz="2600" dirty="0"/>
              <a:t>They might wash our clothes. </a:t>
            </a:r>
          </a:p>
          <a:p>
            <a:pPr>
              <a:lnSpc>
                <a:spcPct val="120000"/>
              </a:lnSpc>
            </a:pPr>
            <a:r>
              <a:rPr lang="en-US" sz="2600" dirty="0"/>
              <a:t>They might not talk to us.</a:t>
            </a:r>
          </a:p>
        </p:txBody>
      </p:sp>
      <p:sp>
        <p:nvSpPr>
          <p:cNvPr id="35" name="TextBox 21">
            <a:extLst>
              <a:ext uri="{FF2B5EF4-FFF2-40B4-BE49-F238E27FC236}">
                <a16:creationId xmlns:a16="http://schemas.microsoft.com/office/drawing/2014/main" id="{7A0F3F36-C5D7-364C-B7EA-CE6FFAE23611}"/>
              </a:ext>
            </a:extLst>
          </p:cNvPr>
          <p:cNvSpPr txBox="1"/>
          <p:nvPr/>
        </p:nvSpPr>
        <p:spPr>
          <a:xfrm>
            <a:off x="9331218" y="4224818"/>
            <a:ext cx="2368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Jenny, aged 12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57058" y="1288837"/>
            <a:ext cx="9135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poems and tick true or false.</a:t>
            </a: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4513639"/>
              </p:ext>
            </p:extLst>
          </p:nvPr>
        </p:nvGraphicFramePr>
        <p:xfrm>
          <a:off x="488730" y="1286866"/>
          <a:ext cx="11083160" cy="548578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576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66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03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6817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70C0"/>
                          </a:solidFill>
                        </a:rPr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70C0"/>
                          </a:solidFill>
                        </a:rPr>
                        <a:t>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6817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70C0"/>
                          </a:solidFill>
                        </a:rPr>
                        <a:t>1. </a:t>
                      </a:r>
                      <a:r>
                        <a:rPr lang="en-US" sz="2800" dirty="0"/>
                        <a:t>Jenny thinks we might live with robots.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6817">
                <a:tc>
                  <a:txBody>
                    <a:bodyPr/>
                    <a:lstStyle/>
                    <a:p>
                      <a:r>
                        <a:rPr lang="en-US" sz="2800" b="1" kern="1200" dirty="0">
                          <a:solidFill>
                            <a:srgbClr val="0070C0"/>
                          </a:solidFill>
                        </a:rPr>
                        <a:t>2. </a:t>
                      </a:r>
                      <a:r>
                        <a:rPr lang="en-US" sz="2800" dirty="0"/>
                        <a:t>Henry thinks we might travel to the Moon.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6817">
                <a:tc>
                  <a:txBody>
                    <a:bodyPr/>
                    <a:lstStyle/>
                    <a:p>
                      <a:r>
                        <a:rPr lang="en-US" sz="2800" b="1" kern="1200">
                          <a:solidFill>
                            <a:srgbClr val="0070C0"/>
                          </a:solidFill>
                        </a:rPr>
                        <a:t>3.</a:t>
                      </a:r>
                      <a:r>
                        <a:rPr lang="en-US" sz="2800"/>
                        <a:t> Jenny thinks robots might not clean our houses.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6817">
                <a:tc>
                  <a:txBody>
                    <a:bodyPr/>
                    <a:lstStyle/>
                    <a:p>
                      <a:r>
                        <a:rPr lang="en-US" sz="2800" b="1" kern="1200" dirty="0">
                          <a:solidFill>
                            <a:srgbClr val="0070C0"/>
                          </a:solidFill>
                        </a:rPr>
                        <a:t>4.</a:t>
                      </a:r>
                      <a:r>
                        <a:rPr lang="en-US" sz="2800" dirty="0"/>
                        <a:t> Henry thinks we will stay on the Moon for a short time.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6817">
                <a:tc>
                  <a:txBody>
                    <a:bodyPr/>
                    <a:lstStyle/>
                    <a:p>
                      <a:r>
                        <a:rPr lang="en-US" sz="2800" b="1" kern="1200" dirty="0">
                          <a:solidFill>
                            <a:srgbClr val="0070C0"/>
                          </a:solidFill>
                        </a:rPr>
                        <a:t>5.</a:t>
                      </a:r>
                      <a:r>
                        <a:rPr lang="en-US" sz="2800" dirty="0"/>
                        <a:t> Jenny thinks robots might help us to do the housework.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98960">
                <a:tc>
                  <a:txBody>
                    <a:bodyPr/>
                    <a:lstStyle/>
                    <a:p>
                      <a:r>
                        <a:rPr lang="en-US" sz="2800" b="1" kern="1200" dirty="0">
                          <a:solidFill>
                            <a:srgbClr val="0070C0"/>
                          </a:solidFill>
                        </a:rPr>
                        <a:t>6. </a:t>
                      </a:r>
                      <a:r>
                        <a:rPr lang="en-US" sz="2800" dirty="0"/>
                        <a:t>Henry thinks we might not have a great time on the Moon.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F8D819F-F104-4554-9544-9796366895C1}"/>
              </a:ext>
            </a:extLst>
          </p:cNvPr>
          <p:cNvSpPr txBox="1"/>
          <p:nvPr/>
        </p:nvSpPr>
        <p:spPr>
          <a:xfrm>
            <a:off x="9418794" y="2087371"/>
            <a:ext cx="626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4800" b="1" dirty="0">
              <a:solidFill>
                <a:srgbClr val="00B05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545A87-0179-4E38-A263-933931051931}"/>
              </a:ext>
            </a:extLst>
          </p:cNvPr>
          <p:cNvSpPr txBox="1"/>
          <p:nvPr/>
        </p:nvSpPr>
        <p:spPr>
          <a:xfrm>
            <a:off x="9434560" y="2886087"/>
            <a:ext cx="626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4800" b="1" dirty="0">
              <a:solidFill>
                <a:srgbClr val="00B05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CEBE90-C41C-4E6C-9314-1995120F94E1}"/>
              </a:ext>
            </a:extLst>
          </p:cNvPr>
          <p:cNvSpPr txBox="1"/>
          <p:nvPr/>
        </p:nvSpPr>
        <p:spPr>
          <a:xfrm>
            <a:off x="10630536" y="3566686"/>
            <a:ext cx="626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4800" b="1" dirty="0">
              <a:solidFill>
                <a:srgbClr val="00B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251B50-1E24-44E5-BE07-952D43CD56B1}"/>
              </a:ext>
            </a:extLst>
          </p:cNvPr>
          <p:cNvSpPr txBox="1"/>
          <p:nvPr/>
        </p:nvSpPr>
        <p:spPr>
          <a:xfrm>
            <a:off x="10632825" y="4338670"/>
            <a:ext cx="626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4800" b="1" dirty="0">
              <a:solidFill>
                <a:srgbClr val="00B05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574863-96AB-4004-938B-7337B96810B7}"/>
              </a:ext>
            </a:extLst>
          </p:cNvPr>
          <p:cNvSpPr txBox="1"/>
          <p:nvPr/>
        </p:nvSpPr>
        <p:spPr>
          <a:xfrm>
            <a:off x="9418794" y="5155635"/>
            <a:ext cx="626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4800" b="1" dirty="0">
              <a:solidFill>
                <a:srgbClr val="00B05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E617AF-A138-40E6-B532-95FB089FE8A4}"/>
              </a:ext>
            </a:extLst>
          </p:cNvPr>
          <p:cNvSpPr txBox="1"/>
          <p:nvPr/>
        </p:nvSpPr>
        <p:spPr>
          <a:xfrm>
            <a:off x="10630536" y="5941651"/>
            <a:ext cx="626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4800" b="1" dirty="0">
              <a:solidFill>
                <a:srgbClr val="00B050"/>
              </a:solidFill>
            </a:endParaRPr>
          </a:p>
        </p:txBody>
      </p:sp>
      <p:grpSp>
        <p:nvGrpSpPr>
          <p:cNvPr id="9" name="Group 17">
            <a:extLst>
              <a:ext uri="{FF2B5EF4-FFF2-40B4-BE49-F238E27FC236}">
                <a16:creationId xmlns:a16="http://schemas.microsoft.com/office/drawing/2014/main" id="{F7F215D1-7FBA-3B87-277B-582DB2584358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0" name="Round Single Corner Rectangle 22">
              <a:extLst>
                <a:ext uri="{FF2B5EF4-FFF2-40B4-BE49-F238E27FC236}">
                  <a16:creationId xmlns:a16="http://schemas.microsoft.com/office/drawing/2014/main" id="{F9705467-5B23-237C-CFB6-6C7F23F72604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23">
              <a:extLst>
                <a:ext uri="{FF2B5EF4-FFF2-40B4-BE49-F238E27FC236}">
                  <a16:creationId xmlns:a16="http://schemas.microsoft.com/office/drawing/2014/main" id="{0B202DCF-D457-C5AC-040F-39FFDF60ED7B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 Single Corner Rectangle 24">
              <a:extLst>
                <a:ext uri="{FF2B5EF4-FFF2-40B4-BE49-F238E27FC236}">
                  <a16:creationId xmlns:a16="http://schemas.microsoft.com/office/drawing/2014/main" id="{4C6A242F-76F1-0096-170B-4A90821CD00F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4">
            <a:extLst>
              <a:ext uri="{FF2B5EF4-FFF2-40B4-BE49-F238E27FC236}">
                <a16:creationId xmlns:a16="http://schemas.microsoft.com/office/drawing/2014/main" id="{259A3DA0-E6CE-1AD2-F63C-A24550DCE121}"/>
              </a:ext>
            </a:extLst>
          </p:cNvPr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361909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59341" y="1181918"/>
            <a:ext cx="102529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Think about what you might do or have in the future. Share your ideas with your classmates.</a:t>
            </a:r>
          </a:p>
        </p:txBody>
      </p:sp>
      <p:grpSp>
        <p:nvGrpSpPr>
          <p:cNvPr id="10" name="Group 17">
            <a:extLst>
              <a:ext uri="{FF2B5EF4-FFF2-40B4-BE49-F238E27FC236}">
                <a16:creationId xmlns:a16="http://schemas.microsoft.com/office/drawing/2014/main" id="{FD8AE0DC-1834-CA3F-1270-FC8AC4F9EB45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22">
              <a:extLst>
                <a:ext uri="{FF2B5EF4-FFF2-40B4-BE49-F238E27FC236}">
                  <a16:creationId xmlns:a16="http://schemas.microsoft.com/office/drawing/2014/main" id="{323388EC-3C58-5A22-4657-DF7406BCD295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23">
              <a:extLst>
                <a:ext uri="{FF2B5EF4-FFF2-40B4-BE49-F238E27FC236}">
                  <a16:creationId xmlns:a16="http://schemas.microsoft.com/office/drawing/2014/main" id="{470415B8-C5D5-0488-206C-593EEAED9CDE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24">
              <a:extLst>
                <a:ext uri="{FF2B5EF4-FFF2-40B4-BE49-F238E27FC236}">
                  <a16:creationId xmlns:a16="http://schemas.microsoft.com/office/drawing/2014/main" id="{3BCA190E-026C-75BE-05B2-875506718749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4">
            <a:extLst>
              <a:ext uri="{FF2B5EF4-FFF2-40B4-BE49-F238E27FC236}">
                <a16:creationId xmlns:a16="http://schemas.microsoft.com/office/drawing/2014/main" id="{7C5D2542-1100-C2DC-F5AA-62B2F2ACA834}"/>
              </a:ext>
            </a:extLst>
          </p:cNvPr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19" name="Rounded Rectangle 31">
            <a:extLst>
              <a:ext uri="{FF2B5EF4-FFF2-40B4-BE49-F238E27FC236}">
                <a16:creationId xmlns:a16="http://schemas.microsoft.com/office/drawing/2014/main" id="{434FBB99-511C-A372-CA9B-B37D6C3F8620}"/>
              </a:ext>
            </a:extLst>
          </p:cNvPr>
          <p:cNvSpPr/>
          <p:nvPr/>
        </p:nvSpPr>
        <p:spPr>
          <a:xfrm>
            <a:off x="600980" y="1259230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20" name="TextBox 16">
            <a:extLst>
              <a:ext uri="{FF2B5EF4-FFF2-40B4-BE49-F238E27FC236}">
                <a16:creationId xmlns:a16="http://schemas.microsoft.com/office/drawing/2014/main" id="{EAEC43C7-9C07-AAD8-E1DA-411EB095A3E9}"/>
              </a:ext>
            </a:extLst>
          </p:cNvPr>
          <p:cNvSpPr txBox="1"/>
          <p:nvPr/>
        </p:nvSpPr>
        <p:spPr>
          <a:xfrm>
            <a:off x="656735" y="114317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CE160C-9AD6-C17D-7F0A-01280A2A56CA}"/>
              </a:ext>
            </a:extLst>
          </p:cNvPr>
          <p:cNvSpPr txBox="1"/>
          <p:nvPr/>
        </p:nvSpPr>
        <p:spPr>
          <a:xfrm>
            <a:off x="852283" y="3375763"/>
            <a:ext cx="28125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B2F50D-1A58-C415-B23E-2A441F684F52}"/>
              </a:ext>
            </a:extLst>
          </p:cNvPr>
          <p:cNvSpPr txBox="1"/>
          <p:nvPr/>
        </p:nvSpPr>
        <p:spPr>
          <a:xfrm>
            <a:off x="885704" y="4237496"/>
            <a:ext cx="109921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I might have a smartphone to surf the internet.</a:t>
            </a:r>
          </a:p>
        </p:txBody>
      </p:sp>
    </p:spTree>
    <p:extLst>
      <p:ext uri="{BB962C8B-B14F-4D97-AF65-F5344CB8AC3E}">
        <p14:creationId xmlns:p14="http://schemas.microsoft.com/office/powerpoint/2010/main" val="888419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80664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487067" y="2621049"/>
            <a:ext cx="7432370" cy="2499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Future Simple and Might for future possibility.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437" y="279445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4043" y="126330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53329" y="2348164"/>
            <a:ext cx="7532868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Do exercises in the workbook.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066" y="2341108"/>
            <a:ext cx="3407676" cy="340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203" y="0"/>
            <a:ext cx="9095102" cy="6858000"/>
          </a:xfrm>
        </p:spPr>
      </p:pic>
      <p:grpSp>
        <p:nvGrpSpPr>
          <p:cNvPr id="16" name="Group 15"/>
          <p:cNvGrpSpPr/>
          <p:nvPr/>
        </p:nvGrpSpPr>
        <p:grpSpPr>
          <a:xfrm>
            <a:off x="2949901" y="3510328"/>
            <a:ext cx="6869145" cy="1877988"/>
            <a:chOff x="2949901" y="3510328"/>
            <a:chExt cx="6869145" cy="187798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879C85B-8CF1-467C-90E2-2EFA7DD63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6820" y="3510790"/>
              <a:ext cx="1327361" cy="1877072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A8DCC60-7CC6-4BB5-93C9-B6ABD7122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9901" y="3510330"/>
              <a:ext cx="1319185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953C47D-F5F3-4C8B-95AB-CB1D25CCA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7236" y="3514195"/>
              <a:ext cx="1323683" cy="1870317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3DF6CF5-0997-49BE-A637-2641803BF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89934" y="3510328"/>
              <a:ext cx="1329112" cy="1877988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0B541C0-B76C-43AB-9EAF-B49801DFF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8654" y="3510329"/>
              <a:ext cx="1329112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</p:grpSp>
      <p:sp>
        <p:nvSpPr>
          <p:cNvPr id="15" name="Rectangle 14"/>
          <p:cNvSpPr/>
          <p:nvPr/>
        </p:nvSpPr>
        <p:spPr>
          <a:xfrm>
            <a:off x="2949901" y="5654655"/>
            <a:ext cx="65297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latin typeface="Calibri" panose="020F0502020204030204" pitchFamily="34" charset="0"/>
              </a:rPr>
              <a:t>Website: </a:t>
            </a:r>
            <a:r>
              <a:rPr lang="en-GB" sz="2000" b="1" i="1" dirty="0" err="1">
                <a:latin typeface="Calibri" panose="020F0502020204030204" pitchFamily="34" charset="0"/>
              </a:rPr>
              <a:t>hoclieu.vn</a:t>
            </a:r>
            <a:endParaRPr lang="en-GB" sz="2000" dirty="0"/>
          </a:p>
          <a:p>
            <a:pPr algn="ctr"/>
            <a:r>
              <a:rPr lang="en-GB" sz="2000" b="1" dirty="0" err="1">
                <a:latin typeface="Calibri" panose="020F0502020204030204" pitchFamily="34" charset="0"/>
              </a:rPr>
              <a:t>Fanpage</a:t>
            </a:r>
            <a:r>
              <a:rPr lang="en-GB" sz="2000" b="1" dirty="0">
                <a:latin typeface="Calibri" panose="020F0502020204030204" pitchFamily="34" charset="0"/>
              </a:rPr>
              <a:t>: </a:t>
            </a:r>
            <a:r>
              <a:rPr lang="en-GB" sz="2000" b="1" i="1" dirty="0" err="1">
                <a:latin typeface="Calibri" panose="020F0502020204030204" pitchFamily="34" charset="0"/>
              </a:rPr>
              <a:t>facebook.com</a:t>
            </a:r>
            <a:r>
              <a:rPr lang="en-GB" sz="2000" b="1" i="1" dirty="0">
                <a:latin typeface="Calibri" panose="020F0502020204030204" pitchFamily="34" charset="0"/>
              </a:rPr>
              <a:t>/</a:t>
            </a:r>
            <a:r>
              <a:rPr lang="en-GB" sz="2000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sz="2000" b="1" i="1" dirty="0">
                <a:latin typeface="Calibri" panose="020F0502020204030204" pitchFamily="34" charset="0"/>
              </a:rPr>
              <a:t>/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47D5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F266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250138" y="1896087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836656" y="1940421"/>
            <a:ext cx="5395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HOUSES IN THE FUTURE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66531" y="113518"/>
            <a:ext cx="807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10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622990" y="1742250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  <p:pic>
        <p:nvPicPr>
          <p:cNvPr id="6" name="Hình ảnh 5">
            <a:extLst>
              <a:ext uri="{FF2B5EF4-FFF2-40B4-BE49-F238E27FC236}">
                <a16:creationId xmlns:a16="http://schemas.microsoft.com/office/drawing/2014/main" id="{FAAB3F17-C004-81AF-1888-7F94A400A52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09" r="6683" b="20162"/>
          <a:stretch/>
        </p:blipFill>
        <p:spPr>
          <a:xfrm>
            <a:off x="3150251" y="2837705"/>
            <a:ext cx="5456699" cy="377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5340352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4749594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1441674" y="1103050"/>
            <a:ext cx="1835914" cy="612205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16154" y="2232538"/>
            <a:ext cx="2207853" cy="853608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THE FUTURE SIMPLE TENSE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061207" y="3569377"/>
            <a:ext cx="2207853" cy="801730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chemeClr val="bg1"/>
                </a:solidFill>
              </a:rPr>
              <a:t>MIGHT</a:t>
            </a:r>
            <a:r>
              <a:rPr lang="en-US" b="1" dirty="0">
                <a:solidFill>
                  <a:schemeClr val="bg1"/>
                </a:solidFill>
              </a:rPr>
              <a:t> FOR FUTURE POSSIBILITY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913680" y="4823850"/>
            <a:ext cx="1835914" cy="60144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PRODUCTION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322807" y="1279577"/>
            <a:ext cx="6249085" cy="618004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Game: Sentence puzzling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339320" y="2146327"/>
            <a:ext cx="6236325" cy="1272156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Task 1: Fill in the blanks.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Task 2: Complete the conversation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Task 3: Make sentences.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335567" y="3736530"/>
            <a:ext cx="6232572" cy="634577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True or false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335567" y="4683467"/>
            <a:ext cx="6220204" cy="845902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Share what you might do or have in the future.</a:t>
            </a:r>
          </a:p>
        </p:txBody>
      </p:sp>
      <p:cxnSp>
        <p:nvCxnSpPr>
          <p:cNvPr id="24" name="Curved Connector 23"/>
          <p:cNvCxnSpPr>
            <a:cxnSpLocks/>
            <a:stCxn id="16" idx="3"/>
            <a:endCxn id="17" idx="0"/>
          </p:cNvCxnSpPr>
          <p:nvPr/>
        </p:nvCxnSpPr>
        <p:spPr>
          <a:xfrm>
            <a:off x="3277588" y="1409153"/>
            <a:ext cx="542493" cy="823385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2165134" y="2659341"/>
            <a:ext cx="551020" cy="910035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441673" y="5926304"/>
            <a:ext cx="2107493" cy="604154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CONSOLIDATION</a:t>
            </a:r>
            <a:endParaRPr lang="en-GB" b="1" dirty="0">
              <a:solidFill>
                <a:schemeClr val="bg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19" idx="1"/>
            <a:endCxn id="27" idx="0"/>
          </p:cNvCxnSpPr>
          <p:nvPr/>
        </p:nvCxnSpPr>
        <p:spPr>
          <a:xfrm rot="10800000" flipV="1">
            <a:off x="2495420" y="5124574"/>
            <a:ext cx="418260" cy="801730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348603" y="5819512"/>
            <a:ext cx="6217073" cy="684962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</a:rPr>
              <a:t>Homework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564976" y="251696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151494" y="296030"/>
            <a:ext cx="5395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3: A CLOSER LOOK 2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937828" y="97859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  <p:cxnSp>
        <p:nvCxnSpPr>
          <p:cNvPr id="4" name="Curved Connector 25">
            <a:extLst>
              <a:ext uri="{FF2B5EF4-FFF2-40B4-BE49-F238E27FC236}">
                <a16:creationId xmlns:a16="http://schemas.microsoft.com/office/drawing/2014/main" id="{A2FA7AAC-C769-2F51-44D6-517D2099B082}"/>
              </a:ext>
            </a:extLst>
          </p:cNvPr>
          <p:cNvCxnSpPr>
            <a:cxnSpLocks/>
            <a:stCxn id="18" idx="3"/>
            <a:endCxn id="19" idx="0"/>
          </p:cNvCxnSpPr>
          <p:nvPr/>
        </p:nvCxnSpPr>
        <p:spPr>
          <a:xfrm>
            <a:off x="3269060" y="3970242"/>
            <a:ext cx="562577" cy="853608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474791" y="3429000"/>
            <a:ext cx="35410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SENTENCES PUZZLING</a:t>
            </a:r>
          </a:p>
        </p:txBody>
      </p:sp>
      <p:graphicFrame>
        <p:nvGraphicFramePr>
          <p:cNvPr id="2" name="Bảng 7">
            <a:extLst>
              <a:ext uri="{FF2B5EF4-FFF2-40B4-BE49-F238E27FC236}">
                <a16:creationId xmlns:a16="http://schemas.microsoft.com/office/drawing/2014/main" id="{C43ECFFF-D572-E298-B8F2-D6CE00B42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211148"/>
              </p:ext>
            </p:extLst>
          </p:nvPr>
        </p:nvGraphicFramePr>
        <p:xfrm>
          <a:off x="4720124" y="1496242"/>
          <a:ext cx="7112000" cy="9448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778000">
                  <a:extLst>
                    <a:ext uri="{9D8B030D-6E8A-4147-A177-3AD203B41FA5}">
                      <a16:colId xmlns:a16="http://schemas.microsoft.com/office/drawing/2014/main" val="3559908436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312160389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2238317846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3240465312"/>
                    </a:ext>
                  </a:extLst>
                </a:gridCol>
              </a:tblGrid>
              <a:tr h="91242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ENGLISH</a:t>
                      </a:r>
                      <a:endParaRPr lang="vi-V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NEXT YEAR.</a:t>
                      </a:r>
                      <a:endParaRPr lang="vi-V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SHE </a:t>
                      </a:r>
                      <a:endParaRPr lang="vi-VN" sz="2800" dirty="0"/>
                    </a:p>
                    <a:p>
                      <a:pPr algn="ctr"/>
                      <a:r>
                        <a:rPr lang="en-US" sz="2800" dirty="0"/>
                        <a:t> </a:t>
                      </a:r>
                      <a:endParaRPr lang="vi-V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WILL LEARN</a:t>
                      </a:r>
                      <a:endParaRPr lang="vi-VN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2702682"/>
                  </a:ext>
                </a:extLst>
              </a:tr>
            </a:tbl>
          </a:graphicData>
        </a:graphic>
      </p:graphicFrame>
      <p:graphicFrame>
        <p:nvGraphicFramePr>
          <p:cNvPr id="3" name="Bảng 7">
            <a:extLst>
              <a:ext uri="{FF2B5EF4-FFF2-40B4-BE49-F238E27FC236}">
                <a16:creationId xmlns:a16="http://schemas.microsoft.com/office/drawing/2014/main" id="{175E286A-2CA4-4688-24A3-4F0F8B82EE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043476"/>
              </p:ext>
            </p:extLst>
          </p:nvPr>
        </p:nvGraphicFramePr>
        <p:xfrm>
          <a:off x="4720124" y="2880901"/>
          <a:ext cx="7112000" cy="1001946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617614">
                  <a:extLst>
                    <a:ext uri="{9D8B030D-6E8A-4147-A177-3AD203B41FA5}">
                      <a16:colId xmlns:a16="http://schemas.microsoft.com/office/drawing/2014/main" val="3559908436"/>
                    </a:ext>
                  </a:extLst>
                </a:gridCol>
                <a:gridCol w="1765738">
                  <a:extLst>
                    <a:ext uri="{9D8B030D-6E8A-4147-A177-3AD203B41FA5}">
                      <a16:colId xmlns:a16="http://schemas.microsoft.com/office/drawing/2014/main" val="312160389"/>
                    </a:ext>
                  </a:extLst>
                </a:gridCol>
                <a:gridCol w="2065283">
                  <a:extLst>
                    <a:ext uri="{9D8B030D-6E8A-4147-A177-3AD203B41FA5}">
                      <a16:colId xmlns:a16="http://schemas.microsoft.com/office/drawing/2014/main" val="2238317846"/>
                    </a:ext>
                  </a:extLst>
                </a:gridCol>
                <a:gridCol w="1663365">
                  <a:extLst>
                    <a:ext uri="{9D8B030D-6E8A-4147-A177-3AD203B41FA5}">
                      <a16:colId xmlns:a16="http://schemas.microsoft.com/office/drawing/2014/main" val="3240465312"/>
                    </a:ext>
                  </a:extLst>
                </a:gridCol>
              </a:tblGrid>
              <a:tr h="10019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WILL</a:t>
                      </a:r>
                      <a:endParaRPr lang="vi-VN" sz="2800" dirty="0"/>
                    </a:p>
                    <a:p>
                      <a:pPr algn="ctr"/>
                      <a:endParaRPr lang="vi-V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HIS FATHER </a:t>
                      </a:r>
                      <a:endParaRPr lang="vi-V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OVERNIGHT.</a:t>
                      </a:r>
                      <a:endParaRPr lang="vi-V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WORK </a:t>
                      </a:r>
                      <a:endParaRPr lang="vi-VN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2702682"/>
                  </a:ext>
                </a:extLst>
              </a:tr>
            </a:tbl>
          </a:graphicData>
        </a:graphic>
      </p:graphicFrame>
      <p:graphicFrame>
        <p:nvGraphicFramePr>
          <p:cNvPr id="4" name="Bảng 8">
            <a:extLst>
              <a:ext uri="{FF2B5EF4-FFF2-40B4-BE49-F238E27FC236}">
                <a16:creationId xmlns:a16="http://schemas.microsoft.com/office/drawing/2014/main" id="{8DC2E5AB-DCF5-660B-81F2-DD77FC2DEA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861101"/>
              </p:ext>
            </p:extLst>
          </p:nvPr>
        </p:nvGraphicFramePr>
        <p:xfrm>
          <a:off x="4720124" y="4231896"/>
          <a:ext cx="7112000" cy="9448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778000">
                  <a:extLst>
                    <a:ext uri="{9D8B030D-6E8A-4147-A177-3AD203B41FA5}">
                      <a16:colId xmlns:a16="http://schemas.microsoft.com/office/drawing/2014/main" val="3559908436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312160389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2238317846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3240465312"/>
                    </a:ext>
                  </a:extLst>
                </a:gridCol>
              </a:tblGrid>
              <a:tr h="91242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WILL</a:t>
                      </a:r>
                      <a:endParaRPr lang="vi-V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PHONG AND NICK </a:t>
                      </a:r>
                      <a:endParaRPr lang="vi-V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SOON.</a:t>
                      </a:r>
                      <a:endParaRPr lang="vi-VN" sz="2800" dirty="0"/>
                    </a:p>
                    <a:p>
                      <a:pPr algn="ctr"/>
                      <a:endParaRPr lang="vi-V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COME</a:t>
                      </a:r>
                      <a:endParaRPr lang="vi-VN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2702682"/>
                  </a:ext>
                </a:extLst>
              </a:tr>
            </a:tbl>
          </a:graphicData>
        </a:graphic>
      </p:graphicFrame>
      <p:graphicFrame>
        <p:nvGraphicFramePr>
          <p:cNvPr id="7" name="Bảng 9">
            <a:extLst>
              <a:ext uri="{FF2B5EF4-FFF2-40B4-BE49-F238E27FC236}">
                <a16:creationId xmlns:a16="http://schemas.microsoft.com/office/drawing/2014/main" id="{B20F288B-AC0D-2580-6BDE-63D5EE3722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9381725"/>
              </p:ext>
            </p:extLst>
          </p:nvPr>
        </p:nvGraphicFramePr>
        <p:xfrm>
          <a:off x="4720124" y="5525825"/>
          <a:ext cx="7112000" cy="9448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778000">
                  <a:extLst>
                    <a:ext uri="{9D8B030D-6E8A-4147-A177-3AD203B41FA5}">
                      <a16:colId xmlns:a16="http://schemas.microsoft.com/office/drawing/2014/main" val="3559908436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312160389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2238317846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3240465312"/>
                    </a:ext>
                  </a:extLst>
                </a:gridCol>
              </a:tblGrid>
              <a:tr h="91242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FINISH </a:t>
                      </a:r>
                      <a:endParaRPr lang="vi-V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SAM</a:t>
                      </a:r>
                      <a:endParaRPr lang="vi-VN" sz="2800" dirty="0"/>
                    </a:p>
                    <a:p>
                      <a:pPr algn="ctr"/>
                      <a:endParaRPr lang="vi-V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WON’T</a:t>
                      </a:r>
                      <a:endParaRPr lang="vi-V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HIS WORK.</a:t>
                      </a:r>
                      <a:endParaRPr lang="vi-VN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27026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474791" y="3429000"/>
            <a:ext cx="35410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SENTENCES PUZZLING</a:t>
            </a:r>
          </a:p>
        </p:txBody>
      </p:sp>
      <p:graphicFrame>
        <p:nvGraphicFramePr>
          <p:cNvPr id="6" name="Bảng 7">
            <a:extLst>
              <a:ext uri="{FF2B5EF4-FFF2-40B4-BE49-F238E27FC236}">
                <a16:creationId xmlns:a16="http://schemas.microsoft.com/office/drawing/2014/main" id="{C43ECFFF-D572-E298-B8F2-D6CE00B42D7F}"/>
              </a:ext>
            </a:extLst>
          </p:cNvPr>
          <p:cNvGraphicFramePr>
            <a:graphicFrameLocks noGrp="1"/>
          </p:cNvGraphicFramePr>
          <p:nvPr/>
        </p:nvGraphicFramePr>
        <p:xfrm>
          <a:off x="4720124" y="1496242"/>
          <a:ext cx="7112000" cy="9448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778000">
                  <a:extLst>
                    <a:ext uri="{9D8B030D-6E8A-4147-A177-3AD203B41FA5}">
                      <a16:colId xmlns:a16="http://schemas.microsoft.com/office/drawing/2014/main" val="3559908436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312160389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2238317846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3240465312"/>
                    </a:ext>
                  </a:extLst>
                </a:gridCol>
              </a:tblGrid>
              <a:tr h="91242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SHE </a:t>
                      </a:r>
                      <a:endParaRPr lang="vi-V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WILL LEARN</a:t>
                      </a:r>
                      <a:endParaRPr lang="vi-V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ENGLISH </a:t>
                      </a:r>
                      <a:endParaRPr lang="vi-V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NEXT YEAR.</a:t>
                      </a:r>
                      <a:endParaRPr lang="vi-VN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2702682"/>
                  </a:ext>
                </a:extLst>
              </a:tr>
            </a:tbl>
          </a:graphicData>
        </a:graphic>
      </p:graphicFrame>
      <p:graphicFrame>
        <p:nvGraphicFramePr>
          <p:cNvPr id="8" name="Bảng 7">
            <a:extLst>
              <a:ext uri="{FF2B5EF4-FFF2-40B4-BE49-F238E27FC236}">
                <a16:creationId xmlns:a16="http://schemas.microsoft.com/office/drawing/2014/main" id="{175E286A-2CA4-4688-24A3-4F0F8B82EE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124357"/>
              </p:ext>
            </p:extLst>
          </p:nvPr>
        </p:nvGraphicFramePr>
        <p:xfrm>
          <a:off x="4720124" y="2880901"/>
          <a:ext cx="7111999" cy="9448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778000">
                  <a:extLst>
                    <a:ext uri="{9D8B030D-6E8A-4147-A177-3AD203B41FA5}">
                      <a16:colId xmlns:a16="http://schemas.microsoft.com/office/drawing/2014/main" val="3559908436"/>
                    </a:ext>
                  </a:extLst>
                </a:gridCol>
                <a:gridCol w="1611441">
                  <a:extLst>
                    <a:ext uri="{9D8B030D-6E8A-4147-A177-3AD203B41FA5}">
                      <a16:colId xmlns:a16="http://schemas.microsoft.com/office/drawing/2014/main" val="312160389"/>
                    </a:ext>
                  </a:extLst>
                </a:gridCol>
                <a:gridCol w="1621926">
                  <a:extLst>
                    <a:ext uri="{9D8B030D-6E8A-4147-A177-3AD203B41FA5}">
                      <a16:colId xmlns:a16="http://schemas.microsoft.com/office/drawing/2014/main" val="2238317846"/>
                    </a:ext>
                  </a:extLst>
                </a:gridCol>
                <a:gridCol w="2100632">
                  <a:extLst>
                    <a:ext uri="{9D8B030D-6E8A-4147-A177-3AD203B41FA5}">
                      <a16:colId xmlns:a16="http://schemas.microsoft.com/office/drawing/2014/main" val="3240465312"/>
                    </a:ext>
                  </a:extLst>
                </a:gridCol>
              </a:tblGrid>
              <a:tr h="91242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HIS FATHER </a:t>
                      </a:r>
                      <a:endParaRPr lang="vi-V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WILL</a:t>
                      </a:r>
                      <a:endParaRPr lang="vi-V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WORK </a:t>
                      </a:r>
                      <a:endParaRPr lang="vi-V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OVERNIGHT.</a:t>
                      </a:r>
                      <a:endParaRPr lang="vi-VN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2702682"/>
                  </a:ext>
                </a:extLst>
              </a:tr>
            </a:tbl>
          </a:graphicData>
        </a:graphic>
      </p:graphicFrame>
      <p:graphicFrame>
        <p:nvGraphicFramePr>
          <p:cNvPr id="9" name="Bảng 8">
            <a:extLst>
              <a:ext uri="{FF2B5EF4-FFF2-40B4-BE49-F238E27FC236}">
                <a16:creationId xmlns:a16="http://schemas.microsoft.com/office/drawing/2014/main" id="{8DC2E5AB-DCF5-660B-81F2-DD77FC2DEA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928151"/>
              </p:ext>
            </p:extLst>
          </p:nvPr>
        </p:nvGraphicFramePr>
        <p:xfrm>
          <a:off x="4720124" y="4231896"/>
          <a:ext cx="7112000" cy="9448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778000">
                  <a:extLst>
                    <a:ext uri="{9D8B030D-6E8A-4147-A177-3AD203B41FA5}">
                      <a16:colId xmlns:a16="http://schemas.microsoft.com/office/drawing/2014/main" val="3559908436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312160389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2238317846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3240465312"/>
                    </a:ext>
                  </a:extLst>
                </a:gridCol>
              </a:tblGrid>
              <a:tr h="91242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PHONG AND NICK </a:t>
                      </a:r>
                      <a:endParaRPr lang="vi-V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WILL</a:t>
                      </a:r>
                      <a:endParaRPr lang="vi-V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COME</a:t>
                      </a:r>
                      <a:endParaRPr lang="vi-V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SOON.</a:t>
                      </a:r>
                      <a:endParaRPr lang="vi-VN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2702682"/>
                  </a:ext>
                </a:extLst>
              </a:tr>
            </a:tbl>
          </a:graphicData>
        </a:graphic>
      </p:graphicFrame>
      <p:graphicFrame>
        <p:nvGraphicFramePr>
          <p:cNvPr id="10" name="Bảng 9">
            <a:extLst>
              <a:ext uri="{FF2B5EF4-FFF2-40B4-BE49-F238E27FC236}">
                <a16:creationId xmlns:a16="http://schemas.microsoft.com/office/drawing/2014/main" id="{B20F288B-AC0D-2580-6BDE-63D5EE3722EC}"/>
              </a:ext>
            </a:extLst>
          </p:cNvPr>
          <p:cNvGraphicFramePr>
            <a:graphicFrameLocks noGrp="1"/>
          </p:cNvGraphicFramePr>
          <p:nvPr/>
        </p:nvGraphicFramePr>
        <p:xfrm>
          <a:off x="4720124" y="5525825"/>
          <a:ext cx="7112000" cy="9448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778000">
                  <a:extLst>
                    <a:ext uri="{9D8B030D-6E8A-4147-A177-3AD203B41FA5}">
                      <a16:colId xmlns:a16="http://schemas.microsoft.com/office/drawing/2014/main" val="3559908436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312160389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2238317846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3240465312"/>
                    </a:ext>
                  </a:extLst>
                </a:gridCol>
              </a:tblGrid>
              <a:tr h="91242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SAM</a:t>
                      </a:r>
                      <a:endParaRPr lang="vi-V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WON’T</a:t>
                      </a:r>
                      <a:endParaRPr lang="vi-V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FINISH </a:t>
                      </a:r>
                      <a:endParaRPr lang="vi-V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HIS WORK.</a:t>
                      </a:r>
                      <a:endParaRPr lang="vi-VN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27026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167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B6FF5552-BAE3-905C-7709-1E88185BAC6D}"/>
              </a:ext>
            </a:extLst>
          </p:cNvPr>
          <p:cNvSpPr txBox="1"/>
          <p:nvPr/>
        </p:nvSpPr>
        <p:spPr>
          <a:xfrm>
            <a:off x="709134" y="1330086"/>
            <a:ext cx="4379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0FB7BD"/>
                </a:solidFill>
              </a:rPr>
              <a:t>*</a:t>
            </a:r>
            <a:r>
              <a:rPr lang="en-US" sz="3600" b="1" dirty="0">
                <a:solidFill>
                  <a:srgbClr val="0FB7BD"/>
                </a:solidFill>
                <a:latin typeface=".VnBodoniH" pitchFamily="34" charset="0"/>
              </a:rPr>
              <a:t>Grammar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B1741E1-8763-CFC6-0C78-ADAE639A4791}"/>
              </a:ext>
            </a:extLst>
          </p:cNvPr>
          <p:cNvSpPr/>
          <p:nvPr/>
        </p:nvSpPr>
        <p:spPr>
          <a:xfrm>
            <a:off x="925550" y="2115395"/>
            <a:ext cx="3694213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C00000"/>
                </a:solidFill>
              </a:rPr>
              <a:t>FUTURE SIMPLE</a:t>
            </a:r>
          </a:p>
        </p:txBody>
      </p:sp>
      <p:sp>
        <p:nvSpPr>
          <p:cNvPr id="2" name="Oval 12">
            <a:extLst>
              <a:ext uri="{FF2B5EF4-FFF2-40B4-BE49-F238E27FC236}">
                <a16:creationId xmlns:a16="http://schemas.microsoft.com/office/drawing/2014/main" id="{0CD77299-87B0-C3E0-EA33-0A5EA7430C1F}"/>
              </a:ext>
            </a:extLst>
          </p:cNvPr>
          <p:cNvSpPr/>
          <p:nvPr/>
        </p:nvSpPr>
        <p:spPr>
          <a:xfrm>
            <a:off x="4945941" y="2214416"/>
            <a:ext cx="596900" cy="584200"/>
          </a:xfrm>
          <a:prstGeom prst="ellips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</a:p>
        </p:txBody>
      </p:sp>
      <p:sp>
        <p:nvSpPr>
          <p:cNvPr id="3" name="Oval 13">
            <a:extLst>
              <a:ext uri="{FF2B5EF4-FFF2-40B4-BE49-F238E27FC236}">
                <a16:creationId xmlns:a16="http://schemas.microsoft.com/office/drawing/2014/main" id="{CF848C7F-2BC3-0A1D-5E69-2B2924BD8BA0}"/>
              </a:ext>
            </a:extLst>
          </p:cNvPr>
          <p:cNvSpPr/>
          <p:nvPr/>
        </p:nvSpPr>
        <p:spPr>
          <a:xfrm>
            <a:off x="4945939" y="3484504"/>
            <a:ext cx="596900" cy="584200"/>
          </a:xfrm>
          <a:prstGeom prst="ellips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7" name="Oval 14">
            <a:extLst>
              <a:ext uri="{FF2B5EF4-FFF2-40B4-BE49-F238E27FC236}">
                <a16:creationId xmlns:a16="http://schemas.microsoft.com/office/drawing/2014/main" id="{BB6953F3-B53F-0D3D-B9A9-0393B21669CD}"/>
              </a:ext>
            </a:extLst>
          </p:cNvPr>
          <p:cNvSpPr/>
          <p:nvPr/>
        </p:nvSpPr>
        <p:spPr>
          <a:xfrm>
            <a:off x="4945939" y="4754593"/>
            <a:ext cx="596900" cy="584200"/>
          </a:xfrm>
          <a:prstGeom prst="ellips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1" name="Rectangle: Rounded Corners 4">
            <a:extLst>
              <a:ext uri="{FF2B5EF4-FFF2-40B4-BE49-F238E27FC236}">
                <a16:creationId xmlns:a16="http://schemas.microsoft.com/office/drawing/2014/main" id="{FB8BF0E7-67CE-CE92-4B79-96344B2758DF}"/>
              </a:ext>
            </a:extLst>
          </p:cNvPr>
          <p:cNvSpPr/>
          <p:nvPr/>
        </p:nvSpPr>
        <p:spPr>
          <a:xfrm>
            <a:off x="5744591" y="2115395"/>
            <a:ext cx="5286103" cy="782239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+ will + V </a:t>
            </a:r>
          </a:p>
        </p:txBody>
      </p:sp>
      <p:sp>
        <p:nvSpPr>
          <p:cNvPr id="12" name="Rectangle: Rounded Corners 13">
            <a:extLst>
              <a:ext uri="{FF2B5EF4-FFF2-40B4-BE49-F238E27FC236}">
                <a16:creationId xmlns:a16="http://schemas.microsoft.com/office/drawing/2014/main" id="{859420EF-7FE5-230E-FE59-CD09667C8045}"/>
              </a:ext>
            </a:extLst>
          </p:cNvPr>
          <p:cNvSpPr/>
          <p:nvPr/>
        </p:nvSpPr>
        <p:spPr>
          <a:xfrm>
            <a:off x="5744589" y="3385484"/>
            <a:ext cx="5286103" cy="782239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+ will not (won’t) + V </a:t>
            </a:r>
          </a:p>
        </p:txBody>
      </p:sp>
      <p:sp>
        <p:nvSpPr>
          <p:cNvPr id="13" name="Rectangle: Rounded Corners 14">
            <a:extLst>
              <a:ext uri="{FF2B5EF4-FFF2-40B4-BE49-F238E27FC236}">
                <a16:creationId xmlns:a16="http://schemas.microsoft.com/office/drawing/2014/main" id="{7C7AFC0A-3E2D-6E5E-7118-363C595613D3}"/>
              </a:ext>
            </a:extLst>
          </p:cNvPr>
          <p:cNvSpPr/>
          <p:nvPr/>
        </p:nvSpPr>
        <p:spPr>
          <a:xfrm>
            <a:off x="5744589" y="4655573"/>
            <a:ext cx="5286103" cy="782239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 + S + V ? 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26571B30-F63C-B49E-37E3-51990F79B937}"/>
              </a:ext>
            </a:extLst>
          </p:cNvPr>
          <p:cNvSpPr/>
          <p:nvPr/>
        </p:nvSpPr>
        <p:spPr>
          <a:xfrm>
            <a:off x="925549" y="2961284"/>
            <a:ext cx="3694213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002060"/>
                </a:solidFill>
              </a:rPr>
              <a:t>STRUCTURES:</a:t>
            </a:r>
          </a:p>
        </p:txBody>
      </p:sp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455808" y="1205589"/>
            <a:ext cx="10252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Fill in the blanks with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won’t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10" name="Group 17">
            <a:extLst>
              <a:ext uri="{FF2B5EF4-FFF2-40B4-BE49-F238E27FC236}">
                <a16:creationId xmlns:a16="http://schemas.microsoft.com/office/drawing/2014/main" id="{FD8AE0DC-1834-CA3F-1270-FC8AC4F9EB45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22">
              <a:extLst>
                <a:ext uri="{FF2B5EF4-FFF2-40B4-BE49-F238E27FC236}">
                  <a16:creationId xmlns:a16="http://schemas.microsoft.com/office/drawing/2014/main" id="{323388EC-3C58-5A22-4657-DF7406BCD295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23">
              <a:extLst>
                <a:ext uri="{FF2B5EF4-FFF2-40B4-BE49-F238E27FC236}">
                  <a16:creationId xmlns:a16="http://schemas.microsoft.com/office/drawing/2014/main" id="{470415B8-C5D5-0488-206C-593EEAED9CDE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24">
              <a:extLst>
                <a:ext uri="{FF2B5EF4-FFF2-40B4-BE49-F238E27FC236}">
                  <a16:creationId xmlns:a16="http://schemas.microsoft.com/office/drawing/2014/main" id="{3BCA190E-026C-75BE-05B2-875506718749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4">
            <a:extLst>
              <a:ext uri="{FF2B5EF4-FFF2-40B4-BE49-F238E27FC236}">
                <a16:creationId xmlns:a16="http://schemas.microsoft.com/office/drawing/2014/main" id="{7C5D2542-1100-C2DC-F5AA-62B2F2ACA834}"/>
              </a:ext>
            </a:extLst>
          </p:cNvPr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9" name="Rounded Rectangle 31">
            <a:extLst>
              <a:ext uri="{FF2B5EF4-FFF2-40B4-BE49-F238E27FC236}">
                <a16:creationId xmlns:a16="http://schemas.microsoft.com/office/drawing/2014/main" id="{434FBB99-511C-A372-CA9B-B37D6C3F8620}"/>
              </a:ext>
            </a:extLst>
          </p:cNvPr>
          <p:cNvSpPr/>
          <p:nvPr/>
        </p:nvSpPr>
        <p:spPr>
          <a:xfrm>
            <a:off x="778620" y="1164648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20" name="TextBox 16">
            <a:extLst>
              <a:ext uri="{FF2B5EF4-FFF2-40B4-BE49-F238E27FC236}">
                <a16:creationId xmlns:a16="http://schemas.microsoft.com/office/drawing/2014/main" id="{EAEC43C7-9C07-AAD8-E1DA-411EB095A3E9}"/>
              </a:ext>
            </a:extLst>
          </p:cNvPr>
          <p:cNvSpPr txBox="1"/>
          <p:nvPr/>
        </p:nvSpPr>
        <p:spPr>
          <a:xfrm>
            <a:off x="834375" y="104859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B35BC1-1429-07BF-DEFB-CFC0744C17CA}"/>
              </a:ext>
            </a:extLst>
          </p:cNvPr>
          <p:cNvSpPr txBox="1"/>
          <p:nvPr/>
        </p:nvSpPr>
        <p:spPr>
          <a:xfrm>
            <a:off x="640868" y="2397619"/>
            <a:ext cx="10925504" cy="4161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i="0" dirty="0">
                <a:solidFill>
                  <a:srgbClr val="2D77BB"/>
                </a:solidFill>
                <a:effectLst/>
              </a:rPr>
              <a:t>1.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I think I </a:t>
            </a:r>
            <a:r>
              <a:rPr lang="en-US" sz="3600" b="0" i="0" dirty="0">
                <a:solidFill>
                  <a:srgbClr val="949599"/>
                </a:solidFill>
                <a:effectLst/>
              </a:rPr>
              <a:t>_______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stay at home tonight.</a:t>
            </a:r>
          </a:p>
          <a:p>
            <a:pPr>
              <a:lnSpc>
                <a:spcPct val="150000"/>
              </a:lnSpc>
            </a:pPr>
            <a:r>
              <a:rPr lang="en-US" sz="3600" b="1" i="0" dirty="0">
                <a:solidFill>
                  <a:srgbClr val="2D77BB"/>
                </a:solidFill>
                <a:effectLst/>
              </a:rPr>
              <a:t>2.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My friends </a:t>
            </a:r>
            <a:r>
              <a:rPr lang="en-US" sz="3600" b="0" i="0" dirty="0">
                <a:solidFill>
                  <a:srgbClr val="949599"/>
                </a:solidFill>
                <a:effectLst/>
              </a:rPr>
              <a:t>_______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go to the library this afternoon.</a:t>
            </a:r>
          </a:p>
          <a:p>
            <a:pPr>
              <a:lnSpc>
                <a:spcPct val="150000"/>
              </a:lnSpc>
            </a:pPr>
            <a:r>
              <a:rPr lang="en-US" sz="3600" b="1" i="0" dirty="0">
                <a:solidFill>
                  <a:srgbClr val="2D77BB"/>
                </a:solidFill>
                <a:effectLst/>
              </a:rPr>
              <a:t>3.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My mum </a:t>
            </a:r>
            <a:r>
              <a:rPr lang="en-US" sz="3600" b="0" i="0" dirty="0">
                <a:solidFill>
                  <a:srgbClr val="949599"/>
                </a:solidFill>
                <a:effectLst/>
              </a:rPr>
              <a:t>_______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make a cake today.</a:t>
            </a:r>
          </a:p>
          <a:p>
            <a:pPr>
              <a:lnSpc>
                <a:spcPct val="150000"/>
              </a:lnSpc>
            </a:pPr>
            <a:r>
              <a:rPr lang="en-US" sz="3600" b="1" i="0" dirty="0">
                <a:solidFill>
                  <a:srgbClr val="2D77BB"/>
                </a:solidFill>
                <a:effectLst/>
              </a:rPr>
              <a:t>4.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I </a:t>
            </a:r>
            <a:r>
              <a:rPr lang="en-US" sz="3600" b="0" i="0" dirty="0">
                <a:solidFill>
                  <a:srgbClr val="949599"/>
                </a:solidFill>
                <a:effectLst/>
              </a:rPr>
              <a:t>_______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have an English test tomorrow.</a:t>
            </a:r>
          </a:p>
          <a:p>
            <a:pPr>
              <a:lnSpc>
                <a:spcPct val="150000"/>
              </a:lnSpc>
            </a:pPr>
            <a:r>
              <a:rPr lang="en-US" sz="3600" b="1" i="0" dirty="0">
                <a:solidFill>
                  <a:srgbClr val="2D77BB"/>
                </a:solidFill>
                <a:effectLst/>
              </a:rPr>
              <a:t>5.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Our family </a:t>
            </a:r>
            <a:r>
              <a:rPr lang="en-US" sz="3600" b="0" i="0" dirty="0">
                <a:solidFill>
                  <a:srgbClr val="949599"/>
                </a:solidFill>
                <a:effectLst/>
              </a:rPr>
              <a:t>_______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move to the new house next week.</a:t>
            </a:r>
            <a:r>
              <a:rPr lang="en-US" sz="3600" dirty="0"/>
              <a:t> 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11C90DA-26F8-B6F4-60A7-A9FDDAE20276}"/>
              </a:ext>
            </a:extLst>
          </p:cNvPr>
          <p:cNvSpPr/>
          <p:nvPr/>
        </p:nvSpPr>
        <p:spPr>
          <a:xfrm>
            <a:off x="3578772" y="1756482"/>
            <a:ext cx="4745421" cy="70788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accent2">
                    <a:lumMod val="50000"/>
                  </a:schemeClr>
                </a:solidFill>
              </a:rPr>
              <a:t>will / won’t</a:t>
            </a:r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68328" y="1267862"/>
            <a:ext cx="10209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conversation with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will ('ll)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won’t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2" name="Group 17">
            <a:extLst>
              <a:ext uri="{FF2B5EF4-FFF2-40B4-BE49-F238E27FC236}">
                <a16:creationId xmlns:a16="http://schemas.microsoft.com/office/drawing/2014/main" id="{C8449793-3058-5D97-884C-B7B78F473C72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7B6351EB-9FF1-DBCC-5018-8E0F1DCB3168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23">
              <a:extLst>
                <a:ext uri="{FF2B5EF4-FFF2-40B4-BE49-F238E27FC236}">
                  <a16:creationId xmlns:a16="http://schemas.microsoft.com/office/drawing/2014/main" id="{C38543BA-D3ED-CA79-A5C0-255EBF1C579A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24">
              <a:extLst>
                <a:ext uri="{FF2B5EF4-FFF2-40B4-BE49-F238E27FC236}">
                  <a16:creationId xmlns:a16="http://schemas.microsoft.com/office/drawing/2014/main" id="{165C767D-BF4F-F821-FA28-A735B435FBD1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4">
            <a:extLst>
              <a:ext uri="{FF2B5EF4-FFF2-40B4-BE49-F238E27FC236}">
                <a16:creationId xmlns:a16="http://schemas.microsoft.com/office/drawing/2014/main" id="{9B994C68-35A5-F1E4-6B52-26C8B8D46911}"/>
              </a:ext>
            </a:extLst>
          </p:cNvPr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9" name="Rounded Rectangle 31">
            <a:extLst>
              <a:ext uri="{FF2B5EF4-FFF2-40B4-BE49-F238E27FC236}">
                <a16:creationId xmlns:a16="http://schemas.microsoft.com/office/drawing/2014/main" id="{434FBB99-511C-A372-CA9B-B37D6C3F8620}"/>
              </a:ext>
            </a:extLst>
          </p:cNvPr>
          <p:cNvSpPr/>
          <p:nvPr/>
        </p:nvSpPr>
        <p:spPr>
          <a:xfrm>
            <a:off x="1027370" y="1247198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4" name="TextBox 16">
            <a:extLst>
              <a:ext uri="{FF2B5EF4-FFF2-40B4-BE49-F238E27FC236}">
                <a16:creationId xmlns:a16="http://schemas.microsoft.com/office/drawing/2014/main" id="{EAEC43C7-9C07-AAD8-E1DA-411EB095A3E9}"/>
              </a:ext>
            </a:extLst>
          </p:cNvPr>
          <p:cNvSpPr txBox="1"/>
          <p:nvPr/>
        </p:nvSpPr>
        <p:spPr>
          <a:xfrm>
            <a:off x="1083125" y="113114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9" name="TextBox 5">
            <a:extLst>
              <a:ext uri="{FF2B5EF4-FFF2-40B4-BE49-F238E27FC236}">
                <a16:creationId xmlns:a16="http://schemas.microsoft.com/office/drawing/2014/main" id="{DB6E5D52-C34A-CA9B-30A4-838702C05197}"/>
              </a:ext>
            </a:extLst>
          </p:cNvPr>
          <p:cNvSpPr txBox="1"/>
          <p:nvPr/>
        </p:nvSpPr>
        <p:spPr>
          <a:xfrm>
            <a:off x="487067" y="1584277"/>
            <a:ext cx="11391119" cy="5196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A: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Oh, no. The dog ran away again!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B: 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Don’t worry – he (1) _______ come back. 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A: 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Are you sure he (2) _______?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B: 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OK, he might not come back today. But I’m sure he (3) _______ come back tomorrow.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A: 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 don’t believe you! He (4) _______ come back. We (5) _______ never see him again. I’m sure.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B: 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Oh, look ... Here he is!</a:t>
            </a:r>
          </a:p>
        </p:txBody>
      </p:sp>
      <p:sp>
        <p:nvSpPr>
          <p:cNvPr id="20" name="TextBox 6">
            <a:extLst>
              <a:ext uri="{FF2B5EF4-FFF2-40B4-BE49-F238E27FC236}">
                <a16:creationId xmlns:a16="http://schemas.microsoft.com/office/drawing/2014/main" id="{9DA9AD5C-9FEE-BE29-ADE2-D52987E894B7}"/>
              </a:ext>
            </a:extLst>
          </p:cNvPr>
          <p:cNvSpPr txBox="1"/>
          <p:nvPr/>
        </p:nvSpPr>
        <p:spPr>
          <a:xfrm>
            <a:off x="4028629" y="2396639"/>
            <a:ext cx="1903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 / ‘ll</a:t>
            </a:r>
          </a:p>
        </p:txBody>
      </p:sp>
      <p:sp>
        <p:nvSpPr>
          <p:cNvPr id="21" name="TextBox 7">
            <a:extLst>
              <a:ext uri="{FF2B5EF4-FFF2-40B4-BE49-F238E27FC236}">
                <a16:creationId xmlns:a16="http://schemas.microsoft.com/office/drawing/2014/main" id="{BC0B4A9A-6FD4-D4DD-4736-517B49166B16}"/>
              </a:ext>
            </a:extLst>
          </p:cNvPr>
          <p:cNvSpPr txBox="1"/>
          <p:nvPr/>
        </p:nvSpPr>
        <p:spPr>
          <a:xfrm>
            <a:off x="3866055" y="3022140"/>
            <a:ext cx="1166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 </a:t>
            </a:r>
          </a:p>
        </p:txBody>
      </p:sp>
      <p:sp>
        <p:nvSpPr>
          <p:cNvPr id="22" name="TextBox 8">
            <a:extLst>
              <a:ext uri="{FF2B5EF4-FFF2-40B4-BE49-F238E27FC236}">
                <a16:creationId xmlns:a16="http://schemas.microsoft.com/office/drawing/2014/main" id="{E0DABABF-3602-166B-79EE-83A49B56B493}"/>
              </a:ext>
            </a:extLst>
          </p:cNvPr>
          <p:cNvSpPr txBox="1"/>
          <p:nvPr/>
        </p:nvSpPr>
        <p:spPr>
          <a:xfrm>
            <a:off x="8875862" y="3659140"/>
            <a:ext cx="1903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 / ‘ll</a:t>
            </a:r>
          </a:p>
        </p:txBody>
      </p:sp>
      <p:sp>
        <p:nvSpPr>
          <p:cNvPr id="23" name="TextBox 9">
            <a:extLst>
              <a:ext uri="{FF2B5EF4-FFF2-40B4-BE49-F238E27FC236}">
                <a16:creationId xmlns:a16="http://schemas.microsoft.com/office/drawing/2014/main" id="{F30B1806-D38F-91B3-96D3-6E00CF36A5CA}"/>
              </a:ext>
            </a:extLst>
          </p:cNvPr>
          <p:cNvSpPr txBox="1"/>
          <p:nvPr/>
        </p:nvSpPr>
        <p:spPr>
          <a:xfrm>
            <a:off x="4858096" y="4924693"/>
            <a:ext cx="1632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won’t</a:t>
            </a:r>
          </a:p>
        </p:txBody>
      </p:sp>
      <p:sp>
        <p:nvSpPr>
          <p:cNvPr id="24" name="TextBox 10">
            <a:extLst>
              <a:ext uri="{FF2B5EF4-FFF2-40B4-BE49-F238E27FC236}">
                <a16:creationId xmlns:a16="http://schemas.microsoft.com/office/drawing/2014/main" id="{F8610672-B345-9E9B-258C-073C2D22801E}"/>
              </a:ext>
            </a:extLst>
          </p:cNvPr>
          <p:cNvSpPr txBox="1"/>
          <p:nvPr/>
        </p:nvSpPr>
        <p:spPr>
          <a:xfrm>
            <a:off x="8875862" y="4924693"/>
            <a:ext cx="1632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 / ’ll</a:t>
            </a: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6779" y="1120649"/>
            <a:ext cx="1108478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sentences, using </a:t>
            </a:r>
            <a:r>
              <a:rPr lang="en-US" sz="25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will ('ll)</a:t>
            </a:r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5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won't</a:t>
            </a:r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and the words/phrases given. </a:t>
            </a:r>
          </a:p>
        </p:txBody>
      </p:sp>
      <p:grpSp>
        <p:nvGrpSpPr>
          <p:cNvPr id="4" name="Group 17">
            <a:extLst>
              <a:ext uri="{FF2B5EF4-FFF2-40B4-BE49-F238E27FC236}">
                <a16:creationId xmlns:a16="http://schemas.microsoft.com/office/drawing/2014/main" id="{C01192E3-5E18-CF62-F9AD-FC7EB8CB065E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026AF74F-50E8-A832-633C-A82D22EDC03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23">
              <a:extLst>
                <a:ext uri="{FF2B5EF4-FFF2-40B4-BE49-F238E27FC236}">
                  <a16:creationId xmlns:a16="http://schemas.microsoft.com/office/drawing/2014/main" id="{336EE1CC-627C-F81C-54D3-470EB25C35F1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24">
              <a:extLst>
                <a:ext uri="{FF2B5EF4-FFF2-40B4-BE49-F238E27FC236}">
                  <a16:creationId xmlns:a16="http://schemas.microsoft.com/office/drawing/2014/main" id="{7ED38B09-BC70-D240-8B14-307D05E7FA69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TextBox 14">
            <a:extLst>
              <a:ext uri="{FF2B5EF4-FFF2-40B4-BE49-F238E27FC236}">
                <a16:creationId xmlns:a16="http://schemas.microsoft.com/office/drawing/2014/main" id="{59524F11-767C-F299-E3E9-3222F84C63D6}"/>
              </a:ext>
            </a:extLst>
          </p:cNvPr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0" name="Rounded Rectangle 31">
            <a:extLst>
              <a:ext uri="{FF2B5EF4-FFF2-40B4-BE49-F238E27FC236}">
                <a16:creationId xmlns:a16="http://schemas.microsoft.com/office/drawing/2014/main" id="{434FBB99-511C-A372-CA9B-B37D6C3F8620}"/>
              </a:ext>
            </a:extLst>
          </p:cNvPr>
          <p:cNvSpPr/>
          <p:nvPr/>
        </p:nvSpPr>
        <p:spPr>
          <a:xfrm>
            <a:off x="696940" y="1030795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25" name="TextBox 16">
            <a:extLst>
              <a:ext uri="{FF2B5EF4-FFF2-40B4-BE49-F238E27FC236}">
                <a16:creationId xmlns:a16="http://schemas.microsoft.com/office/drawing/2014/main" id="{EAEC43C7-9C07-AAD8-E1DA-411EB095A3E9}"/>
              </a:ext>
            </a:extLst>
          </p:cNvPr>
          <p:cNvSpPr txBox="1"/>
          <p:nvPr/>
        </p:nvSpPr>
        <p:spPr>
          <a:xfrm>
            <a:off x="752695" y="91474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grpSp>
        <p:nvGrpSpPr>
          <p:cNvPr id="27" name="Group 5">
            <a:extLst>
              <a:ext uri="{FF2B5EF4-FFF2-40B4-BE49-F238E27FC236}">
                <a16:creationId xmlns:a16="http://schemas.microsoft.com/office/drawing/2014/main" id="{41C7DFD4-3ED8-4169-8CBE-315D44091997}"/>
              </a:ext>
            </a:extLst>
          </p:cNvPr>
          <p:cNvGrpSpPr/>
          <p:nvPr/>
        </p:nvGrpSpPr>
        <p:grpSpPr>
          <a:xfrm>
            <a:off x="487067" y="1822107"/>
            <a:ext cx="7150512" cy="531873"/>
            <a:chOff x="363373" y="1262747"/>
            <a:chExt cx="6264833" cy="531873"/>
          </a:xfrm>
        </p:grpSpPr>
        <p:sp>
          <p:nvSpPr>
            <p:cNvPr id="28" name="TextBox 6">
              <a:extLst>
                <a:ext uri="{FF2B5EF4-FFF2-40B4-BE49-F238E27FC236}">
                  <a16:creationId xmlns:a16="http://schemas.microsoft.com/office/drawing/2014/main" id="{31D5A491-A48C-5668-1FD0-2BD1D6D8243E}"/>
                </a:ext>
              </a:extLst>
            </p:cNvPr>
            <p:cNvSpPr txBox="1"/>
            <p:nvPr/>
          </p:nvSpPr>
          <p:spPr>
            <a:xfrm>
              <a:off x="363373" y="1262747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1.</a:t>
              </a:r>
            </a:p>
          </p:txBody>
        </p:sp>
        <p:sp>
          <p:nvSpPr>
            <p:cNvPr id="29" name="TextBox 7">
              <a:extLst>
                <a:ext uri="{FF2B5EF4-FFF2-40B4-BE49-F238E27FC236}">
                  <a16:creationId xmlns:a16="http://schemas.microsoft.com/office/drawing/2014/main" id="{71AC3E88-7E7E-E330-2FA2-B49B327D4D9B}"/>
                </a:ext>
              </a:extLst>
            </p:cNvPr>
            <p:cNvSpPr txBox="1"/>
            <p:nvPr/>
          </p:nvSpPr>
          <p:spPr>
            <a:xfrm>
              <a:off x="827314" y="1271400"/>
              <a:ext cx="58008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computer / do / housework</a:t>
              </a:r>
              <a:endParaRPr lang="en-US" sz="2800" i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0" name="Group 8">
            <a:extLst>
              <a:ext uri="{FF2B5EF4-FFF2-40B4-BE49-F238E27FC236}">
                <a16:creationId xmlns:a16="http://schemas.microsoft.com/office/drawing/2014/main" id="{915D45B0-7AF6-7CEE-45F5-13004DB2CAC6}"/>
              </a:ext>
            </a:extLst>
          </p:cNvPr>
          <p:cNvGrpSpPr/>
          <p:nvPr/>
        </p:nvGrpSpPr>
        <p:grpSpPr>
          <a:xfrm>
            <a:off x="487067" y="2974758"/>
            <a:ext cx="7386701" cy="523220"/>
            <a:chOff x="369902" y="1941800"/>
            <a:chExt cx="6471767" cy="523220"/>
          </a:xfrm>
        </p:grpSpPr>
        <p:sp>
          <p:nvSpPr>
            <p:cNvPr id="31" name="TextBox 9">
              <a:extLst>
                <a:ext uri="{FF2B5EF4-FFF2-40B4-BE49-F238E27FC236}">
                  <a16:creationId xmlns:a16="http://schemas.microsoft.com/office/drawing/2014/main" id="{64C48200-6E7E-356E-73F6-3C85B4EA7977}"/>
                </a:ext>
              </a:extLst>
            </p:cNvPr>
            <p:cNvSpPr txBox="1"/>
            <p:nvPr/>
          </p:nvSpPr>
          <p:spPr>
            <a:xfrm>
              <a:off x="369902" y="1941800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2.</a:t>
              </a:r>
            </a:p>
          </p:txBody>
        </p:sp>
        <p:sp>
          <p:nvSpPr>
            <p:cNvPr id="32" name="TextBox 10">
              <a:extLst>
                <a:ext uri="{FF2B5EF4-FFF2-40B4-BE49-F238E27FC236}">
                  <a16:creationId xmlns:a16="http://schemas.microsoft.com/office/drawing/2014/main" id="{69396105-844D-C02B-8782-69E6B939F0FC}"/>
                </a:ext>
              </a:extLst>
            </p:cNvPr>
            <p:cNvSpPr txBox="1"/>
            <p:nvPr/>
          </p:nvSpPr>
          <p:spPr>
            <a:xfrm>
              <a:off x="844733" y="1941800"/>
              <a:ext cx="59969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robot / water / ﬂowers</a:t>
              </a:r>
            </a:p>
          </p:txBody>
        </p:sp>
      </p:grpSp>
      <p:grpSp>
        <p:nvGrpSpPr>
          <p:cNvPr id="33" name="Group 11">
            <a:extLst>
              <a:ext uri="{FF2B5EF4-FFF2-40B4-BE49-F238E27FC236}">
                <a16:creationId xmlns:a16="http://schemas.microsoft.com/office/drawing/2014/main" id="{3951E0F6-EE86-9EF9-9816-D2D7EEB50579}"/>
              </a:ext>
            </a:extLst>
          </p:cNvPr>
          <p:cNvGrpSpPr/>
          <p:nvPr/>
        </p:nvGrpSpPr>
        <p:grpSpPr>
          <a:xfrm>
            <a:off x="487067" y="3868095"/>
            <a:ext cx="6537355" cy="531873"/>
            <a:chOff x="363373" y="3608302"/>
            <a:chExt cx="5727623" cy="531873"/>
          </a:xfrm>
        </p:grpSpPr>
        <p:sp>
          <p:nvSpPr>
            <p:cNvPr id="34" name="TextBox 12">
              <a:extLst>
                <a:ext uri="{FF2B5EF4-FFF2-40B4-BE49-F238E27FC236}">
                  <a16:creationId xmlns:a16="http://schemas.microsoft.com/office/drawing/2014/main" id="{51B6AA4A-428B-1174-AAA8-D50E4547D07C}"/>
                </a:ext>
              </a:extLst>
            </p:cNvPr>
            <p:cNvSpPr txBox="1"/>
            <p:nvPr/>
          </p:nvSpPr>
          <p:spPr>
            <a:xfrm>
              <a:off x="363373" y="3616955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3.</a:t>
              </a:r>
            </a:p>
          </p:txBody>
        </p:sp>
        <p:sp>
          <p:nvSpPr>
            <p:cNvPr id="35" name="TextBox 13">
              <a:extLst>
                <a:ext uri="{FF2B5EF4-FFF2-40B4-BE49-F238E27FC236}">
                  <a16:creationId xmlns:a16="http://schemas.microsoft.com/office/drawing/2014/main" id="{113980AC-EA3E-8BAD-14E6-84EAE5CB45F3}"/>
                </a:ext>
              </a:extLst>
            </p:cNvPr>
            <p:cNvSpPr txBox="1"/>
            <p:nvPr/>
          </p:nvSpPr>
          <p:spPr>
            <a:xfrm>
              <a:off x="838204" y="3608302"/>
              <a:ext cx="5252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smart TV / cook / meal</a:t>
              </a:r>
            </a:p>
          </p:txBody>
        </p:sp>
      </p:grpSp>
      <p:grpSp>
        <p:nvGrpSpPr>
          <p:cNvPr id="36" name="Group 14">
            <a:extLst>
              <a:ext uri="{FF2B5EF4-FFF2-40B4-BE49-F238E27FC236}">
                <a16:creationId xmlns:a16="http://schemas.microsoft.com/office/drawing/2014/main" id="{4CECC28A-F9A0-1DA9-D653-794B1AF48836}"/>
              </a:ext>
            </a:extLst>
          </p:cNvPr>
          <p:cNvGrpSpPr/>
          <p:nvPr/>
        </p:nvGrpSpPr>
        <p:grpSpPr>
          <a:xfrm>
            <a:off x="487066" y="4832718"/>
            <a:ext cx="7386701" cy="531873"/>
            <a:chOff x="363373" y="3312302"/>
            <a:chExt cx="6471767" cy="531873"/>
          </a:xfrm>
        </p:grpSpPr>
        <p:sp>
          <p:nvSpPr>
            <p:cNvPr id="37" name="TextBox 15">
              <a:extLst>
                <a:ext uri="{FF2B5EF4-FFF2-40B4-BE49-F238E27FC236}">
                  <a16:creationId xmlns:a16="http://schemas.microsoft.com/office/drawing/2014/main" id="{A988B306-2879-D72B-EC3F-698A15BB8D15}"/>
                </a:ext>
              </a:extLst>
            </p:cNvPr>
            <p:cNvSpPr txBox="1"/>
            <p:nvPr/>
          </p:nvSpPr>
          <p:spPr>
            <a:xfrm>
              <a:off x="363373" y="3320955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4.</a:t>
              </a:r>
            </a:p>
          </p:txBody>
        </p:sp>
        <p:sp>
          <p:nvSpPr>
            <p:cNvPr id="38" name="TextBox 16">
              <a:extLst>
                <a:ext uri="{FF2B5EF4-FFF2-40B4-BE49-F238E27FC236}">
                  <a16:creationId xmlns:a16="http://schemas.microsoft.com/office/drawing/2014/main" id="{66354387-D808-EBB7-0E78-D2F4A2EF84B7}"/>
                </a:ext>
              </a:extLst>
            </p:cNvPr>
            <p:cNvSpPr txBox="1"/>
            <p:nvPr/>
          </p:nvSpPr>
          <p:spPr>
            <a:xfrm>
              <a:off x="838204" y="3312302"/>
              <a:ext cx="59969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washing machine / iron / clothes</a:t>
              </a:r>
            </a:p>
          </p:txBody>
        </p:sp>
      </p:grpSp>
      <p:grpSp>
        <p:nvGrpSpPr>
          <p:cNvPr id="39" name="Group 17">
            <a:extLst>
              <a:ext uri="{FF2B5EF4-FFF2-40B4-BE49-F238E27FC236}">
                <a16:creationId xmlns:a16="http://schemas.microsoft.com/office/drawing/2014/main" id="{7D258AE6-11BB-4B74-F2AB-67900A60CC1A}"/>
              </a:ext>
            </a:extLst>
          </p:cNvPr>
          <p:cNvGrpSpPr/>
          <p:nvPr/>
        </p:nvGrpSpPr>
        <p:grpSpPr>
          <a:xfrm>
            <a:off x="487066" y="5751169"/>
            <a:ext cx="7386701" cy="531873"/>
            <a:chOff x="363373" y="5669935"/>
            <a:chExt cx="6471767" cy="531873"/>
          </a:xfrm>
        </p:grpSpPr>
        <p:sp>
          <p:nvSpPr>
            <p:cNvPr id="40" name="TextBox 18">
              <a:extLst>
                <a:ext uri="{FF2B5EF4-FFF2-40B4-BE49-F238E27FC236}">
                  <a16:creationId xmlns:a16="http://schemas.microsoft.com/office/drawing/2014/main" id="{3F1E886C-A51F-D153-B2B6-191C0F78A4E2}"/>
                </a:ext>
              </a:extLst>
            </p:cNvPr>
            <p:cNvSpPr txBox="1"/>
            <p:nvPr/>
          </p:nvSpPr>
          <p:spPr>
            <a:xfrm>
              <a:off x="363373" y="5678588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5.</a:t>
              </a:r>
            </a:p>
          </p:txBody>
        </p:sp>
        <p:sp>
          <p:nvSpPr>
            <p:cNvPr id="41" name="TextBox 19">
              <a:extLst>
                <a:ext uri="{FF2B5EF4-FFF2-40B4-BE49-F238E27FC236}">
                  <a16:creationId xmlns:a16="http://schemas.microsoft.com/office/drawing/2014/main" id="{2F174AAF-4CF2-7E80-438F-7BF9EA33FCE9}"/>
                </a:ext>
              </a:extLst>
            </p:cNvPr>
            <p:cNvSpPr txBox="1"/>
            <p:nvPr/>
          </p:nvSpPr>
          <p:spPr>
            <a:xfrm>
              <a:off x="838204" y="5669935"/>
              <a:ext cx="59969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smartphone / take care / children</a:t>
              </a:r>
            </a:p>
          </p:txBody>
        </p:sp>
      </p:grpSp>
      <p:cxnSp>
        <p:nvCxnSpPr>
          <p:cNvPr id="42" name="Straight Connector 20">
            <a:extLst>
              <a:ext uri="{FF2B5EF4-FFF2-40B4-BE49-F238E27FC236}">
                <a16:creationId xmlns:a16="http://schemas.microsoft.com/office/drawing/2014/main" id="{BCA78358-7BA4-2A00-6C77-BFD8917FC8A6}"/>
              </a:ext>
            </a:extLst>
          </p:cNvPr>
          <p:cNvCxnSpPr/>
          <p:nvPr/>
        </p:nvCxnSpPr>
        <p:spPr>
          <a:xfrm flipV="1">
            <a:off x="1126433" y="2865848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21">
            <a:extLst>
              <a:ext uri="{FF2B5EF4-FFF2-40B4-BE49-F238E27FC236}">
                <a16:creationId xmlns:a16="http://schemas.microsoft.com/office/drawing/2014/main" id="{942EB5DE-750E-DC85-4F5E-F7F31C011D46}"/>
              </a:ext>
            </a:extLst>
          </p:cNvPr>
          <p:cNvCxnSpPr/>
          <p:nvPr/>
        </p:nvCxnSpPr>
        <p:spPr>
          <a:xfrm flipV="1">
            <a:off x="1126433" y="3876748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22">
            <a:extLst>
              <a:ext uri="{FF2B5EF4-FFF2-40B4-BE49-F238E27FC236}">
                <a16:creationId xmlns:a16="http://schemas.microsoft.com/office/drawing/2014/main" id="{3A7CC7A8-6C68-CBD9-9BD4-ED11FCE5DDDE}"/>
              </a:ext>
            </a:extLst>
          </p:cNvPr>
          <p:cNvCxnSpPr/>
          <p:nvPr/>
        </p:nvCxnSpPr>
        <p:spPr>
          <a:xfrm flipV="1">
            <a:off x="1016597" y="4822191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23">
            <a:extLst>
              <a:ext uri="{FF2B5EF4-FFF2-40B4-BE49-F238E27FC236}">
                <a16:creationId xmlns:a16="http://schemas.microsoft.com/office/drawing/2014/main" id="{D6DDADA0-43F2-7144-375D-C8DC6DFF27A3}"/>
              </a:ext>
            </a:extLst>
          </p:cNvPr>
          <p:cNvCxnSpPr/>
          <p:nvPr/>
        </p:nvCxnSpPr>
        <p:spPr>
          <a:xfrm flipV="1">
            <a:off x="1236779" y="5710766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24">
            <a:extLst>
              <a:ext uri="{FF2B5EF4-FFF2-40B4-BE49-F238E27FC236}">
                <a16:creationId xmlns:a16="http://schemas.microsoft.com/office/drawing/2014/main" id="{8FBCECB3-A7DB-CA04-7F8D-6C55B703704E}"/>
              </a:ext>
            </a:extLst>
          </p:cNvPr>
          <p:cNvCxnSpPr>
            <a:cxnSpLocks/>
          </p:cNvCxnSpPr>
          <p:nvPr/>
        </p:nvCxnSpPr>
        <p:spPr>
          <a:xfrm flipV="1">
            <a:off x="1149730" y="6705260"/>
            <a:ext cx="6377503" cy="23659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25">
            <a:extLst>
              <a:ext uri="{FF2B5EF4-FFF2-40B4-BE49-F238E27FC236}">
                <a16:creationId xmlns:a16="http://schemas.microsoft.com/office/drawing/2014/main" id="{4B789CE3-F584-27FD-DCDC-79923EA49CC0}"/>
              </a:ext>
            </a:extLst>
          </p:cNvPr>
          <p:cNvCxnSpPr/>
          <p:nvPr/>
        </p:nvCxnSpPr>
        <p:spPr>
          <a:xfrm>
            <a:off x="538520" y="2744649"/>
            <a:ext cx="355523" cy="0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26">
            <a:extLst>
              <a:ext uri="{FF2B5EF4-FFF2-40B4-BE49-F238E27FC236}">
                <a16:creationId xmlns:a16="http://schemas.microsoft.com/office/drawing/2014/main" id="{E719E75C-EEBC-AE4E-0175-7BE71684E9FE}"/>
              </a:ext>
            </a:extLst>
          </p:cNvPr>
          <p:cNvCxnSpPr/>
          <p:nvPr/>
        </p:nvCxnSpPr>
        <p:spPr>
          <a:xfrm>
            <a:off x="519178" y="3819979"/>
            <a:ext cx="355523" cy="0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27">
            <a:extLst>
              <a:ext uri="{FF2B5EF4-FFF2-40B4-BE49-F238E27FC236}">
                <a16:creationId xmlns:a16="http://schemas.microsoft.com/office/drawing/2014/main" id="{A9F26495-FEB4-51DB-6CCB-D67E395B2001}"/>
              </a:ext>
            </a:extLst>
          </p:cNvPr>
          <p:cNvCxnSpPr/>
          <p:nvPr/>
        </p:nvCxnSpPr>
        <p:spPr>
          <a:xfrm>
            <a:off x="519178" y="4764898"/>
            <a:ext cx="355523" cy="0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28">
            <a:extLst>
              <a:ext uri="{FF2B5EF4-FFF2-40B4-BE49-F238E27FC236}">
                <a16:creationId xmlns:a16="http://schemas.microsoft.com/office/drawing/2014/main" id="{283E30E6-A25C-4192-9FB7-77A3470020FE}"/>
              </a:ext>
            </a:extLst>
          </p:cNvPr>
          <p:cNvCxnSpPr/>
          <p:nvPr/>
        </p:nvCxnSpPr>
        <p:spPr>
          <a:xfrm>
            <a:off x="538520" y="5717463"/>
            <a:ext cx="355523" cy="0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29">
            <a:extLst>
              <a:ext uri="{FF2B5EF4-FFF2-40B4-BE49-F238E27FC236}">
                <a16:creationId xmlns:a16="http://schemas.microsoft.com/office/drawing/2014/main" id="{9D9D05B2-A0A0-D315-CABB-BB14E05C5D26}"/>
              </a:ext>
            </a:extLst>
          </p:cNvPr>
          <p:cNvCxnSpPr/>
          <p:nvPr/>
        </p:nvCxnSpPr>
        <p:spPr>
          <a:xfrm>
            <a:off x="519177" y="6705260"/>
            <a:ext cx="355523" cy="0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30">
            <a:extLst>
              <a:ext uri="{FF2B5EF4-FFF2-40B4-BE49-F238E27FC236}">
                <a16:creationId xmlns:a16="http://schemas.microsoft.com/office/drawing/2014/main" id="{500B579A-2DDC-35D7-7672-11850E27BF6A}"/>
              </a:ext>
            </a:extLst>
          </p:cNvPr>
          <p:cNvSpPr txBox="1"/>
          <p:nvPr/>
        </p:nvSpPr>
        <p:spPr>
          <a:xfrm>
            <a:off x="1029024" y="2417583"/>
            <a:ext cx="9207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computer will / won’t help me to do my housework.</a:t>
            </a:r>
          </a:p>
        </p:txBody>
      </p:sp>
      <p:sp>
        <p:nvSpPr>
          <p:cNvPr id="53" name="TextBox 31">
            <a:extLst>
              <a:ext uri="{FF2B5EF4-FFF2-40B4-BE49-F238E27FC236}">
                <a16:creationId xmlns:a16="http://schemas.microsoft.com/office/drawing/2014/main" id="{F20A1F04-07AA-F630-A658-2EBA66EBB42A}"/>
              </a:ext>
            </a:extLst>
          </p:cNvPr>
          <p:cNvSpPr txBox="1"/>
          <p:nvPr/>
        </p:nvSpPr>
        <p:spPr>
          <a:xfrm>
            <a:off x="1040607" y="3451806"/>
            <a:ext cx="7149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robot will help me to water the flowers.</a:t>
            </a:r>
          </a:p>
        </p:txBody>
      </p:sp>
      <p:sp>
        <p:nvSpPr>
          <p:cNvPr id="54" name="TextBox 32">
            <a:extLst>
              <a:ext uri="{FF2B5EF4-FFF2-40B4-BE49-F238E27FC236}">
                <a16:creationId xmlns:a16="http://schemas.microsoft.com/office/drawing/2014/main" id="{D29F7479-BF4E-0BDA-F662-D25CF75F6B9E}"/>
              </a:ext>
            </a:extLst>
          </p:cNvPr>
          <p:cNvSpPr txBox="1"/>
          <p:nvPr/>
        </p:nvSpPr>
        <p:spPr>
          <a:xfrm>
            <a:off x="1051700" y="4416429"/>
            <a:ext cx="7045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smart TV won’t help me to cook meals.</a:t>
            </a:r>
          </a:p>
        </p:txBody>
      </p:sp>
      <p:sp>
        <p:nvSpPr>
          <p:cNvPr id="55" name="TextBox 33">
            <a:extLst>
              <a:ext uri="{FF2B5EF4-FFF2-40B4-BE49-F238E27FC236}">
                <a16:creationId xmlns:a16="http://schemas.microsoft.com/office/drawing/2014/main" id="{C2A1BB86-D2F3-4CAE-4F44-01FEDD85CF0A}"/>
              </a:ext>
            </a:extLst>
          </p:cNvPr>
          <p:cNvSpPr txBox="1"/>
          <p:nvPr/>
        </p:nvSpPr>
        <p:spPr>
          <a:xfrm>
            <a:off x="1029024" y="5295071"/>
            <a:ext cx="9602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pc="-6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washing machine will / won’t help me to iron the clothes.</a:t>
            </a:r>
          </a:p>
        </p:txBody>
      </p:sp>
      <p:sp>
        <p:nvSpPr>
          <p:cNvPr id="56" name="TextBox 34">
            <a:extLst>
              <a:ext uri="{FF2B5EF4-FFF2-40B4-BE49-F238E27FC236}">
                <a16:creationId xmlns:a16="http://schemas.microsoft.com/office/drawing/2014/main" id="{8D85EA69-9338-23DA-B3F2-98936B9D2F9B}"/>
              </a:ext>
            </a:extLst>
          </p:cNvPr>
          <p:cNvSpPr txBox="1"/>
          <p:nvPr/>
        </p:nvSpPr>
        <p:spPr>
          <a:xfrm>
            <a:off x="970226" y="6269289"/>
            <a:ext cx="9265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pc="-6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smartphone won’t help me to take care of the children.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5" grpId="0"/>
      <p:bldP spid="5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3799</TotalTime>
  <Words>879</Words>
  <Application>Microsoft Office PowerPoint</Application>
  <PresentationFormat>Widescreen</PresentationFormat>
  <Paragraphs>177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.VnBodoniH</vt:lpstr>
      <vt:lpstr>Adobe Gothic Std B</vt:lpstr>
      <vt:lpstr>Anton</vt:lpstr>
      <vt:lpstr>Arial</vt:lpstr>
      <vt:lpstr>Calibri</vt:lpstr>
      <vt:lpstr>Calibri Light</vt:lpstr>
      <vt:lpstr>Luckiest Guy</vt:lpstr>
      <vt:lpstr>Myriad Pro</vt:lpstr>
      <vt:lpstr>Roboto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“We might live in a UFO.” </vt:lpstr>
      <vt:lpstr>Might for future possibility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QuynhAnh-NgoaiNgu</cp:lastModifiedBy>
  <cp:revision>228</cp:revision>
  <dcterms:created xsi:type="dcterms:W3CDTF">2020-12-09T02:04:09Z</dcterms:created>
  <dcterms:modified xsi:type="dcterms:W3CDTF">2024-06-24T10:12:02Z</dcterms:modified>
</cp:coreProperties>
</file>