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71" r:id="rId2"/>
    <p:sldId id="256" r:id="rId3"/>
    <p:sldId id="302" r:id="rId4"/>
    <p:sldId id="279" r:id="rId5"/>
    <p:sldId id="354" r:id="rId6"/>
    <p:sldId id="355" r:id="rId7"/>
    <p:sldId id="356" r:id="rId8"/>
    <p:sldId id="357" r:id="rId9"/>
    <p:sldId id="358" r:id="rId10"/>
    <p:sldId id="276" r:id="rId11"/>
    <p:sldId id="327" r:id="rId12"/>
    <p:sldId id="348" r:id="rId13"/>
    <p:sldId id="349" r:id="rId14"/>
    <p:sldId id="351" r:id="rId15"/>
    <p:sldId id="313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070C0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84" y="10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33">
            <a:extLst>
              <a:ext uri="{FF2B5EF4-FFF2-40B4-BE49-F238E27FC236}">
                <a16:creationId xmlns:a16="http://schemas.microsoft.com/office/drawing/2014/main" id="{4166A9F1-8695-44A1-0260-F673F9F3F9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184256"/>
              </p:ext>
            </p:extLst>
          </p:nvPr>
        </p:nvGraphicFramePr>
        <p:xfrm>
          <a:off x="833738" y="3642299"/>
          <a:ext cx="10548318" cy="293692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16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6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6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84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living</a:t>
                      </a:r>
                      <a:r>
                        <a:rPr lang="en-US" sz="4000" baseline="0" dirty="0">
                          <a:solidFill>
                            <a:schemeClr val="bg1"/>
                          </a:solidFill>
                        </a:rPr>
                        <a:t> room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bedroom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kitchen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501"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76" name="TextBox 11">
            <a:extLst>
              <a:ext uri="{FF2B5EF4-FFF2-40B4-BE49-F238E27FC236}">
                <a16:creationId xmlns:a16="http://schemas.microsoft.com/office/drawing/2014/main" id="{8C0DC854-C7D1-B75B-F302-7C294FF14390}"/>
              </a:ext>
            </a:extLst>
          </p:cNvPr>
          <p:cNvSpPr txBox="1"/>
          <p:nvPr/>
        </p:nvSpPr>
        <p:spPr>
          <a:xfrm>
            <a:off x="1164324" y="1403343"/>
            <a:ext cx="101273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words in the appropriate columns. </a:t>
            </a:r>
          </a:p>
        </p:txBody>
      </p:sp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0032BD60-F82E-54CA-6CA1-0828FF1CA217}"/>
              </a:ext>
            </a:extLst>
          </p:cNvPr>
          <p:cNvSpPr/>
          <p:nvPr/>
        </p:nvSpPr>
        <p:spPr>
          <a:xfrm>
            <a:off x="582435" y="137462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5EB50AE1-C606-DB1E-A728-E92E09C17C7D}"/>
              </a:ext>
            </a:extLst>
          </p:cNvPr>
          <p:cNvSpPr txBox="1"/>
          <p:nvPr/>
        </p:nvSpPr>
        <p:spPr>
          <a:xfrm>
            <a:off x="626256" y="12786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BA5E5B49-F462-7CAC-0E23-A5560EE68456}"/>
              </a:ext>
            </a:extLst>
          </p:cNvPr>
          <p:cNvSpPr/>
          <p:nvPr/>
        </p:nvSpPr>
        <p:spPr>
          <a:xfrm>
            <a:off x="912075" y="2103724"/>
            <a:ext cx="10261447" cy="139234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25">
            <a:extLst>
              <a:ext uri="{FF2B5EF4-FFF2-40B4-BE49-F238E27FC236}">
                <a16:creationId xmlns:a16="http://schemas.microsoft.com/office/drawing/2014/main" id="{3552B7F2-AFD4-B777-B246-5A538D389867}"/>
              </a:ext>
            </a:extLst>
          </p:cNvPr>
          <p:cNvSpPr txBox="1"/>
          <p:nvPr/>
        </p:nvSpPr>
        <p:spPr>
          <a:xfrm>
            <a:off x="940258" y="2183458"/>
            <a:ext cx="280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electric cooker</a:t>
            </a: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4B144A02-6149-CF03-7F69-CC749E6CA52A}"/>
              </a:ext>
            </a:extLst>
          </p:cNvPr>
          <p:cNvSpPr txBox="1"/>
          <p:nvPr/>
        </p:nvSpPr>
        <p:spPr>
          <a:xfrm>
            <a:off x="4261048" y="2215122"/>
            <a:ext cx="15515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</a:p>
        </p:txBody>
      </p:sp>
      <p:sp>
        <p:nvSpPr>
          <p:cNvPr id="7" name="TextBox 27">
            <a:extLst>
              <a:ext uri="{FF2B5EF4-FFF2-40B4-BE49-F238E27FC236}">
                <a16:creationId xmlns:a16="http://schemas.microsoft.com/office/drawing/2014/main" id="{5C81AB1E-F884-0D18-0DA2-DE3FCE037FD5}"/>
              </a:ext>
            </a:extLst>
          </p:cNvPr>
          <p:cNvSpPr txBox="1"/>
          <p:nvPr/>
        </p:nvSpPr>
        <p:spPr>
          <a:xfrm>
            <a:off x="912076" y="2740962"/>
            <a:ext cx="3660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washing machine</a:t>
            </a: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18017A19-D220-C8AF-0F0C-891D7B1091FA}"/>
              </a:ext>
            </a:extLst>
          </p:cNvPr>
          <p:cNvSpPr txBox="1"/>
          <p:nvPr/>
        </p:nvSpPr>
        <p:spPr>
          <a:xfrm>
            <a:off x="4261048" y="2770430"/>
            <a:ext cx="2187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10" name="TextBox 29">
            <a:extLst>
              <a:ext uri="{FF2B5EF4-FFF2-40B4-BE49-F238E27FC236}">
                <a16:creationId xmlns:a16="http://schemas.microsoft.com/office/drawing/2014/main" id="{8C92F221-1E1F-94C1-54E3-45F2B86C386D}"/>
              </a:ext>
            </a:extLst>
          </p:cNvPr>
          <p:cNvSpPr txBox="1"/>
          <p:nvPr/>
        </p:nvSpPr>
        <p:spPr>
          <a:xfrm>
            <a:off x="6185487" y="2254166"/>
            <a:ext cx="2297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E620B3FD-6741-E6D9-28D3-80299AE28660}"/>
              </a:ext>
            </a:extLst>
          </p:cNvPr>
          <p:cNvSpPr txBox="1"/>
          <p:nvPr/>
        </p:nvSpPr>
        <p:spPr>
          <a:xfrm>
            <a:off x="8855440" y="2276164"/>
            <a:ext cx="275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08E57168-8C3C-5E12-E6CD-B6C982B39D1A}"/>
              </a:ext>
            </a:extLst>
          </p:cNvPr>
          <p:cNvSpPr txBox="1"/>
          <p:nvPr/>
        </p:nvSpPr>
        <p:spPr>
          <a:xfrm>
            <a:off x="6365630" y="2812112"/>
            <a:ext cx="245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2F347FD3-784A-0DD9-A4BA-ED6866389E4A}"/>
              </a:ext>
            </a:extLst>
          </p:cNvPr>
          <p:cNvSpPr txBox="1"/>
          <p:nvPr/>
        </p:nvSpPr>
        <p:spPr>
          <a:xfrm>
            <a:off x="8788219" y="2803873"/>
            <a:ext cx="275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2B7CB962-F9A7-C3B6-8B73-BBDA0D9C99FA}"/>
              </a:ext>
            </a:extLst>
          </p:cNvPr>
          <p:cNvSpPr txBox="1"/>
          <p:nvPr/>
        </p:nvSpPr>
        <p:spPr>
          <a:xfrm>
            <a:off x="1413603" y="4338363"/>
            <a:ext cx="218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7168B306-DE32-AC48-F3B4-E18143CAD495}"/>
              </a:ext>
            </a:extLst>
          </p:cNvPr>
          <p:cNvSpPr txBox="1"/>
          <p:nvPr/>
        </p:nvSpPr>
        <p:spPr>
          <a:xfrm>
            <a:off x="1439878" y="4911919"/>
            <a:ext cx="218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504D5DB3-2231-6B2D-ED2F-10D4CA000607}"/>
              </a:ext>
            </a:extLst>
          </p:cNvPr>
          <p:cNvSpPr txBox="1"/>
          <p:nvPr/>
        </p:nvSpPr>
        <p:spPr>
          <a:xfrm>
            <a:off x="1435106" y="5944777"/>
            <a:ext cx="217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63BBEE1F-6834-6B31-B9C2-DBC0D3208914}"/>
              </a:ext>
            </a:extLst>
          </p:cNvPr>
          <p:cNvSpPr txBox="1"/>
          <p:nvPr/>
        </p:nvSpPr>
        <p:spPr>
          <a:xfrm>
            <a:off x="1413603" y="5413959"/>
            <a:ext cx="218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20" name="TextBox 38">
            <a:extLst>
              <a:ext uri="{FF2B5EF4-FFF2-40B4-BE49-F238E27FC236}">
                <a16:creationId xmlns:a16="http://schemas.microsoft.com/office/drawing/2014/main" id="{2B508240-D804-922F-D715-94F574CBCDAE}"/>
              </a:ext>
            </a:extLst>
          </p:cNvPr>
          <p:cNvSpPr txBox="1"/>
          <p:nvPr/>
        </p:nvSpPr>
        <p:spPr>
          <a:xfrm>
            <a:off x="4953322" y="4343746"/>
            <a:ext cx="218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wireless TV</a:t>
            </a:r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13A58835-F1B4-26A3-3B69-AD7E41953BAE}"/>
              </a:ext>
            </a:extLst>
          </p:cNvPr>
          <p:cNvSpPr txBox="1"/>
          <p:nvPr/>
        </p:nvSpPr>
        <p:spPr>
          <a:xfrm>
            <a:off x="4856121" y="5944778"/>
            <a:ext cx="2317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smart clock</a:t>
            </a:r>
          </a:p>
        </p:txBody>
      </p:sp>
      <p:sp>
        <p:nvSpPr>
          <p:cNvPr id="24" name="TextBox 40">
            <a:extLst>
              <a:ext uri="{FF2B5EF4-FFF2-40B4-BE49-F238E27FC236}">
                <a16:creationId xmlns:a16="http://schemas.microsoft.com/office/drawing/2014/main" id="{A17BC4A5-8F6D-4463-6738-355500ED53F9}"/>
              </a:ext>
            </a:extLst>
          </p:cNvPr>
          <p:cNvSpPr txBox="1"/>
          <p:nvPr/>
        </p:nvSpPr>
        <p:spPr>
          <a:xfrm>
            <a:off x="4805544" y="5413961"/>
            <a:ext cx="2448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</a:p>
        </p:txBody>
      </p:sp>
      <p:sp>
        <p:nvSpPr>
          <p:cNvPr id="25" name="TextBox 41">
            <a:extLst>
              <a:ext uri="{FF2B5EF4-FFF2-40B4-BE49-F238E27FC236}">
                <a16:creationId xmlns:a16="http://schemas.microsoft.com/office/drawing/2014/main" id="{59CC1B2D-E2DD-492E-D7DB-414470C9EA3A}"/>
              </a:ext>
            </a:extLst>
          </p:cNvPr>
          <p:cNvSpPr txBox="1"/>
          <p:nvPr/>
        </p:nvSpPr>
        <p:spPr>
          <a:xfrm>
            <a:off x="7850386" y="4927641"/>
            <a:ext cx="3507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cooker</a:t>
            </a:r>
          </a:p>
        </p:txBody>
      </p:sp>
      <p:sp>
        <p:nvSpPr>
          <p:cNvPr id="26" name="TextBox 42">
            <a:extLst>
              <a:ext uri="{FF2B5EF4-FFF2-40B4-BE49-F238E27FC236}">
                <a16:creationId xmlns:a16="http://schemas.microsoft.com/office/drawing/2014/main" id="{627D6516-D63C-E944-BF0C-CB90916B57ED}"/>
              </a:ext>
            </a:extLst>
          </p:cNvPr>
          <p:cNvSpPr txBox="1"/>
          <p:nvPr/>
        </p:nvSpPr>
        <p:spPr>
          <a:xfrm>
            <a:off x="8043115" y="4406244"/>
            <a:ext cx="312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fridge</a:t>
            </a:r>
          </a:p>
        </p:txBody>
      </p:sp>
      <p:sp>
        <p:nvSpPr>
          <p:cNvPr id="27" name="TextBox 43">
            <a:extLst>
              <a:ext uri="{FF2B5EF4-FFF2-40B4-BE49-F238E27FC236}">
                <a16:creationId xmlns:a16="http://schemas.microsoft.com/office/drawing/2014/main" id="{F15F2603-252F-6FF0-B8FC-9E0178B944C9}"/>
              </a:ext>
            </a:extLst>
          </p:cNvPr>
          <p:cNvSpPr txBox="1"/>
          <p:nvPr/>
        </p:nvSpPr>
        <p:spPr>
          <a:xfrm>
            <a:off x="8321914" y="5413960"/>
            <a:ext cx="2593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</a:p>
        </p:txBody>
      </p:sp>
      <p:sp>
        <p:nvSpPr>
          <p:cNvPr id="28" name="TextBox 44">
            <a:extLst>
              <a:ext uri="{FF2B5EF4-FFF2-40B4-BE49-F238E27FC236}">
                <a16:creationId xmlns:a16="http://schemas.microsoft.com/office/drawing/2014/main" id="{22F3B48F-889D-86BB-C872-C1533E406ECD}"/>
              </a:ext>
            </a:extLst>
          </p:cNvPr>
          <p:cNvSpPr txBox="1"/>
          <p:nvPr/>
        </p:nvSpPr>
        <p:spPr>
          <a:xfrm>
            <a:off x="7737705" y="5857777"/>
            <a:ext cx="366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washing machine</a:t>
            </a:r>
          </a:p>
        </p:txBody>
      </p:sp>
      <p:pic>
        <p:nvPicPr>
          <p:cNvPr id="30" name="Track 24">
            <a:hlinkClick r:id="" action="ppaction://media"/>
            <a:extLst>
              <a:ext uri="{FF2B5EF4-FFF2-40B4-BE49-F238E27FC236}">
                <a16:creationId xmlns:a16="http://schemas.microsoft.com/office/drawing/2014/main" id="{D2AE65FD-55E6-AF1C-E0C2-E1D0F76DD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4554" y="301468"/>
            <a:ext cx="609600" cy="609600"/>
          </a:xfrm>
          <a:prstGeom prst="rect">
            <a:avLst/>
          </a:prstGeom>
        </p:spPr>
      </p:pic>
      <p:sp>
        <p:nvSpPr>
          <p:cNvPr id="31" name="TextBox 35">
            <a:extLst>
              <a:ext uri="{FF2B5EF4-FFF2-40B4-BE49-F238E27FC236}">
                <a16:creationId xmlns:a16="http://schemas.microsoft.com/office/drawing/2014/main" id="{459E1ED4-8573-683F-500F-DF7E2551848E}"/>
              </a:ext>
            </a:extLst>
          </p:cNvPr>
          <p:cNvSpPr txBox="1"/>
          <p:nvPr/>
        </p:nvSpPr>
        <p:spPr>
          <a:xfrm>
            <a:off x="5011556" y="4923138"/>
            <a:ext cx="2184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electric fan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7">
            <a:extLst>
              <a:ext uri="{FF2B5EF4-FFF2-40B4-BE49-F238E27FC236}">
                <a16:creationId xmlns:a16="http://schemas.microsoft.com/office/drawing/2014/main" id="{DAA19649-0A18-805E-F2E7-DFC4A4A747CA}"/>
              </a:ext>
            </a:extLst>
          </p:cNvPr>
          <p:cNvSpPr txBox="1"/>
          <p:nvPr/>
        </p:nvSpPr>
        <p:spPr>
          <a:xfrm>
            <a:off x="1077606" y="1308144"/>
            <a:ext cx="9535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appliances in A with what they can help us to do in B. </a:t>
            </a:r>
          </a:p>
        </p:txBody>
      </p:sp>
      <p:sp>
        <p:nvSpPr>
          <p:cNvPr id="4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519245" y="121080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575000" y="109474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4279CEAD-F80D-55C3-96F2-C4042CF38575}"/>
              </a:ext>
            </a:extLst>
          </p:cNvPr>
          <p:cNvSpPr/>
          <p:nvPr/>
        </p:nvSpPr>
        <p:spPr>
          <a:xfrm>
            <a:off x="1021851" y="5348207"/>
            <a:ext cx="10394535" cy="113374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What do you think these appliances can or might do more?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FC8A173-F111-5E5F-7DFB-356B90A86F9D}"/>
              </a:ext>
            </a:extLst>
          </p:cNvPr>
          <p:cNvSpPr txBox="1"/>
          <p:nvPr/>
        </p:nvSpPr>
        <p:spPr>
          <a:xfrm>
            <a:off x="636167" y="2700394"/>
            <a:ext cx="3503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1. electric cooker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22CD6EF5-7C0C-3DAB-5E8D-0804C3D492C4}"/>
              </a:ext>
            </a:extLst>
          </p:cNvPr>
          <p:cNvSpPr txBox="1"/>
          <p:nvPr/>
        </p:nvSpPr>
        <p:spPr>
          <a:xfrm>
            <a:off x="614695" y="3544725"/>
            <a:ext cx="1773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3. fridge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296E878E-CC42-C116-91C2-685D68A82996}"/>
              </a:ext>
            </a:extLst>
          </p:cNvPr>
          <p:cNvSpPr txBox="1"/>
          <p:nvPr/>
        </p:nvSpPr>
        <p:spPr>
          <a:xfrm>
            <a:off x="614695" y="3982750"/>
            <a:ext cx="3208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4. washing machine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F939F08E-4587-5D9F-809C-9D62BDEA2F34}"/>
              </a:ext>
            </a:extLst>
          </p:cNvPr>
          <p:cNvSpPr txBox="1"/>
          <p:nvPr/>
        </p:nvSpPr>
        <p:spPr>
          <a:xfrm>
            <a:off x="614695" y="4426799"/>
            <a:ext cx="2126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5. computer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74C81D6D-AF45-B8F9-D0E7-BC7774B6CC25}"/>
              </a:ext>
            </a:extLst>
          </p:cNvPr>
          <p:cNvSpPr txBox="1"/>
          <p:nvPr/>
        </p:nvSpPr>
        <p:spPr>
          <a:xfrm>
            <a:off x="636167" y="3138419"/>
            <a:ext cx="2625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2. dishwasher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5715B317-D859-0795-1A9D-7832F4B49BB2}"/>
              </a:ext>
            </a:extLst>
          </p:cNvPr>
          <p:cNvSpPr txBox="1"/>
          <p:nvPr/>
        </p:nvSpPr>
        <p:spPr>
          <a:xfrm>
            <a:off x="7404851" y="2697174"/>
            <a:ext cx="5341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receive and send emails </a:t>
            </a: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EBF9E516-5969-39FA-63C4-3D46C8F50C96}"/>
              </a:ext>
            </a:extLst>
          </p:cNvPr>
          <p:cNvSpPr txBox="1"/>
          <p:nvPr/>
        </p:nvSpPr>
        <p:spPr>
          <a:xfrm>
            <a:off x="7404851" y="3579621"/>
            <a:ext cx="2807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cook rice </a:t>
            </a:r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5BEF0514-82D7-6C6C-A413-0092FE177F3C}"/>
              </a:ext>
            </a:extLst>
          </p:cNvPr>
          <p:cNvSpPr txBox="1"/>
          <p:nvPr/>
        </p:nvSpPr>
        <p:spPr>
          <a:xfrm>
            <a:off x="7404851" y="3136640"/>
            <a:ext cx="559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keep food fresh 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299975A1-6AD6-9188-06A6-E94BDA0AD17B}"/>
              </a:ext>
            </a:extLst>
          </p:cNvPr>
          <p:cNvSpPr txBox="1"/>
          <p:nvPr/>
        </p:nvSpPr>
        <p:spPr>
          <a:xfrm>
            <a:off x="7419659" y="3994743"/>
            <a:ext cx="460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wash and dry dishes 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CCB7E1B6-AF8D-431E-A00B-F6F2EDE4806A}"/>
              </a:ext>
            </a:extLst>
          </p:cNvPr>
          <p:cNvSpPr txBox="1"/>
          <p:nvPr/>
        </p:nvSpPr>
        <p:spPr>
          <a:xfrm>
            <a:off x="7419659" y="4409865"/>
            <a:ext cx="6231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wash and dry clothes </a:t>
            </a:r>
          </a:p>
        </p:txBody>
      </p:sp>
      <p:sp>
        <p:nvSpPr>
          <p:cNvPr id="23" name="TextBox 21">
            <a:extLst>
              <a:ext uri="{FF2B5EF4-FFF2-40B4-BE49-F238E27FC236}">
                <a16:creationId xmlns:a16="http://schemas.microsoft.com/office/drawing/2014/main" id="{72C82B5A-A962-CE9F-5E7E-7933FFFE51A4}"/>
              </a:ext>
            </a:extLst>
          </p:cNvPr>
          <p:cNvSpPr txBox="1"/>
          <p:nvPr/>
        </p:nvSpPr>
        <p:spPr>
          <a:xfrm>
            <a:off x="763287" y="2171783"/>
            <a:ext cx="3503668" cy="52322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006CB05C-B4AC-22BE-DE14-C7EAE358E104}"/>
              </a:ext>
            </a:extLst>
          </p:cNvPr>
          <p:cNvSpPr txBox="1"/>
          <p:nvPr/>
        </p:nvSpPr>
        <p:spPr>
          <a:xfrm>
            <a:off x="7618267" y="2168083"/>
            <a:ext cx="3503668" cy="52322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614FF-485D-F0C9-6592-9CD2423FFAEA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25873 -0.1226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43" y="-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17 -0.00208 L -0.32032 -0.1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15 -0.00093 L -0.37318 0.064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25625 -0.05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2 0.00093 L -0.33372 0.2576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6" grpId="0"/>
      <p:bldP spid="17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76C9381E-9164-78F5-C303-46CE76CE5F9B}"/>
              </a:ext>
            </a:extLst>
          </p:cNvPr>
          <p:cNvSpPr txBox="1"/>
          <p:nvPr/>
        </p:nvSpPr>
        <p:spPr>
          <a:xfrm>
            <a:off x="1045428" y="1252639"/>
            <a:ext cx="1032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Ask and answer questions about what appliances can help us to do.</a:t>
            </a: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E8D7FE09-0AC6-260D-C98B-BEA7B64A5F72}"/>
              </a:ext>
            </a:extLst>
          </p:cNvPr>
          <p:cNvSpPr/>
          <p:nvPr/>
        </p:nvSpPr>
        <p:spPr>
          <a:xfrm>
            <a:off x="487067" y="123221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99C60681-27AA-E315-300F-EF831447F860}"/>
              </a:ext>
            </a:extLst>
          </p:cNvPr>
          <p:cNvSpPr txBox="1"/>
          <p:nvPr/>
        </p:nvSpPr>
        <p:spPr>
          <a:xfrm>
            <a:off x="542822" y="11161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1D55FCF9-7360-FED5-432B-890BDE69C5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245" y="3129311"/>
            <a:ext cx="3560684" cy="2002885"/>
          </a:xfrm>
          <a:prstGeom prst="rect">
            <a:avLst/>
          </a:prstGeom>
        </p:spPr>
      </p:pic>
      <p:sp>
        <p:nvSpPr>
          <p:cNvPr id="9" name="Oval 7">
            <a:extLst>
              <a:ext uri="{FF2B5EF4-FFF2-40B4-BE49-F238E27FC236}">
                <a16:creationId xmlns:a16="http://schemas.microsoft.com/office/drawing/2014/main" id="{CFCC4667-3608-A54F-2D5C-70B90FA08820}"/>
              </a:ext>
            </a:extLst>
          </p:cNvPr>
          <p:cNvSpPr/>
          <p:nvPr/>
        </p:nvSpPr>
        <p:spPr>
          <a:xfrm>
            <a:off x="4319753" y="2333172"/>
            <a:ext cx="2544448" cy="1139513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pairs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98D9C08-9C9A-0CFF-7973-A2C4FBD68253}"/>
              </a:ext>
            </a:extLst>
          </p:cNvPr>
          <p:cNvSpPr txBox="1">
            <a:spLocks/>
          </p:cNvSpPr>
          <p:nvPr/>
        </p:nvSpPr>
        <p:spPr>
          <a:xfrm>
            <a:off x="7104025" y="2226512"/>
            <a:ext cx="4568730" cy="1343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Ask and answer.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AE42550-EE88-D743-E6B2-72A4D77E7BC3}"/>
              </a:ext>
            </a:extLst>
          </p:cNvPr>
          <p:cNvSpPr txBox="1"/>
          <p:nvPr/>
        </p:nvSpPr>
        <p:spPr>
          <a:xfrm flipH="1">
            <a:off x="4602597" y="3710144"/>
            <a:ext cx="7270521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Suggested answer: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A: What does a wireless TV do?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B: It helps us watch TV </a:t>
            </a:r>
            <a:r>
              <a:rPr lang="en-US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programmes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 from space.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552E24-9E7F-4FBA-AA0C-5ED3546195D1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 animBg="1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37895" y="1167125"/>
            <a:ext cx="415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611E943-B62A-1E19-3B82-BA233868D54D}"/>
              </a:ext>
            </a:extLst>
          </p:cNvPr>
          <p:cNvSpPr txBox="1"/>
          <p:nvPr/>
        </p:nvSpPr>
        <p:spPr>
          <a:xfrm>
            <a:off x="882135" y="1266460"/>
            <a:ext cx="1052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  <a:endParaRPr lang="en-US" sz="24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31">
            <a:extLst>
              <a:ext uri="{FF2B5EF4-FFF2-40B4-BE49-F238E27FC236}">
                <a16:creationId xmlns:a16="http://schemas.microsoft.com/office/drawing/2014/main" id="{AC3A921B-5BDC-47F4-B22B-9A0796CF78EC}"/>
              </a:ext>
            </a:extLst>
          </p:cNvPr>
          <p:cNvSpPr/>
          <p:nvPr/>
        </p:nvSpPr>
        <p:spPr>
          <a:xfrm>
            <a:off x="379529" y="119659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A0D9B26C-DF82-4A8F-A107-187438653D43}"/>
              </a:ext>
            </a:extLst>
          </p:cNvPr>
          <p:cNvSpPr txBox="1"/>
          <p:nvPr/>
        </p:nvSpPr>
        <p:spPr>
          <a:xfrm>
            <a:off x="379529" y="107931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872979F-D888-1303-9FDD-EB713A0646D4}"/>
              </a:ext>
            </a:extLst>
          </p:cNvPr>
          <p:cNvSpPr/>
          <p:nvPr/>
        </p:nvSpPr>
        <p:spPr>
          <a:xfrm>
            <a:off x="1024249" y="2209781"/>
            <a:ext cx="10158741" cy="40333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ture 	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 		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kit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chen 	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	 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lace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lage 	'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tains </a:t>
            </a:r>
          </a:p>
        </p:txBody>
      </p:sp>
      <p:pic>
        <p:nvPicPr>
          <p:cNvPr id="9" name="B2_25">
            <a:hlinkClick r:id="" action="ppaction://media"/>
            <a:extLst>
              <a:ext uri="{FF2B5EF4-FFF2-40B4-BE49-F238E27FC236}">
                <a16:creationId xmlns:a16="http://schemas.microsoft.com/office/drawing/2014/main" id="{2BA268A5-F25C-7560-6F9D-2C16576F6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58280" y="1283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1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D86CA9FE-44C0-8316-FD66-4E5913235D8C}"/>
              </a:ext>
            </a:extLst>
          </p:cNvPr>
          <p:cNvSpPr txBox="1"/>
          <p:nvPr/>
        </p:nvSpPr>
        <p:spPr>
          <a:xfrm>
            <a:off x="1331510" y="1308012"/>
            <a:ext cx="9730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</a:t>
            </a:r>
            <a:endParaRPr lang="en-US" sz="25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31">
            <a:extLst>
              <a:ext uri="{FF2B5EF4-FFF2-40B4-BE49-F238E27FC236}">
                <a16:creationId xmlns:a16="http://schemas.microsoft.com/office/drawing/2014/main" id="{5D10A8EA-B88B-BCC6-9ADB-BE88C09A0E63}"/>
              </a:ext>
            </a:extLst>
          </p:cNvPr>
          <p:cNvSpPr/>
          <p:nvPr/>
        </p:nvSpPr>
        <p:spPr>
          <a:xfrm>
            <a:off x="765104" y="136042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A71FA63D-F342-9FEC-833B-0676612F3A39}"/>
              </a:ext>
            </a:extLst>
          </p:cNvPr>
          <p:cNvSpPr txBox="1"/>
          <p:nvPr/>
        </p:nvSpPr>
        <p:spPr>
          <a:xfrm>
            <a:off x="820859" y="124436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0488ABAB-8943-82CC-4A8B-C2559D7ABA31}"/>
              </a:ext>
            </a:extLst>
          </p:cNvPr>
          <p:cNvSpPr txBox="1">
            <a:spLocks/>
          </p:cNvSpPr>
          <p:nvPr/>
        </p:nvSpPr>
        <p:spPr>
          <a:xfrm>
            <a:off x="1163443" y="2215456"/>
            <a:ext cx="9552878" cy="3282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bel"/>
              <a:buNone/>
              <a:defRPr sz="2200" b="1" i="0" u="none" strike="noStrike" cap="none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Abel"/>
              <a:buNone/>
              <a:defRPr sz="1800" b="1" i="0" u="none" strike="noStrike" cap="none">
                <a:solidFill>
                  <a:srgbClr val="434343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b="0" dirty="0">
                <a:latin typeface="+mn-lt"/>
              </a:rPr>
              <a:t>1.The </a:t>
            </a:r>
            <a:r>
              <a:rPr lang="en-US" sz="3200" u="sng" dirty="0">
                <a:latin typeface="+mn-lt"/>
              </a:rPr>
              <a:t>picture</a:t>
            </a:r>
            <a:r>
              <a:rPr lang="en-US" sz="3200" b="0" dirty="0">
                <a:latin typeface="+mn-lt"/>
              </a:rPr>
              <a:t> is on the wall of the </a:t>
            </a:r>
            <a:r>
              <a:rPr lang="en-US" sz="3200" u="sng" dirty="0">
                <a:latin typeface="+mn-lt"/>
              </a:rPr>
              <a:t>bedroom</a:t>
            </a:r>
            <a:r>
              <a:rPr lang="en-US" sz="3200" b="0" dirty="0">
                <a:latin typeface="+mn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n-lt"/>
              </a:rPr>
              <a:t>2. The </a:t>
            </a:r>
            <a:r>
              <a:rPr lang="en-US" sz="3200" u="sng" dirty="0">
                <a:latin typeface="+mn-lt"/>
              </a:rPr>
              <a:t>robot</a:t>
            </a:r>
            <a:r>
              <a:rPr lang="en-US" sz="3200" b="0" dirty="0">
                <a:latin typeface="+mn-lt"/>
              </a:rPr>
              <a:t> helps me to do the </a:t>
            </a:r>
            <a:r>
              <a:rPr lang="en-US" sz="3200" u="sng" dirty="0">
                <a:latin typeface="+mn-lt"/>
              </a:rPr>
              <a:t>housework</a:t>
            </a:r>
            <a:r>
              <a:rPr lang="en-US" sz="3200" b="0" dirty="0">
                <a:latin typeface="+mn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n-lt"/>
              </a:rPr>
              <a:t>3. There's a very big </a:t>
            </a:r>
            <a:r>
              <a:rPr lang="en-US" sz="3200" u="sng" dirty="0">
                <a:latin typeface="+mn-lt"/>
              </a:rPr>
              <a:t>kitchen</a:t>
            </a:r>
            <a:r>
              <a:rPr lang="en-US" sz="3200" b="0" dirty="0">
                <a:latin typeface="+mn-lt"/>
              </a:rPr>
              <a:t> in the </a:t>
            </a:r>
            <a:r>
              <a:rPr lang="en-US" sz="3200" u="sng" dirty="0">
                <a:latin typeface="+mn-lt"/>
              </a:rPr>
              <a:t>palace</a:t>
            </a:r>
            <a:r>
              <a:rPr lang="en-US" sz="3200" b="0" dirty="0">
                <a:latin typeface="+mn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b="0" dirty="0">
                <a:latin typeface="+mn-lt"/>
              </a:rPr>
              <a:t>4. Their </a:t>
            </a:r>
            <a:r>
              <a:rPr lang="en-US" sz="3200" u="sng" dirty="0">
                <a:latin typeface="+mn-lt"/>
              </a:rPr>
              <a:t>village</a:t>
            </a:r>
            <a:r>
              <a:rPr lang="en-US" sz="3200" b="0" dirty="0">
                <a:latin typeface="+mn-lt"/>
              </a:rPr>
              <a:t> is in the </a:t>
            </a:r>
            <a:r>
              <a:rPr lang="en-US" sz="3200" u="sng" dirty="0">
                <a:latin typeface="+mn-lt"/>
              </a:rPr>
              <a:t>mountains</a:t>
            </a:r>
            <a:r>
              <a:rPr lang="en-US" sz="3200" b="0" dirty="0">
                <a:latin typeface="+mn-lt"/>
              </a:rPr>
              <a:t>. 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F026381-42ED-4D7F-DE75-A31973EC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11" y="3932592"/>
            <a:ext cx="3935513" cy="2658525"/>
          </a:xfrm>
          <a:prstGeom prst="rect">
            <a:avLst/>
          </a:prstGeom>
        </p:spPr>
      </p:pic>
      <p:pic>
        <p:nvPicPr>
          <p:cNvPr id="6" name="B2_26">
            <a:hlinkClick r:id="" action="ppaction://media"/>
            <a:extLst>
              <a:ext uri="{FF2B5EF4-FFF2-40B4-BE49-F238E27FC236}">
                <a16:creationId xmlns:a16="http://schemas.microsoft.com/office/drawing/2014/main" id="{00EF355B-94B8-484E-ED30-038DB6CC9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69444" y="1354629"/>
            <a:ext cx="487363" cy="487363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2B865A29-B13C-3DB5-8E11-DBA248415C2F}"/>
              </a:ext>
            </a:extLst>
          </p:cNvPr>
          <p:cNvSpPr txBox="1"/>
          <p:nvPr/>
        </p:nvSpPr>
        <p:spPr>
          <a:xfrm>
            <a:off x="2144498" y="2432988"/>
            <a:ext cx="121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pic</a:t>
            </a:r>
            <a:endParaRPr lang="en-US" sz="3200" b="1" dirty="0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66C96D43-8FBA-169F-6720-B34F5A72619A}"/>
              </a:ext>
            </a:extLst>
          </p:cNvPr>
          <p:cNvSpPr txBox="1"/>
          <p:nvPr/>
        </p:nvSpPr>
        <p:spPr>
          <a:xfrm>
            <a:off x="6773696" y="2434483"/>
            <a:ext cx="181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bed</a:t>
            </a:r>
            <a:endParaRPr lang="en-US" sz="3200" b="1" dirty="0"/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0765E739-7C63-46DF-B2C2-49B9859E233D}"/>
              </a:ext>
            </a:extLst>
          </p:cNvPr>
          <p:cNvSpPr txBox="1"/>
          <p:nvPr/>
        </p:nvSpPr>
        <p:spPr>
          <a:xfrm>
            <a:off x="2272383" y="3160088"/>
            <a:ext cx="121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ro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301E776E-F7CD-2BDA-D7B9-D9AAA5C3EBBB}"/>
              </a:ext>
            </a:extLst>
          </p:cNvPr>
          <p:cNvSpPr txBox="1"/>
          <p:nvPr/>
        </p:nvSpPr>
        <p:spPr>
          <a:xfrm>
            <a:off x="6478383" y="3165567"/>
            <a:ext cx="2236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house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id="{10F41E90-087C-10FF-65B4-30EEA29323C5}"/>
              </a:ext>
            </a:extLst>
          </p:cNvPr>
          <p:cNvSpPr txBox="1"/>
          <p:nvPr/>
        </p:nvSpPr>
        <p:spPr>
          <a:xfrm>
            <a:off x="4522300" y="3889971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kit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E9CBB699-CCA4-C3D0-B351-8E909B8B395F}"/>
              </a:ext>
            </a:extLst>
          </p:cNvPr>
          <p:cNvSpPr txBox="1"/>
          <p:nvPr/>
        </p:nvSpPr>
        <p:spPr>
          <a:xfrm>
            <a:off x="6915199" y="3892497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pa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D7B592C5-92FA-1DE8-2D32-32368DCF3D32}"/>
              </a:ext>
            </a:extLst>
          </p:cNvPr>
          <p:cNvSpPr txBox="1"/>
          <p:nvPr/>
        </p:nvSpPr>
        <p:spPr>
          <a:xfrm>
            <a:off x="2503296" y="4613460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vil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DAE273E0-AFDF-DD38-F64D-7F5675B2909D}"/>
              </a:ext>
            </a:extLst>
          </p:cNvPr>
          <p:cNvSpPr txBox="1"/>
          <p:nvPr/>
        </p:nvSpPr>
        <p:spPr>
          <a:xfrm>
            <a:off x="5080829" y="4623554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</a:rPr>
              <a:t>moun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1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2" name="TextBox 14">
            <a:extLst>
              <a:ext uri="{FF2B5EF4-FFF2-40B4-BE49-F238E27FC236}">
                <a16:creationId xmlns:a16="http://schemas.microsoft.com/office/drawing/2014/main" id="{12340363-C4E7-2DEE-BFA5-ABC26C0D738E}"/>
              </a:ext>
            </a:extLst>
          </p:cNvPr>
          <p:cNvSpPr txBox="1"/>
          <p:nvPr/>
        </p:nvSpPr>
        <p:spPr>
          <a:xfrm>
            <a:off x="2190302" y="1309333"/>
            <a:ext cx="423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AND DOWN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B766EF-3D7F-582C-6691-FAD1054422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6" y="1289230"/>
            <a:ext cx="1858736" cy="543323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9374FB81-6055-B290-D96A-BDF3CC9C58BD}"/>
              </a:ext>
            </a:extLst>
          </p:cNvPr>
          <p:cNvSpPr txBox="1"/>
          <p:nvPr/>
        </p:nvSpPr>
        <p:spPr>
          <a:xfrm>
            <a:off x="487067" y="2084505"/>
            <a:ext cx="11444738" cy="14919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Abadi" panose="020B0604020104020204" pitchFamily="34" charset="0"/>
              </a:rPr>
              <a:t>● Round 1: Teacher says 1-10 appliances. Students stand up for the ones in the kitchen, sit down for the ones in the bedroom. 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4387049-67C5-6AC8-25EE-76EC3B23D29B}"/>
              </a:ext>
            </a:extLst>
          </p:cNvPr>
          <p:cNvSpPr txBox="1"/>
          <p:nvPr/>
        </p:nvSpPr>
        <p:spPr>
          <a:xfrm>
            <a:off x="487067" y="3828404"/>
            <a:ext cx="11444737" cy="22306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1" dirty="0">
                <a:latin typeface="Abadi" panose="020B0604020104020204" pitchFamily="34" charset="0"/>
              </a:rPr>
              <a:t>● Round 2: Teacher says 1-10 words. Students stand up for the ones with the first stressed syllable, sit down for the second stressed syllable.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621049"/>
            <a:ext cx="1121786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Vocabulary and structures about household appliances.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Pronounce the two-syllable words correctly.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991" y="1276351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117407"/>
            <a:ext cx="753286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5 more two-syllable words which have the first syllable stressed. Write them down and practice pronouncing the words.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5" y="113518"/>
            <a:ext cx="811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CCAACEB-31C0-ABFC-C9E9-F93D4EDA8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885" y="2860944"/>
            <a:ext cx="4916399" cy="360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738042" y="1075257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343497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VOCABULARY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9918" y="3679776"/>
            <a:ext cx="2174400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PRONUNCIATION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23121" y="475702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EXTRA ACTIVITY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62361" y="1089934"/>
            <a:ext cx="6442476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Game: Jumbled words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60431" y="2037675"/>
            <a:ext cx="6458537" cy="1189656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repeat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Matching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Ask and answer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58610" y="4727885"/>
            <a:ext cx="6445721" cy="68496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Up and down.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73956" y="1381360"/>
            <a:ext cx="659581" cy="96213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87118" y="2652300"/>
            <a:ext cx="728462" cy="10274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674318" y="3980500"/>
            <a:ext cx="566760" cy="77652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77103" y="5836932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495061" y="5057744"/>
            <a:ext cx="828061" cy="77918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68461" y="5791650"/>
            <a:ext cx="6442476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13" name="Rectangle 22">
            <a:extLst>
              <a:ext uri="{FF2B5EF4-FFF2-40B4-BE49-F238E27FC236}">
                <a16:creationId xmlns:a16="http://schemas.microsoft.com/office/drawing/2014/main" id="{589C3DFE-FC98-2051-D42D-C34A35AA1AFE}"/>
              </a:ext>
            </a:extLst>
          </p:cNvPr>
          <p:cNvSpPr/>
          <p:nvPr/>
        </p:nvSpPr>
        <p:spPr>
          <a:xfrm>
            <a:off x="4558610" y="3552402"/>
            <a:ext cx="6445721" cy="91200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Listen and repeat the words.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Listen and repeat the sentences.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459791" y="2889698"/>
            <a:ext cx="66572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- Work in 4 groups.</a:t>
            </a:r>
          </a:p>
          <a:p>
            <a:r>
              <a:rPr lang="en-US" sz="4400" b="1" dirty="0"/>
              <a:t>- Unscramble the letters to find the correct word.</a:t>
            </a:r>
          </a:p>
          <a:p>
            <a:r>
              <a:rPr lang="en-US" sz="4400" b="1" dirty="0"/>
              <a:t>- Raise hands to answer.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237553" y="3635143"/>
            <a:ext cx="3810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JUMBLED WORDS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LSRAO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SOLAR 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</a:rPr>
              <a:t>GYNEER</a:t>
            </a:r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ENERGY 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</a:rPr>
              <a:t>TRTMSVA </a:t>
            </a:r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SMART TV 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8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</a:rPr>
              <a:t>TROBO </a:t>
            </a:r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ROBOT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</a:rPr>
              <a:t>CEALPPAIN  </a:t>
            </a:r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APPLIANCE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2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3905</TotalTime>
  <Words>521</Words>
  <Application>Microsoft Office PowerPoint</Application>
  <PresentationFormat>Widescreen</PresentationFormat>
  <Paragraphs>140</Paragraphs>
  <Slides>18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Abadi</vt:lpstr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226</cp:revision>
  <dcterms:created xsi:type="dcterms:W3CDTF">2020-12-09T02:04:09Z</dcterms:created>
  <dcterms:modified xsi:type="dcterms:W3CDTF">2024-06-24T09:22:01Z</dcterms:modified>
</cp:coreProperties>
</file>