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9" r:id="rId2"/>
    <p:sldId id="310" r:id="rId3"/>
    <p:sldId id="311" r:id="rId4"/>
    <p:sldId id="326" r:id="rId5"/>
    <p:sldId id="258" r:id="rId6"/>
    <p:sldId id="313" r:id="rId7"/>
    <p:sldId id="309" r:id="rId8"/>
    <p:sldId id="316" r:id="rId9"/>
    <p:sldId id="327" r:id="rId10"/>
    <p:sldId id="328" r:id="rId11"/>
    <p:sldId id="329" r:id="rId12"/>
    <p:sldId id="330" r:id="rId13"/>
    <p:sldId id="323" r:id="rId14"/>
    <p:sldId id="325" r:id="rId15"/>
    <p:sldId id="314" r:id="rId16"/>
    <p:sldId id="317" r:id="rId17"/>
    <p:sldId id="318" r:id="rId18"/>
    <p:sldId id="319" r:id="rId19"/>
    <p:sldId id="320" r:id="rId20"/>
    <p:sldId id="262" r:id="rId21"/>
    <p:sldId id="301" r:id="rId22"/>
    <p:sldId id="321" r:id="rId23"/>
    <p:sldId id="322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EE"/>
    <a:srgbClr val="A3E7FF"/>
    <a:srgbClr val="F16649"/>
    <a:srgbClr val="005AAB"/>
    <a:srgbClr val="FFFFFF"/>
    <a:srgbClr val="D5F4FF"/>
    <a:srgbClr val="FFE89F"/>
    <a:srgbClr val="CFD5EA"/>
    <a:srgbClr val="75DBFF"/>
    <a:srgbClr val="57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3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" y="1188"/>
      </p:cViewPr>
      <p:guideLst>
        <p:guide orient="horz" pos="2232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08F91-DECA-44C0-BA99-E9C71242C0DC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8031A-B287-4CE5-B37F-9A674D6B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0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2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1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1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6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9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7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3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3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4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9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2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9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8.GIF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g"/><Relationship Id="rId5" Type="http://schemas.openxmlformats.org/officeDocument/2006/relationships/image" Target="../media/image8.GIF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jpeg"/><Relationship Id="rId5" Type="http://schemas.openxmlformats.org/officeDocument/2006/relationships/image" Target="../media/image8.GIF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8.GIF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419374" y="1318759"/>
            <a:ext cx="706755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instead of </a:t>
            </a:r>
            <a:r>
              <a:rPr lang="en-US" sz="7200" dirty="0">
                <a:solidFill>
                  <a:srgbClr val="AD4F0F"/>
                </a:solidFill>
              </a:rPr>
              <a:t>(prep.)</a:t>
            </a:r>
            <a:endParaRPr lang="en-US" sz="5400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896" y="4938980"/>
            <a:ext cx="72021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in the place of somebody or something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936192" y="2557086"/>
            <a:ext cx="32480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ɪnˈsted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əv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" name="Content Placeholder 9" descr="0fd08499980059a89eb75a5edddcf5a6_w200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2793345" y="5600700"/>
            <a:ext cx="1037590" cy="778510"/>
          </a:xfrm>
          <a:prstGeom prst="rect">
            <a:avLst/>
          </a:prstGeom>
        </p:spPr>
      </p:pic>
      <p:pic>
        <p:nvPicPr>
          <p:cNvPr id="6" name="mp3-output-ttsfree(dot)com (4)">
            <a:hlinkClick r:id="" action="ppaction://media"/>
            <a:extLst>
              <a:ext uri="{FF2B5EF4-FFF2-40B4-BE49-F238E27FC236}">
                <a16:creationId xmlns:a16="http://schemas.microsoft.com/office/drawing/2014/main" id="{4C98A76A-F92F-77FB-335F-1DC51448B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5547" y="3700130"/>
            <a:ext cx="1008546" cy="10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72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88545" y="1318759"/>
            <a:ext cx="706755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exchange </a:t>
            </a:r>
            <a:r>
              <a:rPr lang="en-US" sz="7200" dirty="0">
                <a:solidFill>
                  <a:srgbClr val="AD4F0F"/>
                </a:solidFill>
              </a:rPr>
              <a:t>(v)</a:t>
            </a:r>
            <a:endParaRPr lang="en-US" sz="5400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7" y="4938980"/>
            <a:ext cx="72021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give something to a person and receive something from him / her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0926" y="2557086"/>
            <a:ext cx="34448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ɪksˈtʃeɪndʒ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" name="Content Placeholder 9" descr="0fd08499980059a89eb75a5edddcf5a6_w200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2793345" y="5600700"/>
            <a:ext cx="1037590" cy="778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BB0C2-681C-9B1C-B8AE-12F4A122A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68" y="1620784"/>
            <a:ext cx="4372952" cy="3616431"/>
          </a:xfrm>
          <a:prstGeom prst="rect">
            <a:avLst/>
          </a:prstGeom>
        </p:spPr>
      </p:pic>
      <p:pic>
        <p:nvPicPr>
          <p:cNvPr id="9" name="mp3-output-ttsfree(dot)com (5)">
            <a:hlinkClick r:id="" action="ppaction://media"/>
            <a:extLst>
              <a:ext uri="{FF2B5EF4-FFF2-40B4-BE49-F238E27FC236}">
                <a16:creationId xmlns:a16="http://schemas.microsoft.com/office/drawing/2014/main" id="{B5F4DB6D-11A1-45E6-4601-B1ED8DC8D9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86538" y="3788966"/>
            <a:ext cx="856595" cy="8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31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93617" y="1287085"/>
            <a:ext cx="706755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 reusable </a:t>
            </a:r>
            <a:r>
              <a:rPr lang="en-US" sz="7200" dirty="0">
                <a:solidFill>
                  <a:srgbClr val="AD4F0F"/>
                </a:solidFill>
              </a:rPr>
              <a:t>(adj)</a:t>
            </a:r>
            <a:endParaRPr lang="en-US" sz="5400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345" y="5565277"/>
            <a:ext cx="7202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able to be used more than once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8392" y="2597378"/>
            <a:ext cx="40877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ju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ː.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zə.bəl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" name="Content Placeholder 9" descr="0fd08499980059a89eb75a5edddcf5a6_w200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2793345" y="5600700"/>
            <a:ext cx="1037590" cy="77851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933487-1CB0-B70C-D99C-F5E801F2E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72" y="1852891"/>
            <a:ext cx="5231248" cy="3543478"/>
          </a:xfrm>
        </p:spPr>
      </p:pic>
      <p:pic>
        <p:nvPicPr>
          <p:cNvPr id="9" name="mp3-output-ttsfree(dot)com (6)">
            <a:hlinkClick r:id="" action="ppaction://media"/>
            <a:extLst>
              <a:ext uri="{FF2B5EF4-FFF2-40B4-BE49-F238E27FC236}">
                <a16:creationId xmlns:a16="http://schemas.microsoft.com/office/drawing/2014/main" id="{C6EC8B7F-E32B-5E2F-0777-C167D99B6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7082" y="3858440"/>
            <a:ext cx="970198" cy="9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060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182893"/>
              </p:ext>
            </p:extLst>
          </p:nvPr>
        </p:nvGraphicFramePr>
        <p:xfrm>
          <a:off x="257705" y="1400352"/>
          <a:ext cx="11676587" cy="16010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5A0B8"/>
                          </a:solidFill>
                        </a:rPr>
                        <a:t>Pronunciation</a:t>
                      </a:r>
                      <a:endParaRPr lang="en-US" sz="32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instead of (prep.)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ɪnˈsted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əv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thay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vì</a:t>
                      </a:r>
                      <a:endParaRPr lang="en-US" sz="32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73132"/>
              </p:ext>
            </p:extLst>
          </p:nvPr>
        </p:nvGraphicFramePr>
        <p:xfrm>
          <a:off x="257705" y="3001353"/>
          <a:ext cx="11676587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charity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cs typeface="Calibri" panose="020F0502020204030204" pitchFamily="34" charset="0"/>
                        </a:rPr>
                        <a:t>(n)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/ˈ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tʃærəti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/>
                        <a:t>từ</a:t>
                      </a:r>
                      <a:r>
                        <a:rPr lang="en-US" sz="3200" b="0" baseline="0" dirty="0"/>
                        <a:t> </a:t>
                      </a:r>
                      <a:r>
                        <a:rPr lang="en-US" sz="3200" b="0" baseline="0" dirty="0" err="1"/>
                        <a:t>thiện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exchange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(v)</a:t>
                      </a:r>
                      <a:endParaRPr lang="en-US" sz="3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ɪksˈtʃeɪndʒ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trao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đổi</a:t>
                      </a:r>
                      <a:endParaRPr lang="en-US" sz="32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94003"/>
              </p:ext>
            </p:extLst>
          </p:nvPr>
        </p:nvGraphicFramePr>
        <p:xfrm>
          <a:off x="257704" y="4572543"/>
          <a:ext cx="11676587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cs typeface="Calibri" panose="020F0502020204030204" pitchFamily="34" charset="0"/>
                        </a:rPr>
                        <a:t>eusable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/ˌ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ri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ːˈ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juːzəbl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/>
                        <a:t>có</a:t>
                      </a:r>
                      <a:r>
                        <a:rPr lang="en-US" sz="3200" b="0" baseline="0" dirty="0"/>
                        <a:t> </a:t>
                      </a:r>
                      <a:r>
                        <a:rPr lang="en-US" sz="3200" b="0" baseline="0" dirty="0" err="1"/>
                        <a:t>thể</a:t>
                      </a:r>
                      <a:r>
                        <a:rPr lang="en-US" sz="3200" b="0" baseline="0" dirty="0"/>
                        <a:t> </a:t>
                      </a:r>
                      <a:r>
                        <a:rPr lang="en-US" sz="3200" b="0" baseline="0" dirty="0" err="1"/>
                        <a:t>tái</a:t>
                      </a:r>
                      <a:r>
                        <a:rPr lang="en-US" sz="3200" b="0" baseline="0" dirty="0"/>
                        <a:t> </a:t>
                      </a:r>
                      <a:r>
                        <a:rPr lang="en-US" sz="3200" b="0" baseline="0" dirty="0" err="1"/>
                        <a:t>sử</a:t>
                      </a:r>
                      <a:r>
                        <a:rPr lang="en-US" sz="3200" b="0" baseline="0" dirty="0"/>
                        <a:t> </a:t>
                      </a:r>
                      <a:r>
                        <a:rPr lang="en-US" sz="3200" b="0" baseline="0" dirty="0" err="1"/>
                        <a:t>dụng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recycling bin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(n)</a:t>
                      </a:r>
                      <a:endParaRPr lang="en-US" sz="3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/ˌ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ri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ːˈ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saɪklɪŋ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bɪn</a:t>
                      </a:r>
                      <a:r>
                        <a:rPr lang="en-US" sz="3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thùng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rác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tái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chế</a:t>
                      </a:r>
                      <a:endParaRPr lang="en-US" sz="32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C31F18-C987-767E-2928-A40BCCD9CB80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280390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74150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3" y="787300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64082" y="1264354"/>
            <a:ext cx="11641015" cy="5509542"/>
            <a:chOff x="193701" y="1590291"/>
            <a:chExt cx="8653859" cy="5137079"/>
          </a:xfrm>
        </p:grpSpPr>
        <p:sp>
          <p:nvSpPr>
            <p:cNvPr id="87" name="Rounded Rectangle 8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092569" y="1640347"/>
            <a:ext cx="6421897" cy="593428"/>
            <a:chOff x="206309" y="1262747"/>
            <a:chExt cx="6421897" cy="593428"/>
          </a:xfrm>
        </p:grpSpPr>
        <p:sp>
          <p:nvSpPr>
            <p:cNvPr id="91" name="TextBox 90"/>
            <p:cNvSpPr txBox="1"/>
            <p:nvPr/>
          </p:nvSpPr>
          <p:spPr>
            <a:xfrm>
              <a:off x="206309" y="1262747"/>
              <a:ext cx="631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is the interview about?</a:t>
              </a:r>
              <a:endParaRPr lang="en-US" sz="3200" i="1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154115" y="2637367"/>
            <a:ext cx="7491047" cy="584775"/>
            <a:chOff x="274384" y="2142097"/>
            <a:chExt cx="7491047" cy="584775"/>
          </a:xfrm>
        </p:grpSpPr>
        <p:sp>
          <p:nvSpPr>
            <p:cNvPr id="94" name="TextBox 93"/>
            <p:cNvSpPr txBox="1"/>
            <p:nvPr/>
          </p:nvSpPr>
          <p:spPr>
            <a:xfrm>
              <a:off x="274384" y="2142097"/>
              <a:ext cx="570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733" y="2142097"/>
              <a:ext cx="6920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will they put in every classroom?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159607" y="3625732"/>
            <a:ext cx="7703949" cy="1077218"/>
            <a:chOff x="368797" y="4026312"/>
            <a:chExt cx="7608499" cy="1077218"/>
          </a:xfrm>
        </p:grpSpPr>
        <p:sp>
          <p:nvSpPr>
            <p:cNvPr id="97" name="TextBox 96"/>
            <p:cNvSpPr txBox="1"/>
            <p:nvPr/>
          </p:nvSpPr>
          <p:spPr>
            <a:xfrm>
              <a:off x="368797" y="4034967"/>
              <a:ext cx="536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203" y="4026312"/>
              <a:ext cx="71390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can they do with their old uniforms?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154115" y="4614098"/>
            <a:ext cx="9494375" cy="1077218"/>
            <a:chOff x="267855" y="3312302"/>
            <a:chExt cx="6890601" cy="1077218"/>
          </a:xfrm>
        </p:grpSpPr>
        <p:sp>
          <p:nvSpPr>
            <p:cNvPr id="100" name="TextBox 99"/>
            <p:cNvSpPr txBox="1"/>
            <p:nvPr/>
          </p:nvSpPr>
          <p:spPr>
            <a:xfrm>
              <a:off x="267855" y="3320955"/>
              <a:ext cx="570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8204" y="3312302"/>
              <a:ext cx="63202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What do they do instead of buying new books?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154115" y="5619770"/>
            <a:ext cx="9736670" cy="593428"/>
            <a:chOff x="267855" y="5669935"/>
            <a:chExt cx="9736670" cy="593428"/>
          </a:xfrm>
        </p:grpSpPr>
        <p:sp>
          <p:nvSpPr>
            <p:cNvPr id="103" name="TextBox 102"/>
            <p:cNvSpPr txBox="1"/>
            <p:nvPr/>
          </p:nvSpPr>
          <p:spPr>
            <a:xfrm>
              <a:off x="267855" y="5678588"/>
              <a:ext cx="570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8203" y="5669935"/>
              <a:ext cx="9166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type of water bottles do they bring to school?</a:t>
              </a: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2825816" y="24785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825816" y="35453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2829941" y="45529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829941" y="55458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2829941" y="6526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2423634" y="236176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2484230" y="34450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2497327" y="441132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2497327" y="544308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2547731" y="638402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0" y="-4773"/>
            <a:ext cx="12192000" cy="810922"/>
            <a:chOff x="7620" y="-7620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4244FBB-834B-C110-ADCC-4B58F0FC8CD9}"/>
              </a:ext>
            </a:extLst>
          </p:cNvPr>
          <p:cNvSpPr txBox="1"/>
          <p:nvPr/>
        </p:nvSpPr>
        <p:spPr>
          <a:xfrm>
            <a:off x="315829" y="887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10949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74150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3" y="787300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943101" y="1327131"/>
            <a:ext cx="6571366" cy="1077218"/>
            <a:chOff x="363373" y="1262747"/>
            <a:chExt cx="6264833" cy="1077218"/>
          </a:xfrm>
        </p:grpSpPr>
        <p:sp>
          <p:nvSpPr>
            <p:cNvPr id="91" name="TextBox 90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What is the interview about?</a:t>
              </a:r>
              <a:endParaRPr lang="en-US" sz="3200" b="1" i="1" dirty="0"/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2623593" y="233787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913112" y="2125838"/>
            <a:ext cx="40512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82B924B-396D-4943-B63F-788D4199528E}"/>
              </a:ext>
            </a:extLst>
          </p:cNvPr>
          <p:cNvSpPr txBox="1"/>
          <p:nvPr/>
        </p:nvSpPr>
        <p:spPr>
          <a:xfrm>
            <a:off x="1224672" y="1844267"/>
            <a:ext cx="10789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Ways to become greener at school/ tips to make school greener.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-4773"/>
            <a:ext cx="12192000" cy="810922"/>
            <a:chOff x="7620" y="-7620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736875" y="2694052"/>
            <a:ext cx="10904140" cy="3372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>
                <a:solidFill>
                  <a:srgbClr val="0088EE"/>
                </a:solidFill>
              </a:rPr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Sure. Firstly, 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We exchange them with our friends or give them to charity. We don’t throw them away.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3A2E-5A04-1AE0-6B11-4A58525E96E8}"/>
              </a:ext>
            </a:extLst>
          </p:cNvPr>
          <p:cNvSpPr txBox="1"/>
          <p:nvPr/>
        </p:nvSpPr>
        <p:spPr>
          <a:xfrm>
            <a:off x="315829" y="887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2516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74150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3" y="787300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-4773"/>
            <a:ext cx="12192000" cy="810922"/>
            <a:chOff x="7620" y="-7620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736875" y="2694052"/>
            <a:ext cx="10904140" cy="3372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Sure. Firstly, </a:t>
            </a:r>
            <a:r>
              <a:rPr lang="en-US" sz="3200" dirty="0">
                <a:solidFill>
                  <a:srgbClr val="0088EE"/>
                </a:solidFill>
              </a:rPr>
              <a:t>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We exchange them with our friends or give them to charity. We don’t throw them away.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26540" y="1363133"/>
            <a:ext cx="7949445" cy="1077218"/>
            <a:chOff x="369902" y="2142097"/>
            <a:chExt cx="6471767" cy="1077218"/>
          </a:xfrm>
        </p:grpSpPr>
        <p:sp>
          <p:nvSpPr>
            <p:cNvPr id="17" name="TextBox 16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733" y="2142097"/>
              <a:ext cx="5996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will they put in every classroom?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137970" y="2170816"/>
            <a:ext cx="43669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87454AD-B27B-42DC-94E9-8FB0E3BE3529}"/>
              </a:ext>
            </a:extLst>
          </p:cNvPr>
          <p:cNvSpPr txBox="1"/>
          <p:nvPr/>
        </p:nvSpPr>
        <p:spPr>
          <a:xfrm>
            <a:off x="2601368" y="1912142"/>
            <a:ext cx="5632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Recycling bins</a:t>
            </a:r>
            <a:endParaRPr lang="en-US" sz="4000" dirty="0">
              <a:solidFill>
                <a:srgbClr val="C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740892" y="240723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333E432-0913-76A5-DDB1-5C12E1B29959}"/>
              </a:ext>
            </a:extLst>
          </p:cNvPr>
          <p:cNvSpPr txBox="1"/>
          <p:nvPr/>
        </p:nvSpPr>
        <p:spPr>
          <a:xfrm>
            <a:off x="315829" y="887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2259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74150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3" y="787300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-4773"/>
            <a:ext cx="12192000" cy="810922"/>
            <a:chOff x="7620" y="-7620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736875" y="2694052"/>
            <a:ext cx="10904140" cy="3372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Sure. Firstly,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What about </a:t>
            </a:r>
            <a:r>
              <a:rPr lang="en-US" sz="3200" dirty="0">
                <a:solidFill>
                  <a:srgbClr val="0088EE"/>
                </a:solidFill>
              </a:rPr>
              <a:t>old books and uniforms</a:t>
            </a:r>
            <a:r>
              <a:rPr lang="en-US" sz="3200" dirty="0"/>
              <a:t>?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>
                <a:solidFill>
                  <a:srgbClr val="0088EE"/>
                </a:solidFill>
              </a:rPr>
              <a:t>We exchange them with our friends or give them to charity. </a:t>
            </a:r>
            <a:r>
              <a:rPr lang="en-US" sz="3200" dirty="0"/>
              <a:t>We don’t throw them away. 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740892" y="240723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326441" y="1431070"/>
            <a:ext cx="10143676" cy="1085871"/>
            <a:chOff x="363373" y="4026312"/>
            <a:chExt cx="7613923" cy="1085871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3" y="4026312"/>
              <a:ext cx="71390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can they do with their old uniforms?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1337871" y="2199078"/>
            <a:ext cx="473647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B0751B9-4D97-4FA4-A374-A500E40F1864}"/>
              </a:ext>
            </a:extLst>
          </p:cNvPr>
          <p:cNvSpPr txBox="1"/>
          <p:nvPr/>
        </p:nvSpPr>
        <p:spPr>
          <a:xfrm>
            <a:off x="1790381" y="1942560"/>
            <a:ext cx="9973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Exchange old uniforms with friends or give them to charity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AB599-3D56-0EE2-9B9D-DDA299DD40BB}"/>
              </a:ext>
            </a:extLst>
          </p:cNvPr>
          <p:cNvSpPr txBox="1"/>
          <p:nvPr/>
        </p:nvSpPr>
        <p:spPr>
          <a:xfrm>
            <a:off x="315829" y="887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4615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74150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3" y="787300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-4773"/>
            <a:ext cx="12192000" cy="810922"/>
            <a:chOff x="7620" y="-7620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378070" y="2646756"/>
            <a:ext cx="11636130" cy="3953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>
                <a:solidFill>
                  <a:srgbClr val="0088EE"/>
                </a:solidFill>
              </a:rPr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And there’s another tip. We bring reusable water bottles to school.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I see lots of trees in your school. Is planting trees a good tip?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740892" y="240723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679331" y="1348439"/>
            <a:ext cx="9267092" cy="1085871"/>
            <a:chOff x="363373" y="3312302"/>
            <a:chExt cx="6795083" cy="1085871"/>
          </a:xfrm>
        </p:grpSpPr>
        <p:sp>
          <p:nvSpPr>
            <p:cNvPr id="28" name="TextBox 27"/>
            <p:cNvSpPr txBox="1"/>
            <p:nvPr/>
          </p:nvSpPr>
          <p:spPr>
            <a:xfrm>
              <a:off x="363373" y="332095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204" y="3312302"/>
              <a:ext cx="63202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What do they do instead of buying new books?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2323127" y="2164489"/>
            <a:ext cx="48486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4F3EAC2-F3CC-4A56-96BA-BF3EF64974BF}"/>
              </a:ext>
            </a:extLst>
          </p:cNvPr>
          <p:cNvSpPr txBox="1"/>
          <p:nvPr/>
        </p:nvSpPr>
        <p:spPr>
          <a:xfrm>
            <a:off x="2893073" y="1924967"/>
            <a:ext cx="10209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Borrow books from the library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E7B15-28D3-53D8-A037-E8DE6CC95698}"/>
              </a:ext>
            </a:extLst>
          </p:cNvPr>
          <p:cNvSpPr txBox="1"/>
          <p:nvPr/>
        </p:nvSpPr>
        <p:spPr>
          <a:xfrm>
            <a:off x="315829" y="887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5304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74150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3" y="787300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-3334"/>
            <a:ext cx="12192000" cy="810922"/>
            <a:chOff x="7620" y="-7620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378070" y="2646756"/>
            <a:ext cx="11636130" cy="3953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And there’s another tip. </a:t>
            </a:r>
            <a:r>
              <a:rPr lang="en-US" sz="3200" dirty="0">
                <a:solidFill>
                  <a:srgbClr val="0088EE"/>
                </a:solidFill>
              </a:rPr>
              <a:t>We bring reusable water bottles to school.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I see lots of trees in your school. Is planting trees a good tip?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509969" y="2322987"/>
            <a:ext cx="913447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64001" y="2129164"/>
            <a:ext cx="69193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265501" y="1286282"/>
            <a:ext cx="9867880" cy="1099606"/>
            <a:chOff x="534681" y="5503846"/>
            <a:chExt cx="6914719" cy="1099606"/>
          </a:xfrm>
        </p:grpSpPr>
        <p:sp>
          <p:nvSpPr>
            <p:cNvPr id="17" name="TextBox 16"/>
            <p:cNvSpPr txBox="1"/>
            <p:nvPr/>
          </p:nvSpPr>
          <p:spPr>
            <a:xfrm>
              <a:off x="534681" y="5503846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3" y="5526234"/>
              <a:ext cx="66111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type of water bottles do they bring to school?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7FD9458-6340-46A6-B26E-63A71E60EE74}"/>
              </a:ext>
            </a:extLst>
          </p:cNvPr>
          <p:cNvSpPr txBox="1"/>
          <p:nvPr/>
        </p:nvSpPr>
        <p:spPr>
          <a:xfrm>
            <a:off x="1887335" y="1831519"/>
            <a:ext cx="9190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Reusable water bottles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E6BE0-D517-5B6E-ACBA-79A850BB7F31}"/>
              </a:ext>
            </a:extLst>
          </p:cNvPr>
          <p:cNvSpPr txBox="1"/>
          <p:nvPr/>
        </p:nvSpPr>
        <p:spPr>
          <a:xfrm>
            <a:off x="315829" y="887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3258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58626" y="1443359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45143" y="1487693"/>
            <a:ext cx="407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93711" y="150775"/>
            <a:ext cx="9642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GREENER WORLD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5" y="113518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31478" y="1289522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9C9BAEE7-7DEC-768B-78F3-478BC8093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35" y="2355497"/>
            <a:ext cx="4237651" cy="423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781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7" y="922309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377" y="942225"/>
            <a:ext cx="114036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to put the tips in order from the easiest to the most difficult.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74919" y="1640564"/>
            <a:ext cx="7787896" cy="1078941"/>
            <a:chOff x="690683" y="1680301"/>
            <a:chExt cx="5893959" cy="1082730"/>
          </a:xfrm>
        </p:grpSpPr>
        <p:sp>
          <p:nvSpPr>
            <p:cNvPr id="22" name="TextBox 21"/>
            <p:cNvSpPr txBox="1"/>
            <p:nvPr/>
          </p:nvSpPr>
          <p:spPr>
            <a:xfrm>
              <a:off x="690683" y="1685813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41902" y="1680301"/>
              <a:ext cx="54427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Putting recycling bins in every classroom.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9940" y="3010347"/>
            <a:ext cx="8786090" cy="1138869"/>
            <a:chOff x="826613" y="3613898"/>
            <a:chExt cx="6916866" cy="1142869"/>
          </a:xfrm>
        </p:grpSpPr>
        <p:sp>
          <p:nvSpPr>
            <p:cNvPr id="25" name="TextBox 24"/>
            <p:cNvSpPr txBox="1"/>
            <p:nvPr/>
          </p:nvSpPr>
          <p:spPr>
            <a:xfrm>
              <a:off x="826613" y="3613898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5658" y="3679549"/>
              <a:ext cx="64678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Borrowing books from the school library instead of buying new ones.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4404" y="4020089"/>
            <a:ext cx="9889872" cy="1135103"/>
            <a:chOff x="880933" y="4344102"/>
            <a:chExt cx="7484755" cy="1139090"/>
          </a:xfrm>
        </p:grpSpPr>
        <p:sp>
          <p:nvSpPr>
            <p:cNvPr id="28" name="TextBox 27"/>
            <p:cNvSpPr txBox="1"/>
            <p:nvPr/>
          </p:nvSpPr>
          <p:spPr>
            <a:xfrm>
              <a:off x="880933" y="4344102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59794" y="4405974"/>
              <a:ext cx="70058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Bringing reusable water bottles to school.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0509" y="4803809"/>
            <a:ext cx="10674774" cy="1073448"/>
            <a:chOff x="972541" y="5436790"/>
            <a:chExt cx="8078777" cy="1077218"/>
          </a:xfrm>
        </p:grpSpPr>
        <p:sp>
          <p:nvSpPr>
            <p:cNvPr id="31" name="TextBox 30"/>
            <p:cNvSpPr txBox="1"/>
            <p:nvPr/>
          </p:nvSpPr>
          <p:spPr>
            <a:xfrm>
              <a:off x="972541" y="5436790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42751" y="5436790"/>
              <a:ext cx="7608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Planting trees at school.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8377" y="2242037"/>
            <a:ext cx="8777653" cy="1564167"/>
            <a:chOff x="800828" y="2591059"/>
            <a:chExt cx="6602507" cy="1569660"/>
          </a:xfrm>
        </p:grpSpPr>
        <p:sp>
          <p:nvSpPr>
            <p:cNvPr id="34" name="TextBox 33"/>
            <p:cNvSpPr txBox="1"/>
            <p:nvPr/>
          </p:nvSpPr>
          <p:spPr>
            <a:xfrm>
              <a:off x="800828" y="2612083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75658" y="2591059"/>
              <a:ext cx="612767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Exchanging old books and uniforms with friends or giving them to charity.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92226" y="5369077"/>
            <a:ext cx="8710359" cy="1564167"/>
            <a:chOff x="707812" y="5436786"/>
            <a:chExt cx="6104969" cy="1569660"/>
          </a:xfrm>
        </p:grpSpPr>
        <p:sp>
          <p:nvSpPr>
            <p:cNvPr id="37" name="TextBox 36"/>
            <p:cNvSpPr txBox="1"/>
            <p:nvPr/>
          </p:nvSpPr>
          <p:spPr>
            <a:xfrm>
              <a:off x="707812" y="5436786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82642" y="5436786"/>
              <a:ext cx="56301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Finding creative ways to reuse old items before throwing them away.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502585" y="1635330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9" name="Rectangle 38"/>
          <p:cNvSpPr/>
          <p:nvPr/>
        </p:nvSpPr>
        <p:spPr>
          <a:xfrm>
            <a:off x="9502585" y="2394696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Rectangle 39"/>
          <p:cNvSpPr/>
          <p:nvPr/>
        </p:nvSpPr>
        <p:spPr>
          <a:xfrm>
            <a:off x="9502585" y="3220271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1" name="Rectangle 40"/>
          <p:cNvSpPr/>
          <p:nvPr/>
        </p:nvSpPr>
        <p:spPr>
          <a:xfrm>
            <a:off x="9502585" y="4168518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2" name="Rectangle 41"/>
          <p:cNvSpPr/>
          <p:nvPr/>
        </p:nvSpPr>
        <p:spPr>
          <a:xfrm>
            <a:off x="9502585" y="4855022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3" name="Rectangle 42"/>
          <p:cNvSpPr/>
          <p:nvPr/>
        </p:nvSpPr>
        <p:spPr>
          <a:xfrm>
            <a:off x="9502585" y="5543284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4" name="Rectangle 43"/>
          <p:cNvSpPr/>
          <p:nvPr/>
        </p:nvSpPr>
        <p:spPr>
          <a:xfrm>
            <a:off x="6123842" y="6151160"/>
            <a:ext cx="5186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Can you add more tips to the list?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0" y="-3334"/>
            <a:ext cx="12192000" cy="810922"/>
            <a:chOff x="7620" y="-7620"/>
            <a:chExt cx="12192000" cy="1083309"/>
          </a:xfrm>
        </p:grpSpPr>
        <p:sp>
          <p:nvSpPr>
            <p:cNvPr id="46" name="Round Single Corner Rectangle 4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ound Single Corner Rectangle 4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 Single Corner Rectangle 4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87326" y="3098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60509" y="4018849"/>
            <a:ext cx="9889872" cy="1135103"/>
            <a:chOff x="880933" y="4344102"/>
            <a:chExt cx="7484755" cy="1139090"/>
          </a:xfrm>
        </p:grpSpPr>
        <p:sp>
          <p:nvSpPr>
            <p:cNvPr id="51" name="TextBox 50"/>
            <p:cNvSpPr txBox="1"/>
            <p:nvPr/>
          </p:nvSpPr>
          <p:spPr>
            <a:xfrm>
              <a:off x="880933" y="4344102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59794" y="4405974"/>
              <a:ext cx="70058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Bringing reusable water bottles to school.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9508690" y="1634090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4" name="Rectangle 53"/>
          <p:cNvSpPr/>
          <p:nvPr/>
        </p:nvSpPr>
        <p:spPr>
          <a:xfrm>
            <a:off x="9508690" y="2393456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5" name="Rectangle 54"/>
          <p:cNvSpPr/>
          <p:nvPr/>
        </p:nvSpPr>
        <p:spPr>
          <a:xfrm>
            <a:off x="9508690" y="3219031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6" name="Rectangle 55"/>
          <p:cNvSpPr/>
          <p:nvPr/>
        </p:nvSpPr>
        <p:spPr>
          <a:xfrm>
            <a:off x="9508690" y="5542044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1" y="1035487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580" y="1011504"/>
            <a:ext cx="4206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you think of any ways to reuse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3334"/>
            <a:ext cx="12192000" cy="810922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54B56CB-5174-2FC5-E837-6F7C4DF40855}"/>
              </a:ext>
            </a:extLst>
          </p:cNvPr>
          <p:cNvSpPr txBox="1"/>
          <p:nvPr/>
        </p:nvSpPr>
        <p:spPr>
          <a:xfrm>
            <a:off x="434835" y="3071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2115C-DF18-09EA-64A1-AF1CC1CA0A4B}"/>
              </a:ext>
            </a:extLst>
          </p:cNvPr>
          <p:cNvSpPr txBox="1"/>
          <p:nvPr/>
        </p:nvSpPr>
        <p:spPr>
          <a:xfrm>
            <a:off x="434835" y="2209216"/>
            <a:ext cx="4918982" cy="361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i="0" dirty="0">
                <a:solidFill>
                  <a:srgbClr val="2D77BB"/>
                </a:solidFill>
                <a:effectLst/>
              </a:rPr>
              <a:t>a. </a:t>
            </a:r>
            <a:r>
              <a:rPr lang="en-US" sz="4000" b="0" i="0" dirty="0">
                <a:solidFill>
                  <a:srgbClr val="242021"/>
                </a:solidFill>
                <a:effectLst/>
              </a:rPr>
              <a:t>used gift wrap?</a:t>
            </a:r>
          </a:p>
          <a:p>
            <a:pPr>
              <a:lnSpc>
                <a:spcPct val="200000"/>
              </a:lnSpc>
            </a:pPr>
            <a:r>
              <a:rPr lang="en-US" sz="4000" b="1" i="0" dirty="0">
                <a:solidFill>
                  <a:srgbClr val="2D77BB"/>
                </a:solidFill>
                <a:effectLst/>
              </a:rPr>
              <a:t>b. </a:t>
            </a:r>
            <a:r>
              <a:rPr lang="en-US" sz="4000" b="0" i="0" dirty="0">
                <a:solidFill>
                  <a:srgbClr val="242021"/>
                </a:solidFill>
                <a:effectLst/>
              </a:rPr>
              <a:t>used water bottles?</a:t>
            </a:r>
          </a:p>
          <a:p>
            <a:pPr>
              <a:lnSpc>
                <a:spcPct val="200000"/>
              </a:lnSpc>
            </a:pPr>
            <a:r>
              <a:rPr lang="en-US" sz="4000" b="1" i="0" dirty="0">
                <a:solidFill>
                  <a:srgbClr val="2D77BB"/>
                </a:solidFill>
                <a:effectLst/>
              </a:rPr>
              <a:t>c. </a:t>
            </a:r>
            <a:r>
              <a:rPr lang="en-US" sz="4000" b="0" i="0" dirty="0">
                <a:solidFill>
                  <a:srgbClr val="242021"/>
                </a:solidFill>
                <a:effectLst/>
              </a:rPr>
              <a:t>used books?</a:t>
            </a:r>
            <a:r>
              <a:rPr lang="en-US" sz="40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72192C-F9C0-A8A6-2B0C-FD55E97BB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57541">
            <a:off x="5570637" y="1484441"/>
            <a:ext cx="4343392" cy="24692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9983E2-B348-0029-CC6F-130EFF6E5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627">
            <a:off x="5694501" y="4067976"/>
            <a:ext cx="3680737" cy="24622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A919076-0135-4627-CC82-6888FDC14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899" y="2331854"/>
            <a:ext cx="2572301" cy="41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258" y="127687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1998857"/>
            <a:ext cx="9679549" cy="4078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 the interview about some tips to make the schools greener.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Talk about tips for going green.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3366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9997" y="-8481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2408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2616910"/>
            <a:ext cx="7196202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- Prepare for the next lesson.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79" y="1616888"/>
            <a:ext cx="3447535" cy="34475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-223366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9997" y="-8481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550686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9174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96011" y="1211672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47019" y="2686484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53579" y="4166698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SPEAKING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1925" y="5686743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9264" y="1196012"/>
            <a:ext cx="5781422" cy="58416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Warm-up: Game: Who’s faster?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61685" y="2026550"/>
            <a:ext cx="5776064" cy="170071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1: Find and underline words/phrases.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Matching.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  <a:endParaRPr lang="en-US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3: Answer the questions.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49265" y="3920431"/>
            <a:ext cx="5776064" cy="120325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Task 4: Order the tips.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Task 5: Find creative ways to reuse old items.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31925" y="1517775"/>
            <a:ext cx="833051" cy="116870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71537" y="2995288"/>
            <a:ext cx="875483" cy="117141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89493" y="4467422"/>
            <a:ext cx="960389" cy="121932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49264" y="5603228"/>
            <a:ext cx="5788485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37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99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2911" y="0"/>
            <a:ext cx="12119089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28751" y="258298"/>
            <a:ext cx="416096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D9FA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6388" y="950795"/>
            <a:ext cx="633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EAAAE"/>
                </a:solidFill>
              </a:rPr>
              <a:t>GAME: </a:t>
            </a:r>
            <a:r>
              <a:rPr lang="en-US" sz="3600" b="1" dirty="0">
                <a:solidFill>
                  <a:srgbClr val="C00000"/>
                </a:solidFill>
              </a:rPr>
              <a:t>WHO’S FASTER?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4209" y="1725784"/>
            <a:ext cx="9060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/>
              <a:t>The class works in two teams</a:t>
            </a:r>
          </a:p>
          <a:p>
            <a:pPr marL="457200" indent="-457200">
              <a:buFontTx/>
              <a:buChar char="-"/>
            </a:pPr>
            <a:r>
              <a:rPr lang="en-US" sz="2800" b="1" dirty="0"/>
              <a:t>Run to the board to write as many ways to make your school greener as possible.</a:t>
            </a:r>
          </a:p>
          <a:p>
            <a:pPr marL="457200" indent="-457200">
              <a:buFontTx/>
              <a:buChar char="-"/>
            </a:pPr>
            <a:r>
              <a:rPr lang="en-US" sz="2800" b="1" dirty="0"/>
              <a:t>Which team has more correct answer will be the winner. </a:t>
            </a:r>
            <a:endParaRPr lang="en-US" b="1" dirty="0"/>
          </a:p>
        </p:txBody>
      </p:sp>
      <p:pic>
        <p:nvPicPr>
          <p:cNvPr id="1026" name="Picture 2" descr="Dear SaaStr: If We Have Two Overlapping Products is it Better to Have One  Sales Team or Two? | Saa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77" y="3515083"/>
            <a:ext cx="6409591" cy="323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" y="1219614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3559" y="1215532"/>
            <a:ext cx="10735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625436" y="2738005"/>
            <a:ext cx="6941128" cy="1610591"/>
            <a:chOff x="1028700" y="2738004"/>
            <a:chExt cx="6941128" cy="1610591"/>
          </a:xfrm>
        </p:grpSpPr>
        <p:sp>
          <p:nvSpPr>
            <p:cNvPr id="4" name="Rounded Rectangle 3"/>
            <p:cNvSpPr/>
            <p:nvPr/>
          </p:nvSpPr>
          <p:spPr>
            <a:xfrm>
              <a:off x="1028700" y="2738004"/>
              <a:ext cx="6941128" cy="1610591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38833" y="3028950"/>
              <a:ext cx="29227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instead of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5094" y="3028949"/>
              <a:ext cx="2764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exchange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8206" y="3534485"/>
              <a:ext cx="3303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recycling bins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71070" y="3534485"/>
              <a:ext cx="2078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reusable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49251" y="3534485"/>
              <a:ext cx="1433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charity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5623" y="22440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13559" y="1008333"/>
            <a:ext cx="10735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50791" y="1786973"/>
            <a:ext cx="10527857" cy="523220"/>
            <a:chOff x="1028700" y="2738003"/>
            <a:chExt cx="6941128" cy="649874"/>
          </a:xfrm>
        </p:grpSpPr>
        <p:sp>
          <p:nvSpPr>
            <p:cNvPr id="4" name="Rounded Rectangle 3"/>
            <p:cNvSpPr/>
            <p:nvPr/>
          </p:nvSpPr>
          <p:spPr>
            <a:xfrm>
              <a:off x="1028700" y="2738005"/>
              <a:ext cx="6941128" cy="649872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42406" y="2773885"/>
              <a:ext cx="2922777" cy="54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instead of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86488" y="2738004"/>
              <a:ext cx="2764734" cy="54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exchange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79346" y="2761366"/>
              <a:ext cx="1639835" cy="54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recycling bins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9265" y="2750401"/>
              <a:ext cx="1126240" cy="54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reusable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09011" y="2738003"/>
              <a:ext cx="1433539" cy="54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charity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5623" y="2224073"/>
            <a:ext cx="12096700" cy="464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Sure. Firstly, 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exchange them with our friends or give them to charity. We don’t throw them away.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Anything else?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And there’s another tip. We bring reusable water bottles to school.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I see lots of trees in your school. Is planting trees a good tip?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Yeah. It makes our school greener.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Thanks for sharing. Do you want to add anything?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Finally, we usually find creative ways to reuse old items before throwing them away.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55377" y="2951141"/>
            <a:ext cx="14515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569633" y="3710354"/>
            <a:ext cx="1050475" cy="8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003568" y="3710354"/>
            <a:ext cx="795209" cy="8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828330" y="4448908"/>
            <a:ext cx="1108801" cy="8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998720" y="5222631"/>
            <a:ext cx="892126" cy="8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7F02F81-A7AB-77F3-11DF-1BD065490FA5}"/>
              </a:ext>
            </a:extLst>
          </p:cNvPr>
          <p:cNvSpPr txBox="1"/>
          <p:nvPr/>
        </p:nvSpPr>
        <p:spPr>
          <a:xfrm>
            <a:off x="335623" y="22440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" y="963495"/>
            <a:ext cx="627229" cy="6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311FCAA6-A560-4F53-B726-730A1A7600E0}"/>
              </a:ext>
            </a:extLst>
          </p:cNvPr>
          <p:cNvGrpSpPr/>
          <p:nvPr/>
        </p:nvGrpSpPr>
        <p:grpSpPr>
          <a:xfrm>
            <a:off x="5675121" y="1367400"/>
            <a:ext cx="4903772" cy="5193827"/>
            <a:chOff x="4215039" y="1362663"/>
            <a:chExt cx="4903772" cy="5193827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C10A2B7-65AD-4419-A366-EB555287CA91}"/>
                </a:ext>
              </a:extLst>
            </p:cNvPr>
            <p:cNvSpPr/>
            <p:nvPr/>
          </p:nvSpPr>
          <p:spPr>
            <a:xfrm>
              <a:off x="4278956" y="1362663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rgbClr val="005AAB"/>
                  </a:solidFill>
                </a:rPr>
                <a:t>e.</a:t>
              </a:r>
              <a:r>
                <a:rPr lang="en-US" sz="2600" dirty="0"/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Calibri" panose="020F0502020204030204"/>
                </a:rPr>
                <a:t>i</a:t>
              </a:r>
              <a:r>
                <a:rPr lang="en-US" sz="2600" dirty="0">
                  <a:solidFill>
                    <a:prstClr val="black"/>
                  </a:solidFill>
                  <a:latin typeface="Calibri" panose="020F0502020204030204"/>
                </a:rPr>
                <a:t>n the place of somebody or something</a:t>
              </a:r>
              <a:endParaRPr lang="en-US" sz="2600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7B69EB59-84E7-4988-AAB6-331BB72BB2FE}"/>
                </a:ext>
              </a:extLst>
            </p:cNvPr>
            <p:cNvSpPr/>
            <p:nvPr/>
          </p:nvSpPr>
          <p:spPr>
            <a:xfrm>
              <a:off x="4215039" y="2515437"/>
              <a:ext cx="4839855" cy="824314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5AAB"/>
                  </a:solidFill>
                </a:rPr>
                <a:t>d.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giving things to people in need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B1BF7BE-3CE5-44ED-82F1-D349498E8EB8}"/>
                </a:ext>
              </a:extLst>
            </p:cNvPr>
            <p:cNvSpPr/>
            <p:nvPr/>
          </p:nvSpPr>
          <p:spPr>
            <a:xfrm>
              <a:off x="4278956" y="3466666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600" b="1" dirty="0">
                  <a:solidFill>
                    <a:srgbClr val="005AAB"/>
                  </a:solidFill>
                </a:rPr>
                <a:t>a.</a:t>
              </a:r>
              <a:r>
                <a:rPr lang="en-US" sz="2600" dirty="0"/>
                <a:t> </a:t>
              </a:r>
              <a:r>
                <a:rPr lang="en-US" sz="2600" dirty="0">
                  <a:solidFill>
                    <a:schemeClr val="tx1"/>
                  </a:solidFill>
                </a:rPr>
                <a:t>give something to a person and receive something from him / her</a:t>
              </a:r>
              <a:endParaRPr lang="en-US" sz="2600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574806D-5D39-47FC-B955-B6FE46CBB2B2}"/>
                </a:ext>
              </a:extLst>
            </p:cNvPr>
            <p:cNvSpPr/>
            <p:nvPr/>
          </p:nvSpPr>
          <p:spPr>
            <a:xfrm>
              <a:off x="4215039" y="4584701"/>
              <a:ext cx="4839855" cy="853754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>
                  <a:solidFill>
                    <a:srgbClr val="005AAB"/>
                  </a:solidFill>
                </a:rPr>
                <a:t>b. </a:t>
              </a:r>
              <a:r>
                <a:rPr lang="en-US" sz="2800" dirty="0">
                  <a:solidFill>
                    <a:schemeClr val="tx1"/>
                  </a:solidFill>
                </a:rPr>
                <a:t>can be used again</a:t>
              </a:r>
              <a:r>
                <a:rPr lang="en-US" sz="2800" dirty="0"/>
                <a:t> </a:t>
              </a:r>
              <a:endParaRPr lang="en-US" sz="2800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15F10CA-5515-47E0-AC4A-B8C225C5A2B7}"/>
                </a:ext>
              </a:extLst>
            </p:cNvPr>
            <p:cNvSpPr/>
            <p:nvPr/>
          </p:nvSpPr>
          <p:spPr>
            <a:xfrm>
              <a:off x="4215039" y="5550650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>
                  <a:solidFill>
                    <a:srgbClr val="005AAB"/>
                  </a:solidFill>
                </a:rPr>
                <a:t>c. 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containers for things that can be recycled</a:t>
              </a:r>
              <a:r>
                <a:rPr lang="en-US" sz="2800" dirty="0"/>
                <a:t> </a:t>
              </a:r>
              <a:endParaRPr lang="en-US" sz="2800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9" y="80614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128" y="903466"/>
            <a:ext cx="1157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/ phrases with their meanings.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15B116-99CB-4076-A3BB-C924E39B99FC}"/>
              </a:ext>
            </a:extLst>
          </p:cNvPr>
          <p:cNvSpPr/>
          <p:nvPr/>
        </p:nvSpPr>
        <p:spPr>
          <a:xfrm>
            <a:off x="5739038" y="1371802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5AAB"/>
                </a:solidFill>
              </a:rPr>
              <a:t>a.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give something to a person and receive something from him / her</a:t>
            </a:r>
            <a:endParaRPr lang="en-US" sz="2600" i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C8A8AB0-0783-4DF0-91B6-1DD680F10881}"/>
              </a:ext>
            </a:extLst>
          </p:cNvPr>
          <p:cNvSpPr/>
          <p:nvPr/>
        </p:nvSpPr>
        <p:spPr>
          <a:xfrm>
            <a:off x="5684353" y="2531331"/>
            <a:ext cx="4839855" cy="78413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5AAB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can be used again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8D3A809-4A2C-4937-AD53-A666E60273CF}"/>
              </a:ext>
            </a:extLst>
          </p:cNvPr>
          <p:cNvSpPr/>
          <p:nvPr/>
        </p:nvSpPr>
        <p:spPr>
          <a:xfrm>
            <a:off x="5739038" y="3475922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rgbClr val="005AAB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containers for things that can be recycled</a:t>
            </a:r>
            <a:endParaRPr lang="en-US" sz="2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5CA0463-F078-479F-9242-8283B7690797}"/>
              </a:ext>
            </a:extLst>
          </p:cNvPr>
          <p:cNvSpPr/>
          <p:nvPr/>
        </p:nvSpPr>
        <p:spPr>
          <a:xfrm>
            <a:off x="5684352" y="4597963"/>
            <a:ext cx="4839855" cy="854782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00" b="1" dirty="0">
                <a:solidFill>
                  <a:srgbClr val="005AAB"/>
                </a:solidFill>
              </a:rPr>
              <a:t>d.</a:t>
            </a:r>
            <a:r>
              <a:rPr lang="en-US" sz="2600" dirty="0"/>
              <a:t>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giving things to people in need</a:t>
            </a:r>
            <a:endParaRPr lang="en-US" sz="26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25AEDF-A98F-42A5-9D9D-358E8D39AB4B}"/>
              </a:ext>
            </a:extLst>
          </p:cNvPr>
          <p:cNvSpPr/>
          <p:nvPr/>
        </p:nvSpPr>
        <p:spPr>
          <a:xfrm>
            <a:off x="5718675" y="5568946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rgbClr val="005AAB"/>
                </a:solidFill>
              </a:rPr>
              <a:t>e.</a:t>
            </a:r>
            <a:r>
              <a:rPr lang="en-US" sz="2800" dirty="0"/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n the place of somebody or something</a:t>
            </a:r>
            <a:endParaRPr lang="en-US" sz="2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8119839-AE85-4180-AC37-2A3218F399FD}"/>
              </a:ext>
            </a:extLst>
          </p:cNvPr>
          <p:cNvSpPr/>
          <p:nvPr/>
        </p:nvSpPr>
        <p:spPr>
          <a:xfrm>
            <a:off x="2028460" y="1587833"/>
            <a:ext cx="2669309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5AAB"/>
                </a:solidFill>
              </a:rPr>
              <a:t>1. </a:t>
            </a:r>
            <a:r>
              <a:rPr lang="en-US" sz="2800" dirty="0">
                <a:solidFill>
                  <a:schemeClr val="tx1"/>
                </a:solidFill>
              </a:rPr>
              <a:t>instead of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20A0BB4-D71D-4CA1-8C0B-A09231559075}"/>
              </a:ext>
            </a:extLst>
          </p:cNvPr>
          <p:cNvSpPr/>
          <p:nvPr/>
        </p:nvSpPr>
        <p:spPr>
          <a:xfrm>
            <a:off x="2037699" y="2715107"/>
            <a:ext cx="2669309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5AAB"/>
                </a:solidFill>
              </a:rPr>
              <a:t>2. </a:t>
            </a:r>
            <a:r>
              <a:rPr lang="en-US" sz="2800" dirty="0">
                <a:solidFill>
                  <a:schemeClr val="tx1"/>
                </a:solidFill>
              </a:rPr>
              <a:t>charity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495D0C0-69BC-4318-8907-93B8115A4608}"/>
              </a:ext>
            </a:extLst>
          </p:cNvPr>
          <p:cNvSpPr/>
          <p:nvPr/>
        </p:nvSpPr>
        <p:spPr>
          <a:xfrm>
            <a:off x="2037699" y="3604368"/>
            <a:ext cx="2669310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5AAB"/>
                </a:solidFill>
              </a:rPr>
              <a:t>3. </a:t>
            </a:r>
            <a:r>
              <a:rPr lang="en-US" sz="2800" dirty="0">
                <a:solidFill>
                  <a:schemeClr val="tx1"/>
                </a:solidFill>
              </a:rPr>
              <a:t>exchange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820F60D-7CBB-4969-ACF4-D40F05C81806}"/>
              </a:ext>
            </a:extLst>
          </p:cNvPr>
          <p:cNvSpPr/>
          <p:nvPr/>
        </p:nvSpPr>
        <p:spPr>
          <a:xfrm>
            <a:off x="2037699" y="4645163"/>
            <a:ext cx="2669311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5AAB"/>
                </a:solidFill>
              </a:rPr>
              <a:t>4. </a:t>
            </a:r>
            <a:r>
              <a:rPr lang="en-US" sz="2800" dirty="0">
                <a:solidFill>
                  <a:schemeClr val="tx1"/>
                </a:solidFill>
              </a:rPr>
              <a:t>reusable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3975CE0-B2F3-46C5-BF6F-D130C7B48B48}"/>
              </a:ext>
            </a:extLst>
          </p:cNvPr>
          <p:cNvSpPr/>
          <p:nvPr/>
        </p:nvSpPr>
        <p:spPr>
          <a:xfrm>
            <a:off x="2037699" y="5672615"/>
            <a:ext cx="2669311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5AAB"/>
                </a:solidFill>
              </a:rPr>
              <a:t>5. </a:t>
            </a:r>
            <a:r>
              <a:rPr lang="en-US" sz="2800" dirty="0">
                <a:solidFill>
                  <a:schemeClr val="tx1"/>
                </a:solidFill>
              </a:rPr>
              <a:t>recycling bins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5C8C18A-12B5-465A-A5A1-A2B48A5F60D5}"/>
              </a:ext>
            </a:extLst>
          </p:cNvPr>
          <p:cNvCxnSpPr>
            <a:stCxn id="47" idx="3"/>
            <a:endCxn id="5" idx="1"/>
          </p:cNvCxnSpPr>
          <p:nvPr/>
        </p:nvCxnSpPr>
        <p:spPr>
          <a:xfrm flipV="1">
            <a:off x="4697769" y="1874722"/>
            <a:ext cx="1041269" cy="36384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685568-127C-4287-8988-B02A51049477}"/>
              </a:ext>
            </a:extLst>
          </p:cNvPr>
          <p:cNvCxnSpPr>
            <a:endCxn id="59" idx="1"/>
          </p:cNvCxnSpPr>
          <p:nvPr/>
        </p:nvCxnSpPr>
        <p:spPr>
          <a:xfrm flipV="1">
            <a:off x="4716240" y="2932331"/>
            <a:ext cx="958881" cy="100467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705697-56B7-4508-98FE-F6834EAB5366}"/>
              </a:ext>
            </a:extLst>
          </p:cNvPr>
          <p:cNvCxnSpPr/>
          <p:nvPr/>
        </p:nvCxnSpPr>
        <p:spPr>
          <a:xfrm>
            <a:off x="4707009" y="3927641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A3BC0C-2A1C-4EB5-8BCE-EC02F2508E07}"/>
              </a:ext>
            </a:extLst>
          </p:cNvPr>
          <p:cNvCxnSpPr>
            <a:stCxn id="50" idx="3"/>
            <a:endCxn id="61" idx="1"/>
          </p:cNvCxnSpPr>
          <p:nvPr/>
        </p:nvCxnSpPr>
        <p:spPr>
          <a:xfrm>
            <a:off x="4707010" y="4968436"/>
            <a:ext cx="968111" cy="47879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35B832-BCFF-43B4-A633-C011B1CB30E4}"/>
              </a:ext>
            </a:extLst>
          </p:cNvPr>
          <p:cNvCxnSpPr/>
          <p:nvPr/>
        </p:nvCxnSpPr>
        <p:spPr>
          <a:xfrm>
            <a:off x="4697769" y="5991817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-4773"/>
            <a:ext cx="12192000" cy="810922"/>
            <a:chOff x="7620" y="-7620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363892-2FAB-F497-C90A-21AF92A0D1AF}"/>
              </a:ext>
            </a:extLst>
          </p:cNvPr>
          <p:cNvSpPr txBox="1"/>
          <p:nvPr/>
        </p:nvSpPr>
        <p:spPr>
          <a:xfrm>
            <a:off x="315829" y="887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4273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6.25E-7 0.3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3.54167E-6 0.326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3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3.54167E-6 -0.32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2.08333E-6 -0.65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084551" y="15151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charity </a:t>
            </a:r>
            <a:r>
              <a:rPr lang="en-US" sz="8000" dirty="0">
                <a:solidFill>
                  <a:srgbClr val="AD4F0F"/>
                </a:solidFill>
              </a:rPr>
              <a:t>(n)</a:t>
            </a:r>
            <a:endParaRPr lang="en-US" sz="6000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092" y="5055771"/>
            <a:ext cx="6684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an organization for helping people in need</a:t>
            </a:r>
          </a:p>
        </p:txBody>
      </p:sp>
      <p:sp>
        <p:nvSpPr>
          <p:cNvPr id="2" name="Rectangle 1"/>
          <p:cNvSpPr/>
          <p:nvPr/>
        </p:nvSpPr>
        <p:spPr>
          <a:xfrm>
            <a:off x="2022725" y="2879116"/>
            <a:ext cx="2885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tʃær.ə.ti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" name="Content Placeholder 9" descr="0fd08499980059a89eb75a5edddcf5a6_w200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2793345" y="5600700"/>
            <a:ext cx="1037590" cy="778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E557E8-27D5-66E0-07F5-FA132AA626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79" y="1843830"/>
            <a:ext cx="5718229" cy="3814059"/>
          </a:xfrm>
          <a:prstGeom prst="rect">
            <a:avLst/>
          </a:prstGeom>
        </p:spPr>
      </p:pic>
      <p:pic>
        <p:nvPicPr>
          <p:cNvPr id="11" name="mp3-output-ttsfree(dot)com (2)">
            <a:hlinkClick r:id="" action="ppaction://media"/>
            <a:extLst>
              <a:ext uri="{FF2B5EF4-FFF2-40B4-BE49-F238E27FC236}">
                <a16:creationId xmlns:a16="http://schemas.microsoft.com/office/drawing/2014/main" id="{105B721E-F8EC-BD51-621B-6F160B00A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071" y="4011969"/>
            <a:ext cx="767443" cy="767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38728" y="1315989"/>
            <a:ext cx="706755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recycling bin </a:t>
            </a:r>
            <a:r>
              <a:rPr lang="en-US" sz="7200" dirty="0">
                <a:solidFill>
                  <a:srgbClr val="AD4F0F"/>
                </a:solidFill>
              </a:rPr>
              <a:t>(n)</a:t>
            </a:r>
            <a:endParaRPr lang="en-US" sz="5400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778" y="4572515"/>
            <a:ext cx="72021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a container used to hold recyclables before they are taken to recycling centers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5652" y="2557086"/>
            <a:ext cx="4647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saɪ.klɪŋ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" name="Content Placeholder 9" descr="0fd08499980059a89eb75a5edddcf5a6_w200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2793345" y="5600700"/>
            <a:ext cx="1037590" cy="778510"/>
          </a:xfrm>
          <a:prstGeom prst="rect">
            <a:avLst/>
          </a:prstGeom>
        </p:spPr>
      </p:pic>
      <p:pic>
        <p:nvPicPr>
          <p:cNvPr id="3" name="mp3-output-ttsfree(dot)com (3)">
            <a:hlinkClick r:id="" action="ppaction://media"/>
            <a:extLst>
              <a:ext uri="{FF2B5EF4-FFF2-40B4-BE49-F238E27FC236}">
                <a16:creationId xmlns:a16="http://schemas.microsoft.com/office/drawing/2014/main" id="{9D53722A-900B-C9DF-D231-75878A700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9723" y="3588416"/>
            <a:ext cx="879732" cy="87973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39F6BE-E7F6-28AB-43E7-9B7EC3D69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46" y="1250675"/>
            <a:ext cx="3809676" cy="5373309"/>
          </a:xfrm>
        </p:spPr>
      </p:pic>
    </p:spTree>
    <p:extLst>
      <p:ext uri="{BB962C8B-B14F-4D97-AF65-F5344CB8AC3E}">
        <p14:creationId xmlns:p14="http://schemas.microsoft.com/office/powerpoint/2010/main" val="39579390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1786</TotalTime>
  <Words>1350</Words>
  <Application>Microsoft Office PowerPoint</Application>
  <PresentationFormat>Widescreen</PresentationFormat>
  <Paragraphs>207</Paragraphs>
  <Slides>24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141</cp:revision>
  <dcterms:created xsi:type="dcterms:W3CDTF">2020-12-09T02:04:09Z</dcterms:created>
  <dcterms:modified xsi:type="dcterms:W3CDTF">2024-07-01T08:39:02Z</dcterms:modified>
</cp:coreProperties>
</file>