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1" r:id="rId2"/>
    <p:sldId id="581" r:id="rId3"/>
    <p:sldId id="644" r:id="rId4"/>
    <p:sldId id="279" r:id="rId5"/>
    <p:sldId id="361" r:id="rId6"/>
    <p:sldId id="645" r:id="rId7"/>
    <p:sldId id="679" r:id="rId8"/>
    <p:sldId id="680" r:id="rId9"/>
    <p:sldId id="681" r:id="rId10"/>
    <p:sldId id="682" r:id="rId11"/>
    <p:sldId id="597" r:id="rId12"/>
    <p:sldId id="684" r:id="rId13"/>
    <p:sldId id="598" r:id="rId14"/>
    <p:sldId id="685" r:id="rId15"/>
    <p:sldId id="686" r:id="rId16"/>
    <p:sldId id="599" r:id="rId17"/>
    <p:sldId id="689" r:id="rId18"/>
    <p:sldId id="690" r:id="rId19"/>
    <p:sldId id="691" r:id="rId20"/>
    <p:sldId id="692" r:id="rId21"/>
    <p:sldId id="693" r:id="rId22"/>
    <p:sldId id="314" r:id="rId23"/>
    <p:sldId id="330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9">
          <p15:clr>
            <a:srgbClr val="A4A3A4"/>
          </p15:clr>
        </p15:guide>
        <p15:guide id="2" pos="384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g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4285"/>
    <a:srgbClr val="C74025"/>
    <a:srgbClr val="D8090F"/>
    <a:srgbClr val="FEF7F7"/>
    <a:srgbClr val="EF652F"/>
    <a:srgbClr val="E40D08"/>
    <a:srgbClr val="DEEBF7"/>
    <a:srgbClr val="FACFCE"/>
    <a:srgbClr val="FD5C0C"/>
    <a:srgbClr val="FFF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6" y="984"/>
      </p:cViewPr>
      <p:guideLst>
        <p:guide orient="horz" pos="1369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  <p:pic>
        <p:nvPicPr>
          <p:cNvPr id="19" name="Picture 18" descr="zyro-image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2190" y="5397500"/>
            <a:ext cx="3743960" cy="2106295"/>
          </a:xfrm>
          <a:prstGeom prst="rect">
            <a:avLst/>
          </a:prstGeom>
        </p:spPr>
      </p:pic>
      <p:pic>
        <p:nvPicPr>
          <p:cNvPr id="2" name="Picture 1" descr="robot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22700" y="-2448560"/>
            <a:ext cx="2106295" cy="2106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6" name="Rectangle 1"/>
          <p:cNvSpPr/>
          <p:nvPr/>
        </p:nvSpPr>
        <p:spPr>
          <a:xfrm>
            <a:off x="2656205" y="5437591"/>
            <a:ext cx="7613650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4000" dirty="0"/>
              <a:t>5. ________________________</a:t>
            </a:r>
          </a:p>
        </p:txBody>
      </p:sp>
      <p:sp>
        <p:nvSpPr>
          <p:cNvPr id="7" name="Rectangle 1"/>
          <p:cNvSpPr/>
          <p:nvPr/>
        </p:nvSpPr>
        <p:spPr>
          <a:xfrm>
            <a:off x="3106738" y="5127931"/>
            <a:ext cx="8892540" cy="1521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5400" b="1" dirty="0">
                <a:solidFill>
                  <a:srgbClr val="00B050"/>
                </a:solidFill>
              </a:rPr>
              <a:t>do the washing/wash clothes</a:t>
            </a:r>
          </a:p>
        </p:txBody>
      </p:sp>
      <p:pic>
        <p:nvPicPr>
          <p:cNvPr id="2" name="Content Placeholder 1" descr="intro-165469674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85545" y="4792345"/>
            <a:ext cx="3343275" cy="1877060"/>
          </a:xfrm>
          <a:prstGeom prst="rect">
            <a:avLst/>
          </a:prstGeom>
        </p:spPr>
      </p:pic>
      <p:pic>
        <p:nvPicPr>
          <p:cNvPr id="17" name="Content Placeholder 16" descr="father and son doing laundry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813050" y="1376680"/>
            <a:ext cx="7299960" cy="4104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35710" y="1028382"/>
            <a:ext cx="987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Write the correct words to complete the phrases.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908122"/>
            <a:ext cx="701471" cy="762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1750695"/>
            <a:ext cx="2493645" cy="166243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85" y="1477010"/>
            <a:ext cx="2193925" cy="2193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95" y="4187190"/>
            <a:ext cx="3088640" cy="20599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27125" y="3583305"/>
            <a:ext cx="4447540" cy="594910"/>
            <a:chOff x="147074" y="3191534"/>
            <a:chExt cx="2874101" cy="535869"/>
          </a:xfrm>
        </p:grpSpPr>
        <p:sp>
          <p:nvSpPr>
            <p:cNvPr id="9" name="TextBox 17"/>
            <p:cNvSpPr txBox="1"/>
            <p:nvPr/>
          </p:nvSpPr>
          <p:spPr>
            <a:xfrm>
              <a:off x="147074" y="3201753"/>
              <a:ext cx="583894" cy="525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0" name="Rectangle 5"/>
            <p:cNvSpPr/>
            <p:nvPr/>
          </p:nvSpPr>
          <p:spPr>
            <a:xfrm>
              <a:off x="512155" y="3191534"/>
              <a:ext cx="2509020" cy="5256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_______ the clothes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413500" y="3557905"/>
            <a:ext cx="4700905" cy="594910"/>
            <a:chOff x="147074" y="3191534"/>
            <a:chExt cx="3037800" cy="535869"/>
          </a:xfrm>
        </p:grpSpPr>
        <p:sp>
          <p:nvSpPr>
            <p:cNvPr id="40" name="TextBox 39"/>
            <p:cNvSpPr txBox="1"/>
            <p:nvPr/>
          </p:nvSpPr>
          <p:spPr>
            <a:xfrm>
              <a:off x="147074" y="3201753"/>
              <a:ext cx="583894" cy="525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12155" y="3191534"/>
              <a:ext cx="2672719" cy="5256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/>
                <a:t>_______ heavy things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762500" y="6209665"/>
            <a:ext cx="3237230" cy="594910"/>
            <a:chOff x="147074" y="3191534"/>
            <a:chExt cx="2091836" cy="535869"/>
          </a:xfrm>
        </p:grpSpPr>
        <p:sp>
          <p:nvSpPr>
            <p:cNvPr id="43" name="TextBox 42"/>
            <p:cNvSpPr txBox="1"/>
            <p:nvPr/>
          </p:nvSpPr>
          <p:spPr>
            <a:xfrm>
              <a:off x="147074" y="3201753"/>
              <a:ext cx="583894" cy="525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12155" y="3191534"/>
              <a:ext cx="1726755" cy="5256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_______ fruit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52525" y="3596005"/>
            <a:ext cx="3552825" cy="591366"/>
            <a:chOff x="147074" y="3201753"/>
            <a:chExt cx="2296431" cy="532855"/>
          </a:xfrm>
        </p:grpSpPr>
        <p:sp>
          <p:nvSpPr>
            <p:cNvPr id="26" name="TextBox 25"/>
            <p:cNvSpPr txBox="1"/>
            <p:nvPr/>
          </p:nvSpPr>
          <p:spPr>
            <a:xfrm>
              <a:off x="147074" y="3201753"/>
              <a:ext cx="583894" cy="525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8028" y="3208782"/>
              <a:ext cx="1975477" cy="525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00B050"/>
                  </a:solidFill>
                </a:rPr>
                <a:t>iron</a:t>
              </a:r>
              <a:r>
                <a:rPr lang="en-US" sz="3200" dirty="0"/>
                <a:t> the clothes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42710" y="3564890"/>
            <a:ext cx="4160520" cy="603618"/>
            <a:chOff x="147074" y="3201753"/>
            <a:chExt cx="2689179" cy="543669"/>
          </a:xfrm>
        </p:grpSpPr>
        <p:sp>
          <p:nvSpPr>
            <p:cNvPr id="29" name="TextBox 28"/>
            <p:cNvSpPr txBox="1"/>
            <p:nvPr/>
          </p:nvSpPr>
          <p:spPr>
            <a:xfrm>
              <a:off x="147074" y="3201753"/>
              <a:ext cx="583894" cy="52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12155" y="3219815"/>
              <a:ext cx="2324098" cy="525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00B050"/>
                  </a:solidFill>
                </a:rPr>
                <a:t>move</a:t>
              </a:r>
              <a:r>
                <a:rPr lang="en-US" sz="3200" dirty="0"/>
                <a:t> heavy things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031740" y="6240145"/>
            <a:ext cx="2417445" cy="593149"/>
            <a:chOff x="147074" y="3201753"/>
            <a:chExt cx="1562845" cy="534401"/>
          </a:xfrm>
        </p:grpSpPr>
        <p:sp>
          <p:nvSpPr>
            <p:cNvPr id="32" name="TextBox 31"/>
            <p:cNvSpPr txBox="1"/>
            <p:nvPr/>
          </p:nvSpPr>
          <p:spPr>
            <a:xfrm>
              <a:off x="147074" y="3201753"/>
              <a:ext cx="583894" cy="52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12155" y="3210388"/>
              <a:ext cx="1197764" cy="525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00B050"/>
                  </a:solidFill>
                </a:rPr>
                <a:t>pick</a:t>
              </a:r>
              <a:r>
                <a:rPr lang="en-US" sz="3200" dirty="0"/>
                <a:t> fruit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620" y="0"/>
            <a:ext cx="12192000" cy="828040"/>
            <a:chOff x="7620" y="-7620"/>
            <a:chExt cx="12192000" cy="1083309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941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LOOKING BACK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70861" y="1149810"/>
            <a:ext cx="987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Write the correct words to complete the phrases.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4" y="1003981"/>
            <a:ext cx="614357" cy="667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25" y="2478405"/>
            <a:ext cx="428752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30" y="2255520"/>
            <a:ext cx="4242435" cy="318389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849755" y="5364480"/>
            <a:ext cx="3693160" cy="632385"/>
            <a:chOff x="147074" y="3201753"/>
            <a:chExt cx="2345110" cy="465824"/>
          </a:xfrm>
        </p:grpSpPr>
        <p:sp>
          <p:nvSpPr>
            <p:cNvPr id="46" name="TextBox 45"/>
            <p:cNvSpPr txBox="1"/>
            <p:nvPr/>
          </p:nvSpPr>
          <p:spPr>
            <a:xfrm>
              <a:off x="147074" y="3201753"/>
              <a:ext cx="583894" cy="42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12155" y="3237714"/>
              <a:ext cx="1980029" cy="429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do the _______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262370" y="5398770"/>
            <a:ext cx="4361815" cy="597440"/>
            <a:chOff x="147074" y="3191534"/>
            <a:chExt cx="2769907" cy="440012"/>
          </a:xfrm>
        </p:grpSpPr>
        <p:sp>
          <p:nvSpPr>
            <p:cNvPr id="49" name="TextBox 48"/>
            <p:cNvSpPr txBox="1"/>
            <p:nvPr/>
          </p:nvSpPr>
          <p:spPr>
            <a:xfrm>
              <a:off x="147074" y="3201753"/>
              <a:ext cx="583894" cy="429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12155" y="3191534"/>
              <a:ext cx="2404826" cy="429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_______ the dishes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877695" y="5358765"/>
            <a:ext cx="3612515" cy="632385"/>
            <a:chOff x="147074" y="3201753"/>
            <a:chExt cx="2293879" cy="465824"/>
          </a:xfrm>
        </p:grpSpPr>
        <p:sp>
          <p:nvSpPr>
            <p:cNvPr id="35" name="TextBox 34"/>
            <p:cNvSpPr txBox="1"/>
            <p:nvPr/>
          </p:nvSpPr>
          <p:spPr>
            <a:xfrm>
              <a:off x="147074" y="3201753"/>
              <a:ext cx="583894" cy="42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2155" y="3237714"/>
              <a:ext cx="1928798" cy="429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do the </a:t>
              </a:r>
              <a:r>
                <a:rPr lang="en-US" sz="3200" dirty="0">
                  <a:solidFill>
                    <a:srgbClr val="00B050"/>
                  </a:solidFill>
                </a:rPr>
                <a:t>washing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584950" y="5400675"/>
            <a:ext cx="3274695" cy="608091"/>
            <a:chOff x="147074" y="3201753"/>
            <a:chExt cx="2079012" cy="447825"/>
          </a:xfrm>
        </p:grpSpPr>
        <p:sp>
          <p:nvSpPr>
            <p:cNvPr id="51" name="TextBox 50"/>
            <p:cNvSpPr txBox="1"/>
            <p:nvPr/>
          </p:nvSpPr>
          <p:spPr>
            <a:xfrm>
              <a:off x="147074" y="3201753"/>
              <a:ext cx="583894" cy="429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12155" y="3219815"/>
              <a:ext cx="1713931" cy="429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00B050"/>
                  </a:solidFill>
                </a:rPr>
                <a:t>do</a:t>
              </a:r>
              <a:r>
                <a:rPr lang="en-US" sz="3200" dirty="0"/>
                <a:t> the dishes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620" y="0"/>
            <a:ext cx="12192000" cy="828040"/>
            <a:chOff x="7620" y="-7620"/>
            <a:chExt cx="12192000" cy="1083309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941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LOOKING BACK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69982" y="1288829"/>
            <a:ext cx="987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Fill in the blanks with the verbs from the box.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7" y="1115397"/>
            <a:ext cx="755565" cy="748819"/>
          </a:xfrm>
          <a:prstGeom prst="rect">
            <a:avLst/>
          </a:prstGeom>
        </p:spPr>
      </p:pic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3538659141"/>
              </p:ext>
            </p:extLst>
          </p:nvPr>
        </p:nvGraphicFramePr>
        <p:xfrm>
          <a:off x="714417" y="2177808"/>
          <a:ext cx="10929620" cy="702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5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5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5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59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29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water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make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repair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work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understand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1162050" y="3322955"/>
            <a:ext cx="96107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ym typeface="+mn-ea"/>
              </a:rPr>
              <a:t>1. Robots can_______ as guards when we’re away.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8" name="Text Box 7"/>
          <p:cNvSpPr txBox="1"/>
          <p:nvPr/>
        </p:nvSpPr>
        <p:spPr>
          <a:xfrm>
            <a:off x="1162050" y="4288155"/>
            <a:ext cx="984885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dirty="0">
                <a:sym typeface="+mn-ea"/>
              </a:rPr>
              <a:t>2. We rarely go to restaurants because my father can _______ delicious meals at home.</a:t>
            </a:r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9" name="Text Box 8"/>
          <p:cNvSpPr txBox="1"/>
          <p:nvPr/>
        </p:nvSpPr>
        <p:spPr>
          <a:xfrm>
            <a:off x="1111250" y="5538470"/>
            <a:ext cx="984885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ym typeface="+mn-ea"/>
              </a:rPr>
              <a:t>3. Can you_______ my broken clock?</a:t>
            </a:r>
            <a:endParaRPr lang="en-US" sz="3600" dirty="0"/>
          </a:p>
        </p:txBody>
      </p:sp>
      <p:sp>
        <p:nvSpPr>
          <p:cNvPr id="14" name="Text Box 13"/>
          <p:cNvSpPr txBox="1"/>
          <p:nvPr/>
        </p:nvSpPr>
        <p:spPr>
          <a:xfrm>
            <a:off x="3912870" y="3302635"/>
            <a:ext cx="1651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work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2023369" y="4816217"/>
            <a:ext cx="1384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C00000"/>
                </a:solidFill>
              </a:rPr>
              <a:t>make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252470" y="5525770"/>
            <a:ext cx="17145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C00000"/>
                </a:solidFill>
              </a:rPr>
              <a:t>repair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20" y="0"/>
            <a:ext cx="12192000" cy="1045845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487067" y="941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LOOKING BACK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1504950" y="3538855"/>
            <a:ext cx="96107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ym typeface="+mn-ea"/>
              </a:rPr>
              <a:t>4. Can robots______</a:t>
            </a:r>
            <a:r>
              <a:rPr lang="en-US" sz="3600" u="sng" dirty="0">
                <a:sym typeface="+mn-ea"/>
              </a:rPr>
              <a:t>_		  </a:t>
            </a:r>
            <a:r>
              <a:rPr lang="en-US" sz="3600" dirty="0">
                <a:sym typeface="+mn-ea"/>
              </a:rPr>
              <a:t>our feelings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8" name="Text Box 7"/>
          <p:cNvSpPr txBox="1"/>
          <p:nvPr/>
        </p:nvSpPr>
        <p:spPr>
          <a:xfrm>
            <a:off x="1504950" y="4504055"/>
            <a:ext cx="984885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ym typeface="+mn-ea"/>
              </a:rPr>
              <a:t>5. My father and I ______</a:t>
            </a:r>
            <a:r>
              <a:rPr lang="en-US" sz="3600" u="sng" dirty="0">
                <a:sym typeface="+mn-ea"/>
              </a:rPr>
              <a:t>_		 </a:t>
            </a:r>
            <a:r>
              <a:rPr lang="en-US" sz="3600" dirty="0">
                <a:sym typeface="+mn-ea"/>
              </a:rPr>
              <a:t>the plants in our garden every morning. </a:t>
            </a:r>
            <a:endParaRPr lang="en-US" sz="3600" dirty="0"/>
          </a:p>
        </p:txBody>
      </p:sp>
      <p:sp>
        <p:nvSpPr>
          <p:cNvPr id="14" name="Text Box 13"/>
          <p:cNvSpPr txBox="1"/>
          <p:nvPr/>
        </p:nvSpPr>
        <p:spPr>
          <a:xfrm>
            <a:off x="4283333" y="3485535"/>
            <a:ext cx="28308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understand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5737225" y="4450735"/>
            <a:ext cx="1384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water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20" y="0"/>
            <a:ext cx="12192000" cy="1045845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487067" y="941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LOOKING BACK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32D92-7C4B-586A-0FD5-25FA7472EEED}"/>
              </a:ext>
            </a:extLst>
          </p:cNvPr>
          <p:cNvSpPr txBox="1"/>
          <p:nvPr/>
        </p:nvSpPr>
        <p:spPr>
          <a:xfrm>
            <a:off x="1469982" y="1288829"/>
            <a:ext cx="987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Fill in the blanks with the verbs from the box.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1A23B7A-9E1A-6DEE-CB04-19C1E3F5C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7" y="1115397"/>
            <a:ext cx="755565" cy="748819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0F9F179-6238-7A3D-A7D9-7366BAD6B9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6899720"/>
              </p:ext>
            </p:extLst>
          </p:nvPr>
        </p:nvGraphicFramePr>
        <p:xfrm>
          <a:off x="714417" y="2177808"/>
          <a:ext cx="10929620" cy="702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5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5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5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59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29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water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make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repair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work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understand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88795" y="1069340"/>
            <a:ext cx="98786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Use the correct form of the adjectives in brackets to complete the paragraph.</a:t>
            </a: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" y="1009650"/>
            <a:ext cx="981075" cy="10382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20" y="0"/>
            <a:ext cx="12192000" cy="1045845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487067" y="941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LOOKING BACK</a:t>
            </a:r>
          </a:p>
        </p:txBody>
      </p:sp>
      <p:sp>
        <p:nvSpPr>
          <p:cNvPr id="6" name="Rectangles 5"/>
          <p:cNvSpPr/>
          <p:nvPr/>
        </p:nvSpPr>
        <p:spPr>
          <a:xfrm>
            <a:off x="-33655" y="1905"/>
            <a:ext cx="12192000" cy="6731000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lded Corner 18"/>
          <p:cNvSpPr/>
          <p:nvPr/>
        </p:nvSpPr>
        <p:spPr>
          <a:xfrm>
            <a:off x="339725" y="462280"/>
            <a:ext cx="11505565" cy="5988050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sym typeface="+mn-ea"/>
              </a:rPr>
              <a:t>Welcome to our company. We’ve made the (1. smart) __________ robot in the world. It’s the (2. small) __________ and the (3. light) __________ we’ve made but it can do many things in your house. It can even fly to clean the ceilings. It can teach children all school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sym typeface="+mn-ea"/>
              </a:rPr>
              <a:t>subjects. It’s also the (4. strong) __________ in our lab because it can move more than 200 kg. It’s not difficult to own a robot like this because it’s one of the (5. cheap) __________ robots in the world.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9497060" y="547370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smartest</a:t>
            </a:r>
          </a:p>
        </p:txBody>
      </p:sp>
      <p:sp>
        <p:nvSpPr>
          <p:cNvPr id="28" name="TextBox 13"/>
          <p:cNvSpPr txBox="1"/>
          <p:nvPr/>
        </p:nvSpPr>
        <p:spPr>
          <a:xfrm>
            <a:off x="6728141" y="1278057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smallest</a:t>
            </a:r>
          </a:p>
        </p:txBody>
      </p:sp>
      <p:sp>
        <p:nvSpPr>
          <p:cNvPr id="29" name="TextBox 13"/>
          <p:cNvSpPr txBox="1"/>
          <p:nvPr/>
        </p:nvSpPr>
        <p:spPr>
          <a:xfrm>
            <a:off x="789865" y="2016279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lightest</a:t>
            </a:r>
          </a:p>
        </p:txBody>
      </p:sp>
      <p:sp>
        <p:nvSpPr>
          <p:cNvPr id="30" name="TextBox 13"/>
          <p:cNvSpPr txBox="1"/>
          <p:nvPr/>
        </p:nvSpPr>
        <p:spPr>
          <a:xfrm>
            <a:off x="5881923" y="3469711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strongest</a:t>
            </a:r>
          </a:p>
        </p:txBody>
      </p:sp>
      <p:sp>
        <p:nvSpPr>
          <p:cNvPr id="31" name="TextBox 13"/>
          <p:cNvSpPr txBox="1"/>
          <p:nvPr/>
        </p:nvSpPr>
        <p:spPr>
          <a:xfrm>
            <a:off x="6103620" y="4943932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cheapest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9" grpId="0" animBg="1"/>
      <p:bldP spid="19" grpId="1" animBg="1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5770" y="665631"/>
            <a:ext cx="10135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Complete the sentences with the superlative form of the adjectives in the brackets.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762872"/>
            <a:ext cx="618702" cy="636514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212850" y="1569085"/>
            <a:ext cx="106311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ym typeface="+mn-ea"/>
              </a:rPr>
              <a:t>1. What is the (high) </a:t>
            </a:r>
            <a:r>
              <a:rPr lang="en-US" sz="3200" u="sng" dirty="0">
                <a:sym typeface="+mn-ea"/>
              </a:rPr>
              <a:t>				 </a:t>
            </a:r>
            <a:r>
              <a:rPr lang="en-US" sz="3200" dirty="0">
                <a:sym typeface="+mn-ea"/>
              </a:rPr>
              <a:t>mountain in the world?</a:t>
            </a:r>
            <a:endParaRPr lang="en-US" sz="3200" u="sng" dirty="0"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212850" y="2294255"/>
            <a:ext cx="984885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ym typeface="+mn-ea"/>
              </a:rPr>
              <a:t>2. What is the (large) </a:t>
            </a:r>
            <a:r>
              <a:rPr lang="en-US" sz="3200" u="sng" dirty="0">
                <a:sym typeface="+mn-ea"/>
              </a:rPr>
              <a:t>				 </a:t>
            </a:r>
            <a:r>
              <a:rPr lang="en-US" sz="3200" dirty="0">
                <a:sym typeface="+mn-ea"/>
              </a:rPr>
              <a:t>lake in Viet Nam?</a:t>
            </a:r>
            <a:endParaRPr lang="en-US" sz="3200" dirty="0"/>
          </a:p>
        </p:txBody>
      </p:sp>
      <p:sp>
        <p:nvSpPr>
          <p:cNvPr id="3" name="Text Box 2"/>
          <p:cNvSpPr txBox="1"/>
          <p:nvPr/>
        </p:nvSpPr>
        <p:spPr>
          <a:xfrm>
            <a:off x="1212849" y="3145155"/>
            <a:ext cx="1002839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ym typeface="+mn-ea"/>
              </a:rPr>
              <a:t>3. What is the (long) </a:t>
            </a:r>
            <a:r>
              <a:rPr lang="en-US" sz="3200" u="sng" dirty="0">
                <a:sym typeface="+mn-ea"/>
              </a:rPr>
              <a:t>				 </a:t>
            </a:r>
            <a:r>
              <a:rPr lang="en-US" sz="3200" dirty="0">
                <a:sym typeface="+mn-ea"/>
              </a:rPr>
              <a:t>beach in Viet Nam?</a:t>
            </a:r>
            <a:endParaRPr lang="en-US" sz="3200" dirty="0"/>
          </a:p>
        </p:txBody>
      </p:sp>
      <p:sp>
        <p:nvSpPr>
          <p:cNvPr id="4" name="Text Box 3"/>
          <p:cNvSpPr txBox="1"/>
          <p:nvPr/>
        </p:nvSpPr>
        <p:spPr>
          <a:xfrm>
            <a:off x="1212850" y="3970655"/>
            <a:ext cx="984885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ym typeface="+mn-ea"/>
              </a:rPr>
              <a:t>4. What is the (wide) </a:t>
            </a:r>
            <a:r>
              <a:rPr lang="en-US" sz="3200" u="sng" dirty="0">
                <a:sym typeface="+mn-ea"/>
              </a:rPr>
              <a:t>				</a:t>
            </a:r>
            <a:r>
              <a:rPr lang="en-US" sz="3200" dirty="0">
                <a:sym typeface="+mn-ea"/>
              </a:rPr>
              <a:t> river in the world?</a:t>
            </a:r>
            <a:endParaRPr lang="en-US" sz="3200" dirty="0"/>
          </a:p>
          <a:p>
            <a:endParaRPr lang="en-US" sz="3200" u="sng" dirty="0"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212849" y="4759960"/>
            <a:ext cx="1031788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ym typeface="+mn-ea"/>
              </a:rPr>
              <a:t>5. What is the (hot) </a:t>
            </a:r>
            <a:r>
              <a:rPr lang="en-US" sz="3200" u="sng" dirty="0">
                <a:sym typeface="+mn-ea"/>
              </a:rPr>
              <a:t>				</a:t>
            </a:r>
            <a:r>
              <a:rPr lang="en-US" sz="3200" dirty="0">
                <a:sym typeface="+mn-ea"/>
              </a:rPr>
              <a:t> desert in the world?</a:t>
            </a:r>
            <a:endParaRPr lang="en-US" sz="3200" dirty="0"/>
          </a:p>
        </p:txBody>
      </p:sp>
      <p:sp>
        <p:nvSpPr>
          <p:cNvPr id="27" name="TextBox 13"/>
          <p:cNvSpPr txBox="1"/>
          <p:nvPr/>
        </p:nvSpPr>
        <p:spPr>
          <a:xfrm>
            <a:off x="5310763" y="1531501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highest</a:t>
            </a:r>
          </a:p>
        </p:txBody>
      </p:sp>
      <p:sp>
        <p:nvSpPr>
          <p:cNvPr id="10" name="TextBox 13"/>
          <p:cNvSpPr txBox="1"/>
          <p:nvPr/>
        </p:nvSpPr>
        <p:spPr>
          <a:xfrm>
            <a:off x="5307965" y="2260879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largest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30257" y="3139977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longest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26261" y="3948569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widest</a:t>
            </a:r>
          </a:p>
        </p:txBody>
      </p:sp>
      <p:sp>
        <p:nvSpPr>
          <p:cNvPr id="17" name="TextBox 13"/>
          <p:cNvSpPr txBox="1"/>
          <p:nvPr/>
        </p:nvSpPr>
        <p:spPr>
          <a:xfrm>
            <a:off x="5183763" y="4735334"/>
            <a:ext cx="221805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hottest</a:t>
            </a:r>
          </a:p>
        </p:txBody>
      </p:sp>
      <p:sp>
        <p:nvSpPr>
          <p:cNvPr id="20" name="Explosion 2 19"/>
          <p:cNvSpPr/>
          <p:nvPr/>
        </p:nvSpPr>
        <p:spPr>
          <a:xfrm>
            <a:off x="1017905" y="5343525"/>
            <a:ext cx="6508115" cy="1432560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sym typeface="+mn-ea"/>
              </a:rPr>
              <a:t>Do you know the answers?</a:t>
            </a:r>
            <a:endParaRPr lang="en-US" sz="3200" b="1" dirty="0">
              <a:solidFill>
                <a:srgbClr val="C00000"/>
              </a:solidFill>
            </a:endParaRPr>
          </a:p>
          <a:p>
            <a:pPr algn="ctr"/>
            <a:endParaRPr lang="en-US" sz="3200" dirty="0">
              <a:solidFill>
                <a:srgbClr val="C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620" y="0"/>
            <a:ext cx="12192000" cy="637540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487067" y="30634"/>
            <a:ext cx="4132696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LOOKING BACK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/>
      <p:bldP spid="13" grpId="0"/>
      <p:bldP spid="14" grpId="0"/>
      <p:bldP spid="17" grpId="0"/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s 14"/>
          <p:cNvSpPr/>
          <p:nvPr/>
        </p:nvSpPr>
        <p:spPr>
          <a:xfrm>
            <a:off x="31750" y="-6350"/>
            <a:ext cx="12160250" cy="71126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330575" y="589915"/>
            <a:ext cx="5409565" cy="540956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594735" y="854075"/>
            <a:ext cx="4880610" cy="48806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836035" y="1095375"/>
            <a:ext cx="4398645" cy="439864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1"/>
          <p:cNvSpPr txBox="1"/>
          <p:nvPr/>
        </p:nvSpPr>
        <p:spPr>
          <a:xfrm>
            <a:off x="2597785" y="854075"/>
            <a:ext cx="7784465" cy="9220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sz="540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Robot Design Competition</a:t>
            </a:r>
          </a:p>
        </p:txBody>
      </p:sp>
      <p:pic>
        <p:nvPicPr>
          <p:cNvPr id="26" name="Content Placeholder 25" descr="3baac05f19c1d4f2f3ba69a534cb62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30575" y="1257935"/>
            <a:ext cx="5214620" cy="3910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6" grpId="0" animBg="1"/>
      <p:bldP spid="16" grpId="1" animBg="1"/>
      <p:bldP spid="21" grpId="0" animBg="1"/>
      <p:bldP spid="21" grpId="1" animBg="1"/>
      <p:bldP spid="22" grpId="0"/>
      <p:bldP spid="22" grpId="1"/>
      <p:bldP spid="2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 descr="3baac05f19c1d4f2f3ba69a534cb62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475" y="2063750"/>
            <a:ext cx="3962400" cy="2971800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>
            <a:off x="4492807" y="1302509"/>
            <a:ext cx="681355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600" dirty="0"/>
              <a:t>Work in groups</a:t>
            </a:r>
          </a:p>
        </p:txBody>
      </p:sp>
      <p:sp>
        <p:nvSpPr>
          <p:cNvPr id="3" name="Rectangle 1"/>
          <p:cNvSpPr/>
          <p:nvPr/>
        </p:nvSpPr>
        <p:spPr>
          <a:xfrm>
            <a:off x="4492807" y="2501389"/>
            <a:ext cx="7461250" cy="333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600" dirty="0"/>
              <a:t>Think about the robot you will design and fill in the table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600" dirty="0"/>
              <a:t>Design your amazing robot in the A0 paper.</a:t>
            </a:r>
          </a:p>
        </p:txBody>
      </p:sp>
      <p:sp>
        <p:nvSpPr>
          <p:cNvPr id="4" name="Text Box 3"/>
          <p:cNvSpPr txBox="1"/>
          <p:nvPr/>
        </p:nvSpPr>
        <p:spPr>
          <a:xfrm rot="240000">
            <a:off x="553085" y="2771775"/>
            <a:ext cx="7784465" cy="9220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sz="280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Robot Design Competition</a:t>
            </a:r>
          </a:p>
        </p:txBody>
      </p:sp>
      <p:sp>
        <p:nvSpPr>
          <p:cNvPr id="6" name="Cloud 5"/>
          <p:cNvSpPr/>
          <p:nvPr/>
        </p:nvSpPr>
        <p:spPr>
          <a:xfrm rot="19860000">
            <a:off x="13095605" y="-2974975"/>
            <a:ext cx="3995420" cy="1703070"/>
          </a:xfrm>
          <a:prstGeom prst="cloud">
            <a:avLst/>
          </a:prstGeom>
          <a:solidFill>
            <a:schemeClr val="bg1"/>
          </a:solidFill>
          <a:ln w="28575">
            <a:solidFill>
              <a:srgbClr val="EA4285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Robot</a:t>
            </a:r>
          </a:p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Design</a:t>
            </a:r>
          </a:p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Competition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620" y="0"/>
            <a:ext cx="12192000" cy="979805"/>
            <a:chOff x="7620" y="-7620"/>
            <a:chExt cx="12192000" cy="1083309"/>
          </a:xfrm>
        </p:grpSpPr>
        <p:sp>
          <p:nvSpPr>
            <p:cNvPr id="2" name="Round Single Corner Rectangle 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487067" y="30634"/>
            <a:ext cx="4132696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3" grpId="0"/>
      <p:bldP spid="3" grpId="1"/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140472"/>
              </p:ext>
            </p:extLst>
          </p:nvPr>
        </p:nvGraphicFramePr>
        <p:xfrm>
          <a:off x="513715" y="2074545"/>
          <a:ext cx="11164570" cy="34137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011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3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9605">
                <a:tc>
                  <a:txBody>
                    <a:bodyPr/>
                    <a:lstStyle/>
                    <a:p>
                      <a:r>
                        <a:rPr lang="en-US" sz="4000" b="0" dirty="0"/>
                        <a:t>Robot name</a:t>
                      </a:r>
                    </a:p>
                  </a:txBody>
                  <a:tcPr anchor="ctr">
                    <a:solidFill>
                      <a:srgbClr val="A9D4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/>
                    </a:p>
                  </a:txBody>
                  <a:tcPr anchor="ctr">
                    <a:solidFill>
                      <a:srgbClr val="A9D4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453">
                <a:tc>
                  <a:txBody>
                    <a:bodyPr/>
                    <a:lstStyle/>
                    <a:p>
                      <a:r>
                        <a:rPr lang="en-US" sz="4000" b="0" dirty="0"/>
                        <a:t>Appearance (weight,</a:t>
                      </a:r>
                      <a:r>
                        <a:rPr lang="en-US" sz="4000" b="0" baseline="0" dirty="0"/>
                        <a:t> height, etc.)</a:t>
                      </a:r>
                      <a:endParaRPr lang="en-US" sz="4000" b="0" dirty="0"/>
                    </a:p>
                  </a:txBody>
                  <a:tcPr anchor="ctr">
                    <a:solidFill>
                      <a:srgbClr val="ADBD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/>
                    </a:p>
                  </a:txBody>
                  <a:tcPr anchor="ctr">
                    <a:solidFill>
                      <a:srgbClr val="ADB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335">
                <a:tc>
                  <a:txBody>
                    <a:bodyPr/>
                    <a:lstStyle/>
                    <a:p>
                      <a:r>
                        <a:rPr lang="en-US" sz="4000" b="0" dirty="0"/>
                        <a:t>Where</a:t>
                      </a:r>
                      <a:r>
                        <a:rPr lang="en-US" sz="4000" b="0" baseline="0" dirty="0"/>
                        <a:t> it can work</a:t>
                      </a:r>
                      <a:endParaRPr lang="en-US" sz="4000" b="0" dirty="0"/>
                    </a:p>
                  </a:txBody>
                  <a:tcPr anchor="ctr">
                    <a:solidFill>
                      <a:srgbClr val="FED1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/>
                    </a:p>
                  </a:txBody>
                  <a:tcPr anchor="ctr">
                    <a:solidFill>
                      <a:srgbClr val="FED1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605">
                <a:tc>
                  <a:txBody>
                    <a:bodyPr/>
                    <a:lstStyle/>
                    <a:p>
                      <a:r>
                        <a:rPr lang="en-US" sz="4000" b="0" dirty="0"/>
                        <a:t>What</a:t>
                      </a:r>
                      <a:r>
                        <a:rPr lang="en-US" sz="4000" b="0" baseline="0" dirty="0"/>
                        <a:t> it can do</a:t>
                      </a:r>
                      <a:endParaRPr lang="en-US" sz="4000" b="0" dirty="0"/>
                    </a:p>
                  </a:txBody>
                  <a:tcPr anchor="ctr">
                    <a:solidFill>
                      <a:srgbClr val="FFFAB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/>
                    </a:p>
                  </a:txBody>
                  <a:tcPr anchor="ctr">
                    <a:solidFill>
                      <a:srgbClr val="FFFA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Cloud 5"/>
          <p:cNvSpPr/>
          <p:nvPr/>
        </p:nvSpPr>
        <p:spPr>
          <a:xfrm rot="480000">
            <a:off x="7122795" y="5218430"/>
            <a:ext cx="4043045" cy="1366520"/>
          </a:xfrm>
          <a:prstGeom prst="cloud">
            <a:avLst/>
          </a:prstGeom>
          <a:solidFill>
            <a:schemeClr val="bg1"/>
          </a:solidFill>
          <a:ln w="28575">
            <a:solidFill>
              <a:srgbClr val="EA4285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Robot</a:t>
            </a:r>
          </a:p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Design</a:t>
            </a:r>
          </a:p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Competition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620" y="0"/>
            <a:ext cx="12192000" cy="979805"/>
            <a:chOff x="7620" y="-7620"/>
            <a:chExt cx="12192000" cy="1083309"/>
          </a:xfrm>
        </p:grpSpPr>
        <p:sp>
          <p:nvSpPr>
            <p:cNvPr id="2" name="Round Single Corner Rectangle 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487067" y="30634"/>
            <a:ext cx="4132696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s 17"/>
          <p:cNvSpPr/>
          <p:nvPr/>
        </p:nvSpPr>
        <p:spPr>
          <a:xfrm>
            <a:off x="-194310" y="-81280"/>
            <a:ext cx="12738100" cy="7886700"/>
          </a:xfrm>
          <a:prstGeom prst="rect">
            <a:avLst/>
          </a:prstGeom>
          <a:gradFill>
            <a:gsLst>
              <a:gs pos="34000">
                <a:srgbClr val="EF652F"/>
              </a:gs>
              <a:gs pos="6000">
                <a:schemeClr val="accent2"/>
              </a:gs>
              <a:gs pos="96000">
                <a:srgbClr val="C74025"/>
              </a:gs>
              <a:gs pos="81000">
                <a:srgbClr val="C74025"/>
              </a:gs>
              <a:gs pos="59000">
                <a:srgbClr val="D8090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980940" y="3669030"/>
            <a:ext cx="842010" cy="838200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39"/>
          <p:cNvSpPr txBox="1"/>
          <p:nvPr/>
        </p:nvSpPr>
        <p:spPr>
          <a:xfrm>
            <a:off x="3162935" y="3677285"/>
            <a:ext cx="1818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22991" y="3656344"/>
            <a:ext cx="652110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Myriad Pro" pitchFamily="34" charset="0"/>
              </a:rPr>
              <a:t>ROBOTS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5815" y="3643630"/>
            <a:ext cx="1521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19120" y="4817110"/>
            <a:ext cx="1075690" cy="1093470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4" name="Rounded Rectangle 33"/>
          <p:cNvSpPr/>
          <p:nvPr/>
        </p:nvSpPr>
        <p:spPr>
          <a:xfrm>
            <a:off x="4105910" y="4806950"/>
            <a:ext cx="5259070" cy="112839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3962386" y="4907141"/>
            <a:ext cx="539526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sym typeface="+mn-ea"/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9" name="Picture 18" descr="zyro-image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470" y="1702435"/>
            <a:ext cx="3743960" cy="2106295"/>
          </a:xfrm>
          <a:prstGeom prst="rect">
            <a:avLst/>
          </a:prstGeom>
        </p:spPr>
      </p:pic>
      <p:pic>
        <p:nvPicPr>
          <p:cNvPr id="4" name="Picture 3" descr="robot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410" y="719455"/>
            <a:ext cx="2700020" cy="2700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63015" y="1640205"/>
            <a:ext cx="10161270" cy="372237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 rot="360000">
            <a:off x="-43815" y="4951095"/>
            <a:ext cx="3995420" cy="1703070"/>
          </a:xfrm>
          <a:prstGeom prst="cloud">
            <a:avLst/>
          </a:prstGeom>
          <a:solidFill>
            <a:schemeClr val="bg1"/>
          </a:solidFill>
          <a:ln w="28575">
            <a:solidFill>
              <a:srgbClr val="EA4285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Robot</a:t>
            </a:r>
          </a:p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Design</a:t>
            </a:r>
          </a:p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Competition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32890" y="1446530"/>
            <a:ext cx="5447030" cy="669290"/>
            <a:chOff x="223060" y="1456058"/>
            <a:chExt cx="3992245" cy="669290"/>
          </a:xfrm>
        </p:grpSpPr>
        <p:sp>
          <p:nvSpPr>
            <p:cNvPr id="3" name="Rounded Rectangle 2"/>
            <p:cNvSpPr/>
            <p:nvPr/>
          </p:nvSpPr>
          <p:spPr>
            <a:xfrm>
              <a:off x="223060" y="1456058"/>
              <a:ext cx="3470564" cy="571500"/>
            </a:xfrm>
            <a:prstGeom prst="roundRect">
              <a:avLst>
                <a:gd name="adj" fmla="val 24545"/>
              </a:avLst>
            </a:prstGeom>
            <a:solidFill>
              <a:srgbClr val="A9D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3060" y="1495428"/>
              <a:ext cx="3992245" cy="62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rgbClr val="002060"/>
                  </a:solidFill>
                  <a:latin typeface="Comic Sans MS" panose="030F0702030302020204" pitchFamily="66" charset="0"/>
                </a:rPr>
                <a:t>Draw your robot here</a:t>
              </a:r>
            </a:p>
          </p:txBody>
        </p:sp>
      </p:grpSp>
      <p:pic>
        <p:nvPicPr>
          <p:cNvPr id="7" name="Content Placeholder 6" descr="Loop-Drawing-GIF-by-My-E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560000">
            <a:off x="4563745" y="128270"/>
            <a:ext cx="3270250" cy="435165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620" y="0"/>
            <a:ext cx="12192000" cy="979805"/>
            <a:chOff x="7620" y="-7620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487067" y="30634"/>
            <a:ext cx="4132696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rot="360000">
            <a:off x="4256405" y="4683760"/>
            <a:ext cx="3995420" cy="1703070"/>
          </a:xfrm>
          <a:prstGeom prst="cloud">
            <a:avLst/>
          </a:prstGeom>
          <a:solidFill>
            <a:schemeClr val="bg1"/>
          </a:solidFill>
          <a:ln w="28575">
            <a:solidFill>
              <a:srgbClr val="EA4285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Robot</a:t>
            </a:r>
          </a:p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Design</a:t>
            </a:r>
          </a:p>
          <a:p>
            <a:pPr algn="ctr"/>
            <a:r>
              <a:rPr lang="en-US" sz="2800">
                <a:solidFill>
                  <a:srgbClr val="00B050"/>
                </a:solidFill>
                <a:latin typeface="Forte" panose="03060902040502070203" charset="0"/>
                <a:cs typeface="Forte" panose="03060902040502070203" charset="0"/>
              </a:rPr>
              <a:t>Competition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199" y="1825625"/>
            <a:ext cx="1069253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6000" b="1" dirty="0">
                <a:sym typeface="+mn-ea"/>
              </a:rPr>
              <a:t>Present your designs to other groups. Vote on the best robot.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620" y="0"/>
            <a:ext cx="12192000" cy="979805"/>
            <a:chOff x="7620" y="-7620"/>
            <a:chExt cx="12192000" cy="1083309"/>
          </a:xfrm>
        </p:grpSpPr>
        <p:sp>
          <p:nvSpPr>
            <p:cNvPr id="2" name="Round Single Corner Rectangle 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487067" y="30634"/>
            <a:ext cx="4132696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95661"/>
            <a:ext cx="11445622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 Review the vocabulary and grammar of Unit 12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Apply what they have learnt (vocabulary and grammar) into practice through a project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95" y="1188085"/>
            <a:ext cx="2689860" cy="180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8673" y="2116439"/>
            <a:ext cx="7069563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- Prepare for the next lesson.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793" y="2231757"/>
            <a:ext cx="2839724" cy="2839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charset="0"/>
              </a:rPr>
              <a:t>Website: </a:t>
            </a:r>
            <a:r>
              <a:rPr lang="en-GB" sz="2000" b="1" i="1" dirty="0" err="1">
                <a:latin typeface="Calibri" panose="020F050202020403020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charset="0"/>
              </a:rPr>
              <a:t>Fanpage</a:t>
            </a:r>
            <a:r>
              <a:rPr lang="en-GB" sz="2000" b="1" dirty="0">
                <a:latin typeface="Calibri" panose="020F0502020204030204" charset="0"/>
              </a:rPr>
              <a:t>: </a:t>
            </a:r>
            <a:r>
              <a:rPr lang="en-GB" sz="2000" b="1" i="1" dirty="0" err="1">
                <a:latin typeface="Calibri" panose="020F0502020204030204" charset="0"/>
              </a:rPr>
              <a:t>facebook.com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r>
              <a:rPr lang="en-GB" sz="2000" b="1" i="1" dirty="0" err="1">
                <a:latin typeface="Calibri" panose="020F0502020204030204" charset="0"/>
              </a:rPr>
              <a:t>www.tienganhglobalsuccess.vn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479722" y="2533588"/>
            <a:ext cx="2373630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000" b="1" dirty="0">
                <a:solidFill>
                  <a:schemeClr val="bg1"/>
                </a:solidFill>
              </a:rPr>
              <a:t>LOOKING BACK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5707" y="4353017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000" b="1" dirty="0">
                <a:solidFill>
                  <a:schemeClr val="bg1"/>
                </a:solidFill>
              </a:rPr>
              <a:t>PROJECT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62471" y="1084933"/>
            <a:ext cx="5646604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sz="2400" dirty="0">
                <a:solidFill>
                  <a:schemeClr val="tx1"/>
                </a:solidFill>
              </a:rPr>
              <a:t>Quiz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62470" y="1797166"/>
            <a:ext cx="5648337" cy="245943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tx1"/>
                </a:solidFill>
              </a:rPr>
              <a:t>Vocabulary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</a:rPr>
              <a:t>Task 1: Write the correct words. 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</a:rPr>
              <a:t>Task 2: Fill in the blank. 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tx1"/>
                </a:solidFill>
              </a:rPr>
              <a:t>Grammar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</a:rPr>
              <a:t>Task 3: Complete the paragraph. 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</a:rPr>
              <a:t>Task 4: Complete the sentences. 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161462" cy="112443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622990" y="2842515"/>
            <a:ext cx="856732" cy="151050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740272" y="4653690"/>
            <a:ext cx="833255" cy="9804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5075" y="5634165"/>
            <a:ext cx="213690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63740" y="5531895"/>
            <a:ext cx="5647181" cy="80761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601662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863340" y="302895"/>
            <a:ext cx="6729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63105" y="4460967"/>
            <a:ext cx="5647759" cy="51562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Robot design competition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5890" y="1899920"/>
            <a:ext cx="84270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QUIZ </a:t>
            </a:r>
          </a:p>
          <a:p>
            <a:pPr algn="ctr"/>
            <a:r>
              <a:rPr 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</a:p>
        </p:txBody>
      </p:sp>
      <p:pic>
        <p:nvPicPr>
          <p:cNvPr id="4" name="Content Placeholder 3" descr="quiz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98650" y="1405255"/>
            <a:ext cx="4351655" cy="4351655"/>
          </a:xfrm>
          <a:prstGeom prst="rect">
            <a:avLst/>
          </a:prstGeom>
        </p:spPr>
      </p:pic>
      <p:pic>
        <p:nvPicPr>
          <p:cNvPr id="6" name="Content Placeholder 4" descr="gm-9c121aa6-b487-4c30-a022-f835e690d4bc-ironing-mai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00550" y="6858000"/>
            <a:ext cx="3048000" cy="15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Rectangle 1"/>
          <p:cNvSpPr/>
          <p:nvPr/>
        </p:nvSpPr>
        <p:spPr>
          <a:xfrm>
            <a:off x="4361815" y="2105483"/>
            <a:ext cx="7270115" cy="184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000" dirty="0"/>
              <a:t>Write your answers in your </a:t>
            </a:r>
            <a:r>
              <a:rPr lang="en-US" sz="4000" dirty="0" err="1"/>
              <a:t>miniboard</a:t>
            </a:r>
            <a:r>
              <a:rPr lang="en-US" sz="4000" dirty="0"/>
              <a:t>.</a:t>
            </a:r>
          </a:p>
        </p:txBody>
      </p:sp>
      <p:sp>
        <p:nvSpPr>
          <p:cNvPr id="14" name="Rectangle 1"/>
          <p:cNvSpPr/>
          <p:nvPr/>
        </p:nvSpPr>
        <p:spPr>
          <a:xfrm>
            <a:off x="4361815" y="811530"/>
            <a:ext cx="6813550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4000" dirty="0"/>
              <a:t>Look at the pictures.</a:t>
            </a:r>
          </a:p>
        </p:txBody>
      </p:sp>
      <p:sp>
        <p:nvSpPr>
          <p:cNvPr id="26" name="Rectangle 1"/>
          <p:cNvSpPr/>
          <p:nvPr/>
        </p:nvSpPr>
        <p:spPr>
          <a:xfrm>
            <a:off x="4384675" y="3949065"/>
            <a:ext cx="7270115" cy="184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000" dirty="0"/>
              <a:t>The one having the most correct answers is the winner.</a:t>
            </a:r>
          </a:p>
        </p:txBody>
      </p:sp>
      <p:pic>
        <p:nvPicPr>
          <p:cNvPr id="4" name="Content Placeholder 3" descr="quiz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1955" y="1691005"/>
            <a:ext cx="3792855" cy="3792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4" grpId="1"/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5" name="Content Placeholder 4" descr="gm-9c121aa6-b487-4c30-a022-f835e690d4bc-ironing-mai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5850" y="1558925"/>
            <a:ext cx="7480300" cy="3740150"/>
          </a:xfrm>
          <a:prstGeom prst="rect">
            <a:avLst/>
          </a:prstGeom>
        </p:spPr>
      </p:pic>
      <p:sp>
        <p:nvSpPr>
          <p:cNvPr id="6" name="Rectangle 1"/>
          <p:cNvSpPr/>
          <p:nvPr/>
        </p:nvSpPr>
        <p:spPr>
          <a:xfrm>
            <a:off x="2795937" y="5358377"/>
            <a:ext cx="7613650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4000" dirty="0"/>
              <a:t>1. ________________________</a:t>
            </a:r>
          </a:p>
        </p:txBody>
      </p:sp>
      <p:sp>
        <p:nvSpPr>
          <p:cNvPr id="7" name="Rectangle 1"/>
          <p:cNvSpPr/>
          <p:nvPr/>
        </p:nvSpPr>
        <p:spPr>
          <a:xfrm>
            <a:off x="3828297" y="4987826"/>
            <a:ext cx="6813550" cy="1521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5400" b="1" dirty="0">
                <a:solidFill>
                  <a:srgbClr val="00B050"/>
                </a:solidFill>
              </a:rPr>
              <a:t>iron the clothes</a:t>
            </a:r>
          </a:p>
        </p:txBody>
      </p:sp>
      <p:pic>
        <p:nvPicPr>
          <p:cNvPr id="11" name="Content Placeholder 10" descr="liftheavy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3247390" y="6129655"/>
            <a:ext cx="2637155" cy="1582420"/>
          </a:xfrm>
          <a:prstGeom prst="parallelogram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5" name="Content Placeholder 4" descr="gm-9c121aa6-b487-4c30-a022-f835e690d4bc-ironing-mai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55650" y="5800090"/>
            <a:ext cx="2553335" cy="1276985"/>
          </a:xfrm>
          <a:prstGeom prst="rect">
            <a:avLst/>
          </a:prstGeom>
        </p:spPr>
      </p:pic>
      <p:sp>
        <p:nvSpPr>
          <p:cNvPr id="6" name="Rectangle 1"/>
          <p:cNvSpPr/>
          <p:nvPr/>
        </p:nvSpPr>
        <p:spPr>
          <a:xfrm>
            <a:off x="2255520" y="5043658"/>
            <a:ext cx="7613650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4000" dirty="0"/>
              <a:t>2. ________________________</a:t>
            </a:r>
          </a:p>
        </p:txBody>
      </p:sp>
      <p:sp>
        <p:nvSpPr>
          <p:cNvPr id="7" name="Rectangle 1"/>
          <p:cNvSpPr/>
          <p:nvPr/>
        </p:nvSpPr>
        <p:spPr>
          <a:xfrm>
            <a:off x="3055620" y="4685347"/>
            <a:ext cx="6813550" cy="1521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5400" b="1" dirty="0">
                <a:solidFill>
                  <a:srgbClr val="00B050"/>
                </a:solidFill>
              </a:rPr>
              <a:t>move heavy things</a:t>
            </a:r>
          </a:p>
        </p:txBody>
      </p:sp>
      <p:pic>
        <p:nvPicPr>
          <p:cNvPr id="11" name="Content Placeholder 10" descr="liftheavy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832100" y="1596390"/>
            <a:ext cx="5676900" cy="3406140"/>
          </a:xfrm>
          <a:prstGeom prst="parallelogram">
            <a:avLst/>
          </a:prstGeom>
        </p:spPr>
      </p:pic>
      <p:pic>
        <p:nvPicPr>
          <p:cNvPr id="12" name="Content Placeholder 3" descr="fruitpicking-2048px-iStock-1173921945-2x1-1"/>
          <p:cNvPicPr>
            <a:picLocks noChangeAspect="1"/>
          </p:cNvPicPr>
          <p:nvPr/>
        </p:nvPicPr>
        <p:blipFill>
          <a:blip r:embed="rId5"/>
          <a:srcRect l="44601"/>
          <a:stretch>
            <a:fillRect/>
          </a:stretch>
        </p:blipFill>
        <p:spPr>
          <a:xfrm>
            <a:off x="-2908935" y="5312410"/>
            <a:ext cx="1955165" cy="1764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6" name="Rectangle 1"/>
          <p:cNvSpPr/>
          <p:nvPr/>
        </p:nvSpPr>
        <p:spPr>
          <a:xfrm>
            <a:off x="2553415" y="5328285"/>
            <a:ext cx="7613650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4000" dirty="0"/>
              <a:t>3. ________________________</a:t>
            </a:r>
          </a:p>
        </p:txBody>
      </p:sp>
      <p:sp>
        <p:nvSpPr>
          <p:cNvPr id="7" name="Rectangle 1"/>
          <p:cNvSpPr/>
          <p:nvPr/>
        </p:nvSpPr>
        <p:spPr>
          <a:xfrm>
            <a:off x="4305738" y="5027209"/>
            <a:ext cx="6813550" cy="1521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5400" b="1" dirty="0">
                <a:solidFill>
                  <a:srgbClr val="00B050"/>
                </a:solidFill>
              </a:rPr>
              <a:t>pick fruit</a:t>
            </a:r>
          </a:p>
        </p:txBody>
      </p:sp>
      <p:pic>
        <p:nvPicPr>
          <p:cNvPr id="11" name="Content Placeholder 10" descr="liftheavy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397355" y="3625215"/>
            <a:ext cx="5676900" cy="3406140"/>
          </a:xfrm>
          <a:prstGeom prst="parallelogram">
            <a:avLst/>
          </a:prstGeom>
        </p:spPr>
      </p:pic>
      <p:pic>
        <p:nvPicPr>
          <p:cNvPr id="10" name="Content Placeholder 3" descr="fruitpicking-2048px-iStock-1173921945-2x1-1"/>
          <p:cNvPicPr>
            <a:picLocks noChangeAspect="1"/>
          </p:cNvPicPr>
          <p:nvPr/>
        </p:nvPicPr>
        <p:blipFill>
          <a:blip r:embed="rId4"/>
          <a:srcRect l="44601"/>
          <a:stretch>
            <a:fillRect/>
          </a:stretch>
        </p:blipFill>
        <p:spPr>
          <a:xfrm>
            <a:off x="3498215" y="1278890"/>
            <a:ext cx="4764405" cy="4300220"/>
          </a:xfrm>
          <a:prstGeom prst="rect">
            <a:avLst/>
          </a:prstGeom>
        </p:spPr>
      </p:pic>
      <p:pic>
        <p:nvPicPr>
          <p:cNvPr id="13" name="Content Placeholder 12" descr="intro-165469674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4558665" y="5921375"/>
            <a:ext cx="2353310" cy="1321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6" name="Rectangle 1"/>
          <p:cNvSpPr/>
          <p:nvPr/>
        </p:nvSpPr>
        <p:spPr>
          <a:xfrm>
            <a:off x="2658745" y="5394496"/>
            <a:ext cx="7613650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4000" dirty="0"/>
              <a:t>4. ________________________</a:t>
            </a:r>
          </a:p>
        </p:txBody>
      </p:sp>
      <p:sp>
        <p:nvSpPr>
          <p:cNvPr id="7" name="Rectangle 1"/>
          <p:cNvSpPr/>
          <p:nvPr/>
        </p:nvSpPr>
        <p:spPr>
          <a:xfrm>
            <a:off x="3299460" y="5081437"/>
            <a:ext cx="8892540" cy="1521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lnSpc>
                <a:spcPct val="200000"/>
              </a:lnSpc>
              <a:buFontTx/>
              <a:buNone/>
            </a:pPr>
            <a:r>
              <a:rPr lang="en-US" sz="5400" b="1" dirty="0">
                <a:solidFill>
                  <a:srgbClr val="00B050"/>
                </a:solidFill>
              </a:rPr>
              <a:t>do the dishes/wash dishes</a:t>
            </a:r>
          </a:p>
        </p:txBody>
      </p:sp>
      <p:pic>
        <p:nvPicPr>
          <p:cNvPr id="10" name="Content Placeholder 3" descr="fruitpicking-2048px-iStock-1173921945-2x1-1"/>
          <p:cNvPicPr>
            <a:picLocks noChangeAspect="1"/>
          </p:cNvPicPr>
          <p:nvPr/>
        </p:nvPicPr>
        <p:blipFill>
          <a:blip r:embed="rId3"/>
          <a:srcRect l="44601"/>
          <a:stretch>
            <a:fillRect/>
          </a:stretch>
        </p:blipFill>
        <p:spPr>
          <a:xfrm>
            <a:off x="13773785" y="4989195"/>
            <a:ext cx="1724660" cy="1556385"/>
          </a:xfrm>
          <a:prstGeom prst="rect">
            <a:avLst/>
          </a:prstGeom>
        </p:spPr>
      </p:pic>
      <p:pic>
        <p:nvPicPr>
          <p:cNvPr id="2" name="Content Placeholder 1" descr="intro-165469674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58745" y="1342390"/>
            <a:ext cx="7432675" cy="417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727</Words>
  <Application>Microsoft Office PowerPoint</Application>
  <PresentationFormat>Widescreen</PresentationFormat>
  <Paragraphs>173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Adobe Gothic Std B</vt:lpstr>
      <vt:lpstr>Arial</vt:lpstr>
      <vt:lpstr>Calibri</vt:lpstr>
      <vt:lpstr>Calibri Light</vt:lpstr>
      <vt:lpstr>Comic Sans MS</vt:lpstr>
      <vt:lpstr>Forte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272</cp:revision>
  <dcterms:created xsi:type="dcterms:W3CDTF">2020-12-09T02:04:00Z</dcterms:created>
  <dcterms:modified xsi:type="dcterms:W3CDTF">2024-07-02T10:09:48Z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F8BA96FF329D43D48AD0A185606DA3C8</vt:lpwstr>
  </property>
  <property fmtid="{D5CDD505-2E9C-101B-9397-08002B2CF9AE}" pid="3" name="KSOProductBuildVer">
    <vt:lpwstr>1033-11.2.0.11537</vt:lpwstr>
  </property>
</Properties>
</file>