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1" r:id="rId2"/>
    <p:sldId id="581" r:id="rId3"/>
    <p:sldId id="302" r:id="rId4"/>
    <p:sldId id="689" r:id="rId5"/>
    <p:sldId id="690" r:id="rId6"/>
    <p:sldId id="691" r:id="rId7"/>
    <p:sldId id="692" r:id="rId8"/>
    <p:sldId id="693" r:id="rId9"/>
    <p:sldId id="694" r:id="rId10"/>
    <p:sldId id="695" r:id="rId11"/>
    <p:sldId id="684" r:id="rId12"/>
    <p:sldId id="645" r:id="rId13"/>
    <p:sldId id="666" r:id="rId14"/>
    <p:sldId id="683" r:id="rId15"/>
    <p:sldId id="687" r:id="rId16"/>
    <p:sldId id="597" r:id="rId17"/>
    <p:sldId id="696" r:id="rId18"/>
    <p:sldId id="704" r:id="rId19"/>
    <p:sldId id="698" r:id="rId20"/>
    <p:sldId id="598" r:id="rId21"/>
    <p:sldId id="699" r:id="rId22"/>
    <p:sldId id="702" r:id="rId23"/>
    <p:sldId id="703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1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ACFCE"/>
    <a:srgbClr val="FD5C0C"/>
    <a:srgbClr val="FFF3DA"/>
    <a:srgbClr val="D0BFFF"/>
    <a:srgbClr val="FFE9BD"/>
    <a:srgbClr val="DFCCFB"/>
    <a:srgbClr val="FF1F1F"/>
    <a:srgbClr val="24FF1F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6" y="1014"/>
      </p:cViewPr>
      <p:guideLst>
        <p:guide orient="horz" pos="1441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E06B6-A8FB-416F-ABEE-3BE5E9CA91AB}" type="doc">
      <dgm:prSet loTypeId="urn:microsoft.com/office/officeart/2005/8/layout/vList2#2" qsTypeId="urn:microsoft.com/office/officeart/2005/8/quickstyle/simple5#2" csTypeId="urn:microsoft.com/office/officeart/2005/8/colors/accent1_2#2"/>
      <dgm:spPr/>
      <dgm:t>
        <a:bodyPr/>
        <a:lstStyle/>
        <a:p>
          <a:endParaRPr altLang="en-US"/>
        </a:p>
      </dgm:t>
    </dgm:pt>
    <dgm:pt modelId="{28D3AC40-B470-4100-A61E-BF94CB0C3839}">
      <dgm:prSet/>
      <dgm:spPr/>
      <dgm:t>
        <a:bodyPr/>
        <a:lstStyle/>
        <a:p>
          <a:r>
            <a:rPr lang="en-US" b="1" i="0" u="none" baseline="0">
              <a:rtl val="0"/>
            </a:rPr>
            <a:t>1.</a:t>
          </a:r>
          <a:r>
            <a:rPr lang="en-US" b="0" i="0" u="none" baseline="0">
              <a:rtl val="0"/>
            </a:rPr>
            <a:t> What types of robots are there?</a:t>
          </a:r>
          <a:endParaRPr altLang="en-US"/>
        </a:p>
      </dgm:t>
    </dgm:pt>
    <dgm:pt modelId="{058216CE-0CC3-4261-A12E-AE51DFC576A4}" type="parTrans" cxnId="{D0CE0898-FD58-4FD7-AD32-9955E9AABB02}">
      <dgm:prSet/>
      <dgm:spPr/>
      <dgm:t>
        <a:bodyPr/>
        <a:lstStyle/>
        <a:p>
          <a:endParaRPr lang="en-US"/>
        </a:p>
      </dgm:t>
    </dgm:pt>
    <dgm:pt modelId="{0C2CAA3E-9BD6-477A-8757-739B849978B7}" type="sibTrans" cxnId="{D0CE0898-FD58-4FD7-AD32-9955E9AABB02}">
      <dgm:prSet/>
      <dgm:spPr/>
      <dgm:t>
        <a:bodyPr/>
        <a:lstStyle/>
        <a:p>
          <a:endParaRPr lang="en-US"/>
        </a:p>
      </dgm:t>
    </dgm:pt>
    <dgm:pt modelId="{1B38AC32-42D0-4FC4-AB03-AFB8C4EDC08C}">
      <dgm:prSet/>
      <dgm:spPr/>
      <dgm:t>
        <a:bodyPr/>
        <a:lstStyle/>
        <a:p>
          <a:r>
            <a:rPr lang="en-US" b="1" i="0" u="none" baseline="0">
              <a:rtl val="0"/>
            </a:rPr>
            <a:t>2. </a:t>
          </a:r>
          <a:r>
            <a:rPr lang="en-US" b="0" i="0" u="none" baseline="0">
              <a:rtl val="0"/>
            </a:rPr>
            <a:t>What robots are children interested in?</a:t>
          </a:r>
          <a:endParaRPr altLang="en-US"/>
        </a:p>
      </dgm:t>
    </dgm:pt>
    <dgm:pt modelId="{349F2A5E-1CC0-4AEA-AE83-FCC568EFDE95}" type="parTrans" cxnId="{80ADD59C-04C6-4145-8F76-F875868E3819}">
      <dgm:prSet/>
      <dgm:spPr/>
      <dgm:t>
        <a:bodyPr/>
        <a:lstStyle/>
        <a:p>
          <a:endParaRPr lang="en-US"/>
        </a:p>
      </dgm:t>
    </dgm:pt>
    <dgm:pt modelId="{F6C00C19-BCD5-4944-9E31-40AB87D6494E}" type="sibTrans" cxnId="{80ADD59C-04C6-4145-8F76-F875868E3819}">
      <dgm:prSet/>
      <dgm:spPr/>
      <dgm:t>
        <a:bodyPr/>
        <a:lstStyle/>
        <a:p>
          <a:endParaRPr lang="en-US"/>
        </a:p>
      </dgm:t>
    </dgm:pt>
    <dgm:pt modelId="{421F301B-290C-48F4-8471-4AD48EC01F29}" type="pres">
      <dgm:prSet presAssocID="{FDDE06B6-A8FB-416F-ABEE-3BE5E9CA91AB}" presName="linear" presStyleCnt="0">
        <dgm:presLayoutVars>
          <dgm:animLvl val="lvl"/>
          <dgm:resizeHandles val="exact"/>
        </dgm:presLayoutVars>
      </dgm:prSet>
      <dgm:spPr/>
    </dgm:pt>
    <dgm:pt modelId="{E3F8C0AA-6B8D-4133-95D6-EF86E270738C}" type="pres">
      <dgm:prSet presAssocID="{28D3AC40-B470-4100-A61E-BF94CB0C383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EE169-5C29-4042-BACA-D22B7056C809}" type="pres">
      <dgm:prSet presAssocID="{0C2CAA3E-9BD6-477A-8757-739B849978B7}" presName="spacer" presStyleCnt="0"/>
      <dgm:spPr/>
    </dgm:pt>
    <dgm:pt modelId="{1A287EDD-1A7D-4408-83B5-AECE5BB0F033}" type="pres">
      <dgm:prSet presAssocID="{1B38AC32-42D0-4FC4-AB03-AFB8C4EDC0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2C3B027-E654-425C-ACBB-F5FBB78B3857}" type="presOf" srcId="{28D3AC40-B470-4100-A61E-BF94CB0C3839}" destId="{E3F8C0AA-6B8D-4133-95D6-EF86E270738C}" srcOrd="0" destOrd="0" presId="urn:microsoft.com/office/officeart/2005/8/layout/vList2#2"/>
    <dgm:cxn modelId="{D0CE0898-FD58-4FD7-AD32-9955E9AABB02}" srcId="{FDDE06B6-A8FB-416F-ABEE-3BE5E9CA91AB}" destId="{28D3AC40-B470-4100-A61E-BF94CB0C3839}" srcOrd="0" destOrd="0" parTransId="{058216CE-0CC3-4261-A12E-AE51DFC576A4}" sibTransId="{0C2CAA3E-9BD6-477A-8757-739B849978B7}"/>
    <dgm:cxn modelId="{80ADD59C-04C6-4145-8F76-F875868E3819}" srcId="{FDDE06B6-A8FB-416F-ABEE-3BE5E9CA91AB}" destId="{1B38AC32-42D0-4FC4-AB03-AFB8C4EDC08C}" srcOrd="1" destOrd="0" parTransId="{349F2A5E-1CC0-4AEA-AE83-FCC568EFDE95}" sibTransId="{F6C00C19-BCD5-4944-9E31-40AB87D6494E}"/>
    <dgm:cxn modelId="{0D1412E4-4761-4604-B2B8-1B282D35E6B3}" type="presOf" srcId="{FDDE06B6-A8FB-416F-ABEE-3BE5E9CA91AB}" destId="{421F301B-290C-48F4-8471-4AD48EC01F29}" srcOrd="0" destOrd="0" presId="urn:microsoft.com/office/officeart/2005/8/layout/vList2#2"/>
    <dgm:cxn modelId="{86C323EA-8BB8-4836-9A5D-82B4454BBF69}" type="presOf" srcId="{1B38AC32-42D0-4FC4-AB03-AFB8C4EDC08C}" destId="{1A287EDD-1A7D-4408-83B5-AECE5BB0F033}" srcOrd="0" destOrd="0" presId="urn:microsoft.com/office/officeart/2005/8/layout/vList2#2"/>
    <dgm:cxn modelId="{FF08373A-F7D3-4052-ABD0-347C47F24075}" type="presParOf" srcId="{421F301B-290C-48F4-8471-4AD48EC01F29}" destId="{E3F8C0AA-6B8D-4133-95D6-EF86E270738C}" srcOrd="0" destOrd="0" presId="urn:microsoft.com/office/officeart/2005/8/layout/vList2#2"/>
    <dgm:cxn modelId="{2A8084BF-6760-4B8F-B777-96FB685AADA7}" type="presParOf" srcId="{421F301B-290C-48F4-8471-4AD48EC01F29}" destId="{F12EE169-5C29-4042-BACA-D22B7056C809}" srcOrd="1" destOrd="0" presId="urn:microsoft.com/office/officeart/2005/8/layout/vList2#2"/>
    <dgm:cxn modelId="{33AE7FC4-A2A3-4A4D-B6B5-1931BB0D48C7}" type="presParOf" srcId="{421F301B-290C-48F4-8471-4AD48EC01F29}" destId="{1A287EDD-1A7D-4408-83B5-AECE5BB0F033}" srcOrd="2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8C0AA-6B8D-4133-95D6-EF86E270738C}">
      <dsp:nvSpPr>
        <dsp:cNvPr id="0" name=""/>
        <dsp:cNvSpPr/>
      </dsp:nvSpPr>
      <dsp:spPr bwMode="white">
        <a:xfrm>
          <a:off x="0" y="249700"/>
          <a:ext cx="6846111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u="none" kern="1200" baseline="0">
              <a:rtl val="0"/>
            </a:rPr>
            <a:t>1.</a:t>
          </a:r>
          <a:r>
            <a:rPr lang="en-US" sz="3000" b="0" i="0" u="none" kern="1200" baseline="0">
              <a:rtl val="0"/>
            </a:rPr>
            <a:t> What types of robots are there?</a:t>
          </a:r>
          <a:endParaRPr altLang="en-US" sz="3000" kern="1200"/>
        </a:p>
      </dsp:txBody>
      <dsp:txXfrm>
        <a:off x="35125" y="284825"/>
        <a:ext cx="6775861" cy="649299"/>
      </dsp:txXfrm>
    </dsp:sp>
    <dsp:sp modelId="{1A287EDD-1A7D-4408-83B5-AECE5BB0F033}">
      <dsp:nvSpPr>
        <dsp:cNvPr id="0" name=""/>
        <dsp:cNvSpPr/>
      </dsp:nvSpPr>
      <dsp:spPr bwMode="white">
        <a:xfrm>
          <a:off x="0" y="1055650"/>
          <a:ext cx="6846111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u="none" kern="1200" baseline="0">
              <a:rtl val="0"/>
            </a:rPr>
            <a:t>2. </a:t>
          </a:r>
          <a:r>
            <a:rPr lang="en-US" sz="3000" b="0" i="0" u="none" kern="1200" baseline="0">
              <a:rtl val="0"/>
            </a:rPr>
            <a:t>What robots are children interested in?</a:t>
          </a:r>
          <a:endParaRPr altLang="en-US" sz="3000" kern="1200"/>
        </a:p>
      </dsp:txBody>
      <dsp:txXfrm>
        <a:off x="35125" y="1090775"/>
        <a:ext cx="6775861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0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6.png"/><Relationship Id="rId5" Type="http://schemas.microsoft.com/office/2007/relationships/media" Target="../media/media4.mp3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png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885" y="1669415"/>
            <a:ext cx="8048625" cy="132588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+mn-lt"/>
              </a:rPr>
              <a:t>What robots are you interested in? Why?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219835" y="3296285"/>
            <a:ext cx="804862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  <a:latin typeface="+mn-lt"/>
              </a:rPr>
              <a:t>Example: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1219835" y="4923155"/>
            <a:ext cx="1005014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I am interested in home robots because they can help my mom do the housework.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22815" y="1118077"/>
            <a:ext cx="556450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  <a:cs typeface="Calibri" panose="020F0502020204030204" charset="0"/>
              </a:rPr>
              <a:t>planet 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11449" y="2225041"/>
            <a:ext cx="257111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plænɪt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11"/>
          <p:cNvSpPr/>
          <p:nvPr/>
        </p:nvSpPr>
        <p:spPr>
          <a:xfrm>
            <a:off x="251341" y="4534535"/>
            <a:ext cx="630745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a large round object in space that moves around a star (such as the sun) and receives light from it</a:t>
            </a:r>
          </a:p>
        </p:txBody>
      </p:sp>
      <p:pic>
        <p:nvPicPr>
          <p:cNvPr id="14" name="Content Placeholder 13" descr="5FE6CC10-48C2-43D4-91923C04C6D83D10_sourc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6567805" y="3612515"/>
            <a:ext cx="5059680" cy="3225800"/>
          </a:xfrm>
          <a:prstGeom prst="rect">
            <a:avLst/>
          </a:prstGeom>
        </p:spPr>
      </p:pic>
      <p:pic>
        <p:nvPicPr>
          <p:cNvPr id="6" name="Content Placeholder 5" descr="planet_noun_002_27892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958972" y="1809615"/>
            <a:ext cx="4840148" cy="3630456"/>
          </a:xfrm>
          <a:prstGeom prst="rect">
            <a:avLst/>
          </a:prstGeom>
        </p:spPr>
      </p:pic>
      <p:pic>
        <p:nvPicPr>
          <p:cNvPr id="8" name="plane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2954" y="3197457"/>
            <a:ext cx="1108117" cy="116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775972" y="13026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subject</a:t>
            </a:r>
            <a:r>
              <a:rPr lang="en-US" sz="4800" b="1" dirty="0">
                <a:solidFill>
                  <a:srgbClr val="AD4F0F"/>
                </a:solidFill>
              </a:rPr>
              <a:t>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charset="0"/>
              </a:rPr>
              <a:t>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3779" y="2594611"/>
            <a:ext cx="315595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sʌbdʒekt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11"/>
          <p:cNvSpPr/>
          <p:nvPr/>
        </p:nvSpPr>
        <p:spPr>
          <a:xfrm>
            <a:off x="569061" y="5108575"/>
            <a:ext cx="604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an area of knowledge studied in a school, college, etc.</a:t>
            </a:r>
          </a:p>
        </p:txBody>
      </p:sp>
      <p:pic>
        <p:nvPicPr>
          <p:cNvPr id="3" name="subjec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9883" y="3763060"/>
            <a:ext cx="1043305" cy="1043305"/>
          </a:xfrm>
          <a:prstGeom prst="rect">
            <a:avLst/>
          </a:prstGeom>
        </p:spPr>
      </p:pic>
      <p:pic>
        <p:nvPicPr>
          <p:cNvPr id="8" name="Content Placeholder 7" descr="text-books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386023" y="1971734"/>
            <a:ext cx="3855085" cy="3855085"/>
          </a:xfrm>
          <a:prstGeom prst="rect">
            <a:avLst/>
          </a:prstGeom>
        </p:spPr>
      </p:pic>
      <p:pic>
        <p:nvPicPr>
          <p:cNvPr id="16" name="Content Placeholder 10" descr="self-improvemen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3090" y="5108575"/>
            <a:ext cx="1573530" cy="1573530"/>
          </a:xfrm>
          <a:prstGeom prst="rect">
            <a:avLst/>
          </a:prstGeom>
        </p:spPr>
      </p:pic>
      <p:pic>
        <p:nvPicPr>
          <p:cNvPr id="14" name="Content Placeholder 10" descr="cach-hoc-ngu-van-hieu-qua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55720" y="4913630"/>
            <a:ext cx="2187575" cy="218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864872" y="148203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look after</a:t>
            </a:r>
            <a:r>
              <a:rPr lang="en-US" sz="48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  <a:cs typeface="Calibri" panose="020F050202020403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6228" y="2766772"/>
            <a:ext cx="321564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lʊk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æftər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11"/>
          <p:cNvSpPr/>
          <p:nvPr/>
        </p:nvSpPr>
        <p:spPr>
          <a:xfrm>
            <a:off x="487067" y="5160368"/>
            <a:ext cx="6131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to take care of or be in charge of something</a:t>
            </a:r>
          </a:p>
        </p:txBody>
      </p:sp>
      <p:pic>
        <p:nvPicPr>
          <p:cNvPr id="16" name="Content Placeholder 10" descr="self-improveme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9885" y="4953000"/>
            <a:ext cx="1709420" cy="1709420"/>
          </a:xfrm>
          <a:prstGeom prst="rect">
            <a:avLst/>
          </a:prstGeom>
        </p:spPr>
      </p:pic>
      <p:pic>
        <p:nvPicPr>
          <p:cNvPr id="3" name="look aft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4678" y="4044950"/>
            <a:ext cx="989783" cy="1029060"/>
          </a:xfrm>
          <a:prstGeom prst="rect">
            <a:avLst/>
          </a:prstGeom>
        </p:spPr>
      </p:pic>
      <p:pic>
        <p:nvPicPr>
          <p:cNvPr id="9" name="Content Placeholder 8" descr="image_processing20220417-11036-1ohqjq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697564" y="1940660"/>
            <a:ext cx="3882325" cy="4095371"/>
          </a:xfrm>
          <a:prstGeom prst="rect">
            <a:avLst/>
          </a:prstGeom>
        </p:spPr>
      </p:pic>
      <p:pic>
        <p:nvPicPr>
          <p:cNvPr id="14" name="Content Placeholder 13" descr="5FE6CC10-48C2-43D4-91923C04C6D83D10_sourc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1750" y="5408930"/>
            <a:ext cx="1750695" cy="1116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194436"/>
            <a:ext cx="6189699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  <a:cs typeface="Calibri" panose="020F0502020204030204" charset="0"/>
              </a:rPr>
              <a:t>space station 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8828" y="2203450"/>
            <a:ext cx="376174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speɪs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steɪʃn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11"/>
          <p:cNvSpPr/>
          <p:nvPr/>
        </p:nvSpPr>
        <p:spPr>
          <a:xfrm>
            <a:off x="332756" y="4861609"/>
            <a:ext cx="71800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a large structure that is sent into space and remains above the earth as a base for people working and travelling in space</a:t>
            </a:r>
          </a:p>
        </p:txBody>
      </p:sp>
      <p:pic>
        <p:nvPicPr>
          <p:cNvPr id="16" name="Content Placeholder 10" descr="self-improveme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9885" y="4953000"/>
            <a:ext cx="1709420" cy="1709420"/>
          </a:xfrm>
          <a:prstGeom prst="rect">
            <a:avLst/>
          </a:prstGeom>
        </p:spPr>
      </p:pic>
      <p:pic>
        <p:nvPicPr>
          <p:cNvPr id="14" name="Content Placeholder 13" descr="5FE6CC10-48C2-43D4-91923C04C6D83D10_source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39255" y="1571685"/>
            <a:ext cx="5138270" cy="3275905"/>
          </a:xfrm>
          <a:prstGeom prst="rect">
            <a:avLst/>
          </a:prstGeom>
        </p:spPr>
      </p:pic>
      <p:pic>
        <p:nvPicPr>
          <p:cNvPr id="17" name="space stat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4083" y="3519488"/>
            <a:ext cx="951230" cy="951230"/>
          </a:xfrm>
          <a:prstGeom prst="rect">
            <a:avLst/>
          </a:prstGeom>
        </p:spPr>
      </p:pic>
      <p:pic>
        <p:nvPicPr>
          <p:cNvPr id="19" name="Content Placeholder 18" descr="planet_noun_002_27892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12521565" y="4605020"/>
            <a:ext cx="2713990" cy="20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44777"/>
              </p:ext>
            </p:extLst>
          </p:nvPr>
        </p:nvGraphicFramePr>
        <p:xfrm>
          <a:off x="1322691" y="1249676"/>
          <a:ext cx="10031203" cy="43362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1. planet (n) 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/ˈplænɪt/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hành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tinh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2. subject (n) 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/ˈsʌbdʒekt/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môn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học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look after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/ˈlʊk æftər/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trông</a:t>
                      </a: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nom,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sóc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space station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/ˈspeɪs steɪʃn/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trạm</a:t>
                      </a: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3200" b="0" dirty="0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3200" b="0" dirty="0">
                        <a:effectLst/>
                        <a:latin typeface="Calibri" panose="020F050202020403020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subjec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8795" y="2894330"/>
            <a:ext cx="908050" cy="908050"/>
          </a:xfrm>
          <a:prstGeom prst="rect">
            <a:avLst/>
          </a:prstGeom>
        </p:spPr>
      </p:pic>
      <p:pic>
        <p:nvPicPr>
          <p:cNvPr id="19" name="look after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8795" y="3802380"/>
            <a:ext cx="908050" cy="908050"/>
          </a:xfrm>
          <a:prstGeom prst="rect">
            <a:avLst/>
          </a:prstGeom>
        </p:spPr>
      </p:pic>
      <p:pic>
        <p:nvPicPr>
          <p:cNvPr id="4" name="space station">
            <a:hlinkClick r:id="" action="ppaction://media"/>
            <a:extLst>
              <a:ext uri="{FF2B5EF4-FFF2-40B4-BE49-F238E27FC236}">
                <a16:creationId xmlns:a16="http://schemas.microsoft.com/office/drawing/2014/main" id="{C5E23FF1-8A88-8F8E-5A92-8372EA9304F4}"/>
              </a:ext>
            </a:extLst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8795" y="4751277"/>
            <a:ext cx="908050" cy="908050"/>
          </a:xfrm>
          <a:prstGeom prst="rect">
            <a:avLst/>
          </a:prstGeom>
        </p:spPr>
      </p:pic>
      <p:pic>
        <p:nvPicPr>
          <p:cNvPr id="5" name="planet">
            <a:hlinkClick r:id="" action="ppaction://media"/>
            <a:extLst>
              <a:ext uri="{FF2B5EF4-FFF2-40B4-BE49-F238E27FC236}">
                <a16:creationId xmlns:a16="http://schemas.microsoft.com/office/drawing/2014/main" id="{803E2894-F526-574B-40C8-628D35A23ABD}"/>
              </a:ext>
            </a:extLst>
          </p:cNvPr>
          <p:cNvPicPr>
            <a:picLocks noGrp="1" noChangeAspect="1"/>
          </p:cNvPicPr>
          <p:nvPr>
            <p:ph idx="1"/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1960" y="2118043"/>
            <a:ext cx="875925" cy="87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9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8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7752" y="1217504"/>
            <a:ext cx="987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 in pairs. Discuss the following questions.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0" y="1097986"/>
            <a:ext cx="615434" cy="66882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7390348"/>
              </p:ext>
            </p:extLst>
          </p:nvPr>
        </p:nvGraphicFramePr>
        <p:xfrm>
          <a:off x="2672944" y="1634185"/>
          <a:ext cx="6846111" cy="202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37760-C18A-A192-47D4-655F89355B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18" y="3659086"/>
            <a:ext cx="4528220" cy="2914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8866C-4C3A-C1FC-6B5C-51F908F006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82" y="3532566"/>
            <a:ext cx="4225723" cy="3167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6735" y="1216025"/>
            <a:ext cx="98786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Read the text and choose the best answer to each of the questions.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" y="1216025"/>
            <a:ext cx="1066800" cy="105727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297815" y="0"/>
            <a:ext cx="12407265" cy="758190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" y="899160"/>
            <a:ext cx="3481705" cy="2240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" y="3719195"/>
            <a:ext cx="3405505" cy="2552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25850" y="101600"/>
            <a:ext cx="8440420" cy="7056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Today there is an international robot show in Ha Noi. People can see many types of robots there.</a:t>
            </a: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Home robots are useful for housework. They can do most of the housework: cook meals, clean the house, do the washing, and iron clothes.</a:t>
            </a: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Teacher robots are the best choice for children. They can help them to study. They can teach them English, literature, </a:t>
            </a:r>
            <a:r>
              <a:rPr lang="en-US" sz="2800" spc="-50" dirty="0" err="1">
                <a:solidFill>
                  <a:schemeClr val="tx1"/>
                </a:solidFill>
                <a:sym typeface="+mn-ea"/>
              </a:rPr>
              <a:t>maths</a:t>
            </a:r>
            <a:r>
              <a:rPr lang="en-US" sz="2800" spc="-50" dirty="0">
                <a:solidFill>
                  <a:schemeClr val="tx1"/>
                </a:solidFill>
                <a:sym typeface="+mn-ea"/>
              </a:rPr>
              <a:t> and other subjects. They can also help children to improve their English pronunciation.</a:t>
            </a: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People are also interested in other types of robots at the show. Worker robots can build houses and move heavy things; doctor robots can look after sick people</a:t>
            </a: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and space robots can build space stations on the Moon and on planets.</a:t>
            </a:r>
            <a:endParaRPr lang="en-US" sz="2800" spc="-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8" grpId="0" bldLvl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43535" y="4062095"/>
            <a:ext cx="10596245" cy="583566"/>
            <a:chOff x="-59760" y="2142097"/>
            <a:chExt cx="7523765" cy="297081"/>
          </a:xfrm>
        </p:grpSpPr>
        <p:sp>
          <p:nvSpPr>
            <p:cNvPr id="26" name="TextBox 17"/>
            <p:cNvSpPr txBox="1"/>
            <p:nvPr/>
          </p:nvSpPr>
          <p:spPr>
            <a:xfrm>
              <a:off x="-59760" y="2142097"/>
              <a:ext cx="474830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337953" y="2142097"/>
              <a:ext cx="7126052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Which type of robots can help children in their study?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3535" y="2633345"/>
            <a:ext cx="10596245" cy="583565"/>
            <a:chOff x="-59760" y="2142097"/>
            <a:chExt cx="7523765" cy="297069"/>
          </a:xfrm>
        </p:grpSpPr>
        <p:sp>
          <p:nvSpPr>
            <p:cNvPr id="29" name="TextBox 38"/>
            <p:cNvSpPr txBox="1"/>
            <p:nvPr/>
          </p:nvSpPr>
          <p:spPr>
            <a:xfrm>
              <a:off x="-59760" y="2142097"/>
              <a:ext cx="474830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39"/>
            <p:cNvSpPr txBox="1"/>
            <p:nvPr/>
          </p:nvSpPr>
          <p:spPr>
            <a:xfrm>
              <a:off x="337953" y="2142097"/>
              <a:ext cx="7126052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What show is on in Ha Noi now?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8820" y="3193415"/>
            <a:ext cx="3582670" cy="583566"/>
            <a:chOff x="1230086" y="1785257"/>
            <a:chExt cx="2543986" cy="297081"/>
          </a:xfrm>
        </p:grpSpPr>
        <p:sp>
          <p:nvSpPr>
            <p:cNvPr id="32" name="TextBox 41"/>
            <p:cNvSpPr txBox="1"/>
            <p:nvPr/>
          </p:nvSpPr>
          <p:spPr>
            <a:xfrm>
              <a:off x="1230086" y="1785257"/>
              <a:ext cx="566057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1611086" y="1785257"/>
              <a:ext cx="2162986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A fashion show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34765" y="3187065"/>
            <a:ext cx="3180715" cy="583566"/>
            <a:chOff x="1230086" y="1785257"/>
            <a:chExt cx="2258485" cy="297081"/>
          </a:xfrm>
        </p:grpSpPr>
        <p:sp>
          <p:nvSpPr>
            <p:cNvPr id="35" name="TextBox 44"/>
            <p:cNvSpPr txBox="1"/>
            <p:nvPr/>
          </p:nvSpPr>
          <p:spPr>
            <a:xfrm>
              <a:off x="1230086" y="1785257"/>
              <a:ext cx="566057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6" name="TextBox 45"/>
            <p:cNvSpPr txBox="1"/>
            <p:nvPr/>
          </p:nvSpPr>
          <p:spPr>
            <a:xfrm>
              <a:off x="1611086" y="1785257"/>
              <a:ext cx="1877485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A robot show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02730" y="3206750"/>
            <a:ext cx="4001135" cy="583565"/>
            <a:chOff x="1230086" y="1785257"/>
            <a:chExt cx="2841162" cy="297069"/>
          </a:xfrm>
        </p:grpSpPr>
        <p:sp>
          <p:nvSpPr>
            <p:cNvPr id="59" name="TextBox 47"/>
            <p:cNvSpPr txBox="1"/>
            <p:nvPr/>
          </p:nvSpPr>
          <p:spPr>
            <a:xfrm>
              <a:off x="1230086" y="1785257"/>
              <a:ext cx="566057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0" name="TextBox 48"/>
            <p:cNvSpPr txBox="1"/>
            <p:nvPr/>
          </p:nvSpPr>
          <p:spPr>
            <a:xfrm>
              <a:off x="1611086" y="1785257"/>
              <a:ext cx="2460162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A pet show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7230" y="4590415"/>
            <a:ext cx="3188970" cy="583566"/>
            <a:chOff x="1230086" y="1785257"/>
            <a:chExt cx="2264217" cy="297081"/>
          </a:xfrm>
        </p:grpSpPr>
        <p:sp>
          <p:nvSpPr>
            <p:cNvPr id="62" name="TextBox 50"/>
            <p:cNvSpPr txBox="1"/>
            <p:nvPr/>
          </p:nvSpPr>
          <p:spPr>
            <a:xfrm>
              <a:off x="1230086" y="1785257"/>
              <a:ext cx="566057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3" name="TextBox 51"/>
            <p:cNvSpPr txBox="1"/>
            <p:nvPr/>
          </p:nvSpPr>
          <p:spPr>
            <a:xfrm>
              <a:off x="1611087" y="1785257"/>
              <a:ext cx="1883216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Home robots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24580" y="4594860"/>
            <a:ext cx="5868035" cy="583565"/>
            <a:chOff x="1230086" y="1785257"/>
            <a:chExt cx="4166550" cy="297069"/>
          </a:xfrm>
        </p:grpSpPr>
        <p:sp>
          <p:nvSpPr>
            <p:cNvPr id="65" name="TextBox 53"/>
            <p:cNvSpPr txBox="1"/>
            <p:nvPr/>
          </p:nvSpPr>
          <p:spPr>
            <a:xfrm>
              <a:off x="1230086" y="1785257"/>
              <a:ext cx="566057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6" name="TextBox 54"/>
            <p:cNvSpPr txBox="1"/>
            <p:nvPr/>
          </p:nvSpPr>
          <p:spPr>
            <a:xfrm>
              <a:off x="1611085" y="1785257"/>
              <a:ext cx="3785551" cy="297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Worker robots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91147" y="4569632"/>
            <a:ext cx="3648075" cy="583566"/>
            <a:chOff x="1230086" y="1785257"/>
            <a:chExt cx="2590088" cy="297081"/>
          </a:xfrm>
        </p:grpSpPr>
        <p:sp>
          <p:nvSpPr>
            <p:cNvPr id="79" name="TextBox 56"/>
            <p:cNvSpPr txBox="1"/>
            <p:nvPr/>
          </p:nvSpPr>
          <p:spPr>
            <a:xfrm>
              <a:off x="1230086" y="1785257"/>
              <a:ext cx="566057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57"/>
            <p:cNvSpPr txBox="1"/>
            <p:nvPr/>
          </p:nvSpPr>
          <p:spPr>
            <a:xfrm>
              <a:off x="1611085" y="1785257"/>
              <a:ext cx="2209089" cy="2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Teacher robots</a:t>
              </a:r>
            </a:p>
          </p:txBody>
        </p:sp>
      </p:grpSp>
      <p:sp>
        <p:nvSpPr>
          <p:cNvPr id="90" name="Oval 89"/>
          <p:cNvSpPr/>
          <p:nvPr/>
        </p:nvSpPr>
        <p:spPr>
          <a:xfrm>
            <a:off x="3917434" y="3145929"/>
            <a:ext cx="596167" cy="6654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1" name="Oval 90"/>
          <p:cNvSpPr/>
          <p:nvPr/>
        </p:nvSpPr>
        <p:spPr>
          <a:xfrm>
            <a:off x="6776958" y="4578669"/>
            <a:ext cx="622935" cy="6623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7" name="TextBox 11"/>
          <p:cNvSpPr txBox="1"/>
          <p:nvPr/>
        </p:nvSpPr>
        <p:spPr>
          <a:xfrm>
            <a:off x="1192874" y="1374773"/>
            <a:ext cx="987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Read the text and choose the best answer to each of the questions. </a:t>
            </a:r>
          </a:p>
        </p:txBody>
      </p:sp>
      <p:pic>
        <p:nvPicPr>
          <p:cNvPr id="98" name="Content Placeholder 9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" y="1265729"/>
            <a:ext cx="668736" cy="6627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ldLvl="0" animBg="1"/>
      <p:bldP spid="9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6300" y="3947160"/>
            <a:ext cx="9383578" cy="1014730"/>
            <a:chOff x="-66290" y="4026312"/>
            <a:chExt cx="7443818" cy="634157"/>
          </a:xfrm>
        </p:grpSpPr>
        <p:sp>
          <p:nvSpPr>
            <p:cNvPr id="6" name="TextBox 5"/>
            <p:cNvSpPr txBox="1"/>
            <p:nvPr/>
          </p:nvSpPr>
          <p:spPr>
            <a:xfrm>
              <a:off x="-66290" y="4034965"/>
              <a:ext cx="474830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7137" y="4026312"/>
              <a:ext cx="7100391" cy="634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Which of the following sentences is NOT true according to the passage?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17930" y="4877435"/>
            <a:ext cx="9665970" cy="553085"/>
            <a:chOff x="1230086" y="1785257"/>
            <a:chExt cx="7667827" cy="345651"/>
          </a:xfrm>
        </p:grpSpPr>
        <p:sp>
          <p:nvSpPr>
            <p:cNvPr id="3" name="TextBox 59"/>
            <p:cNvSpPr txBox="1"/>
            <p:nvPr/>
          </p:nvSpPr>
          <p:spPr>
            <a:xfrm>
              <a:off x="1230086" y="1785257"/>
              <a:ext cx="566057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" name="TextBox 60"/>
            <p:cNvSpPr txBox="1"/>
            <p:nvPr/>
          </p:nvSpPr>
          <p:spPr>
            <a:xfrm>
              <a:off x="1611086" y="1785257"/>
              <a:ext cx="7286827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Worker robots can build houses and move heavy things.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07135" y="5451475"/>
            <a:ext cx="10389870" cy="553085"/>
            <a:chOff x="1230086" y="1785257"/>
            <a:chExt cx="8241122" cy="345651"/>
          </a:xfrm>
        </p:grpSpPr>
        <p:sp>
          <p:nvSpPr>
            <p:cNvPr id="10" name="TextBox 62"/>
            <p:cNvSpPr txBox="1"/>
            <p:nvPr/>
          </p:nvSpPr>
          <p:spPr>
            <a:xfrm>
              <a:off x="1230086" y="1785257"/>
              <a:ext cx="566057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" name="TextBox 63"/>
            <p:cNvSpPr txBox="1"/>
            <p:nvPr/>
          </p:nvSpPr>
          <p:spPr>
            <a:xfrm>
              <a:off x="1611085" y="1785257"/>
              <a:ext cx="7860123" cy="34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Space robots can build space stations on the Moon.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07135" y="6019165"/>
            <a:ext cx="9695815" cy="553085"/>
            <a:chOff x="1230086" y="1785257"/>
            <a:chExt cx="7691167" cy="345579"/>
          </a:xfrm>
        </p:grpSpPr>
        <p:sp>
          <p:nvSpPr>
            <p:cNvPr id="13" name="TextBox 65"/>
            <p:cNvSpPr txBox="1"/>
            <p:nvPr/>
          </p:nvSpPr>
          <p:spPr>
            <a:xfrm>
              <a:off x="1230086" y="1785257"/>
              <a:ext cx="566057" cy="34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" name="TextBox 66"/>
            <p:cNvSpPr txBox="1"/>
            <p:nvPr/>
          </p:nvSpPr>
          <p:spPr>
            <a:xfrm>
              <a:off x="1611085" y="1785257"/>
              <a:ext cx="7310168" cy="34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Home robots can’t do much of the housework.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243613" y="5995531"/>
            <a:ext cx="598565" cy="61531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grpSp>
        <p:nvGrpSpPr>
          <p:cNvPr id="18" name="Group 17"/>
          <p:cNvGrpSpPr/>
          <p:nvPr/>
        </p:nvGrpSpPr>
        <p:grpSpPr>
          <a:xfrm>
            <a:off x="874160" y="2169667"/>
            <a:ext cx="10493552" cy="553085"/>
            <a:chOff x="-125755" y="2165306"/>
            <a:chExt cx="7450849" cy="281553"/>
          </a:xfrm>
        </p:grpSpPr>
        <p:sp>
          <p:nvSpPr>
            <p:cNvPr id="19" name="TextBox 2"/>
            <p:cNvSpPr txBox="1"/>
            <p:nvPr/>
          </p:nvSpPr>
          <p:spPr>
            <a:xfrm>
              <a:off x="-125755" y="2165306"/>
              <a:ext cx="474830" cy="28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3" name="TextBox 3"/>
            <p:cNvSpPr txBox="1"/>
            <p:nvPr/>
          </p:nvSpPr>
          <p:spPr>
            <a:xfrm>
              <a:off x="199042" y="2165306"/>
              <a:ext cx="7126052" cy="28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Doctor robots can _______.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31595" y="2755265"/>
            <a:ext cx="4659630" cy="553085"/>
            <a:chOff x="1230086" y="1785257"/>
            <a:chExt cx="3308639" cy="281564"/>
          </a:xfrm>
        </p:grpSpPr>
        <p:sp>
          <p:nvSpPr>
            <p:cNvPr id="25" name="TextBox 68"/>
            <p:cNvSpPr txBox="1"/>
            <p:nvPr/>
          </p:nvSpPr>
          <p:spPr>
            <a:xfrm>
              <a:off x="1230086" y="1785257"/>
              <a:ext cx="566057" cy="2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69"/>
            <p:cNvSpPr txBox="1"/>
            <p:nvPr/>
          </p:nvSpPr>
          <p:spPr>
            <a:xfrm>
              <a:off x="1611086" y="1785257"/>
              <a:ext cx="2927639" cy="2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help children to study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41925" y="2759710"/>
            <a:ext cx="5868035" cy="553085"/>
            <a:chOff x="1230086" y="1785257"/>
            <a:chExt cx="4166550" cy="281553"/>
          </a:xfrm>
        </p:grpSpPr>
        <p:sp>
          <p:nvSpPr>
            <p:cNvPr id="40" name="TextBox 71"/>
            <p:cNvSpPr txBox="1"/>
            <p:nvPr/>
          </p:nvSpPr>
          <p:spPr>
            <a:xfrm>
              <a:off x="1230086" y="1785257"/>
              <a:ext cx="566057" cy="28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72"/>
            <p:cNvSpPr txBox="1"/>
            <p:nvPr/>
          </p:nvSpPr>
          <p:spPr>
            <a:xfrm>
              <a:off x="1611085" y="1785257"/>
              <a:ext cx="3785551" cy="28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build houses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20800" y="3263265"/>
            <a:ext cx="4912360" cy="553085"/>
            <a:chOff x="1230086" y="1785257"/>
            <a:chExt cx="3487957" cy="281564"/>
          </a:xfrm>
        </p:grpSpPr>
        <p:sp>
          <p:nvSpPr>
            <p:cNvPr id="43" name="TextBox 74"/>
            <p:cNvSpPr txBox="1"/>
            <p:nvPr/>
          </p:nvSpPr>
          <p:spPr>
            <a:xfrm>
              <a:off x="1230086" y="1785257"/>
              <a:ext cx="566057" cy="2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4" name="TextBox 75"/>
            <p:cNvSpPr txBox="1"/>
            <p:nvPr/>
          </p:nvSpPr>
          <p:spPr>
            <a:xfrm>
              <a:off x="1611085" y="1785257"/>
              <a:ext cx="3106958" cy="2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/>
                <a:t>take care of sick people</a:t>
              </a:r>
            </a:p>
          </p:txBody>
        </p:sp>
      </p:grpSp>
      <p:sp>
        <p:nvSpPr>
          <p:cNvPr id="45" name="Oval 44"/>
          <p:cNvSpPr/>
          <p:nvPr/>
        </p:nvSpPr>
        <p:spPr>
          <a:xfrm>
            <a:off x="1315622" y="3243322"/>
            <a:ext cx="698500" cy="63055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36" name="TextBox 11"/>
          <p:cNvSpPr txBox="1"/>
          <p:nvPr/>
        </p:nvSpPr>
        <p:spPr>
          <a:xfrm>
            <a:off x="1231265" y="1302803"/>
            <a:ext cx="987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Read the text and choose the best answer to each of the questions. </a:t>
            </a:r>
          </a:p>
        </p:txBody>
      </p:sp>
      <p:pic>
        <p:nvPicPr>
          <p:cNvPr id="37" name="Content Placeholder 3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6" y="1110586"/>
            <a:ext cx="747596" cy="74092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47" name="Round Single Corner Rectangle 4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 Single Corner Rectangle 4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ound Single Corner Rectangle 4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4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s 17"/>
          <p:cNvSpPr/>
          <p:nvPr/>
        </p:nvSpPr>
        <p:spPr>
          <a:xfrm>
            <a:off x="-152400" y="-588010"/>
            <a:ext cx="12738100" cy="7886700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0">
                <a:srgbClr val="FFE9BD"/>
              </a:gs>
              <a:gs pos="50000">
                <a:schemeClr val="accent4">
                  <a:lumMod val="95000"/>
                  <a:lumOff val="5000"/>
                </a:schemeClr>
              </a:gs>
              <a:gs pos="72000">
                <a:srgbClr val="FFDA95">
                  <a:alpha val="100000"/>
                </a:srgbClr>
              </a:gs>
              <a:gs pos="100000">
                <a:srgbClr val="FF1F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671445" y="353695"/>
            <a:ext cx="7465695" cy="1604010"/>
            <a:chOff x="7620" y="-7620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07280" y="641350"/>
            <a:ext cx="842010" cy="838200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39"/>
          <p:cNvSpPr txBox="1"/>
          <p:nvPr/>
        </p:nvSpPr>
        <p:spPr>
          <a:xfrm>
            <a:off x="3089275" y="649605"/>
            <a:ext cx="1818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9331" y="628664"/>
            <a:ext cx="65211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Myriad Pro" pitchFamily="34" charset="0"/>
              </a:rPr>
              <a:t>ROBOTS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2155" y="615950"/>
            <a:ext cx="1521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5460" y="2113280"/>
            <a:ext cx="1075690" cy="1093470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4032250" y="2103120"/>
            <a:ext cx="5259070" cy="112839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3896054" y="2297953"/>
            <a:ext cx="5395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LESSON 5: SKILLS 1 </a:t>
            </a:r>
          </a:p>
        </p:txBody>
      </p:sp>
      <p:pic>
        <p:nvPicPr>
          <p:cNvPr id="22" name="Picture 21" descr="robo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515" y="4515485"/>
            <a:ext cx="1689735" cy="1689735"/>
          </a:xfrm>
          <a:prstGeom prst="rect">
            <a:avLst/>
          </a:prstGeom>
        </p:spPr>
      </p:pic>
      <p:pic>
        <p:nvPicPr>
          <p:cNvPr id="24" name="Picture 23" descr="robo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115" y="4515485"/>
            <a:ext cx="1689735" cy="1689735"/>
          </a:xfrm>
          <a:prstGeom prst="rect">
            <a:avLst/>
          </a:prstGeom>
        </p:spPr>
      </p:pic>
      <p:pic>
        <p:nvPicPr>
          <p:cNvPr id="27" name="Picture 26" descr="robo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715" y="4401185"/>
            <a:ext cx="1689735" cy="1689735"/>
          </a:xfrm>
          <a:prstGeom prst="rect">
            <a:avLst/>
          </a:prstGeom>
        </p:spPr>
      </p:pic>
      <p:pic>
        <p:nvPicPr>
          <p:cNvPr id="28" name="Picture 27" descr="robot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380" y="4401185"/>
            <a:ext cx="1689100" cy="1689100"/>
          </a:xfrm>
          <a:prstGeom prst="rect">
            <a:avLst/>
          </a:prstGeom>
        </p:spPr>
      </p:pic>
      <p:pic>
        <p:nvPicPr>
          <p:cNvPr id="29" name="Picture 28" descr="robot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615" y="4401820"/>
            <a:ext cx="1689100" cy="168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" y="1222375"/>
            <a:ext cx="892175" cy="944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0675" y="1402715"/>
            <a:ext cx="9011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0" y="0"/>
            <a:ext cx="12407265" cy="7581900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" y="825500"/>
            <a:ext cx="3481705" cy="2240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" y="3645535"/>
            <a:ext cx="3405505" cy="25527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702050" y="27940"/>
            <a:ext cx="8440420" cy="7056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Today there is an international robot show in Ha </a:t>
            </a:r>
            <a:r>
              <a:rPr lang="en-US" sz="2800" spc="-50" dirty="0" err="1">
                <a:solidFill>
                  <a:schemeClr val="tx1"/>
                </a:solidFill>
                <a:sym typeface="+mn-ea"/>
              </a:rPr>
              <a:t>Noi</a:t>
            </a:r>
            <a:r>
              <a:rPr lang="en-US" sz="2800" spc="-50" dirty="0">
                <a:solidFill>
                  <a:schemeClr val="tx1"/>
                </a:solidFill>
                <a:sym typeface="+mn-ea"/>
              </a:rPr>
              <a:t>. People can see many types of robots there.</a:t>
            </a:r>
            <a:endParaRPr lang="en-US" sz="2800" spc="-5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Home robots are useful for housework. They can do most of the housework: cook meals, clean the house, do the washing, and iron clothes.</a:t>
            </a:r>
            <a:endParaRPr lang="en-US" sz="2800" spc="-5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Teacher robots are the best choice for children. They can help them to study. They can teach them English, literature, </a:t>
            </a:r>
            <a:r>
              <a:rPr lang="en-US" sz="2800" spc="-50" dirty="0" err="1">
                <a:solidFill>
                  <a:schemeClr val="tx1"/>
                </a:solidFill>
                <a:sym typeface="+mn-ea"/>
              </a:rPr>
              <a:t>maths</a:t>
            </a:r>
            <a:r>
              <a:rPr lang="en-US" sz="2800" spc="-50" dirty="0">
                <a:solidFill>
                  <a:schemeClr val="tx1"/>
                </a:solidFill>
                <a:sym typeface="+mn-ea"/>
              </a:rPr>
              <a:t> and other subjects. They can also help children to improve their English pronunciation.</a:t>
            </a:r>
            <a:endParaRPr lang="en-US" sz="2800" spc="-5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800" spc="-50" dirty="0">
                <a:solidFill>
                  <a:schemeClr val="tx1"/>
                </a:solidFill>
                <a:sym typeface="+mn-ea"/>
              </a:rPr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  <a:endParaRPr lang="en-US" sz="2800" spc="-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20" grpId="0" bldLvl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8" y="831212"/>
            <a:ext cx="654050" cy="692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0608" y="961380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03402"/>
              </p:ext>
            </p:extLst>
          </p:nvPr>
        </p:nvGraphicFramePr>
        <p:xfrm>
          <a:off x="330835" y="1617980"/>
          <a:ext cx="11605260" cy="50247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6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2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Types of</a:t>
                      </a:r>
                      <a:r>
                        <a:rPr lang="en-US" sz="2800" baseline="0" dirty="0"/>
                        <a:t> robots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What</a:t>
                      </a:r>
                      <a:r>
                        <a:rPr lang="en-US" sz="2800" baseline="0" dirty="0"/>
                        <a:t> they can do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r>
                        <a:rPr lang="en-US" sz="3200" dirty="0"/>
                        <a:t>Home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US" sz="3200" dirty="0"/>
                        <a:t>Teacher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420">
                <a:tc>
                  <a:txBody>
                    <a:bodyPr/>
                    <a:lstStyle/>
                    <a:p>
                      <a:r>
                        <a:rPr lang="en-US" sz="3200" dirty="0"/>
                        <a:t>Worker</a:t>
                      </a:r>
                      <a:r>
                        <a:rPr lang="en-US" sz="3200" baseline="0" dirty="0"/>
                        <a:t> robots</a:t>
                      </a:r>
                      <a:endParaRPr 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r>
                        <a:rPr lang="en-US" sz="3200" dirty="0"/>
                        <a:t>Doctor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420">
                <a:tc>
                  <a:txBody>
                    <a:bodyPr/>
                    <a:lstStyle/>
                    <a:p>
                      <a:r>
                        <a:rPr lang="en-US" sz="3200" dirty="0"/>
                        <a:t>Space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/>
          <p:nvPr/>
        </p:nvSpPr>
        <p:spPr>
          <a:xfrm>
            <a:off x="3146156" y="2368690"/>
            <a:ext cx="8715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700" b="0" i="0" dirty="0">
                <a:solidFill>
                  <a:srgbClr val="F16649"/>
                </a:solidFill>
                <a:effectLst/>
              </a:rPr>
              <a:t>cook meals, clean the house, do the washing and iron clothes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146156" y="3171891"/>
            <a:ext cx="8272145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F16649"/>
                </a:solidFill>
              </a:rPr>
              <a:t>help children study, teach English, literature, </a:t>
            </a:r>
            <a:r>
              <a:rPr lang="en-US" sz="2600" dirty="0" err="1">
                <a:solidFill>
                  <a:srgbClr val="F16649"/>
                </a:solidFill>
              </a:rPr>
              <a:t>maths</a:t>
            </a:r>
            <a:r>
              <a:rPr lang="en-US" sz="2600" dirty="0">
                <a:solidFill>
                  <a:srgbClr val="F16649"/>
                </a:solidFill>
              </a:rPr>
              <a:t> and other subjects, help children improve English pronunciation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3262059" y="4346690"/>
            <a:ext cx="7575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16649"/>
                </a:solidFill>
              </a:rPr>
              <a:t>build houses, move heavy things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3237251" y="5203027"/>
            <a:ext cx="7575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16649"/>
                </a:solidFill>
              </a:rPr>
              <a:t>look after sick people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237251" y="5993534"/>
            <a:ext cx="7575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16649"/>
                </a:solidFill>
              </a:rPr>
              <a:t>build space stations on the Moon and on planets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781050"/>
            <a:chOff x="7620" y="-7620"/>
            <a:chExt cx="12192000" cy="1083309"/>
          </a:xfrm>
        </p:grpSpPr>
        <p:sp>
          <p:nvSpPr>
            <p:cNvPr id="7" name="Round Single Corner Rectangle 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4"/>
          <p:cNvSpPr txBox="1"/>
          <p:nvPr/>
        </p:nvSpPr>
        <p:spPr>
          <a:xfrm>
            <a:off x="487067" y="470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-169545" y="-635"/>
            <a:ext cx="12361545" cy="68580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317625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97125" y="1913052"/>
            <a:ext cx="4024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Discuss what you think robots can do in the following places.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0835" y="1344930"/>
          <a:ext cx="6652895" cy="53936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Places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What</a:t>
                      </a:r>
                      <a:r>
                        <a:rPr lang="en-US" sz="3000" baseline="0"/>
                        <a:t> robots can do</a:t>
                      </a:r>
                      <a:endParaRPr lang="en-US" sz="30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995"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Home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620"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Schools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Factory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995"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Hospital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Garden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37" y="1961833"/>
            <a:ext cx="760988" cy="782940"/>
          </a:xfrm>
          <a:prstGeom prst="rect">
            <a:avLst/>
          </a:prstGeom>
        </p:spPr>
      </p:pic>
      <p:pic>
        <p:nvPicPr>
          <p:cNvPr id="22" name="Content Placeholder 21" descr="200w-unscreen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4534515" y="8510270"/>
            <a:ext cx="1856105" cy="1856105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882D24C5-1F44-E8E8-316E-193FD80C1CE1}"/>
              </a:ext>
            </a:extLst>
          </p:cNvPr>
          <p:cNvSpPr txBox="1"/>
          <p:nvPr/>
        </p:nvSpPr>
        <p:spPr>
          <a:xfrm>
            <a:off x="533562" y="225891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E4FAB-A87A-ECC4-E1AE-CCDB152BDACC}"/>
              </a:ext>
            </a:extLst>
          </p:cNvPr>
          <p:cNvSpPr txBox="1"/>
          <p:nvPr/>
        </p:nvSpPr>
        <p:spPr>
          <a:xfrm>
            <a:off x="7484110" y="3501630"/>
            <a:ext cx="40246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600" b="1" i="1" u="none" strike="noStrike" dirty="0">
                <a:solidFill>
                  <a:srgbClr val="231F20"/>
                </a:solidFill>
                <a:effectLst/>
              </a:rPr>
              <a:t>Example:</a:t>
            </a:r>
            <a:endParaRPr lang="en-US" sz="36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600" b="0" i="1" u="none" strike="noStrike" dirty="0">
                <a:solidFill>
                  <a:srgbClr val="231F20"/>
                </a:solidFill>
                <a:effectLst/>
              </a:rPr>
              <a:t>A: What can robots do at home?</a:t>
            </a:r>
            <a:endParaRPr lang="en-US" sz="36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3600" b="0" i="1" u="none" strike="noStrike" dirty="0">
                <a:solidFill>
                  <a:srgbClr val="231F20"/>
                </a:solidFill>
                <a:effectLst/>
              </a:rPr>
              <a:t>B: They can take care of children. </a:t>
            </a:r>
            <a:endParaRPr lang="en-US" sz="3600" b="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1120" y="1259815"/>
            <a:ext cx="9331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Take turns to talk about robots and what you think they can do. Can you think of other types of robots?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9" y="1223010"/>
            <a:ext cx="680892" cy="641984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772073" y="2448560"/>
            <a:ext cx="5473743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- Share your discussion.</a:t>
            </a:r>
          </a:p>
        </p:txBody>
      </p:sp>
      <p:sp>
        <p:nvSpPr>
          <p:cNvPr id="10" name="Rectangle 3"/>
          <p:cNvSpPr/>
          <p:nvPr/>
        </p:nvSpPr>
        <p:spPr>
          <a:xfrm>
            <a:off x="761279" y="3300095"/>
            <a:ext cx="9947112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Think about any types of robots you want</a:t>
            </a:r>
          </a:p>
        </p:txBody>
      </p:sp>
      <p:sp>
        <p:nvSpPr>
          <p:cNvPr id="14" name="Rectangle 3"/>
          <p:cNvSpPr/>
          <p:nvPr/>
        </p:nvSpPr>
        <p:spPr>
          <a:xfrm>
            <a:off x="751754" y="4137025"/>
            <a:ext cx="8128775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- Tell me what they can do, and where they work.</a:t>
            </a:r>
          </a:p>
        </p:txBody>
      </p:sp>
      <p:pic>
        <p:nvPicPr>
          <p:cNvPr id="22" name="Content Placeholder 21" descr="200w-unscreen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608060" y="3255645"/>
            <a:ext cx="3413760" cy="34137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7" name="Round Single Corner Rectangle 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9566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for general and specific information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different features of different types of robots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Describe what a robot can do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21" y="1292608"/>
            <a:ext cx="3001311" cy="20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303608"/>
            <a:ext cx="8080947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Choose a type of robot in reading text and write about what they can do.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25" y="3785870"/>
            <a:ext cx="2721610" cy="2721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charset="0"/>
              </a:rPr>
              <a:t>Website: </a:t>
            </a:r>
            <a:r>
              <a:rPr lang="en-GB" sz="2000" b="1" i="1" dirty="0" err="1">
                <a:latin typeface="Calibri" panose="020F050202020403020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charset="0"/>
              </a:rPr>
              <a:t>Fanpage</a:t>
            </a:r>
            <a:r>
              <a:rPr lang="en-GB" sz="2000" b="1" dirty="0">
                <a:latin typeface="Calibri" panose="020F0502020204030204" charset="0"/>
              </a:rPr>
              <a:t>: </a:t>
            </a:r>
            <a:r>
              <a:rPr lang="en-GB" sz="2000" b="1" i="1" dirty="0" err="1">
                <a:latin typeface="Calibri" panose="020F0502020204030204" charset="0"/>
              </a:rPr>
              <a:t>facebook.com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r>
              <a:rPr lang="en-GB" sz="2000" b="1" i="1" dirty="0" err="1">
                <a:latin typeface="Calibri" panose="020F0502020204030204" charset="0"/>
              </a:rPr>
              <a:t>www.tienganhglobalsuccess.vn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120" y="2495111"/>
            <a:ext cx="436245" cy="43624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4716" y="994105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32928" y="2380086"/>
            <a:ext cx="23736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8797" y="4049200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SPEAKING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066" y="1099861"/>
            <a:ext cx="5629926" cy="55917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sz="2400" dirty="0">
                <a:solidFill>
                  <a:schemeClr val="tx1"/>
                </a:solidFill>
              </a:rPr>
              <a:t>Quiz: What type of robot is this?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17160" y="1934033"/>
            <a:ext cx="5631654" cy="16612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1: Look and discuss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2: Read and choose the best answer.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Task 3: Read and fill the table.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0630" y="1300208"/>
            <a:ext cx="1219113" cy="107987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86080" y="2689014"/>
            <a:ext cx="846848" cy="136018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803362" y="4349873"/>
            <a:ext cx="747022" cy="13358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32928" y="5685771"/>
            <a:ext cx="2034911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659553"/>
            <a:ext cx="5630502" cy="656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37197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98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5: SKILLS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3" name="Rectangle 21"/>
          <p:cNvSpPr/>
          <p:nvPr/>
        </p:nvSpPr>
        <p:spPr>
          <a:xfrm>
            <a:off x="5245278" y="3978582"/>
            <a:ext cx="5631078" cy="9309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Task 4: Discussion. 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Task 5: Talk about robots.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i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035" y="1456055"/>
            <a:ext cx="4812030" cy="4812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620635" y="2467610"/>
            <a:ext cx="28676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Berlin Sans FB Demi" panose="020E0802020502020306" charset="0"/>
                <a:cs typeface="Berlin Sans FB Demi" panose="020E0802020502020306" charset="0"/>
              </a:rPr>
              <a:t>QUIZ TIME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1114425"/>
            <a:ext cx="6631337" cy="1325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1. What type of robot is this?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753871" y="340000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Home robot 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Space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</a:p>
        </p:txBody>
      </p:sp>
      <p:sp>
        <p:nvSpPr>
          <p:cNvPr id="8" name="Oval 7"/>
          <p:cNvSpPr/>
          <p:nvPr/>
        </p:nvSpPr>
        <p:spPr>
          <a:xfrm>
            <a:off x="1590557" y="3544193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7" name="Content Placeholder 6" descr="servic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860" y="2273300"/>
            <a:ext cx="4967605" cy="4012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62025"/>
            <a:ext cx="6739825" cy="1325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2. What type of robot is this?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753871" y="322855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Worker robot 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Space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</a:p>
        </p:txBody>
      </p:sp>
      <p:sp>
        <p:nvSpPr>
          <p:cNvPr id="8" name="Oval 7"/>
          <p:cNvSpPr/>
          <p:nvPr/>
        </p:nvSpPr>
        <p:spPr>
          <a:xfrm>
            <a:off x="1610361" y="55880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5" name="Content Placeholder 4" descr="_methode_sundaytimes_prod_web_bin_20549920-bb0f-11e7-8b2e-f28d30e9c9fd"/>
          <p:cNvPicPr>
            <a:picLocks noGrp="1" noChangeAspect="1"/>
          </p:cNvPicPr>
          <p:nvPr>
            <p:ph idx="1"/>
          </p:nvPr>
        </p:nvPicPr>
        <p:blipFill>
          <a:blip r:embed="rId2"/>
          <a:srcRect l="10820" r="10133"/>
          <a:stretch>
            <a:fillRect/>
          </a:stretch>
        </p:blipFill>
        <p:spPr>
          <a:xfrm>
            <a:off x="6560820" y="2395220"/>
            <a:ext cx="5042535" cy="371538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790575"/>
            <a:ext cx="6708829" cy="1325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3. What type of robot is this?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753871" y="307615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Home robot 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Worker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</a:p>
        </p:txBody>
      </p:sp>
      <p:sp>
        <p:nvSpPr>
          <p:cNvPr id="8" name="Oval 7"/>
          <p:cNvSpPr/>
          <p:nvPr/>
        </p:nvSpPr>
        <p:spPr>
          <a:xfrm>
            <a:off x="1584961" y="3199925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7" name="Content Placeholder 6" descr="istockphoto-1165279856-612x6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4820" y="2791460"/>
            <a:ext cx="4624705" cy="308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904875"/>
            <a:ext cx="6724327" cy="1325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4. What type of robot is this?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753871" y="319045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Home robot 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Space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</a:p>
        </p:txBody>
      </p:sp>
      <p:sp>
        <p:nvSpPr>
          <p:cNvPr id="8" name="Oval 7"/>
          <p:cNvSpPr/>
          <p:nvPr/>
        </p:nvSpPr>
        <p:spPr>
          <a:xfrm>
            <a:off x="1660882" y="4456708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7" name="Content Placeholder 6" descr="360_F_557194315_OGvi1AdKHGr9P1PpPx7wThwy0mOW022C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1340" y="2662555"/>
            <a:ext cx="4674870" cy="3116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962025"/>
            <a:ext cx="6832815" cy="1325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5. What type of robot is this?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753871" y="3247603"/>
            <a:ext cx="5060950" cy="31849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Home robot 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Space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Teacher robot</a:t>
            </a:r>
          </a:p>
          <a:p>
            <a:pPr marL="914400" indent="-914400">
              <a:lnSpc>
                <a:spcPct val="150000"/>
              </a:lnSpc>
              <a:buAutoNum type="alphaUcPeriod"/>
            </a:pPr>
            <a:r>
              <a:rPr lang="en-US" sz="4800" dirty="0"/>
              <a:t>Doctor robot </a:t>
            </a:r>
          </a:p>
        </p:txBody>
      </p:sp>
      <p:sp>
        <p:nvSpPr>
          <p:cNvPr id="8" name="Oval 7"/>
          <p:cNvSpPr/>
          <p:nvPr/>
        </p:nvSpPr>
        <p:spPr>
          <a:xfrm>
            <a:off x="1588771" y="2304058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7" name="Content Placeholder 6" descr="hero-image.fill.size_1248x702.v1614269741"/>
          <p:cNvPicPr>
            <a:picLocks noGrp="1" noChangeAspect="1"/>
          </p:cNvPicPr>
          <p:nvPr>
            <p:ph idx="1"/>
          </p:nvPr>
        </p:nvPicPr>
        <p:blipFill>
          <a:blip r:embed="rId3"/>
          <a:srcRect l="39956"/>
          <a:stretch>
            <a:fillRect/>
          </a:stretch>
        </p:blipFill>
        <p:spPr>
          <a:xfrm>
            <a:off x="6473825" y="2091690"/>
            <a:ext cx="4632960" cy="4340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1106</Words>
  <Application>Microsoft Office PowerPoint</Application>
  <PresentationFormat>Widescreen</PresentationFormat>
  <Paragraphs>207</Paragraphs>
  <Slides>26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Adobe Gothic Std B</vt:lpstr>
      <vt:lpstr>Arial</vt:lpstr>
      <vt:lpstr>Berlin Sans FB Demi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1. What type of robot is this?</vt:lpstr>
      <vt:lpstr>2. What type of robot is this?</vt:lpstr>
      <vt:lpstr>3. What type of robot is this?</vt:lpstr>
      <vt:lpstr>4. What type of robot is this?</vt:lpstr>
      <vt:lpstr>5. What type of robot is this?</vt:lpstr>
      <vt:lpstr>What robots are you interested in? Why?</vt:lpstr>
      <vt:lpstr>`</vt:lpstr>
      <vt:lpstr>PowerPoint Presentation</vt:lpstr>
      <vt:lpstr>`</vt:lpstr>
      <vt:lpstr>`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272</cp:revision>
  <dcterms:created xsi:type="dcterms:W3CDTF">2020-12-09T02:04:00Z</dcterms:created>
  <dcterms:modified xsi:type="dcterms:W3CDTF">2024-07-02T09:10:22Z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42C7615215874784A51CFD5B8DAD6DC2</vt:lpwstr>
  </property>
  <property fmtid="{D5CDD505-2E9C-101B-9397-08002B2CF9AE}" pid="3" name="KSOProductBuildVer">
    <vt:lpwstr>1033-11.2.0.11537</vt:lpwstr>
  </property>
</Properties>
</file>