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1" r:id="rId2"/>
    <p:sldId id="581" r:id="rId3"/>
    <p:sldId id="302" r:id="rId4"/>
    <p:sldId id="279" r:id="rId5"/>
    <p:sldId id="361" r:id="rId6"/>
    <p:sldId id="614" r:id="rId7"/>
    <p:sldId id="582" r:id="rId8"/>
    <p:sldId id="596" r:id="rId9"/>
    <p:sldId id="616" r:id="rId10"/>
    <p:sldId id="597" r:id="rId11"/>
    <p:sldId id="598" r:id="rId12"/>
    <p:sldId id="617" r:id="rId13"/>
    <p:sldId id="599" r:id="rId14"/>
    <p:sldId id="618" r:id="rId15"/>
    <p:sldId id="620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6" y="1014"/>
      </p:cViewPr>
      <p:guideLst>
        <p:guide orient="horz" pos="16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  <p:pic>
        <p:nvPicPr>
          <p:cNvPr id="4" name="Picture 3" descr="humanoid-8043450_1280"/>
          <p:cNvPicPr>
            <a:picLocks noChangeAspect="1"/>
          </p:cNvPicPr>
          <p:nvPr/>
        </p:nvPicPr>
        <p:blipFill>
          <a:blip r:embed="rId4"/>
          <a:srcRect b="63150"/>
          <a:stretch>
            <a:fillRect/>
          </a:stretch>
        </p:blipFill>
        <p:spPr>
          <a:xfrm flipH="1">
            <a:off x="-8558530" y="-5198110"/>
            <a:ext cx="8253095" cy="1990725"/>
          </a:xfrm>
          <a:prstGeom prst="rect">
            <a:avLst/>
          </a:prstGeom>
        </p:spPr>
      </p:pic>
      <p:pic>
        <p:nvPicPr>
          <p:cNvPr id="6" name="Picture 5" descr="ai-generated-7832243_19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2700" y="6858000"/>
            <a:ext cx="21590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841EFC-5279-2333-BD5E-3ED61E41D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02405"/>
              </p:ext>
            </p:extLst>
          </p:nvPr>
        </p:nvGraphicFramePr>
        <p:xfrm>
          <a:off x="6324299" y="2504615"/>
          <a:ext cx="5684520" cy="3139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44140">
                  <a:extLst>
                    <a:ext uri="{9D8B030D-6E8A-4147-A177-3AD203B41FA5}">
                      <a16:colId xmlns:a16="http://schemas.microsoft.com/office/drawing/2014/main" val="705204777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10929909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Superlative</a:t>
                      </a:r>
                      <a:r>
                        <a:rPr lang="en-US" sz="3200" baseline="0" dirty="0"/>
                        <a:t> form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87991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75226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quiet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264312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heavy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8477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2418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67460" y="1258741"/>
            <a:ext cx="10932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Write the superlative form of the adjectives in the table below.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75310"/>
              </p:ext>
            </p:extLst>
          </p:nvPr>
        </p:nvGraphicFramePr>
        <p:xfrm>
          <a:off x="482299" y="2485565"/>
          <a:ext cx="5684520" cy="3779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4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Superlative</a:t>
                      </a:r>
                      <a:r>
                        <a:rPr lang="en-US" sz="3200" baseline="0" dirty="0"/>
                        <a:t> form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noisy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3982419" y="3048821"/>
            <a:ext cx="151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fastest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7509" y="3693026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tallest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3934158" y="4337231"/>
            <a:ext cx="17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noisiest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4105607" y="4959152"/>
            <a:ext cx="137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nicest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4019077" y="5625641"/>
            <a:ext cx="162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hottest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9868201" y="3079279"/>
            <a:ext cx="165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lightest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9868201" y="3693026"/>
            <a:ext cx="181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quietest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9852643" y="4306773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heaviest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9956952" y="4997724"/>
            <a:ext cx="152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largest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 Single Corner Rectangle 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45" y="208280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137295"/>
            <a:ext cx="627466" cy="681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5347" y="854069"/>
            <a:ext cx="10678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 the following sentences with superlative form of the adjectives in brackets.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3" y="835660"/>
            <a:ext cx="733054" cy="7267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4460" y="1761490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9440" y="1755140"/>
            <a:ext cx="90900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Bonbon can move 10 tons; it’s the </a:t>
            </a:r>
            <a:r>
              <a:rPr lang="en-US" sz="3000" b="1" dirty="0">
                <a:solidFill>
                  <a:srgbClr val="00B050"/>
                </a:solidFill>
              </a:rPr>
              <a:t>strongest</a:t>
            </a:r>
            <a:r>
              <a:rPr lang="en-US" sz="3000" dirty="0"/>
              <a:t> of all. (strong)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" y="2630805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4460" y="3632200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" name="TextBox 22"/>
          <p:cNvSpPr txBox="1"/>
          <p:nvPr/>
        </p:nvSpPr>
        <p:spPr>
          <a:xfrm>
            <a:off x="599440" y="3623310"/>
            <a:ext cx="89935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He is the</a:t>
            </a:r>
          </a:p>
          <a:p>
            <a:r>
              <a:rPr lang="en-US" sz="3000" dirty="0"/>
              <a:t>he is about 1.8 m tall. (tall)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124460" y="4635500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599440" y="4626610"/>
            <a:ext cx="8726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This is the </a:t>
            </a:r>
          </a:p>
          <a:p>
            <a:r>
              <a:rPr lang="en-US" sz="3000" dirty="0"/>
              <a:t>we can put it in our bag. (small)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460" y="5659755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440" y="5659755"/>
            <a:ext cx="9234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This robot is only 200 dollars. </a:t>
            </a:r>
          </a:p>
          <a:p>
            <a:r>
              <a:rPr lang="en-US" sz="3000" dirty="0"/>
              <a:t>It’s the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440" y="2639695"/>
            <a:ext cx="9652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This robot can understand all of what we say. It’s the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942704" y="2911001"/>
            <a:ext cx="3441860" cy="4045219"/>
            <a:chOff x="5975739" y="3079401"/>
            <a:chExt cx="3073707" cy="3612529"/>
          </a:xfrm>
        </p:grpSpPr>
        <p:sp>
          <p:nvSpPr>
            <p:cNvPr id="11" name="Oval 10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31520" y="3002915"/>
            <a:ext cx="959612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_______ in the robot show. (smart)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8820" y="3006090"/>
            <a:ext cx="959612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smartest</a:t>
            </a:r>
            <a:r>
              <a:rPr lang="en-US" sz="3000" dirty="0"/>
              <a:t> in the robot show. (smart)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00580" y="3623310"/>
            <a:ext cx="502856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_______ in our class;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2965" y="3629025"/>
            <a:ext cx="502856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tallest</a:t>
            </a:r>
            <a:r>
              <a:rPr lang="en-US" sz="3000" dirty="0"/>
              <a:t> in our class;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03145" y="4635500"/>
            <a:ext cx="616077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_______ of all home robots;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2825" y="4640580"/>
            <a:ext cx="616077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smallest</a:t>
            </a:r>
            <a:r>
              <a:rPr lang="en-US" sz="3000" dirty="0"/>
              <a:t> of all home robots;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3240" y="6069330"/>
            <a:ext cx="641731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_______ in our shop. (cheap)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33880" y="6067425"/>
            <a:ext cx="641731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cheapest</a:t>
            </a:r>
            <a:r>
              <a:rPr lang="en-US" sz="3000" dirty="0"/>
              <a:t> in our shop. (cheap)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20" y="12700"/>
            <a:ext cx="12192000" cy="796290"/>
            <a:chOff x="7620" y="-7620"/>
            <a:chExt cx="12192000" cy="1083309"/>
          </a:xfrm>
        </p:grpSpPr>
        <p:sp>
          <p:nvSpPr>
            <p:cNvPr id="37" name="Round Single Corner Rectangle 3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BFBC2-6AAE-2BCA-08D9-D25A916E0418}"/>
              </a:ext>
            </a:extLst>
          </p:cNvPr>
          <p:cNvSpPr txBox="1"/>
          <p:nvPr/>
        </p:nvSpPr>
        <p:spPr>
          <a:xfrm>
            <a:off x="515937" y="53045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99845" y="1147663"/>
            <a:ext cx="10051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 the following sentences with comparative or superlative form of the adjectives in brackets.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6" y="1137286"/>
            <a:ext cx="679486" cy="7190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69340" y="2287905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4320" y="2281555"/>
            <a:ext cx="38544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My brother’s room is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2360" y="3104515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6330" y="3983990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1310" y="3975100"/>
            <a:ext cx="37909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Travelling by plane 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24585" y="4871085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99565" y="4862830"/>
            <a:ext cx="24218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Who is the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1565" y="5774055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66545" y="5774055"/>
            <a:ext cx="30784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 think dogs are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7340" y="3113405"/>
            <a:ext cx="8801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</a:t>
            </a:r>
          </a:p>
        </p:txBody>
      </p:sp>
      <p:sp>
        <p:nvSpPr>
          <p:cNvPr id="14" name="TextBox 17"/>
          <p:cNvSpPr txBox="1"/>
          <p:nvPr/>
        </p:nvSpPr>
        <p:spPr>
          <a:xfrm>
            <a:off x="4909820" y="2276475"/>
            <a:ext cx="480060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_______ than mine. (tidy)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4909820" y="2285365"/>
            <a:ext cx="480060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tidier</a:t>
            </a:r>
            <a:r>
              <a:rPr lang="en-US" sz="3000" dirty="0"/>
              <a:t> than mine. (tidy)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2299970" y="3104515"/>
            <a:ext cx="1045972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_______ desert of all is the Sahara and it’s in Africa. (hot)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2309495" y="3112770"/>
            <a:ext cx="1045972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hottest</a:t>
            </a:r>
            <a:r>
              <a:rPr lang="en-US" sz="3000" dirty="0"/>
              <a:t> desert of all is the Sahara and it’s in Africa. (hot)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4935220" y="3979545"/>
            <a:ext cx="640588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_______ than going by car. (fast)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4945380" y="3977005"/>
            <a:ext cx="640588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faster</a:t>
            </a:r>
            <a:r>
              <a:rPr lang="en-US" sz="3000" dirty="0"/>
              <a:t> than going by car. (fast)</a:t>
            </a:r>
          </a:p>
        </p:txBody>
      </p:sp>
      <p:sp>
        <p:nvSpPr>
          <p:cNvPr id="49" name="TextBox 26"/>
          <p:cNvSpPr txBox="1"/>
          <p:nvPr/>
        </p:nvSpPr>
        <p:spPr>
          <a:xfrm>
            <a:off x="3397250" y="4864100"/>
            <a:ext cx="640588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_______ in your family? (tall)</a:t>
            </a:r>
          </a:p>
        </p:txBody>
      </p:sp>
      <p:sp>
        <p:nvSpPr>
          <p:cNvPr id="50" name="TextBox 27"/>
          <p:cNvSpPr txBox="1"/>
          <p:nvPr/>
        </p:nvSpPr>
        <p:spPr>
          <a:xfrm>
            <a:off x="3425825" y="4868545"/>
            <a:ext cx="477329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tallest</a:t>
            </a:r>
            <a:r>
              <a:rPr lang="en-US" sz="3000" dirty="0"/>
              <a:t> in your family? (tall)</a:t>
            </a:r>
          </a:p>
        </p:txBody>
      </p:sp>
      <p:sp>
        <p:nvSpPr>
          <p:cNvPr id="51" name="TextBox 29"/>
          <p:cNvSpPr txBox="1"/>
          <p:nvPr/>
        </p:nvSpPr>
        <p:spPr>
          <a:xfrm>
            <a:off x="4110990" y="5767070"/>
            <a:ext cx="513207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_______ than cats. (smart)</a:t>
            </a:r>
          </a:p>
        </p:txBody>
      </p:sp>
      <p:sp>
        <p:nvSpPr>
          <p:cNvPr id="52" name="TextBox 30"/>
          <p:cNvSpPr txBox="1"/>
          <p:nvPr/>
        </p:nvSpPr>
        <p:spPr>
          <a:xfrm>
            <a:off x="4139565" y="5771515"/>
            <a:ext cx="513207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smarter</a:t>
            </a:r>
            <a:r>
              <a:rPr lang="en-US" sz="3000" dirty="0"/>
              <a:t> than cats. (smart)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74" y="8198390"/>
            <a:ext cx="2359583" cy="412723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8252" y="1681385"/>
            <a:ext cx="3648922" cy="41239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034" y="1135285"/>
            <a:ext cx="2251853" cy="4123944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6495117" y="808007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-4709039" y="1276632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H9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622117" y="8207076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443712" y="444093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A3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4B8BB5-3BB7-C71B-E7C1-F02CAFFB7090}"/>
              </a:ext>
            </a:extLst>
          </p:cNvPr>
          <p:cNvSpPr txBox="1"/>
          <p:nvPr/>
        </p:nvSpPr>
        <p:spPr>
          <a:xfrm>
            <a:off x="329957" y="224005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7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4933" y="1003948"/>
            <a:ext cx="1087555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information of the three robots: M10, H9, and A3 and talk about each of them, using superlative adjectives.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8" y="1154563"/>
            <a:ext cx="710565" cy="731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94" y="2577370"/>
            <a:ext cx="2359583" cy="4127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83" y="2577370"/>
            <a:ext cx="3648922" cy="4123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34" y="2577370"/>
            <a:ext cx="2251853" cy="412394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72037" y="245905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299196" y="2172617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H9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566412" y="1886178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A3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0915D-50FC-7C62-CB82-500E109F7148}"/>
              </a:ext>
            </a:extLst>
          </p:cNvPr>
          <p:cNvSpPr txBox="1"/>
          <p:nvPr/>
        </p:nvSpPr>
        <p:spPr>
          <a:xfrm>
            <a:off x="557651" y="171687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6859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" y="4784725"/>
            <a:ext cx="998220" cy="174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80" y="4795520"/>
            <a:ext cx="1544320" cy="174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60" y="4823460"/>
            <a:ext cx="953135" cy="17462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88340" y="4542790"/>
            <a:ext cx="1015365" cy="356870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M10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20545" y="4533265"/>
            <a:ext cx="1015365" cy="356870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H9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952750" y="4533265"/>
            <a:ext cx="1015365" cy="356870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A3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688147"/>
              </p:ext>
            </p:extLst>
          </p:nvPr>
        </p:nvGraphicFramePr>
        <p:xfrm>
          <a:off x="838200" y="1406525"/>
          <a:ext cx="10518140" cy="259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9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212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M10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H9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A3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Age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Weight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45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80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120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150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Price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$1,800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$1,000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$1,500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1"/>
          <p:cNvSpPr txBox="1"/>
          <p:nvPr/>
        </p:nvSpPr>
        <p:spPr>
          <a:xfrm>
            <a:off x="4538690" y="4468726"/>
            <a:ext cx="17611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5" name="Rectangle 12"/>
          <p:cNvSpPr/>
          <p:nvPr/>
        </p:nvSpPr>
        <p:spPr>
          <a:xfrm>
            <a:off x="4657564" y="4835958"/>
            <a:ext cx="654771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/>
              <a:t>A:  </a:t>
            </a:r>
            <a:r>
              <a:rPr lang="en-US" sz="3000" dirty="0"/>
              <a:t>A3 is the tallest of the three robots.</a:t>
            </a:r>
          </a:p>
          <a:p>
            <a:r>
              <a:rPr lang="en-US" sz="3000" b="1" i="1" dirty="0"/>
              <a:t>B:  </a:t>
            </a:r>
            <a:r>
              <a:rPr lang="en-US" sz="3000" dirty="0"/>
              <a:t>M10 is the youngest of the three robots.</a:t>
            </a:r>
          </a:p>
          <a:p>
            <a:r>
              <a:rPr lang="en-US" sz="3000" i="1" dirty="0"/>
              <a:t>…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 Single Corner Rectangle 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24574E-3C80-99C9-D5C5-F3BAB38D5AEA}"/>
              </a:ext>
            </a:extLst>
          </p:cNvPr>
          <p:cNvSpPr txBox="1"/>
          <p:nvPr/>
        </p:nvSpPr>
        <p:spPr>
          <a:xfrm>
            <a:off x="557651" y="171687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60140" y="1395730"/>
            <a:ext cx="49955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Find someone who…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344930"/>
            <a:ext cx="821055" cy="77406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" y="1340485"/>
            <a:ext cx="2476500" cy="723900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1638935" y="2186305"/>
            <a:ext cx="9320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sp>
        <p:nvSpPr>
          <p:cNvPr id="15" name="Rectangle 3"/>
          <p:cNvSpPr/>
          <p:nvPr/>
        </p:nvSpPr>
        <p:spPr>
          <a:xfrm>
            <a:off x="1007390" y="3367030"/>
            <a:ext cx="3183929" cy="326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600" dirty="0"/>
              <a:t>the tallest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600" dirty="0"/>
              <a:t>the oldest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600" dirty="0"/>
              <a:t>the smartest</a:t>
            </a:r>
          </a:p>
        </p:txBody>
      </p:sp>
      <p:sp>
        <p:nvSpPr>
          <p:cNvPr id="16" name="Rectangle 8"/>
          <p:cNvSpPr/>
          <p:nvPr/>
        </p:nvSpPr>
        <p:spPr>
          <a:xfrm>
            <a:off x="4572000" y="3367029"/>
            <a:ext cx="3339849" cy="326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600" dirty="0"/>
              <a:t>the shortest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600" dirty="0"/>
              <a:t>the biggest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600" dirty="0"/>
              <a:t>the smallest</a:t>
            </a:r>
          </a:p>
        </p:txBody>
      </p:sp>
      <p:pic>
        <p:nvPicPr>
          <p:cNvPr id="17" name="Picture 16" descr="magnifying-glass-1374389_1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685" y="3051175"/>
            <a:ext cx="2303780" cy="121348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 Single Corner Rectangle 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/>
          <p:cNvSpPr txBox="1"/>
          <p:nvPr/>
        </p:nvSpPr>
        <p:spPr>
          <a:xfrm>
            <a:off x="487045" y="208280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83 0 C 0.0455442 0 0.0947776 0.056 0.0947776 0.125 C 0.0947776 0.194 0.0455442 0.25 -0.0151183 0.25 C -0.0757808 0.25 -0.125014 0.194 -0.125014 0.125 C -0.125014 0.056 -0.0757808 0 -0.0151183 0 Z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98" y="2376342"/>
            <a:ext cx="114456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 Use superlative adjectives: short adjectives correctly.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95" y="1188085"/>
            <a:ext cx="2689860" cy="18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673" y="2156776"/>
            <a:ext cx="9559947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Students give 3 sentences with a superlative form of short adjectives.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45" y="4234697"/>
            <a:ext cx="221615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charset="0"/>
              </a:rPr>
              <a:t>Website: </a:t>
            </a:r>
            <a:r>
              <a:rPr lang="en-GB" sz="2000" b="1" i="1" dirty="0" err="1">
                <a:latin typeface="Calibri" panose="020F050202020403020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charset="0"/>
              </a:rPr>
              <a:t>Fanpage</a:t>
            </a:r>
            <a:r>
              <a:rPr lang="en-GB" sz="2000" b="1" dirty="0">
                <a:latin typeface="Calibri" panose="020F0502020204030204" charset="0"/>
              </a:rPr>
              <a:t>: </a:t>
            </a:r>
            <a:r>
              <a:rPr lang="en-GB" sz="2000" b="1" i="1" dirty="0" err="1">
                <a:latin typeface="Calibri" panose="020F0502020204030204" charset="0"/>
              </a:rPr>
              <a:t>facebook.com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r>
              <a:rPr lang="en-GB" sz="2000" b="1" i="1" dirty="0" err="1">
                <a:latin typeface="Calibri" panose="020F0502020204030204" charset="0"/>
              </a:rPr>
              <a:t>www.tienganhglobalsuccess.vn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6"/>
          <p:cNvSpPr/>
          <p:nvPr/>
        </p:nvSpPr>
        <p:spPr>
          <a:xfrm>
            <a:off x="-77470" y="1938020"/>
            <a:ext cx="12369800" cy="4902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umanoid-8043450_1280"/>
          <p:cNvPicPr>
            <a:picLocks noChangeAspect="1"/>
          </p:cNvPicPr>
          <p:nvPr/>
        </p:nvPicPr>
        <p:blipFill>
          <a:blip r:embed="rId2"/>
          <a:srcRect b="63150"/>
          <a:stretch>
            <a:fillRect/>
          </a:stretch>
        </p:blipFill>
        <p:spPr>
          <a:xfrm flipH="1">
            <a:off x="-6525895" y="-2175510"/>
            <a:ext cx="19225895" cy="4636770"/>
          </a:xfrm>
          <a:prstGeom prst="rect">
            <a:avLst/>
          </a:prstGeom>
        </p:spPr>
      </p:pic>
      <p:pic>
        <p:nvPicPr>
          <p:cNvPr id="6" name="Picture 5" descr="ai-generated-7832243_19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335" y="3119755"/>
            <a:ext cx="5029200" cy="754443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1943735"/>
            <a:ext cx="12426950" cy="1604010"/>
            <a:chOff x="7620" y="-7620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86605" y="2028190"/>
            <a:ext cx="842010" cy="838200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39"/>
          <p:cNvSpPr txBox="1"/>
          <p:nvPr/>
        </p:nvSpPr>
        <p:spPr>
          <a:xfrm>
            <a:off x="2768600" y="2036445"/>
            <a:ext cx="1818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42956" y="2028204"/>
            <a:ext cx="65211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Myriad Pro" pitchFamily="34" charset="0"/>
              </a:rPr>
              <a:t>ROBOTS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1480" y="2002790"/>
            <a:ext cx="1521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63875" y="3155950"/>
            <a:ext cx="1075690" cy="1093470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4050665" y="3145790"/>
            <a:ext cx="5259070" cy="112839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4116691" y="3417431"/>
            <a:ext cx="539526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LESSON 3: A CLOSER LOOK 2 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26328" y="2216160"/>
            <a:ext cx="20434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1500" y="3693795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8430" y="120807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Sentence race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18430" y="2036168"/>
            <a:ext cx="6207760" cy="84590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focus: </a:t>
            </a:r>
          </a:p>
          <a:p>
            <a:r>
              <a:rPr lang="en-US" dirty="0">
                <a:solidFill>
                  <a:schemeClr val="tx1"/>
                </a:solidFill>
              </a:rPr>
              <a:t>Superlative adjectives - short adjectives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142968" cy="80700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88784" y="2525087"/>
            <a:ext cx="937545" cy="116870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4" idx="0"/>
          </p:cNvCxnSpPr>
          <p:nvPr/>
        </p:nvCxnSpPr>
        <p:spPr>
          <a:xfrm>
            <a:off x="2806065" y="3994468"/>
            <a:ext cx="746411" cy="8323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371" y="5914239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861685"/>
            <a:ext cx="6206490" cy="656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92696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46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3" name="Rectangle 21"/>
          <p:cNvSpPr/>
          <p:nvPr/>
        </p:nvSpPr>
        <p:spPr>
          <a:xfrm>
            <a:off x="5219065" y="3117215"/>
            <a:ext cx="6207125" cy="15151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1: Write the superlative form of the adjectives.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2: Complete the sentences.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3: Complete the sentences.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Look at the information and talk about it.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5193" y="4826809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6" name="Rectangle 21"/>
          <p:cNvSpPr/>
          <p:nvPr/>
        </p:nvSpPr>
        <p:spPr>
          <a:xfrm>
            <a:off x="5238115" y="4912995"/>
            <a:ext cx="6207125" cy="49530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sym typeface="+mn-ea"/>
              </a:rPr>
              <a:t>Game: Find someone who…</a:t>
            </a:r>
          </a:p>
        </p:txBody>
      </p:sp>
      <p:cxnSp>
        <p:nvCxnSpPr>
          <p:cNvPr id="7" name="Curved Connector 6"/>
          <p:cNvCxnSpPr>
            <a:cxnSpLocks/>
            <a:stCxn id="4" idx="1"/>
            <a:endCxn id="27" idx="0"/>
          </p:cNvCxnSpPr>
          <p:nvPr/>
        </p:nvCxnSpPr>
        <p:spPr>
          <a:xfrm rot="10800000" flipV="1">
            <a:off x="1489329" y="5127481"/>
            <a:ext cx="945865" cy="78675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9780" y="1691005"/>
            <a:ext cx="84270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RACE</a:t>
            </a:r>
          </a:p>
        </p:txBody>
      </p:sp>
      <p:pic>
        <p:nvPicPr>
          <p:cNvPr id="3" name="Content Placeholder 2" descr="gear-750_5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6685" y="2586990"/>
            <a:ext cx="3557270" cy="385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3486150" y="1209040"/>
            <a:ext cx="8326755" cy="4939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500" dirty="0"/>
              <a:t>- Work in groups</a:t>
            </a:r>
          </a:p>
          <a:p>
            <a:pPr algn="just">
              <a:lnSpc>
                <a:spcPct val="100000"/>
              </a:lnSpc>
            </a:pPr>
            <a:r>
              <a:rPr lang="en-US" sz="3500" dirty="0"/>
              <a:t>- There is a set of word cards which contains superlative adjectives of short adjectives to each group. </a:t>
            </a:r>
          </a:p>
          <a:p>
            <a:pPr algn="just">
              <a:lnSpc>
                <a:spcPct val="100000"/>
              </a:lnSpc>
            </a:pPr>
            <a:r>
              <a:rPr lang="en-US" sz="3500" dirty="0"/>
              <a:t>- You  have to work in groups to create as many correct sentences from the word cards as possible.</a:t>
            </a:r>
          </a:p>
          <a:p>
            <a:pPr algn="just">
              <a:lnSpc>
                <a:spcPct val="100000"/>
              </a:lnSpc>
            </a:pPr>
            <a:r>
              <a:rPr lang="en-US" sz="3500" dirty="0"/>
              <a:t>- The group with the most correct sentences will be the winner.</a:t>
            </a:r>
          </a:p>
        </p:txBody>
      </p:sp>
      <p:pic>
        <p:nvPicPr>
          <p:cNvPr id="4" name="Content Placeholder 2" descr="gear-750_5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045" y="2191385"/>
            <a:ext cx="2736850" cy="296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1362710" y="1985010"/>
            <a:ext cx="799274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b="1" dirty="0">
                <a:solidFill>
                  <a:schemeClr val="accent1"/>
                </a:solidFill>
              </a:rPr>
              <a:t>Example: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1362710" y="2932431"/>
            <a:ext cx="8780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chemeClr val="tx1"/>
                </a:solidFill>
              </a:rPr>
              <a:t>_______ is the tallest in my class.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Content Placeholder 2" descr="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1073150"/>
            <a:ext cx="7628255" cy="5721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4340" y="34290"/>
            <a:ext cx="9878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sym typeface="+mn-ea"/>
              </a:rPr>
              <a:t>Superlative adjectives: short adjectives</a:t>
            </a:r>
            <a:endParaRPr lang="en-US" sz="4400" b="1" dirty="0">
              <a:solidFill>
                <a:schemeClr val="bg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Content Placeholder 6" descr="robot (1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2600" y="3908425"/>
            <a:ext cx="2345055" cy="2345055"/>
          </a:xfrm>
          <a:prstGeom prst="rect">
            <a:avLst/>
          </a:prstGeom>
        </p:spPr>
      </p:pic>
      <p:pic>
        <p:nvPicPr>
          <p:cNvPr id="10" name="Content Placeholder 6" descr="robo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2935605"/>
            <a:ext cx="3292475" cy="3292475"/>
          </a:xfrm>
          <a:prstGeom prst="rect">
            <a:avLst/>
          </a:prstGeom>
        </p:spPr>
      </p:pic>
      <p:pic>
        <p:nvPicPr>
          <p:cNvPr id="11" name="Content Placeholder 6" descr="robo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0" y="3684905"/>
            <a:ext cx="2555875" cy="2555875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5538470" y="1123315"/>
            <a:ext cx="5194300" cy="17780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I‘m </a:t>
            </a:r>
            <a:r>
              <a:rPr lang="en-US" sz="3000" b="1" u="sng">
                <a:solidFill>
                  <a:schemeClr val="tx1"/>
                </a:solidFill>
              </a:rPr>
              <a:t>the</a:t>
            </a:r>
            <a:r>
              <a:rPr lang="en-US" sz="3000">
                <a:solidFill>
                  <a:schemeClr val="tx1"/>
                </a:solidFill>
              </a:rPr>
              <a:t> </a:t>
            </a:r>
            <a:r>
              <a:rPr lang="en-US" sz="3000" b="1" u="sng">
                <a:solidFill>
                  <a:schemeClr val="tx1"/>
                </a:solidFill>
              </a:rPr>
              <a:t>TALLEST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4975" y="48342"/>
            <a:ext cx="9878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sym typeface="+mn-ea"/>
              </a:rPr>
              <a:t>Superlative adjectives: short adjectives</a:t>
            </a:r>
            <a:endParaRPr lang="en-US" sz="4400" b="1" dirty="0">
              <a:solidFill>
                <a:schemeClr val="bg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958975"/>
            <a:ext cx="11684000" cy="489839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845" y="1340485"/>
            <a:ext cx="5268595" cy="1348105"/>
          </a:xfrm>
          <a:prstGeom prst="rect">
            <a:avLst/>
          </a:prstGeom>
        </p:spPr>
      </p:pic>
      <p:sp>
        <p:nvSpPr>
          <p:cNvPr id="4" name="Rectangle 1"/>
          <p:cNvSpPr/>
          <p:nvPr/>
        </p:nvSpPr>
        <p:spPr>
          <a:xfrm>
            <a:off x="732155" y="2522855"/>
            <a:ext cx="1085151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/>
              <a:t>We use superlative adjectives to compare three or more people or things.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254635" y="3387090"/>
            <a:ext cx="17176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980" y="3946525"/>
            <a:ext cx="49752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- Tom is </a:t>
            </a:r>
            <a:r>
              <a:rPr lang="en-US" sz="3000" b="1" u="sng"/>
              <a:t>the tallest </a:t>
            </a:r>
            <a:r>
              <a:rPr lang="en-US" sz="3000"/>
              <a:t>in his class.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2530" y="3966210"/>
            <a:ext cx="62020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- This is </a:t>
            </a:r>
            <a:r>
              <a:rPr lang="en-US" sz="3000" b="1" u="sng"/>
              <a:t>the biggest</a:t>
            </a:r>
            <a:r>
              <a:rPr lang="en-US" sz="3000"/>
              <a:t> of the three bags.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>
            <a:fillRect/>
          </a:stretch>
        </p:blipFill>
        <p:spPr>
          <a:xfrm>
            <a:off x="368300" y="4334510"/>
            <a:ext cx="3052445" cy="2409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4196715"/>
            <a:ext cx="4274185" cy="271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715</Words>
  <Application>Microsoft Office PowerPoint</Application>
  <PresentationFormat>Widescreen</PresentationFormat>
  <Paragraphs>180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258</cp:revision>
  <dcterms:created xsi:type="dcterms:W3CDTF">2020-12-09T02:04:00Z</dcterms:created>
  <dcterms:modified xsi:type="dcterms:W3CDTF">2024-07-02T04:55:46Z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34E725EDDD44491A85D35F0DB378D6AA</vt:lpwstr>
  </property>
  <property fmtid="{D5CDD505-2E9C-101B-9397-08002B2CF9AE}" pid="3" name="KSOProductBuildVer">
    <vt:lpwstr>1033-11.2.0.11537</vt:lpwstr>
  </property>
</Properties>
</file>