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271" r:id="rId2"/>
    <p:sldId id="581" r:id="rId3"/>
    <p:sldId id="302" r:id="rId4"/>
    <p:sldId id="279" r:id="rId5"/>
    <p:sldId id="361" r:id="rId6"/>
    <p:sldId id="582" r:id="rId7"/>
    <p:sldId id="583" r:id="rId8"/>
    <p:sldId id="584" r:id="rId9"/>
    <p:sldId id="585" r:id="rId10"/>
    <p:sldId id="586" r:id="rId11"/>
    <p:sldId id="587" r:id="rId12"/>
    <p:sldId id="588" r:id="rId13"/>
    <p:sldId id="589" r:id="rId14"/>
    <p:sldId id="591" r:id="rId15"/>
    <p:sldId id="592" r:id="rId16"/>
    <p:sldId id="595" r:id="rId17"/>
    <p:sldId id="593" r:id="rId18"/>
    <p:sldId id="596" r:id="rId19"/>
    <p:sldId id="597" r:id="rId20"/>
    <p:sldId id="598" r:id="rId21"/>
    <p:sldId id="599" r:id="rId22"/>
    <p:sldId id="601" r:id="rId23"/>
    <p:sldId id="565" r:id="rId24"/>
    <p:sldId id="602" r:id="rId25"/>
    <p:sldId id="314" r:id="rId26"/>
    <p:sldId id="330" r:id="rId27"/>
    <p:sldId id="272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84">
          <p15:clr>
            <a:srgbClr val="A4A3A4"/>
          </p15:clr>
        </p15:guide>
        <p15:guide id="2" pos="378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3DA"/>
    <a:srgbClr val="D0BFFF"/>
    <a:srgbClr val="FFE9BD"/>
    <a:srgbClr val="DFCCFB"/>
    <a:srgbClr val="FF1F1F"/>
    <a:srgbClr val="24FF1F"/>
    <a:srgbClr val="F16649"/>
    <a:srgbClr val="0070C0"/>
    <a:srgbClr val="E8F6F8"/>
    <a:srgbClr val="C0E6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浅色样式 3 - 强调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84E427A-3D55-4303-BF80-6455036E1DE7}" styleName="主题样式 1 - 强调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BC89EF96-8CEA-46FF-86C4-4CE0E7609802}" styleName="浅色样式 3 - 强调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69" autoAdjust="0"/>
    <p:restoredTop sz="94660"/>
  </p:normalViewPr>
  <p:slideViewPr>
    <p:cSldViewPr snapToGrid="0" showGuides="1">
      <p:cViewPr varScale="1">
        <p:scale>
          <a:sx n="62" d="100"/>
          <a:sy n="62" d="100"/>
        </p:scale>
        <p:origin x="96" y="1014"/>
      </p:cViewPr>
      <p:guideLst>
        <p:guide orient="horz" pos="1684"/>
        <p:guide pos="378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6C064A-D61B-4B21-B757-51A9B82445B8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305E07-67EA-4042-A3F6-853A8AD8D2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5.png"/><Relationship Id="rId5" Type="http://schemas.openxmlformats.org/officeDocument/2006/relationships/image" Target="../media/image14.GIF"/><Relationship Id="rId4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6.jpe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5.png"/><Relationship Id="rId5" Type="http://schemas.openxmlformats.org/officeDocument/2006/relationships/image" Target="../media/image14.GIF"/><Relationship Id="rId4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5.png"/><Relationship Id="rId5" Type="http://schemas.openxmlformats.org/officeDocument/2006/relationships/image" Target="../media/image16.jpeg"/><Relationship Id="rId4" Type="http://schemas.openxmlformats.org/officeDocument/2006/relationships/notesSlide" Target="../notesSlides/notesSlide1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5.xml"/><Relationship Id="rId3" Type="http://schemas.microsoft.com/office/2007/relationships/media" Target="../media/media3.mp3"/><Relationship Id="rId7" Type="http://schemas.openxmlformats.org/officeDocument/2006/relationships/slideLayout" Target="../slideLayouts/slideLayout4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media2.mp3"/><Relationship Id="rId5" Type="http://schemas.microsoft.com/office/2007/relationships/media" Target="../media/media2.mp3"/><Relationship Id="rId4" Type="http://schemas.openxmlformats.org/officeDocument/2006/relationships/audio" Target="../media/media3.mp3"/><Relationship Id="rId9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9.jpe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NULL" TargetMode="External"/><Relationship Id="rId7" Type="http://schemas.openxmlformats.org/officeDocument/2006/relationships/image" Target="../media/image23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29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3.pn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29.png"/><Relationship Id="rId5" Type="http://schemas.openxmlformats.org/officeDocument/2006/relationships/image" Target="../media/image30.png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GIF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408" y="18288"/>
            <a:ext cx="9144000" cy="68397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7620" y="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 useBgFill="1">
        <p:nvSpPr>
          <p:cNvPr id="18" name="Rectangle 1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1083306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pic>
        <p:nvPicPr>
          <p:cNvPr id="126" name="image19.jpg"/>
          <p:cNvPicPr preferRelativeResize="0">
            <a:picLocks noGrp="1" noChangeAspect="1"/>
          </p:cNvPicPr>
          <p:nvPr>
            <p:ph sz="half" idx="1"/>
          </p:nvPr>
        </p:nvPicPr>
        <p:blipFill>
          <a:blip r:embed="rId3">
            <a:grayscl/>
          </a:blip>
          <a:srcRect/>
          <a:stretch>
            <a:fillRect/>
          </a:stretch>
        </p:blipFill>
        <p:spPr>
          <a:xfrm>
            <a:off x="550545" y="996950"/>
            <a:ext cx="2540000" cy="1905000"/>
          </a:xfrm>
          <a:prstGeom prst="rect">
            <a:avLst/>
          </a:prstGeom>
        </p:spPr>
      </p:pic>
      <p:pic>
        <p:nvPicPr>
          <p:cNvPr id="129" name="image17.jpg"/>
          <p:cNvPicPr preferRelativeResize="0"/>
          <p:nvPr/>
        </p:nvPicPr>
        <p:blipFill>
          <a:blip r:embed="rId4">
            <a:grayscl/>
          </a:blip>
          <a:srcRect/>
          <a:stretch>
            <a:fillRect/>
          </a:stretch>
        </p:blipFill>
        <p:spPr>
          <a:xfrm>
            <a:off x="4057015" y="900430"/>
            <a:ext cx="3157220" cy="1939925"/>
          </a:xfrm>
          <a:prstGeom prst="rect">
            <a:avLst/>
          </a:prstGeom>
        </p:spPr>
      </p:pic>
      <p:pic>
        <p:nvPicPr>
          <p:cNvPr id="128" name="image34.jpg"/>
          <p:cNvPicPr preferRelativeResize="0">
            <a:picLocks noGrp="1" noChangeAspect="1"/>
          </p:cNvPicPr>
          <p:nvPr>
            <p:ph sz="half" idx="2"/>
          </p:nvPr>
        </p:nvPicPr>
        <p:blipFill>
          <a:blip r:embed="rId5">
            <a:grayscl/>
          </a:blip>
          <a:srcRect/>
          <a:stretch>
            <a:fillRect/>
          </a:stretch>
        </p:blipFill>
        <p:spPr>
          <a:xfrm>
            <a:off x="550545" y="4642485"/>
            <a:ext cx="4324985" cy="1699260"/>
          </a:xfrm>
          <a:prstGeom prst="rect">
            <a:avLst/>
          </a:prstGeom>
        </p:spPr>
      </p:pic>
      <p:pic>
        <p:nvPicPr>
          <p:cNvPr id="131" name="image20.jpg"/>
          <p:cNvPicPr preferRelativeResize="0"/>
          <p:nvPr/>
        </p:nvPicPr>
        <p:blipFill>
          <a:blip r:embed="rId6"/>
          <a:srcRect/>
          <a:stretch>
            <a:fillRect/>
          </a:stretch>
        </p:blipFill>
        <p:spPr>
          <a:xfrm>
            <a:off x="7794625" y="1083310"/>
            <a:ext cx="3331210" cy="1889125"/>
          </a:xfrm>
          <a:prstGeom prst="rect">
            <a:avLst/>
          </a:prstGeom>
        </p:spPr>
      </p:pic>
      <p:pic>
        <p:nvPicPr>
          <p:cNvPr id="130" name="image26.png"/>
          <p:cNvPicPr preferRelativeResize="0"/>
          <p:nvPr/>
        </p:nvPicPr>
        <p:blipFill>
          <a:blip r:embed="rId7">
            <a:grayscl/>
          </a:blip>
          <a:srcRect/>
          <a:stretch>
            <a:fillRect/>
          </a:stretch>
        </p:blipFill>
        <p:spPr>
          <a:xfrm>
            <a:off x="5544185" y="4642485"/>
            <a:ext cx="2880360" cy="1717040"/>
          </a:xfrm>
          <a:prstGeom prst="rect">
            <a:avLst/>
          </a:prstGeom>
        </p:spPr>
      </p:pic>
      <p:pic>
        <p:nvPicPr>
          <p:cNvPr id="134" name="image27.jpg"/>
          <p:cNvPicPr preferRelativeResize="0"/>
          <p:nvPr/>
        </p:nvPicPr>
        <p:blipFill>
          <a:blip r:embed="rId8">
            <a:grayscl/>
          </a:blip>
          <a:srcRect/>
          <a:stretch>
            <a:fillRect/>
          </a:stretch>
        </p:blipFill>
        <p:spPr>
          <a:xfrm>
            <a:off x="8910320" y="4642485"/>
            <a:ext cx="3206750" cy="1910715"/>
          </a:xfrm>
          <a:prstGeom prst="rect">
            <a:avLst/>
          </a:prstGeom>
        </p:spPr>
      </p:pic>
      <p:sp>
        <p:nvSpPr>
          <p:cNvPr id="8" name="TextBox 20"/>
          <p:cNvSpPr txBox="1"/>
          <p:nvPr/>
        </p:nvSpPr>
        <p:spPr>
          <a:xfrm>
            <a:off x="7214235" y="2901950"/>
            <a:ext cx="4504690" cy="15684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4800" dirty="0">
                <a:solidFill>
                  <a:srgbClr val="FF0000"/>
                </a:solidFill>
              </a:rPr>
              <a:t>repair a broken machine</a:t>
            </a:r>
          </a:p>
        </p:txBody>
      </p:sp>
      <p:sp>
        <p:nvSpPr>
          <p:cNvPr id="2" name="Rectangles 1"/>
          <p:cNvSpPr/>
          <p:nvPr/>
        </p:nvSpPr>
        <p:spPr>
          <a:xfrm>
            <a:off x="7635875" y="900430"/>
            <a:ext cx="3717290" cy="2095500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7620" y="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 useBgFill="1">
        <p:nvSpPr>
          <p:cNvPr id="18" name="Rectangle 1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1083306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pic>
        <p:nvPicPr>
          <p:cNvPr id="126" name="image19.jpg"/>
          <p:cNvPicPr preferRelativeResize="0">
            <a:picLocks noGrp="1" noChangeAspect="1"/>
          </p:cNvPicPr>
          <p:nvPr>
            <p:ph sz="half" idx="1"/>
          </p:nvPr>
        </p:nvPicPr>
        <p:blipFill>
          <a:blip r:embed="rId3">
            <a:grayscl/>
          </a:blip>
          <a:srcRect/>
          <a:stretch>
            <a:fillRect/>
          </a:stretch>
        </p:blipFill>
        <p:spPr>
          <a:xfrm>
            <a:off x="550545" y="996950"/>
            <a:ext cx="2540000" cy="1905000"/>
          </a:xfrm>
          <a:prstGeom prst="rect">
            <a:avLst/>
          </a:prstGeom>
        </p:spPr>
      </p:pic>
      <p:pic>
        <p:nvPicPr>
          <p:cNvPr id="129" name="image17.jpg"/>
          <p:cNvPicPr preferRelativeResize="0"/>
          <p:nvPr/>
        </p:nvPicPr>
        <p:blipFill>
          <a:blip r:embed="rId4">
            <a:grayscl/>
          </a:blip>
          <a:srcRect/>
          <a:stretch>
            <a:fillRect/>
          </a:stretch>
        </p:blipFill>
        <p:spPr>
          <a:xfrm>
            <a:off x="4057015" y="900430"/>
            <a:ext cx="3157220" cy="1939925"/>
          </a:xfrm>
          <a:prstGeom prst="rect">
            <a:avLst/>
          </a:prstGeom>
        </p:spPr>
      </p:pic>
      <p:pic>
        <p:nvPicPr>
          <p:cNvPr id="128" name="image34.jpg"/>
          <p:cNvPicPr preferRelativeResize="0">
            <a:picLocks noGrp="1" noChangeAspect="1"/>
          </p:cNvPicPr>
          <p:nvPr>
            <p:ph sz="half" idx="2"/>
          </p:nvPr>
        </p:nvPicPr>
        <p:blipFill>
          <a:blip r:embed="rId5"/>
          <a:srcRect/>
          <a:stretch>
            <a:fillRect/>
          </a:stretch>
        </p:blipFill>
        <p:spPr>
          <a:xfrm>
            <a:off x="550545" y="4020185"/>
            <a:ext cx="4324985" cy="1699260"/>
          </a:xfrm>
          <a:prstGeom prst="rect">
            <a:avLst/>
          </a:prstGeom>
        </p:spPr>
      </p:pic>
      <p:pic>
        <p:nvPicPr>
          <p:cNvPr id="131" name="image20.jpg"/>
          <p:cNvPicPr preferRelativeResize="0"/>
          <p:nvPr/>
        </p:nvPicPr>
        <p:blipFill>
          <a:blip r:embed="rId6">
            <a:grayscl/>
          </a:blip>
          <a:srcRect/>
          <a:stretch>
            <a:fillRect/>
          </a:stretch>
        </p:blipFill>
        <p:spPr>
          <a:xfrm>
            <a:off x="7794625" y="1083310"/>
            <a:ext cx="3331210" cy="1889125"/>
          </a:xfrm>
          <a:prstGeom prst="rect">
            <a:avLst/>
          </a:prstGeom>
        </p:spPr>
      </p:pic>
      <p:pic>
        <p:nvPicPr>
          <p:cNvPr id="130" name="image26.png"/>
          <p:cNvPicPr preferRelativeResize="0"/>
          <p:nvPr/>
        </p:nvPicPr>
        <p:blipFill>
          <a:blip r:embed="rId7">
            <a:grayscl/>
          </a:blip>
          <a:srcRect/>
          <a:stretch>
            <a:fillRect/>
          </a:stretch>
        </p:blipFill>
        <p:spPr>
          <a:xfrm>
            <a:off x="5544185" y="4020185"/>
            <a:ext cx="2880360" cy="1717040"/>
          </a:xfrm>
          <a:prstGeom prst="rect">
            <a:avLst/>
          </a:prstGeom>
        </p:spPr>
      </p:pic>
      <p:pic>
        <p:nvPicPr>
          <p:cNvPr id="134" name="image27.jpg"/>
          <p:cNvPicPr preferRelativeResize="0"/>
          <p:nvPr/>
        </p:nvPicPr>
        <p:blipFill>
          <a:blip r:embed="rId8">
            <a:grayscl/>
          </a:blip>
          <a:srcRect/>
          <a:stretch>
            <a:fillRect/>
          </a:stretch>
        </p:blipFill>
        <p:spPr>
          <a:xfrm>
            <a:off x="8941435" y="4020185"/>
            <a:ext cx="3206750" cy="1910715"/>
          </a:xfrm>
          <a:prstGeom prst="rect">
            <a:avLst/>
          </a:prstGeom>
        </p:spPr>
      </p:pic>
      <p:sp>
        <p:nvSpPr>
          <p:cNvPr id="8" name="TextBox 20"/>
          <p:cNvSpPr txBox="1"/>
          <p:nvPr/>
        </p:nvSpPr>
        <p:spPr>
          <a:xfrm>
            <a:off x="550545" y="5930900"/>
            <a:ext cx="4081145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4800" dirty="0">
                <a:solidFill>
                  <a:srgbClr val="FF0000"/>
                </a:solidFill>
              </a:rPr>
              <a:t>do the washing</a:t>
            </a:r>
          </a:p>
        </p:txBody>
      </p:sp>
      <p:sp>
        <p:nvSpPr>
          <p:cNvPr id="2" name="Rectangles 1"/>
          <p:cNvSpPr/>
          <p:nvPr/>
        </p:nvSpPr>
        <p:spPr>
          <a:xfrm>
            <a:off x="417195" y="3822065"/>
            <a:ext cx="4572000" cy="2095500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7620" y="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 useBgFill="1">
        <p:nvSpPr>
          <p:cNvPr id="18" name="Rectangle 1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1083306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pic>
        <p:nvPicPr>
          <p:cNvPr id="126" name="image19.jpg"/>
          <p:cNvPicPr preferRelativeResize="0">
            <a:picLocks noGrp="1" noChangeAspect="1"/>
          </p:cNvPicPr>
          <p:nvPr>
            <p:ph sz="half" idx="1"/>
          </p:nvPr>
        </p:nvPicPr>
        <p:blipFill>
          <a:blip r:embed="rId3">
            <a:grayscl/>
          </a:blip>
          <a:srcRect/>
          <a:stretch>
            <a:fillRect/>
          </a:stretch>
        </p:blipFill>
        <p:spPr>
          <a:xfrm>
            <a:off x="550545" y="996950"/>
            <a:ext cx="2540000" cy="1905000"/>
          </a:xfrm>
          <a:prstGeom prst="rect">
            <a:avLst/>
          </a:prstGeom>
        </p:spPr>
      </p:pic>
      <p:pic>
        <p:nvPicPr>
          <p:cNvPr id="129" name="image17.jpg"/>
          <p:cNvPicPr preferRelativeResize="0"/>
          <p:nvPr/>
        </p:nvPicPr>
        <p:blipFill>
          <a:blip r:embed="rId4">
            <a:grayscl/>
          </a:blip>
          <a:srcRect/>
          <a:stretch>
            <a:fillRect/>
          </a:stretch>
        </p:blipFill>
        <p:spPr>
          <a:xfrm>
            <a:off x="4057015" y="900430"/>
            <a:ext cx="3157220" cy="1939925"/>
          </a:xfrm>
          <a:prstGeom prst="rect">
            <a:avLst/>
          </a:prstGeom>
        </p:spPr>
      </p:pic>
      <p:pic>
        <p:nvPicPr>
          <p:cNvPr id="128" name="image34.jpg"/>
          <p:cNvPicPr preferRelativeResize="0">
            <a:picLocks noGrp="1" noChangeAspect="1"/>
          </p:cNvPicPr>
          <p:nvPr>
            <p:ph sz="half" idx="2"/>
          </p:nvPr>
        </p:nvPicPr>
        <p:blipFill>
          <a:blip r:embed="rId5">
            <a:grayscl/>
          </a:blip>
          <a:srcRect/>
          <a:stretch>
            <a:fillRect/>
          </a:stretch>
        </p:blipFill>
        <p:spPr>
          <a:xfrm>
            <a:off x="550545" y="4020185"/>
            <a:ext cx="4324985" cy="1699260"/>
          </a:xfrm>
          <a:prstGeom prst="rect">
            <a:avLst/>
          </a:prstGeom>
        </p:spPr>
      </p:pic>
      <p:pic>
        <p:nvPicPr>
          <p:cNvPr id="131" name="image20.jpg"/>
          <p:cNvPicPr preferRelativeResize="0"/>
          <p:nvPr/>
        </p:nvPicPr>
        <p:blipFill>
          <a:blip r:embed="rId6">
            <a:grayscl/>
          </a:blip>
          <a:srcRect/>
          <a:stretch>
            <a:fillRect/>
          </a:stretch>
        </p:blipFill>
        <p:spPr>
          <a:xfrm>
            <a:off x="7794625" y="1083310"/>
            <a:ext cx="3331210" cy="1889125"/>
          </a:xfrm>
          <a:prstGeom prst="rect">
            <a:avLst/>
          </a:prstGeom>
        </p:spPr>
      </p:pic>
      <p:pic>
        <p:nvPicPr>
          <p:cNvPr id="130" name="image26.png"/>
          <p:cNvPicPr preferRelativeResize="0"/>
          <p:nvPr/>
        </p:nvPicPr>
        <p:blipFill>
          <a:blip r:embed="rId7"/>
          <a:srcRect/>
          <a:stretch>
            <a:fillRect/>
          </a:stretch>
        </p:blipFill>
        <p:spPr>
          <a:xfrm>
            <a:off x="5544185" y="4020185"/>
            <a:ext cx="2880360" cy="1717040"/>
          </a:xfrm>
          <a:prstGeom prst="rect">
            <a:avLst/>
          </a:prstGeom>
        </p:spPr>
      </p:pic>
      <p:pic>
        <p:nvPicPr>
          <p:cNvPr id="134" name="image27.jpg"/>
          <p:cNvPicPr preferRelativeResize="0"/>
          <p:nvPr/>
        </p:nvPicPr>
        <p:blipFill>
          <a:blip r:embed="rId8">
            <a:grayscl/>
          </a:blip>
          <a:srcRect/>
          <a:stretch>
            <a:fillRect/>
          </a:stretch>
        </p:blipFill>
        <p:spPr>
          <a:xfrm>
            <a:off x="8941435" y="4020185"/>
            <a:ext cx="3206750" cy="1910715"/>
          </a:xfrm>
          <a:prstGeom prst="rect">
            <a:avLst/>
          </a:prstGeom>
        </p:spPr>
      </p:pic>
      <p:sp>
        <p:nvSpPr>
          <p:cNvPr id="8" name="TextBox 20"/>
          <p:cNvSpPr txBox="1"/>
          <p:nvPr/>
        </p:nvSpPr>
        <p:spPr>
          <a:xfrm>
            <a:off x="4441825" y="5930900"/>
            <a:ext cx="5109210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4800" dirty="0">
                <a:solidFill>
                  <a:srgbClr val="FF0000"/>
                </a:solidFill>
              </a:rPr>
              <a:t>move heavy things</a:t>
            </a:r>
          </a:p>
        </p:txBody>
      </p:sp>
      <p:sp>
        <p:nvSpPr>
          <p:cNvPr id="2" name="Rectangles 1"/>
          <p:cNvSpPr/>
          <p:nvPr/>
        </p:nvSpPr>
        <p:spPr>
          <a:xfrm>
            <a:off x="5362575" y="3822065"/>
            <a:ext cx="3225800" cy="2095500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7620" y="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 useBgFill="1">
        <p:nvSpPr>
          <p:cNvPr id="18" name="Rectangle 1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1083306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pic>
        <p:nvPicPr>
          <p:cNvPr id="126" name="image19.jpg"/>
          <p:cNvPicPr preferRelativeResize="0">
            <a:picLocks noGrp="1" noChangeAspect="1"/>
          </p:cNvPicPr>
          <p:nvPr>
            <p:ph sz="half" idx="1"/>
          </p:nvPr>
        </p:nvPicPr>
        <p:blipFill>
          <a:blip r:embed="rId3">
            <a:grayscl/>
          </a:blip>
          <a:srcRect/>
          <a:stretch>
            <a:fillRect/>
          </a:stretch>
        </p:blipFill>
        <p:spPr>
          <a:xfrm>
            <a:off x="550545" y="996950"/>
            <a:ext cx="2540000" cy="1905000"/>
          </a:xfrm>
          <a:prstGeom prst="rect">
            <a:avLst/>
          </a:prstGeom>
        </p:spPr>
      </p:pic>
      <p:pic>
        <p:nvPicPr>
          <p:cNvPr id="129" name="image17.jpg"/>
          <p:cNvPicPr preferRelativeResize="0"/>
          <p:nvPr/>
        </p:nvPicPr>
        <p:blipFill>
          <a:blip r:embed="rId4">
            <a:grayscl/>
          </a:blip>
          <a:srcRect/>
          <a:stretch>
            <a:fillRect/>
          </a:stretch>
        </p:blipFill>
        <p:spPr>
          <a:xfrm>
            <a:off x="4057015" y="900430"/>
            <a:ext cx="3157220" cy="1939925"/>
          </a:xfrm>
          <a:prstGeom prst="rect">
            <a:avLst/>
          </a:prstGeom>
        </p:spPr>
      </p:pic>
      <p:pic>
        <p:nvPicPr>
          <p:cNvPr id="128" name="image34.jpg"/>
          <p:cNvPicPr preferRelativeResize="0">
            <a:picLocks noGrp="1" noChangeAspect="1"/>
          </p:cNvPicPr>
          <p:nvPr>
            <p:ph sz="half" idx="2"/>
          </p:nvPr>
        </p:nvPicPr>
        <p:blipFill>
          <a:blip r:embed="rId5">
            <a:grayscl/>
          </a:blip>
          <a:srcRect/>
          <a:stretch>
            <a:fillRect/>
          </a:stretch>
        </p:blipFill>
        <p:spPr>
          <a:xfrm>
            <a:off x="550545" y="4020185"/>
            <a:ext cx="4324985" cy="1699260"/>
          </a:xfrm>
          <a:prstGeom prst="rect">
            <a:avLst/>
          </a:prstGeom>
        </p:spPr>
      </p:pic>
      <p:pic>
        <p:nvPicPr>
          <p:cNvPr id="131" name="image20.jpg"/>
          <p:cNvPicPr preferRelativeResize="0"/>
          <p:nvPr/>
        </p:nvPicPr>
        <p:blipFill>
          <a:blip r:embed="rId6">
            <a:grayscl/>
          </a:blip>
          <a:srcRect/>
          <a:stretch>
            <a:fillRect/>
          </a:stretch>
        </p:blipFill>
        <p:spPr>
          <a:xfrm>
            <a:off x="7794625" y="1083310"/>
            <a:ext cx="3331210" cy="1889125"/>
          </a:xfrm>
          <a:prstGeom prst="rect">
            <a:avLst/>
          </a:prstGeom>
        </p:spPr>
      </p:pic>
      <p:pic>
        <p:nvPicPr>
          <p:cNvPr id="130" name="image26.png"/>
          <p:cNvPicPr preferRelativeResize="0"/>
          <p:nvPr/>
        </p:nvPicPr>
        <p:blipFill>
          <a:blip r:embed="rId7">
            <a:grayscl/>
          </a:blip>
          <a:srcRect/>
          <a:stretch>
            <a:fillRect/>
          </a:stretch>
        </p:blipFill>
        <p:spPr>
          <a:xfrm>
            <a:off x="5531485" y="4020185"/>
            <a:ext cx="2880360" cy="1717040"/>
          </a:xfrm>
          <a:prstGeom prst="rect">
            <a:avLst/>
          </a:prstGeom>
        </p:spPr>
      </p:pic>
      <p:pic>
        <p:nvPicPr>
          <p:cNvPr id="134" name="image27.jpg"/>
          <p:cNvPicPr preferRelativeResize="0"/>
          <p:nvPr/>
        </p:nvPicPr>
        <p:blipFill>
          <a:blip r:embed="rId8"/>
          <a:srcRect/>
          <a:stretch>
            <a:fillRect/>
          </a:stretch>
        </p:blipFill>
        <p:spPr>
          <a:xfrm>
            <a:off x="8845550" y="4020185"/>
            <a:ext cx="3206750" cy="1910715"/>
          </a:xfrm>
          <a:prstGeom prst="rect">
            <a:avLst/>
          </a:prstGeom>
        </p:spPr>
      </p:pic>
      <p:sp>
        <p:nvSpPr>
          <p:cNvPr id="8" name="TextBox 20"/>
          <p:cNvSpPr txBox="1"/>
          <p:nvPr/>
        </p:nvSpPr>
        <p:spPr>
          <a:xfrm>
            <a:off x="8480425" y="5994400"/>
            <a:ext cx="5109210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4800" dirty="0">
                <a:solidFill>
                  <a:srgbClr val="FF0000"/>
                </a:solidFill>
              </a:rPr>
              <a:t>put toys away</a:t>
            </a:r>
          </a:p>
        </p:txBody>
      </p:sp>
      <p:sp>
        <p:nvSpPr>
          <p:cNvPr id="2" name="Rectangles 1"/>
          <p:cNvSpPr/>
          <p:nvPr/>
        </p:nvSpPr>
        <p:spPr>
          <a:xfrm>
            <a:off x="8728075" y="3822065"/>
            <a:ext cx="3388995" cy="2095500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591820" y="1335841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water</a:t>
            </a:r>
            <a:r>
              <a:rPr lang="en-US" sz="6000" b="1" dirty="0">
                <a:solidFill>
                  <a:srgbClr val="AD4F0F"/>
                </a:solidFill>
              </a:rPr>
              <a:t> </a:t>
            </a:r>
            <a:r>
              <a:rPr lang="en-US" sz="6000" b="1" dirty="0">
                <a:solidFill>
                  <a:srgbClr val="AD4F0F"/>
                </a:solidFill>
                <a:cs typeface="Calibri" panose="020F0502020204030204" charset="0"/>
              </a:rPr>
              <a:t>(v)</a:t>
            </a:r>
          </a:p>
        </p:txBody>
      </p:sp>
      <p:sp>
        <p:nvSpPr>
          <p:cNvPr id="2" name="Rectangle 1"/>
          <p:cNvSpPr/>
          <p:nvPr/>
        </p:nvSpPr>
        <p:spPr>
          <a:xfrm>
            <a:off x="1727557" y="2742864"/>
            <a:ext cx="2499995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wɔːtər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11"/>
          <p:cNvSpPr/>
          <p:nvPr/>
        </p:nvSpPr>
        <p:spPr>
          <a:xfrm>
            <a:off x="591820" y="5351097"/>
            <a:ext cx="55899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 dirty="0"/>
              <a:t>to pour water on plants, etc.</a:t>
            </a:r>
          </a:p>
        </p:txBody>
      </p:sp>
      <p:pic>
        <p:nvPicPr>
          <p:cNvPr id="5" name="Content Placeholder 4" descr="giphy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6266524" y="2343150"/>
            <a:ext cx="5158740" cy="2901950"/>
          </a:xfrm>
          <a:prstGeom prst="rect">
            <a:avLst/>
          </a:prstGeom>
        </p:spPr>
      </p:pic>
      <p:pic>
        <p:nvPicPr>
          <p:cNvPr id="6" name="water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53415" y="3905831"/>
            <a:ext cx="1093782" cy="833120"/>
          </a:xfrm>
          <a:prstGeom prst="rect">
            <a:avLst/>
          </a:prstGeom>
        </p:spPr>
      </p:pic>
      <p:pic>
        <p:nvPicPr>
          <p:cNvPr id="8" name="Content Placeholder 7" descr="united-kingdom-5004636_1280"/>
          <p:cNvPicPr>
            <a:picLocks noGrp="1" noChangeAspect="1"/>
          </p:cNvPicPr>
          <p:nvPr>
            <p:ph sz="half" idx="2"/>
          </p:nvPr>
        </p:nvPicPr>
        <p:blipFill>
          <a:blip r:embed="rId7"/>
          <a:stretch>
            <a:fillRect/>
          </a:stretch>
        </p:blipFill>
        <p:spPr>
          <a:xfrm>
            <a:off x="12448540" y="5245100"/>
            <a:ext cx="1009650" cy="15151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7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1061562" y="1022590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guard</a:t>
            </a:r>
            <a:r>
              <a:rPr lang="en-US" sz="6000" b="1" dirty="0">
                <a:solidFill>
                  <a:srgbClr val="AD4F0F"/>
                </a:solidFill>
              </a:rPr>
              <a:t> </a:t>
            </a:r>
            <a:r>
              <a:rPr lang="en-US" sz="6000" b="1" dirty="0">
                <a:solidFill>
                  <a:srgbClr val="AD4F0F"/>
                </a:solidFill>
                <a:cs typeface="Calibri" panose="020F0502020204030204" charset="0"/>
              </a:rPr>
              <a:t>(n)</a:t>
            </a:r>
          </a:p>
        </p:txBody>
      </p:sp>
      <p:sp>
        <p:nvSpPr>
          <p:cNvPr id="2" name="Rectangle 1"/>
          <p:cNvSpPr/>
          <p:nvPr/>
        </p:nvSpPr>
        <p:spPr>
          <a:xfrm>
            <a:off x="2299957" y="2240615"/>
            <a:ext cx="2066925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ɡɑːrd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11"/>
          <p:cNvSpPr/>
          <p:nvPr/>
        </p:nvSpPr>
        <p:spPr>
          <a:xfrm>
            <a:off x="612111" y="4573302"/>
            <a:ext cx="641832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 dirty="0"/>
              <a:t>a person, such as a soldier, a police officer or a prison officer, who protects a place or people</a:t>
            </a:r>
          </a:p>
        </p:txBody>
      </p:sp>
      <p:pic>
        <p:nvPicPr>
          <p:cNvPr id="5" name="Content Placeholder 4" descr="giphy"/>
          <p:cNvPicPr>
            <a:picLocks noGrp="1" noChangeAspect="1"/>
          </p:cNvPicPr>
          <p:nvPr>
            <p:ph sz="half" idx="1"/>
          </p:nvPr>
        </p:nvPicPr>
        <p:blipFill>
          <a:blip r:embed="rId5"/>
          <a:stretch>
            <a:fillRect/>
          </a:stretch>
        </p:blipFill>
        <p:spPr>
          <a:xfrm>
            <a:off x="-5071745" y="4297680"/>
            <a:ext cx="2705735" cy="1522095"/>
          </a:xfrm>
          <a:prstGeom prst="rect">
            <a:avLst/>
          </a:prstGeom>
        </p:spPr>
      </p:pic>
      <p:pic>
        <p:nvPicPr>
          <p:cNvPr id="3" name="guard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89352" y="3289487"/>
            <a:ext cx="1340646" cy="1114907"/>
          </a:xfrm>
          <a:prstGeom prst="rect">
            <a:avLst/>
          </a:prstGeom>
        </p:spPr>
      </p:pic>
      <p:pic>
        <p:nvPicPr>
          <p:cNvPr id="8" name="Content Placeholder 7" descr="united-kingdom-5004636_1280"/>
          <p:cNvPicPr>
            <a:picLocks noGrp="1" noChangeAspect="1"/>
          </p:cNvPicPr>
          <p:nvPr>
            <p:ph sz="half" idx="2"/>
          </p:nvPr>
        </p:nvPicPr>
        <p:blipFill>
          <a:blip r:embed="rId7"/>
          <a:stretch>
            <a:fillRect/>
          </a:stretch>
        </p:blipFill>
        <p:spPr>
          <a:xfrm>
            <a:off x="8262003" y="1389143"/>
            <a:ext cx="3238758" cy="4860687"/>
          </a:xfrm>
          <a:prstGeom prst="rect">
            <a:avLst/>
          </a:prstGeom>
        </p:spPr>
      </p:pic>
      <p:sp>
        <p:nvSpPr>
          <p:cNvPr id="10" name="Rectangle 11"/>
          <p:cNvSpPr/>
          <p:nvPr/>
        </p:nvSpPr>
        <p:spPr>
          <a:xfrm>
            <a:off x="12725400" y="5386705"/>
            <a:ext cx="5589905" cy="1076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200"/>
              <a:t> </a:t>
            </a:r>
            <a:r>
              <a:rPr lang="en-US" sz="3200" b="1"/>
              <a:t>Ex:</a:t>
            </a:r>
            <a:r>
              <a:rPr lang="en-US" sz="3200"/>
              <a:t> He made several helpful suggestions.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7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612111" y="1528724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000" b="1" dirty="0">
                <a:solidFill>
                  <a:srgbClr val="AD4F0F"/>
                </a:solidFill>
              </a:rPr>
              <a:t>helpful </a:t>
            </a:r>
            <a:r>
              <a:rPr lang="en-US" sz="6000" b="1" dirty="0">
                <a:solidFill>
                  <a:srgbClr val="AD4F0F"/>
                </a:solidFill>
                <a:cs typeface="Calibri" panose="020F0502020204030204" charset="0"/>
              </a:rPr>
              <a:t>(adj)</a:t>
            </a:r>
          </a:p>
        </p:txBody>
      </p:sp>
      <p:sp>
        <p:nvSpPr>
          <p:cNvPr id="2" name="Rectangle 1"/>
          <p:cNvSpPr/>
          <p:nvPr/>
        </p:nvSpPr>
        <p:spPr>
          <a:xfrm>
            <a:off x="2060862" y="2581910"/>
            <a:ext cx="2333625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  <a:sym typeface="+mn-ea"/>
              </a:rPr>
              <a:t>/ˈ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  <a:sym typeface="+mn-ea"/>
              </a:rPr>
              <a:t>helpfl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  <a:sym typeface="+mn-ea"/>
              </a:rPr>
              <a:t>/</a:t>
            </a:r>
            <a:endParaRPr lang="en-US" sz="4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11"/>
          <p:cNvSpPr/>
          <p:nvPr/>
        </p:nvSpPr>
        <p:spPr>
          <a:xfrm>
            <a:off x="748387" y="5126400"/>
            <a:ext cx="55899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 dirty="0">
                <a:sym typeface="+mn-ea"/>
              </a:rPr>
              <a:t> willing to help, or useful</a:t>
            </a:r>
            <a:endParaRPr lang="en-US" sz="3600" dirty="0"/>
          </a:p>
        </p:txBody>
      </p:sp>
      <p:pic>
        <p:nvPicPr>
          <p:cNvPr id="8" name="Content Placeholder 7" descr="united-kingdom-5004636_1280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-1947545" y="5076825"/>
            <a:ext cx="1130300" cy="1696085"/>
          </a:xfrm>
          <a:prstGeom prst="rect">
            <a:avLst/>
          </a:prstGeom>
        </p:spPr>
      </p:pic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8801910"/>
              </p:ext>
            </p:extLst>
          </p:nvPr>
        </p:nvGraphicFramePr>
        <p:xfrm>
          <a:off x="1322691" y="7757156"/>
          <a:ext cx="10031203" cy="3172025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2274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157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880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1534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New words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Pronunciation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Meaning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549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charset="0"/>
                          <a:ea typeface="Calibri" panose="020F0502020204030204" charset="0"/>
                          <a:cs typeface="Calibri" panose="020F0502020204030204" charset="0"/>
                        </a:rPr>
                        <a:t>1. water (v) </a:t>
                      </a:r>
                      <a:endParaRPr lang="en-US" sz="3200" b="0" dirty="0">
                        <a:effectLst/>
                        <a:latin typeface="Calibri" panose="020F050202020403020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charset="0"/>
                          <a:ea typeface="Calibri" panose="020F0502020204030204" charset="0"/>
                          <a:cs typeface="Calibri" panose="020F0502020204030204" charset="0"/>
                        </a:rPr>
                        <a:t>/ˈwɔːtər/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charset="0"/>
                          <a:ea typeface="Calibri" panose="020F0502020204030204" charset="0"/>
                          <a:cs typeface="Calibri" panose="020F0502020204030204" charset="0"/>
                        </a:rPr>
                        <a:t>tưới nước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charset="0"/>
                          <a:ea typeface="Calibri" panose="020F0502020204030204" charset="0"/>
                          <a:cs typeface="Calibri" panose="020F0502020204030204" charset="0"/>
                        </a:rPr>
                        <a:t>2. guard 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charset="0"/>
                          <a:ea typeface="Calibri" panose="020F0502020204030204" charset="0"/>
                          <a:cs typeface="Calibri" panose="020F0502020204030204" charset="0"/>
                        </a:rPr>
                        <a:t>/ɡɑːrd/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charset="0"/>
                          <a:ea typeface="Calibri" panose="020F0502020204030204" charset="0"/>
                          <a:cs typeface="Calibri" panose="020F0502020204030204" charset="0"/>
                        </a:rPr>
                        <a:t>bảo vệ</a:t>
                      </a:r>
                      <a:endParaRPr lang="en-US" sz="3200" b="0">
                        <a:effectLst/>
                        <a:latin typeface="Calibri" panose="020F050202020403020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charset="0"/>
                          <a:ea typeface="Calibri" panose="020F0502020204030204" charset="0"/>
                          <a:cs typeface="Calibri" panose="020F0502020204030204" charset="0"/>
                        </a:rPr>
                        <a:t>3.helpful (adj)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charset="0"/>
                          <a:ea typeface="Calibri" panose="020F0502020204030204" charset="0"/>
                          <a:cs typeface="Calibri" panose="020F0502020204030204" charset="0"/>
                        </a:rPr>
                        <a:t>/ˈhelpfl/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 err="1">
                          <a:effectLst/>
                          <a:latin typeface="Calibri" panose="020F050202020403020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3200" b="0" dirty="0">
                          <a:effectLst/>
                          <a:latin typeface="Calibri" panose="020F050202020403020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libri" panose="020F050202020403020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ích</a:t>
                      </a:r>
                      <a:endParaRPr lang="en-US" sz="3200" b="0" dirty="0">
                        <a:effectLst/>
                        <a:latin typeface="Calibri" panose="020F050202020403020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1" name="Rectangle 11"/>
          <p:cNvSpPr/>
          <p:nvPr/>
        </p:nvSpPr>
        <p:spPr>
          <a:xfrm>
            <a:off x="6431915" y="2800964"/>
            <a:ext cx="558990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400"/>
              <a:t> </a:t>
            </a:r>
            <a:r>
              <a:rPr lang="en-US" sz="4400" b="1"/>
              <a:t>Ex:</a:t>
            </a:r>
            <a:r>
              <a:rPr lang="en-US" sz="4400"/>
              <a:t> He made several helpful suggestions.</a:t>
            </a:r>
          </a:p>
        </p:txBody>
      </p:sp>
      <p:pic>
        <p:nvPicPr>
          <p:cNvPr id="13" name="ukhellu008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850182" y="3615742"/>
            <a:ext cx="946903" cy="9264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76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7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8752176" y="-2250796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helpful</a:t>
            </a:r>
            <a:r>
              <a:rPr lang="en-US" sz="6000" b="1" dirty="0">
                <a:solidFill>
                  <a:srgbClr val="AD4F0F"/>
                </a:solidFill>
              </a:rPr>
              <a:t> </a:t>
            </a:r>
            <a:r>
              <a:rPr lang="en-US" sz="6000" b="1" dirty="0">
                <a:solidFill>
                  <a:srgbClr val="AD4F0F"/>
                </a:solidFill>
                <a:cs typeface="Calibri" panose="020F0502020204030204" charset="0"/>
              </a:rPr>
              <a:t>(adj)</a:t>
            </a:r>
          </a:p>
        </p:txBody>
      </p:sp>
      <p:sp>
        <p:nvSpPr>
          <p:cNvPr id="2" name="Rectangle 1"/>
          <p:cNvSpPr/>
          <p:nvPr/>
        </p:nvSpPr>
        <p:spPr>
          <a:xfrm>
            <a:off x="2285981" y="-2512028"/>
            <a:ext cx="2333625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/ˈhelpfl/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11"/>
          <p:cNvSpPr/>
          <p:nvPr/>
        </p:nvSpPr>
        <p:spPr>
          <a:xfrm>
            <a:off x="-7480300" y="-1699895"/>
            <a:ext cx="558990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200"/>
              <a:t> willing to help, or useful:</a:t>
            </a:r>
          </a:p>
        </p:txBody>
      </p:sp>
      <p:sp>
        <p:nvSpPr>
          <p:cNvPr id="11" name="Rectangle 11"/>
          <p:cNvSpPr/>
          <p:nvPr/>
        </p:nvSpPr>
        <p:spPr>
          <a:xfrm>
            <a:off x="-7480300" y="4566920"/>
            <a:ext cx="5589905" cy="1076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200"/>
              <a:t> </a:t>
            </a:r>
            <a:r>
              <a:rPr lang="en-US" sz="3200" b="1"/>
              <a:t>Ex:</a:t>
            </a:r>
            <a:r>
              <a:rPr lang="en-US" sz="3200"/>
              <a:t> He made several helpful suggestions.</a:t>
            </a:r>
          </a:p>
        </p:txBody>
      </p:sp>
      <p:pic>
        <p:nvPicPr>
          <p:cNvPr id="13" name="ukhellu008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34225" y="4568362"/>
            <a:ext cx="619125" cy="619125"/>
          </a:xfrm>
          <a:prstGeom prst="rect">
            <a:avLst/>
          </a:prstGeom>
        </p:spPr>
      </p:pic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1402683"/>
              </p:ext>
            </p:extLst>
          </p:nvPr>
        </p:nvGraphicFramePr>
        <p:xfrm>
          <a:off x="1250796" y="2084873"/>
          <a:ext cx="10031203" cy="3172025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2274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157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880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15340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05A0B8"/>
                          </a:solidFill>
                          <a:latin typeface="+mn-lt"/>
                        </a:rPr>
                        <a:t>New words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05A0B8"/>
                          </a:solidFill>
                          <a:latin typeface="+mn-lt"/>
                        </a:rPr>
                        <a:t>Pronunciation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05A0B8"/>
                          </a:solidFill>
                          <a:latin typeface="+mn-lt"/>
                        </a:rPr>
                        <a:t>Meaning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549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charset="0"/>
                          <a:cs typeface="Calibri" panose="020F0502020204030204" charset="0"/>
                        </a:rPr>
                        <a:t>1. water (v) </a:t>
                      </a:r>
                      <a:endParaRPr lang="en-US" sz="36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b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charset="0"/>
                          <a:cs typeface="Calibri" panose="020F0502020204030204" charset="0"/>
                        </a:rPr>
                        <a:t>/ˈwɔːtər/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b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charset="0"/>
                          <a:cs typeface="Calibri" panose="020F0502020204030204" charset="0"/>
                        </a:rPr>
                        <a:t>tưới nước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charset="0"/>
                          <a:cs typeface="Calibri" panose="020F0502020204030204" charset="0"/>
                        </a:rPr>
                        <a:t>2. guard 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b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charset="0"/>
                          <a:cs typeface="Calibri" panose="020F0502020204030204" charset="0"/>
                        </a:rPr>
                        <a:t>/ɡɑːrd/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b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charset="0"/>
                          <a:cs typeface="Calibri" panose="020F0502020204030204" charset="0"/>
                        </a:rPr>
                        <a:t>bảo vệ</a:t>
                      </a:r>
                      <a:endParaRPr lang="en-US" sz="3600" b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600" b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charset="0"/>
                          <a:cs typeface="Calibri" panose="020F0502020204030204" charset="0"/>
                        </a:rPr>
                        <a:t>3.helpful (adj)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600" b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charset="0"/>
                          <a:cs typeface="Calibri" panose="020F0502020204030204" charset="0"/>
                        </a:rPr>
                        <a:t>/ˈhelpfl/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600" b="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3600" b="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ích</a:t>
                      </a:r>
                      <a:endParaRPr lang="en-US" sz="36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2" name="guard">
            <a:hlinkClick r:id="" action="ppaction://media"/>
          </p:cNvPr>
          <p:cNvPicPr>
            <a:picLocks noGrp="1" noChangeAspect="1"/>
          </p:cNvPicPr>
          <p:nvPr>
            <p:ph sz="half" idx="1"/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34225" y="3822872"/>
            <a:ext cx="619125" cy="619125"/>
          </a:xfrm>
          <a:prstGeom prst="rect">
            <a:avLst/>
          </a:prstGeom>
        </p:spPr>
      </p:pic>
      <p:pic>
        <p:nvPicPr>
          <p:cNvPr id="27" name="water">
            <a:hlinkClick r:id="" action="ppaction://media"/>
          </p:cNvPr>
          <p:cNvPicPr>
            <a:picLocks noGrp="1" noChangeAspect="1"/>
          </p:cNvPicPr>
          <p:nvPr>
            <p:ph sz="half" idx="2"/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34225" y="3077382"/>
            <a:ext cx="619125" cy="6191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720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72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4" dur="76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5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>
                <p:cTn id="16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030" y="1104264"/>
            <a:ext cx="748701" cy="81322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382731" y="1108568"/>
            <a:ext cx="987869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Match the verbs in column A to the words or phrases in column B. Then listen, check and repeat them.</a:t>
            </a:r>
          </a:p>
        </p:txBody>
      </p:sp>
      <p:graphicFrame>
        <p:nvGraphicFramePr>
          <p:cNvPr id="44" name="Table 43"/>
          <p:cNvGraphicFramePr/>
          <p:nvPr>
            <p:extLst>
              <p:ext uri="{D42A27DB-BD31-4B8C-83A1-F6EECF244321}">
                <p14:modId xmlns:p14="http://schemas.microsoft.com/office/powerpoint/2010/main" val="4219798781"/>
              </p:ext>
            </p:extLst>
          </p:nvPr>
        </p:nvGraphicFramePr>
        <p:xfrm>
          <a:off x="947905" y="2325865"/>
          <a:ext cx="5888366" cy="4268685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29441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441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7298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000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00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9140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3600" dirty="0">
                          <a:solidFill>
                            <a:schemeClr val="tx1"/>
                          </a:solidFill>
                        </a:rPr>
                        <a:t>1. understand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3600" dirty="0">
                          <a:solidFill>
                            <a:schemeClr val="tx1"/>
                          </a:solidFill>
                        </a:rPr>
                        <a:t>a. fruit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9140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3600" dirty="0">
                          <a:solidFill>
                            <a:schemeClr val="tx1"/>
                          </a:solidFill>
                        </a:rPr>
                        <a:t>2. pick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3600" dirty="0">
                          <a:solidFill>
                            <a:schemeClr val="tx1"/>
                          </a:solidFill>
                        </a:rPr>
                        <a:t>b. the washing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9140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3600">
                          <a:solidFill>
                            <a:schemeClr val="tx1"/>
                          </a:solidFill>
                        </a:rPr>
                        <a:t>3. do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3600" dirty="0">
                          <a:solidFill>
                            <a:schemeClr val="tx1"/>
                          </a:solidFill>
                        </a:rPr>
                        <a:t>c. our feelings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9140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3600">
                          <a:solidFill>
                            <a:schemeClr val="tx1"/>
                          </a:solidFill>
                        </a:rPr>
                        <a:t>4. water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3600" dirty="0">
                          <a:solidFill>
                            <a:schemeClr val="tx1"/>
                          </a:solidFill>
                        </a:rPr>
                        <a:t>d. as a guard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9140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3600">
                          <a:solidFill>
                            <a:schemeClr val="tx1"/>
                          </a:solidFill>
                        </a:rPr>
                        <a:t>5. work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3600" dirty="0">
                          <a:solidFill>
                            <a:schemeClr val="tx1"/>
                          </a:solidFill>
                        </a:rPr>
                        <a:t>e. plants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45" name="Table 44"/>
          <p:cNvGraphicFramePr/>
          <p:nvPr>
            <p:extLst>
              <p:ext uri="{D42A27DB-BD31-4B8C-83A1-F6EECF244321}">
                <p14:modId xmlns:p14="http://schemas.microsoft.com/office/powerpoint/2010/main" val="1767957564"/>
              </p:ext>
            </p:extLst>
          </p:nvPr>
        </p:nvGraphicFramePr>
        <p:xfrm>
          <a:off x="7876368" y="2449163"/>
          <a:ext cx="2596515" cy="3672668"/>
        </p:xfrm>
        <a:graphic>
          <a:graphicData uri="http://schemas.openxmlformats.org/drawingml/2006/table">
            <a:tbl>
              <a:tblPr firstRow="1" bandRow="1">
                <a:tableStyleId>{284E427A-3D55-4303-BF80-6455036E1DE7}</a:tableStyleId>
              </a:tblPr>
              <a:tblGrid>
                <a:gridCol w="25965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39140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3000" b="1">
                          <a:solidFill>
                            <a:schemeClr val="tx1"/>
                          </a:solidFill>
                        </a:rPr>
                        <a:t>1.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9140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3000" b="1" dirty="0">
                          <a:solidFill>
                            <a:schemeClr val="tx1"/>
                          </a:solidFill>
                        </a:rPr>
                        <a:t>2. 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9140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3000" b="1">
                          <a:solidFill>
                            <a:schemeClr val="tx1"/>
                          </a:solidFill>
                        </a:rPr>
                        <a:t>3. 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9140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3000" b="1">
                          <a:solidFill>
                            <a:schemeClr val="tx1"/>
                          </a:solidFill>
                        </a:rPr>
                        <a:t>4. 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16108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3000" b="1" dirty="0">
                          <a:solidFill>
                            <a:schemeClr val="tx1"/>
                          </a:solidFill>
                        </a:rPr>
                        <a:t>5. 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6" name="TextBox 20"/>
          <p:cNvSpPr txBox="1"/>
          <p:nvPr/>
        </p:nvSpPr>
        <p:spPr>
          <a:xfrm>
            <a:off x="8299913" y="2271363"/>
            <a:ext cx="894080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4800" dirty="0">
                <a:solidFill>
                  <a:srgbClr val="00B050"/>
                </a:solidFill>
              </a:rPr>
              <a:t>c</a:t>
            </a:r>
          </a:p>
        </p:txBody>
      </p:sp>
      <p:sp>
        <p:nvSpPr>
          <p:cNvPr id="47" name="TextBox 20"/>
          <p:cNvSpPr txBox="1"/>
          <p:nvPr/>
        </p:nvSpPr>
        <p:spPr>
          <a:xfrm>
            <a:off x="8299913" y="3000978"/>
            <a:ext cx="894080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4800" dirty="0">
                <a:solidFill>
                  <a:srgbClr val="00B050"/>
                </a:solidFill>
              </a:rPr>
              <a:t>a</a:t>
            </a:r>
          </a:p>
        </p:txBody>
      </p:sp>
      <p:sp>
        <p:nvSpPr>
          <p:cNvPr id="50" name="TextBox 20"/>
          <p:cNvSpPr txBox="1"/>
          <p:nvPr/>
        </p:nvSpPr>
        <p:spPr>
          <a:xfrm>
            <a:off x="8299913" y="3730593"/>
            <a:ext cx="894080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4800" dirty="0">
                <a:solidFill>
                  <a:srgbClr val="00B050"/>
                </a:solidFill>
              </a:rPr>
              <a:t>b</a:t>
            </a:r>
          </a:p>
        </p:txBody>
      </p:sp>
      <p:sp>
        <p:nvSpPr>
          <p:cNvPr id="51" name="TextBox 20"/>
          <p:cNvSpPr txBox="1"/>
          <p:nvPr/>
        </p:nvSpPr>
        <p:spPr>
          <a:xfrm>
            <a:off x="8299913" y="4460208"/>
            <a:ext cx="894080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4800" dirty="0">
                <a:solidFill>
                  <a:srgbClr val="00B050"/>
                </a:solidFill>
              </a:rPr>
              <a:t>e</a:t>
            </a:r>
          </a:p>
        </p:txBody>
      </p:sp>
      <p:sp>
        <p:nvSpPr>
          <p:cNvPr id="52" name="TextBox 20"/>
          <p:cNvSpPr txBox="1"/>
          <p:nvPr/>
        </p:nvSpPr>
        <p:spPr>
          <a:xfrm>
            <a:off x="8299913" y="5189823"/>
            <a:ext cx="894080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4800" dirty="0">
                <a:solidFill>
                  <a:srgbClr val="00B050"/>
                </a:solidFill>
              </a:rPr>
              <a:t>d</a:t>
            </a:r>
          </a:p>
        </p:txBody>
      </p:sp>
      <p:pic>
        <p:nvPicPr>
          <p:cNvPr id="67" name="Content Placeholder 66"/>
          <p:cNvPicPr>
            <a:picLocks noGrp="1" noChangeAspect="1"/>
          </p:cNvPicPr>
          <p:nvPr>
            <p:ph sz="half"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6135" y="10139680"/>
            <a:ext cx="1066800" cy="1057275"/>
          </a:xfrm>
          <a:prstGeom prst="rect">
            <a:avLst/>
          </a:prstGeom>
        </p:spPr>
      </p:pic>
      <p:sp>
        <p:nvSpPr>
          <p:cNvPr id="68" name="Text Box 67"/>
          <p:cNvSpPr txBox="1"/>
          <p:nvPr/>
        </p:nvSpPr>
        <p:spPr>
          <a:xfrm>
            <a:off x="13257530" y="8074660"/>
            <a:ext cx="4126230" cy="516953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000" b="1">
                <a:solidFill>
                  <a:schemeClr val="bg1"/>
                </a:solidFill>
              </a:rPr>
              <a:t>CAN</a:t>
            </a:r>
          </a:p>
          <a:p>
            <a:pPr algn="ctr"/>
            <a:endParaRPr lang="en-US" sz="3000" b="1">
              <a:solidFill>
                <a:schemeClr val="bg1"/>
              </a:solidFill>
            </a:endParaRPr>
          </a:p>
          <a:p>
            <a:pPr algn="ctr"/>
            <a:endParaRPr lang="en-US" sz="3000" b="1">
              <a:solidFill>
                <a:schemeClr val="bg1"/>
              </a:solidFill>
            </a:endParaRPr>
          </a:p>
          <a:p>
            <a:pPr algn="ctr"/>
            <a:endParaRPr lang="en-US" sz="3000" b="1">
              <a:solidFill>
                <a:schemeClr val="bg1"/>
              </a:solidFill>
            </a:endParaRPr>
          </a:p>
          <a:p>
            <a:pPr algn="ctr"/>
            <a:endParaRPr lang="en-US" sz="3000" b="1">
              <a:solidFill>
                <a:schemeClr val="bg1"/>
              </a:solidFill>
            </a:endParaRPr>
          </a:p>
          <a:p>
            <a:pPr algn="ctr"/>
            <a:endParaRPr lang="en-US" sz="3000" b="1">
              <a:solidFill>
                <a:schemeClr val="bg1"/>
              </a:solidFill>
            </a:endParaRPr>
          </a:p>
          <a:p>
            <a:pPr algn="ctr"/>
            <a:endParaRPr lang="en-US" sz="3000" b="1">
              <a:solidFill>
                <a:schemeClr val="bg1"/>
              </a:solidFill>
            </a:endParaRPr>
          </a:p>
          <a:p>
            <a:pPr algn="ctr"/>
            <a:endParaRPr lang="en-US" sz="3000" b="1">
              <a:solidFill>
                <a:schemeClr val="bg1"/>
              </a:solidFill>
            </a:endParaRPr>
          </a:p>
          <a:p>
            <a:pPr algn="ctr"/>
            <a:endParaRPr lang="en-US" sz="3000">
              <a:sym typeface="+mn-ea"/>
            </a:endParaRPr>
          </a:p>
          <a:p>
            <a:pPr algn="ctr"/>
            <a:r>
              <a:rPr lang="en-US" sz="3000">
                <a:sym typeface="+mn-ea"/>
              </a:rPr>
              <a:t>The monkey </a:t>
            </a:r>
            <a:r>
              <a:rPr lang="en-US" sz="3000" b="1" u="sng">
                <a:sym typeface="+mn-ea"/>
              </a:rPr>
              <a:t>can climb</a:t>
            </a:r>
            <a:r>
              <a:rPr lang="en-US" sz="3000">
                <a:sym typeface="+mn-ea"/>
              </a:rPr>
              <a:t> tree</a:t>
            </a:r>
            <a:endParaRPr lang="en-US" sz="3000" b="1">
              <a:solidFill>
                <a:schemeClr val="bg1"/>
              </a:solidFill>
            </a:endParaRPr>
          </a:p>
        </p:txBody>
      </p:sp>
      <p:sp>
        <p:nvSpPr>
          <p:cNvPr id="69" name="Text Box 68"/>
          <p:cNvSpPr txBox="1"/>
          <p:nvPr/>
        </p:nvSpPr>
        <p:spPr>
          <a:xfrm>
            <a:off x="-6262370" y="7973060"/>
            <a:ext cx="4493895" cy="516953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000" b="1">
                <a:solidFill>
                  <a:schemeClr val="bg1"/>
                </a:solidFill>
              </a:rPr>
              <a:t>CAN’T</a:t>
            </a:r>
          </a:p>
          <a:p>
            <a:pPr algn="ctr"/>
            <a:endParaRPr lang="en-US" sz="3000" b="1">
              <a:solidFill>
                <a:schemeClr val="bg1"/>
              </a:solidFill>
            </a:endParaRPr>
          </a:p>
          <a:p>
            <a:pPr algn="ctr"/>
            <a:endParaRPr lang="en-US" sz="3000" b="1">
              <a:solidFill>
                <a:schemeClr val="bg1"/>
              </a:solidFill>
            </a:endParaRPr>
          </a:p>
          <a:p>
            <a:pPr algn="ctr"/>
            <a:endParaRPr lang="en-US" sz="3000" b="1">
              <a:solidFill>
                <a:schemeClr val="bg1"/>
              </a:solidFill>
            </a:endParaRPr>
          </a:p>
          <a:p>
            <a:pPr algn="ctr"/>
            <a:endParaRPr lang="en-US" sz="3000" b="1">
              <a:solidFill>
                <a:schemeClr val="bg1"/>
              </a:solidFill>
            </a:endParaRPr>
          </a:p>
          <a:p>
            <a:pPr algn="ctr"/>
            <a:endParaRPr lang="en-US" sz="3000" b="1">
              <a:solidFill>
                <a:schemeClr val="bg1"/>
              </a:solidFill>
            </a:endParaRPr>
          </a:p>
          <a:p>
            <a:pPr algn="ctr"/>
            <a:endParaRPr lang="en-US" sz="3000" b="1">
              <a:solidFill>
                <a:schemeClr val="bg1"/>
              </a:solidFill>
            </a:endParaRPr>
          </a:p>
          <a:p>
            <a:pPr algn="ctr"/>
            <a:endParaRPr lang="en-US" sz="3000" b="1">
              <a:solidFill>
                <a:schemeClr val="bg1"/>
              </a:solidFill>
              <a:sym typeface="+mn-ea"/>
            </a:endParaRPr>
          </a:p>
          <a:p>
            <a:pPr algn="ctr"/>
            <a:endParaRPr lang="en-US" sz="3000" b="1">
              <a:solidFill>
                <a:schemeClr val="bg1"/>
              </a:solidFill>
              <a:sym typeface="+mn-ea"/>
            </a:endParaRPr>
          </a:p>
          <a:p>
            <a:pPr algn="ctr"/>
            <a:endParaRPr lang="en-US" sz="3000">
              <a:solidFill>
                <a:schemeClr val="bg1"/>
              </a:solidFill>
              <a:sym typeface="+mn-ea"/>
            </a:endParaRPr>
          </a:p>
          <a:p>
            <a:pPr algn="ctr"/>
            <a:r>
              <a:rPr lang="en-US" sz="3000">
                <a:solidFill>
                  <a:schemeClr val="bg1"/>
                </a:solidFill>
                <a:sym typeface="+mn-ea"/>
              </a:rPr>
              <a:t>The monkey </a:t>
            </a:r>
            <a:r>
              <a:rPr lang="en-US" sz="3000" b="1">
                <a:solidFill>
                  <a:schemeClr val="bg1"/>
                </a:solidFill>
                <a:sym typeface="+mn-ea"/>
              </a:rPr>
              <a:t>can’t fly</a:t>
            </a:r>
          </a:p>
        </p:txBody>
      </p:sp>
      <p:pic>
        <p:nvPicPr>
          <p:cNvPr id="70" name="Content Placeholder 69" descr="tải xuống"/>
          <p:cNvPicPr>
            <a:picLocks noGrp="1" noChangeAspect="1"/>
          </p:cNvPicPr>
          <p:nvPr>
            <p:ph sz="half" idx="2"/>
          </p:nvPr>
        </p:nvPicPr>
        <p:blipFill>
          <a:blip r:embed="rId7"/>
          <a:stretch>
            <a:fillRect/>
          </a:stretch>
        </p:blipFill>
        <p:spPr>
          <a:xfrm>
            <a:off x="14138910" y="9140825"/>
            <a:ext cx="2381250" cy="3054985"/>
          </a:xfrm>
          <a:prstGeom prst="rect">
            <a:avLst/>
          </a:prstGeom>
        </p:spPr>
      </p:pic>
      <p:pic>
        <p:nvPicPr>
          <p:cNvPr id="71" name="Picture 70" descr="istockphoto-96420635-612x6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296535" y="9314180"/>
            <a:ext cx="2562860" cy="2971165"/>
          </a:xfrm>
          <a:prstGeom prst="rect">
            <a:avLst/>
          </a:prstGeom>
        </p:spPr>
      </p:pic>
      <p:pic>
        <p:nvPicPr>
          <p:cNvPr id="72" name="Picture 71" descr="zyro-image (2)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6111875" y="8074660"/>
            <a:ext cx="1028700" cy="1028700"/>
          </a:xfrm>
          <a:prstGeom prst="rect">
            <a:avLst/>
          </a:prstGeom>
        </p:spPr>
      </p:pic>
      <p:pic>
        <p:nvPicPr>
          <p:cNvPr id="73" name="Picture 72" descr="zyro-image (1)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168630" y="8074660"/>
            <a:ext cx="1346200" cy="145415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3" name="Round Single Corner Rectangle 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ound Single Corner Rectangle 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ound Single Corner Rectangle 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135939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B2_38">
            <a:hlinkClick r:id="" action="ppaction://media"/>
            <a:extLst>
              <a:ext uri="{FF2B5EF4-FFF2-40B4-BE49-F238E27FC236}">
                <a16:creationId xmlns:a16="http://schemas.microsoft.com/office/drawing/2014/main" id="{C95C72BA-DEF1-CC68-5EA9-767BF336EE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552445" y="1556933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4595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6" grpId="0"/>
      <p:bldP spid="46" grpId="1"/>
      <p:bldP spid="47" grpId="0"/>
      <p:bldP spid="47" grpId="1"/>
      <p:bldP spid="50" grpId="0"/>
      <p:bldP spid="50" grpId="1"/>
      <p:bldP spid="51" grpId="0"/>
      <p:bldP spid="51" grpId="1"/>
      <p:bldP spid="52" grpId="0"/>
      <p:bldP spid="52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64272" y="1243379"/>
            <a:ext cx="98786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Tell your partner the activities in 1 you can or can’t do.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6765" y="3583940"/>
            <a:ext cx="928370" cy="920115"/>
          </a:xfrm>
          <a:prstGeom prst="rect">
            <a:avLst/>
          </a:prstGeom>
        </p:spPr>
      </p:pic>
      <p:sp>
        <p:nvSpPr>
          <p:cNvPr id="13" name="Text Box 12"/>
          <p:cNvSpPr txBox="1"/>
          <p:nvPr/>
        </p:nvSpPr>
        <p:spPr>
          <a:xfrm>
            <a:off x="1788160" y="2277110"/>
            <a:ext cx="3908425" cy="424624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</a:rPr>
              <a:t>CAN</a:t>
            </a:r>
          </a:p>
          <a:p>
            <a:pPr algn="ctr"/>
            <a:endParaRPr lang="en-US" sz="3000" b="1" dirty="0">
              <a:solidFill>
                <a:schemeClr val="bg1"/>
              </a:solidFill>
            </a:endParaRPr>
          </a:p>
          <a:p>
            <a:pPr algn="ctr"/>
            <a:endParaRPr lang="en-US" sz="3000" b="1" dirty="0">
              <a:solidFill>
                <a:schemeClr val="bg1"/>
              </a:solidFill>
            </a:endParaRPr>
          </a:p>
          <a:p>
            <a:pPr algn="ctr"/>
            <a:endParaRPr lang="en-US" sz="3000" b="1" dirty="0">
              <a:solidFill>
                <a:schemeClr val="bg1"/>
              </a:solidFill>
            </a:endParaRPr>
          </a:p>
          <a:p>
            <a:pPr algn="ctr"/>
            <a:endParaRPr lang="en-US" sz="3000" b="1" dirty="0">
              <a:solidFill>
                <a:schemeClr val="bg1"/>
              </a:solidFill>
            </a:endParaRPr>
          </a:p>
          <a:p>
            <a:pPr algn="ctr"/>
            <a:endParaRPr lang="en-US" sz="3000" b="1" dirty="0">
              <a:solidFill>
                <a:schemeClr val="bg1"/>
              </a:solidFill>
            </a:endParaRPr>
          </a:p>
          <a:p>
            <a:pPr algn="ctr"/>
            <a:endParaRPr lang="en-US" sz="3000" dirty="0">
              <a:sym typeface="+mn-ea"/>
            </a:endParaRPr>
          </a:p>
          <a:p>
            <a:pPr algn="ctr"/>
            <a:r>
              <a:rPr lang="en-US" sz="3000" dirty="0">
                <a:sym typeface="+mn-ea"/>
              </a:rPr>
              <a:t>The monkey </a:t>
            </a:r>
            <a:r>
              <a:rPr lang="en-US" sz="3000" b="1" u="sng" dirty="0">
                <a:sym typeface="+mn-ea"/>
              </a:rPr>
              <a:t>can climb</a:t>
            </a:r>
            <a:r>
              <a:rPr lang="en-US" sz="3000" dirty="0">
                <a:sym typeface="+mn-ea"/>
              </a:rPr>
              <a:t> trees.</a:t>
            </a:r>
            <a:endParaRPr lang="en-US" sz="3000" b="1" dirty="0">
              <a:solidFill>
                <a:schemeClr val="bg1"/>
              </a:solidFill>
            </a:endParaRPr>
          </a:p>
        </p:txBody>
      </p:sp>
      <p:sp>
        <p:nvSpPr>
          <p:cNvPr id="14" name="Text Box 13"/>
          <p:cNvSpPr txBox="1"/>
          <p:nvPr/>
        </p:nvSpPr>
        <p:spPr>
          <a:xfrm>
            <a:off x="6931660" y="2259330"/>
            <a:ext cx="3908425" cy="424624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</a:rPr>
              <a:t>CAN’T</a:t>
            </a:r>
          </a:p>
          <a:p>
            <a:pPr algn="ctr"/>
            <a:endParaRPr lang="en-US" sz="3000" b="1" dirty="0">
              <a:solidFill>
                <a:schemeClr val="bg1"/>
              </a:solidFill>
            </a:endParaRPr>
          </a:p>
          <a:p>
            <a:pPr algn="ctr"/>
            <a:endParaRPr lang="en-US" sz="3000" b="1" dirty="0">
              <a:solidFill>
                <a:schemeClr val="bg1"/>
              </a:solidFill>
            </a:endParaRPr>
          </a:p>
          <a:p>
            <a:pPr algn="ctr"/>
            <a:endParaRPr lang="en-US" sz="3000" b="1" dirty="0">
              <a:solidFill>
                <a:schemeClr val="bg1"/>
              </a:solidFill>
            </a:endParaRPr>
          </a:p>
          <a:p>
            <a:pPr algn="ctr"/>
            <a:endParaRPr lang="en-US" sz="3000" b="1" dirty="0">
              <a:solidFill>
                <a:schemeClr val="bg1"/>
              </a:solidFill>
            </a:endParaRPr>
          </a:p>
          <a:p>
            <a:pPr algn="ctr"/>
            <a:endParaRPr lang="en-US" sz="3000" b="1" dirty="0">
              <a:solidFill>
                <a:schemeClr val="bg1"/>
              </a:solidFill>
            </a:endParaRPr>
          </a:p>
          <a:p>
            <a:pPr algn="ctr"/>
            <a:endParaRPr lang="en-US" sz="3000" b="1" dirty="0">
              <a:solidFill>
                <a:schemeClr val="bg1"/>
              </a:solidFill>
            </a:endParaRPr>
          </a:p>
          <a:p>
            <a:pPr algn="ctr"/>
            <a:endParaRPr lang="en-US" sz="3000" dirty="0">
              <a:solidFill>
                <a:schemeClr val="bg1"/>
              </a:solidFill>
              <a:sym typeface="+mn-ea"/>
            </a:endParaRPr>
          </a:p>
          <a:p>
            <a:pPr algn="ctr"/>
            <a:r>
              <a:rPr lang="en-US" sz="3000" dirty="0">
                <a:solidFill>
                  <a:schemeClr val="bg1"/>
                </a:solidFill>
                <a:sym typeface="+mn-ea"/>
              </a:rPr>
              <a:t>The monkey </a:t>
            </a:r>
            <a:r>
              <a:rPr lang="en-US" sz="3000" b="1" dirty="0">
                <a:solidFill>
                  <a:schemeClr val="bg1"/>
                </a:solidFill>
                <a:sym typeface="+mn-ea"/>
              </a:rPr>
              <a:t>can’t fly.</a:t>
            </a:r>
          </a:p>
        </p:txBody>
      </p:sp>
      <p:pic>
        <p:nvPicPr>
          <p:cNvPr id="15" name="Content Placeholder 14" descr="tải xuống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2669540" y="2845435"/>
            <a:ext cx="2071370" cy="2657475"/>
          </a:xfrm>
          <a:prstGeom prst="rect">
            <a:avLst/>
          </a:prstGeom>
        </p:spPr>
      </p:pic>
      <p:pic>
        <p:nvPicPr>
          <p:cNvPr id="17" name="Picture 16" descr="istockphoto-96420635-612x6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96505" y="2847340"/>
            <a:ext cx="2647950" cy="3070225"/>
          </a:xfrm>
          <a:prstGeom prst="rect">
            <a:avLst/>
          </a:prstGeom>
        </p:spPr>
      </p:pic>
      <p:pic>
        <p:nvPicPr>
          <p:cNvPr id="19" name="Picture 18" descr="zyro-image (2)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01155" y="2061210"/>
            <a:ext cx="895350" cy="895350"/>
          </a:xfrm>
          <a:prstGeom prst="rect">
            <a:avLst/>
          </a:prstGeom>
        </p:spPr>
      </p:pic>
      <p:pic>
        <p:nvPicPr>
          <p:cNvPr id="20" name="Picture 19" descr="zyro-image (1)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84960" y="1814830"/>
            <a:ext cx="1170940" cy="1264920"/>
          </a:xfrm>
          <a:prstGeom prst="rect">
            <a:avLst/>
          </a:prstGeom>
        </p:spPr>
      </p:pic>
      <p:pic>
        <p:nvPicPr>
          <p:cNvPr id="21" name="Content Placeholder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067" y="1080979"/>
            <a:ext cx="789585" cy="78253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3" name="Round Single Corner Rectangle 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ound Single Corner Rectangle 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ound Single Corner Rectangle 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6" name="TextBox 14"/>
          <p:cNvSpPr txBox="1"/>
          <p:nvPr/>
        </p:nvSpPr>
        <p:spPr>
          <a:xfrm>
            <a:off x="487067" y="135939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158549 (540p)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827780" y="0"/>
            <a:ext cx="11367135" cy="7222490"/>
          </a:xfrm>
          <a:prstGeom prst="rect">
            <a:avLst/>
          </a:prstGeom>
        </p:spPr>
      </p:pic>
      <p:sp>
        <p:nvSpPr>
          <p:cNvPr id="14" name="Freeform 13"/>
          <p:cNvSpPr/>
          <p:nvPr/>
        </p:nvSpPr>
        <p:spPr>
          <a:xfrm>
            <a:off x="2462530" y="0"/>
            <a:ext cx="9729470" cy="7214235"/>
          </a:xfrm>
          <a:custGeom>
            <a:avLst/>
            <a:gdLst>
              <a:gd name="connsiteX0" fmla="*/ 0 w 19200"/>
              <a:gd name="connsiteY0" fmla="*/ 0 h 11361"/>
              <a:gd name="connsiteX1" fmla="*/ 19200 w 19200"/>
              <a:gd name="connsiteY1" fmla="*/ 0 h 11361"/>
              <a:gd name="connsiteX2" fmla="*/ 19200 w 19200"/>
              <a:gd name="connsiteY2" fmla="*/ 11361 h 11361"/>
              <a:gd name="connsiteX3" fmla="*/ 0 w 19200"/>
              <a:gd name="connsiteY3" fmla="*/ 11361 h 11361"/>
              <a:gd name="connsiteX4" fmla="*/ 0 w 19200"/>
              <a:gd name="connsiteY4" fmla="*/ 0 h 11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200" h="11361">
                <a:moveTo>
                  <a:pt x="0" y="0"/>
                </a:moveTo>
                <a:lnTo>
                  <a:pt x="19200" y="0"/>
                </a:lnTo>
                <a:lnTo>
                  <a:pt x="19200" y="11361"/>
                </a:lnTo>
                <a:lnTo>
                  <a:pt x="0" y="11361"/>
                </a:lnTo>
                <a:cubicBezTo>
                  <a:pt x="10190" y="6560"/>
                  <a:pt x="0" y="3787"/>
                  <a:pt x="0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4775200" y="1076960"/>
            <a:ext cx="7144385" cy="2267585"/>
            <a:chOff x="7620" y="-7620"/>
            <a:chExt cx="12192000" cy="1083309"/>
          </a:xfrm>
        </p:grpSpPr>
        <p:sp>
          <p:nvSpPr>
            <p:cNvPr id="11" name="Round Single Corner Rectangle 10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ound Single Corner Rectangle 11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ound Single Corner Rectangle 12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8396605" y="1139190"/>
            <a:ext cx="842010" cy="838200"/>
            <a:chOff x="2180974" y="148629"/>
            <a:chExt cx="712319" cy="709214"/>
          </a:xfrm>
        </p:grpSpPr>
        <p:sp>
          <p:nvSpPr>
            <p:cNvPr id="30" name="Oval 2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F47D5F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Chord 3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F266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TextBox 39"/>
          <p:cNvSpPr txBox="1"/>
          <p:nvPr/>
        </p:nvSpPr>
        <p:spPr>
          <a:xfrm>
            <a:off x="6578600" y="1147445"/>
            <a:ext cx="181800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6491621" y="2080909"/>
            <a:ext cx="6521108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chemeClr val="bg1"/>
                </a:solidFill>
                <a:latin typeface="Myriad Pro" pitchFamily="34" charset="0"/>
              </a:rPr>
              <a:t>ROBOTS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031480" y="1113790"/>
            <a:ext cx="152146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12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5172075" y="3435350"/>
            <a:ext cx="1075690" cy="1093470"/>
            <a:chOff x="2066408" y="3458139"/>
            <a:chExt cx="99450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5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0018" y="3458139"/>
              <a:ext cx="990895" cy="941618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408" y="3554648"/>
              <a:ext cx="990895" cy="801149"/>
            </a:xfrm>
            <a:prstGeom prst="rect">
              <a:avLst/>
            </a:prstGeom>
          </p:spPr>
        </p:pic>
      </p:grpSp>
      <p:sp>
        <p:nvSpPr>
          <p:cNvPr id="34" name="Rounded Rectangle 33"/>
          <p:cNvSpPr/>
          <p:nvPr/>
        </p:nvSpPr>
        <p:spPr>
          <a:xfrm>
            <a:off x="6158865" y="3425190"/>
            <a:ext cx="5259070" cy="1128395"/>
          </a:xfrm>
          <a:prstGeom prst="roundRect">
            <a:avLst>
              <a:gd name="adj" fmla="val 42661"/>
            </a:avLst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35"/>
          <p:cNvSpPr txBox="1"/>
          <p:nvPr/>
        </p:nvSpPr>
        <p:spPr>
          <a:xfrm>
            <a:off x="6224891" y="3696831"/>
            <a:ext cx="5395266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chemeClr val="bg1"/>
                </a:solidFill>
              </a:rPr>
              <a:t>LESSON 2: A CLOSER LOOK 1</a:t>
            </a:r>
          </a:p>
          <a:p>
            <a:pPr algn="ctr"/>
            <a:endParaRPr lang="en-US" sz="2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76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 mute="1">
                <p:cTn id="7" repeatCount="indefinite" fill="remove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246104" y="1386485"/>
            <a:ext cx="98786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Tell your partner the activities in 1 you can or can’t do.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067" y="1217504"/>
            <a:ext cx="759037" cy="752260"/>
          </a:xfrm>
          <a:prstGeom prst="rect">
            <a:avLst/>
          </a:prstGeom>
        </p:spPr>
      </p:pic>
      <p:sp>
        <p:nvSpPr>
          <p:cNvPr id="3" name="Rectangle 1"/>
          <p:cNvSpPr/>
          <p:nvPr/>
        </p:nvSpPr>
        <p:spPr>
          <a:xfrm>
            <a:off x="2009048" y="2682705"/>
            <a:ext cx="2228215" cy="7067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>
                <a:solidFill>
                  <a:srgbClr val="0070C0"/>
                </a:solidFill>
              </a:rPr>
              <a:t>Example: </a:t>
            </a:r>
          </a:p>
        </p:txBody>
      </p:sp>
      <p:sp>
        <p:nvSpPr>
          <p:cNvPr id="4" name="Rectangle 23"/>
          <p:cNvSpPr/>
          <p:nvPr/>
        </p:nvSpPr>
        <p:spPr>
          <a:xfrm>
            <a:off x="2009048" y="3468541"/>
            <a:ext cx="8503920" cy="14941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US" sz="4000" dirty="0"/>
              <a:t>I can pick fruit but I can’t understand your feelings. 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8" name="Round Single Corner Rectangle 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ound Single Corner Rectangle 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ound Single Corner Rectangle 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135939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620" y="-7620"/>
            <a:ext cx="12192000" cy="788035"/>
            <a:chOff x="7620" y="-7620"/>
            <a:chExt cx="12192000" cy="1083309"/>
          </a:xfrm>
        </p:grpSpPr>
        <p:sp>
          <p:nvSpPr>
            <p:cNvPr id="3" name="Round Single Corner Rectangle 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ound Single Corner Rectangle 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ound Single Corner Rectangle 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6" name="TextBox 14"/>
          <p:cNvSpPr txBox="1"/>
          <p:nvPr/>
        </p:nvSpPr>
        <p:spPr>
          <a:xfrm>
            <a:off x="487067" y="72439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30329" y="845348"/>
            <a:ext cx="10725063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Read the information about what V10, a robot, can or can’t do. Ask and answer questions.</a:t>
            </a:r>
            <a:endParaRPr lang="en-US" sz="2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067" y="845742"/>
            <a:ext cx="743262" cy="786766"/>
          </a:xfrm>
          <a:prstGeom prst="rect">
            <a:avLst/>
          </a:prstGeom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9256346"/>
              </p:ext>
            </p:extLst>
          </p:nvPr>
        </p:nvGraphicFramePr>
        <p:xfrm>
          <a:off x="684530" y="1837690"/>
          <a:ext cx="6506845" cy="469011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40982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112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73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14045"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/>
                        <a:t>Skills of</a:t>
                      </a:r>
                      <a:r>
                        <a:rPr lang="en-US" sz="3000" b="1" baseline="0" dirty="0"/>
                        <a:t> V10</a:t>
                      </a:r>
                      <a:endParaRPr lang="en-US" sz="3000" b="1" dirty="0"/>
                    </a:p>
                  </a:txBody>
                  <a:tcPr anchor="ctr">
                    <a:solidFill>
                      <a:srgbClr val="97D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1"/>
                        <a:t>Can</a:t>
                      </a:r>
                    </a:p>
                  </a:txBody>
                  <a:tcPr anchor="ctr">
                    <a:solidFill>
                      <a:srgbClr val="97D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1"/>
                        <a:t>Can’t</a:t>
                      </a:r>
                    </a:p>
                  </a:txBody>
                  <a:tcPr anchor="ctr">
                    <a:solidFill>
                      <a:srgbClr val="97D2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05840">
                <a:tc>
                  <a:txBody>
                    <a:bodyPr/>
                    <a:lstStyle/>
                    <a:p>
                      <a:r>
                        <a:rPr lang="en-US" sz="3000" dirty="0"/>
                        <a:t>repair a broken machine</a:t>
                      </a:r>
                    </a:p>
                  </a:txBody>
                  <a:tcPr>
                    <a:solidFill>
                      <a:srgbClr val="D9E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1">
                          <a:sym typeface="Wingdings 2" panose="05020102010507070707" pitchFamily="18" charset="2"/>
                        </a:rPr>
                        <a:t>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4045">
                <a:tc>
                  <a:txBody>
                    <a:bodyPr/>
                    <a:lstStyle/>
                    <a:p>
                      <a:r>
                        <a:rPr lang="en-US" sz="3000" dirty="0"/>
                        <a:t>do the washing</a:t>
                      </a:r>
                    </a:p>
                  </a:txBody>
                  <a:tcPr>
                    <a:solidFill>
                      <a:srgbClr val="D9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3000" b="1">
                          <a:sym typeface="Wingdings 2" panose="05020102010507070707" pitchFamily="18" charset="2"/>
                        </a:rPr>
                        <a:t>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4045">
                <a:tc>
                  <a:txBody>
                    <a:bodyPr/>
                    <a:lstStyle/>
                    <a:p>
                      <a:r>
                        <a:rPr lang="en-US" sz="3000" dirty="0"/>
                        <a:t>work</a:t>
                      </a:r>
                      <a:r>
                        <a:rPr lang="en-US" sz="3000" baseline="0" dirty="0"/>
                        <a:t> as a guard</a:t>
                      </a:r>
                      <a:endParaRPr lang="en-US" sz="3000" dirty="0"/>
                    </a:p>
                  </a:txBody>
                  <a:tcPr>
                    <a:solidFill>
                      <a:srgbClr val="D9E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1">
                          <a:sym typeface="Wingdings 2" panose="05020102010507070707" pitchFamily="18" charset="2"/>
                        </a:rPr>
                        <a:t>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14045">
                <a:tc>
                  <a:txBody>
                    <a:bodyPr/>
                    <a:lstStyle/>
                    <a:p>
                      <a:r>
                        <a:rPr lang="en-US" sz="3000" dirty="0"/>
                        <a:t>read our</a:t>
                      </a:r>
                      <a:r>
                        <a:rPr lang="en-US" sz="3000" baseline="0" dirty="0"/>
                        <a:t> moods</a:t>
                      </a:r>
                      <a:endParaRPr lang="en-US" sz="3000" dirty="0"/>
                    </a:p>
                  </a:txBody>
                  <a:tcPr>
                    <a:solidFill>
                      <a:srgbClr val="D9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300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3000" b="1">
                          <a:sym typeface="Wingdings 2" panose="05020102010507070707" pitchFamily="18" charset="2"/>
                        </a:rPr>
                        <a:t>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14045">
                <a:tc>
                  <a:txBody>
                    <a:bodyPr/>
                    <a:lstStyle/>
                    <a:p>
                      <a:r>
                        <a:rPr lang="en-US" sz="3000" dirty="0"/>
                        <a:t>water</a:t>
                      </a:r>
                      <a:r>
                        <a:rPr lang="en-US" sz="3000" baseline="0" dirty="0"/>
                        <a:t> plants</a:t>
                      </a:r>
                      <a:endParaRPr lang="en-US" sz="3000" dirty="0"/>
                    </a:p>
                  </a:txBody>
                  <a:tcPr>
                    <a:solidFill>
                      <a:srgbClr val="D9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3000" b="1">
                          <a:sym typeface="Wingdings 2" panose="05020102010507070707" pitchFamily="18" charset="2"/>
                        </a:rPr>
                        <a:t>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14045">
                <a:tc>
                  <a:txBody>
                    <a:bodyPr/>
                    <a:lstStyle/>
                    <a:p>
                      <a:r>
                        <a:rPr lang="en-US" sz="3000" dirty="0"/>
                        <a:t>understand what</a:t>
                      </a:r>
                      <a:r>
                        <a:rPr lang="en-US" sz="3000" baseline="0" dirty="0"/>
                        <a:t> we say</a:t>
                      </a:r>
                      <a:endParaRPr lang="en-US" sz="3000" dirty="0"/>
                    </a:p>
                  </a:txBody>
                  <a:tcPr>
                    <a:solidFill>
                      <a:srgbClr val="D9E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3000" b="1" dirty="0">
                          <a:sym typeface="Wingdings 2" panose="05020102010507070707" pitchFamily="18" charset="2"/>
                        </a:rPr>
                        <a:t>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1" name="Text Box 10"/>
          <p:cNvSpPr txBox="1"/>
          <p:nvPr/>
        </p:nvSpPr>
        <p:spPr>
          <a:xfrm>
            <a:off x="7393940" y="2023431"/>
            <a:ext cx="4723130" cy="444801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i="1" dirty="0">
                <a:sym typeface="+mn-ea"/>
              </a:rPr>
              <a:t>A:  </a:t>
            </a:r>
            <a:r>
              <a:rPr lang="en-US" sz="3200" dirty="0">
                <a:sym typeface="+mn-ea"/>
              </a:rPr>
              <a:t>Can V10 do the washing?  </a:t>
            </a:r>
            <a:endParaRPr lang="en-US" sz="3200" dirty="0"/>
          </a:p>
          <a:p>
            <a:pPr>
              <a:lnSpc>
                <a:spcPct val="150000"/>
              </a:lnSpc>
            </a:pPr>
            <a:r>
              <a:rPr lang="en-US" sz="3200" b="1" i="1" dirty="0">
                <a:sym typeface="+mn-ea"/>
              </a:rPr>
              <a:t>B:  </a:t>
            </a:r>
            <a:r>
              <a:rPr lang="en-US" sz="3200" dirty="0">
                <a:sym typeface="+mn-ea"/>
              </a:rPr>
              <a:t>Yes, it can.</a:t>
            </a:r>
          </a:p>
          <a:p>
            <a:pPr algn="just">
              <a:lnSpc>
                <a:spcPct val="150000"/>
              </a:lnSpc>
            </a:pPr>
            <a:r>
              <a:rPr lang="en-US" sz="3200" b="1" dirty="0"/>
              <a:t>A</a:t>
            </a:r>
            <a:r>
              <a:rPr lang="en-US" sz="3200" dirty="0"/>
              <a:t>: Can V10 repair a broken machine?</a:t>
            </a:r>
          </a:p>
          <a:p>
            <a:pPr>
              <a:lnSpc>
                <a:spcPct val="150000"/>
              </a:lnSpc>
            </a:pPr>
            <a:r>
              <a:rPr lang="en-US" sz="3200" b="1" dirty="0"/>
              <a:t>B:</a:t>
            </a:r>
            <a:r>
              <a:rPr lang="en-US" sz="3200" dirty="0"/>
              <a:t> No, it can’t.</a:t>
            </a:r>
          </a:p>
        </p:txBody>
      </p:sp>
      <p:sp>
        <p:nvSpPr>
          <p:cNvPr id="13" name="Rectangle 4"/>
          <p:cNvSpPr/>
          <p:nvPr/>
        </p:nvSpPr>
        <p:spPr>
          <a:xfrm>
            <a:off x="8622980" y="1632508"/>
            <a:ext cx="1717040" cy="5530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dirty="0">
                <a:solidFill>
                  <a:srgbClr val="0070C0"/>
                </a:solidFill>
              </a:rPr>
              <a:t>Example: 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439015" cy="883920"/>
          </a:xfrm>
          <a:prstGeom prst="rect">
            <a:avLst/>
          </a:prstGeom>
        </p:spPr>
      </p:pic>
      <p:sp>
        <p:nvSpPr>
          <p:cNvPr id="4" name="TextBox 11"/>
          <p:cNvSpPr txBox="1"/>
          <p:nvPr/>
        </p:nvSpPr>
        <p:spPr>
          <a:xfrm>
            <a:off x="495300" y="77470"/>
            <a:ext cx="942086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PRONUNCIATION</a:t>
            </a:r>
            <a:endParaRPr lang="en-US" sz="32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56640" y="948690"/>
            <a:ext cx="94208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Listen and repeat the following sentences.</a:t>
            </a:r>
            <a:endParaRPr lang="en-US" sz="2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41" y="805128"/>
            <a:ext cx="746955" cy="769087"/>
          </a:xfrm>
          <a:prstGeom prst="rect">
            <a:avLst/>
          </a:prstGeom>
        </p:spPr>
      </p:pic>
      <p:pic>
        <p:nvPicPr>
          <p:cNvPr id="5" name="B2_39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03260" y="908685"/>
            <a:ext cx="561975" cy="561975"/>
          </a:xfrm>
          <a:prstGeom prst="rect">
            <a:avLst/>
          </a:prstGeom>
        </p:spPr>
      </p:pic>
      <p:sp>
        <p:nvSpPr>
          <p:cNvPr id="20" name="TextBox 13"/>
          <p:cNvSpPr txBox="1"/>
          <p:nvPr/>
        </p:nvSpPr>
        <p:spPr>
          <a:xfrm>
            <a:off x="176530" y="1906755"/>
            <a:ext cx="54229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51" name="TextBox 16"/>
          <p:cNvSpPr txBox="1"/>
          <p:nvPr/>
        </p:nvSpPr>
        <p:spPr>
          <a:xfrm>
            <a:off x="651510" y="1900405"/>
            <a:ext cx="640334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/>
              <a:t>I often water plants after school.</a:t>
            </a:r>
            <a:endParaRPr lang="en-US" sz="3000" b="1" dirty="0">
              <a:solidFill>
                <a:srgbClr val="0070C0"/>
              </a:solidFill>
            </a:endParaRPr>
          </a:p>
        </p:txBody>
      </p:sp>
      <p:sp>
        <p:nvSpPr>
          <p:cNvPr id="52" name="TextBox 17"/>
          <p:cNvSpPr txBox="1"/>
          <p:nvPr/>
        </p:nvSpPr>
        <p:spPr>
          <a:xfrm>
            <a:off x="176530" y="2546835"/>
            <a:ext cx="54229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53" name="TextBox 18"/>
          <p:cNvSpPr txBox="1"/>
          <p:nvPr/>
        </p:nvSpPr>
        <p:spPr>
          <a:xfrm>
            <a:off x="179705" y="3282800"/>
            <a:ext cx="54229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solidFill>
                  <a:srgbClr val="0070C0"/>
                </a:solidFill>
              </a:rPr>
              <a:t>3.</a:t>
            </a:r>
          </a:p>
        </p:txBody>
      </p:sp>
      <p:sp>
        <p:nvSpPr>
          <p:cNvPr id="54" name="TextBox 19"/>
          <p:cNvSpPr txBox="1"/>
          <p:nvPr/>
        </p:nvSpPr>
        <p:spPr>
          <a:xfrm>
            <a:off x="654050" y="3273910"/>
            <a:ext cx="736155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/>
              <a:t>My dad makes delicious meals at weekends.</a:t>
            </a:r>
            <a:endParaRPr lang="en-US" sz="3000" dirty="0"/>
          </a:p>
        </p:txBody>
      </p:sp>
      <p:sp>
        <p:nvSpPr>
          <p:cNvPr id="55" name="TextBox 20"/>
          <p:cNvSpPr txBox="1"/>
          <p:nvPr/>
        </p:nvSpPr>
        <p:spPr>
          <a:xfrm>
            <a:off x="176530" y="4027020"/>
            <a:ext cx="54229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solidFill>
                  <a:srgbClr val="0070C0"/>
                </a:solidFill>
              </a:rPr>
              <a:t>4.</a:t>
            </a:r>
          </a:p>
        </p:txBody>
      </p:sp>
      <p:sp>
        <p:nvSpPr>
          <p:cNvPr id="56" name="TextBox 21"/>
          <p:cNvSpPr txBox="1"/>
          <p:nvPr/>
        </p:nvSpPr>
        <p:spPr>
          <a:xfrm>
            <a:off x="651510" y="4018765"/>
            <a:ext cx="640334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/>
              <a:t>WB2 is the strongest of all the robots.</a:t>
            </a:r>
            <a:endParaRPr lang="en-US" sz="3000" b="1" dirty="0">
              <a:solidFill>
                <a:srgbClr val="0070C0"/>
              </a:solidFill>
            </a:endParaRPr>
          </a:p>
        </p:txBody>
      </p:sp>
      <p:sp>
        <p:nvSpPr>
          <p:cNvPr id="57" name="TextBox 22"/>
          <p:cNvSpPr txBox="1"/>
          <p:nvPr/>
        </p:nvSpPr>
        <p:spPr>
          <a:xfrm>
            <a:off x="176530" y="4797910"/>
            <a:ext cx="54229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solidFill>
                  <a:srgbClr val="0070C0"/>
                </a:solidFill>
              </a:rPr>
              <a:t>5.</a:t>
            </a:r>
          </a:p>
        </p:txBody>
      </p:sp>
      <p:sp>
        <p:nvSpPr>
          <p:cNvPr id="58" name="TextBox 23"/>
          <p:cNvSpPr txBox="1"/>
          <p:nvPr/>
        </p:nvSpPr>
        <p:spPr>
          <a:xfrm>
            <a:off x="651510" y="4797910"/>
            <a:ext cx="640334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/>
              <a:t>H8 is a home robot.</a:t>
            </a:r>
            <a:endParaRPr lang="en-US" sz="3000" b="1" dirty="0">
              <a:solidFill>
                <a:srgbClr val="0070C0"/>
              </a:solidFill>
            </a:endParaRPr>
          </a:p>
        </p:txBody>
      </p:sp>
      <p:sp>
        <p:nvSpPr>
          <p:cNvPr id="59" name="TextBox 24"/>
          <p:cNvSpPr txBox="1"/>
          <p:nvPr/>
        </p:nvSpPr>
        <p:spPr>
          <a:xfrm>
            <a:off x="651510" y="2555725"/>
            <a:ext cx="640334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/>
              <a:t>Shifa can do many things like humans.</a:t>
            </a:r>
            <a:endParaRPr lang="en-US" sz="3000" dirty="0"/>
          </a:p>
        </p:txBody>
      </p:sp>
      <p:sp>
        <p:nvSpPr>
          <p:cNvPr id="60" name="Oval 59"/>
          <p:cNvSpPr/>
          <p:nvPr/>
        </p:nvSpPr>
        <p:spPr>
          <a:xfrm>
            <a:off x="6348095" y="1989940"/>
            <a:ext cx="567055" cy="475615"/>
          </a:xfrm>
          <a:prstGeom prst="ellipse">
            <a:avLst/>
          </a:prstGeom>
          <a:noFill/>
          <a:ln>
            <a:solidFill>
              <a:srgbClr val="0FB7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/>
          </a:p>
        </p:txBody>
      </p:sp>
      <p:sp>
        <p:nvSpPr>
          <p:cNvPr id="61" name="Isosceles Triangle 60"/>
          <p:cNvSpPr/>
          <p:nvPr/>
        </p:nvSpPr>
        <p:spPr>
          <a:xfrm rot="5400000">
            <a:off x="6490970" y="2068045"/>
            <a:ext cx="316865" cy="282575"/>
          </a:xfrm>
          <a:prstGeom prst="triangle">
            <a:avLst/>
          </a:prstGeom>
          <a:solidFill>
            <a:srgbClr val="0FB7BD"/>
          </a:solidFill>
          <a:ln>
            <a:solidFill>
              <a:srgbClr val="0FB7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 dirty="0"/>
          </a:p>
        </p:txBody>
      </p:sp>
      <p:sp>
        <p:nvSpPr>
          <p:cNvPr id="66" name="Oval 65"/>
          <p:cNvSpPr/>
          <p:nvPr/>
        </p:nvSpPr>
        <p:spPr>
          <a:xfrm>
            <a:off x="6976110" y="2635735"/>
            <a:ext cx="567055" cy="475615"/>
          </a:xfrm>
          <a:prstGeom prst="ellipse">
            <a:avLst/>
          </a:prstGeom>
          <a:noFill/>
          <a:ln>
            <a:solidFill>
              <a:srgbClr val="0FB7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/>
          </a:p>
        </p:txBody>
      </p:sp>
      <p:sp>
        <p:nvSpPr>
          <p:cNvPr id="67" name="Isosceles Triangle 66"/>
          <p:cNvSpPr/>
          <p:nvPr/>
        </p:nvSpPr>
        <p:spPr>
          <a:xfrm rot="5400000">
            <a:off x="7118985" y="2714475"/>
            <a:ext cx="316865" cy="282575"/>
          </a:xfrm>
          <a:prstGeom prst="triangle">
            <a:avLst/>
          </a:prstGeom>
          <a:solidFill>
            <a:srgbClr val="0FB7BD"/>
          </a:solidFill>
          <a:ln>
            <a:solidFill>
              <a:srgbClr val="0FB7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 dirty="0"/>
          </a:p>
        </p:txBody>
      </p:sp>
      <p:sp>
        <p:nvSpPr>
          <p:cNvPr id="71" name="Oval 70"/>
          <p:cNvSpPr/>
          <p:nvPr/>
        </p:nvSpPr>
        <p:spPr>
          <a:xfrm>
            <a:off x="7736205" y="3340585"/>
            <a:ext cx="567055" cy="475615"/>
          </a:xfrm>
          <a:prstGeom prst="ellipse">
            <a:avLst/>
          </a:prstGeom>
          <a:noFill/>
          <a:ln>
            <a:solidFill>
              <a:srgbClr val="0FB7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/>
          </a:p>
        </p:txBody>
      </p:sp>
      <p:sp>
        <p:nvSpPr>
          <p:cNvPr id="72" name="Isosceles Triangle 71"/>
          <p:cNvSpPr/>
          <p:nvPr/>
        </p:nvSpPr>
        <p:spPr>
          <a:xfrm rot="5400000">
            <a:off x="7897495" y="3409800"/>
            <a:ext cx="316865" cy="282575"/>
          </a:xfrm>
          <a:prstGeom prst="triangle">
            <a:avLst/>
          </a:prstGeom>
          <a:solidFill>
            <a:srgbClr val="0FB7BD"/>
          </a:solidFill>
          <a:ln>
            <a:solidFill>
              <a:srgbClr val="0FB7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 dirty="0"/>
          </a:p>
        </p:txBody>
      </p:sp>
      <p:sp>
        <p:nvSpPr>
          <p:cNvPr id="76" name="Oval 75"/>
          <p:cNvSpPr/>
          <p:nvPr/>
        </p:nvSpPr>
        <p:spPr>
          <a:xfrm>
            <a:off x="6678930" y="4122270"/>
            <a:ext cx="567055" cy="475615"/>
          </a:xfrm>
          <a:prstGeom prst="ellipse">
            <a:avLst/>
          </a:prstGeom>
          <a:noFill/>
          <a:ln>
            <a:solidFill>
              <a:srgbClr val="0FB7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/>
          </a:p>
        </p:txBody>
      </p:sp>
      <p:sp>
        <p:nvSpPr>
          <p:cNvPr id="77" name="Isosceles Triangle 76"/>
          <p:cNvSpPr/>
          <p:nvPr/>
        </p:nvSpPr>
        <p:spPr>
          <a:xfrm rot="5400000">
            <a:off x="6840220" y="4191485"/>
            <a:ext cx="316865" cy="282575"/>
          </a:xfrm>
          <a:prstGeom prst="triangle">
            <a:avLst/>
          </a:prstGeom>
          <a:solidFill>
            <a:srgbClr val="0FB7BD"/>
          </a:solidFill>
          <a:ln>
            <a:solidFill>
              <a:srgbClr val="0FB7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 dirty="0"/>
          </a:p>
        </p:txBody>
      </p:sp>
      <p:sp>
        <p:nvSpPr>
          <p:cNvPr id="96" name="Oval 95"/>
          <p:cNvSpPr/>
          <p:nvPr/>
        </p:nvSpPr>
        <p:spPr>
          <a:xfrm>
            <a:off x="4089400" y="4898240"/>
            <a:ext cx="567055" cy="475615"/>
          </a:xfrm>
          <a:prstGeom prst="ellipse">
            <a:avLst/>
          </a:prstGeom>
          <a:noFill/>
          <a:ln>
            <a:solidFill>
              <a:srgbClr val="0FB7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/>
          </a:p>
        </p:txBody>
      </p:sp>
      <p:sp>
        <p:nvSpPr>
          <p:cNvPr id="97" name="Isosceles Triangle 96"/>
          <p:cNvSpPr/>
          <p:nvPr/>
        </p:nvSpPr>
        <p:spPr>
          <a:xfrm rot="5400000">
            <a:off x="4231640" y="4986505"/>
            <a:ext cx="316865" cy="282575"/>
          </a:xfrm>
          <a:prstGeom prst="triangle">
            <a:avLst/>
          </a:prstGeom>
          <a:solidFill>
            <a:srgbClr val="0FB7BD"/>
          </a:solidFill>
          <a:ln>
            <a:solidFill>
              <a:srgbClr val="0FB7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 dirty="0"/>
          </a:p>
        </p:txBody>
      </p:sp>
      <p:pic>
        <p:nvPicPr>
          <p:cNvPr id="101" name="B2_3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8900" end="29862.98632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767594" y="86842"/>
            <a:ext cx="487363" cy="487363"/>
          </a:xfrm>
          <a:prstGeom prst="rect">
            <a:avLst/>
          </a:prstGeom>
        </p:spPr>
      </p:pic>
      <p:pic>
        <p:nvPicPr>
          <p:cNvPr id="102" name="B2_3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25200" end="22687.98632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767593" y="689258"/>
            <a:ext cx="487363" cy="487363"/>
          </a:xfrm>
          <a:prstGeom prst="rect">
            <a:avLst/>
          </a:prstGeom>
        </p:spPr>
      </p:pic>
      <p:pic>
        <p:nvPicPr>
          <p:cNvPr id="103" name="B2_3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32283" end="15966.98632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767593" y="1362298"/>
            <a:ext cx="487363" cy="487363"/>
          </a:xfrm>
          <a:prstGeom prst="rect">
            <a:avLst/>
          </a:prstGeom>
        </p:spPr>
      </p:pic>
      <p:pic>
        <p:nvPicPr>
          <p:cNvPr id="104" name="B2_3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39300" end="7804.98632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767593" y="1980473"/>
            <a:ext cx="487363" cy="487363"/>
          </a:xfrm>
          <a:prstGeom prst="rect">
            <a:avLst/>
          </a:prstGeom>
        </p:spPr>
      </p:pic>
      <p:pic>
        <p:nvPicPr>
          <p:cNvPr id="105" name="B2_3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47300" end="1414.98632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767593" y="2599655"/>
            <a:ext cx="487363" cy="487363"/>
          </a:xfrm>
          <a:prstGeom prst="rect">
            <a:avLst/>
          </a:prstGeom>
        </p:spPr>
      </p:pic>
      <p:pic>
        <p:nvPicPr>
          <p:cNvPr id="106" name="Picture 10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3021" y="4128111"/>
            <a:ext cx="2866548" cy="2904020"/>
          </a:xfrm>
          <a:prstGeom prst="rect">
            <a:avLst/>
          </a:prstGeom>
        </p:spPr>
      </p:pic>
      <p:pic>
        <p:nvPicPr>
          <p:cNvPr id="107" name="Picture 10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3475" y="1146623"/>
            <a:ext cx="2695575" cy="3162300"/>
          </a:xfrm>
          <a:prstGeom prst="rect">
            <a:avLst/>
          </a:prstGeom>
        </p:spPr>
      </p:pic>
      <p:pic>
        <p:nvPicPr>
          <p:cNvPr id="108" name="Picture 107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59"/>
          <a:stretch>
            <a:fillRect/>
          </a:stretch>
        </p:blipFill>
        <p:spPr>
          <a:xfrm>
            <a:off x="9043670" y="7981950"/>
            <a:ext cx="1656715" cy="20091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6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4883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5758" fill="hold"/>
                                        <p:tgtEl>
                                          <p:spTgt spid="10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5396" fill="hold"/>
                                        <p:tgtEl>
                                          <p:spTgt spid="1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6541" fill="hold"/>
                                        <p:tgtEl>
                                          <p:spTgt spid="10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4931" fill="hold"/>
                                        <p:tgtEl>
                                          <p:spTgt spid="10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1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2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3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4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5"/>
                </p:tgtEl>
              </p:cMediaNode>
            </p:audio>
          </p:childTnLst>
        </p:cTn>
      </p:par>
    </p:tnLst>
    <p:bldLst>
      <p:bldP spid="61" grpId="0" bldLvl="0" animBg="1"/>
      <p:bldP spid="61" grpId="1" bldLvl="0" animBg="1"/>
      <p:bldP spid="67" grpId="0" bldLvl="0" animBg="1"/>
      <p:bldP spid="67" grpId="1" bldLvl="0" animBg="1"/>
      <p:bldP spid="72" grpId="0" bldLvl="0" animBg="1"/>
      <p:bldP spid="72" grpId="1" bldLvl="0" animBg="1"/>
      <p:bldP spid="77" grpId="0" bldLvl="0" animBg="1"/>
      <p:bldP spid="77" grpId="1" bldLvl="0" animBg="1"/>
      <p:bldP spid="97" grpId="0" bldLvl="0" animBg="1"/>
      <p:bldP spid="97" grpId="1" bldLvl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0800"/>
            <a:ext cx="12439015" cy="93154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91235" y="704215"/>
            <a:ext cx="1082294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Practise saying the statements in the following paragraph. Then listen and repeat.</a:t>
            </a:r>
            <a:endParaRPr lang="en-US" sz="2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10" y="816610"/>
            <a:ext cx="771525" cy="72771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59"/>
          <a:stretch>
            <a:fillRect/>
          </a:stretch>
        </p:blipFill>
        <p:spPr>
          <a:xfrm>
            <a:off x="7816850" y="3023235"/>
            <a:ext cx="3015615" cy="3656965"/>
          </a:xfrm>
          <a:prstGeom prst="rect">
            <a:avLst/>
          </a:prstGeom>
        </p:spPr>
      </p:pic>
      <p:sp>
        <p:nvSpPr>
          <p:cNvPr id="9" name="TextBox 2"/>
          <p:cNvSpPr txBox="1"/>
          <p:nvPr/>
        </p:nvSpPr>
        <p:spPr>
          <a:xfrm>
            <a:off x="1178560" y="2006600"/>
            <a:ext cx="6885940" cy="4161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/>
              <a:t>My robot is </a:t>
            </a:r>
            <a:r>
              <a:rPr lang="en-US" sz="3600" dirty="0" err="1"/>
              <a:t>Jimba</a:t>
            </a:r>
            <a:r>
              <a:rPr lang="en-US" sz="3600" dirty="0"/>
              <a:t>. It’s a home robot. It’s very helpful. It can do the housework. It can also water plants and pick fruit. It can work as a guard. I love my robot very much.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991235" y="1616710"/>
            <a:ext cx="10022205" cy="5063490"/>
          </a:xfrm>
          <a:prstGeom prst="roundRect">
            <a:avLst/>
          </a:prstGeom>
          <a:noFill/>
          <a:ln w="38100">
            <a:solidFill>
              <a:srgbClr val="0FB7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B2_4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052242" y="2006600"/>
            <a:ext cx="792480" cy="792480"/>
          </a:xfrm>
          <a:prstGeom prst="rect">
            <a:avLst/>
          </a:prstGeom>
        </p:spPr>
      </p:pic>
      <p:sp>
        <p:nvSpPr>
          <p:cNvPr id="4" name="TextBox 11"/>
          <p:cNvSpPr txBox="1"/>
          <p:nvPr/>
        </p:nvSpPr>
        <p:spPr>
          <a:xfrm>
            <a:off x="495300" y="128270"/>
            <a:ext cx="942086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PRONUNCIATION</a:t>
            </a:r>
            <a:endParaRPr lang="en-US" sz="32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41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0800"/>
            <a:ext cx="12439015" cy="93154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08037" y="1059815"/>
            <a:ext cx="108229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WORD JUMBLE RACE</a:t>
            </a:r>
          </a:p>
        </p:txBody>
      </p:sp>
      <p:sp>
        <p:nvSpPr>
          <p:cNvPr id="4" name="TextBox 11"/>
          <p:cNvSpPr txBox="1"/>
          <p:nvPr/>
        </p:nvSpPr>
        <p:spPr>
          <a:xfrm>
            <a:off x="495300" y="128270"/>
            <a:ext cx="942086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EXTRA ACTIVITY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7F930CE-4BE8-9F41-0170-1FCF53808887}"/>
              </a:ext>
            </a:extLst>
          </p:cNvPr>
          <p:cNvSpPr txBox="1"/>
          <p:nvPr/>
        </p:nvSpPr>
        <p:spPr>
          <a:xfrm>
            <a:off x="808037" y="1382980"/>
            <a:ext cx="9670942" cy="48173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1270" rtl="0">
              <a:lnSpc>
                <a:spcPct val="2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0" u="none" strike="noStrike" dirty="0">
                <a:solidFill>
                  <a:srgbClr val="000000"/>
                </a:solidFill>
                <a:effectLst/>
              </a:rPr>
              <a:t>1. I/ plants/ often/ after school./ water</a:t>
            </a:r>
            <a:endParaRPr lang="en-US" sz="3200" b="0" dirty="0">
              <a:effectLst/>
            </a:endParaRPr>
          </a:p>
          <a:p>
            <a:pPr indent="-1270" rtl="0">
              <a:lnSpc>
                <a:spcPct val="2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0" u="none" strike="noStrike" dirty="0">
                <a:solidFill>
                  <a:srgbClr val="000000"/>
                </a:solidFill>
                <a:effectLst/>
              </a:rPr>
              <a:t>2. My mother/ on </a:t>
            </a:r>
            <a:r>
              <a:rPr lang="en-US" sz="3200" u="none" strike="noStrike" dirty="0">
                <a:solidFill>
                  <a:srgbClr val="000000"/>
                </a:solidFill>
                <a:effectLst/>
              </a:rPr>
              <a:t>Mondays</a:t>
            </a:r>
            <a:r>
              <a:rPr lang="en-US" sz="3200" b="0" u="none" strike="noStrike" dirty="0">
                <a:solidFill>
                  <a:srgbClr val="000000"/>
                </a:solidFill>
                <a:effectLst/>
              </a:rPr>
              <a:t>./ delicious/ meals/ makes</a:t>
            </a:r>
            <a:endParaRPr lang="en-US" sz="3200" b="0" dirty="0">
              <a:effectLst/>
            </a:endParaRPr>
          </a:p>
          <a:p>
            <a:pPr indent="-1270" rtl="0">
              <a:lnSpc>
                <a:spcPct val="2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0" u="none" strike="noStrike" dirty="0">
                <a:solidFill>
                  <a:srgbClr val="000000"/>
                </a:solidFill>
                <a:effectLst/>
              </a:rPr>
              <a:t>3. Home robot/ housework/ pick/ can/ and/ fruit./ do</a:t>
            </a:r>
            <a:endParaRPr lang="en-US" sz="3200" b="0" dirty="0">
              <a:effectLst/>
            </a:endParaRPr>
          </a:p>
          <a:p>
            <a:pPr indent="-1270" rtl="0">
              <a:lnSpc>
                <a:spcPct val="2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0" u="none" strike="noStrike" dirty="0">
                <a:solidFill>
                  <a:srgbClr val="000000"/>
                </a:solidFill>
                <a:effectLst/>
              </a:rPr>
              <a:t>4. do / V10 Robot/ washing. / can/ the</a:t>
            </a:r>
            <a:endParaRPr lang="en-US" sz="3200" b="0" dirty="0">
              <a:effectLst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4AB903A-F26F-8528-B69B-265EECFD34D1}"/>
              </a:ext>
            </a:extLst>
          </p:cNvPr>
          <p:cNvSpPr txBox="1"/>
          <p:nvPr/>
        </p:nvSpPr>
        <p:spPr>
          <a:xfrm>
            <a:off x="1152041" y="2481502"/>
            <a:ext cx="72635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1270" rtl="0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rgbClr val="00B050"/>
                </a:solidFill>
              </a:rPr>
              <a:t>I  often water plants after school.</a:t>
            </a:r>
            <a:endParaRPr lang="en-US" sz="3600" b="1" dirty="0">
              <a:solidFill>
                <a:srgbClr val="00B050"/>
              </a:solidFill>
              <a:effectLst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866D880-3DBE-38D7-7E03-FFADEF091D92}"/>
              </a:ext>
            </a:extLst>
          </p:cNvPr>
          <p:cNvSpPr txBox="1"/>
          <p:nvPr/>
        </p:nvSpPr>
        <p:spPr>
          <a:xfrm>
            <a:off x="1152038" y="3730168"/>
            <a:ext cx="932694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1270" rtl="0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rgbClr val="00B050"/>
                </a:solidFill>
              </a:rPr>
              <a:t>My mother makes delicious meals on Mondays.</a:t>
            </a:r>
            <a:endParaRPr lang="en-US" sz="3600" b="1" dirty="0">
              <a:solidFill>
                <a:srgbClr val="00B050"/>
              </a:solidFill>
              <a:effectLst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8BA91B0-EC49-5FB9-D635-6A94BCAF18EF}"/>
              </a:ext>
            </a:extLst>
          </p:cNvPr>
          <p:cNvSpPr txBox="1"/>
          <p:nvPr/>
        </p:nvSpPr>
        <p:spPr>
          <a:xfrm>
            <a:off x="1152039" y="4907662"/>
            <a:ext cx="93269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1270" rtl="0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rgbClr val="00B050"/>
                </a:solidFill>
              </a:rPr>
              <a:t>Home robot can do housework and pick fruit.</a:t>
            </a:r>
            <a:endParaRPr lang="en-US" sz="3600" b="1" dirty="0">
              <a:solidFill>
                <a:srgbClr val="00B050"/>
              </a:solidFill>
              <a:effectLst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FDA92EB-7193-62BC-DFD9-28BE92CAFDCE}"/>
              </a:ext>
            </a:extLst>
          </p:cNvPr>
          <p:cNvSpPr txBox="1"/>
          <p:nvPr/>
        </p:nvSpPr>
        <p:spPr>
          <a:xfrm>
            <a:off x="1152040" y="6083399"/>
            <a:ext cx="72635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1270" rtl="0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rgbClr val="00B050"/>
                </a:solidFill>
              </a:rPr>
              <a:t>V10 Robot can do the washing.</a:t>
            </a:r>
            <a:endParaRPr lang="en-US" sz="3600" b="1" dirty="0">
              <a:solidFill>
                <a:srgbClr val="00B05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244429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/>
      <p:bldP spid="16" grpId="0"/>
      <p:bldP spid="1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 Single Corner Rectangle 14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89" y="1280664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Wrap-up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7067" y="2095661"/>
            <a:ext cx="11445622" cy="4246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What have we learnt in this lesson?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use the lexical items related to the topic Robots;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use the vocabulary and structures to talk about what a robot can and cannot do;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pronounce and recognize the falling tone in statements.</a:t>
            </a:r>
          </a:p>
        </p:txBody>
      </p:sp>
      <p:pic>
        <p:nvPicPr>
          <p:cNvPr id="2050" name="Picture 2" descr="Recruiting Action Plan Wrap-Up – firecracke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7195" y="1188085"/>
            <a:ext cx="2689860" cy="1807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 Single Corner Rectangle 14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94043" y="1263301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8673" y="11864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75945" y="1946275"/>
            <a:ext cx="11209655" cy="2499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/>
              <a:t>- Do exercises in the workbook.</a:t>
            </a:r>
          </a:p>
          <a:p>
            <a:pPr algn="just">
              <a:lnSpc>
                <a:spcPct val="150000"/>
              </a:lnSpc>
            </a:pPr>
            <a:r>
              <a:rPr lang="en-US" sz="3600" dirty="0"/>
              <a:t>- Write a text to describe V10 using the sample in Task 5 and information in Task 3.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1565" y="4203700"/>
            <a:ext cx="2216150" cy="22161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203" y="0"/>
            <a:ext cx="9095102" cy="6858000"/>
          </a:xfrm>
        </p:spPr>
      </p:pic>
      <p:grpSp>
        <p:nvGrpSpPr>
          <p:cNvPr id="16" name="Group 15"/>
          <p:cNvGrpSpPr/>
          <p:nvPr/>
        </p:nvGrpSpPr>
        <p:grpSpPr>
          <a:xfrm>
            <a:off x="2949901" y="3510328"/>
            <a:ext cx="6869145" cy="1877988"/>
            <a:chOff x="2949901" y="3510328"/>
            <a:chExt cx="6869145" cy="1877988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6820" y="3510790"/>
              <a:ext cx="1327361" cy="1877072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9901" y="3510330"/>
              <a:ext cx="1319185" cy="1877986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7236" y="3514195"/>
              <a:ext cx="1323683" cy="1870317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 cstate="email"/>
            <a:stretch>
              <a:fillRect/>
            </a:stretch>
          </p:blipFill>
          <p:spPr>
            <a:xfrm>
              <a:off x="8489934" y="3510328"/>
              <a:ext cx="1329112" cy="1877988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8654" y="3510329"/>
              <a:ext cx="1329112" cy="1877986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</p:grpSp>
      <p:sp>
        <p:nvSpPr>
          <p:cNvPr id="15" name="Rectangle 14"/>
          <p:cNvSpPr/>
          <p:nvPr/>
        </p:nvSpPr>
        <p:spPr>
          <a:xfrm>
            <a:off x="2949901" y="5654655"/>
            <a:ext cx="65297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b="1" dirty="0">
                <a:latin typeface="Calibri" panose="020F0502020204030204" charset="0"/>
              </a:rPr>
              <a:t>Website: </a:t>
            </a:r>
            <a:r>
              <a:rPr lang="en-GB" sz="2000" b="1" i="1" dirty="0" err="1">
                <a:latin typeface="Calibri" panose="020F0502020204030204" charset="0"/>
              </a:rPr>
              <a:t>hoclieu.vn</a:t>
            </a:r>
            <a:endParaRPr lang="en-GB" sz="2000" dirty="0"/>
          </a:p>
          <a:p>
            <a:pPr algn="ctr"/>
            <a:r>
              <a:rPr lang="en-GB" sz="2000" b="1" dirty="0" err="1">
                <a:latin typeface="Calibri" panose="020F0502020204030204" charset="0"/>
              </a:rPr>
              <a:t>Fanpage</a:t>
            </a:r>
            <a:r>
              <a:rPr lang="en-GB" sz="2000" b="1" dirty="0">
                <a:latin typeface="Calibri" panose="020F0502020204030204" charset="0"/>
              </a:rPr>
              <a:t>: </a:t>
            </a:r>
            <a:r>
              <a:rPr lang="en-GB" sz="2000" b="1" i="1" dirty="0" err="1">
                <a:latin typeface="Calibri" panose="020F0502020204030204" charset="0"/>
              </a:rPr>
              <a:t>facebook.com</a:t>
            </a:r>
            <a:r>
              <a:rPr lang="en-GB" sz="2000" b="1" i="1" dirty="0">
                <a:latin typeface="Calibri" panose="020F0502020204030204" charset="0"/>
              </a:rPr>
              <a:t>/</a:t>
            </a:r>
            <a:r>
              <a:rPr lang="en-GB" sz="2000" b="1" i="1" dirty="0" err="1">
                <a:latin typeface="Calibri" panose="020F0502020204030204" charset="0"/>
              </a:rPr>
              <a:t>www.tienganhglobalsuccess.vn</a:t>
            </a:r>
            <a:r>
              <a:rPr lang="en-GB" sz="2000" b="1" i="1" dirty="0">
                <a:latin typeface="Calibri" panose="020F0502020204030204" charset="0"/>
              </a:rPr>
              <a:t>/</a:t>
            </a:r>
            <a:endParaRPr lang="en-GB" sz="2000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505075" y="2377118"/>
            <a:ext cx="1909445" cy="617855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GB" b="1" dirty="0">
                <a:solidFill>
                  <a:schemeClr val="bg1"/>
                </a:solidFill>
              </a:rPr>
              <a:t>VOCABULARY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669161" y="3663711"/>
            <a:ext cx="2234565" cy="601345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GB" b="1" dirty="0">
                <a:solidFill>
                  <a:schemeClr val="bg1"/>
                </a:solidFill>
              </a:rPr>
              <a:t>PRONUNCIATION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218431" y="1082017"/>
            <a:ext cx="5630842" cy="455295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dirty="0">
                <a:solidFill>
                  <a:schemeClr val="tx1"/>
                </a:solidFill>
              </a:rPr>
              <a:t>Game: Matching 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216703" y="1677943"/>
            <a:ext cx="5631994" cy="1673502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Vocabulary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Task 1: Match, listen, check and repeat.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Task 2: Tell the activities in 1.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Task 3: Ask and answer. </a:t>
            </a:r>
          </a:p>
        </p:txBody>
      </p:sp>
      <p:cxnSp>
        <p:nvCxnSpPr>
          <p:cNvPr id="24" name="Curved Connector 23"/>
          <p:cNvCxnSpPr>
            <a:endCxn id="17" idx="0"/>
          </p:cNvCxnSpPr>
          <p:nvPr/>
        </p:nvCxnSpPr>
        <p:spPr>
          <a:xfrm>
            <a:off x="2358390" y="1627183"/>
            <a:ext cx="1101725" cy="749935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786445" y="2686045"/>
            <a:ext cx="718631" cy="977665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cxnSpLocks/>
            <a:stCxn id="18" idx="3"/>
            <a:endCxn id="27" idx="0"/>
          </p:cNvCxnSpPr>
          <p:nvPr/>
        </p:nvCxnSpPr>
        <p:spPr>
          <a:xfrm>
            <a:off x="2903726" y="3964384"/>
            <a:ext cx="689639" cy="823879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2675408" y="4788263"/>
            <a:ext cx="1835914" cy="604154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EXTRA ACTIVITY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218430" y="5785110"/>
            <a:ext cx="5631418" cy="656590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tx1"/>
                </a:solidFill>
              </a:rPr>
              <a:t>Homework</a:t>
            </a:r>
            <a:endParaRPr lang="en-GB" sz="2400" dirty="0">
              <a:solidFill>
                <a:schemeClr val="tx1"/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3564890" y="251460"/>
            <a:ext cx="4926965" cy="625475"/>
          </a:xfrm>
          <a:prstGeom prst="roundRect">
            <a:avLst>
              <a:gd name="adj" fmla="val 42661"/>
            </a:avLst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3979545" y="302895"/>
            <a:ext cx="44691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LESSON 2: A CLOSER LOOK 1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2937828" y="97859"/>
            <a:ext cx="994505" cy="941618"/>
            <a:chOff x="2066408" y="3458139"/>
            <a:chExt cx="99450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0018" y="3458139"/>
              <a:ext cx="990895" cy="941618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408" y="3554648"/>
              <a:ext cx="990895" cy="801149"/>
            </a:xfrm>
            <a:prstGeom prst="rect">
              <a:avLst/>
            </a:prstGeom>
          </p:spPr>
        </p:pic>
      </p:grpSp>
      <p:pic>
        <p:nvPicPr>
          <p:cNvPr id="5" name="Content Placeholder 4" descr="magnifying-glass-1374389_1280"/>
          <p:cNvPicPr>
            <a:picLocks noGrp="1" noChangeAspect="1"/>
          </p:cNvPicPr>
          <p:nvPr>
            <p:ph sz="half" idx="1"/>
          </p:nvPr>
        </p:nvPicPr>
        <p:blipFill>
          <a:blip r:embed="rId5"/>
          <a:stretch>
            <a:fillRect/>
          </a:stretch>
        </p:blipFill>
        <p:spPr>
          <a:xfrm flipH="1" flipV="1">
            <a:off x="-4025265" y="7454265"/>
            <a:ext cx="284480" cy="149860"/>
          </a:xfrm>
          <a:prstGeom prst="rect">
            <a:avLst/>
          </a:prstGeom>
        </p:spPr>
      </p:pic>
      <p:sp>
        <p:nvSpPr>
          <p:cNvPr id="3" name="Rectangle 21"/>
          <p:cNvSpPr/>
          <p:nvPr/>
        </p:nvSpPr>
        <p:spPr>
          <a:xfrm>
            <a:off x="5216703" y="3492077"/>
            <a:ext cx="5631994" cy="923438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marR="0" indent="-3429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sym typeface="+mn-ea"/>
              </a:rPr>
              <a:t>Task 4: Listen and repeat. </a:t>
            </a:r>
          </a:p>
          <a:p>
            <a:pPr marL="342900" marR="0" indent="-3429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sym typeface="+mn-ea"/>
              </a:rPr>
              <a:t>Task 5: Practice saying the statements.</a:t>
            </a:r>
          </a:p>
        </p:txBody>
      </p:sp>
      <p:sp>
        <p:nvSpPr>
          <p:cNvPr id="4" name="Rounded Rectangle 17">
            <a:extLst>
              <a:ext uri="{FF2B5EF4-FFF2-40B4-BE49-F238E27FC236}">
                <a16:creationId xmlns:a16="http://schemas.microsoft.com/office/drawing/2014/main" id="{837461AC-9149-7505-3480-2D8EA57CB9A7}"/>
              </a:ext>
            </a:extLst>
          </p:cNvPr>
          <p:cNvSpPr/>
          <p:nvPr/>
        </p:nvSpPr>
        <p:spPr>
          <a:xfrm>
            <a:off x="767080" y="5857484"/>
            <a:ext cx="2049006" cy="601346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GB" b="1" dirty="0">
                <a:solidFill>
                  <a:schemeClr val="bg1"/>
                </a:solidFill>
              </a:rPr>
              <a:t>CONSOLIDATION</a:t>
            </a:r>
          </a:p>
        </p:txBody>
      </p:sp>
      <p:cxnSp>
        <p:nvCxnSpPr>
          <p:cNvPr id="6" name="Curved Connector 24">
            <a:extLst>
              <a:ext uri="{FF2B5EF4-FFF2-40B4-BE49-F238E27FC236}">
                <a16:creationId xmlns:a16="http://schemas.microsoft.com/office/drawing/2014/main" id="{647C96C2-EAD0-C537-63CC-2454BB4BF5EC}"/>
              </a:ext>
            </a:extLst>
          </p:cNvPr>
          <p:cNvCxnSpPr>
            <a:cxnSpLocks/>
            <a:stCxn id="27" idx="1"/>
            <a:endCxn id="4" idx="0"/>
          </p:cNvCxnSpPr>
          <p:nvPr/>
        </p:nvCxnSpPr>
        <p:spPr>
          <a:xfrm rot="10800000" flipV="1">
            <a:off x="1791584" y="5090340"/>
            <a:ext cx="883825" cy="767144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14673C09-4BF7-132B-98AD-97F37EE9FB49}"/>
              </a:ext>
            </a:extLst>
          </p:cNvPr>
          <p:cNvSpPr/>
          <p:nvPr/>
        </p:nvSpPr>
        <p:spPr>
          <a:xfrm>
            <a:off x="5217855" y="4708515"/>
            <a:ext cx="5630842" cy="656590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dirty="0">
                <a:solidFill>
                  <a:schemeClr val="tx1"/>
                </a:solidFill>
              </a:rPr>
              <a:t>Game: Word jumble race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7620" y="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 useBgFill="1">
        <p:nvSpPr>
          <p:cNvPr id="18" name="Rectangle 1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1083306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49780" y="1691005"/>
            <a:ext cx="842708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MATCHING</a:t>
            </a:r>
          </a:p>
        </p:txBody>
      </p:sp>
      <p:pic>
        <p:nvPicPr>
          <p:cNvPr id="9" name="Content Placeholder 8" descr="7Q8StN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719830" y="3047365"/>
            <a:ext cx="5086350" cy="29292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7620" y="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 useBgFill="1">
        <p:nvSpPr>
          <p:cNvPr id="18" name="Rectangle 1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1083306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8" name="TextBox 20"/>
          <p:cNvSpPr txBox="1"/>
          <p:nvPr/>
        </p:nvSpPr>
        <p:spPr>
          <a:xfrm>
            <a:off x="3820160" y="1320800"/>
            <a:ext cx="7992745" cy="4523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4800" dirty="0"/>
              <a:t>- Work in groups</a:t>
            </a:r>
          </a:p>
          <a:p>
            <a:pPr algn="just">
              <a:lnSpc>
                <a:spcPct val="100000"/>
              </a:lnSpc>
            </a:pPr>
            <a:r>
              <a:rPr lang="en-US" sz="4800" dirty="0"/>
              <a:t>- Match the names of daily activity with suitable picture </a:t>
            </a:r>
          </a:p>
          <a:p>
            <a:pPr algn="just">
              <a:lnSpc>
                <a:spcPct val="100000"/>
              </a:lnSpc>
            </a:pPr>
            <a:r>
              <a:rPr lang="en-US" sz="4800" dirty="0"/>
              <a:t>- The fastest group will say “Bingo” and stick your work on board.</a:t>
            </a:r>
          </a:p>
        </p:txBody>
      </p:sp>
      <p:pic>
        <p:nvPicPr>
          <p:cNvPr id="9" name="Content Placeholder 8" descr="7Q8StN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620" y="2537460"/>
            <a:ext cx="3239770" cy="23310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7620" y="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 useBgFill="1">
        <p:nvSpPr>
          <p:cNvPr id="18" name="Rectangle 1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7620" y="1083306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pic>
        <p:nvPicPr>
          <p:cNvPr id="3" name="Content Placeholder 2" descr="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526665" y="1036320"/>
            <a:ext cx="7628255" cy="5721985"/>
          </a:xfrm>
          <a:prstGeom prst="rect">
            <a:avLst/>
          </a:prstGeom>
        </p:spPr>
      </p:pic>
      <p:pic>
        <p:nvPicPr>
          <p:cNvPr id="7" name="image19.jpg"/>
          <p:cNvPicPr preferRelativeResize="0"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530215" y="5176520"/>
            <a:ext cx="1620520" cy="1215390"/>
          </a:xfrm>
          <a:prstGeom prst="rect">
            <a:avLst/>
          </a:prstGeom>
        </p:spPr>
      </p:pic>
      <p:pic>
        <p:nvPicPr>
          <p:cNvPr id="129" name="image17.jpg"/>
          <p:cNvPicPr preferRelativeResize="0"/>
          <p:nvPr/>
        </p:nvPicPr>
        <p:blipFill>
          <a:blip r:embed="rId5"/>
          <a:srcRect/>
          <a:stretch>
            <a:fillRect/>
          </a:stretch>
        </p:blipFill>
        <p:spPr>
          <a:xfrm>
            <a:off x="5911850" y="5243195"/>
            <a:ext cx="1869440" cy="1148715"/>
          </a:xfrm>
          <a:prstGeom prst="rect">
            <a:avLst/>
          </a:prstGeom>
        </p:spPr>
      </p:pic>
      <p:pic>
        <p:nvPicPr>
          <p:cNvPr id="128" name="image34.jpg"/>
          <p:cNvPicPr preferRelativeResize="0">
            <a:picLocks noGrp="1" noChangeAspect="1"/>
          </p:cNvPicPr>
          <p:nvPr>
            <p:ph sz="half" idx="2"/>
          </p:nvPr>
        </p:nvPicPr>
        <p:blipFill>
          <a:blip r:embed="rId6"/>
          <a:srcRect/>
          <a:stretch>
            <a:fillRect/>
          </a:stretch>
        </p:blipFill>
        <p:spPr>
          <a:xfrm rot="3840000">
            <a:off x="6070600" y="5129530"/>
            <a:ext cx="2225675" cy="874395"/>
          </a:xfrm>
          <a:prstGeom prst="rect">
            <a:avLst/>
          </a:prstGeom>
        </p:spPr>
      </p:pic>
      <p:pic>
        <p:nvPicPr>
          <p:cNvPr id="131" name="image20.jpg"/>
          <p:cNvPicPr preferRelativeResize="0"/>
          <p:nvPr/>
        </p:nvPicPr>
        <p:blipFill>
          <a:blip r:embed="rId7"/>
          <a:srcRect/>
          <a:stretch>
            <a:fillRect/>
          </a:stretch>
        </p:blipFill>
        <p:spPr>
          <a:xfrm rot="19260000">
            <a:off x="4695825" y="4993005"/>
            <a:ext cx="2458085" cy="1393825"/>
          </a:xfrm>
          <a:prstGeom prst="rect">
            <a:avLst/>
          </a:prstGeom>
        </p:spPr>
      </p:pic>
      <p:pic>
        <p:nvPicPr>
          <p:cNvPr id="130" name="image26.png"/>
          <p:cNvPicPr preferRelativeResize="0"/>
          <p:nvPr/>
        </p:nvPicPr>
        <p:blipFill>
          <a:blip r:embed="rId8"/>
          <a:srcRect/>
          <a:stretch>
            <a:fillRect/>
          </a:stretch>
        </p:blipFill>
        <p:spPr>
          <a:xfrm rot="14460000">
            <a:off x="4646295" y="5407660"/>
            <a:ext cx="1651000" cy="984250"/>
          </a:xfrm>
          <a:prstGeom prst="rect">
            <a:avLst/>
          </a:prstGeom>
        </p:spPr>
      </p:pic>
      <p:pic>
        <p:nvPicPr>
          <p:cNvPr id="134" name="image27.jpg"/>
          <p:cNvPicPr preferRelativeResize="0"/>
          <p:nvPr/>
        </p:nvPicPr>
        <p:blipFill>
          <a:blip r:embed="rId9"/>
          <a:srcRect/>
          <a:stretch>
            <a:fillRect/>
          </a:stretch>
        </p:blipFill>
        <p:spPr>
          <a:xfrm rot="7680000">
            <a:off x="5722620" y="5080000"/>
            <a:ext cx="2475865" cy="14751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7620" y="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 useBgFill="1">
        <p:nvSpPr>
          <p:cNvPr id="18" name="Rectangle 1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1083306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pic>
        <p:nvPicPr>
          <p:cNvPr id="126" name="image19.jpg"/>
          <p:cNvPicPr preferRelativeResize="0">
            <a:picLocks noGrp="1" noChangeAspect="1"/>
          </p:cNvPicPr>
          <p:nvPr>
            <p:ph sz="half" idx="1"/>
          </p:nvPr>
        </p:nvPicPr>
        <p:blipFill>
          <a:blip r:embed="rId3">
            <a:grayscl/>
          </a:blip>
          <a:srcRect/>
          <a:stretch>
            <a:fillRect/>
          </a:stretch>
        </p:blipFill>
        <p:spPr>
          <a:xfrm>
            <a:off x="550545" y="1162050"/>
            <a:ext cx="2540000" cy="1905000"/>
          </a:xfrm>
          <a:prstGeom prst="rect">
            <a:avLst/>
          </a:prstGeom>
        </p:spPr>
      </p:pic>
      <p:pic>
        <p:nvPicPr>
          <p:cNvPr id="129" name="image17.jpg"/>
          <p:cNvPicPr preferRelativeResize="0"/>
          <p:nvPr/>
        </p:nvPicPr>
        <p:blipFill>
          <a:blip r:embed="rId4">
            <a:grayscl/>
          </a:blip>
          <a:srcRect/>
          <a:stretch>
            <a:fillRect/>
          </a:stretch>
        </p:blipFill>
        <p:spPr>
          <a:xfrm>
            <a:off x="4057015" y="1065530"/>
            <a:ext cx="3157220" cy="1939925"/>
          </a:xfrm>
          <a:prstGeom prst="rect">
            <a:avLst/>
          </a:prstGeom>
        </p:spPr>
      </p:pic>
      <p:pic>
        <p:nvPicPr>
          <p:cNvPr id="128" name="image34.jpg"/>
          <p:cNvPicPr preferRelativeResize="0">
            <a:picLocks noGrp="1" noChangeAspect="1"/>
          </p:cNvPicPr>
          <p:nvPr>
            <p:ph sz="half" idx="2"/>
          </p:nvPr>
        </p:nvPicPr>
        <p:blipFill>
          <a:blip r:embed="rId5">
            <a:grayscl/>
          </a:blip>
          <a:srcRect/>
          <a:stretch>
            <a:fillRect/>
          </a:stretch>
        </p:blipFill>
        <p:spPr>
          <a:xfrm>
            <a:off x="550545" y="4185285"/>
            <a:ext cx="4324985" cy="1699260"/>
          </a:xfrm>
          <a:prstGeom prst="rect">
            <a:avLst/>
          </a:prstGeom>
        </p:spPr>
      </p:pic>
      <p:pic>
        <p:nvPicPr>
          <p:cNvPr id="131" name="image20.jpg"/>
          <p:cNvPicPr preferRelativeResize="0"/>
          <p:nvPr/>
        </p:nvPicPr>
        <p:blipFill>
          <a:blip r:embed="rId6">
            <a:grayscl/>
          </a:blip>
          <a:srcRect/>
          <a:stretch>
            <a:fillRect/>
          </a:stretch>
        </p:blipFill>
        <p:spPr>
          <a:xfrm>
            <a:off x="8251825" y="1076960"/>
            <a:ext cx="3331210" cy="1889125"/>
          </a:xfrm>
          <a:prstGeom prst="rect">
            <a:avLst/>
          </a:prstGeom>
        </p:spPr>
      </p:pic>
      <p:pic>
        <p:nvPicPr>
          <p:cNvPr id="130" name="image26.png"/>
          <p:cNvPicPr preferRelativeResize="0"/>
          <p:nvPr/>
        </p:nvPicPr>
        <p:blipFill>
          <a:blip r:embed="rId7">
            <a:grayscl/>
          </a:blip>
          <a:srcRect/>
          <a:stretch>
            <a:fillRect/>
          </a:stretch>
        </p:blipFill>
        <p:spPr>
          <a:xfrm>
            <a:off x="5544185" y="4185285"/>
            <a:ext cx="2880360" cy="1717040"/>
          </a:xfrm>
          <a:prstGeom prst="rect">
            <a:avLst/>
          </a:prstGeom>
        </p:spPr>
      </p:pic>
      <p:pic>
        <p:nvPicPr>
          <p:cNvPr id="134" name="image27.jpg"/>
          <p:cNvPicPr preferRelativeResize="0"/>
          <p:nvPr/>
        </p:nvPicPr>
        <p:blipFill>
          <a:blip r:embed="rId8">
            <a:grayscl/>
          </a:blip>
          <a:srcRect/>
          <a:stretch>
            <a:fillRect/>
          </a:stretch>
        </p:blipFill>
        <p:spPr>
          <a:xfrm>
            <a:off x="8941435" y="4185285"/>
            <a:ext cx="3206750" cy="19107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7620" y="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 useBgFill="1">
        <p:nvSpPr>
          <p:cNvPr id="18" name="Rectangle 1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1083306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pic>
        <p:nvPicPr>
          <p:cNvPr id="126" name="image19.jpg"/>
          <p:cNvPicPr preferRelativeResize="0">
            <a:picLocks noGrp="1" noChangeAspect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550545" y="996950"/>
            <a:ext cx="2540000" cy="1905000"/>
          </a:xfrm>
          <a:prstGeom prst="rect">
            <a:avLst/>
          </a:prstGeom>
        </p:spPr>
      </p:pic>
      <p:pic>
        <p:nvPicPr>
          <p:cNvPr id="129" name="image17.jpg"/>
          <p:cNvPicPr preferRelativeResize="0"/>
          <p:nvPr/>
        </p:nvPicPr>
        <p:blipFill>
          <a:blip r:embed="rId4">
            <a:grayscl/>
          </a:blip>
          <a:srcRect/>
          <a:stretch>
            <a:fillRect/>
          </a:stretch>
        </p:blipFill>
        <p:spPr>
          <a:xfrm>
            <a:off x="4057015" y="900430"/>
            <a:ext cx="3157220" cy="1939925"/>
          </a:xfrm>
          <a:prstGeom prst="rect">
            <a:avLst/>
          </a:prstGeom>
        </p:spPr>
      </p:pic>
      <p:pic>
        <p:nvPicPr>
          <p:cNvPr id="128" name="image34.jpg"/>
          <p:cNvPicPr preferRelativeResize="0">
            <a:picLocks noGrp="1" noChangeAspect="1"/>
          </p:cNvPicPr>
          <p:nvPr>
            <p:ph sz="half" idx="2"/>
          </p:nvPr>
        </p:nvPicPr>
        <p:blipFill>
          <a:blip r:embed="rId5">
            <a:grayscl/>
          </a:blip>
          <a:srcRect/>
          <a:stretch>
            <a:fillRect/>
          </a:stretch>
        </p:blipFill>
        <p:spPr>
          <a:xfrm>
            <a:off x="550545" y="4020185"/>
            <a:ext cx="4324985" cy="1699260"/>
          </a:xfrm>
          <a:prstGeom prst="rect">
            <a:avLst/>
          </a:prstGeom>
        </p:spPr>
      </p:pic>
      <p:pic>
        <p:nvPicPr>
          <p:cNvPr id="131" name="image20.jpg"/>
          <p:cNvPicPr preferRelativeResize="0"/>
          <p:nvPr/>
        </p:nvPicPr>
        <p:blipFill>
          <a:blip r:embed="rId6">
            <a:grayscl/>
          </a:blip>
          <a:srcRect/>
          <a:stretch>
            <a:fillRect/>
          </a:stretch>
        </p:blipFill>
        <p:spPr>
          <a:xfrm>
            <a:off x="8251825" y="911860"/>
            <a:ext cx="3331210" cy="1889125"/>
          </a:xfrm>
          <a:prstGeom prst="rect">
            <a:avLst/>
          </a:prstGeom>
        </p:spPr>
      </p:pic>
      <p:pic>
        <p:nvPicPr>
          <p:cNvPr id="130" name="image26.png"/>
          <p:cNvPicPr preferRelativeResize="0"/>
          <p:nvPr/>
        </p:nvPicPr>
        <p:blipFill>
          <a:blip r:embed="rId7">
            <a:grayscl/>
          </a:blip>
          <a:srcRect/>
          <a:stretch>
            <a:fillRect/>
          </a:stretch>
        </p:blipFill>
        <p:spPr>
          <a:xfrm>
            <a:off x="5544185" y="4020185"/>
            <a:ext cx="2880360" cy="1717040"/>
          </a:xfrm>
          <a:prstGeom prst="rect">
            <a:avLst/>
          </a:prstGeom>
        </p:spPr>
      </p:pic>
      <p:pic>
        <p:nvPicPr>
          <p:cNvPr id="134" name="image27.jpg"/>
          <p:cNvPicPr preferRelativeResize="0"/>
          <p:nvPr/>
        </p:nvPicPr>
        <p:blipFill>
          <a:blip r:embed="rId8">
            <a:grayscl/>
          </a:blip>
          <a:srcRect/>
          <a:stretch>
            <a:fillRect/>
          </a:stretch>
        </p:blipFill>
        <p:spPr>
          <a:xfrm>
            <a:off x="8941435" y="4020185"/>
            <a:ext cx="3206750" cy="1910715"/>
          </a:xfrm>
          <a:prstGeom prst="rect">
            <a:avLst/>
          </a:prstGeom>
        </p:spPr>
      </p:pic>
      <p:sp>
        <p:nvSpPr>
          <p:cNvPr id="8" name="TextBox 20"/>
          <p:cNvSpPr txBox="1"/>
          <p:nvPr/>
        </p:nvSpPr>
        <p:spPr>
          <a:xfrm>
            <a:off x="487045" y="3014980"/>
            <a:ext cx="3294380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4800" dirty="0">
                <a:solidFill>
                  <a:srgbClr val="FF0000"/>
                </a:solidFill>
              </a:rPr>
              <a:t>make meals</a:t>
            </a:r>
          </a:p>
        </p:txBody>
      </p:sp>
      <p:sp>
        <p:nvSpPr>
          <p:cNvPr id="2" name="Rectangles 1"/>
          <p:cNvSpPr/>
          <p:nvPr/>
        </p:nvSpPr>
        <p:spPr>
          <a:xfrm>
            <a:off x="371475" y="902970"/>
            <a:ext cx="2806700" cy="2095500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7620" y="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 useBgFill="1">
        <p:nvSpPr>
          <p:cNvPr id="18" name="Rectangle 1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1083306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pic>
        <p:nvPicPr>
          <p:cNvPr id="126" name="image19.jpg"/>
          <p:cNvPicPr preferRelativeResize="0">
            <a:picLocks noGrp="1" noChangeAspect="1"/>
          </p:cNvPicPr>
          <p:nvPr>
            <p:ph sz="half" idx="1"/>
          </p:nvPr>
        </p:nvPicPr>
        <p:blipFill>
          <a:blip r:embed="rId3">
            <a:grayscl/>
          </a:blip>
          <a:srcRect/>
          <a:stretch>
            <a:fillRect/>
          </a:stretch>
        </p:blipFill>
        <p:spPr>
          <a:xfrm>
            <a:off x="550545" y="996950"/>
            <a:ext cx="2540000" cy="1905000"/>
          </a:xfrm>
          <a:prstGeom prst="rect">
            <a:avLst/>
          </a:prstGeom>
        </p:spPr>
      </p:pic>
      <p:pic>
        <p:nvPicPr>
          <p:cNvPr id="129" name="image17.jpg"/>
          <p:cNvPicPr preferRelativeResize="0"/>
          <p:nvPr/>
        </p:nvPicPr>
        <p:blipFill>
          <a:blip r:embed="rId4"/>
          <a:srcRect/>
          <a:stretch>
            <a:fillRect/>
          </a:stretch>
        </p:blipFill>
        <p:spPr>
          <a:xfrm>
            <a:off x="4057015" y="900430"/>
            <a:ext cx="3157220" cy="1939925"/>
          </a:xfrm>
          <a:prstGeom prst="rect">
            <a:avLst/>
          </a:prstGeom>
        </p:spPr>
      </p:pic>
      <p:pic>
        <p:nvPicPr>
          <p:cNvPr id="128" name="image34.jpg"/>
          <p:cNvPicPr preferRelativeResize="0">
            <a:picLocks noGrp="1" noChangeAspect="1"/>
          </p:cNvPicPr>
          <p:nvPr>
            <p:ph sz="half" idx="2"/>
          </p:nvPr>
        </p:nvPicPr>
        <p:blipFill>
          <a:blip r:embed="rId5">
            <a:grayscl/>
          </a:blip>
          <a:srcRect/>
          <a:stretch>
            <a:fillRect/>
          </a:stretch>
        </p:blipFill>
        <p:spPr>
          <a:xfrm>
            <a:off x="550545" y="4020185"/>
            <a:ext cx="4324985" cy="1699260"/>
          </a:xfrm>
          <a:prstGeom prst="rect">
            <a:avLst/>
          </a:prstGeom>
        </p:spPr>
      </p:pic>
      <p:pic>
        <p:nvPicPr>
          <p:cNvPr id="131" name="image20.jpg"/>
          <p:cNvPicPr preferRelativeResize="0"/>
          <p:nvPr/>
        </p:nvPicPr>
        <p:blipFill>
          <a:blip r:embed="rId6">
            <a:grayscl/>
          </a:blip>
          <a:srcRect/>
          <a:stretch>
            <a:fillRect/>
          </a:stretch>
        </p:blipFill>
        <p:spPr>
          <a:xfrm>
            <a:off x="8251825" y="911860"/>
            <a:ext cx="3331210" cy="1889125"/>
          </a:xfrm>
          <a:prstGeom prst="rect">
            <a:avLst/>
          </a:prstGeom>
        </p:spPr>
      </p:pic>
      <p:pic>
        <p:nvPicPr>
          <p:cNvPr id="130" name="image26.png"/>
          <p:cNvPicPr preferRelativeResize="0"/>
          <p:nvPr/>
        </p:nvPicPr>
        <p:blipFill>
          <a:blip r:embed="rId7">
            <a:grayscl/>
          </a:blip>
          <a:srcRect/>
          <a:stretch>
            <a:fillRect/>
          </a:stretch>
        </p:blipFill>
        <p:spPr>
          <a:xfrm>
            <a:off x="5544185" y="4020185"/>
            <a:ext cx="2880360" cy="1717040"/>
          </a:xfrm>
          <a:prstGeom prst="rect">
            <a:avLst/>
          </a:prstGeom>
        </p:spPr>
      </p:pic>
      <p:pic>
        <p:nvPicPr>
          <p:cNvPr id="134" name="image27.jpg"/>
          <p:cNvPicPr preferRelativeResize="0"/>
          <p:nvPr/>
        </p:nvPicPr>
        <p:blipFill>
          <a:blip r:embed="rId8">
            <a:grayscl/>
          </a:blip>
          <a:srcRect/>
          <a:stretch>
            <a:fillRect/>
          </a:stretch>
        </p:blipFill>
        <p:spPr>
          <a:xfrm>
            <a:off x="8941435" y="4020185"/>
            <a:ext cx="3206750" cy="1910715"/>
          </a:xfrm>
          <a:prstGeom prst="rect">
            <a:avLst/>
          </a:prstGeom>
        </p:spPr>
      </p:pic>
      <p:sp>
        <p:nvSpPr>
          <p:cNvPr id="8" name="TextBox 20"/>
          <p:cNvSpPr txBox="1"/>
          <p:nvPr/>
        </p:nvSpPr>
        <p:spPr>
          <a:xfrm>
            <a:off x="4157345" y="2886075"/>
            <a:ext cx="3294380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4800" dirty="0">
                <a:solidFill>
                  <a:srgbClr val="FF0000"/>
                </a:solidFill>
              </a:rPr>
              <a:t>iron clothes</a:t>
            </a:r>
          </a:p>
        </p:txBody>
      </p:sp>
      <p:sp>
        <p:nvSpPr>
          <p:cNvPr id="3" name="Rectangles 2"/>
          <p:cNvSpPr/>
          <p:nvPr/>
        </p:nvSpPr>
        <p:spPr>
          <a:xfrm>
            <a:off x="4057015" y="854710"/>
            <a:ext cx="3233420" cy="2095500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82</TotalTime>
  <Words>866</Words>
  <Application>Microsoft Office PowerPoint</Application>
  <PresentationFormat>Widescreen</PresentationFormat>
  <Paragraphs>234</Paragraphs>
  <Slides>27</Slides>
  <Notes>21</Notes>
  <HiddenSlides>0</HiddenSlides>
  <MMClips>15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Adobe Gothic Std B</vt:lpstr>
      <vt:lpstr>Arial</vt:lpstr>
      <vt:lpstr>Calibri</vt:lpstr>
      <vt:lpstr>Calibri Light</vt:lpstr>
      <vt:lpstr>Myriad Pro</vt:lpstr>
      <vt:lpstr>Wingdings</vt:lpstr>
      <vt:lpstr>Wingdings 2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QuynhAnh-NgoaiNgu</cp:lastModifiedBy>
  <cp:revision>256</cp:revision>
  <dcterms:created xsi:type="dcterms:W3CDTF">2020-12-09T02:04:00Z</dcterms:created>
  <dcterms:modified xsi:type="dcterms:W3CDTF">2024-07-02T04:20:52Z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A5974ECF6F514D2C8FCD0FCB4D32BC00</vt:lpwstr>
  </property>
  <property fmtid="{D5CDD505-2E9C-101B-9397-08002B2CF9AE}" pid="3" name="KSOProductBuildVer">
    <vt:lpwstr>1033-11.2.0.11537</vt:lpwstr>
  </property>
</Properties>
</file>