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1" r:id="rId2"/>
    <p:sldId id="256" r:id="rId3"/>
    <p:sldId id="302" r:id="rId4"/>
    <p:sldId id="279" r:id="rId5"/>
    <p:sldId id="583" r:id="rId6"/>
    <p:sldId id="585" r:id="rId7"/>
    <p:sldId id="586" r:id="rId8"/>
    <p:sldId id="590" r:id="rId9"/>
    <p:sldId id="592" r:id="rId10"/>
    <p:sldId id="399" r:id="rId11"/>
    <p:sldId id="565" r:id="rId12"/>
    <p:sldId id="596" r:id="rId13"/>
    <p:sldId id="551" r:id="rId14"/>
    <p:sldId id="626" r:id="rId15"/>
    <p:sldId id="598" r:id="rId16"/>
    <p:sldId id="569" r:id="rId17"/>
    <p:sldId id="621" r:id="rId18"/>
    <p:sldId id="314" r:id="rId19"/>
    <p:sldId id="330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1">
          <p15:clr>
            <a:srgbClr val="A4A3A4"/>
          </p15:clr>
        </p15:guide>
        <p15:guide id="2" pos="36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1FC72"/>
    <a:srgbClr val="FFF3DA"/>
    <a:srgbClr val="D0BFFF"/>
    <a:srgbClr val="FFE9BD"/>
    <a:srgbClr val="DFCCFB"/>
    <a:srgbClr val="FF1F1F"/>
    <a:srgbClr val="24FF1F"/>
    <a:srgbClr val="F16649"/>
    <a:srgbClr val="E8F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96" y="1014"/>
      </p:cViewPr>
      <p:guideLst>
        <p:guide orient="horz" pos="1721"/>
        <p:guide pos="36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4.GIF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  <p:pic>
        <p:nvPicPr>
          <p:cNvPr id="7" name="Picture 6" descr="zyro-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0500" y="7441565"/>
            <a:ext cx="800735" cy="800735"/>
          </a:xfrm>
          <a:prstGeom prst="rect">
            <a:avLst/>
          </a:prstGeom>
        </p:spPr>
      </p:pic>
      <p:pic>
        <p:nvPicPr>
          <p:cNvPr id="8" name="Picture 7" descr="zyro-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192635" y="7124700"/>
            <a:ext cx="12192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5" y="1121410"/>
            <a:ext cx="670248" cy="7283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0622" y="1253910"/>
            <a:ext cx="9420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and read.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65" y="2203718"/>
            <a:ext cx="6070311" cy="4587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439015" cy="11468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45" y="110490"/>
            <a:ext cx="4728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2" name="B2_37">
            <a:hlinkClick r:id="" action="ppaction://media"/>
            <a:extLst>
              <a:ext uri="{FF2B5EF4-FFF2-40B4-BE49-F238E27FC236}">
                <a16:creationId xmlns:a16="http://schemas.microsoft.com/office/drawing/2014/main" id="{6DBE3EBA-73C4-AA20-0AE1-6219344F048C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7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4943" y="1192473"/>
            <a:ext cx="736904" cy="7369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79910" y="1849775"/>
            <a:ext cx="7060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48DA4"/>
                </a:solidFill>
              </a:rPr>
              <a:t>At an International Robot Show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805758-6C82-D58B-880F-D53D34A2DF9E}"/>
              </a:ext>
            </a:extLst>
          </p:cNvPr>
          <p:cNvSpPr txBox="1"/>
          <p:nvPr/>
        </p:nvSpPr>
        <p:spPr>
          <a:xfrm>
            <a:off x="511723" y="3617618"/>
            <a:ext cx="554624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4000" b="0" i="1" u="none" strike="noStrike" dirty="0">
                <a:solidFill>
                  <a:srgbClr val="C00000"/>
                </a:solidFill>
                <a:effectLst/>
                <a:highlight>
                  <a:srgbClr val="FFFFFF"/>
                </a:highlight>
              </a:rPr>
              <a:t>- Where are Nick, Phong and Dr Adams?</a:t>
            </a:r>
            <a:endParaRPr lang="en-US" sz="4000" b="0" dirty="0">
              <a:solidFill>
                <a:srgbClr val="C00000"/>
              </a:solidFill>
              <a:effectLst/>
            </a:endParaRPr>
          </a:p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4000" i="1" dirty="0">
                <a:solidFill>
                  <a:srgbClr val="C00000"/>
                </a:solidFill>
                <a:highlight>
                  <a:srgbClr val="FFFFFF"/>
                </a:highlight>
              </a:rPr>
              <a:t>-</a:t>
            </a:r>
            <a:r>
              <a:rPr lang="en-US" sz="4000" b="0" i="1" u="none" strike="noStrike" dirty="0">
                <a:solidFill>
                  <a:srgbClr val="C00000"/>
                </a:solidFill>
                <a:effectLst/>
                <a:highlight>
                  <a:srgbClr val="FFFFFF"/>
                </a:highlight>
              </a:rPr>
              <a:t> What are they talking about?</a:t>
            </a:r>
            <a:endParaRPr lang="en-US" sz="4000" b="0" dirty="0">
              <a:solidFill>
                <a:srgbClr val="C0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3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439015" cy="11468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2860" y="1296035"/>
            <a:ext cx="11105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1151255"/>
            <a:ext cx="736600" cy="730250"/>
          </a:xfrm>
          <a:prstGeom prst="rect">
            <a:avLst/>
          </a:prstGeom>
        </p:spPr>
      </p:pic>
      <p:graphicFrame>
        <p:nvGraphicFramePr>
          <p:cNvPr id="15" name="Content Placeholder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56786701"/>
              </p:ext>
            </p:extLst>
          </p:nvPr>
        </p:nvGraphicFramePr>
        <p:xfrm>
          <a:off x="487045" y="2056130"/>
          <a:ext cx="10966200" cy="4099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324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47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3600" dirty="0"/>
                        <a:t>H8 is a very useful robot.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r>
                        <a:rPr lang="en-US" sz="3600" b="1" kern="1200" dirty="0">
                          <a:solidFill>
                            <a:srgbClr val="0070C0"/>
                          </a:solidFill>
                        </a:rPr>
                        <a:t>2. </a:t>
                      </a:r>
                      <a:r>
                        <a:rPr lang="en-US" sz="3600" dirty="0"/>
                        <a:t>WB2 can’t repair broken machines.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480">
                <a:tc>
                  <a:txBody>
                    <a:bodyPr/>
                    <a:lstStyle/>
                    <a:p>
                      <a:r>
                        <a:rPr lang="en-US" sz="3600" b="1" kern="1200" dirty="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3600" dirty="0"/>
                        <a:t>Shifa is a doctor robot.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r>
                        <a:rPr lang="en-US" sz="3600" b="1" kern="1200" dirty="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3600" dirty="0"/>
                        <a:t>H8 is the fastest in the robot show.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70C0"/>
                          </a:solidFill>
                        </a:rPr>
                        <a:t>5. </a:t>
                      </a:r>
                      <a:r>
                        <a:rPr lang="en-US" sz="3600" dirty="0"/>
                        <a:t>Shifa is very smart.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" name="TextBox 1"/>
          <p:cNvSpPr txBox="1"/>
          <p:nvPr/>
        </p:nvSpPr>
        <p:spPr>
          <a:xfrm>
            <a:off x="8384887" y="2774963"/>
            <a:ext cx="82550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10112087" y="3348708"/>
            <a:ext cx="82550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25" name="TextBox 1"/>
          <p:cNvSpPr txBox="1"/>
          <p:nvPr/>
        </p:nvSpPr>
        <p:spPr>
          <a:xfrm>
            <a:off x="8397030" y="4056393"/>
            <a:ext cx="8255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27" name="TextBox 1"/>
          <p:cNvSpPr txBox="1"/>
          <p:nvPr/>
        </p:nvSpPr>
        <p:spPr>
          <a:xfrm>
            <a:off x="10112087" y="4682333"/>
            <a:ext cx="8255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28" name="TextBox 1"/>
          <p:cNvSpPr txBox="1"/>
          <p:nvPr/>
        </p:nvSpPr>
        <p:spPr>
          <a:xfrm>
            <a:off x="8397030" y="5376520"/>
            <a:ext cx="8255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4F66EA-BCB7-D4C6-384B-66DF68E74C07}"/>
              </a:ext>
            </a:extLst>
          </p:cNvPr>
          <p:cNvSpPr txBox="1"/>
          <p:nvPr/>
        </p:nvSpPr>
        <p:spPr>
          <a:xfrm>
            <a:off x="487045" y="110490"/>
            <a:ext cx="4728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439015" cy="11468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1629" y="1253254"/>
            <a:ext cx="1109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Complete the following sentences, using the adjectives in the box.</a:t>
            </a:r>
            <a:endParaRPr lang="en-US" sz="28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1" y="1145987"/>
            <a:ext cx="701847" cy="742652"/>
          </a:xfrm>
          <a:prstGeom prst="rect">
            <a:avLst/>
          </a:prstGeom>
        </p:spPr>
      </p:pic>
      <p:graphicFrame>
        <p:nvGraphicFramePr>
          <p:cNvPr id="11" name="Table 10"/>
          <p:cNvGraphicFramePr/>
          <p:nvPr>
            <p:extLst>
              <p:ext uri="{D42A27DB-BD31-4B8C-83A1-F6EECF244321}">
                <p14:modId xmlns:p14="http://schemas.microsoft.com/office/powerpoint/2010/main" val="3372943473"/>
              </p:ext>
            </p:extLst>
          </p:nvPr>
        </p:nvGraphicFramePr>
        <p:xfrm>
          <a:off x="1830387" y="2047008"/>
          <a:ext cx="853122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fast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smart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useful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heavy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strong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"/>
          <p:cNvSpPr txBox="1"/>
          <p:nvPr/>
        </p:nvSpPr>
        <p:spPr>
          <a:xfrm>
            <a:off x="5080162" y="3136612"/>
            <a:ext cx="1222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useful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3242993" y="4017914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fast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2417825" y="4487652"/>
            <a:ext cx="1261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strong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43F25-1437-B75D-0C5A-735B252DB578}"/>
              </a:ext>
            </a:extLst>
          </p:cNvPr>
          <p:cNvSpPr txBox="1"/>
          <p:nvPr/>
        </p:nvSpPr>
        <p:spPr>
          <a:xfrm>
            <a:off x="487045" y="110490"/>
            <a:ext cx="4728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C880D4-C684-39C1-50A8-5BB0B4B14445}"/>
              </a:ext>
            </a:extLst>
          </p:cNvPr>
          <p:cNvSpPr txBox="1"/>
          <p:nvPr/>
        </p:nvSpPr>
        <p:spPr>
          <a:xfrm>
            <a:off x="458973" y="3151592"/>
            <a:ext cx="1152106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2D77BB"/>
                </a:solidFill>
                <a:effectLst/>
              </a:rPr>
              <a:t>1.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My dad bought me a very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home robot last week. It helps me to do many household chores.</a:t>
            </a:r>
          </a:p>
          <a:p>
            <a:r>
              <a:rPr lang="en-US" sz="3000" b="1" i="0" dirty="0">
                <a:solidFill>
                  <a:srgbClr val="2D77BB"/>
                </a:solidFill>
                <a:effectLst/>
              </a:rPr>
              <a:t>2.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This is a very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car. It can travel at a speed of 300 km per hour.</a:t>
            </a:r>
            <a:r>
              <a:rPr lang="en-US" sz="3000" dirty="0"/>
              <a:t> </a:t>
            </a:r>
          </a:p>
          <a:p>
            <a:r>
              <a:rPr lang="en-US" sz="3000" b="1" i="0" dirty="0">
                <a:solidFill>
                  <a:srgbClr val="2D77BB"/>
                </a:solidFill>
                <a:effectLst/>
              </a:rPr>
              <a:t>3.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He’s very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_______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. He can move a big car!</a:t>
            </a:r>
          </a:p>
          <a:p>
            <a:r>
              <a:rPr lang="en-US" sz="3000" b="1" i="0" dirty="0">
                <a:solidFill>
                  <a:srgbClr val="2D77BB"/>
                </a:solidFill>
                <a:effectLst/>
              </a:rPr>
              <a:t>4.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They’re making a very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robot. It can understand 30 languages.</a:t>
            </a:r>
          </a:p>
          <a:p>
            <a:r>
              <a:rPr lang="en-US" sz="3000" b="1" i="0" dirty="0">
                <a:solidFill>
                  <a:srgbClr val="2D77BB"/>
                </a:solidFill>
                <a:effectLst/>
              </a:rPr>
              <a:t>5.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The table is too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for me to move on my own.</a:t>
            </a:r>
            <a:r>
              <a:rPr lang="en-US" sz="3000" dirty="0"/>
              <a:t>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A235882A-6839-835E-5A5E-32779E9AD31E}"/>
              </a:ext>
            </a:extLst>
          </p:cNvPr>
          <p:cNvSpPr txBox="1"/>
          <p:nvPr/>
        </p:nvSpPr>
        <p:spPr>
          <a:xfrm>
            <a:off x="4519046" y="4947568"/>
            <a:ext cx="117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smart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25B5659-4E23-DA68-155B-72660217876C}"/>
              </a:ext>
            </a:extLst>
          </p:cNvPr>
          <p:cNvSpPr txBox="1"/>
          <p:nvPr/>
        </p:nvSpPr>
        <p:spPr>
          <a:xfrm>
            <a:off x="3470857" y="5407483"/>
            <a:ext cx="1198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heavy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69067" y="1342902"/>
            <a:ext cx="9420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Match the following activities with the pictures.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" y="1233473"/>
            <a:ext cx="619125" cy="636934"/>
          </a:xfrm>
          <a:prstGeom prst="rect">
            <a:avLst/>
          </a:prstGeom>
        </p:spPr>
      </p:pic>
      <p:sp>
        <p:nvSpPr>
          <p:cNvPr id="44" name="TextBox 19"/>
          <p:cNvSpPr txBox="1"/>
          <p:nvPr/>
        </p:nvSpPr>
        <p:spPr>
          <a:xfrm>
            <a:off x="977900" y="1954530"/>
            <a:ext cx="714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45" name="TextBox 20"/>
          <p:cNvSpPr txBox="1"/>
          <p:nvPr/>
        </p:nvSpPr>
        <p:spPr>
          <a:xfrm>
            <a:off x="1276350" y="1957070"/>
            <a:ext cx="2713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ironing clothes</a:t>
            </a:r>
          </a:p>
        </p:txBody>
      </p:sp>
      <p:sp>
        <p:nvSpPr>
          <p:cNvPr id="46" name="TextBox 21"/>
          <p:cNvSpPr txBox="1"/>
          <p:nvPr/>
        </p:nvSpPr>
        <p:spPr>
          <a:xfrm>
            <a:off x="977900" y="2443480"/>
            <a:ext cx="714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47" name="TextBox 22"/>
          <p:cNvSpPr txBox="1"/>
          <p:nvPr/>
        </p:nvSpPr>
        <p:spPr>
          <a:xfrm>
            <a:off x="1276350" y="2445385"/>
            <a:ext cx="2713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making meals</a:t>
            </a:r>
          </a:p>
        </p:txBody>
      </p:sp>
      <p:sp>
        <p:nvSpPr>
          <p:cNvPr id="48" name="TextBox 23"/>
          <p:cNvSpPr txBox="1"/>
          <p:nvPr/>
        </p:nvSpPr>
        <p:spPr>
          <a:xfrm>
            <a:off x="3712210" y="1954530"/>
            <a:ext cx="714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49" name="TextBox 24"/>
          <p:cNvSpPr txBox="1"/>
          <p:nvPr/>
        </p:nvSpPr>
        <p:spPr>
          <a:xfrm>
            <a:off x="4010025" y="1957070"/>
            <a:ext cx="3821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moving heavy things</a:t>
            </a:r>
          </a:p>
        </p:txBody>
      </p:sp>
      <p:sp>
        <p:nvSpPr>
          <p:cNvPr id="50" name="TextBox 25"/>
          <p:cNvSpPr txBox="1"/>
          <p:nvPr/>
        </p:nvSpPr>
        <p:spPr>
          <a:xfrm>
            <a:off x="3712210" y="2443480"/>
            <a:ext cx="714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51" name="TextBox 26"/>
          <p:cNvSpPr txBox="1"/>
          <p:nvPr/>
        </p:nvSpPr>
        <p:spPr>
          <a:xfrm>
            <a:off x="4010025" y="2445385"/>
            <a:ext cx="3180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doing the dishes</a:t>
            </a:r>
          </a:p>
        </p:txBody>
      </p:sp>
      <p:sp>
        <p:nvSpPr>
          <p:cNvPr id="52" name="TextBox 27"/>
          <p:cNvSpPr txBox="1"/>
          <p:nvPr/>
        </p:nvSpPr>
        <p:spPr>
          <a:xfrm>
            <a:off x="7209155" y="1954530"/>
            <a:ext cx="714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53" name="TextBox 28"/>
          <p:cNvSpPr txBox="1"/>
          <p:nvPr/>
        </p:nvSpPr>
        <p:spPr>
          <a:xfrm>
            <a:off x="7538720" y="1957070"/>
            <a:ext cx="428648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repairing a broken machine</a:t>
            </a:r>
          </a:p>
        </p:txBody>
      </p:sp>
      <p:sp>
        <p:nvSpPr>
          <p:cNvPr id="54" name="TextBox 29"/>
          <p:cNvSpPr txBox="1"/>
          <p:nvPr/>
        </p:nvSpPr>
        <p:spPr>
          <a:xfrm>
            <a:off x="7209155" y="2443480"/>
            <a:ext cx="714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f.</a:t>
            </a:r>
          </a:p>
        </p:txBody>
      </p:sp>
      <p:sp>
        <p:nvSpPr>
          <p:cNvPr id="55" name="TextBox 30"/>
          <p:cNvSpPr txBox="1"/>
          <p:nvPr/>
        </p:nvSpPr>
        <p:spPr>
          <a:xfrm>
            <a:off x="7548880" y="2445385"/>
            <a:ext cx="3180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putting toys away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60320" y="2774315"/>
            <a:ext cx="1434465" cy="1621155"/>
            <a:chOff x="4032" y="3829"/>
            <a:chExt cx="2948" cy="3332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90"/>
            <a:stretch>
              <a:fillRect/>
            </a:stretch>
          </p:blipFill>
          <p:spPr>
            <a:xfrm>
              <a:off x="4032" y="4029"/>
              <a:ext cx="2949" cy="3133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64" name="Oval 63"/>
            <p:cNvSpPr/>
            <p:nvPr/>
          </p:nvSpPr>
          <p:spPr>
            <a:xfrm>
              <a:off x="5670" y="3829"/>
              <a:ext cx="576" cy="5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33545" y="2932430"/>
            <a:ext cx="1982470" cy="1609090"/>
            <a:chOff x="6667" y="4078"/>
            <a:chExt cx="4074" cy="3307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" y="4157"/>
              <a:ext cx="4075" cy="3229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65" name="Oval 64"/>
            <p:cNvSpPr/>
            <p:nvPr/>
          </p:nvSpPr>
          <p:spPr>
            <a:xfrm>
              <a:off x="9195" y="4078"/>
              <a:ext cx="576" cy="5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777355" y="3018790"/>
            <a:ext cx="2127250" cy="1722120"/>
            <a:chOff x="10673" y="4214"/>
            <a:chExt cx="4372" cy="3540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7"/>
            <a:stretch>
              <a:fillRect/>
            </a:stretch>
          </p:blipFill>
          <p:spPr>
            <a:xfrm>
              <a:off x="10673" y="4286"/>
              <a:ext cx="4372" cy="3468"/>
            </a:xfrm>
            <a:prstGeom prst="ellipse">
              <a:avLst/>
            </a:prstGeom>
          </p:spPr>
        </p:pic>
        <p:sp>
          <p:nvSpPr>
            <p:cNvPr id="66" name="Oval 65"/>
            <p:cNvSpPr/>
            <p:nvPr/>
          </p:nvSpPr>
          <p:spPr>
            <a:xfrm>
              <a:off x="13638" y="4214"/>
              <a:ext cx="576" cy="5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90750" y="4831080"/>
            <a:ext cx="1816100" cy="1659255"/>
            <a:chOff x="3450" y="7068"/>
            <a:chExt cx="3732" cy="3410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79"/>
            <a:stretch>
              <a:fillRect/>
            </a:stretch>
          </p:blipFill>
          <p:spPr>
            <a:xfrm flipH="1">
              <a:off x="3450" y="7068"/>
              <a:ext cx="3732" cy="3411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67" name="Oval 66"/>
            <p:cNvSpPr/>
            <p:nvPr/>
          </p:nvSpPr>
          <p:spPr>
            <a:xfrm>
              <a:off x="5741" y="7264"/>
              <a:ext cx="576" cy="5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32935" y="4996815"/>
            <a:ext cx="1476375" cy="1595120"/>
            <a:chOff x="6981" y="7329"/>
            <a:chExt cx="3034" cy="3278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4" b="18590"/>
            <a:stretch>
              <a:fillRect/>
            </a:stretch>
          </p:blipFill>
          <p:spPr>
            <a:xfrm>
              <a:off x="6981" y="7329"/>
              <a:ext cx="3034" cy="3278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68" name="Oval 67"/>
            <p:cNvSpPr/>
            <p:nvPr/>
          </p:nvSpPr>
          <p:spPr>
            <a:xfrm>
              <a:off x="9194" y="7731"/>
              <a:ext cx="576" cy="5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5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963920" y="5077460"/>
            <a:ext cx="2206625" cy="1470660"/>
            <a:chOff x="9392" y="7456"/>
            <a:chExt cx="4534" cy="302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2" y="7456"/>
              <a:ext cx="4534" cy="3023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69" name="Oval 68"/>
            <p:cNvSpPr/>
            <p:nvPr/>
          </p:nvSpPr>
          <p:spPr>
            <a:xfrm>
              <a:off x="13278" y="7961"/>
              <a:ext cx="576" cy="5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6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" y="2540"/>
            <a:ext cx="12439015" cy="11468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F0EF0F-D5DB-317C-8F70-F4CF78AED6D9}"/>
              </a:ext>
            </a:extLst>
          </p:cNvPr>
          <p:cNvSpPr txBox="1"/>
          <p:nvPr/>
        </p:nvSpPr>
        <p:spPr>
          <a:xfrm>
            <a:off x="487045" y="110490"/>
            <a:ext cx="4728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/>
          <p:cNvSpPr/>
          <p:nvPr/>
        </p:nvSpPr>
        <p:spPr>
          <a:xfrm>
            <a:off x="340963" y="1431925"/>
            <a:ext cx="11506351" cy="12922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grpSp>
        <p:nvGrpSpPr>
          <p:cNvPr id="4" name="Group 3"/>
          <p:cNvGrpSpPr/>
          <p:nvPr/>
        </p:nvGrpSpPr>
        <p:grpSpPr>
          <a:xfrm>
            <a:off x="544529" y="1527811"/>
            <a:ext cx="2864171" cy="556884"/>
            <a:chOff x="219994" y="1172338"/>
            <a:chExt cx="2217850" cy="430959"/>
          </a:xfrm>
        </p:grpSpPr>
        <p:sp>
          <p:nvSpPr>
            <p:cNvPr id="20" name="TextBox 19"/>
            <p:cNvSpPr txBox="1"/>
            <p:nvPr/>
          </p:nvSpPr>
          <p:spPr>
            <a:xfrm>
              <a:off x="219994" y="1172338"/>
              <a:ext cx="474830" cy="42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8177" y="1174571"/>
              <a:ext cx="1919667" cy="42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ironing clothes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44529" y="2016760"/>
            <a:ext cx="2714625" cy="555970"/>
            <a:chOff x="219994" y="1661107"/>
            <a:chExt cx="2102050" cy="430252"/>
          </a:xfrm>
        </p:grpSpPr>
        <p:sp>
          <p:nvSpPr>
            <p:cNvPr id="22" name="TextBox 21"/>
            <p:cNvSpPr txBox="1"/>
            <p:nvPr/>
          </p:nvSpPr>
          <p:spPr>
            <a:xfrm>
              <a:off x="219994" y="1661107"/>
              <a:ext cx="474830" cy="42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8177" y="1663340"/>
              <a:ext cx="1803867" cy="42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making meals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29639" y="1527811"/>
            <a:ext cx="3787237" cy="556885"/>
            <a:chOff x="2471356" y="1172338"/>
            <a:chExt cx="2931364" cy="430756"/>
          </a:xfrm>
        </p:grpSpPr>
        <p:sp>
          <p:nvSpPr>
            <p:cNvPr id="24" name="TextBox 23"/>
            <p:cNvSpPr txBox="1"/>
            <p:nvPr/>
          </p:nvSpPr>
          <p:spPr>
            <a:xfrm>
              <a:off x="2471356" y="1172338"/>
              <a:ext cx="474830" cy="427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69539" y="1174571"/>
              <a:ext cx="2633181" cy="428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moving heavy things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29639" y="2016761"/>
            <a:ext cx="3246998" cy="556885"/>
            <a:chOff x="2471356" y="1661107"/>
            <a:chExt cx="2513317" cy="430756"/>
          </a:xfrm>
        </p:grpSpPr>
        <p:sp>
          <p:nvSpPr>
            <p:cNvPr id="26" name="TextBox 25"/>
            <p:cNvSpPr txBox="1"/>
            <p:nvPr/>
          </p:nvSpPr>
          <p:spPr>
            <a:xfrm>
              <a:off x="2471356" y="1661107"/>
              <a:ext cx="474830" cy="427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69538" y="1663340"/>
              <a:ext cx="2215135" cy="428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 doing the dishes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994053" y="1527809"/>
            <a:ext cx="4853261" cy="556886"/>
            <a:chOff x="5549430" y="1172338"/>
            <a:chExt cx="3756227" cy="430534"/>
          </a:xfrm>
        </p:grpSpPr>
        <p:sp>
          <p:nvSpPr>
            <p:cNvPr id="28" name="TextBox 27"/>
            <p:cNvSpPr txBox="1"/>
            <p:nvPr/>
          </p:nvSpPr>
          <p:spPr>
            <a:xfrm>
              <a:off x="5549430" y="1172338"/>
              <a:ext cx="474830" cy="427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78786" y="1174571"/>
              <a:ext cx="3426871" cy="428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repairing a broken machine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032367" y="2016760"/>
            <a:ext cx="3369251" cy="556886"/>
            <a:chOff x="5549430" y="1661107"/>
            <a:chExt cx="2607718" cy="430534"/>
          </a:xfrm>
        </p:grpSpPr>
        <p:sp>
          <p:nvSpPr>
            <p:cNvPr id="30" name="TextBox 29"/>
            <p:cNvSpPr txBox="1"/>
            <p:nvPr/>
          </p:nvSpPr>
          <p:spPr>
            <a:xfrm>
              <a:off x="5549430" y="1661107"/>
              <a:ext cx="474830" cy="427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f.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89177" y="1663340"/>
              <a:ext cx="2267971" cy="428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putting toys away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86546" y="3077216"/>
            <a:ext cx="1826895" cy="2047240"/>
            <a:chOff x="919446" y="2195153"/>
            <a:chExt cx="1872525" cy="209825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90"/>
            <a:stretch>
              <a:fillRect/>
            </a:stretch>
          </p:blipFill>
          <p:spPr>
            <a:xfrm>
              <a:off x="919446" y="2303755"/>
              <a:ext cx="1872525" cy="1989654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38" name="Oval 37"/>
            <p:cNvSpPr/>
            <p:nvPr/>
          </p:nvSpPr>
          <p:spPr>
            <a:xfrm>
              <a:off x="1940544" y="2195153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27195" y="3144520"/>
            <a:ext cx="2524760" cy="2050415"/>
            <a:chOff x="2573620" y="2353028"/>
            <a:chExt cx="2587576" cy="21012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620" y="2403683"/>
              <a:ext cx="2587576" cy="2050634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39" name="Oval 38"/>
            <p:cNvSpPr/>
            <p:nvPr/>
          </p:nvSpPr>
          <p:spPr>
            <a:xfrm>
              <a:off x="4178867" y="2353028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377555" y="3032760"/>
            <a:ext cx="2709545" cy="2193925"/>
            <a:chOff x="5117677" y="2439774"/>
            <a:chExt cx="2776146" cy="224798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7"/>
            <a:stretch>
              <a:fillRect/>
            </a:stretch>
          </p:blipFill>
          <p:spPr>
            <a:xfrm>
              <a:off x="5117677" y="2485325"/>
              <a:ext cx="2776146" cy="2202432"/>
            </a:xfrm>
            <a:prstGeom prst="ellipse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7000403" y="2439774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7377081" y="5298935"/>
            <a:ext cx="4853319" cy="556179"/>
            <a:chOff x="5549430" y="1172338"/>
            <a:chExt cx="3755758" cy="569404"/>
          </a:xfrm>
        </p:grpSpPr>
        <p:sp>
          <p:nvSpPr>
            <p:cNvPr id="73" name="TextBox 47"/>
            <p:cNvSpPr txBox="1"/>
            <p:nvPr/>
          </p:nvSpPr>
          <p:spPr>
            <a:xfrm>
              <a:off x="5549430" y="1172338"/>
              <a:ext cx="474830" cy="56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74" name="TextBox 48"/>
            <p:cNvSpPr txBox="1"/>
            <p:nvPr/>
          </p:nvSpPr>
          <p:spPr>
            <a:xfrm>
              <a:off x="5878786" y="1174571"/>
              <a:ext cx="3426402" cy="56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B050"/>
                  </a:solidFill>
                </a:rPr>
                <a:t>repairing a broken machine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24934" y="5302029"/>
            <a:ext cx="2715260" cy="555266"/>
            <a:chOff x="219994" y="1661107"/>
            <a:chExt cx="2102050" cy="568469"/>
          </a:xfrm>
        </p:grpSpPr>
        <p:sp>
          <p:nvSpPr>
            <p:cNvPr id="79" name="TextBox 53"/>
            <p:cNvSpPr txBox="1"/>
            <p:nvPr/>
          </p:nvSpPr>
          <p:spPr>
            <a:xfrm>
              <a:off x="219994" y="1661107"/>
              <a:ext cx="474830" cy="56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80" name="TextBox 54"/>
            <p:cNvSpPr txBox="1"/>
            <p:nvPr/>
          </p:nvSpPr>
          <p:spPr>
            <a:xfrm>
              <a:off x="518177" y="1663340"/>
              <a:ext cx="1803867" cy="56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B050"/>
                  </a:solidFill>
                </a:rPr>
                <a:t>making meals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580156" y="5298935"/>
            <a:ext cx="3796925" cy="556179"/>
            <a:chOff x="2471356" y="1172338"/>
            <a:chExt cx="2938863" cy="569404"/>
          </a:xfrm>
        </p:grpSpPr>
        <p:sp>
          <p:nvSpPr>
            <p:cNvPr id="85" name="TextBox 59"/>
            <p:cNvSpPr txBox="1"/>
            <p:nvPr/>
          </p:nvSpPr>
          <p:spPr>
            <a:xfrm>
              <a:off x="2471356" y="1172338"/>
              <a:ext cx="474830" cy="56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86" name="TextBox 60"/>
            <p:cNvSpPr txBox="1"/>
            <p:nvPr/>
          </p:nvSpPr>
          <p:spPr>
            <a:xfrm>
              <a:off x="2769539" y="1174571"/>
              <a:ext cx="2640680" cy="56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B050"/>
                  </a:solidFill>
                </a:rPr>
                <a:t>moving heavy things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"/>
            <a:ext cx="12439015" cy="11468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C3719C-83C6-02C9-5598-B68DC3736750}"/>
              </a:ext>
            </a:extLst>
          </p:cNvPr>
          <p:cNvSpPr txBox="1"/>
          <p:nvPr/>
        </p:nvSpPr>
        <p:spPr>
          <a:xfrm>
            <a:off x="487045" y="110490"/>
            <a:ext cx="4728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/>
          <p:cNvSpPr/>
          <p:nvPr/>
        </p:nvSpPr>
        <p:spPr>
          <a:xfrm>
            <a:off x="371959" y="1527175"/>
            <a:ext cx="11506351" cy="12922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grpSp>
        <p:nvGrpSpPr>
          <p:cNvPr id="4" name="Group 3"/>
          <p:cNvGrpSpPr/>
          <p:nvPr/>
        </p:nvGrpSpPr>
        <p:grpSpPr>
          <a:xfrm>
            <a:off x="501268" y="1623061"/>
            <a:ext cx="2864171" cy="556884"/>
            <a:chOff x="219994" y="1172338"/>
            <a:chExt cx="2217850" cy="430959"/>
          </a:xfrm>
        </p:grpSpPr>
        <p:sp>
          <p:nvSpPr>
            <p:cNvPr id="20" name="TextBox 19"/>
            <p:cNvSpPr txBox="1"/>
            <p:nvPr/>
          </p:nvSpPr>
          <p:spPr>
            <a:xfrm>
              <a:off x="219994" y="1172338"/>
              <a:ext cx="474830" cy="42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8177" y="1174571"/>
              <a:ext cx="1919667" cy="42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ironing clothes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1268" y="2112010"/>
            <a:ext cx="2714625" cy="555970"/>
            <a:chOff x="219994" y="1661107"/>
            <a:chExt cx="2102050" cy="430252"/>
          </a:xfrm>
        </p:grpSpPr>
        <p:sp>
          <p:nvSpPr>
            <p:cNvPr id="22" name="TextBox 21"/>
            <p:cNvSpPr txBox="1"/>
            <p:nvPr/>
          </p:nvSpPr>
          <p:spPr>
            <a:xfrm>
              <a:off x="219994" y="1661107"/>
              <a:ext cx="474830" cy="42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8177" y="1663340"/>
              <a:ext cx="1803867" cy="42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making meals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86378" y="1623061"/>
            <a:ext cx="3743973" cy="556885"/>
            <a:chOff x="2471356" y="1172338"/>
            <a:chExt cx="2897877" cy="430756"/>
          </a:xfrm>
        </p:grpSpPr>
        <p:sp>
          <p:nvSpPr>
            <p:cNvPr id="24" name="TextBox 23"/>
            <p:cNvSpPr txBox="1"/>
            <p:nvPr/>
          </p:nvSpPr>
          <p:spPr>
            <a:xfrm>
              <a:off x="2471356" y="1172338"/>
              <a:ext cx="474830" cy="427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69539" y="1174571"/>
              <a:ext cx="2599694" cy="428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moving heavy things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86378" y="2112011"/>
            <a:ext cx="3318425" cy="556885"/>
            <a:chOff x="2471356" y="1661107"/>
            <a:chExt cx="2568605" cy="430756"/>
          </a:xfrm>
        </p:grpSpPr>
        <p:sp>
          <p:nvSpPr>
            <p:cNvPr id="26" name="TextBox 25"/>
            <p:cNvSpPr txBox="1"/>
            <p:nvPr/>
          </p:nvSpPr>
          <p:spPr>
            <a:xfrm>
              <a:off x="2471356" y="1661107"/>
              <a:ext cx="474830" cy="427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69539" y="1663340"/>
              <a:ext cx="2270422" cy="428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 doing the dishes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958109" y="1623059"/>
            <a:ext cx="4873710" cy="556886"/>
            <a:chOff x="5549430" y="1172338"/>
            <a:chExt cx="3772053" cy="430534"/>
          </a:xfrm>
        </p:grpSpPr>
        <p:sp>
          <p:nvSpPr>
            <p:cNvPr id="28" name="TextBox 27"/>
            <p:cNvSpPr txBox="1"/>
            <p:nvPr/>
          </p:nvSpPr>
          <p:spPr>
            <a:xfrm>
              <a:off x="5549430" y="1172338"/>
              <a:ext cx="474830" cy="427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78786" y="1174571"/>
              <a:ext cx="3442697" cy="428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repairing a broken machine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958109" y="2112010"/>
            <a:ext cx="3372160" cy="556886"/>
            <a:chOff x="5549430" y="1661107"/>
            <a:chExt cx="2609969" cy="430534"/>
          </a:xfrm>
        </p:grpSpPr>
        <p:sp>
          <p:nvSpPr>
            <p:cNvPr id="30" name="TextBox 29"/>
            <p:cNvSpPr txBox="1"/>
            <p:nvPr/>
          </p:nvSpPr>
          <p:spPr>
            <a:xfrm>
              <a:off x="5549430" y="1661107"/>
              <a:ext cx="474830" cy="427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f.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89177" y="1663340"/>
              <a:ext cx="2270222" cy="428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putting toys away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15941" y="3489960"/>
            <a:ext cx="2312035" cy="2129155"/>
            <a:chOff x="518177" y="4235588"/>
            <a:chExt cx="2369904" cy="218217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79"/>
            <a:stretch>
              <a:fillRect/>
            </a:stretch>
          </p:blipFill>
          <p:spPr>
            <a:xfrm flipH="1">
              <a:off x="518177" y="4252002"/>
              <a:ext cx="2369904" cy="2165762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1" name="Oval 40"/>
            <p:cNvSpPr/>
            <p:nvPr/>
          </p:nvSpPr>
          <p:spPr>
            <a:xfrm>
              <a:off x="2092520" y="4235588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680585" y="3305462"/>
            <a:ext cx="2277524" cy="2313653"/>
            <a:chOff x="2773188" y="4417429"/>
            <a:chExt cx="1926569" cy="208122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4" b="18590"/>
            <a:stretch>
              <a:fillRect/>
            </a:stretch>
          </p:blipFill>
          <p:spPr>
            <a:xfrm>
              <a:off x="2773188" y="4417429"/>
              <a:ext cx="1926569" cy="2081221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2" name="Oval 41"/>
            <p:cNvSpPr/>
            <p:nvPr/>
          </p:nvSpPr>
          <p:spPr>
            <a:xfrm>
              <a:off x="4178028" y="4673063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0070C0"/>
                  </a:solidFill>
                </a:rPr>
                <a:t>5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444865" y="3305462"/>
            <a:ext cx="3101372" cy="2215863"/>
            <a:chOff x="4304110" y="4498316"/>
            <a:chExt cx="2879173" cy="1919448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110" y="4498316"/>
              <a:ext cx="2879173" cy="1919448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56" name="Oval 55"/>
            <p:cNvSpPr/>
            <p:nvPr/>
          </p:nvSpPr>
          <p:spPr>
            <a:xfrm>
              <a:off x="6771888" y="481899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70C0"/>
                  </a:solidFill>
                </a:rPr>
                <a:t>6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91185" y="5749925"/>
            <a:ext cx="3404870" cy="555266"/>
            <a:chOff x="2471356" y="1661107"/>
            <a:chExt cx="2412368" cy="568469"/>
          </a:xfrm>
        </p:grpSpPr>
        <p:sp>
          <p:nvSpPr>
            <p:cNvPr id="70" name="TextBox 44"/>
            <p:cNvSpPr txBox="1"/>
            <p:nvPr/>
          </p:nvSpPr>
          <p:spPr>
            <a:xfrm>
              <a:off x="2471356" y="1661107"/>
              <a:ext cx="474830" cy="56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71" name="TextBox 45"/>
            <p:cNvSpPr txBox="1"/>
            <p:nvPr/>
          </p:nvSpPr>
          <p:spPr>
            <a:xfrm>
              <a:off x="2769539" y="1663340"/>
              <a:ext cx="2114185" cy="56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 </a:t>
              </a:r>
              <a:r>
                <a:rPr lang="en-US" sz="3000" dirty="0">
                  <a:solidFill>
                    <a:srgbClr val="00B050"/>
                  </a:solidFill>
                </a:rPr>
                <a:t>doing the dishes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424545" y="5692775"/>
            <a:ext cx="2966085" cy="555266"/>
            <a:chOff x="219994" y="1172338"/>
            <a:chExt cx="2102050" cy="568469"/>
          </a:xfrm>
        </p:grpSpPr>
        <p:sp>
          <p:nvSpPr>
            <p:cNvPr id="76" name="TextBox 50"/>
            <p:cNvSpPr txBox="1"/>
            <p:nvPr/>
          </p:nvSpPr>
          <p:spPr>
            <a:xfrm>
              <a:off x="219994" y="1172338"/>
              <a:ext cx="474830" cy="56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7" name="TextBox 51"/>
            <p:cNvSpPr txBox="1"/>
            <p:nvPr/>
          </p:nvSpPr>
          <p:spPr>
            <a:xfrm>
              <a:off x="518177" y="1174571"/>
              <a:ext cx="1803867" cy="56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B050"/>
                  </a:solidFill>
                </a:rPr>
                <a:t>ironing clothes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4257017" y="5690594"/>
            <a:ext cx="3463290" cy="555266"/>
            <a:chOff x="5549430" y="1661107"/>
            <a:chExt cx="2453932" cy="568469"/>
          </a:xfrm>
        </p:grpSpPr>
        <p:sp>
          <p:nvSpPr>
            <p:cNvPr id="82" name="TextBox 56"/>
            <p:cNvSpPr txBox="1"/>
            <p:nvPr/>
          </p:nvSpPr>
          <p:spPr>
            <a:xfrm>
              <a:off x="5549430" y="1661107"/>
              <a:ext cx="474830" cy="56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f.</a:t>
              </a:r>
            </a:p>
          </p:txBody>
        </p:sp>
        <p:sp>
          <p:nvSpPr>
            <p:cNvPr id="83" name="TextBox 57"/>
            <p:cNvSpPr txBox="1"/>
            <p:nvPr/>
          </p:nvSpPr>
          <p:spPr>
            <a:xfrm>
              <a:off x="5889177" y="1663340"/>
              <a:ext cx="2114185" cy="56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B050"/>
                  </a:solidFill>
                </a:rPr>
                <a:t>putting toys away</a:t>
              </a:r>
            </a:p>
          </p:txBody>
        </p:sp>
      </p:grpSp>
      <p:pic>
        <p:nvPicPr>
          <p:cNvPr id="10" name="Content Placeholder 9" descr="Gsk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2714605" y="6982460"/>
            <a:ext cx="2999740" cy="22504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7" y="-12700"/>
            <a:ext cx="12439015" cy="11468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41C4B2-D459-4BEF-0F41-98CD5DDB2FA0}"/>
              </a:ext>
            </a:extLst>
          </p:cNvPr>
          <p:cNvSpPr txBox="1"/>
          <p:nvPr/>
        </p:nvSpPr>
        <p:spPr>
          <a:xfrm>
            <a:off x="487045" y="110490"/>
            <a:ext cx="4728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1654175" y="1484630"/>
            <a:ext cx="101936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Work in groups. A student mimes one of the activities in </a:t>
            </a:r>
            <a:r>
              <a:rPr lang="en-US" sz="28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and the others try to guess. Then swap.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" y="1220470"/>
            <a:ext cx="1000125" cy="942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15" y="1105535"/>
            <a:ext cx="1609090" cy="4705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69920" y="1109980"/>
            <a:ext cx="1536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</a:p>
        </p:txBody>
      </p:sp>
      <p:pic>
        <p:nvPicPr>
          <p:cNvPr id="23" name="Content Placeholder 22" descr="Gsk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9370" y="2568575"/>
            <a:ext cx="4591050" cy="34436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"/>
            <a:ext cx="12439015" cy="1146810"/>
          </a:xfrm>
          <a:prstGeom prst="rect">
            <a:avLst/>
          </a:prstGeom>
        </p:spPr>
      </p:pic>
      <p:sp>
        <p:nvSpPr>
          <p:cNvPr id="12" name="TextBox 14"/>
          <p:cNvSpPr txBox="1"/>
          <p:nvPr/>
        </p:nvSpPr>
        <p:spPr>
          <a:xfrm>
            <a:off x="348196" y="156716"/>
            <a:ext cx="4728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8" name="TextBox 20"/>
          <p:cNvSpPr txBox="1"/>
          <p:nvPr/>
        </p:nvSpPr>
        <p:spPr>
          <a:xfrm>
            <a:off x="4841163" y="2221885"/>
            <a:ext cx="680402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- Work in groups</a:t>
            </a:r>
          </a:p>
        </p:txBody>
      </p:sp>
      <p:sp>
        <p:nvSpPr>
          <p:cNvPr id="29" name="TextBox 20"/>
          <p:cNvSpPr txBox="1"/>
          <p:nvPr/>
        </p:nvSpPr>
        <p:spPr>
          <a:xfrm>
            <a:off x="4844973" y="2661305"/>
            <a:ext cx="680402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- Choose an activity in task 4.</a:t>
            </a:r>
          </a:p>
        </p:txBody>
      </p:sp>
      <p:sp>
        <p:nvSpPr>
          <p:cNvPr id="31" name="TextBox 20"/>
          <p:cNvSpPr txBox="1"/>
          <p:nvPr/>
        </p:nvSpPr>
        <p:spPr>
          <a:xfrm>
            <a:off x="4787823" y="3468390"/>
            <a:ext cx="6857365" cy="1370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/>
              <a:t>- Take turns to act it out and ask the question: What am I doing?</a:t>
            </a:r>
          </a:p>
        </p:txBody>
      </p:sp>
      <p:sp>
        <p:nvSpPr>
          <p:cNvPr id="32" name="TextBox 20"/>
          <p:cNvSpPr txBox="1"/>
          <p:nvPr/>
        </p:nvSpPr>
        <p:spPr>
          <a:xfrm>
            <a:off x="4787823" y="4508503"/>
            <a:ext cx="730377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- Other students answers</a:t>
            </a:r>
          </a:p>
        </p:txBody>
      </p:sp>
      <p:sp>
        <p:nvSpPr>
          <p:cNvPr id="33" name="TextBox 20"/>
          <p:cNvSpPr txBox="1"/>
          <p:nvPr/>
        </p:nvSpPr>
        <p:spPr>
          <a:xfrm>
            <a:off x="4787823" y="5165448"/>
            <a:ext cx="730377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- Respond: Yes, that’s right. / No, try again.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 descr="Gsk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190" y="2954020"/>
            <a:ext cx="3769360" cy="28276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77180" y="2937510"/>
            <a:ext cx="618426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i="1" dirty="0"/>
              <a:t>A:  </a:t>
            </a:r>
            <a:r>
              <a:rPr lang="en-US" sz="3200" dirty="0"/>
              <a:t>What am I doing?</a:t>
            </a:r>
          </a:p>
          <a:p>
            <a:pPr>
              <a:lnSpc>
                <a:spcPct val="200000"/>
              </a:lnSpc>
            </a:pPr>
            <a:r>
              <a:rPr lang="en-US" sz="3200" b="1" i="1" dirty="0"/>
              <a:t>B:  </a:t>
            </a:r>
            <a:r>
              <a:rPr lang="en-US" sz="3200" dirty="0"/>
              <a:t>You’re doing the dishes.</a:t>
            </a:r>
          </a:p>
          <a:p>
            <a:pPr>
              <a:lnSpc>
                <a:spcPct val="200000"/>
              </a:lnSpc>
            </a:pPr>
            <a:r>
              <a:rPr lang="en-US" sz="3200" b="1" i="1" dirty="0"/>
              <a:t>A:  </a:t>
            </a:r>
            <a:r>
              <a:rPr lang="en-US" sz="3200" dirty="0"/>
              <a:t>Yes, that’s right. / No, try again.</a:t>
            </a:r>
          </a:p>
        </p:txBody>
      </p:sp>
      <p:sp>
        <p:nvSpPr>
          <p:cNvPr id="4" name="Rectangle 2"/>
          <p:cNvSpPr/>
          <p:nvPr/>
        </p:nvSpPr>
        <p:spPr>
          <a:xfrm>
            <a:off x="4928513" y="2548995"/>
            <a:ext cx="172720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11" name="TextBox 7"/>
          <p:cNvSpPr txBox="1"/>
          <p:nvPr/>
        </p:nvSpPr>
        <p:spPr>
          <a:xfrm>
            <a:off x="1654175" y="1484630"/>
            <a:ext cx="101936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Work in groups. A student mimes one of the activities in </a:t>
            </a:r>
            <a:r>
              <a:rPr lang="en-US" sz="28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and the others try to guess. Then swap.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" y="1220470"/>
            <a:ext cx="1000125" cy="942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15" y="1105535"/>
            <a:ext cx="1609090" cy="470535"/>
          </a:xfrm>
          <a:prstGeom prst="rect">
            <a:avLst/>
          </a:prstGeom>
        </p:spPr>
      </p:pic>
      <p:sp>
        <p:nvSpPr>
          <p:cNvPr id="14" name="TextBox 8"/>
          <p:cNvSpPr txBox="1"/>
          <p:nvPr/>
        </p:nvSpPr>
        <p:spPr>
          <a:xfrm>
            <a:off x="3169920" y="1109980"/>
            <a:ext cx="1536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C25D04-1770-E410-26F8-EF8CB200E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"/>
            <a:ext cx="12439015" cy="1146810"/>
          </a:xfrm>
          <a:prstGeom prst="rect">
            <a:avLst/>
          </a:prstGeom>
        </p:spPr>
      </p:pic>
      <p:sp>
        <p:nvSpPr>
          <p:cNvPr id="3" name="TextBox 14">
            <a:extLst>
              <a:ext uri="{FF2B5EF4-FFF2-40B4-BE49-F238E27FC236}">
                <a16:creationId xmlns:a16="http://schemas.microsoft.com/office/drawing/2014/main" id="{59083F96-FDE4-18EF-10D7-F94FAD78A1E9}"/>
              </a:ext>
            </a:extLst>
          </p:cNvPr>
          <p:cNvSpPr txBox="1"/>
          <p:nvPr/>
        </p:nvSpPr>
        <p:spPr>
          <a:xfrm>
            <a:off x="348196" y="156716"/>
            <a:ext cx="4728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08666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the lexical items related to the topic robots and daily activities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the vocabulary and structures to talk about what a robot can do 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195" y="1188085"/>
            <a:ext cx="2689860" cy="180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109596"/>
            <a:ext cx="1120965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- Write about 5 sentences to describe what a robot can do.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- Prepare for the Unit project.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65" y="4203700"/>
            <a:ext cx="2216150" cy="2216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s 13"/>
          <p:cNvSpPr/>
          <p:nvPr/>
        </p:nvSpPr>
        <p:spPr>
          <a:xfrm>
            <a:off x="0" y="0"/>
            <a:ext cx="12192000" cy="72142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-12382"/>
            <a:ext cx="12192000" cy="2385377"/>
            <a:chOff x="7620" y="-7620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zyro-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0500" y="3879215"/>
            <a:ext cx="4347210" cy="434721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306066" y="46830"/>
            <a:ext cx="842010" cy="838200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39"/>
          <p:cNvSpPr txBox="1"/>
          <p:nvPr/>
        </p:nvSpPr>
        <p:spPr>
          <a:xfrm>
            <a:off x="4472563" y="71873"/>
            <a:ext cx="18180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385584" y="985017"/>
            <a:ext cx="652110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Myriad Pro" pitchFamily="34" charset="0"/>
              </a:rPr>
              <a:t>ROBOTS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25443" y="38218"/>
            <a:ext cx="15214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12</a:t>
            </a:r>
          </a:p>
        </p:txBody>
      </p:sp>
      <p:pic>
        <p:nvPicPr>
          <p:cNvPr id="8" name="Picture 7" descr="zyro-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21395" y="3515360"/>
            <a:ext cx="4841240" cy="4841240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275330" y="3034030"/>
            <a:ext cx="5894070" cy="112839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3652506" y="3097391"/>
            <a:ext cx="539526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LESSON 1: GETTING STARTED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At an International Robot Show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295525" y="2898775"/>
            <a:ext cx="1350645" cy="1372235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charset="0"/>
              </a:rPr>
              <a:t>Website: </a:t>
            </a:r>
            <a:r>
              <a:rPr lang="en-GB" sz="2000" b="1" i="1" dirty="0" err="1">
                <a:latin typeface="Calibri" panose="020F050202020403020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charset="0"/>
              </a:rPr>
              <a:t>Fanpage</a:t>
            </a:r>
            <a:r>
              <a:rPr lang="en-GB" sz="2000" b="1" dirty="0">
                <a:latin typeface="Calibri" panose="020F0502020204030204" charset="0"/>
              </a:rPr>
              <a:t>: </a:t>
            </a:r>
            <a:r>
              <a:rPr lang="en-GB" sz="2000" b="1" i="1" dirty="0" err="1">
                <a:latin typeface="Calibri" panose="020F0502020204030204" charset="0"/>
              </a:rPr>
              <a:t>facebook.com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r>
              <a:rPr lang="en-GB" sz="2000" b="1" i="1" dirty="0" err="1">
                <a:latin typeface="Calibri" panose="020F0502020204030204" charset="0"/>
              </a:rPr>
              <a:t>www.tienganhglobalsuccess.vn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807879" y="948092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69250" y="1896093"/>
            <a:ext cx="1909445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07879" y="3232433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PRACTICE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18431" y="1067753"/>
            <a:ext cx="5666822" cy="55586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Chitchatting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17795" y="1856105"/>
            <a:ext cx="5668011" cy="65784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/>
                </a:solidFill>
              </a:rPr>
              <a:t>Vocabulary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643793" y="1254195"/>
            <a:ext cx="1180180" cy="64189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925162" y="2205021"/>
            <a:ext cx="944088" cy="102741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31925" y="4700811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17795" y="5799908"/>
            <a:ext cx="5667417" cy="6565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5668010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923665" y="321945"/>
            <a:ext cx="5840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3" name="Rectangle 21"/>
          <p:cNvSpPr/>
          <p:nvPr/>
        </p:nvSpPr>
        <p:spPr>
          <a:xfrm>
            <a:off x="5217160" y="2686549"/>
            <a:ext cx="5668011" cy="16575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1: Listen and read.</a:t>
            </a: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2: Read and tick true or false.</a:t>
            </a: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3: Complete the sentences.</a:t>
            </a: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4: Matching.</a:t>
            </a:r>
          </a:p>
        </p:txBody>
      </p:sp>
      <p:cxnSp>
        <p:nvCxnSpPr>
          <p:cNvPr id="4" name="Curved Connector 3"/>
          <p:cNvCxnSpPr>
            <a:cxnSpLocks/>
            <a:stCxn id="18" idx="3"/>
            <a:endCxn id="27" idx="0"/>
          </p:cNvCxnSpPr>
          <p:nvPr/>
        </p:nvCxnSpPr>
        <p:spPr>
          <a:xfrm>
            <a:off x="3042444" y="3533106"/>
            <a:ext cx="607438" cy="116770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-2359025" y="6632575"/>
            <a:ext cx="791845" cy="791845"/>
            <a:chOff x="3245" y="3062"/>
            <a:chExt cx="5046" cy="5046"/>
          </a:xfrm>
        </p:grpSpPr>
        <p:pic>
          <p:nvPicPr>
            <p:cNvPr id="6" name="Content Placeholder 2" descr="question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45" y="3062"/>
              <a:ext cx="5046" cy="5046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3903" y="3853"/>
              <a:ext cx="717" cy="1092"/>
            </a:xfrm>
            <a:custGeom>
              <a:avLst/>
              <a:gdLst>
                <a:gd name="connsiteX0" fmla="*/ 4 w 717"/>
                <a:gd name="connsiteY0" fmla="*/ 421 h 1092"/>
                <a:gd name="connsiteX1" fmla="*/ 6 w 717"/>
                <a:gd name="connsiteY1" fmla="*/ 321 h 1092"/>
                <a:gd name="connsiteX2" fmla="*/ 36 w 717"/>
                <a:gd name="connsiteY2" fmla="*/ 207 h 1092"/>
                <a:gd name="connsiteX3" fmla="*/ 101 w 717"/>
                <a:gd name="connsiteY3" fmla="*/ 101 h 1092"/>
                <a:gd name="connsiteX4" fmla="*/ 193 w 717"/>
                <a:gd name="connsiteY4" fmla="*/ 31 h 1092"/>
                <a:gd name="connsiteX5" fmla="*/ 284 w 717"/>
                <a:gd name="connsiteY5" fmla="*/ 7 h 1092"/>
                <a:gd name="connsiteX6" fmla="*/ 376 w 717"/>
                <a:gd name="connsiteY6" fmla="*/ 0 h 1092"/>
                <a:gd name="connsiteX7" fmla="*/ 480 w 717"/>
                <a:gd name="connsiteY7" fmla="*/ 24 h 1092"/>
                <a:gd name="connsiteX8" fmla="*/ 559 w 717"/>
                <a:gd name="connsiteY8" fmla="*/ 25 h 1092"/>
                <a:gd name="connsiteX9" fmla="*/ 639 w 717"/>
                <a:gd name="connsiteY9" fmla="*/ 135 h 1092"/>
                <a:gd name="connsiteX10" fmla="*/ 707 w 717"/>
                <a:gd name="connsiteY10" fmla="*/ 242 h 1092"/>
                <a:gd name="connsiteX11" fmla="*/ 707 w 717"/>
                <a:gd name="connsiteY11" fmla="*/ 349 h 1092"/>
                <a:gd name="connsiteX12" fmla="*/ 645 w 717"/>
                <a:gd name="connsiteY12" fmla="*/ 455 h 1092"/>
                <a:gd name="connsiteX13" fmla="*/ 572 w 717"/>
                <a:gd name="connsiteY13" fmla="*/ 566 h 1092"/>
                <a:gd name="connsiteX14" fmla="*/ 492 w 717"/>
                <a:gd name="connsiteY14" fmla="*/ 673 h 1092"/>
                <a:gd name="connsiteX15" fmla="*/ 444 w 717"/>
                <a:gd name="connsiteY15" fmla="*/ 780 h 1092"/>
                <a:gd name="connsiteX16" fmla="*/ 432 w 717"/>
                <a:gd name="connsiteY16" fmla="*/ 887 h 1092"/>
                <a:gd name="connsiteX17" fmla="*/ 433 w 717"/>
                <a:gd name="connsiteY17" fmla="*/ 1057 h 1092"/>
                <a:gd name="connsiteX18" fmla="*/ 320 w 717"/>
                <a:gd name="connsiteY18" fmla="*/ 1091 h 1092"/>
                <a:gd name="connsiteX19" fmla="*/ 266 w 717"/>
                <a:gd name="connsiteY19" fmla="*/ 983 h 1092"/>
                <a:gd name="connsiteX20" fmla="*/ 293 w 717"/>
                <a:gd name="connsiteY20" fmla="*/ 877 h 1092"/>
                <a:gd name="connsiteX21" fmla="*/ 326 w 717"/>
                <a:gd name="connsiteY21" fmla="*/ 770 h 1092"/>
                <a:gd name="connsiteX22" fmla="*/ 370 w 717"/>
                <a:gd name="connsiteY22" fmla="*/ 662 h 1092"/>
                <a:gd name="connsiteX23" fmla="*/ 430 w 717"/>
                <a:gd name="connsiteY23" fmla="*/ 556 h 1092"/>
                <a:gd name="connsiteX24" fmla="*/ 515 w 717"/>
                <a:gd name="connsiteY24" fmla="*/ 449 h 1092"/>
                <a:gd name="connsiteX25" fmla="*/ 586 w 717"/>
                <a:gd name="connsiteY25" fmla="*/ 342 h 1092"/>
                <a:gd name="connsiteX26" fmla="*/ 583 w 717"/>
                <a:gd name="connsiteY26" fmla="*/ 235 h 1092"/>
                <a:gd name="connsiteX27" fmla="*/ 494 w 717"/>
                <a:gd name="connsiteY27" fmla="*/ 128 h 1092"/>
                <a:gd name="connsiteX28" fmla="*/ 420 w 717"/>
                <a:gd name="connsiteY28" fmla="*/ 141 h 1092"/>
                <a:gd name="connsiteX29" fmla="*/ 396 w 717"/>
                <a:gd name="connsiteY29" fmla="*/ 117 h 1092"/>
                <a:gd name="connsiteX30" fmla="*/ 340 w 717"/>
                <a:gd name="connsiteY30" fmla="*/ 124 h 1092"/>
                <a:gd name="connsiteX31" fmla="*/ 213 w 717"/>
                <a:gd name="connsiteY31" fmla="*/ 142 h 1092"/>
                <a:gd name="connsiteX32" fmla="*/ 139 w 717"/>
                <a:gd name="connsiteY32" fmla="*/ 249 h 1092"/>
                <a:gd name="connsiteX33" fmla="*/ 113 w 717"/>
                <a:gd name="connsiteY33" fmla="*/ 414 h 1092"/>
                <a:gd name="connsiteX34" fmla="*/ 15 w 717"/>
                <a:gd name="connsiteY34" fmla="*/ 424 h 1092"/>
                <a:gd name="connsiteX35" fmla="*/ 4 w 717"/>
                <a:gd name="connsiteY35" fmla="*/ 421 h 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17" h="1092">
                  <a:moveTo>
                    <a:pt x="4" y="421"/>
                  </a:moveTo>
                  <a:cubicBezTo>
                    <a:pt x="7" y="400"/>
                    <a:pt x="0" y="363"/>
                    <a:pt x="6" y="321"/>
                  </a:cubicBezTo>
                  <a:cubicBezTo>
                    <a:pt x="12" y="278"/>
                    <a:pt x="22" y="250"/>
                    <a:pt x="36" y="207"/>
                  </a:cubicBezTo>
                  <a:cubicBezTo>
                    <a:pt x="49" y="165"/>
                    <a:pt x="70" y="136"/>
                    <a:pt x="101" y="101"/>
                  </a:cubicBezTo>
                  <a:cubicBezTo>
                    <a:pt x="132" y="65"/>
                    <a:pt x="156" y="50"/>
                    <a:pt x="193" y="31"/>
                  </a:cubicBezTo>
                  <a:cubicBezTo>
                    <a:pt x="229" y="13"/>
                    <a:pt x="248" y="14"/>
                    <a:pt x="284" y="7"/>
                  </a:cubicBezTo>
                  <a:cubicBezTo>
                    <a:pt x="320" y="1"/>
                    <a:pt x="340" y="2"/>
                    <a:pt x="376" y="0"/>
                  </a:cubicBezTo>
                  <a:cubicBezTo>
                    <a:pt x="413" y="-2"/>
                    <a:pt x="443" y="19"/>
                    <a:pt x="480" y="24"/>
                  </a:cubicBezTo>
                  <a:cubicBezTo>
                    <a:pt x="516" y="29"/>
                    <a:pt x="525" y="-3"/>
                    <a:pt x="559" y="25"/>
                  </a:cubicBezTo>
                  <a:cubicBezTo>
                    <a:pt x="594" y="53"/>
                    <a:pt x="610" y="91"/>
                    <a:pt x="639" y="135"/>
                  </a:cubicBezTo>
                  <a:cubicBezTo>
                    <a:pt x="668" y="178"/>
                    <a:pt x="694" y="200"/>
                    <a:pt x="707" y="242"/>
                  </a:cubicBezTo>
                  <a:cubicBezTo>
                    <a:pt x="721" y="285"/>
                    <a:pt x="720" y="306"/>
                    <a:pt x="707" y="349"/>
                  </a:cubicBezTo>
                  <a:cubicBezTo>
                    <a:pt x="695" y="391"/>
                    <a:pt x="673" y="412"/>
                    <a:pt x="645" y="455"/>
                  </a:cubicBezTo>
                  <a:cubicBezTo>
                    <a:pt x="618" y="499"/>
                    <a:pt x="603" y="523"/>
                    <a:pt x="572" y="566"/>
                  </a:cubicBezTo>
                  <a:cubicBezTo>
                    <a:pt x="541" y="610"/>
                    <a:pt x="517" y="630"/>
                    <a:pt x="492" y="673"/>
                  </a:cubicBezTo>
                  <a:cubicBezTo>
                    <a:pt x="466" y="715"/>
                    <a:pt x="455" y="738"/>
                    <a:pt x="444" y="780"/>
                  </a:cubicBezTo>
                  <a:cubicBezTo>
                    <a:pt x="432" y="823"/>
                    <a:pt x="438" y="845"/>
                    <a:pt x="432" y="887"/>
                  </a:cubicBezTo>
                  <a:cubicBezTo>
                    <a:pt x="426" y="929"/>
                    <a:pt x="455" y="1016"/>
                    <a:pt x="433" y="1057"/>
                  </a:cubicBezTo>
                  <a:cubicBezTo>
                    <a:pt x="411" y="1097"/>
                    <a:pt x="349" y="1093"/>
                    <a:pt x="320" y="1091"/>
                  </a:cubicBezTo>
                  <a:cubicBezTo>
                    <a:pt x="290" y="1089"/>
                    <a:pt x="272" y="1026"/>
                    <a:pt x="266" y="983"/>
                  </a:cubicBezTo>
                  <a:cubicBezTo>
                    <a:pt x="261" y="941"/>
                    <a:pt x="281" y="919"/>
                    <a:pt x="293" y="877"/>
                  </a:cubicBezTo>
                  <a:cubicBezTo>
                    <a:pt x="304" y="834"/>
                    <a:pt x="311" y="813"/>
                    <a:pt x="326" y="770"/>
                  </a:cubicBezTo>
                  <a:cubicBezTo>
                    <a:pt x="341" y="728"/>
                    <a:pt x="350" y="705"/>
                    <a:pt x="370" y="662"/>
                  </a:cubicBezTo>
                  <a:cubicBezTo>
                    <a:pt x="391" y="620"/>
                    <a:pt x="400" y="598"/>
                    <a:pt x="430" y="556"/>
                  </a:cubicBezTo>
                  <a:cubicBezTo>
                    <a:pt x="459" y="513"/>
                    <a:pt x="484" y="492"/>
                    <a:pt x="515" y="449"/>
                  </a:cubicBezTo>
                  <a:cubicBezTo>
                    <a:pt x="546" y="407"/>
                    <a:pt x="572" y="384"/>
                    <a:pt x="586" y="342"/>
                  </a:cubicBezTo>
                  <a:cubicBezTo>
                    <a:pt x="599" y="299"/>
                    <a:pt x="602" y="277"/>
                    <a:pt x="583" y="235"/>
                  </a:cubicBezTo>
                  <a:cubicBezTo>
                    <a:pt x="564" y="193"/>
                    <a:pt x="532" y="157"/>
                    <a:pt x="494" y="128"/>
                  </a:cubicBezTo>
                  <a:cubicBezTo>
                    <a:pt x="467" y="112"/>
                    <a:pt x="436" y="147"/>
                    <a:pt x="420" y="141"/>
                  </a:cubicBezTo>
                  <a:cubicBezTo>
                    <a:pt x="404" y="135"/>
                    <a:pt x="415" y="127"/>
                    <a:pt x="396" y="117"/>
                  </a:cubicBezTo>
                  <a:cubicBezTo>
                    <a:pt x="358" y="108"/>
                    <a:pt x="377" y="114"/>
                    <a:pt x="340" y="124"/>
                  </a:cubicBezTo>
                  <a:cubicBezTo>
                    <a:pt x="304" y="134"/>
                    <a:pt x="246" y="109"/>
                    <a:pt x="213" y="142"/>
                  </a:cubicBezTo>
                  <a:cubicBezTo>
                    <a:pt x="180" y="175"/>
                    <a:pt x="160" y="206"/>
                    <a:pt x="139" y="249"/>
                  </a:cubicBezTo>
                  <a:cubicBezTo>
                    <a:pt x="119" y="291"/>
                    <a:pt x="138" y="379"/>
                    <a:pt x="113" y="414"/>
                  </a:cubicBezTo>
                  <a:cubicBezTo>
                    <a:pt x="88" y="449"/>
                    <a:pt x="36" y="411"/>
                    <a:pt x="15" y="424"/>
                  </a:cubicBezTo>
                  <a:cubicBezTo>
                    <a:pt x="-6" y="438"/>
                    <a:pt x="0" y="443"/>
                    <a:pt x="4" y="42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203" y="5131"/>
              <a:ext cx="139" cy="12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409" y="3386"/>
              <a:ext cx="717" cy="1092"/>
            </a:xfrm>
            <a:custGeom>
              <a:avLst/>
              <a:gdLst>
                <a:gd name="connsiteX0" fmla="*/ 4 w 717"/>
                <a:gd name="connsiteY0" fmla="*/ 421 h 1092"/>
                <a:gd name="connsiteX1" fmla="*/ 6 w 717"/>
                <a:gd name="connsiteY1" fmla="*/ 321 h 1092"/>
                <a:gd name="connsiteX2" fmla="*/ 36 w 717"/>
                <a:gd name="connsiteY2" fmla="*/ 207 h 1092"/>
                <a:gd name="connsiteX3" fmla="*/ 101 w 717"/>
                <a:gd name="connsiteY3" fmla="*/ 101 h 1092"/>
                <a:gd name="connsiteX4" fmla="*/ 193 w 717"/>
                <a:gd name="connsiteY4" fmla="*/ 31 h 1092"/>
                <a:gd name="connsiteX5" fmla="*/ 284 w 717"/>
                <a:gd name="connsiteY5" fmla="*/ 7 h 1092"/>
                <a:gd name="connsiteX6" fmla="*/ 376 w 717"/>
                <a:gd name="connsiteY6" fmla="*/ 0 h 1092"/>
                <a:gd name="connsiteX7" fmla="*/ 480 w 717"/>
                <a:gd name="connsiteY7" fmla="*/ 24 h 1092"/>
                <a:gd name="connsiteX8" fmla="*/ 559 w 717"/>
                <a:gd name="connsiteY8" fmla="*/ 25 h 1092"/>
                <a:gd name="connsiteX9" fmla="*/ 639 w 717"/>
                <a:gd name="connsiteY9" fmla="*/ 135 h 1092"/>
                <a:gd name="connsiteX10" fmla="*/ 707 w 717"/>
                <a:gd name="connsiteY10" fmla="*/ 242 h 1092"/>
                <a:gd name="connsiteX11" fmla="*/ 707 w 717"/>
                <a:gd name="connsiteY11" fmla="*/ 349 h 1092"/>
                <a:gd name="connsiteX12" fmla="*/ 645 w 717"/>
                <a:gd name="connsiteY12" fmla="*/ 455 h 1092"/>
                <a:gd name="connsiteX13" fmla="*/ 572 w 717"/>
                <a:gd name="connsiteY13" fmla="*/ 566 h 1092"/>
                <a:gd name="connsiteX14" fmla="*/ 492 w 717"/>
                <a:gd name="connsiteY14" fmla="*/ 673 h 1092"/>
                <a:gd name="connsiteX15" fmla="*/ 444 w 717"/>
                <a:gd name="connsiteY15" fmla="*/ 780 h 1092"/>
                <a:gd name="connsiteX16" fmla="*/ 432 w 717"/>
                <a:gd name="connsiteY16" fmla="*/ 887 h 1092"/>
                <a:gd name="connsiteX17" fmla="*/ 433 w 717"/>
                <a:gd name="connsiteY17" fmla="*/ 1057 h 1092"/>
                <a:gd name="connsiteX18" fmla="*/ 320 w 717"/>
                <a:gd name="connsiteY18" fmla="*/ 1091 h 1092"/>
                <a:gd name="connsiteX19" fmla="*/ 266 w 717"/>
                <a:gd name="connsiteY19" fmla="*/ 983 h 1092"/>
                <a:gd name="connsiteX20" fmla="*/ 293 w 717"/>
                <a:gd name="connsiteY20" fmla="*/ 877 h 1092"/>
                <a:gd name="connsiteX21" fmla="*/ 326 w 717"/>
                <a:gd name="connsiteY21" fmla="*/ 770 h 1092"/>
                <a:gd name="connsiteX22" fmla="*/ 370 w 717"/>
                <a:gd name="connsiteY22" fmla="*/ 662 h 1092"/>
                <a:gd name="connsiteX23" fmla="*/ 430 w 717"/>
                <a:gd name="connsiteY23" fmla="*/ 556 h 1092"/>
                <a:gd name="connsiteX24" fmla="*/ 515 w 717"/>
                <a:gd name="connsiteY24" fmla="*/ 449 h 1092"/>
                <a:gd name="connsiteX25" fmla="*/ 586 w 717"/>
                <a:gd name="connsiteY25" fmla="*/ 342 h 1092"/>
                <a:gd name="connsiteX26" fmla="*/ 583 w 717"/>
                <a:gd name="connsiteY26" fmla="*/ 235 h 1092"/>
                <a:gd name="connsiteX27" fmla="*/ 494 w 717"/>
                <a:gd name="connsiteY27" fmla="*/ 128 h 1092"/>
                <a:gd name="connsiteX28" fmla="*/ 420 w 717"/>
                <a:gd name="connsiteY28" fmla="*/ 141 h 1092"/>
                <a:gd name="connsiteX29" fmla="*/ 396 w 717"/>
                <a:gd name="connsiteY29" fmla="*/ 117 h 1092"/>
                <a:gd name="connsiteX30" fmla="*/ 340 w 717"/>
                <a:gd name="connsiteY30" fmla="*/ 124 h 1092"/>
                <a:gd name="connsiteX31" fmla="*/ 213 w 717"/>
                <a:gd name="connsiteY31" fmla="*/ 142 h 1092"/>
                <a:gd name="connsiteX32" fmla="*/ 139 w 717"/>
                <a:gd name="connsiteY32" fmla="*/ 249 h 1092"/>
                <a:gd name="connsiteX33" fmla="*/ 113 w 717"/>
                <a:gd name="connsiteY33" fmla="*/ 414 h 1092"/>
                <a:gd name="connsiteX34" fmla="*/ 15 w 717"/>
                <a:gd name="connsiteY34" fmla="*/ 424 h 1092"/>
                <a:gd name="connsiteX35" fmla="*/ 4 w 717"/>
                <a:gd name="connsiteY35" fmla="*/ 421 h 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17" h="1092">
                  <a:moveTo>
                    <a:pt x="4" y="421"/>
                  </a:moveTo>
                  <a:cubicBezTo>
                    <a:pt x="7" y="400"/>
                    <a:pt x="0" y="363"/>
                    <a:pt x="6" y="321"/>
                  </a:cubicBezTo>
                  <a:cubicBezTo>
                    <a:pt x="12" y="278"/>
                    <a:pt x="22" y="250"/>
                    <a:pt x="36" y="207"/>
                  </a:cubicBezTo>
                  <a:cubicBezTo>
                    <a:pt x="49" y="165"/>
                    <a:pt x="70" y="136"/>
                    <a:pt x="101" y="101"/>
                  </a:cubicBezTo>
                  <a:cubicBezTo>
                    <a:pt x="132" y="65"/>
                    <a:pt x="156" y="50"/>
                    <a:pt x="193" y="31"/>
                  </a:cubicBezTo>
                  <a:cubicBezTo>
                    <a:pt x="229" y="13"/>
                    <a:pt x="248" y="14"/>
                    <a:pt x="284" y="7"/>
                  </a:cubicBezTo>
                  <a:cubicBezTo>
                    <a:pt x="320" y="1"/>
                    <a:pt x="340" y="2"/>
                    <a:pt x="376" y="0"/>
                  </a:cubicBezTo>
                  <a:cubicBezTo>
                    <a:pt x="413" y="-2"/>
                    <a:pt x="443" y="19"/>
                    <a:pt x="480" y="24"/>
                  </a:cubicBezTo>
                  <a:cubicBezTo>
                    <a:pt x="516" y="29"/>
                    <a:pt x="525" y="-3"/>
                    <a:pt x="559" y="25"/>
                  </a:cubicBezTo>
                  <a:cubicBezTo>
                    <a:pt x="594" y="53"/>
                    <a:pt x="610" y="91"/>
                    <a:pt x="639" y="135"/>
                  </a:cubicBezTo>
                  <a:cubicBezTo>
                    <a:pt x="668" y="178"/>
                    <a:pt x="694" y="200"/>
                    <a:pt x="707" y="242"/>
                  </a:cubicBezTo>
                  <a:cubicBezTo>
                    <a:pt x="721" y="285"/>
                    <a:pt x="720" y="306"/>
                    <a:pt x="707" y="349"/>
                  </a:cubicBezTo>
                  <a:cubicBezTo>
                    <a:pt x="695" y="391"/>
                    <a:pt x="673" y="412"/>
                    <a:pt x="645" y="455"/>
                  </a:cubicBezTo>
                  <a:cubicBezTo>
                    <a:pt x="618" y="499"/>
                    <a:pt x="603" y="523"/>
                    <a:pt x="572" y="566"/>
                  </a:cubicBezTo>
                  <a:cubicBezTo>
                    <a:pt x="541" y="610"/>
                    <a:pt x="517" y="630"/>
                    <a:pt x="492" y="673"/>
                  </a:cubicBezTo>
                  <a:cubicBezTo>
                    <a:pt x="466" y="715"/>
                    <a:pt x="455" y="738"/>
                    <a:pt x="444" y="780"/>
                  </a:cubicBezTo>
                  <a:cubicBezTo>
                    <a:pt x="432" y="823"/>
                    <a:pt x="438" y="845"/>
                    <a:pt x="432" y="887"/>
                  </a:cubicBezTo>
                  <a:cubicBezTo>
                    <a:pt x="426" y="929"/>
                    <a:pt x="455" y="1016"/>
                    <a:pt x="433" y="1057"/>
                  </a:cubicBezTo>
                  <a:cubicBezTo>
                    <a:pt x="411" y="1097"/>
                    <a:pt x="349" y="1093"/>
                    <a:pt x="320" y="1091"/>
                  </a:cubicBezTo>
                  <a:cubicBezTo>
                    <a:pt x="290" y="1089"/>
                    <a:pt x="272" y="1026"/>
                    <a:pt x="266" y="983"/>
                  </a:cubicBezTo>
                  <a:cubicBezTo>
                    <a:pt x="261" y="941"/>
                    <a:pt x="281" y="919"/>
                    <a:pt x="293" y="877"/>
                  </a:cubicBezTo>
                  <a:cubicBezTo>
                    <a:pt x="304" y="834"/>
                    <a:pt x="311" y="813"/>
                    <a:pt x="326" y="770"/>
                  </a:cubicBezTo>
                  <a:cubicBezTo>
                    <a:pt x="341" y="728"/>
                    <a:pt x="350" y="705"/>
                    <a:pt x="370" y="662"/>
                  </a:cubicBezTo>
                  <a:cubicBezTo>
                    <a:pt x="391" y="620"/>
                    <a:pt x="400" y="598"/>
                    <a:pt x="430" y="556"/>
                  </a:cubicBezTo>
                  <a:cubicBezTo>
                    <a:pt x="459" y="513"/>
                    <a:pt x="484" y="492"/>
                    <a:pt x="515" y="449"/>
                  </a:cubicBezTo>
                  <a:cubicBezTo>
                    <a:pt x="546" y="407"/>
                    <a:pt x="572" y="384"/>
                    <a:pt x="586" y="342"/>
                  </a:cubicBezTo>
                  <a:cubicBezTo>
                    <a:pt x="599" y="299"/>
                    <a:pt x="602" y="277"/>
                    <a:pt x="583" y="235"/>
                  </a:cubicBezTo>
                  <a:cubicBezTo>
                    <a:pt x="564" y="193"/>
                    <a:pt x="532" y="157"/>
                    <a:pt x="494" y="128"/>
                  </a:cubicBezTo>
                  <a:cubicBezTo>
                    <a:pt x="467" y="112"/>
                    <a:pt x="436" y="147"/>
                    <a:pt x="420" y="141"/>
                  </a:cubicBezTo>
                  <a:cubicBezTo>
                    <a:pt x="404" y="135"/>
                    <a:pt x="415" y="127"/>
                    <a:pt x="396" y="117"/>
                  </a:cubicBezTo>
                  <a:cubicBezTo>
                    <a:pt x="358" y="108"/>
                    <a:pt x="377" y="114"/>
                    <a:pt x="340" y="124"/>
                  </a:cubicBezTo>
                  <a:cubicBezTo>
                    <a:pt x="304" y="134"/>
                    <a:pt x="246" y="109"/>
                    <a:pt x="213" y="142"/>
                  </a:cubicBezTo>
                  <a:cubicBezTo>
                    <a:pt x="180" y="175"/>
                    <a:pt x="160" y="206"/>
                    <a:pt x="139" y="249"/>
                  </a:cubicBezTo>
                  <a:cubicBezTo>
                    <a:pt x="119" y="291"/>
                    <a:pt x="138" y="379"/>
                    <a:pt x="113" y="414"/>
                  </a:cubicBezTo>
                  <a:cubicBezTo>
                    <a:pt x="88" y="449"/>
                    <a:pt x="36" y="411"/>
                    <a:pt x="15" y="424"/>
                  </a:cubicBezTo>
                  <a:cubicBezTo>
                    <a:pt x="-6" y="438"/>
                    <a:pt x="0" y="443"/>
                    <a:pt x="4" y="42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709" y="4664"/>
              <a:ext cx="139" cy="12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en-US">
                <a:sym typeface="+mn-ea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6909" y="3854"/>
              <a:ext cx="717" cy="1092"/>
            </a:xfrm>
            <a:custGeom>
              <a:avLst/>
              <a:gdLst>
                <a:gd name="connsiteX0" fmla="*/ 4 w 717"/>
                <a:gd name="connsiteY0" fmla="*/ 421 h 1092"/>
                <a:gd name="connsiteX1" fmla="*/ 6 w 717"/>
                <a:gd name="connsiteY1" fmla="*/ 321 h 1092"/>
                <a:gd name="connsiteX2" fmla="*/ 36 w 717"/>
                <a:gd name="connsiteY2" fmla="*/ 207 h 1092"/>
                <a:gd name="connsiteX3" fmla="*/ 101 w 717"/>
                <a:gd name="connsiteY3" fmla="*/ 101 h 1092"/>
                <a:gd name="connsiteX4" fmla="*/ 193 w 717"/>
                <a:gd name="connsiteY4" fmla="*/ 31 h 1092"/>
                <a:gd name="connsiteX5" fmla="*/ 284 w 717"/>
                <a:gd name="connsiteY5" fmla="*/ 7 h 1092"/>
                <a:gd name="connsiteX6" fmla="*/ 376 w 717"/>
                <a:gd name="connsiteY6" fmla="*/ 0 h 1092"/>
                <a:gd name="connsiteX7" fmla="*/ 480 w 717"/>
                <a:gd name="connsiteY7" fmla="*/ 24 h 1092"/>
                <a:gd name="connsiteX8" fmla="*/ 559 w 717"/>
                <a:gd name="connsiteY8" fmla="*/ 25 h 1092"/>
                <a:gd name="connsiteX9" fmla="*/ 639 w 717"/>
                <a:gd name="connsiteY9" fmla="*/ 135 h 1092"/>
                <a:gd name="connsiteX10" fmla="*/ 707 w 717"/>
                <a:gd name="connsiteY10" fmla="*/ 242 h 1092"/>
                <a:gd name="connsiteX11" fmla="*/ 707 w 717"/>
                <a:gd name="connsiteY11" fmla="*/ 349 h 1092"/>
                <a:gd name="connsiteX12" fmla="*/ 645 w 717"/>
                <a:gd name="connsiteY12" fmla="*/ 455 h 1092"/>
                <a:gd name="connsiteX13" fmla="*/ 572 w 717"/>
                <a:gd name="connsiteY13" fmla="*/ 566 h 1092"/>
                <a:gd name="connsiteX14" fmla="*/ 492 w 717"/>
                <a:gd name="connsiteY14" fmla="*/ 673 h 1092"/>
                <a:gd name="connsiteX15" fmla="*/ 444 w 717"/>
                <a:gd name="connsiteY15" fmla="*/ 780 h 1092"/>
                <a:gd name="connsiteX16" fmla="*/ 432 w 717"/>
                <a:gd name="connsiteY16" fmla="*/ 887 h 1092"/>
                <a:gd name="connsiteX17" fmla="*/ 433 w 717"/>
                <a:gd name="connsiteY17" fmla="*/ 1057 h 1092"/>
                <a:gd name="connsiteX18" fmla="*/ 320 w 717"/>
                <a:gd name="connsiteY18" fmla="*/ 1091 h 1092"/>
                <a:gd name="connsiteX19" fmla="*/ 266 w 717"/>
                <a:gd name="connsiteY19" fmla="*/ 983 h 1092"/>
                <a:gd name="connsiteX20" fmla="*/ 293 w 717"/>
                <a:gd name="connsiteY20" fmla="*/ 877 h 1092"/>
                <a:gd name="connsiteX21" fmla="*/ 326 w 717"/>
                <a:gd name="connsiteY21" fmla="*/ 770 h 1092"/>
                <a:gd name="connsiteX22" fmla="*/ 370 w 717"/>
                <a:gd name="connsiteY22" fmla="*/ 662 h 1092"/>
                <a:gd name="connsiteX23" fmla="*/ 430 w 717"/>
                <a:gd name="connsiteY23" fmla="*/ 556 h 1092"/>
                <a:gd name="connsiteX24" fmla="*/ 515 w 717"/>
                <a:gd name="connsiteY24" fmla="*/ 449 h 1092"/>
                <a:gd name="connsiteX25" fmla="*/ 586 w 717"/>
                <a:gd name="connsiteY25" fmla="*/ 342 h 1092"/>
                <a:gd name="connsiteX26" fmla="*/ 583 w 717"/>
                <a:gd name="connsiteY26" fmla="*/ 235 h 1092"/>
                <a:gd name="connsiteX27" fmla="*/ 494 w 717"/>
                <a:gd name="connsiteY27" fmla="*/ 128 h 1092"/>
                <a:gd name="connsiteX28" fmla="*/ 420 w 717"/>
                <a:gd name="connsiteY28" fmla="*/ 141 h 1092"/>
                <a:gd name="connsiteX29" fmla="*/ 396 w 717"/>
                <a:gd name="connsiteY29" fmla="*/ 117 h 1092"/>
                <a:gd name="connsiteX30" fmla="*/ 340 w 717"/>
                <a:gd name="connsiteY30" fmla="*/ 124 h 1092"/>
                <a:gd name="connsiteX31" fmla="*/ 213 w 717"/>
                <a:gd name="connsiteY31" fmla="*/ 142 h 1092"/>
                <a:gd name="connsiteX32" fmla="*/ 139 w 717"/>
                <a:gd name="connsiteY32" fmla="*/ 249 h 1092"/>
                <a:gd name="connsiteX33" fmla="*/ 113 w 717"/>
                <a:gd name="connsiteY33" fmla="*/ 414 h 1092"/>
                <a:gd name="connsiteX34" fmla="*/ 15 w 717"/>
                <a:gd name="connsiteY34" fmla="*/ 424 h 1092"/>
                <a:gd name="connsiteX35" fmla="*/ 4 w 717"/>
                <a:gd name="connsiteY35" fmla="*/ 421 h 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17" h="1092">
                  <a:moveTo>
                    <a:pt x="4" y="421"/>
                  </a:moveTo>
                  <a:cubicBezTo>
                    <a:pt x="7" y="400"/>
                    <a:pt x="0" y="363"/>
                    <a:pt x="6" y="321"/>
                  </a:cubicBezTo>
                  <a:cubicBezTo>
                    <a:pt x="12" y="278"/>
                    <a:pt x="22" y="250"/>
                    <a:pt x="36" y="207"/>
                  </a:cubicBezTo>
                  <a:cubicBezTo>
                    <a:pt x="49" y="165"/>
                    <a:pt x="70" y="136"/>
                    <a:pt x="101" y="101"/>
                  </a:cubicBezTo>
                  <a:cubicBezTo>
                    <a:pt x="132" y="65"/>
                    <a:pt x="156" y="50"/>
                    <a:pt x="193" y="31"/>
                  </a:cubicBezTo>
                  <a:cubicBezTo>
                    <a:pt x="229" y="13"/>
                    <a:pt x="248" y="14"/>
                    <a:pt x="284" y="7"/>
                  </a:cubicBezTo>
                  <a:cubicBezTo>
                    <a:pt x="320" y="1"/>
                    <a:pt x="340" y="2"/>
                    <a:pt x="376" y="0"/>
                  </a:cubicBezTo>
                  <a:cubicBezTo>
                    <a:pt x="413" y="-2"/>
                    <a:pt x="443" y="19"/>
                    <a:pt x="480" y="24"/>
                  </a:cubicBezTo>
                  <a:cubicBezTo>
                    <a:pt x="516" y="29"/>
                    <a:pt x="525" y="-3"/>
                    <a:pt x="559" y="25"/>
                  </a:cubicBezTo>
                  <a:cubicBezTo>
                    <a:pt x="594" y="53"/>
                    <a:pt x="610" y="91"/>
                    <a:pt x="639" y="135"/>
                  </a:cubicBezTo>
                  <a:cubicBezTo>
                    <a:pt x="668" y="178"/>
                    <a:pt x="694" y="200"/>
                    <a:pt x="707" y="242"/>
                  </a:cubicBezTo>
                  <a:cubicBezTo>
                    <a:pt x="721" y="285"/>
                    <a:pt x="720" y="306"/>
                    <a:pt x="707" y="349"/>
                  </a:cubicBezTo>
                  <a:cubicBezTo>
                    <a:pt x="695" y="391"/>
                    <a:pt x="673" y="412"/>
                    <a:pt x="645" y="455"/>
                  </a:cubicBezTo>
                  <a:cubicBezTo>
                    <a:pt x="618" y="499"/>
                    <a:pt x="603" y="523"/>
                    <a:pt x="572" y="566"/>
                  </a:cubicBezTo>
                  <a:cubicBezTo>
                    <a:pt x="541" y="610"/>
                    <a:pt x="517" y="630"/>
                    <a:pt x="492" y="673"/>
                  </a:cubicBezTo>
                  <a:cubicBezTo>
                    <a:pt x="466" y="715"/>
                    <a:pt x="455" y="738"/>
                    <a:pt x="444" y="780"/>
                  </a:cubicBezTo>
                  <a:cubicBezTo>
                    <a:pt x="432" y="823"/>
                    <a:pt x="438" y="845"/>
                    <a:pt x="432" y="887"/>
                  </a:cubicBezTo>
                  <a:cubicBezTo>
                    <a:pt x="426" y="929"/>
                    <a:pt x="455" y="1016"/>
                    <a:pt x="433" y="1057"/>
                  </a:cubicBezTo>
                  <a:cubicBezTo>
                    <a:pt x="411" y="1097"/>
                    <a:pt x="349" y="1093"/>
                    <a:pt x="320" y="1091"/>
                  </a:cubicBezTo>
                  <a:cubicBezTo>
                    <a:pt x="290" y="1089"/>
                    <a:pt x="272" y="1026"/>
                    <a:pt x="266" y="983"/>
                  </a:cubicBezTo>
                  <a:cubicBezTo>
                    <a:pt x="261" y="941"/>
                    <a:pt x="281" y="919"/>
                    <a:pt x="293" y="877"/>
                  </a:cubicBezTo>
                  <a:cubicBezTo>
                    <a:pt x="304" y="834"/>
                    <a:pt x="311" y="813"/>
                    <a:pt x="326" y="770"/>
                  </a:cubicBezTo>
                  <a:cubicBezTo>
                    <a:pt x="341" y="728"/>
                    <a:pt x="350" y="705"/>
                    <a:pt x="370" y="662"/>
                  </a:cubicBezTo>
                  <a:cubicBezTo>
                    <a:pt x="391" y="620"/>
                    <a:pt x="400" y="598"/>
                    <a:pt x="430" y="556"/>
                  </a:cubicBezTo>
                  <a:cubicBezTo>
                    <a:pt x="459" y="513"/>
                    <a:pt x="484" y="492"/>
                    <a:pt x="515" y="449"/>
                  </a:cubicBezTo>
                  <a:cubicBezTo>
                    <a:pt x="546" y="407"/>
                    <a:pt x="572" y="384"/>
                    <a:pt x="586" y="342"/>
                  </a:cubicBezTo>
                  <a:cubicBezTo>
                    <a:pt x="599" y="299"/>
                    <a:pt x="602" y="277"/>
                    <a:pt x="583" y="235"/>
                  </a:cubicBezTo>
                  <a:cubicBezTo>
                    <a:pt x="564" y="193"/>
                    <a:pt x="532" y="157"/>
                    <a:pt x="494" y="128"/>
                  </a:cubicBezTo>
                  <a:cubicBezTo>
                    <a:pt x="467" y="112"/>
                    <a:pt x="436" y="147"/>
                    <a:pt x="420" y="141"/>
                  </a:cubicBezTo>
                  <a:cubicBezTo>
                    <a:pt x="404" y="135"/>
                    <a:pt x="415" y="127"/>
                    <a:pt x="396" y="117"/>
                  </a:cubicBezTo>
                  <a:cubicBezTo>
                    <a:pt x="358" y="108"/>
                    <a:pt x="377" y="114"/>
                    <a:pt x="340" y="124"/>
                  </a:cubicBezTo>
                  <a:cubicBezTo>
                    <a:pt x="304" y="134"/>
                    <a:pt x="246" y="109"/>
                    <a:pt x="213" y="142"/>
                  </a:cubicBezTo>
                  <a:cubicBezTo>
                    <a:pt x="180" y="175"/>
                    <a:pt x="160" y="206"/>
                    <a:pt x="139" y="249"/>
                  </a:cubicBezTo>
                  <a:cubicBezTo>
                    <a:pt x="119" y="291"/>
                    <a:pt x="138" y="379"/>
                    <a:pt x="113" y="414"/>
                  </a:cubicBezTo>
                  <a:cubicBezTo>
                    <a:pt x="88" y="449"/>
                    <a:pt x="36" y="411"/>
                    <a:pt x="15" y="424"/>
                  </a:cubicBezTo>
                  <a:cubicBezTo>
                    <a:pt x="-6" y="438"/>
                    <a:pt x="0" y="443"/>
                    <a:pt x="4" y="42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209" y="5132"/>
              <a:ext cx="139" cy="12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7-Point Star 14"/>
          <p:cNvSpPr/>
          <p:nvPr/>
        </p:nvSpPr>
        <p:spPr>
          <a:xfrm>
            <a:off x="11642725" y="7454265"/>
            <a:ext cx="1174750" cy="1174750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word</a:t>
            </a:r>
          </a:p>
        </p:txBody>
      </p:sp>
      <p:sp>
        <p:nvSpPr>
          <p:cNvPr id="2" name="Rounded Rectangle 17">
            <a:extLst>
              <a:ext uri="{FF2B5EF4-FFF2-40B4-BE49-F238E27FC236}">
                <a16:creationId xmlns:a16="http://schemas.microsoft.com/office/drawing/2014/main" id="{451442CC-FE71-439A-2D39-7C7178B681A7}"/>
              </a:ext>
            </a:extLst>
          </p:cNvPr>
          <p:cNvSpPr/>
          <p:nvPr/>
        </p:nvSpPr>
        <p:spPr>
          <a:xfrm>
            <a:off x="608553" y="5877024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CONSOLIDATION</a:t>
            </a:r>
          </a:p>
        </p:txBody>
      </p:sp>
      <p:cxnSp>
        <p:nvCxnSpPr>
          <p:cNvPr id="19" name="Curved Connector 24">
            <a:extLst>
              <a:ext uri="{FF2B5EF4-FFF2-40B4-BE49-F238E27FC236}">
                <a16:creationId xmlns:a16="http://schemas.microsoft.com/office/drawing/2014/main" id="{A8F605C9-40EB-AC55-8C16-7670A88C194E}"/>
              </a:ext>
            </a:extLst>
          </p:cNvPr>
          <p:cNvCxnSpPr>
            <a:cxnSpLocks/>
            <a:stCxn id="27" idx="1"/>
            <a:endCxn id="2" idx="0"/>
          </p:cNvCxnSpPr>
          <p:nvPr/>
        </p:nvCxnSpPr>
        <p:spPr>
          <a:xfrm rot="10800000" flipV="1">
            <a:off x="1725837" y="5002888"/>
            <a:ext cx="1006089" cy="87413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E4DC5549-B8A9-6339-3093-1E6E31E0E41C}"/>
              </a:ext>
            </a:extLst>
          </p:cNvPr>
          <p:cNvSpPr/>
          <p:nvPr/>
        </p:nvSpPr>
        <p:spPr>
          <a:xfrm>
            <a:off x="5217159" y="4666209"/>
            <a:ext cx="5668011" cy="65784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sym typeface="+mn-ea"/>
              </a:rPr>
              <a:t>Task 5: Game – Miming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B8367F-C5E9-17A7-A3F6-337CC5D073CA}"/>
              </a:ext>
            </a:extLst>
          </p:cNvPr>
          <p:cNvSpPr txBox="1"/>
          <p:nvPr/>
        </p:nvSpPr>
        <p:spPr>
          <a:xfrm>
            <a:off x="3144678" y="1146303"/>
            <a:ext cx="60985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u="none" strike="noStrike" dirty="0">
                <a:solidFill>
                  <a:srgbClr val="C00000"/>
                </a:solidFill>
                <a:effectLst/>
              </a:rPr>
              <a:t>CHITCHATTING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4A958A-6907-B83B-233A-5ADC19056805}"/>
              </a:ext>
            </a:extLst>
          </p:cNvPr>
          <p:cNvSpPr txBox="1"/>
          <p:nvPr/>
        </p:nvSpPr>
        <p:spPr>
          <a:xfrm>
            <a:off x="1893700" y="1936653"/>
            <a:ext cx="86577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Do you think robots can do housework? Give some examples? </a:t>
            </a:r>
            <a:endParaRPr lang="en-US" sz="40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11BB61-49B9-A3CA-041F-7DCE2501C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7" y="3429000"/>
            <a:ext cx="4181095" cy="273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2D2D2F4-A836-8539-CA38-61EA96D11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819" y="3387183"/>
            <a:ext cx="3830301" cy="273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CCF2A5F-840C-3917-BB2C-4BB07D2FC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120" y="3586457"/>
            <a:ext cx="4090478" cy="253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544904" y="127714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robot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charset="0"/>
              </a:rPr>
              <a:t>(n)</a:t>
            </a:r>
          </a:p>
        </p:txBody>
      </p:sp>
      <p:sp>
        <p:nvSpPr>
          <p:cNvPr id="2" name="Rectangle 1"/>
          <p:cNvSpPr/>
          <p:nvPr/>
        </p:nvSpPr>
        <p:spPr>
          <a:xfrm>
            <a:off x="2738171" y="2400990"/>
            <a:ext cx="262953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/ˈrəʊbɒt/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11"/>
          <p:cNvSpPr/>
          <p:nvPr/>
        </p:nvSpPr>
        <p:spPr>
          <a:xfrm>
            <a:off x="1145222" y="4556237"/>
            <a:ext cx="60304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/>
              <a:t>a machine that is made to look like a human and that can do some things that a human can do</a:t>
            </a:r>
          </a:p>
        </p:txBody>
      </p:sp>
      <p:pic>
        <p:nvPicPr>
          <p:cNvPr id="9" name="Content Placeholder 8" descr="robot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35581" y="2074944"/>
            <a:ext cx="3266123" cy="3266123"/>
          </a:xfrm>
          <a:prstGeom prst="rect">
            <a:avLst/>
          </a:prstGeom>
        </p:spPr>
      </p:pic>
      <p:pic>
        <p:nvPicPr>
          <p:cNvPr id="14" name="robo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9855" y="3403714"/>
            <a:ext cx="1066165" cy="1066165"/>
          </a:xfrm>
          <a:prstGeom prst="rect">
            <a:avLst/>
          </a:prstGeom>
        </p:spPr>
      </p:pic>
      <p:pic>
        <p:nvPicPr>
          <p:cNvPr id="16" name="Content Placeholder 15" descr="intro-1654696746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2561570" y="5770245"/>
            <a:ext cx="1045845" cy="58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42539" y="1282399"/>
            <a:ext cx="629793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do the dishes</a:t>
            </a:r>
            <a:endParaRPr lang="en-US" sz="6000" b="1" dirty="0">
              <a:solidFill>
                <a:srgbClr val="AD4F0F"/>
              </a:solidFill>
              <a:cs typeface="Calibri" panose="020F050202020403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38269" y="2582139"/>
            <a:ext cx="35064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/duː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ðə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dɪʃiz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4" name="Rectangle 11"/>
          <p:cNvSpPr/>
          <p:nvPr/>
        </p:nvSpPr>
        <p:spPr>
          <a:xfrm>
            <a:off x="142539" y="5256351"/>
            <a:ext cx="6970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/>
              <a:t>to wash plates, glasses, bowls, etc. with soap and water after a meal.</a:t>
            </a:r>
          </a:p>
        </p:txBody>
      </p:sp>
      <p:pic>
        <p:nvPicPr>
          <p:cNvPr id="9" name="Content Placeholder 8" descr="robot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1731645" y="5026025"/>
            <a:ext cx="1430655" cy="1430655"/>
          </a:xfrm>
          <a:prstGeom prst="rect">
            <a:avLst/>
          </a:prstGeom>
        </p:spPr>
      </p:pic>
      <p:pic>
        <p:nvPicPr>
          <p:cNvPr id="3" name="do the dishe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65622" y="3682131"/>
            <a:ext cx="1149350" cy="1149350"/>
          </a:xfrm>
          <a:prstGeom prst="rect">
            <a:avLst/>
          </a:prstGeom>
        </p:spPr>
      </p:pic>
      <p:pic>
        <p:nvPicPr>
          <p:cNvPr id="5" name="Content Placeholder 4" descr="intro-1654696746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614454" y="2048017"/>
            <a:ext cx="5308287" cy="2980571"/>
          </a:xfrm>
          <a:prstGeom prst="rect">
            <a:avLst/>
          </a:prstGeom>
        </p:spPr>
      </p:pic>
      <p:pic>
        <p:nvPicPr>
          <p:cNvPr id="8" name="Content Placeholder 10" descr="iro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48970" y="4759960"/>
            <a:ext cx="1696720" cy="1696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7DACE8-A13E-8A59-AB50-3CEDD113C94A}"/>
              </a:ext>
            </a:extLst>
          </p:cNvPr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346516" y="1263618"/>
            <a:ext cx="629793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  <a:cs typeface="Calibri" panose="020F0502020204030204" charset="0"/>
              </a:rPr>
              <a:t>iron (v)</a:t>
            </a:r>
          </a:p>
        </p:txBody>
      </p:sp>
      <p:sp>
        <p:nvSpPr>
          <p:cNvPr id="2" name="Rectangle 1"/>
          <p:cNvSpPr/>
          <p:nvPr/>
        </p:nvSpPr>
        <p:spPr>
          <a:xfrm>
            <a:off x="2486466" y="2346642"/>
            <a:ext cx="20180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/ˈaɪən/</a:t>
            </a:r>
          </a:p>
        </p:txBody>
      </p:sp>
      <p:sp>
        <p:nvSpPr>
          <p:cNvPr id="4" name="Rectangle 11"/>
          <p:cNvSpPr/>
          <p:nvPr/>
        </p:nvSpPr>
        <p:spPr>
          <a:xfrm>
            <a:off x="837565" y="4937157"/>
            <a:ext cx="55899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/>
              <a:t>to make clothes, etc. smooth by using an iron</a:t>
            </a:r>
          </a:p>
        </p:txBody>
      </p:sp>
      <p:pic>
        <p:nvPicPr>
          <p:cNvPr id="5" name="Content Placeholder 4" descr="intro-165469674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-3270250" y="5236845"/>
            <a:ext cx="1760220" cy="988695"/>
          </a:xfrm>
          <a:prstGeom prst="rect">
            <a:avLst/>
          </a:prstGeom>
        </p:spPr>
      </p:pic>
      <p:pic>
        <p:nvPicPr>
          <p:cNvPr id="11" name="Content Placeholder 10" descr="iron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8186094" y="1705583"/>
            <a:ext cx="3446834" cy="3446834"/>
          </a:xfrm>
          <a:prstGeom prst="rect">
            <a:avLst/>
          </a:prstGeom>
        </p:spPr>
      </p:pic>
      <p:pic>
        <p:nvPicPr>
          <p:cNvPr id="13" name="ir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5563" y="3482085"/>
            <a:ext cx="1219835" cy="1219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C521D2-19B0-CFE2-F27F-089AB8BBA556}"/>
              </a:ext>
            </a:extLst>
          </p:cNvPr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42240" y="1350328"/>
            <a:ext cx="629793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  <a:cs typeface="Calibri" panose="020F0502020204030204" charset="0"/>
              </a:rPr>
              <a:t>broken (adj)</a:t>
            </a:r>
          </a:p>
        </p:txBody>
      </p:sp>
      <p:sp>
        <p:nvSpPr>
          <p:cNvPr id="2" name="Rectangle 1"/>
          <p:cNvSpPr/>
          <p:nvPr/>
        </p:nvSpPr>
        <p:spPr>
          <a:xfrm>
            <a:off x="1495658" y="2466578"/>
            <a:ext cx="30168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brəʊkən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4" name="Rectangle 11"/>
          <p:cNvSpPr/>
          <p:nvPr/>
        </p:nvSpPr>
        <p:spPr>
          <a:xfrm>
            <a:off x="473846" y="5086300"/>
            <a:ext cx="55899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/>
              <a:t>no longer whole or working correctly</a:t>
            </a:r>
          </a:p>
        </p:txBody>
      </p:sp>
      <p:pic>
        <p:nvPicPr>
          <p:cNvPr id="5" name="Content Placeholder 4" descr="c8a62c3f14fdf027de13e1755ddd0ec6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3788410" y="4563110"/>
            <a:ext cx="1910080" cy="1432560"/>
          </a:xfrm>
          <a:prstGeom prst="rect">
            <a:avLst/>
          </a:prstGeom>
        </p:spPr>
      </p:pic>
      <p:pic>
        <p:nvPicPr>
          <p:cNvPr id="3" name="broke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6524" y="3755548"/>
            <a:ext cx="1141558" cy="1155224"/>
          </a:xfrm>
          <a:prstGeom prst="rect">
            <a:avLst/>
          </a:prstGeom>
        </p:spPr>
      </p:pic>
      <p:pic>
        <p:nvPicPr>
          <p:cNvPr id="6" name="Content Placeholder 5" descr="tải xuống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872257" y="2372768"/>
            <a:ext cx="4845897" cy="30203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373EE1-DDE5-68B3-8962-DF5BB83EDD1F}"/>
              </a:ext>
            </a:extLst>
          </p:cNvPr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911281"/>
              </p:ext>
            </p:extLst>
          </p:nvPr>
        </p:nvGraphicFramePr>
        <p:xfrm>
          <a:off x="1224280" y="1788929"/>
          <a:ext cx="10450424" cy="395832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98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4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7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1. robot (n) 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/ˈrəʊbɒt/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người máy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2. do the dishes </a:t>
                      </a:r>
                      <a:endParaRPr lang="en-US" sz="40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/duː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ðə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dɪʃiz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rửa bát</a:t>
                      </a:r>
                      <a:endParaRPr lang="en-US" sz="40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613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iron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/ˈaɪən/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 (ủi) quần áo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4. broken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/ˈ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brəʊkən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bị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hỏng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robot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649" y="2516327"/>
            <a:ext cx="1097631" cy="1097631"/>
          </a:xfrm>
          <a:prstGeom prst="rect">
            <a:avLst/>
          </a:prstGeom>
        </p:spPr>
      </p:pic>
      <p:pic>
        <p:nvPicPr>
          <p:cNvPr id="7" name="do the dishes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2716" y="3270588"/>
            <a:ext cx="1081566" cy="1094370"/>
          </a:xfrm>
          <a:prstGeom prst="rect">
            <a:avLst/>
          </a:prstGeom>
        </p:spPr>
      </p:pic>
      <p:pic>
        <p:nvPicPr>
          <p:cNvPr id="9" name="iron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2616" y="4116680"/>
            <a:ext cx="1021665" cy="1087413"/>
          </a:xfrm>
          <a:prstGeom prst="rect">
            <a:avLst/>
          </a:prstGeom>
        </p:spPr>
      </p:pic>
      <p:pic>
        <p:nvPicPr>
          <p:cNvPr id="5" name="broken">
            <a:hlinkClick r:id="" action="ppaction://media"/>
            <a:extLst>
              <a:ext uri="{FF2B5EF4-FFF2-40B4-BE49-F238E27FC236}">
                <a16:creationId xmlns:a16="http://schemas.microsoft.com/office/drawing/2014/main" id="{75BB49AC-638B-A403-F462-EA635BC5FC80}"/>
              </a:ext>
            </a:extLst>
          </p:cNvPr>
          <p:cNvPicPr>
            <a:picLocks noGrp="1" noChangeAspect="1"/>
          </p:cNvPicPr>
          <p:nvPr>
            <p:ph sz="half" idx="2"/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2665" y="4873638"/>
            <a:ext cx="1081565" cy="10815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8A5B87-074B-7F90-21AD-B40FE739E042}"/>
              </a:ext>
            </a:extLst>
          </p:cNvPr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9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</TotalTime>
  <Words>787</Words>
  <Application>Microsoft Office PowerPoint</Application>
  <PresentationFormat>Widescreen</PresentationFormat>
  <Paragraphs>194</Paragraphs>
  <Slides>20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Adobe Gothic Std B</vt:lpstr>
      <vt:lpstr>Arial</vt:lpstr>
      <vt:lpstr>Calibri</vt:lpstr>
      <vt:lpstr>Calibri Light</vt:lpstr>
      <vt:lpstr>Myriad Pro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267</cp:revision>
  <dcterms:created xsi:type="dcterms:W3CDTF">2020-12-09T02:04:00Z</dcterms:created>
  <dcterms:modified xsi:type="dcterms:W3CDTF">2024-07-02T02:57:13Z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146E4980E967457B86E3C07D671BDA79</vt:lpwstr>
  </property>
  <property fmtid="{D5CDD505-2E9C-101B-9397-08002B2CF9AE}" pid="3" name="KSOProductBuildVer">
    <vt:lpwstr>1033-11.2.0.11537</vt:lpwstr>
  </property>
</Properties>
</file>