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7" r:id="rId10"/>
    <p:sldId id="264" r:id="rId11"/>
    <p:sldId id="266" r:id="rId12"/>
    <p:sldId id="265" r:id="rId13"/>
    <p:sldId id="268"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92" r:id="rId27"/>
    <p:sldId id="285" r:id="rId28"/>
    <p:sldId id="286" r:id="rId29"/>
    <p:sldId id="287" r:id="rId30"/>
    <p:sldId id="288" r:id="rId31"/>
    <p:sldId id="289" r:id="rId32"/>
    <p:sldId id="290" r:id="rId33"/>
    <p:sldId id="291" r:id="rId3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A1F5E5E5-0076-4D2A-BA00-4E6A2A6B248C}" type="datetimeFigureOut">
              <a:rPr lang="vi-VN" smtClean="0"/>
              <a:t>25/09/2022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A05610C-6D62-44C9-99CF-BCD1DA78BFE1}" type="slidenum">
              <a:rPr lang="vi-VN" smtClean="0"/>
              <a:t>‹#›</a:t>
            </a:fld>
            <a:endParaRPr lang="vi-VN"/>
          </a:p>
        </p:txBody>
      </p:sp>
    </p:spTree>
    <p:extLst>
      <p:ext uri="{BB962C8B-B14F-4D97-AF65-F5344CB8AC3E}">
        <p14:creationId xmlns:p14="http://schemas.microsoft.com/office/powerpoint/2010/main" val="210163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1F5E5E5-0076-4D2A-BA00-4E6A2A6B248C}" type="datetimeFigureOut">
              <a:rPr lang="vi-VN" smtClean="0"/>
              <a:t>25/09/2022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A05610C-6D62-44C9-99CF-BCD1DA78BFE1}" type="slidenum">
              <a:rPr lang="vi-VN" smtClean="0"/>
              <a:t>‹#›</a:t>
            </a:fld>
            <a:endParaRPr lang="vi-VN"/>
          </a:p>
        </p:txBody>
      </p:sp>
    </p:spTree>
    <p:extLst>
      <p:ext uri="{BB962C8B-B14F-4D97-AF65-F5344CB8AC3E}">
        <p14:creationId xmlns:p14="http://schemas.microsoft.com/office/powerpoint/2010/main" val="1686814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1F5E5E5-0076-4D2A-BA00-4E6A2A6B248C}" type="datetimeFigureOut">
              <a:rPr lang="vi-VN" smtClean="0"/>
              <a:t>25/09/2022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A05610C-6D62-44C9-99CF-BCD1DA78BFE1}" type="slidenum">
              <a:rPr lang="vi-VN" smtClean="0"/>
              <a:t>‹#›</a:t>
            </a:fld>
            <a:endParaRPr lang="vi-VN"/>
          </a:p>
        </p:txBody>
      </p:sp>
    </p:spTree>
    <p:extLst>
      <p:ext uri="{BB962C8B-B14F-4D97-AF65-F5344CB8AC3E}">
        <p14:creationId xmlns:p14="http://schemas.microsoft.com/office/powerpoint/2010/main" val="3581483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1F5E5E5-0076-4D2A-BA00-4E6A2A6B248C}" type="datetimeFigureOut">
              <a:rPr lang="vi-VN" smtClean="0"/>
              <a:t>25/09/2022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A05610C-6D62-44C9-99CF-BCD1DA78BFE1}" type="slidenum">
              <a:rPr lang="vi-VN" smtClean="0"/>
              <a:t>‹#›</a:t>
            </a:fld>
            <a:endParaRPr lang="vi-VN"/>
          </a:p>
        </p:txBody>
      </p:sp>
    </p:spTree>
    <p:extLst>
      <p:ext uri="{BB962C8B-B14F-4D97-AF65-F5344CB8AC3E}">
        <p14:creationId xmlns:p14="http://schemas.microsoft.com/office/powerpoint/2010/main" val="2899331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F5E5E5-0076-4D2A-BA00-4E6A2A6B248C}" type="datetimeFigureOut">
              <a:rPr lang="vi-VN" smtClean="0"/>
              <a:t>25/09/2022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A05610C-6D62-44C9-99CF-BCD1DA78BFE1}" type="slidenum">
              <a:rPr lang="vi-VN" smtClean="0"/>
              <a:t>‹#›</a:t>
            </a:fld>
            <a:endParaRPr lang="vi-VN"/>
          </a:p>
        </p:txBody>
      </p:sp>
    </p:spTree>
    <p:extLst>
      <p:ext uri="{BB962C8B-B14F-4D97-AF65-F5344CB8AC3E}">
        <p14:creationId xmlns:p14="http://schemas.microsoft.com/office/powerpoint/2010/main" val="363901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A1F5E5E5-0076-4D2A-BA00-4E6A2A6B248C}" type="datetimeFigureOut">
              <a:rPr lang="vi-VN" smtClean="0"/>
              <a:t>25/09/2022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A05610C-6D62-44C9-99CF-BCD1DA78BFE1}" type="slidenum">
              <a:rPr lang="vi-VN" smtClean="0"/>
              <a:t>‹#›</a:t>
            </a:fld>
            <a:endParaRPr lang="vi-VN"/>
          </a:p>
        </p:txBody>
      </p:sp>
    </p:spTree>
    <p:extLst>
      <p:ext uri="{BB962C8B-B14F-4D97-AF65-F5344CB8AC3E}">
        <p14:creationId xmlns:p14="http://schemas.microsoft.com/office/powerpoint/2010/main" val="246890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A1F5E5E5-0076-4D2A-BA00-4E6A2A6B248C}" type="datetimeFigureOut">
              <a:rPr lang="vi-VN" smtClean="0"/>
              <a:t>25/09/2022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A05610C-6D62-44C9-99CF-BCD1DA78BFE1}" type="slidenum">
              <a:rPr lang="vi-VN" smtClean="0"/>
              <a:t>‹#›</a:t>
            </a:fld>
            <a:endParaRPr lang="vi-VN"/>
          </a:p>
        </p:txBody>
      </p:sp>
    </p:spTree>
    <p:extLst>
      <p:ext uri="{BB962C8B-B14F-4D97-AF65-F5344CB8AC3E}">
        <p14:creationId xmlns:p14="http://schemas.microsoft.com/office/powerpoint/2010/main" val="4171499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A1F5E5E5-0076-4D2A-BA00-4E6A2A6B248C}" type="datetimeFigureOut">
              <a:rPr lang="vi-VN" smtClean="0"/>
              <a:t>25/09/2022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A05610C-6D62-44C9-99CF-BCD1DA78BFE1}" type="slidenum">
              <a:rPr lang="vi-VN" smtClean="0"/>
              <a:t>‹#›</a:t>
            </a:fld>
            <a:endParaRPr lang="vi-VN"/>
          </a:p>
        </p:txBody>
      </p:sp>
    </p:spTree>
    <p:extLst>
      <p:ext uri="{BB962C8B-B14F-4D97-AF65-F5344CB8AC3E}">
        <p14:creationId xmlns:p14="http://schemas.microsoft.com/office/powerpoint/2010/main" val="347146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5E5E5-0076-4D2A-BA00-4E6A2A6B248C}" type="datetimeFigureOut">
              <a:rPr lang="vi-VN" smtClean="0"/>
              <a:t>25/09/2022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A05610C-6D62-44C9-99CF-BCD1DA78BFE1}" type="slidenum">
              <a:rPr lang="vi-VN" smtClean="0"/>
              <a:t>‹#›</a:t>
            </a:fld>
            <a:endParaRPr lang="vi-VN"/>
          </a:p>
        </p:txBody>
      </p:sp>
    </p:spTree>
    <p:extLst>
      <p:ext uri="{BB962C8B-B14F-4D97-AF65-F5344CB8AC3E}">
        <p14:creationId xmlns:p14="http://schemas.microsoft.com/office/powerpoint/2010/main" val="358021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F5E5E5-0076-4D2A-BA00-4E6A2A6B248C}" type="datetimeFigureOut">
              <a:rPr lang="vi-VN" smtClean="0"/>
              <a:t>25/09/2022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A05610C-6D62-44C9-99CF-BCD1DA78BFE1}" type="slidenum">
              <a:rPr lang="vi-VN" smtClean="0"/>
              <a:t>‹#›</a:t>
            </a:fld>
            <a:endParaRPr lang="vi-VN"/>
          </a:p>
        </p:txBody>
      </p:sp>
    </p:spTree>
    <p:extLst>
      <p:ext uri="{BB962C8B-B14F-4D97-AF65-F5344CB8AC3E}">
        <p14:creationId xmlns:p14="http://schemas.microsoft.com/office/powerpoint/2010/main" val="3767368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F5E5E5-0076-4D2A-BA00-4E6A2A6B248C}" type="datetimeFigureOut">
              <a:rPr lang="vi-VN" smtClean="0"/>
              <a:t>25/09/2022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A05610C-6D62-44C9-99CF-BCD1DA78BFE1}" type="slidenum">
              <a:rPr lang="vi-VN" smtClean="0"/>
              <a:t>‹#›</a:t>
            </a:fld>
            <a:endParaRPr lang="vi-VN"/>
          </a:p>
        </p:txBody>
      </p:sp>
    </p:spTree>
    <p:extLst>
      <p:ext uri="{BB962C8B-B14F-4D97-AF65-F5344CB8AC3E}">
        <p14:creationId xmlns:p14="http://schemas.microsoft.com/office/powerpoint/2010/main" val="220829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5E5E5-0076-4D2A-BA00-4E6A2A6B248C}" type="datetimeFigureOut">
              <a:rPr lang="vi-VN" smtClean="0"/>
              <a:t>25/09/2022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05610C-6D62-44C9-99CF-BCD1DA78BFE1}" type="slidenum">
              <a:rPr lang="vi-VN" smtClean="0"/>
              <a:t>‹#›</a:t>
            </a:fld>
            <a:endParaRPr lang="vi-VN"/>
          </a:p>
        </p:txBody>
      </p:sp>
    </p:spTree>
    <p:extLst>
      <p:ext uri="{BB962C8B-B14F-4D97-AF65-F5344CB8AC3E}">
        <p14:creationId xmlns:p14="http://schemas.microsoft.com/office/powerpoint/2010/main" val="2593681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179109" y="-75415"/>
            <a:ext cx="11613823" cy="3629320"/>
          </a:xfrm>
          <a:prstGeom prst="rect">
            <a:avLst/>
          </a:prstGeom>
          <a:noFill/>
          <a:ln>
            <a:noFill/>
          </a:ln>
        </p:spPr>
      </p:pic>
      <p:sp>
        <p:nvSpPr>
          <p:cNvPr id="5" name="Rectangle 4"/>
          <p:cNvSpPr/>
          <p:nvPr/>
        </p:nvSpPr>
        <p:spPr>
          <a:xfrm>
            <a:off x="2421357" y="1739245"/>
            <a:ext cx="7884210" cy="1200329"/>
          </a:xfrm>
          <a:prstGeom prst="rect">
            <a:avLst/>
          </a:prstGeom>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VIẾT BÀI VĂN BIỂU CẢM VỀ MỘT </a:t>
            </a:r>
          </a:p>
          <a:p>
            <a:pPr algn="ct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CON NGƯỜI HOẶC SỰ VIỆC</a:t>
            </a:r>
            <a:r>
              <a:rPr lang="en-US" sz="36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endParaRPr lang="vi-VN"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Terminator 2"/>
          <p:cNvSpPr/>
          <p:nvPr/>
        </p:nvSpPr>
        <p:spPr>
          <a:xfrm>
            <a:off x="1484721" y="3799002"/>
            <a:ext cx="9002598" cy="1391331"/>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HOẠT ĐỘNG 1: KHỞI ĐỘNG</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607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circle(in)">
                                      <p:cBhvr>
                                        <p:cTn id="15" dur="2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6985" y="1102937"/>
            <a:ext cx="5665510" cy="4873657"/>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latin typeface="Times New Roman" panose="02020603050405020304" pitchFamily="18" charset="0"/>
                <a:cs typeface="Times New Roman" panose="02020603050405020304" pitchFamily="18" charset="0"/>
              </a:rPr>
              <a:t>1, Để viết bài 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vi-VN" sz="3200" dirty="0">
                <a:latin typeface="Times New Roman" panose="02020603050405020304" pitchFamily="18" charset="0"/>
                <a:cs typeface="Times New Roman" panose="02020603050405020304" pitchFamily="18" charset="0"/>
              </a:rPr>
              <a:t> cần thực hiện mấy bước là những bước nào?</a:t>
            </a:r>
          </a:p>
        </p:txBody>
      </p:sp>
      <p:sp>
        <p:nvSpPr>
          <p:cNvPr id="5" name="Cloud Callout 4"/>
          <p:cNvSpPr/>
          <p:nvPr/>
        </p:nvSpPr>
        <p:spPr>
          <a:xfrm>
            <a:off x="6279823" y="95839"/>
            <a:ext cx="5665510" cy="538113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Times New Roman" panose="02020603050405020304" pitchFamily="18" charset="0"/>
                <a:cs typeface="Times New Roman" panose="02020603050405020304" pitchFamily="18" charset="0"/>
              </a:rPr>
              <a:t>2, Thực hành các bước với đề bài “ Viết bài văn biểu cảm về một sự việc hoặc nhân vật mà em yêu thích trong đoạn trích “ Bạch tuộc” đã học? </a:t>
            </a:r>
          </a:p>
        </p:txBody>
      </p:sp>
    </p:spTree>
    <p:extLst>
      <p:ext uri="{BB962C8B-B14F-4D97-AF65-F5344CB8AC3E}">
        <p14:creationId xmlns:p14="http://schemas.microsoft.com/office/powerpoint/2010/main" val="13428307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xit" presetSubtype="0" fill="hold" grpId="1"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527901" y="0"/>
            <a:ext cx="3242820" cy="1046375"/>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Bài tập:</a:t>
            </a:r>
            <a:r>
              <a:rPr lang="en-US" sz="3200">
                <a:solidFill>
                  <a:srgbClr val="FF0000"/>
                </a:solidFill>
                <a:latin typeface="Times New Roman" panose="02020603050405020304" pitchFamily="18" charset="0"/>
                <a:cs typeface="Times New Roman" panose="02020603050405020304" pitchFamily="18" charset="0"/>
              </a:rPr>
              <a:t> </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119513" y="1687397"/>
            <a:ext cx="7890235" cy="50621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vi-VN"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Xem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lại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nội</a:t>
            </a:r>
            <a:r>
              <a:rPr lang="en-US" sz="3200" dirty="0">
                <a:solidFill>
                  <a:srgbClr val="0070C0"/>
                </a:solidFill>
                <a:latin typeface="Times New Roman" panose="02020603050405020304" pitchFamily="18" charset="0"/>
                <a:cs typeface="Times New Roman" panose="02020603050405020304" pitchFamily="18" charset="0"/>
              </a:rPr>
              <a:t> dung </a:t>
            </a:r>
            <a:r>
              <a:rPr lang="en-US" sz="3200" dirty="0" err="1">
                <a:solidFill>
                  <a:srgbClr val="0070C0"/>
                </a:solidFill>
                <a:latin typeface="Times New Roman" panose="02020603050405020304" pitchFamily="18" charset="0"/>
                <a:cs typeface="Times New Roman" panose="02020603050405020304" pitchFamily="18" charset="0"/>
              </a:rPr>
              <a:t>đọc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hiểu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văn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bản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Bạch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tuộc</a:t>
            </a:r>
            <a:r>
              <a:rPr lang="en-US" sz="3200" dirty="0">
                <a:solidFill>
                  <a:srgbClr val="0070C0"/>
                </a:solidFill>
                <a:latin typeface="Times New Roman" panose="02020603050405020304" pitchFamily="18" charset="0"/>
                <a:cs typeface="Times New Roman" panose="02020603050405020304" pitchFamily="18" charset="0"/>
              </a:rPr>
              <a:t>”.</a:t>
            </a:r>
            <a:endParaRPr lang="vi-VN" sz="3200" dirty="0">
              <a:solidFill>
                <a:srgbClr val="0070C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vi-VN"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Xác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định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đối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tượng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biểu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cảm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nhân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vật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hoặc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sự</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việc</a:t>
            </a:r>
            <a:r>
              <a:rPr lang="vi-VN" sz="3200" dirty="0">
                <a:solidFill>
                  <a:srgbClr val="0070C0"/>
                </a:solidFill>
                <a:latin typeface="Times New Roman" panose="02020603050405020304" pitchFamily="18" charset="0"/>
                <a:cs typeface="Times New Roman" panose="02020603050405020304" pitchFamily="18" charset="0"/>
              </a:rPr>
              <a:t>)</a:t>
            </a:r>
          </a:p>
          <a:p>
            <a:r>
              <a:rPr lang="vi-VN" sz="3200" dirty="0">
                <a:solidFill>
                  <a:srgbClr val="0070C0"/>
                </a:solidFill>
                <a:latin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Nhân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vật</a:t>
            </a:r>
            <a:r>
              <a:rPr lang="en-US" sz="3200" b="1" dirty="0">
                <a:solidFill>
                  <a:srgbClr val="0070C0"/>
                </a:solidFill>
                <a:latin typeface="Times New Roman" panose="02020603050405020304" pitchFamily="18" charset="0"/>
                <a:cs typeface="Times New Roman" panose="02020603050405020304" pitchFamily="18" charset="0"/>
              </a:rPr>
              <a:t>: </a:t>
            </a:r>
            <a:endParaRPr lang="vi-VN" sz="3200" dirty="0">
              <a:solidFill>
                <a:srgbClr val="0070C0"/>
              </a:solidFill>
              <a:latin typeface="Times New Roman" panose="02020603050405020304" pitchFamily="18" charset="0"/>
              <a:cs typeface="Times New Roman" panose="02020603050405020304" pitchFamily="18" charset="0"/>
            </a:endParaRPr>
          </a:p>
          <a:p>
            <a:r>
              <a:rPr lang="vi-VN" sz="3200" dirty="0">
                <a:solidFill>
                  <a:srgbClr val="0070C0"/>
                </a:solidFill>
                <a:latin typeface="Times New Roman" panose="02020603050405020304" pitchFamily="18" charset="0"/>
                <a:cs typeface="Times New Roman" panose="02020603050405020304" pitchFamily="18" charset="0"/>
              </a:rPr>
              <a:t> + </a:t>
            </a:r>
            <a:r>
              <a:rPr lang="en-US" sz="3200" dirty="0" err="1">
                <a:solidFill>
                  <a:srgbClr val="0070C0"/>
                </a:solidFill>
                <a:latin typeface="Times New Roman" panose="02020603050405020304" pitchFamily="18" charset="0"/>
                <a:cs typeface="Times New Roman" panose="02020603050405020304" pitchFamily="18" charset="0"/>
              </a:rPr>
              <a:t>Nê-mô</a:t>
            </a:r>
            <a:endParaRPr lang="vi-VN" sz="3200" dirty="0">
              <a:solidFill>
                <a:srgbClr val="0070C0"/>
              </a:solidFill>
              <a:latin typeface="Times New Roman" panose="02020603050405020304" pitchFamily="18" charset="0"/>
              <a:cs typeface="Times New Roman" panose="02020603050405020304" pitchFamily="18" charset="0"/>
            </a:endParaRPr>
          </a:p>
          <a:p>
            <a:r>
              <a:rPr lang="vi-VN" sz="3200" dirty="0">
                <a:solidFill>
                  <a:srgbClr val="0070C0"/>
                </a:solidFill>
                <a:latin typeface="Times New Roman" panose="02020603050405020304" pitchFamily="18" charset="0"/>
                <a:cs typeface="Times New Roman" panose="02020603050405020304" pitchFamily="18" charset="0"/>
              </a:rPr>
              <a:t> + N</a:t>
            </a:r>
            <a:r>
              <a:rPr lang="en-US" sz="3200" dirty="0" err="1">
                <a:solidFill>
                  <a:srgbClr val="0070C0"/>
                </a:solidFill>
                <a:latin typeface="Times New Roman" panose="02020603050405020304" pitchFamily="18" charset="0"/>
                <a:cs typeface="Times New Roman" panose="02020603050405020304" pitchFamily="18" charset="0"/>
              </a:rPr>
              <a:t>hân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vật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giáo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sư</a:t>
            </a:r>
            <a:r>
              <a:rPr lang="en-US" sz="3200" dirty="0">
                <a:solidFill>
                  <a:srgbClr val="0070C0"/>
                </a:solidFill>
                <a:latin typeface="Times New Roman" panose="02020603050405020304" pitchFamily="18" charset="0"/>
                <a:cs typeface="Times New Roman" panose="02020603050405020304" pitchFamily="18" charset="0"/>
              </a:rPr>
              <a:t> A-</a:t>
            </a:r>
            <a:r>
              <a:rPr lang="en-US" sz="3200" dirty="0" err="1">
                <a:solidFill>
                  <a:srgbClr val="0070C0"/>
                </a:solidFill>
                <a:latin typeface="Times New Roman" panose="02020603050405020304" pitchFamily="18" charset="0"/>
                <a:cs typeface="Times New Roman" panose="02020603050405020304" pitchFamily="18" charset="0"/>
              </a:rPr>
              <a:t>rôn</a:t>
            </a:r>
            <a:r>
              <a:rPr lang="en-US" sz="3200" dirty="0">
                <a:solidFill>
                  <a:srgbClr val="0070C0"/>
                </a:solidFill>
                <a:latin typeface="Times New Roman" panose="02020603050405020304" pitchFamily="18" charset="0"/>
                <a:cs typeface="Times New Roman" panose="02020603050405020304" pitchFamily="18" charset="0"/>
              </a:rPr>
              <a:t>-</a:t>
            </a:r>
            <a:r>
              <a:rPr lang="en-US" sz="3200" dirty="0" err="1">
                <a:solidFill>
                  <a:srgbClr val="0070C0"/>
                </a:solidFill>
                <a:latin typeface="Times New Roman" panose="02020603050405020304" pitchFamily="18" charset="0"/>
                <a:cs typeface="Times New Roman" panose="02020603050405020304" pitchFamily="18" charset="0"/>
              </a:rPr>
              <a:t>nác</a:t>
            </a:r>
            <a:r>
              <a:rPr lang="en-US" sz="3200" dirty="0">
                <a:solidFill>
                  <a:srgbClr val="0070C0"/>
                </a:solidFill>
                <a:latin typeface="Times New Roman" panose="02020603050405020304" pitchFamily="18" charset="0"/>
                <a:cs typeface="Times New Roman" panose="02020603050405020304" pitchFamily="18" charset="0"/>
              </a:rPr>
              <a:t>.</a:t>
            </a:r>
            <a:endParaRPr lang="vi-VN" sz="3200" dirty="0">
              <a:solidFill>
                <a:srgbClr val="0070C0"/>
              </a:solidFill>
              <a:latin typeface="Times New Roman" panose="02020603050405020304" pitchFamily="18" charset="0"/>
              <a:cs typeface="Times New Roman" panose="02020603050405020304" pitchFamily="18" charset="0"/>
            </a:endParaRPr>
          </a:p>
          <a:p>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Sự</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việc</a:t>
            </a:r>
            <a:r>
              <a:rPr lang="en-US" sz="3200" b="1" dirty="0">
                <a:solidFill>
                  <a:srgbClr val="0070C0"/>
                </a:solidFill>
                <a:latin typeface="Times New Roman" panose="02020603050405020304" pitchFamily="18" charset="0"/>
                <a:cs typeface="Times New Roman" panose="02020603050405020304" pitchFamily="18" charset="0"/>
              </a:rPr>
              <a:t>:</a:t>
            </a:r>
            <a:endParaRPr lang="vi-VN" sz="3200" dirty="0">
              <a:solidFill>
                <a:srgbClr val="0070C0"/>
              </a:solidFill>
              <a:latin typeface="Times New Roman" panose="02020603050405020304" pitchFamily="18" charset="0"/>
              <a:cs typeface="Times New Roman" panose="02020603050405020304" pitchFamily="18" charset="0"/>
            </a:endParaRPr>
          </a:p>
          <a:p>
            <a:r>
              <a:rPr lang="en-US" sz="3200" baseline="-250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Cuộc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giao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chiến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với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bạch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tuộc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của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các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thủy</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thủ</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đoàn</a:t>
            </a:r>
            <a:endParaRPr lang="vi-VN" sz="3200" dirty="0">
              <a:solidFill>
                <a:srgbClr val="0070C0"/>
              </a:solidFill>
              <a:latin typeface="Times New Roman" panose="02020603050405020304" pitchFamily="18" charset="0"/>
              <a:cs typeface="Times New Roman" panose="02020603050405020304" pitchFamily="18" charset="0"/>
            </a:endParaRPr>
          </a:p>
        </p:txBody>
      </p:sp>
      <p:sp>
        <p:nvSpPr>
          <p:cNvPr id="6" name="Donut 5"/>
          <p:cNvSpPr/>
          <p:nvPr/>
        </p:nvSpPr>
        <p:spPr>
          <a:xfrm>
            <a:off x="5505252" y="122547"/>
            <a:ext cx="4920792" cy="1432876"/>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a. </a:t>
            </a:r>
            <a:r>
              <a:rPr lang="en-US" sz="3200" b="1" dirty="0" err="1">
                <a:solidFill>
                  <a:srgbClr val="FF0000"/>
                </a:solidFill>
                <a:latin typeface="Times New Roman" panose="02020603050405020304" pitchFamily="18" charset="0"/>
                <a:cs typeface="Times New Roman" panose="02020603050405020304" pitchFamily="18" charset="0"/>
              </a:rPr>
              <a:t>Chuẩn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bị</a:t>
            </a:r>
            <a:endParaRPr lang="vi-VN" sz="32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83" y="1791094"/>
            <a:ext cx="3601038" cy="4741682"/>
          </a:xfrm>
          <a:prstGeom prst="rect">
            <a:avLst/>
          </a:prstGeom>
        </p:spPr>
      </p:pic>
    </p:spTree>
    <p:extLst>
      <p:ext uri="{BB962C8B-B14F-4D97-AF65-F5344CB8AC3E}">
        <p14:creationId xmlns:p14="http://schemas.microsoft.com/office/powerpoint/2010/main" val="1126465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0" y="37707"/>
            <a:ext cx="5590095" cy="1338606"/>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b</a:t>
            </a:r>
            <a:r>
              <a:rPr lang="vi-VN" sz="3200" b="1" dirty="0">
                <a:solidFill>
                  <a:srgbClr val="FF0000"/>
                </a:solidFill>
                <a:latin typeface="Times New Roman" panose="02020603050405020304" pitchFamily="18" charset="0"/>
                <a:cs typeface="Times New Roman" panose="02020603050405020304" pitchFamily="18" charset="0"/>
              </a:rPr>
              <a:t>.Tìm ý và lập dàn ý</a:t>
            </a:r>
            <a:endParaRPr lang="vi-VN" sz="32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36" y="1800519"/>
            <a:ext cx="3289955" cy="3978111"/>
          </a:xfrm>
          <a:prstGeom prst="rect">
            <a:avLst/>
          </a:prstGeom>
        </p:spPr>
      </p:pic>
      <p:sp>
        <p:nvSpPr>
          <p:cNvPr id="6" name="Rounded Rectangle 5"/>
          <p:cNvSpPr/>
          <p:nvPr/>
        </p:nvSpPr>
        <p:spPr>
          <a:xfrm>
            <a:off x="3704734" y="1112362"/>
            <a:ext cx="8267307" cy="574563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2060"/>
                </a:solidFill>
                <a:latin typeface="Times New Roman" panose="02020603050405020304" pitchFamily="18" charset="0"/>
                <a:cs typeface="Times New Roman" panose="02020603050405020304" pitchFamily="18" charset="0"/>
              </a:rPr>
              <a:t>b. 1. </a:t>
            </a:r>
            <a:r>
              <a:rPr lang="en-US" sz="3200" b="1" dirty="0" err="1">
                <a:solidFill>
                  <a:srgbClr val="002060"/>
                </a:solidFill>
                <a:latin typeface="Times New Roman" panose="02020603050405020304" pitchFamily="18" charset="0"/>
                <a:cs typeface="Times New Roman" panose="02020603050405020304" pitchFamily="18" charset="0"/>
              </a:rPr>
              <a:t>Tìm</a:t>
            </a:r>
            <a:r>
              <a:rPr lang="en-US" sz="3200" b="1" dirty="0">
                <a:solidFill>
                  <a:srgbClr val="002060"/>
                </a:solidFill>
                <a:latin typeface="Times New Roman" panose="02020603050405020304" pitchFamily="18" charset="0"/>
                <a:cs typeface="Times New Roman" panose="02020603050405020304" pitchFamily="18" charset="0"/>
              </a:rPr>
              <a:t> ý: </a:t>
            </a:r>
            <a:r>
              <a:rPr lang="en-US" sz="3200" b="1" dirty="0" err="1">
                <a:solidFill>
                  <a:srgbClr val="002060"/>
                </a:solidFill>
                <a:latin typeface="Times New Roman" panose="02020603050405020304" pitchFamily="18" charset="0"/>
                <a:cs typeface="Times New Roman" panose="02020603050405020304" pitchFamily="18" charset="0"/>
              </a:rPr>
              <a:t>Đặt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trả</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lời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hỏi</a:t>
            </a:r>
            <a:endParaRPr lang="vi-VN" sz="3200" dirty="0">
              <a:solidFill>
                <a:srgbClr val="002060"/>
              </a:solidFill>
              <a:latin typeface="Times New Roman" panose="02020603050405020304" pitchFamily="18" charset="0"/>
              <a:cs typeface="Times New Roman" panose="02020603050405020304" pitchFamily="18" charset="0"/>
            </a:endParaRPr>
          </a:p>
          <a:p>
            <a:r>
              <a:rPr lang="en-US" sz="3200" baseline="-250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 Nhân vật hoặc sự việc gây cho em nhiều ấn tượng nhất trong đoạn trích “Bạch tuộc” là ai, là sự việc nào</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(Giới thiệu nhân vật, tóm tắt sự việc)</a:t>
            </a:r>
          </a:p>
          <a:p>
            <a:r>
              <a:rPr lang="vi-VN" sz="3200" dirty="0">
                <a:latin typeface="Times New Roman" panose="02020603050405020304" pitchFamily="18" charset="0"/>
                <a:cs typeface="Times New Roman" panose="02020603050405020304" pitchFamily="18" charset="0"/>
              </a:rPr>
              <a:t>- Nhân vật (sự việc) để lại trong em tình cảm, cảm xúc gì</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(yêu thích, cảm động, sung sướng hay buồn bã...)</a:t>
            </a:r>
          </a:p>
          <a:p>
            <a:r>
              <a:rPr lang="en-US" sz="3200" dirty="0">
                <a:latin typeface="Times New Roman" panose="02020603050405020304" pitchFamily="18" charset="0"/>
                <a:cs typeface="Times New Roman" panose="02020603050405020304" pitchFamily="18" charset="0"/>
              </a:rPr>
              <a:t>-</a:t>
            </a:r>
            <a:r>
              <a:rPr lang="en-US" sz="3200" baseline="-250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Bài học, suy nghĩ mà nhân vật (sự việc</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gợi ra cho em phẩm chất đáng  quý, bài học làm người, kinh nghiệm sống nào?</a:t>
            </a:r>
          </a:p>
        </p:txBody>
      </p:sp>
    </p:spTree>
    <p:extLst>
      <p:ext uri="{BB962C8B-B14F-4D97-AF65-F5344CB8AC3E}">
        <p14:creationId xmlns:p14="http://schemas.microsoft.com/office/powerpoint/2010/main" val="27473867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8198797"/>
              </p:ext>
            </p:extLst>
          </p:nvPr>
        </p:nvGraphicFramePr>
        <p:xfrm>
          <a:off x="1" y="91093"/>
          <a:ext cx="12192000" cy="6848475"/>
        </p:xfrm>
        <a:graphic>
          <a:graphicData uri="http://schemas.openxmlformats.org/drawingml/2006/table">
            <a:tbl>
              <a:tblPr firstRow="1" firstCol="1" bandRow="1">
                <a:tableStyleId>{5C22544A-7EE6-4342-B048-85BDC9FD1C3A}</a:tableStyleId>
              </a:tblPr>
              <a:tblGrid>
                <a:gridCol w="5509194">
                  <a:extLst>
                    <a:ext uri="{9D8B030D-6E8A-4147-A177-3AD203B41FA5}">
                      <a16:colId xmlns:a16="http://schemas.microsoft.com/office/drawing/2014/main" val="800000503"/>
                    </a:ext>
                  </a:extLst>
                </a:gridCol>
                <a:gridCol w="3220162">
                  <a:extLst>
                    <a:ext uri="{9D8B030D-6E8A-4147-A177-3AD203B41FA5}">
                      <a16:colId xmlns:a16="http://schemas.microsoft.com/office/drawing/2014/main" val="688237520"/>
                    </a:ext>
                  </a:extLst>
                </a:gridCol>
                <a:gridCol w="3462644">
                  <a:extLst>
                    <a:ext uri="{9D8B030D-6E8A-4147-A177-3AD203B41FA5}">
                      <a16:colId xmlns:a16="http://schemas.microsoft.com/office/drawing/2014/main" val="1230798654"/>
                    </a:ext>
                  </a:extLst>
                </a:gridCol>
              </a:tblGrid>
              <a:tr h="872717">
                <a:tc>
                  <a:txBody>
                    <a:bodyPr/>
                    <a:lstStyle/>
                    <a:p>
                      <a:pPr algn="just">
                        <a:lnSpc>
                          <a:spcPct val="107000"/>
                        </a:lnSpc>
                        <a:spcAft>
                          <a:spcPts val="0"/>
                        </a:spcAft>
                      </a:pPr>
                      <a:r>
                        <a:rPr lang="vi-VN" sz="2800" dirty="0">
                          <a:solidFill>
                            <a:srgbClr val="002060"/>
                          </a:solidFill>
                          <a:effectLst/>
                          <a:latin typeface="Times New Roman" panose="02020603050405020304" pitchFamily="18" charset="0"/>
                          <a:cs typeface="Times New Roman" panose="02020603050405020304" pitchFamily="18" charset="0"/>
                        </a:rPr>
                        <a:t>  </a:t>
                      </a:r>
                      <a:r>
                        <a:rPr lang="vi-VN" sz="2800" dirty="0">
                          <a:solidFill>
                            <a:srgbClr val="FF0000"/>
                          </a:solidFill>
                          <a:effectLst/>
                          <a:latin typeface="Times New Roman" panose="02020603050405020304" pitchFamily="18" charset="0"/>
                          <a:cs typeface="Times New Roman" panose="02020603050405020304" pitchFamily="18" charset="0"/>
                        </a:rPr>
                        <a:t>Tìm ý cho lựa chọn cảm xúc về sự việc trong đoạn trích “Bạch tuộc”: </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lnSpc>
                          <a:spcPct val="107000"/>
                        </a:lnSpc>
                        <a:spcAft>
                          <a:spcPts val="0"/>
                        </a:spcAft>
                      </a:pPr>
                      <a:r>
                        <a:rPr lang="vi-VN" sz="2800" dirty="0">
                          <a:solidFill>
                            <a:srgbClr val="FF0000"/>
                          </a:solidFill>
                          <a:effectLst/>
                          <a:latin typeface="Times New Roman" panose="02020603050405020304" pitchFamily="18" charset="0"/>
                          <a:cs typeface="Times New Roman" panose="02020603050405020304" pitchFamily="18" charset="0"/>
                        </a:rPr>
                        <a:t>Tìm ý cho lựa chọn yêu thích nhân vật</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tc>
                <a:extLst>
                  <a:ext uri="{0D108BD9-81ED-4DB2-BD59-A6C34878D82A}">
                    <a16:rowId xmlns:a16="http://schemas.microsoft.com/office/drawing/2014/main" val="527252833"/>
                  </a:ext>
                </a:extLst>
              </a:tr>
              <a:tr h="872717">
                <a:tc>
                  <a:txBody>
                    <a:bodyPr/>
                    <a:lstStyle/>
                    <a:p>
                      <a:pPr>
                        <a:lnSpc>
                          <a:spcPct val="107000"/>
                        </a:lnSpc>
                        <a:spcAft>
                          <a:spcPts val="0"/>
                        </a:spcAft>
                      </a:pPr>
                      <a:r>
                        <a:rPr lang="vi-VN" sz="2800" b="0" dirty="0">
                          <a:solidFill>
                            <a:srgbClr val="00B050"/>
                          </a:solidFill>
                          <a:effectLst/>
                          <a:latin typeface="Times New Roman" panose="02020603050405020304" pitchFamily="18" charset="0"/>
                          <a:cs typeface="Times New Roman" panose="02020603050405020304" pitchFamily="18" charset="0"/>
                        </a:rPr>
                        <a:t>Yêu thích c</a:t>
                      </a:r>
                      <a:r>
                        <a:rPr lang="en-US" sz="2800" b="0" dirty="0" err="1">
                          <a:solidFill>
                            <a:srgbClr val="00B050"/>
                          </a:solidFill>
                          <a:effectLst/>
                          <a:latin typeface="Times New Roman" panose="02020603050405020304" pitchFamily="18" charset="0"/>
                          <a:cs typeface="Times New Roman" panose="02020603050405020304" pitchFamily="18" charset="0"/>
                        </a:rPr>
                        <a:t>uộc</a:t>
                      </a:r>
                      <a:r>
                        <a:rPr lang="en-US" sz="2800" b="0" dirty="0">
                          <a:solidFill>
                            <a:srgbClr val="00B050"/>
                          </a:solidFill>
                          <a:effectLst/>
                          <a:latin typeface="Times New Roman" panose="02020603050405020304" pitchFamily="18" charset="0"/>
                          <a:cs typeface="Times New Roman" panose="02020603050405020304" pitchFamily="18" charset="0"/>
                        </a:rPr>
                        <a:t> </a:t>
                      </a:r>
                      <a:r>
                        <a:rPr lang="en-US" sz="2800" b="0" dirty="0" err="1">
                          <a:solidFill>
                            <a:srgbClr val="00B050"/>
                          </a:solidFill>
                          <a:effectLst/>
                          <a:latin typeface="Times New Roman" panose="02020603050405020304" pitchFamily="18" charset="0"/>
                          <a:cs typeface="Times New Roman" panose="02020603050405020304" pitchFamily="18" charset="0"/>
                        </a:rPr>
                        <a:t>giao</a:t>
                      </a:r>
                      <a:r>
                        <a:rPr lang="en-US" sz="2800" b="0" dirty="0">
                          <a:solidFill>
                            <a:srgbClr val="00B050"/>
                          </a:solidFill>
                          <a:effectLst/>
                          <a:latin typeface="Times New Roman" panose="02020603050405020304" pitchFamily="18" charset="0"/>
                          <a:cs typeface="Times New Roman" panose="02020603050405020304" pitchFamily="18" charset="0"/>
                        </a:rPr>
                        <a:t> </a:t>
                      </a:r>
                      <a:r>
                        <a:rPr lang="en-US" sz="2800" b="0" dirty="0" err="1">
                          <a:solidFill>
                            <a:srgbClr val="00B050"/>
                          </a:solidFill>
                          <a:effectLst/>
                          <a:latin typeface="Times New Roman" panose="02020603050405020304" pitchFamily="18" charset="0"/>
                          <a:cs typeface="Times New Roman" panose="02020603050405020304" pitchFamily="18" charset="0"/>
                        </a:rPr>
                        <a:t>chiến</a:t>
                      </a:r>
                      <a:r>
                        <a:rPr lang="en-US" sz="2800" b="0" dirty="0">
                          <a:solidFill>
                            <a:srgbClr val="00B050"/>
                          </a:solidFill>
                          <a:effectLst/>
                          <a:latin typeface="Times New Roman" panose="02020603050405020304" pitchFamily="18" charset="0"/>
                          <a:cs typeface="Times New Roman" panose="02020603050405020304" pitchFamily="18" charset="0"/>
                        </a:rPr>
                        <a:t> </a:t>
                      </a:r>
                      <a:r>
                        <a:rPr lang="en-US" sz="2800" b="0" dirty="0" err="1">
                          <a:solidFill>
                            <a:srgbClr val="00B050"/>
                          </a:solidFill>
                          <a:effectLst/>
                          <a:latin typeface="Times New Roman" panose="02020603050405020304" pitchFamily="18" charset="0"/>
                          <a:cs typeface="Times New Roman" panose="02020603050405020304" pitchFamily="18" charset="0"/>
                        </a:rPr>
                        <a:t>của</a:t>
                      </a:r>
                      <a:r>
                        <a:rPr lang="en-US" sz="2800" b="0" dirty="0">
                          <a:solidFill>
                            <a:srgbClr val="00B050"/>
                          </a:solidFill>
                          <a:effectLst/>
                          <a:latin typeface="Times New Roman" panose="02020603050405020304" pitchFamily="18" charset="0"/>
                          <a:cs typeface="Times New Roman" panose="02020603050405020304" pitchFamily="18" charset="0"/>
                        </a:rPr>
                        <a:t> </a:t>
                      </a:r>
                      <a:r>
                        <a:rPr lang="en-US" sz="2800" b="0" dirty="0" err="1">
                          <a:solidFill>
                            <a:srgbClr val="00B050"/>
                          </a:solidFill>
                          <a:effectLst/>
                          <a:latin typeface="Times New Roman" panose="02020603050405020304" pitchFamily="18" charset="0"/>
                          <a:cs typeface="Times New Roman" panose="02020603050405020304" pitchFamily="18" charset="0"/>
                        </a:rPr>
                        <a:t>các</a:t>
                      </a:r>
                      <a:r>
                        <a:rPr lang="en-US" sz="2800" b="0" dirty="0">
                          <a:solidFill>
                            <a:srgbClr val="00B050"/>
                          </a:solidFill>
                          <a:effectLst/>
                          <a:latin typeface="Times New Roman" panose="02020603050405020304" pitchFamily="18" charset="0"/>
                          <a:cs typeface="Times New Roman" panose="02020603050405020304" pitchFamily="18" charset="0"/>
                        </a:rPr>
                        <a:t> </a:t>
                      </a:r>
                      <a:r>
                        <a:rPr lang="en-US" sz="2800" b="0" dirty="0" err="1">
                          <a:solidFill>
                            <a:srgbClr val="00B050"/>
                          </a:solidFill>
                          <a:effectLst/>
                          <a:latin typeface="Times New Roman" panose="02020603050405020304" pitchFamily="18" charset="0"/>
                          <a:cs typeface="Times New Roman" panose="02020603050405020304" pitchFamily="18" charset="0"/>
                        </a:rPr>
                        <a:t>thủy</a:t>
                      </a:r>
                      <a:r>
                        <a:rPr lang="en-US" sz="2800" b="0" dirty="0">
                          <a:solidFill>
                            <a:srgbClr val="00B050"/>
                          </a:solidFill>
                          <a:effectLst/>
                          <a:latin typeface="Times New Roman" panose="02020603050405020304" pitchFamily="18" charset="0"/>
                          <a:cs typeface="Times New Roman" panose="02020603050405020304" pitchFamily="18" charset="0"/>
                        </a:rPr>
                        <a:t> </a:t>
                      </a:r>
                      <a:r>
                        <a:rPr lang="en-US" sz="2800" b="0" dirty="0" err="1">
                          <a:solidFill>
                            <a:srgbClr val="00B050"/>
                          </a:solidFill>
                          <a:effectLst/>
                          <a:latin typeface="Times New Roman" panose="02020603050405020304" pitchFamily="18" charset="0"/>
                          <a:cs typeface="Times New Roman" panose="02020603050405020304" pitchFamily="18" charset="0"/>
                        </a:rPr>
                        <a:t>thủ</a:t>
                      </a:r>
                      <a:r>
                        <a:rPr lang="en-US" sz="2800" b="0" dirty="0">
                          <a:solidFill>
                            <a:srgbClr val="00B050"/>
                          </a:solidFill>
                          <a:effectLst/>
                          <a:latin typeface="Times New Roman" panose="02020603050405020304" pitchFamily="18" charset="0"/>
                          <a:cs typeface="Times New Roman" panose="02020603050405020304" pitchFamily="18" charset="0"/>
                        </a:rPr>
                        <a:t> </a:t>
                      </a:r>
                      <a:r>
                        <a:rPr lang="en-US" sz="2800" b="0" dirty="0" err="1">
                          <a:solidFill>
                            <a:srgbClr val="00B050"/>
                          </a:solidFill>
                          <a:effectLst/>
                          <a:latin typeface="Times New Roman" panose="02020603050405020304" pitchFamily="18" charset="0"/>
                          <a:cs typeface="Times New Roman" panose="02020603050405020304" pitchFamily="18" charset="0"/>
                        </a:rPr>
                        <a:t>đo</a:t>
                      </a:r>
                      <a:r>
                        <a:rPr lang="vi-VN" sz="2800" b="0" dirty="0">
                          <a:solidFill>
                            <a:srgbClr val="00B050"/>
                          </a:solidFill>
                          <a:effectLst/>
                          <a:latin typeface="Times New Roman" panose="02020603050405020304" pitchFamily="18" charset="0"/>
                          <a:cs typeface="Times New Roman" panose="02020603050405020304" pitchFamily="18" charset="0"/>
                        </a:rPr>
                        <a:t>àn </a:t>
                      </a:r>
                      <a:r>
                        <a:rPr lang="en-US" sz="2800" b="0" dirty="0" err="1">
                          <a:solidFill>
                            <a:srgbClr val="00B050"/>
                          </a:solidFill>
                          <a:effectLst/>
                          <a:latin typeface="Times New Roman" panose="02020603050405020304" pitchFamily="18" charset="0"/>
                          <a:cs typeface="Times New Roman" panose="02020603050405020304" pitchFamily="18" charset="0"/>
                        </a:rPr>
                        <a:t>với</a:t>
                      </a:r>
                      <a:r>
                        <a:rPr lang="en-US" sz="2800" b="0" dirty="0">
                          <a:solidFill>
                            <a:srgbClr val="00B050"/>
                          </a:solidFill>
                          <a:effectLst/>
                          <a:latin typeface="Times New Roman" panose="02020603050405020304" pitchFamily="18" charset="0"/>
                          <a:cs typeface="Times New Roman" panose="02020603050405020304" pitchFamily="18" charset="0"/>
                        </a:rPr>
                        <a:t> </a:t>
                      </a:r>
                      <a:r>
                        <a:rPr lang="en-US" sz="2800" b="0" dirty="0" err="1">
                          <a:solidFill>
                            <a:srgbClr val="00B050"/>
                          </a:solidFill>
                          <a:effectLst/>
                          <a:latin typeface="Times New Roman" panose="02020603050405020304" pitchFamily="18" charset="0"/>
                          <a:cs typeface="Times New Roman" panose="02020603050405020304" pitchFamily="18" charset="0"/>
                        </a:rPr>
                        <a:t>bạch</a:t>
                      </a:r>
                      <a:r>
                        <a:rPr lang="en-US" sz="2800" b="0" dirty="0">
                          <a:solidFill>
                            <a:srgbClr val="00B050"/>
                          </a:solidFill>
                          <a:effectLst/>
                          <a:latin typeface="Times New Roman" panose="02020603050405020304" pitchFamily="18" charset="0"/>
                          <a:cs typeface="Times New Roman" panose="02020603050405020304" pitchFamily="18" charset="0"/>
                        </a:rPr>
                        <a:t> </a:t>
                      </a:r>
                      <a:r>
                        <a:rPr lang="en-US" sz="2800" b="0" dirty="0" err="1">
                          <a:solidFill>
                            <a:srgbClr val="00B050"/>
                          </a:solidFill>
                          <a:effectLst/>
                          <a:latin typeface="Times New Roman" panose="02020603050405020304" pitchFamily="18" charset="0"/>
                          <a:cs typeface="Times New Roman" panose="02020603050405020304" pitchFamily="18" charset="0"/>
                        </a:rPr>
                        <a:t>tuộc</a:t>
                      </a:r>
                      <a:r>
                        <a:rPr lang="vi-VN" sz="2800" b="0" dirty="0">
                          <a:solidFill>
                            <a:srgbClr val="00B050"/>
                          </a:solidFill>
                          <a:effectLst/>
                          <a:latin typeface="Times New Roman" panose="02020603050405020304" pitchFamily="18" charset="0"/>
                          <a:cs typeface="Times New Roman" panose="02020603050405020304" pitchFamily="18" charset="0"/>
                        </a:rPr>
                        <a:t> khổng lồ.</a:t>
                      </a:r>
                      <a:endParaRPr lang="vi-VN" sz="2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vi-VN" sz="2800" dirty="0">
                          <a:solidFill>
                            <a:srgbClr val="C00000"/>
                          </a:solidFill>
                          <a:effectLst/>
                          <a:latin typeface="Times New Roman" panose="02020603050405020304" pitchFamily="18" charset="0"/>
                          <a:cs typeface="Times New Roman" panose="02020603050405020304" pitchFamily="18" charset="0"/>
                        </a:rPr>
                        <a:t>Yêu thích nhân vật thuyền trưởng Nê-mô</a:t>
                      </a:r>
                      <a:endParaRPr lang="vi-VN"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vi-VN" sz="2800" dirty="0">
                          <a:solidFill>
                            <a:srgbClr val="0070C0"/>
                          </a:solidFill>
                          <a:effectLst/>
                          <a:latin typeface="Times New Roman" panose="02020603050405020304" pitchFamily="18" charset="0"/>
                          <a:cs typeface="Times New Roman" panose="02020603050405020304" pitchFamily="18" charset="0"/>
                        </a:rPr>
                        <a:t>Yêu thích nhân vật giáo sư A-rôn-nác</a:t>
                      </a:r>
                      <a:endParaRPr lang="vi-VN"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4733692"/>
                  </a:ext>
                </a:extLst>
              </a:tr>
              <a:tr h="4799943">
                <a:tc>
                  <a:txBody>
                    <a:bodyPr/>
                    <a:lstStyle/>
                    <a:p>
                      <a:pPr algn="just">
                        <a:lnSpc>
                          <a:spcPct val="107000"/>
                        </a:lnSpc>
                        <a:spcAft>
                          <a:spcPts val="0"/>
                        </a:spcAft>
                      </a:pPr>
                      <a:r>
                        <a:rPr lang="vi-VN" sz="2800" b="0" dirty="0">
                          <a:solidFill>
                            <a:srgbClr val="00B050"/>
                          </a:solidFill>
                          <a:effectLst/>
                          <a:latin typeface="Times New Roman" panose="02020603050405020304" pitchFamily="18" charset="0"/>
                          <a:cs typeface="Times New Roman" panose="02020603050405020304" pitchFamily="18" charset="0"/>
                        </a:rPr>
                        <a:t>  Thích thú, lôi cuốn, hồi hợp về sự việc các thủy thủ giao chiến với bạch</a:t>
                      </a:r>
                      <a:r>
                        <a:rPr lang="en-US" sz="2800" b="0" dirty="0">
                          <a:solidFill>
                            <a:srgbClr val="00B050"/>
                          </a:solidFill>
                          <a:effectLst/>
                          <a:latin typeface="Times New Roman" panose="02020603050405020304" pitchFamily="18" charset="0"/>
                          <a:cs typeface="Times New Roman" panose="02020603050405020304" pitchFamily="18" charset="0"/>
                        </a:rPr>
                        <a:t> </a:t>
                      </a:r>
                      <a:r>
                        <a:rPr lang="en-US" sz="2800" b="0" dirty="0" err="1">
                          <a:solidFill>
                            <a:srgbClr val="00B050"/>
                          </a:solidFill>
                          <a:effectLst/>
                          <a:latin typeface="Times New Roman" panose="02020603050405020304" pitchFamily="18" charset="0"/>
                          <a:cs typeface="Times New Roman" panose="02020603050405020304" pitchFamily="18" charset="0"/>
                        </a:rPr>
                        <a:t>tuộc</a:t>
                      </a:r>
                      <a:r>
                        <a:rPr lang="vi-VN" sz="2800" b="0" dirty="0">
                          <a:solidFill>
                            <a:srgbClr val="00B050"/>
                          </a:solidFill>
                          <a:effectLst/>
                          <a:latin typeface="Times New Roman" panose="02020603050405020304" pitchFamily="18" charset="0"/>
                          <a:cs typeface="Times New Roman" panose="02020603050405020304" pitchFamily="18" charset="0"/>
                        </a:rPr>
                        <a:t> khổng lồ.</a:t>
                      </a:r>
                    </a:p>
                    <a:p>
                      <a:pPr algn="just">
                        <a:lnSpc>
                          <a:spcPct val="107000"/>
                        </a:lnSpc>
                        <a:spcAft>
                          <a:spcPts val="0"/>
                        </a:spcAft>
                      </a:pPr>
                      <a:r>
                        <a:rPr lang="vi-VN" sz="2800" b="0" dirty="0">
                          <a:solidFill>
                            <a:srgbClr val="00B050"/>
                          </a:solidFill>
                          <a:effectLst/>
                          <a:latin typeface="Times New Roman" panose="02020603050405020304" pitchFamily="18" charset="0"/>
                          <a:cs typeface="Times New Roman" panose="02020603050405020304" pitchFamily="18" charset="0"/>
                        </a:rPr>
                        <a:t>+ Đây là trận chiến đấu căng thẳng, nguy hiểm, dữ dội.</a:t>
                      </a:r>
                    </a:p>
                    <a:p>
                      <a:pPr algn="just">
                        <a:lnSpc>
                          <a:spcPct val="107000"/>
                        </a:lnSpc>
                        <a:spcAft>
                          <a:spcPts val="0"/>
                        </a:spcAft>
                      </a:pPr>
                      <a:r>
                        <a:rPr lang="vi-VN" sz="2800" b="0" dirty="0">
                          <a:solidFill>
                            <a:srgbClr val="00B050"/>
                          </a:solidFill>
                          <a:effectLst/>
                          <a:latin typeface="Times New Roman" panose="02020603050405020304" pitchFamily="18" charset="0"/>
                          <a:cs typeface="Times New Roman" panose="02020603050405020304" pitchFamily="18" charset="0"/>
                        </a:rPr>
                        <a:t>+ Hồi hộp khi các thủy thủ đoàn đối mặt với bạch tuộc và chiến đấu với chúng.</a:t>
                      </a:r>
                    </a:p>
                    <a:p>
                      <a:pPr algn="just">
                        <a:lnSpc>
                          <a:spcPct val="107000"/>
                        </a:lnSpc>
                        <a:spcAft>
                          <a:spcPts val="0"/>
                        </a:spcAft>
                      </a:pPr>
                      <a:r>
                        <a:rPr lang="vi-VN" sz="2800" b="0" dirty="0">
                          <a:solidFill>
                            <a:srgbClr val="00B050"/>
                          </a:solidFill>
                          <a:effectLst/>
                          <a:latin typeface="Times New Roman" panose="02020603050405020304" pitchFamily="18" charset="0"/>
                          <a:cs typeface="Times New Roman" panose="02020603050405020304" pitchFamily="18" charset="0"/>
                        </a:rPr>
                        <a:t>+ Cảm động và cảm phục tinh thần dũng cảm, tinh thần đồng đội và yêu thương của các thủy thủ đoàn.</a:t>
                      </a: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Yêu</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mến</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cảm</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phục</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ngưỡng</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mộ</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thuyền</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trưởng</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Nê-mô</a:t>
                      </a:r>
                      <a:r>
                        <a:rPr lang="en-US" sz="2800" dirty="0">
                          <a:solidFill>
                            <a:srgbClr val="C00000"/>
                          </a:solidFill>
                          <a:effectLst/>
                          <a:latin typeface="Times New Roman" panose="02020603050405020304" pitchFamily="18" charset="0"/>
                          <a:cs typeface="Times New Roman" panose="02020603050405020304" pitchFamily="18" charset="0"/>
                        </a:rPr>
                        <a:t> - </a:t>
                      </a:r>
                      <a:r>
                        <a:rPr lang="en-US" sz="2800" dirty="0" err="1">
                          <a:solidFill>
                            <a:srgbClr val="C00000"/>
                          </a:solidFill>
                          <a:effectLst/>
                          <a:latin typeface="Times New Roman" panose="02020603050405020304" pitchFamily="18" charset="0"/>
                          <a:cs typeface="Times New Roman" panose="02020603050405020304" pitchFamily="18" charset="0"/>
                        </a:rPr>
                        <a:t>một</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người</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dũng</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cảm</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giàu</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lòng</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vị</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tha</a:t>
                      </a:r>
                      <a:r>
                        <a:rPr lang="en-US" sz="2800" dirty="0">
                          <a:solidFill>
                            <a:srgbClr val="C00000"/>
                          </a:solidFill>
                          <a:effectLst/>
                          <a:latin typeface="Times New Roman" panose="02020603050405020304" pitchFamily="18" charset="0"/>
                          <a:cs typeface="Times New Roman" panose="02020603050405020304" pitchFamily="18" charset="0"/>
                        </a:rPr>
                        <a:t>.</a:t>
                      </a:r>
                      <a:endParaRPr lang="vi-VN" sz="2800" dirty="0">
                        <a:solidFill>
                          <a:srgbClr val="C0000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800" dirty="0">
                          <a:solidFill>
                            <a:srgbClr val="C00000"/>
                          </a:solidFill>
                          <a:effectLst/>
                          <a:latin typeface="Times New Roman" panose="02020603050405020304" pitchFamily="18" charset="0"/>
                          <a:cs typeface="Times New Roman" panose="02020603050405020304" pitchFamily="18" charset="0"/>
                        </a:rPr>
                        <a:t>+ </a:t>
                      </a:r>
                      <a:r>
                        <a:rPr lang="en-US" sz="2800" dirty="0">
                          <a:solidFill>
                            <a:srgbClr val="C00000"/>
                          </a:solidFill>
                          <a:effectLst/>
                          <a:latin typeface="Times New Roman" panose="02020603050405020304" pitchFamily="18" charset="0"/>
                          <a:cs typeface="Times New Roman" panose="02020603050405020304" pitchFamily="18" charset="0"/>
                        </a:rPr>
                        <a:t>N</a:t>
                      </a:r>
                      <a:r>
                        <a:rPr lang="vi-VN" sz="2800" dirty="0">
                          <a:solidFill>
                            <a:srgbClr val="C00000"/>
                          </a:solidFill>
                          <a:effectLst/>
                          <a:latin typeface="Times New Roman" panose="02020603050405020304" pitchFamily="18" charset="0"/>
                          <a:cs typeface="Times New Roman" panose="02020603050405020304" pitchFamily="18" charset="0"/>
                        </a:rPr>
                        <a:t>ê-</a:t>
                      </a:r>
                      <a:r>
                        <a:rPr lang="en-US" sz="2800" dirty="0" err="1">
                          <a:solidFill>
                            <a:srgbClr val="C00000"/>
                          </a:solidFill>
                          <a:effectLst/>
                          <a:latin typeface="Times New Roman" panose="02020603050405020304" pitchFamily="18" charset="0"/>
                          <a:cs typeface="Times New Roman" panose="02020603050405020304" pitchFamily="18" charset="0"/>
                        </a:rPr>
                        <a:t>mô</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là</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một</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người</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đàn</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ông</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cao</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lớn</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khỏe</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mạnh</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với</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vầng</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trán</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cao</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và</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ánh</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mắt</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sáng</a:t>
                      </a:r>
                      <a:r>
                        <a:rPr lang="en-US" sz="2800" dirty="0">
                          <a:solidFill>
                            <a:srgbClr val="C00000"/>
                          </a:solidFill>
                          <a:effectLst/>
                          <a:latin typeface="Times New Roman" panose="02020603050405020304" pitchFamily="18" charset="0"/>
                          <a:cs typeface="Times New Roman" panose="02020603050405020304" pitchFamily="18" charset="0"/>
                        </a:rPr>
                        <a:t>.</a:t>
                      </a:r>
                      <a:endParaRPr lang="vi-VN" sz="2800" dirty="0">
                        <a:solidFill>
                          <a:srgbClr val="C00000"/>
                        </a:solidFill>
                        <a:effectLst/>
                        <a:latin typeface="Times New Roman" panose="02020603050405020304" pitchFamily="18"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vi-VN" sz="2800" dirty="0">
                          <a:solidFill>
                            <a:srgbClr val="0070C0"/>
                          </a:solidFill>
                          <a:effectLst/>
                          <a:latin typeface="Times New Roman" panose="02020603050405020304" pitchFamily="18" charset="0"/>
                          <a:cs typeface="Times New Roman" panose="02020603050405020304" pitchFamily="18" charset="0"/>
                        </a:rPr>
                        <a:t> </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Yêu</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mến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ngưỡng</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mộ</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giáo</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sư</a:t>
                      </a:r>
                      <a:r>
                        <a:rPr lang="en-US" sz="2800" dirty="0">
                          <a:solidFill>
                            <a:srgbClr val="0070C0"/>
                          </a:solidFill>
                          <a:effectLst/>
                          <a:latin typeface="Times New Roman" panose="02020603050405020304" pitchFamily="18" charset="0"/>
                          <a:cs typeface="Times New Roman" panose="02020603050405020304" pitchFamily="18" charset="0"/>
                        </a:rPr>
                        <a:t> A-</a:t>
                      </a:r>
                      <a:r>
                        <a:rPr lang="en-US" sz="2800" dirty="0" err="1">
                          <a:solidFill>
                            <a:srgbClr val="0070C0"/>
                          </a:solidFill>
                          <a:effectLst/>
                          <a:latin typeface="Times New Roman" panose="02020603050405020304" pitchFamily="18" charset="0"/>
                          <a:cs typeface="Times New Roman" panose="02020603050405020304" pitchFamily="18" charset="0"/>
                        </a:rPr>
                        <a:t>rôn</a:t>
                      </a:r>
                      <a:r>
                        <a:rPr lang="en-US" sz="2800" dirty="0">
                          <a:solidFill>
                            <a:srgbClr val="0070C0"/>
                          </a:solidFill>
                          <a:effectLst/>
                          <a:latin typeface="Times New Roman" panose="02020603050405020304" pitchFamily="18" charset="0"/>
                          <a:cs typeface="Times New Roman" panose="02020603050405020304" pitchFamily="18" charset="0"/>
                        </a:rPr>
                        <a:t>-</a:t>
                      </a:r>
                      <a:r>
                        <a:rPr lang="en-US" sz="2800" dirty="0" err="1">
                          <a:solidFill>
                            <a:srgbClr val="0070C0"/>
                          </a:solidFill>
                          <a:effectLst/>
                          <a:latin typeface="Times New Roman" panose="02020603050405020304" pitchFamily="18" charset="0"/>
                          <a:cs typeface="Times New Roman" panose="02020603050405020304" pitchFamily="18" charset="0"/>
                        </a:rPr>
                        <a:t>nác</a:t>
                      </a:r>
                      <a:r>
                        <a:rPr lang="en-US" sz="2800" dirty="0">
                          <a:solidFill>
                            <a:srgbClr val="0070C0"/>
                          </a:solidFill>
                          <a:effectLst/>
                          <a:latin typeface="Times New Roman" panose="02020603050405020304" pitchFamily="18" charset="0"/>
                          <a:cs typeface="Times New Roman" panose="02020603050405020304" pitchFamily="18" charset="0"/>
                        </a:rPr>
                        <a:t> - </a:t>
                      </a:r>
                      <a:r>
                        <a:rPr lang="en-US" sz="2800" dirty="0" err="1">
                          <a:solidFill>
                            <a:srgbClr val="0070C0"/>
                          </a:solidFill>
                          <a:effectLst/>
                          <a:latin typeface="Times New Roman" panose="02020603050405020304" pitchFamily="18" charset="0"/>
                          <a:cs typeface="Times New Roman" panose="02020603050405020304" pitchFamily="18" charset="0"/>
                        </a:rPr>
                        <a:t>vị</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giáo</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sư</a:t>
                      </a:r>
                      <a:r>
                        <a:rPr lang="en-US" sz="2800" dirty="0">
                          <a:solidFill>
                            <a:srgbClr val="0070C0"/>
                          </a:solidFill>
                          <a:effectLst/>
                          <a:latin typeface="Times New Roman" panose="02020603050405020304" pitchFamily="18" charset="0"/>
                          <a:cs typeface="Times New Roman" panose="02020603050405020304" pitchFamily="18" charset="0"/>
                        </a:rPr>
                        <a:t> u</a:t>
                      </a:r>
                      <a:r>
                        <a:rPr lang="vi-VN" sz="2800" dirty="0">
                          <a:solidFill>
                            <a:srgbClr val="0070C0"/>
                          </a:solidFill>
                          <a:effectLst/>
                          <a:latin typeface="Times New Roman" panose="02020603050405020304" pitchFamily="18" charset="0"/>
                          <a:cs typeface="Times New Roman" panose="02020603050405020304" pitchFamily="18" charset="0"/>
                        </a:rPr>
                        <a:t>yên bác, luôn thân thiện cởi mở với mọi người.</a:t>
                      </a:r>
                    </a:p>
                    <a:p>
                      <a:pPr marL="0" marR="0" indent="0" algn="just" defTabSz="914400" rtl="0" eaLnBrk="1" fontAlgn="auto" latinLnBrk="0" hangingPunct="1">
                        <a:lnSpc>
                          <a:spcPct val="107000"/>
                        </a:lnSpc>
                        <a:spcBef>
                          <a:spcPts val="0"/>
                        </a:spcBef>
                        <a:spcAft>
                          <a:spcPts val="0"/>
                        </a:spcAft>
                        <a:buClrTx/>
                        <a:buSzTx/>
                        <a:buFontTx/>
                        <a:buNone/>
                        <a:tabLst/>
                        <a:defRPr/>
                      </a:pPr>
                      <a:r>
                        <a:rPr lang="vi-VN"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Ông</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cũng</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rất</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thân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thiện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cởi</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mở</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với</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mọi</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người</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đã</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cởi</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mở</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nói</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chuyện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cho</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các</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thủy</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thủ</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về</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bạch</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tuộc</a:t>
                      </a:r>
                      <a:r>
                        <a:rPr lang="en-US" sz="2800" dirty="0">
                          <a:solidFill>
                            <a:srgbClr val="0070C0"/>
                          </a:solidFill>
                          <a:effectLst/>
                          <a:latin typeface="Times New Roman" panose="02020603050405020304" pitchFamily="18" charset="0"/>
                          <a:cs typeface="Times New Roman" panose="02020603050405020304" pitchFamily="18" charset="0"/>
                        </a:rPr>
                        <a:t>)</a:t>
                      </a:r>
                      <a:endParaRPr lang="vi-VN" sz="2800" dirty="0">
                        <a:solidFill>
                          <a:srgbClr val="0070C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endParaRPr lang="vi-VN" sz="2800" dirty="0">
                        <a:solidFill>
                          <a:srgbClr val="0070C0"/>
                        </a:solidFill>
                        <a:effectLst/>
                        <a:latin typeface="Times New Roman" panose="02020603050405020304" pitchFamily="18"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582865"/>
                  </a:ext>
                </a:extLst>
              </a:tr>
            </a:tbl>
          </a:graphicData>
        </a:graphic>
      </p:graphicFrame>
    </p:spTree>
    <p:extLst>
      <p:ext uri="{BB962C8B-B14F-4D97-AF65-F5344CB8AC3E}">
        <p14:creationId xmlns:p14="http://schemas.microsoft.com/office/powerpoint/2010/main" val="3224496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18416159"/>
              </p:ext>
            </p:extLst>
          </p:nvPr>
        </p:nvGraphicFramePr>
        <p:xfrm>
          <a:off x="339362" y="719666"/>
          <a:ext cx="11651532" cy="4800092"/>
        </p:xfrm>
        <a:graphic>
          <a:graphicData uri="http://schemas.openxmlformats.org/drawingml/2006/table">
            <a:tbl>
              <a:tblPr firstRow="1" bandRow="1">
                <a:tableStyleId>{5C22544A-7EE6-4342-B048-85BDC9FD1C3A}</a:tableStyleId>
              </a:tblPr>
              <a:tblGrid>
                <a:gridCol w="5825766">
                  <a:extLst>
                    <a:ext uri="{9D8B030D-6E8A-4147-A177-3AD203B41FA5}">
                      <a16:colId xmlns:a16="http://schemas.microsoft.com/office/drawing/2014/main" val="2515656290"/>
                    </a:ext>
                  </a:extLst>
                </a:gridCol>
                <a:gridCol w="5825766">
                  <a:extLst>
                    <a:ext uri="{9D8B030D-6E8A-4147-A177-3AD203B41FA5}">
                      <a16:colId xmlns:a16="http://schemas.microsoft.com/office/drawing/2014/main" val="3119739254"/>
                    </a:ext>
                  </a:extLst>
                </a:gridCol>
              </a:tblGrid>
              <a:tr h="370840">
                <a:tc gridSpan="2">
                  <a:txBody>
                    <a:bodyPr/>
                    <a:lstStyle/>
                    <a:p>
                      <a:pPr algn="ctr"/>
                      <a:r>
                        <a:rPr lang="vi-VN" sz="3200" dirty="0">
                          <a:solidFill>
                            <a:srgbClr val="FF0000"/>
                          </a:solidFill>
                          <a:effectLst/>
                          <a:latin typeface="Times New Roman" panose="02020603050405020304" pitchFamily="18" charset="0"/>
                          <a:cs typeface="Times New Roman" panose="02020603050405020304" pitchFamily="18" charset="0"/>
                        </a:rPr>
                        <a:t>Tìm ý cho lựa chọn cảm xúc về sự việc trong đoạn trích </a:t>
                      </a:r>
                      <a:endParaRPr lang="en-US" sz="3200" dirty="0">
                        <a:solidFill>
                          <a:srgbClr val="FF0000"/>
                        </a:solidFill>
                        <a:effectLst/>
                        <a:latin typeface="Times New Roman" panose="02020603050405020304" pitchFamily="18" charset="0"/>
                        <a:cs typeface="Times New Roman" panose="02020603050405020304" pitchFamily="18" charset="0"/>
                      </a:endParaRPr>
                    </a:p>
                    <a:p>
                      <a:pPr algn="ctr"/>
                      <a:r>
                        <a:rPr lang="vi-VN" sz="3200" dirty="0">
                          <a:solidFill>
                            <a:srgbClr val="FF0000"/>
                          </a:solidFill>
                          <a:effectLst/>
                          <a:latin typeface="Times New Roman" panose="02020603050405020304" pitchFamily="18" charset="0"/>
                          <a:cs typeface="Times New Roman" panose="02020603050405020304" pitchFamily="18" charset="0"/>
                        </a:rPr>
                        <a:t>“Bạch tuộc”: </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5421234"/>
                  </a:ext>
                </a:extLst>
              </a:tr>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b="0" dirty="0">
                          <a:solidFill>
                            <a:srgbClr val="00B050"/>
                          </a:solidFill>
                          <a:effectLst/>
                          <a:latin typeface="Times New Roman" panose="02020603050405020304" pitchFamily="18" charset="0"/>
                          <a:cs typeface="Times New Roman" panose="02020603050405020304" pitchFamily="18" charset="0"/>
                        </a:rPr>
                        <a:t>Yêu thích c</a:t>
                      </a:r>
                      <a:r>
                        <a:rPr lang="en-US" sz="3200" b="0" dirty="0" err="1">
                          <a:solidFill>
                            <a:srgbClr val="00B050"/>
                          </a:solidFill>
                          <a:effectLst/>
                          <a:latin typeface="Times New Roman" panose="02020603050405020304" pitchFamily="18" charset="0"/>
                          <a:cs typeface="Times New Roman" panose="02020603050405020304" pitchFamily="18" charset="0"/>
                        </a:rPr>
                        <a:t>uộc</a:t>
                      </a:r>
                      <a:r>
                        <a:rPr lang="en-US" sz="3200" b="0" dirty="0">
                          <a:solidFill>
                            <a:srgbClr val="00B050"/>
                          </a:solidFill>
                          <a:effectLst/>
                          <a:latin typeface="Times New Roman" panose="02020603050405020304" pitchFamily="18" charset="0"/>
                          <a:cs typeface="Times New Roman" panose="02020603050405020304" pitchFamily="18" charset="0"/>
                        </a:rPr>
                        <a:t> </a:t>
                      </a:r>
                      <a:r>
                        <a:rPr lang="en-US" sz="3200" b="0" dirty="0" err="1">
                          <a:solidFill>
                            <a:srgbClr val="00B050"/>
                          </a:solidFill>
                          <a:effectLst/>
                          <a:latin typeface="Times New Roman" panose="02020603050405020304" pitchFamily="18" charset="0"/>
                          <a:cs typeface="Times New Roman" panose="02020603050405020304" pitchFamily="18" charset="0"/>
                        </a:rPr>
                        <a:t>giao</a:t>
                      </a:r>
                      <a:r>
                        <a:rPr lang="en-US" sz="3200" b="0" dirty="0">
                          <a:solidFill>
                            <a:srgbClr val="00B050"/>
                          </a:solidFill>
                          <a:effectLst/>
                          <a:latin typeface="Times New Roman" panose="02020603050405020304" pitchFamily="18" charset="0"/>
                          <a:cs typeface="Times New Roman" panose="02020603050405020304" pitchFamily="18" charset="0"/>
                        </a:rPr>
                        <a:t> </a:t>
                      </a:r>
                      <a:r>
                        <a:rPr lang="en-US" sz="3200" b="0" dirty="0" err="1">
                          <a:solidFill>
                            <a:srgbClr val="00B050"/>
                          </a:solidFill>
                          <a:effectLst/>
                          <a:latin typeface="Times New Roman" panose="02020603050405020304" pitchFamily="18" charset="0"/>
                          <a:cs typeface="Times New Roman" panose="02020603050405020304" pitchFamily="18" charset="0"/>
                        </a:rPr>
                        <a:t>chiến</a:t>
                      </a:r>
                      <a:r>
                        <a:rPr lang="en-US" sz="3200" b="0" dirty="0">
                          <a:solidFill>
                            <a:srgbClr val="00B050"/>
                          </a:solidFill>
                          <a:effectLst/>
                          <a:latin typeface="Times New Roman" panose="02020603050405020304" pitchFamily="18" charset="0"/>
                          <a:cs typeface="Times New Roman" panose="02020603050405020304" pitchFamily="18" charset="0"/>
                        </a:rPr>
                        <a:t> </a:t>
                      </a:r>
                      <a:r>
                        <a:rPr lang="en-US" sz="3200" b="0" dirty="0" err="1">
                          <a:solidFill>
                            <a:srgbClr val="00B050"/>
                          </a:solidFill>
                          <a:effectLst/>
                          <a:latin typeface="Times New Roman" panose="02020603050405020304" pitchFamily="18" charset="0"/>
                          <a:cs typeface="Times New Roman" panose="02020603050405020304" pitchFamily="18" charset="0"/>
                        </a:rPr>
                        <a:t>của</a:t>
                      </a:r>
                      <a:r>
                        <a:rPr lang="en-US" sz="3200" b="0" dirty="0">
                          <a:solidFill>
                            <a:srgbClr val="00B050"/>
                          </a:solidFill>
                          <a:effectLst/>
                          <a:latin typeface="Times New Roman" panose="02020603050405020304" pitchFamily="18" charset="0"/>
                          <a:cs typeface="Times New Roman" panose="02020603050405020304" pitchFamily="18" charset="0"/>
                        </a:rPr>
                        <a:t> </a:t>
                      </a:r>
                      <a:r>
                        <a:rPr lang="en-US" sz="3200" b="0" dirty="0" err="1">
                          <a:solidFill>
                            <a:srgbClr val="00B050"/>
                          </a:solidFill>
                          <a:effectLst/>
                          <a:latin typeface="Times New Roman" panose="02020603050405020304" pitchFamily="18" charset="0"/>
                          <a:cs typeface="Times New Roman" panose="02020603050405020304" pitchFamily="18" charset="0"/>
                        </a:rPr>
                        <a:t>các</a:t>
                      </a:r>
                      <a:r>
                        <a:rPr lang="en-US" sz="3200" b="0" dirty="0">
                          <a:solidFill>
                            <a:srgbClr val="00B050"/>
                          </a:solidFill>
                          <a:effectLst/>
                          <a:latin typeface="Times New Roman" panose="02020603050405020304" pitchFamily="18" charset="0"/>
                          <a:cs typeface="Times New Roman" panose="02020603050405020304" pitchFamily="18" charset="0"/>
                        </a:rPr>
                        <a:t> </a:t>
                      </a:r>
                      <a:r>
                        <a:rPr lang="en-US" sz="3200" b="0" dirty="0" err="1">
                          <a:solidFill>
                            <a:srgbClr val="00B050"/>
                          </a:solidFill>
                          <a:effectLst/>
                          <a:latin typeface="Times New Roman" panose="02020603050405020304" pitchFamily="18" charset="0"/>
                          <a:cs typeface="Times New Roman" panose="02020603050405020304" pitchFamily="18" charset="0"/>
                        </a:rPr>
                        <a:t>thủy</a:t>
                      </a:r>
                      <a:r>
                        <a:rPr lang="en-US" sz="3200" b="0" dirty="0">
                          <a:solidFill>
                            <a:srgbClr val="00B050"/>
                          </a:solidFill>
                          <a:effectLst/>
                          <a:latin typeface="Times New Roman" panose="02020603050405020304" pitchFamily="18" charset="0"/>
                          <a:cs typeface="Times New Roman" panose="02020603050405020304" pitchFamily="18" charset="0"/>
                        </a:rPr>
                        <a:t> </a:t>
                      </a:r>
                      <a:r>
                        <a:rPr lang="en-US" sz="3200" b="0" dirty="0" err="1">
                          <a:solidFill>
                            <a:srgbClr val="00B050"/>
                          </a:solidFill>
                          <a:effectLst/>
                          <a:latin typeface="Times New Roman" panose="02020603050405020304" pitchFamily="18" charset="0"/>
                          <a:cs typeface="Times New Roman" panose="02020603050405020304" pitchFamily="18" charset="0"/>
                        </a:rPr>
                        <a:t>thủ</a:t>
                      </a:r>
                      <a:r>
                        <a:rPr lang="en-US" sz="3200" b="0" dirty="0">
                          <a:solidFill>
                            <a:srgbClr val="00B050"/>
                          </a:solidFill>
                          <a:effectLst/>
                          <a:latin typeface="Times New Roman" panose="02020603050405020304" pitchFamily="18" charset="0"/>
                          <a:cs typeface="Times New Roman" panose="02020603050405020304" pitchFamily="18" charset="0"/>
                        </a:rPr>
                        <a:t> </a:t>
                      </a:r>
                      <a:r>
                        <a:rPr lang="en-US" sz="3200" b="0" dirty="0" err="1">
                          <a:solidFill>
                            <a:srgbClr val="00B050"/>
                          </a:solidFill>
                          <a:effectLst/>
                          <a:latin typeface="Times New Roman" panose="02020603050405020304" pitchFamily="18" charset="0"/>
                          <a:cs typeface="Times New Roman" panose="02020603050405020304" pitchFamily="18" charset="0"/>
                        </a:rPr>
                        <a:t>đo</a:t>
                      </a:r>
                      <a:r>
                        <a:rPr lang="vi-VN" sz="3200" b="0" dirty="0">
                          <a:solidFill>
                            <a:srgbClr val="00B050"/>
                          </a:solidFill>
                          <a:effectLst/>
                          <a:latin typeface="Times New Roman" panose="02020603050405020304" pitchFamily="18" charset="0"/>
                          <a:cs typeface="Times New Roman" panose="02020603050405020304" pitchFamily="18" charset="0"/>
                        </a:rPr>
                        <a:t>àn </a:t>
                      </a:r>
                      <a:r>
                        <a:rPr lang="en-US" sz="3200" b="0" dirty="0" err="1">
                          <a:solidFill>
                            <a:srgbClr val="00B050"/>
                          </a:solidFill>
                          <a:effectLst/>
                          <a:latin typeface="Times New Roman" panose="02020603050405020304" pitchFamily="18" charset="0"/>
                          <a:cs typeface="Times New Roman" panose="02020603050405020304" pitchFamily="18" charset="0"/>
                        </a:rPr>
                        <a:t>với</a:t>
                      </a:r>
                      <a:r>
                        <a:rPr lang="en-US" sz="3200" b="0" dirty="0">
                          <a:solidFill>
                            <a:srgbClr val="00B050"/>
                          </a:solidFill>
                          <a:effectLst/>
                          <a:latin typeface="Times New Roman" panose="02020603050405020304" pitchFamily="18" charset="0"/>
                          <a:cs typeface="Times New Roman" panose="02020603050405020304" pitchFamily="18" charset="0"/>
                        </a:rPr>
                        <a:t> </a:t>
                      </a:r>
                      <a:r>
                        <a:rPr lang="en-US" sz="3200" b="0" dirty="0" err="1">
                          <a:solidFill>
                            <a:srgbClr val="00B050"/>
                          </a:solidFill>
                          <a:effectLst/>
                          <a:latin typeface="Times New Roman" panose="02020603050405020304" pitchFamily="18" charset="0"/>
                          <a:cs typeface="Times New Roman" panose="02020603050405020304" pitchFamily="18" charset="0"/>
                        </a:rPr>
                        <a:t>bạch</a:t>
                      </a:r>
                      <a:r>
                        <a:rPr lang="en-US" sz="3200" b="0" dirty="0">
                          <a:solidFill>
                            <a:srgbClr val="00B050"/>
                          </a:solidFill>
                          <a:effectLst/>
                          <a:latin typeface="Times New Roman" panose="02020603050405020304" pitchFamily="18" charset="0"/>
                          <a:cs typeface="Times New Roman" panose="02020603050405020304" pitchFamily="18" charset="0"/>
                        </a:rPr>
                        <a:t> </a:t>
                      </a:r>
                      <a:r>
                        <a:rPr lang="en-US" sz="3200" b="0" dirty="0" err="1">
                          <a:solidFill>
                            <a:srgbClr val="00B050"/>
                          </a:solidFill>
                          <a:effectLst/>
                          <a:latin typeface="Times New Roman" panose="02020603050405020304" pitchFamily="18" charset="0"/>
                          <a:cs typeface="Times New Roman" panose="02020603050405020304" pitchFamily="18" charset="0"/>
                        </a:rPr>
                        <a:t>tuộc</a:t>
                      </a:r>
                      <a:r>
                        <a:rPr lang="vi-VN" sz="3200" b="0" dirty="0">
                          <a:solidFill>
                            <a:srgbClr val="00B050"/>
                          </a:solidFill>
                          <a:effectLst/>
                          <a:latin typeface="Times New Roman" panose="02020603050405020304" pitchFamily="18" charset="0"/>
                          <a:cs typeface="Times New Roman" panose="02020603050405020304" pitchFamily="18" charset="0"/>
                        </a:rPr>
                        <a:t> khổng lồ.</a:t>
                      </a:r>
                      <a:endParaRPr lang="vi-VN" sz="32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vi-VN" sz="3200" b="0" dirty="0">
                          <a:solidFill>
                            <a:srgbClr val="002060"/>
                          </a:solidFill>
                          <a:effectLst/>
                          <a:latin typeface="Times New Roman" panose="02020603050405020304" pitchFamily="18" charset="0"/>
                          <a:cs typeface="Times New Roman" panose="02020603050405020304" pitchFamily="18" charset="0"/>
                        </a:rPr>
                        <a:t>+ Xót xa khi có thủy thủ hi sinh khi chiến đấu với “Bạch tuộc”</a:t>
                      </a:r>
                    </a:p>
                    <a:p>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6648986"/>
                  </a:ext>
                </a:extLst>
              </a:tr>
              <a:tr h="370840">
                <a:tc v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lnSpc>
                          <a:spcPct val="107000"/>
                        </a:lnSpc>
                        <a:spcAft>
                          <a:spcPts val="0"/>
                        </a:spcAft>
                        <a:buFont typeface="Wingdings" panose="05000000000000000000" pitchFamily="2" charset="2"/>
                        <a:buNone/>
                      </a:pPr>
                      <a:r>
                        <a:rPr lang="vi-VN" sz="3200" b="0" dirty="0">
                          <a:solidFill>
                            <a:srgbClr val="002060"/>
                          </a:solidFill>
                          <a:effectLst/>
                          <a:latin typeface="Times New Roman" panose="02020603050405020304" pitchFamily="18" charset="0"/>
                          <a:cs typeface="Times New Roman" panose="02020603050405020304" pitchFamily="18" charset="0"/>
                        </a:rPr>
                        <a:t>+ Trận chiến đã cho em cảm xúc tự hào và ấn tượng khó quên về sức mạnh của con người trước biển cả</a:t>
                      </a:r>
                      <a:r>
                        <a:rPr lang="en-US" sz="3200" b="0" dirty="0">
                          <a:solidFill>
                            <a:srgbClr val="002060"/>
                          </a:solidFill>
                          <a:effectLst/>
                          <a:latin typeface="Times New Roman" panose="02020603050405020304" pitchFamily="18" charset="0"/>
                          <a:cs typeface="Times New Roman" panose="02020603050405020304" pitchFamily="18" charset="0"/>
                        </a:rPr>
                        <a:t>.</a:t>
                      </a:r>
                      <a:endParaRPr lang="vi-VN" sz="3200" b="0" dirty="0">
                        <a:solidFill>
                          <a:srgbClr val="002060"/>
                        </a:solidFill>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409889"/>
                  </a:ext>
                </a:extLst>
              </a:tr>
            </a:tbl>
          </a:graphicData>
        </a:graphic>
      </p:graphicFrame>
    </p:spTree>
    <p:extLst>
      <p:ext uri="{BB962C8B-B14F-4D97-AF65-F5344CB8AC3E}">
        <p14:creationId xmlns:p14="http://schemas.microsoft.com/office/powerpoint/2010/main" val="6077590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05872726"/>
              </p:ext>
            </p:extLst>
          </p:nvPr>
        </p:nvGraphicFramePr>
        <p:xfrm>
          <a:off x="131976" y="154058"/>
          <a:ext cx="11811784" cy="6399784"/>
        </p:xfrm>
        <a:graphic>
          <a:graphicData uri="http://schemas.openxmlformats.org/drawingml/2006/table">
            <a:tbl>
              <a:tblPr firstRow="1" bandRow="1">
                <a:tableStyleId>{5C22544A-7EE6-4342-B048-85BDC9FD1C3A}</a:tableStyleId>
              </a:tblPr>
              <a:tblGrid>
                <a:gridCol w="5580667">
                  <a:extLst>
                    <a:ext uri="{9D8B030D-6E8A-4147-A177-3AD203B41FA5}">
                      <a16:colId xmlns:a16="http://schemas.microsoft.com/office/drawing/2014/main" val="2515656290"/>
                    </a:ext>
                  </a:extLst>
                </a:gridCol>
                <a:gridCol w="6231117">
                  <a:extLst>
                    <a:ext uri="{9D8B030D-6E8A-4147-A177-3AD203B41FA5}">
                      <a16:colId xmlns:a16="http://schemas.microsoft.com/office/drawing/2014/main" val="3119739254"/>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200" dirty="0">
                          <a:solidFill>
                            <a:srgbClr val="FF0000"/>
                          </a:solidFill>
                          <a:effectLst/>
                          <a:latin typeface="Times New Roman" panose="02020603050405020304" pitchFamily="18" charset="0"/>
                          <a:cs typeface="Times New Roman" panose="02020603050405020304" pitchFamily="18" charset="0"/>
                        </a:rPr>
                        <a:t>Tìm ý cho lựa chọn yêu thích nhân vật</a:t>
                      </a:r>
                      <a:endParaRPr lang="vi-VN"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542123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dirty="0">
                          <a:solidFill>
                            <a:srgbClr val="C00000"/>
                          </a:solidFill>
                          <a:effectLst/>
                          <a:latin typeface="Times New Roman" panose="02020603050405020304" pitchFamily="18" charset="0"/>
                          <a:cs typeface="Times New Roman" panose="02020603050405020304" pitchFamily="18" charset="0"/>
                        </a:rPr>
                        <a:t>Yêu thích nhân vật thuyền trưởng Nê-mô</a:t>
                      </a:r>
                      <a:endParaRPr lang="vi-VN"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vi-VN" sz="3200" dirty="0">
                          <a:solidFill>
                            <a:srgbClr val="7030A0"/>
                          </a:solidFill>
                          <a:effectLst/>
                          <a:latin typeface="Times New Roman" panose="02020603050405020304" pitchFamily="18" charset="0"/>
                          <a:cs typeface="Times New Roman" panose="02020603050405020304" pitchFamily="18" charset="0"/>
                        </a:rPr>
                        <a:t>Yêu thích nhân vật giáo sư A-rôn-nác</a:t>
                      </a:r>
                      <a:endParaRPr lang="vi-VN" sz="3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6648986"/>
                  </a:ext>
                </a:extLst>
              </a:tr>
              <a:tr h="370840">
                <a:tc>
                  <a:txBody>
                    <a:bodyPr/>
                    <a:lstStyle/>
                    <a:p>
                      <a:pPr algn="just">
                        <a:lnSpc>
                          <a:spcPct val="107000"/>
                        </a:lnSpc>
                        <a:spcAft>
                          <a:spcPts val="0"/>
                        </a:spcAft>
                      </a:pPr>
                      <a:r>
                        <a:rPr lang="vi-VN"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Ông</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đã</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điều</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khiển</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cả</a:t>
                      </a:r>
                      <a:r>
                        <a:rPr lang="en-US" sz="3200" dirty="0">
                          <a:solidFill>
                            <a:srgbClr val="C00000"/>
                          </a:solidFill>
                          <a:effectLst/>
                          <a:latin typeface="Times New Roman" panose="02020603050405020304" pitchFamily="18" charset="0"/>
                          <a:cs typeface="Times New Roman" panose="02020603050405020304" pitchFamily="18" charset="0"/>
                        </a:rPr>
                        <a:t> con </a:t>
                      </a:r>
                      <a:r>
                        <a:rPr lang="en-US" sz="3200" dirty="0" err="1">
                          <a:solidFill>
                            <a:srgbClr val="C00000"/>
                          </a:solidFill>
                          <a:effectLst/>
                          <a:latin typeface="Times New Roman" panose="02020603050405020304" pitchFamily="18" charset="0"/>
                          <a:cs typeface="Times New Roman" panose="02020603050405020304" pitchFamily="18" charset="0"/>
                        </a:rPr>
                        <a:t>tàu</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yêu</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thương</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gắn</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bó</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từng</a:t>
                      </a:r>
                      <a:r>
                        <a:rPr lang="en-US" sz="3200" dirty="0">
                          <a:solidFill>
                            <a:srgbClr val="C00000"/>
                          </a:solidFill>
                          <a:effectLst/>
                          <a:latin typeface="Times New Roman" panose="02020603050405020304" pitchFamily="18" charset="0"/>
                          <a:cs typeface="Times New Roman" panose="02020603050405020304" pitchFamily="18" charset="0"/>
                        </a:rPr>
                        <a:t> con </a:t>
                      </a:r>
                      <a:r>
                        <a:rPr lang="en-US" sz="3200" dirty="0" err="1">
                          <a:solidFill>
                            <a:srgbClr val="C00000"/>
                          </a:solidFill>
                          <a:effectLst/>
                          <a:latin typeface="Times New Roman" panose="02020603050405020304" pitchFamily="18" charset="0"/>
                          <a:cs typeface="Times New Roman" panose="02020603050405020304" pitchFamily="18" charset="0"/>
                        </a:rPr>
                        <a:t>người</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và</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bộ</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phận</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của</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chiếc</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tàu</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kỳ</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diệu</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đã</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giúp</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họ</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khám</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phá</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vô</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số</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những</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bí</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mật</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dưới</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đáy</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đại</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dương</a:t>
                      </a:r>
                      <a:r>
                        <a:rPr lang="en-US" sz="3200" dirty="0">
                          <a:solidFill>
                            <a:srgbClr val="C00000"/>
                          </a:solidFill>
                          <a:effectLst/>
                          <a:latin typeface="Times New Roman" panose="02020603050405020304" pitchFamily="18" charset="0"/>
                          <a:cs typeface="Times New Roman" panose="02020603050405020304" pitchFamily="18" charset="0"/>
                        </a:rPr>
                        <a:t>.</a:t>
                      </a:r>
                      <a:endParaRPr lang="vi-VN" sz="3200" dirty="0">
                        <a:solidFill>
                          <a:srgbClr val="C0000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3200" dirty="0">
                          <a:solidFill>
                            <a:srgbClr val="C00000"/>
                          </a:solidFill>
                          <a:effectLst/>
                          <a:latin typeface="Times New Roman" panose="02020603050405020304" pitchFamily="18" charset="0"/>
                          <a:cs typeface="Times New Roman" panose="02020603050405020304" pitchFamily="18" charset="0"/>
                        </a:rPr>
                        <a:t>+ </a:t>
                      </a:r>
                      <a:r>
                        <a:rPr lang="en-US" sz="3200" dirty="0">
                          <a:solidFill>
                            <a:srgbClr val="C00000"/>
                          </a:solidFill>
                          <a:effectLst/>
                          <a:latin typeface="Times New Roman" panose="02020603050405020304" pitchFamily="18" charset="0"/>
                          <a:cs typeface="Times New Roman" panose="02020603050405020304" pitchFamily="18" charset="0"/>
                        </a:rPr>
                        <a:t>D</a:t>
                      </a:r>
                      <a:r>
                        <a:rPr lang="vi-VN" sz="3200" dirty="0">
                          <a:solidFill>
                            <a:srgbClr val="C00000"/>
                          </a:solidFill>
                          <a:effectLst/>
                          <a:latin typeface="Times New Roman" panose="02020603050405020304" pitchFamily="18" charset="0"/>
                          <a:cs typeface="Times New Roman" panose="02020603050405020304" pitchFamily="18" charset="0"/>
                        </a:rPr>
                        <a:t>ũng cảm</a:t>
                      </a:r>
                      <a:r>
                        <a:rPr lang="en-US" sz="3200" dirty="0">
                          <a:solidFill>
                            <a:srgbClr val="C00000"/>
                          </a:solidFill>
                          <a:effectLst/>
                          <a:latin typeface="Times New Roman" panose="02020603050405020304" pitchFamily="18" charset="0"/>
                          <a:cs typeface="Times New Roman" panose="02020603050405020304" pitchFamily="18" charset="0"/>
                        </a:rPr>
                        <a:t>,</a:t>
                      </a:r>
                      <a:r>
                        <a:rPr lang="vi-VN" sz="3200" dirty="0">
                          <a:solidFill>
                            <a:srgbClr val="C00000"/>
                          </a:solidFill>
                          <a:effectLst/>
                          <a:latin typeface="Times New Roman" panose="02020603050405020304" pitchFamily="18" charset="0"/>
                          <a:cs typeface="Times New Roman" panose="02020603050405020304" pitchFamily="18" charset="0"/>
                        </a:rPr>
                        <a:t> sẵn sàng xả thân vì đồng đội.</a:t>
                      </a:r>
                    </a:p>
                    <a:p>
                      <a:endParaRPr lang="vi-VN" sz="320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Là</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người</a:t>
                      </a:r>
                      <a:r>
                        <a:rPr lang="en-US" sz="3200" dirty="0">
                          <a:solidFill>
                            <a:srgbClr val="7030A0"/>
                          </a:solidFill>
                          <a:effectLst/>
                          <a:latin typeface="Times New Roman" panose="02020603050405020304" pitchFamily="18" charset="0"/>
                          <a:cs typeface="Times New Roman" panose="02020603050405020304" pitchFamily="18" charset="0"/>
                        </a:rPr>
                        <a:t> say </a:t>
                      </a:r>
                      <a:r>
                        <a:rPr lang="en-US" sz="3200" dirty="0" err="1">
                          <a:solidFill>
                            <a:srgbClr val="7030A0"/>
                          </a:solidFill>
                          <a:effectLst/>
                          <a:latin typeface="Times New Roman" panose="02020603050405020304" pitchFamily="18" charset="0"/>
                          <a:cs typeface="Times New Roman" panose="02020603050405020304" pitchFamily="18" charset="0"/>
                        </a:rPr>
                        <a:t>mê</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khám</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phá</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sinh</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vật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biển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ông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đã</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quyết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định</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khám</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phá</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bí</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mật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của</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quái</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vạt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biển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Nhớ</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đến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ông</a:t>
                      </a:r>
                      <a:r>
                        <a:rPr lang="en-US" sz="3200" dirty="0">
                          <a:solidFill>
                            <a:srgbClr val="7030A0"/>
                          </a:solidFill>
                          <a:effectLst/>
                          <a:latin typeface="Times New Roman" panose="02020603050405020304" pitchFamily="18" charset="0"/>
                          <a:cs typeface="Times New Roman" panose="02020603050405020304" pitchFamily="18" charset="0"/>
                        </a:rPr>
                        <a:t>, ta </a:t>
                      </a:r>
                      <a:r>
                        <a:rPr lang="en-US" sz="3200" dirty="0" err="1">
                          <a:solidFill>
                            <a:srgbClr val="7030A0"/>
                          </a:solidFill>
                          <a:effectLst/>
                          <a:latin typeface="Times New Roman" panose="02020603050405020304" pitchFamily="18" charset="0"/>
                          <a:cs typeface="Times New Roman" panose="02020603050405020304" pitchFamily="18" charset="0"/>
                        </a:rPr>
                        <a:t>luôn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ấn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tượng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về</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một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vị</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giáo</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sư</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uyên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bác</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Với</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một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bộ</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râu</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quai</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nón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cùng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mái</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tóc</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xoăn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đẹp</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đẽ</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người</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hơi</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mập</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mạp</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nhưng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luôn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đeo</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kính</a:t>
                      </a:r>
                      <a:r>
                        <a:rPr lang="en-US" sz="3200" dirty="0">
                          <a:solidFill>
                            <a:srgbClr val="7030A0"/>
                          </a:solidFill>
                          <a:effectLst/>
                          <a:latin typeface="Times New Roman" panose="02020603050405020304" pitchFamily="18" charset="0"/>
                          <a:cs typeface="Times New Roman" panose="02020603050405020304" pitchFamily="18" charset="0"/>
                        </a:rPr>
                        <a:t>, hay </a:t>
                      </a:r>
                      <a:r>
                        <a:rPr lang="en-US" sz="3200" dirty="0" err="1">
                          <a:solidFill>
                            <a:srgbClr val="7030A0"/>
                          </a:solidFill>
                          <a:effectLst/>
                          <a:latin typeface="Times New Roman" panose="02020603050405020304" pitchFamily="18" charset="0"/>
                          <a:cs typeface="Times New Roman" panose="02020603050405020304" pitchFamily="18" charset="0"/>
                        </a:rPr>
                        <a:t>đọc</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sách</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ghi</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chép</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những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điều</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mình</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suy</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nghĩ</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và</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khám</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phá</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được</a:t>
                      </a:r>
                      <a:r>
                        <a:rPr lang="en-US" sz="3200" dirty="0">
                          <a:solidFill>
                            <a:srgbClr val="7030A0"/>
                          </a:solidFill>
                          <a:effectLst/>
                          <a:latin typeface="Times New Roman" panose="02020603050405020304" pitchFamily="18" charset="0"/>
                          <a:cs typeface="Times New Roman" panose="02020603050405020304" pitchFamily="18" charset="0"/>
                        </a:rPr>
                        <a:t>.</a:t>
                      </a:r>
                      <a:endParaRPr lang="vi-VN" sz="3200" dirty="0">
                        <a:solidFill>
                          <a:srgbClr val="7030A0"/>
                        </a:solidFill>
                        <a:effectLst/>
                        <a:latin typeface="Times New Roman" panose="02020603050405020304" pitchFamily="18"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409889"/>
                  </a:ext>
                </a:extLst>
              </a:tr>
            </a:tbl>
          </a:graphicData>
        </a:graphic>
      </p:graphicFrame>
    </p:spTree>
    <p:extLst>
      <p:ext uri="{BB962C8B-B14F-4D97-AF65-F5344CB8AC3E}">
        <p14:creationId xmlns:p14="http://schemas.microsoft.com/office/powerpoint/2010/main" val="16978350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22980941"/>
              </p:ext>
            </p:extLst>
          </p:nvPr>
        </p:nvGraphicFramePr>
        <p:xfrm>
          <a:off x="94268" y="0"/>
          <a:ext cx="12097732" cy="6967728"/>
        </p:xfrm>
        <a:graphic>
          <a:graphicData uri="http://schemas.openxmlformats.org/drawingml/2006/table">
            <a:tbl>
              <a:tblPr firstRow="1" bandRow="1">
                <a:tableStyleId>{5C22544A-7EE6-4342-B048-85BDC9FD1C3A}</a:tableStyleId>
              </a:tblPr>
              <a:tblGrid>
                <a:gridCol w="2782770">
                  <a:extLst>
                    <a:ext uri="{9D8B030D-6E8A-4147-A177-3AD203B41FA5}">
                      <a16:colId xmlns:a16="http://schemas.microsoft.com/office/drawing/2014/main" val="748204898"/>
                    </a:ext>
                  </a:extLst>
                </a:gridCol>
                <a:gridCol w="9314962">
                  <a:extLst>
                    <a:ext uri="{9D8B030D-6E8A-4147-A177-3AD203B41FA5}">
                      <a16:colId xmlns:a16="http://schemas.microsoft.com/office/drawing/2014/main" val="2187560448"/>
                    </a:ext>
                  </a:extLst>
                </a:gridCol>
              </a:tblGrid>
              <a:tr h="60008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000" dirty="0">
                          <a:solidFill>
                            <a:srgbClr val="FF0000"/>
                          </a:solidFill>
                          <a:effectLst/>
                          <a:latin typeface="Times New Roman" panose="02020603050405020304" pitchFamily="18" charset="0"/>
                          <a:cs typeface="Times New Roman" panose="02020603050405020304" pitchFamily="18" charset="0"/>
                        </a:rPr>
                        <a:t>Tìm ý cho lựa chọn cảm xúc về sự việc trong đoạn trích </a:t>
                      </a:r>
                    </a:p>
                    <a:p>
                      <a:pPr marL="0" marR="0" indent="0" algn="ctr" defTabSz="914400" rtl="0" eaLnBrk="1" fontAlgn="auto" latinLnBrk="0" hangingPunct="1">
                        <a:lnSpc>
                          <a:spcPct val="100000"/>
                        </a:lnSpc>
                        <a:spcBef>
                          <a:spcPts val="0"/>
                        </a:spcBef>
                        <a:spcAft>
                          <a:spcPts val="0"/>
                        </a:spcAft>
                        <a:buClrTx/>
                        <a:buSzTx/>
                        <a:buFontTx/>
                        <a:buNone/>
                        <a:tabLst/>
                        <a:defRPr/>
                      </a:pPr>
                      <a:r>
                        <a:rPr lang="vi-VN" sz="3000" dirty="0">
                          <a:solidFill>
                            <a:srgbClr val="FF0000"/>
                          </a:solidFill>
                          <a:effectLst/>
                          <a:latin typeface="Times New Roman" panose="02020603050405020304" pitchFamily="18" charset="0"/>
                          <a:cs typeface="Times New Roman" panose="02020603050405020304" pitchFamily="18" charset="0"/>
                        </a:rPr>
                        <a:t>“Bạch tuộc”: </a:t>
                      </a:r>
                      <a:endParaRPr lang="vi-VN"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8821487"/>
                  </a:ext>
                </a:extLst>
              </a:tr>
              <a:tr h="5783297">
                <a:tc>
                  <a:txBody>
                    <a:bodyPr/>
                    <a:lstStyle/>
                    <a:p>
                      <a:r>
                        <a:rPr lang="vi-VN" sz="3000" b="0" dirty="0">
                          <a:solidFill>
                            <a:srgbClr val="00B050"/>
                          </a:solidFill>
                          <a:effectLst/>
                          <a:latin typeface="Times New Roman" panose="02020603050405020304" pitchFamily="18" charset="0"/>
                          <a:cs typeface="Times New Roman" panose="02020603050405020304" pitchFamily="18" charset="0"/>
                        </a:rPr>
                        <a:t>Yêu thích c</a:t>
                      </a:r>
                      <a:r>
                        <a:rPr lang="en-US" sz="3000" b="0" dirty="0" err="1">
                          <a:solidFill>
                            <a:srgbClr val="00B050"/>
                          </a:solidFill>
                          <a:effectLst/>
                          <a:latin typeface="Times New Roman" panose="02020603050405020304" pitchFamily="18" charset="0"/>
                          <a:cs typeface="Times New Roman" panose="02020603050405020304" pitchFamily="18" charset="0"/>
                        </a:rPr>
                        <a:t>uộc</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giao</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chiến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của</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các</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thủy</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thủ</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đo</a:t>
                      </a:r>
                      <a:r>
                        <a:rPr lang="vi-VN" sz="3000" b="0" dirty="0">
                          <a:solidFill>
                            <a:srgbClr val="00B050"/>
                          </a:solidFill>
                          <a:effectLst/>
                          <a:latin typeface="Times New Roman" panose="02020603050405020304" pitchFamily="18" charset="0"/>
                          <a:cs typeface="Times New Roman" panose="02020603050405020304" pitchFamily="18" charset="0"/>
                        </a:rPr>
                        <a:t>àn </a:t>
                      </a:r>
                      <a:r>
                        <a:rPr lang="en-US" sz="3000" b="0" dirty="0" err="1">
                          <a:solidFill>
                            <a:srgbClr val="00B050"/>
                          </a:solidFill>
                          <a:effectLst/>
                          <a:latin typeface="Times New Roman" panose="02020603050405020304" pitchFamily="18" charset="0"/>
                          <a:cs typeface="Times New Roman" panose="02020603050405020304" pitchFamily="18" charset="0"/>
                        </a:rPr>
                        <a:t>với</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bạch</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tuộc</a:t>
                      </a:r>
                      <a:r>
                        <a:rPr lang="vi-VN" sz="3000" b="0" dirty="0">
                          <a:solidFill>
                            <a:srgbClr val="00B050"/>
                          </a:solidFill>
                          <a:effectLst/>
                          <a:latin typeface="Times New Roman" panose="02020603050405020304" pitchFamily="18" charset="0"/>
                          <a:cs typeface="Times New Roman" panose="02020603050405020304" pitchFamily="18" charset="0"/>
                        </a:rPr>
                        <a:t> khổng lồ.</a:t>
                      </a:r>
                      <a:endParaRPr lang="vi-VN" sz="3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nSpc>
                          <a:spcPct val="107000"/>
                        </a:lnSpc>
                        <a:spcAft>
                          <a:spcPts val="0"/>
                        </a:spcAft>
                        <a:buFont typeface="Wingdings" panose="05000000000000000000" pitchFamily="2" charset="2"/>
                        <a:buNone/>
                      </a:pPr>
                      <a:r>
                        <a:rPr lang="vi-VN" sz="3000" b="0" dirty="0">
                          <a:solidFill>
                            <a:srgbClr val="00B050"/>
                          </a:solidFill>
                          <a:effectLst/>
                          <a:latin typeface="Times New Roman" panose="02020603050405020304" pitchFamily="18" charset="0"/>
                          <a:cs typeface="Times New Roman" panose="02020603050405020304" pitchFamily="18" charset="0"/>
                        </a:rPr>
                        <a:t>Bài học</a:t>
                      </a:r>
                    </a:p>
                    <a:p>
                      <a:pPr algn="just">
                        <a:lnSpc>
                          <a:spcPct val="107000"/>
                        </a:lnSpc>
                        <a:spcAft>
                          <a:spcPts val="0"/>
                        </a:spcAft>
                      </a:pPr>
                      <a:r>
                        <a:rPr lang="vi-VN"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Dũng</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cảm</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đối</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mặt</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với</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nguy</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hiểm</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khó</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khăn</a:t>
                      </a:r>
                      <a:r>
                        <a:rPr lang="en-US" sz="3000" b="0" dirty="0">
                          <a:solidFill>
                            <a:srgbClr val="00B050"/>
                          </a:solidFill>
                          <a:effectLst/>
                          <a:latin typeface="Times New Roman" panose="02020603050405020304" pitchFamily="18" charset="0"/>
                          <a:cs typeface="Times New Roman" panose="02020603050405020304" pitchFamily="18" charset="0"/>
                        </a:rPr>
                        <a:t>.</a:t>
                      </a:r>
                      <a:endParaRPr lang="vi-VN" sz="3000" b="0" dirty="0">
                        <a:solidFill>
                          <a:srgbClr val="00B05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Người</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kiên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cường</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dũng</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cảm</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mạnh</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mẽ</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sẽ</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luôn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là</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người</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chiến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thắng</a:t>
                      </a:r>
                      <a:r>
                        <a:rPr lang="en-US" sz="3000" b="0" dirty="0">
                          <a:solidFill>
                            <a:srgbClr val="00B050"/>
                          </a:solidFill>
                          <a:effectLst/>
                          <a:latin typeface="Times New Roman" panose="02020603050405020304" pitchFamily="18" charset="0"/>
                          <a:cs typeface="Times New Roman" panose="02020603050405020304" pitchFamily="18" charset="0"/>
                        </a:rPr>
                        <a:t>.</a:t>
                      </a:r>
                      <a:endParaRPr lang="vi-VN" sz="3000" b="0" dirty="0">
                        <a:solidFill>
                          <a:srgbClr val="00B05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3000" b="0" dirty="0">
                          <a:solidFill>
                            <a:srgbClr val="00B050"/>
                          </a:solidFill>
                          <a:effectLst/>
                          <a:latin typeface="Times New Roman" panose="02020603050405020304" pitchFamily="18" charset="0"/>
                          <a:cs typeface="Times New Roman" panose="02020603050405020304" pitchFamily="18" charset="0"/>
                        </a:rPr>
                        <a:t> </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Biết</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yêu</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thương</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sẻ</a:t>
                      </a:r>
                      <a:r>
                        <a:rPr lang="en-US" sz="3000" b="0" dirty="0">
                          <a:solidFill>
                            <a:srgbClr val="00B050"/>
                          </a:solidFill>
                          <a:effectLst/>
                          <a:latin typeface="Times New Roman" panose="02020603050405020304" pitchFamily="18" charset="0"/>
                          <a:cs typeface="Times New Roman" panose="02020603050405020304" pitchFamily="18" charset="0"/>
                        </a:rPr>
                        <a:t> chia, </a:t>
                      </a:r>
                      <a:r>
                        <a:rPr lang="en-US" sz="3000" b="0" dirty="0" err="1">
                          <a:solidFill>
                            <a:srgbClr val="00B050"/>
                          </a:solidFill>
                          <a:effectLst/>
                          <a:latin typeface="Times New Roman" panose="02020603050405020304" pitchFamily="18" charset="0"/>
                          <a:cs typeface="Times New Roman" panose="02020603050405020304" pitchFamily="18" charset="0"/>
                        </a:rPr>
                        <a:t>giúp</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đỡ</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những</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người</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gặp</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khó</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khăn</a:t>
                      </a:r>
                      <a:endParaRPr lang="vi-VN" sz="3000" b="0" dirty="0">
                        <a:solidFill>
                          <a:srgbClr val="00B05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Không</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nên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ích</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kỉ</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chỉ</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nghĩ</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đến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lợi</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ích</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của</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bản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thân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mình</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bỏ</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mặc</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người</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khác</a:t>
                      </a:r>
                      <a:r>
                        <a:rPr lang="en-US" sz="3000" b="0" dirty="0">
                          <a:solidFill>
                            <a:srgbClr val="00B050"/>
                          </a:solidFill>
                          <a:effectLst/>
                          <a:latin typeface="Times New Roman" panose="02020603050405020304" pitchFamily="18" charset="0"/>
                          <a:cs typeface="Times New Roman" panose="02020603050405020304" pitchFamily="18" charset="0"/>
                        </a:rPr>
                        <a:t>.</a:t>
                      </a:r>
                      <a:endParaRPr lang="vi-VN" sz="3000" b="0" dirty="0">
                        <a:solidFill>
                          <a:srgbClr val="00B05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Đoàn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kết</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tạo</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nên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sức</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mạnh</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để</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vượt</a:t>
                      </a:r>
                      <a:r>
                        <a:rPr lang="en-US" sz="3000" b="0" dirty="0">
                          <a:solidFill>
                            <a:srgbClr val="00B050"/>
                          </a:solidFill>
                          <a:effectLst/>
                          <a:latin typeface="Times New Roman" panose="02020603050405020304" pitchFamily="18" charset="0"/>
                          <a:cs typeface="Times New Roman" panose="02020603050405020304" pitchFamily="18" charset="0"/>
                        </a:rPr>
                        <a:t> qua </a:t>
                      </a:r>
                      <a:r>
                        <a:rPr lang="en-US" sz="3000" b="0" dirty="0" err="1">
                          <a:solidFill>
                            <a:srgbClr val="00B050"/>
                          </a:solidFill>
                          <a:effectLst/>
                          <a:latin typeface="Times New Roman" panose="02020603050405020304" pitchFamily="18" charset="0"/>
                          <a:cs typeface="Times New Roman" panose="02020603050405020304" pitchFamily="18" charset="0"/>
                        </a:rPr>
                        <a:t>khó</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khăn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thử</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thách</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vươn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đến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chiến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thắng</a:t>
                      </a:r>
                      <a:r>
                        <a:rPr lang="en-US" sz="3000" b="0" dirty="0">
                          <a:solidFill>
                            <a:srgbClr val="00B050"/>
                          </a:solidFill>
                          <a:effectLst/>
                          <a:latin typeface="Times New Roman" panose="02020603050405020304" pitchFamily="18" charset="0"/>
                          <a:cs typeface="Times New Roman" panose="02020603050405020304" pitchFamily="18" charset="0"/>
                        </a:rPr>
                        <a:t> </a:t>
                      </a:r>
                      <a:endParaRPr lang="vi-VN" sz="3000" b="0" dirty="0">
                        <a:solidFill>
                          <a:srgbClr val="00B05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000" b="0" dirty="0">
                          <a:solidFill>
                            <a:srgbClr val="00B050"/>
                          </a:solidFill>
                          <a:effectLst/>
                          <a:latin typeface="Times New Roman" panose="02020603050405020304" pitchFamily="18" charset="0"/>
                          <a:cs typeface="Times New Roman" panose="02020603050405020304" pitchFamily="18" charset="0"/>
                        </a:rPr>
                        <a:t>+ </a:t>
                      </a:r>
                      <a:r>
                        <a:rPr lang="vi-VN" sz="3000" b="0" dirty="0">
                          <a:solidFill>
                            <a:srgbClr val="00B050"/>
                          </a:solidFill>
                          <a:effectLst/>
                          <a:latin typeface="Times New Roman" panose="02020603050405020304" pitchFamily="18" charset="0"/>
                          <a:cs typeface="Times New Roman" panose="02020603050405020304" pitchFamily="18" charset="0"/>
                        </a:rPr>
                        <a:t>Con người với ý chí, sức mạnh, quyết tâm có khả năng chinh phục, chế ngự thiên nhiên.</a:t>
                      </a:r>
                      <a:endParaRPr lang="vi-VN" sz="30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1214765"/>
                  </a:ext>
                </a:extLst>
              </a:tr>
            </a:tbl>
          </a:graphicData>
        </a:graphic>
      </p:graphicFrame>
    </p:spTree>
    <p:extLst>
      <p:ext uri="{BB962C8B-B14F-4D97-AF65-F5344CB8AC3E}">
        <p14:creationId xmlns:p14="http://schemas.microsoft.com/office/powerpoint/2010/main" val="31003519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71709142"/>
              </p:ext>
            </p:extLst>
          </p:nvPr>
        </p:nvGraphicFramePr>
        <p:xfrm>
          <a:off x="311084" y="370874"/>
          <a:ext cx="11604396" cy="6319393"/>
        </p:xfrm>
        <a:graphic>
          <a:graphicData uri="http://schemas.openxmlformats.org/drawingml/2006/table">
            <a:tbl>
              <a:tblPr firstRow="1" bandRow="1">
                <a:tableStyleId>{5C22544A-7EE6-4342-B048-85BDC9FD1C3A}</a:tableStyleId>
              </a:tblPr>
              <a:tblGrid>
                <a:gridCol w="5802198">
                  <a:extLst>
                    <a:ext uri="{9D8B030D-6E8A-4147-A177-3AD203B41FA5}">
                      <a16:colId xmlns:a16="http://schemas.microsoft.com/office/drawing/2014/main" val="610114389"/>
                    </a:ext>
                  </a:extLst>
                </a:gridCol>
                <a:gridCol w="5802198">
                  <a:extLst>
                    <a:ext uri="{9D8B030D-6E8A-4147-A177-3AD203B41FA5}">
                      <a16:colId xmlns:a16="http://schemas.microsoft.com/office/drawing/2014/main" val="1008319959"/>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200" dirty="0">
                          <a:solidFill>
                            <a:srgbClr val="FF0000"/>
                          </a:solidFill>
                          <a:effectLst/>
                          <a:latin typeface="Times New Roman" panose="02020603050405020304" pitchFamily="18" charset="0"/>
                          <a:cs typeface="Times New Roman" panose="02020603050405020304" pitchFamily="18" charset="0"/>
                        </a:rPr>
                        <a:t>Tìm ý cho lựa chọn yêu thích nhân vật</a:t>
                      </a:r>
                      <a:endParaRPr lang="vi-VN"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2565887"/>
                  </a:ext>
                </a:extLst>
              </a:tr>
              <a:tr h="370840">
                <a:tc>
                  <a:txBody>
                    <a:bodyPr/>
                    <a:lstStyle/>
                    <a:p>
                      <a:pPr algn="l">
                        <a:lnSpc>
                          <a:spcPct val="107000"/>
                        </a:lnSpc>
                        <a:spcAft>
                          <a:spcPts val="0"/>
                        </a:spcAft>
                      </a:pPr>
                      <a:r>
                        <a:rPr lang="vi-VN" sz="3200" dirty="0">
                          <a:solidFill>
                            <a:srgbClr val="C00000"/>
                          </a:solidFill>
                          <a:effectLst/>
                          <a:latin typeface="Times New Roman" panose="02020603050405020304" pitchFamily="18" charset="0"/>
                          <a:cs typeface="Times New Roman" panose="02020603050405020304" pitchFamily="18" charset="0"/>
                        </a:rPr>
                        <a:t>Yêu thích nhân vật thuyền trưởng Nê-mô</a:t>
                      </a:r>
                      <a:endParaRPr lang="vi-VN"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vi-VN" sz="3200" dirty="0">
                          <a:solidFill>
                            <a:srgbClr val="0070C0"/>
                          </a:solidFill>
                          <a:effectLst/>
                          <a:latin typeface="Times New Roman" panose="02020603050405020304" pitchFamily="18" charset="0"/>
                          <a:cs typeface="Times New Roman" panose="02020603050405020304" pitchFamily="18" charset="0"/>
                        </a:rPr>
                        <a:t>Yêu thích nhân vật giáo sư A-rôn-nác</a:t>
                      </a:r>
                      <a:endParaRPr lang="vi-VN"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1128730"/>
                  </a:ext>
                </a:extLst>
              </a:tr>
              <a:tr h="370840">
                <a:tc>
                  <a:txBody>
                    <a:bodyPr/>
                    <a:lstStyle/>
                    <a:p>
                      <a:pPr marL="457200" indent="-457200" algn="l">
                        <a:lnSpc>
                          <a:spcPct val="107000"/>
                        </a:lnSpc>
                        <a:spcAft>
                          <a:spcPts val="0"/>
                        </a:spcAft>
                        <a:buFont typeface="Wingdings" panose="05000000000000000000" pitchFamily="2" charset="2"/>
                        <a:buChar char="v"/>
                      </a:pPr>
                      <a:r>
                        <a:rPr lang="en-US" sz="3200" dirty="0">
                          <a:solidFill>
                            <a:srgbClr val="C00000"/>
                          </a:solidFill>
                          <a:effectLst/>
                          <a:latin typeface="Times New Roman" panose="02020603050405020304" pitchFamily="18" charset="0"/>
                          <a:cs typeface="Times New Roman" panose="02020603050405020304" pitchFamily="18" charset="0"/>
                        </a:rPr>
                        <a:t> </a:t>
                      </a:r>
                      <a:r>
                        <a:rPr lang="vi-VN" sz="3200" dirty="0">
                          <a:solidFill>
                            <a:srgbClr val="C00000"/>
                          </a:solidFill>
                          <a:effectLst/>
                          <a:latin typeface="Times New Roman" panose="02020603050405020304" pitchFamily="18" charset="0"/>
                          <a:cs typeface="Times New Roman" panose="02020603050405020304" pitchFamily="18" charset="0"/>
                        </a:rPr>
                        <a:t>Bài học:</a:t>
                      </a:r>
                    </a:p>
                    <a:p>
                      <a:pPr algn="l">
                        <a:lnSpc>
                          <a:spcPct val="107000"/>
                        </a:lnSpc>
                        <a:spcAft>
                          <a:spcPts val="0"/>
                        </a:spcAft>
                      </a:pPr>
                      <a:r>
                        <a:rPr lang="vi-VN" sz="3200" dirty="0">
                          <a:solidFill>
                            <a:srgbClr val="C00000"/>
                          </a:solidFill>
                          <a:effectLst/>
                          <a:latin typeface="Times New Roman" panose="02020603050405020304" pitchFamily="18" charset="0"/>
                          <a:cs typeface="Times New Roman" panose="02020603050405020304" pitchFamily="18" charset="0"/>
                        </a:rPr>
                        <a:t>+ Dũng cảm, mưu trí khi đối mặt với hiểm nguy.</a:t>
                      </a:r>
                    </a:p>
                    <a:p>
                      <a:pPr algn="l">
                        <a:lnSpc>
                          <a:spcPct val="107000"/>
                        </a:lnSpc>
                        <a:spcAft>
                          <a:spcPts val="0"/>
                        </a:spcAft>
                      </a:pPr>
                      <a:r>
                        <a:rPr lang="vi-VN" sz="3200" dirty="0">
                          <a:solidFill>
                            <a:srgbClr val="C00000"/>
                          </a:solidFill>
                          <a:effectLst/>
                          <a:latin typeface="Times New Roman" panose="02020603050405020304" pitchFamily="18" charset="0"/>
                          <a:cs typeface="Times New Roman" panose="02020603050405020304" pitchFamily="18" charset="0"/>
                        </a:rPr>
                        <a:t>+ Yêu thương</a:t>
                      </a:r>
                      <a:r>
                        <a:rPr lang="en-US" sz="3200" dirty="0">
                          <a:solidFill>
                            <a:srgbClr val="C00000"/>
                          </a:solidFill>
                          <a:effectLst/>
                          <a:latin typeface="Times New Roman" panose="02020603050405020304" pitchFamily="18" charset="0"/>
                          <a:cs typeface="Times New Roman" panose="02020603050405020304" pitchFamily="18" charset="0"/>
                        </a:rPr>
                        <a:t>,</a:t>
                      </a:r>
                      <a:r>
                        <a:rPr lang="vi-VN" sz="3200" dirty="0">
                          <a:solidFill>
                            <a:srgbClr val="C00000"/>
                          </a:solidFill>
                          <a:effectLst/>
                          <a:latin typeface="Times New Roman" panose="02020603050405020304" pitchFamily="18" charset="0"/>
                          <a:cs typeface="Times New Roman" panose="02020603050405020304" pitchFamily="18" charset="0"/>
                        </a:rPr>
                        <a:t> đoàn kết với đồng đội để vượt qua khó khăn.</a:t>
                      </a:r>
                    </a:p>
                    <a:p>
                      <a:pPr algn="l">
                        <a:lnSpc>
                          <a:spcPct val="107000"/>
                        </a:lnSpc>
                        <a:spcAft>
                          <a:spcPts val="0"/>
                        </a:spcAft>
                      </a:pPr>
                      <a:r>
                        <a:rPr lang="vi-VN" sz="3200" dirty="0">
                          <a:solidFill>
                            <a:srgbClr val="C00000"/>
                          </a:solidFill>
                          <a:effectLst/>
                          <a:latin typeface="Times New Roman" panose="02020603050405020304" pitchFamily="18" charset="0"/>
                          <a:cs typeface="Times New Roman" panose="02020603050405020304" pitchFamily="18" charset="0"/>
                        </a:rPr>
                        <a:t>+ Con người với ý chí, sáng tạo, tinh thần đoàn kết, mưu trí... có khả năng chế ngự, làm chủ thiên nhiên.</a:t>
                      </a:r>
                      <a:endParaRPr lang="vi-VN"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457200" algn="l">
                        <a:lnSpc>
                          <a:spcPct val="107000"/>
                        </a:lnSpc>
                        <a:spcAft>
                          <a:spcPts val="0"/>
                        </a:spcAft>
                        <a:buFont typeface="Wingdings" panose="05000000000000000000" pitchFamily="2" charset="2"/>
                        <a:buChar char="v"/>
                      </a:pPr>
                      <a:r>
                        <a:rPr lang="vi-VN" sz="3200" dirty="0">
                          <a:solidFill>
                            <a:srgbClr val="0070C0"/>
                          </a:solidFill>
                          <a:effectLst/>
                          <a:latin typeface="Times New Roman" panose="02020603050405020304" pitchFamily="18" charset="0"/>
                          <a:cs typeface="Times New Roman" panose="02020603050405020304" pitchFamily="18" charset="0"/>
                        </a:rPr>
                        <a:t>Bài học:</a:t>
                      </a:r>
                    </a:p>
                    <a:p>
                      <a:pPr algn="l">
                        <a:lnSpc>
                          <a:spcPct val="107000"/>
                        </a:lnSpc>
                        <a:spcAft>
                          <a:spcPts val="0"/>
                        </a:spcAft>
                      </a:pPr>
                      <a:r>
                        <a:rPr lang="vi-VN" sz="3200" dirty="0">
                          <a:solidFill>
                            <a:srgbClr val="0070C0"/>
                          </a:solidFill>
                          <a:effectLst/>
                          <a:latin typeface="Times New Roman" panose="02020603050405020304" pitchFamily="18" charset="0"/>
                          <a:cs typeface="Times New Roman" panose="02020603050405020304" pitchFamily="18" charset="0"/>
                        </a:rPr>
                        <a:t> +</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Mỗi</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người</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cần</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có</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lòng</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đam</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mê</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đặc</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biệt</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đam</a:t>
                      </a:r>
                      <a:r>
                        <a:rPr lang="vi-VN" sz="3200" dirty="0">
                          <a:solidFill>
                            <a:srgbClr val="0070C0"/>
                          </a:solidFill>
                          <a:effectLst/>
                          <a:latin typeface="Times New Roman" panose="02020603050405020304" pitchFamily="18" charset="0"/>
                          <a:cs typeface="Times New Roman" panose="02020603050405020304" pitchFamily="18" charset="0"/>
                        </a:rPr>
                        <a:t> mê khám phá khoa học</a:t>
                      </a:r>
                      <a:r>
                        <a:rPr lang="en-US" sz="3200" dirty="0">
                          <a:solidFill>
                            <a:srgbClr val="0070C0"/>
                          </a:solidFill>
                          <a:effectLst/>
                          <a:latin typeface="Times New Roman" panose="02020603050405020304" pitchFamily="18" charset="0"/>
                          <a:cs typeface="Times New Roman" panose="02020603050405020304" pitchFamily="18" charset="0"/>
                        </a:rPr>
                        <a:t>.</a:t>
                      </a:r>
                      <a:endParaRPr lang="vi-VN" sz="3200" dirty="0">
                        <a:solidFill>
                          <a:srgbClr val="0070C0"/>
                        </a:solidFill>
                        <a:effectLst/>
                        <a:latin typeface="Times New Roman" panose="02020603050405020304" pitchFamily="18" charset="0"/>
                        <a:cs typeface="Times New Roman" panose="02020603050405020304" pitchFamily="18" charset="0"/>
                      </a:endParaRPr>
                    </a:p>
                    <a:p>
                      <a:pPr algn="l">
                        <a:lnSpc>
                          <a:spcPct val="107000"/>
                        </a:lnSpc>
                        <a:spcAft>
                          <a:spcPts val="0"/>
                        </a:spcAft>
                      </a:pPr>
                      <a:r>
                        <a:rPr lang="vi-VN" sz="3200" dirty="0">
                          <a:solidFill>
                            <a:srgbClr val="0070C0"/>
                          </a:solidFill>
                          <a:effectLst/>
                          <a:latin typeface="Times New Roman" panose="02020603050405020304" pitchFamily="18" charset="0"/>
                          <a:cs typeface="Times New Roman" panose="02020603050405020304" pitchFamily="18" charset="0"/>
                        </a:rPr>
                        <a:t>+ Thân thiện cởi mở với mọi người</a:t>
                      </a:r>
                      <a:r>
                        <a:rPr lang="en-US" sz="3200" dirty="0">
                          <a:solidFill>
                            <a:srgbClr val="0070C0"/>
                          </a:solidFill>
                          <a:effectLst/>
                          <a:latin typeface="Times New Roman" panose="02020603050405020304" pitchFamily="18" charset="0"/>
                          <a:cs typeface="Times New Roman" panose="02020603050405020304" pitchFamily="18" charset="0"/>
                        </a:rPr>
                        <a:t>.</a:t>
                      </a:r>
                      <a:endParaRPr lang="vi-VN" sz="3200" dirty="0">
                        <a:solidFill>
                          <a:srgbClr val="0070C0"/>
                        </a:solidFill>
                        <a:effectLst/>
                        <a:latin typeface="Times New Roman" panose="02020603050405020304" pitchFamily="18" charset="0"/>
                        <a:cs typeface="Times New Roman" panose="02020603050405020304" pitchFamily="18" charset="0"/>
                      </a:endParaRPr>
                    </a:p>
                    <a:p>
                      <a:pPr algn="l">
                        <a:lnSpc>
                          <a:spcPct val="107000"/>
                        </a:lnSpc>
                        <a:spcAft>
                          <a:spcPts val="0"/>
                        </a:spcAft>
                      </a:pP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Yêu</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mến</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thiên</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nhiên</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luôn</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khao</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khát</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khám</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phá</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thế</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giới</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thiên</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nhiên</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diệu</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kì</a:t>
                      </a:r>
                      <a:r>
                        <a:rPr lang="en-US" sz="3200" dirty="0">
                          <a:solidFill>
                            <a:srgbClr val="0070C0"/>
                          </a:solidFill>
                          <a:effectLst/>
                          <a:latin typeface="Times New Roman" panose="02020603050405020304" pitchFamily="18" charset="0"/>
                          <a:cs typeface="Times New Roman" panose="02020603050405020304" pitchFamily="18" charset="0"/>
                        </a:rPr>
                        <a:t>.</a:t>
                      </a:r>
                      <a:endParaRPr lang="vi-VN"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1983181"/>
                  </a:ext>
                </a:extLst>
              </a:tr>
            </a:tbl>
          </a:graphicData>
        </a:graphic>
      </p:graphicFrame>
    </p:spTree>
    <p:extLst>
      <p:ext uri="{BB962C8B-B14F-4D97-AF65-F5344CB8AC3E}">
        <p14:creationId xmlns:p14="http://schemas.microsoft.com/office/powerpoint/2010/main" val="3666280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99621" y="75414"/>
            <a:ext cx="8691514" cy="109350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b</a:t>
            </a:r>
            <a:r>
              <a:rPr lang="vi-VN" sz="3200" b="1" dirty="0">
                <a:latin typeface="Times New Roman" panose="02020603050405020304" pitchFamily="18" charset="0"/>
                <a:cs typeface="Times New Roman" panose="02020603050405020304" pitchFamily="18" charset="0"/>
              </a:rPr>
              <a:t>. 2.</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dàn</a:t>
            </a:r>
            <a:r>
              <a:rPr lang="en-US" sz="3200" b="1" dirty="0">
                <a:latin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cs typeface="Times New Roman" panose="02020603050405020304" pitchFamily="18" charset="0"/>
              </a:rPr>
              <a:t>Lựa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chọn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sắp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xếp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cs typeface="Times New Roman" panose="02020603050405020304" pitchFamily="18" charset="0"/>
              </a:rPr>
              <a:t>theo</a:t>
            </a:r>
            <a:r>
              <a:rPr lang="en-US" sz="3200" b="1" dirty="0">
                <a:latin typeface="Times New Roman" panose="02020603050405020304" pitchFamily="18" charset="0"/>
                <a:cs typeface="Times New Roman" panose="02020603050405020304" pitchFamily="18" charset="0"/>
              </a:rPr>
              <a:t> </a:t>
            </a:r>
          </a:p>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240381" y="2813900"/>
            <a:ext cx="5788058" cy="272434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2060"/>
                </a:solidFill>
                <a:latin typeface="Times New Roman" panose="02020603050405020304" pitchFamily="18" charset="0"/>
                <a:cs typeface="Times New Roman" panose="02020603050405020304" pitchFamily="18" charset="0"/>
              </a:rPr>
              <a:t>Mở bài:</a:t>
            </a:r>
            <a:r>
              <a:rPr lang="vi-VN"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đoạn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trích</a:t>
            </a:r>
            <a:r>
              <a:rPr lang="en-US" sz="3200" dirty="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“Bạch tuộc”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em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rất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cảm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động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về</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sự</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việc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thủy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thủ</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đoàn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chiến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đấu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với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bạch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tuộc</a:t>
            </a:r>
            <a:r>
              <a:rPr lang="en-US" sz="3200"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p:txBody>
      </p:sp>
      <p:sp>
        <p:nvSpPr>
          <p:cNvPr id="6" name="Horizontal Scroll 5"/>
          <p:cNvSpPr/>
          <p:nvPr/>
        </p:nvSpPr>
        <p:spPr>
          <a:xfrm>
            <a:off x="1084082" y="1739245"/>
            <a:ext cx="3289955" cy="1074655"/>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Times New Roman" panose="02020603050405020304" pitchFamily="18" charset="0"/>
                <a:cs typeface="Times New Roman" panose="02020603050405020304" pitchFamily="18" charset="0"/>
              </a:rPr>
              <a:t>SẢN PHẨM 1:</a:t>
            </a:r>
            <a:endParaRPr lang="vi-VN" sz="32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823" y="1659118"/>
            <a:ext cx="4835950" cy="4930218"/>
          </a:xfrm>
          <a:prstGeom prst="rect">
            <a:avLst/>
          </a:prstGeom>
        </p:spPr>
      </p:pic>
    </p:spTree>
    <p:extLst>
      <p:ext uri="{BB962C8B-B14F-4D97-AF65-F5344CB8AC3E}">
        <p14:creationId xmlns:p14="http://schemas.microsoft.com/office/powerpoint/2010/main" val="73972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670" y="480767"/>
            <a:ext cx="11651530" cy="637723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err="1">
                <a:solidFill>
                  <a:srgbClr val="002060"/>
                </a:solidFill>
                <a:latin typeface="Times New Roman" panose="02020603050405020304" pitchFamily="18" charset="0"/>
                <a:cs typeface="Times New Roman" panose="02020603050405020304" pitchFamily="18" charset="0"/>
              </a:rPr>
              <a:t>Thân</a:t>
            </a:r>
            <a:r>
              <a:rPr lang="vi-VN" sz="3000" b="1" dirty="0">
                <a:solidFill>
                  <a:srgbClr val="002060"/>
                </a:solidFill>
                <a:latin typeface="Times New Roman" panose="02020603050405020304" pitchFamily="18" charset="0"/>
                <a:cs typeface="Times New Roman" panose="02020603050405020304" pitchFamily="18" charset="0"/>
              </a:rPr>
              <a:t> bài:</a:t>
            </a:r>
            <a:endParaRPr lang="vi-VN" sz="3000" dirty="0">
              <a:solidFill>
                <a:srgbClr val="002060"/>
              </a:solidFill>
              <a:latin typeface="Times New Roman" panose="02020603050405020304" pitchFamily="18" charset="0"/>
              <a:cs typeface="Times New Roman" panose="02020603050405020304" pitchFamily="18" charset="0"/>
            </a:endParaRPr>
          </a:p>
          <a:p>
            <a:r>
              <a:rPr lang="vi-VN" sz="3000" b="1" dirty="0">
                <a:solidFill>
                  <a:srgbClr val="002060"/>
                </a:solidFill>
                <a:latin typeface="Times New Roman" panose="02020603050405020304" pitchFamily="18" charset="0"/>
                <a:cs typeface="Times New Roman" panose="02020603050405020304" pitchFamily="18" charset="0"/>
              </a:rPr>
              <a:t>- Cảm xúc ấn tượng chung về sự việc:</a:t>
            </a:r>
            <a:r>
              <a:rPr lang="vi-VN"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Cuộc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chiến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đấu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với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đoàn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bạch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tuộc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khổng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lồ</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là</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một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cuộc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chiến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đấu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căng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thẳng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hiểm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nguy</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và</a:t>
            </a:r>
            <a:r>
              <a:rPr lang="en-US" sz="3000" dirty="0">
                <a:solidFill>
                  <a:srgbClr val="002060"/>
                </a:solidFill>
                <a:latin typeface="Times New Roman" panose="02020603050405020304" pitchFamily="18" charset="0"/>
                <a:cs typeface="Times New Roman" panose="02020603050405020304" pitchFamily="18" charset="0"/>
              </a:rPr>
              <a:t> d</a:t>
            </a:r>
            <a:r>
              <a:rPr lang="vi-VN" sz="3000" dirty="0">
                <a:solidFill>
                  <a:srgbClr val="002060"/>
                </a:solidFill>
                <a:latin typeface="Times New Roman" panose="02020603050405020304" pitchFamily="18" charset="0"/>
                <a:cs typeface="Times New Roman" panose="02020603050405020304" pitchFamily="18" charset="0"/>
              </a:rPr>
              <a:t>ữ dội:</a:t>
            </a:r>
          </a:p>
          <a:p>
            <a:r>
              <a:rPr lang="vi-VN"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Nêu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các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biểu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hiện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cụ</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thể</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của</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tình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cảm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cảm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xúc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suy</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nghĩ</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về</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sự</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việc</a:t>
            </a:r>
            <a:r>
              <a:rPr lang="en-US" sz="3000" dirty="0">
                <a:solidFill>
                  <a:srgbClr val="002060"/>
                </a:solidFill>
                <a:latin typeface="Times New Roman" panose="02020603050405020304" pitchFamily="18" charset="0"/>
                <a:cs typeface="Times New Roman" panose="02020603050405020304" pitchFamily="18" charset="0"/>
              </a:rPr>
              <a:t>.</a:t>
            </a:r>
            <a:endParaRPr lang="vi-VN" sz="3000" dirty="0">
              <a:solidFill>
                <a:srgbClr val="002060"/>
              </a:solidFill>
              <a:latin typeface="Times New Roman" panose="02020603050405020304" pitchFamily="18" charset="0"/>
              <a:cs typeface="Times New Roman" panose="02020603050405020304" pitchFamily="18" charset="0"/>
            </a:endParaRPr>
          </a:p>
          <a:p>
            <a:r>
              <a:rPr lang="vi-VN" sz="3000" dirty="0">
                <a:solidFill>
                  <a:srgbClr val="002060"/>
                </a:solidFill>
                <a:latin typeface="Times New Roman" panose="02020603050405020304" pitchFamily="18" charset="0"/>
                <a:cs typeface="Times New Roman" panose="02020603050405020304" pitchFamily="18" charset="0"/>
              </a:rPr>
              <a:t>+ Thật nguy hiểm và hồi hộp khi con tàu bị mắc kẹt, chân vịt không thể quay được nữa trong khi đó</a:t>
            </a:r>
            <a:r>
              <a:rPr lang="en-US" sz="3000" dirty="0">
                <a:solidFill>
                  <a:srgbClr val="002060"/>
                </a:solidFill>
                <a:latin typeface="Times New Roman" panose="02020603050405020304" pitchFamily="18" charset="0"/>
                <a:cs typeface="Times New Roman" panose="02020603050405020304" pitchFamily="18" charset="0"/>
              </a:rPr>
              <a:t>,</a:t>
            </a:r>
            <a:r>
              <a:rPr lang="vi-VN" sz="3000" dirty="0">
                <a:solidFill>
                  <a:srgbClr val="002060"/>
                </a:solidFill>
                <a:latin typeface="Times New Roman" panose="02020603050405020304" pitchFamily="18" charset="0"/>
                <a:cs typeface="Times New Roman" panose="02020603050405020304" pitchFamily="18" charset="0"/>
              </a:rPr>
              <a:t> bạch tuộc “dài chừng tám mét” chẳng khác nào con quái vật đang bơi tới. Dưới sự chỉ đạo của thuyền trưởng Nê-mô</a:t>
            </a:r>
            <a:r>
              <a:rPr lang="en-US" sz="3000" dirty="0">
                <a:solidFill>
                  <a:srgbClr val="002060"/>
                </a:solidFill>
                <a:latin typeface="Times New Roman" panose="02020603050405020304" pitchFamily="18" charset="0"/>
                <a:cs typeface="Times New Roman" panose="02020603050405020304" pitchFamily="18" charset="0"/>
              </a:rPr>
              <a:t>,</a:t>
            </a:r>
            <a:r>
              <a:rPr lang="vi-VN" sz="3000" dirty="0">
                <a:solidFill>
                  <a:srgbClr val="002060"/>
                </a:solidFill>
                <a:latin typeface="Times New Roman" panose="02020603050405020304" pitchFamily="18" charset="0"/>
                <a:cs typeface="Times New Roman" panose="02020603050405020304" pitchFamily="18" charset="0"/>
              </a:rPr>
              <a:t> các thành viên trên tàu đã cùng nhau đoàn kết trợ giúp thuyền trưởng tiêu diệt bạch tuộc “Ở đó đã tập hợp chừng hai mươi người cầm rìu sẵn sàng chiến đấu”</a:t>
            </a:r>
            <a:r>
              <a:rPr lang="en-US" sz="3000" dirty="0">
                <a:solidFill>
                  <a:srgbClr val="002060"/>
                </a:solidFill>
                <a:latin typeface="Times New Roman" panose="02020603050405020304" pitchFamily="18" charset="0"/>
                <a:cs typeface="Times New Roman" panose="02020603050405020304" pitchFamily="18" charset="0"/>
              </a:rPr>
              <a:t>.</a:t>
            </a:r>
            <a:r>
              <a:rPr lang="vi-VN" sz="3000" dirty="0">
                <a:solidFill>
                  <a:srgbClr val="002060"/>
                </a:solidFill>
                <a:latin typeface="Times New Roman" panose="02020603050405020304" pitchFamily="18" charset="0"/>
                <a:cs typeface="Times New Roman" panose="02020603050405020304" pitchFamily="18" charset="0"/>
              </a:rPr>
              <a:t> Khi tình huống nguy hiểm ập đến “</a:t>
            </a:r>
            <a:r>
              <a:rPr lang="en-US" sz="3000" i="1" dirty="0" err="1">
                <a:solidFill>
                  <a:srgbClr val="002060"/>
                </a:solidFill>
                <a:latin typeface="Times New Roman" panose="02020603050405020304" pitchFamily="18" charset="0"/>
                <a:cs typeface="Times New Roman" panose="02020603050405020304" pitchFamily="18" charset="0"/>
              </a:rPr>
              <a:t>Khi</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thấy</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một</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cái</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vòi</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dài</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trườn</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xuống</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dưới</a:t>
            </a:r>
            <a:r>
              <a:rPr lang="en-US" sz="3000" i="1" dirty="0">
                <a:solidFill>
                  <a:srgbClr val="002060"/>
                </a:solidFill>
                <a:latin typeface="Times New Roman" panose="02020603050405020304" pitchFamily="18" charset="0"/>
                <a:cs typeface="Times New Roman" panose="02020603050405020304" pitchFamily="18" charset="0"/>
              </a:rPr>
              <a:t> thang </a:t>
            </a:r>
            <a:r>
              <a:rPr lang="en-US" sz="3000" i="1" dirty="0" err="1">
                <a:solidFill>
                  <a:srgbClr val="002060"/>
                </a:solidFill>
                <a:latin typeface="Times New Roman" panose="02020603050405020304" pitchFamily="18" charset="0"/>
                <a:cs typeface="Times New Roman" panose="02020603050405020304" pitchFamily="18" charset="0"/>
              </a:rPr>
              <a:t>như</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một</a:t>
            </a:r>
            <a:r>
              <a:rPr lang="en-US" sz="3000" i="1" dirty="0">
                <a:solidFill>
                  <a:srgbClr val="002060"/>
                </a:solidFill>
                <a:latin typeface="Times New Roman" panose="02020603050405020304" pitchFamily="18" charset="0"/>
                <a:cs typeface="Times New Roman" panose="02020603050405020304" pitchFamily="18" charset="0"/>
              </a:rPr>
              <a:t> con </a:t>
            </a:r>
            <a:r>
              <a:rPr lang="en-US" sz="3000" i="1" dirty="0" err="1">
                <a:solidFill>
                  <a:srgbClr val="002060"/>
                </a:solidFill>
                <a:latin typeface="Times New Roman" panose="02020603050405020304" pitchFamily="18" charset="0"/>
                <a:cs typeface="Times New Roman" panose="02020603050405020304" pitchFamily="18" charset="0"/>
              </a:rPr>
              <a:t>rắn</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hai</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chục</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cái</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vòi</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nữa</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thì</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ngoằn</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ngoèo</a:t>
            </a:r>
            <a:r>
              <a:rPr lang="en-US" sz="3000" i="1" dirty="0">
                <a:solidFill>
                  <a:srgbClr val="002060"/>
                </a:solidFill>
                <a:latin typeface="Times New Roman" panose="02020603050405020304" pitchFamily="18" charset="0"/>
                <a:cs typeface="Times New Roman" panose="02020603050405020304" pitchFamily="18" charset="0"/>
              </a:rPr>
              <a:t> ở </a:t>
            </a:r>
            <a:r>
              <a:rPr lang="en-US" sz="3000" i="1" dirty="0" err="1">
                <a:solidFill>
                  <a:srgbClr val="002060"/>
                </a:solidFill>
                <a:latin typeface="Times New Roman" panose="02020603050405020304" pitchFamily="18" charset="0"/>
                <a:cs typeface="Times New Roman" panose="02020603050405020304" pitchFamily="18" charset="0"/>
              </a:rPr>
              <a:t>phía</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trên</a:t>
            </a:r>
            <a:r>
              <a:rPr lang="vi-VN" sz="3000" i="1" dirty="0">
                <a:solidFill>
                  <a:srgbClr val="002060"/>
                </a:solidFill>
                <a:latin typeface="Times New Roman" panose="02020603050405020304" pitchFamily="18" charset="0"/>
                <a:cs typeface="Times New Roman" panose="02020603050405020304" pitchFamily="18" charset="0"/>
              </a:rPr>
              <a:t>”</a:t>
            </a:r>
            <a:r>
              <a:rPr lang="en-US" sz="3000" i="1" dirty="0">
                <a:solidFill>
                  <a:srgbClr val="002060"/>
                </a:solidFill>
                <a:latin typeface="Times New Roman" panose="02020603050405020304" pitchFamily="18" charset="0"/>
                <a:cs typeface="Times New Roman" panose="02020603050405020304" pitchFamily="18" charset="0"/>
              </a:rPr>
              <a:t>, </a:t>
            </a:r>
            <a:r>
              <a:rPr lang="en-US" sz="3000" dirty="0">
                <a:solidFill>
                  <a:srgbClr val="002060"/>
                </a:solidFill>
                <a:latin typeface="Times New Roman" panose="02020603050405020304" pitchFamily="18" charset="0"/>
                <a:cs typeface="Times New Roman" panose="02020603050405020304" pitchFamily="18" charset="0"/>
              </a:rPr>
              <a:t>t</a:t>
            </a:r>
            <a:r>
              <a:rPr lang="vi-VN" sz="3000" dirty="0">
                <a:solidFill>
                  <a:srgbClr val="002060"/>
                </a:solidFill>
                <a:latin typeface="Times New Roman" panose="02020603050405020304" pitchFamily="18" charset="0"/>
                <a:cs typeface="Times New Roman" panose="02020603050405020304" pitchFamily="18" charset="0"/>
              </a:rPr>
              <a:t>huyền trưởng Nê-mô đã</a:t>
            </a:r>
            <a:r>
              <a:rPr lang="vi-VN" sz="3000" i="1" dirty="0">
                <a:solidFill>
                  <a:srgbClr val="002060"/>
                </a:solidFill>
                <a:latin typeface="Times New Roman" panose="02020603050405020304" pitchFamily="18" charset="0"/>
                <a:cs typeface="Times New Roman" panose="02020603050405020304" pitchFamily="18" charset="0"/>
              </a:rPr>
              <a:t> “lấy rìu chặt đứt phăng cái vòi khủng khiếp đó khiến nó lặn xuống</a:t>
            </a:r>
            <a:r>
              <a:rPr lang="en-US" sz="3000" i="1" dirty="0">
                <a:solidFill>
                  <a:srgbClr val="002060"/>
                </a:solidFill>
                <a:latin typeface="Times New Roman" panose="02020603050405020304" pitchFamily="18" charset="0"/>
                <a:cs typeface="Times New Roman" panose="02020603050405020304" pitchFamily="18" charset="0"/>
              </a:rPr>
              <a:t>”</a:t>
            </a:r>
            <a:r>
              <a:rPr lang="vi-VN" sz="3000" i="1" dirty="0">
                <a:solidFill>
                  <a:srgbClr val="002060"/>
                </a:solidFill>
                <a:latin typeface="Times New Roman" panose="02020603050405020304" pitchFamily="18" charset="0"/>
                <a:cs typeface="Times New Roman" panose="02020603050405020304" pitchFamily="18" charset="0"/>
              </a:rPr>
              <a:t>.</a:t>
            </a:r>
          </a:p>
          <a:p>
            <a:endParaRPr lang="vi-VN" sz="3000" dirty="0">
              <a:solidFill>
                <a:srgbClr val="002060"/>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4308050" y="-75415"/>
            <a:ext cx="3289955" cy="857839"/>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SẢN PHẨM 1:</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9463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THAY QUAN\Downloads\001-Doc-truyen-dem-khuya-VOV-tong-hop-truyen-ngan-hay-va-giong-doc-di-cung-nam-thang-ph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353" y="348793"/>
            <a:ext cx="3846135" cy="3026002"/>
          </a:xfrm>
          <a:prstGeom prst="rect">
            <a:avLst/>
          </a:prstGeom>
          <a:noFill/>
          <a:ln>
            <a:noFill/>
          </a:ln>
        </p:spPr>
      </p:pic>
      <p:pic>
        <p:nvPicPr>
          <p:cNvPr id="12" name="Picture 11" descr="Viết bài văn biểu cảm về vẻ đẹp của thiên nhiên trong khoảnh khắc giao mùa  - Theki.v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0853" y="348794"/>
            <a:ext cx="3629319" cy="3044854"/>
          </a:xfrm>
          <a:prstGeom prst="rect">
            <a:avLst/>
          </a:prstGeom>
          <a:noFill/>
        </p:spPr>
      </p:pic>
      <p:pic>
        <p:nvPicPr>
          <p:cNvPr id="13" name="Picture 12" descr="Tinhmautu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9538" y="348793"/>
            <a:ext cx="3299382" cy="3026001"/>
          </a:xfrm>
          <a:prstGeom prst="rect">
            <a:avLst/>
          </a:prstGeom>
          <a:noFill/>
          <a:ln>
            <a:noFill/>
          </a:ln>
        </p:spPr>
      </p:pic>
      <p:pic>
        <p:nvPicPr>
          <p:cNvPr id="14" name="Picture 13" descr="&quot;Tần tảo sớm hôm... mẹ nuôi con khôn lớn&quot; - bức ảnh như cả một bầu trời yêu thương của người mẹ dành cho con. (Ảnh: G.T.G)"/>
          <p:cNvPicPr/>
          <p:nvPr/>
        </p:nvPicPr>
        <p:blipFill>
          <a:blip r:embed="rId5">
            <a:extLst>
              <a:ext uri="{28A0092B-C50C-407E-A947-70E740481C1C}">
                <a14:useLocalDpi xmlns:a14="http://schemas.microsoft.com/office/drawing/2010/main" val="0"/>
              </a:ext>
            </a:extLst>
          </a:blip>
          <a:srcRect/>
          <a:stretch>
            <a:fillRect/>
          </a:stretch>
        </p:blipFill>
        <p:spPr bwMode="auto">
          <a:xfrm>
            <a:off x="405353" y="3723589"/>
            <a:ext cx="3846135" cy="2799760"/>
          </a:xfrm>
          <a:prstGeom prst="rect">
            <a:avLst/>
          </a:prstGeom>
          <a:noFill/>
          <a:ln>
            <a:noFill/>
          </a:ln>
        </p:spPr>
      </p:pic>
      <p:pic>
        <p:nvPicPr>
          <p:cNvPr id="15" name="Picture 14" descr="https://tl.cdnchinhphu.vn/Uploads/images/guong%20nguoi%20tot%20viec%20tot.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90853" y="3723589"/>
            <a:ext cx="3629319" cy="2799759"/>
          </a:xfrm>
          <a:prstGeom prst="rect">
            <a:avLst/>
          </a:prstGeom>
          <a:noFill/>
          <a:ln>
            <a:noFill/>
          </a:ln>
        </p:spPr>
      </p:pic>
      <p:pic>
        <p:nvPicPr>
          <p:cNvPr id="16" name="Picture 15" descr="https://media.moitruongvadothi.vn/2019/06/28/9778/1561705213-hinh-g.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59537" y="3723589"/>
            <a:ext cx="3299381" cy="2799759"/>
          </a:xfrm>
          <a:prstGeom prst="rect">
            <a:avLst/>
          </a:prstGeom>
          <a:noFill/>
          <a:ln>
            <a:noFill/>
          </a:ln>
        </p:spPr>
      </p:pic>
    </p:spTree>
    <p:extLst>
      <p:ext uri="{BB962C8B-B14F-4D97-AF65-F5344CB8AC3E}">
        <p14:creationId xmlns:p14="http://schemas.microsoft.com/office/powerpoint/2010/main" val="9675282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par>
                                <p:cTn id="17" presetID="6"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963" y="659876"/>
            <a:ext cx="11736371" cy="603315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000" dirty="0">
                <a:solidFill>
                  <a:srgbClr val="002060"/>
                </a:solidFill>
                <a:latin typeface="Times New Roman" panose="02020603050405020304" pitchFamily="18" charset="0"/>
                <a:cs typeface="Times New Roman" panose="02020603050405020304" pitchFamily="18" charset="0"/>
              </a:rPr>
              <a:t>+ Hồi hộp khi hai cái vòi của bạch tuộc “lao tới một thủy thủ</a:t>
            </a:r>
            <a:r>
              <a:rPr lang="en-US" sz="3000" dirty="0">
                <a:solidFill>
                  <a:srgbClr val="002060"/>
                </a:solidFill>
                <a:latin typeface="Times New Roman" panose="02020603050405020304" pitchFamily="18" charset="0"/>
                <a:cs typeface="Times New Roman" panose="02020603050405020304" pitchFamily="18" charset="0"/>
              </a:rPr>
              <a:t>”</a:t>
            </a:r>
            <a:r>
              <a:rPr lang="vi-VN" sz="3000" dirty="0">
                <a:solidFill>
                  <a:srgbClr val="002060"/>
                </a:solidFill>
                <a:latin typeface="Times New Roman" panose="02020603050405020304" pitchFamily="18" charset="0"/>
                <a:cs typeface="Times New Roman" panose="02020603050405020304" pitchFamily="18" charset="0"/>
              </a:rPr>
              <a:t> rồi “nhấc bổng anh ta lên”, sau đó “quấn chặt” khiến anh chới với, nghẹt thở. Và thật cảm phục trước tinh thần dũng cảm của Nê- mô lúc này “Nê-mô  đã xông đến và chặt đứt luôn cái vòi”. Và cũng thật hồi hộp khi “Viên thuyền phó, các thủy thủ và ba người chúng tôi cùng dùng vũ khí chiến đấu quyết liệt với những con bạch tuộc” đã “chặt được bảy vòi của bạch tuộc</a:t>
            </a:r>
            <a:r>
              <a:rPr lang="en-US" sz="3000" dirty="0">
                <a:solidFill>
                  <a:srgbClr val="002060"/>
                </a:solidFill>
                <a:latin typeface="Times New Roman" panose="02020603050405020304" pitchFamily="18" charset="0"/>
                <a:cs typeface="Times New Roman" panose="02020603050405020304" pitchFamily="18" charset="0"/>
              </a:rPr>
              <a:t>”</a:t>
            </a:r>
            <a:r>
              <a:rPr lang="vi-VN" sz="3000" dirty="0">
                <a:solidFill>
                  <a:srgbClr val="002060"/>
                </a:solidFill>
                <a:latin typeface="Times New Roman" panose="02020603050405020304" pitchFamily="18" charset="0"/>
                <a:cs typeface="Times New Roman" panose="02020603050405020304" pitchFamily="18" charset="0"/>
              </a:rPr>
              <a:t> nhưng vòi còn lại vẫn “quấn chặt người thủy thủ và ngoe nguẩy trên không” rồi phun ra “chất lỏng màu đen” khiến các thủy thủ “tối tăm mặt mũi” cuối cùng thật xót xa khi “quái vật biến mất, mang theo cả người đồng hương xấu số của tôi!”</a:t>
            </a:r>
          </a:p>
          <a:p>
            <a:r>
              <a:rPr lang="vi-VN" sz="3000" dirty="0">
                <a:solidFill>
                  <a:srgbClr val="002060"/>
                </a:solidFill>
                <a:latin typeface="Times New Roman" panose="02020603050405020304" pitchFamily="18" charset="0"/>
                <a:cs typeface="Times New Roman" panose="02020603050405020304" pitchFamily="18" charset="0"/>
              </a:rPr>
              <a:t>+ Thật khâm phục khi với tình đồng đội và tinh thần đoàn kết cùng lòng căm thù sục sôi các thủy thủ đã chém đứt “mười, mười hai con” bạch tuộc khiến chúng quằn quại trong “máu xanh” và “mực đen”.</a:t>
            </a:r>
          </a:p>
        </p:txBody>
      </p:sp>
      <p:sp>
        <p:nvSpPr>
          <p:cNvPr id="5" name="Horizontal Scroll 4"/>
          <p:cNvSpPr/>
          <p:nvPr/>
        </p:nvSpPr>
        <p:spPr>
          <a:xfrm>
            <a:off x="3879129" y="1"/>
            <a:ext cx="3289955" cy="79185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SẢN PHẨM 1:</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4657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547" y="631596"/>
            <a:ext cx="11962615" cy="61179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900" dirty="0">
                <a:solidFill>
                  <a:schemeClr val="bg1"/>
                </a:solidFill>
                <a:latin typeface="Times New Roman" panose="02020603050405020304" pitchFamily="18" charset="0"/>
                <a:cs typeface="Times New Roman" panose="02020603050405020304" pitchFamily="18" charset="0"/>
              </a:rPr>
              <a:t>+ Thật vui, hả hê khi sau mười lăm phút chiến đấu “Lũ bạch tuộc chiến bại, phần bị chết, phần bị thương, cuối cùng phải bỏ chiến trường mà lặn xuống biển sâu”. </a:t>
            </a:r>
          </a:p>
          <a:p>
            <a:r>
              <a:rPr lang="vi-VN" sz="2900" dirty="0">
                <a:solidFill>
                  <a:schemeClr val="bg1"/>
                </a:solidFill>
                <a:latin typeface="Times New Roman" panose="02020603050405020304" pitchFamily="18" charset="0"/>
                <a:cs typeface="Times New Roman" panose="02020603050405020304" pitchFamily="18" charset="0"/>
              </a:rPr>
              <a:t>+ Cảm động trước hình ảnh “Thuyền trưởng Nê- mô, mình nhuốm đầy máu, đứng lặng người bên chiếc đèn pha mà nhìn xuống biển cả vừa nuốt mất một người đồng hương của mình”. </a:t>
            </a:r>
            <a:br>
              <a:rPr lang="vi-VN" sz="2900" dirty="0">
                <a:solidFill>
                  <a:schemeClr val="bg1"/>
                </a:solidFill>
                <a:latin typeface="Times New Roman" panose="02020603050405020304" pitchFamily="18" charset="0"/>
                <a:cs typeface="Times New Roman" panose="02020603050405020304" pitchFamily="18" charset="0"/>
              </a:rPr>
            </a:br>
            <a:r>
              <a:rPr lang="vi-VN" sz="2900" dirty="0">
                <a:solidFill>
                  <a:schemeClr val="bg1"/>
                </a:solidFill>
                <a:latin typeface="Times New Roman" panose="02020603050405020304" pitchFamily="18" charset="0"/>
                <a:cs typeface="Times New Roman" panose="02020603050405020304" pitchFamily="18" charset="0"/>
              </a:rPr>
              <a:t>+ Em cũng thật xót xa, xúc động trước hình ảnh: “Mắt Nê-mô ứa lệ” khi nghĩ đến hành trình gian nan</a:t>
            </a:r>
            <a:r>
              <a:rPr lang="en-US" sz="2900" dirty="0">
                <a:solidFill>
                  <a:schemeClr val="bg1"/>
                </a:solidFill>
                <a:latin typeface="Times New Roman" panose="02020603050405020304" pitchFamily="18" charset="0"/>
                <a:cs typeface="Times New Roman" panose="02020603050405020304" pitchFamily="18" charset="0"/>
              </a:rPr>
              <a:t>,</a:t>
            </a:r>
            <a:r>
              <a:rPr lang="vi-VN" sz="2900" dirty="0">
                <a:solidFill>
                  <a:schemeClr val="bg1"/>
                </a:solidFill>
                <a:latin typeface="Times New Roman" panose="02020603050405020304" pitchFamily="18" charset="0"/>
                <a:cs typeface="Times New Roman" panose="02020603050405020304" pitchFamily="18" charset="0"/>
              </a:rPr>
              <a:t> nguy hiểm mọi người vừa trải qua, khi nghĩ đến nỗi đau người bạn  đồng hương vừa bị bạch tuộc cuốn xuống biển.</a:t>
            </a:r>
          </a:p>
          <a:p>
            <a:r>
              <a:rPr lang="vi-VN" sz="2900" b="1" dirty="0">
                <a:solidFill>
                  <a:schemeClr val="bg1"/>
                </a:solidFill>
                <a:latin typeface="Times New Roman" panose="02020603050405020304" pitchFamily="18" charset="0"/>
                <a:cs typeface="Times New Roman" panose="02020603050405020304" pitchFamily="18" charset="0"/>
              </a:rPr>
              <a:t>Bài học rút ra:</a:t>
            </a:r>
            <a:endParaRPr lang="vi-VN" sz="2900" dirty="0">
              <a:solidFill>
                <a:schemeClr val="bg1"/>
              </a:solidFill>
              <a:latin typeface="Times New Roman" panose="02020603050405020304" pitchFamily="18" charset="0"/>
              <a:cs typeface="Times New Roman" panose="02020603050405020304" pitchFamily="18" charset="0"/>
            </a:endParaRPr>
          </a:p>
          <a:p>
            <a:r>
              <a:rPr lang="vi-VN"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Cuộc</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sống</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luôn</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có</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những</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khó</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khăn</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hiểm</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nguy</a:t>
            </a:r>
            <a:r>
              <a:rPr lang="en-US" sz="2900" dirty="0">
                <a:solidFill>
                  <a:schemeClr val="bg1"/>
                </a:solidFill>
                <a:latin typeface="Times New Roman" panose="02020603050405020304" pitchFamily="18" charset="0"/>
                <a:cs typeface="Times New Roman" panose="02020603050405020304" pitchFamily="18" charset="0"/>
              </a:rPr>
              <a:t>.</a:t>
            </a:r>
            <a:endParaRPr lang="vi-VN" sz="2900" dirty="0">
              <a:solidFill>
                <a:schemeClr val="bg1"/>
              </a:solidFill>
              <a:latin typeface="Times New Roman" panose="02020603050405020304" pitchFamily="18" charset="0"/>
              <a:cs typeface="Times New Roman" panose="02020603050405020304" pitchFamily="18" charset="0"/>
            </a:endParaRPr>
          </a:p>
          <a:p>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Bạn</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bè</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sẵn</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sàng</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cứu</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giúp</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khi</a:t>
            </a:r>
            <a:r>
              <a:rPr lang="en-US" sz="2900" dirty="0">
                <a:solidFill>
                  <a:schemeClr val="bg1"/>
                </a:solidFill>
                <a:latin typeface="Times New Roman" panose="02020603050405020304" pitchFamily="18" charset="0"/>
                <a:cs typeface="Times New Roman" panose="02020603050405020304" pitchFamily="18" charset="0"/>
              </a:rPr>
              <a:t> ta </a:t>
            </a:r>
            <a:r>
              <a:rPr lang="en-US" sz="2900" dirty="0" err="1">
                <a:solidFill>
                  <a:schemeClr val="bg1"/>
                </a:solidFill>
                <a:latin typeface="Times New Roman" panose="02020603050405020304" pitchFamily="18" charset="0"/>
                <a:cs typeface="Times New Roman" panose="02020603050405020304" pitchFamily="18" charset="0"/>
              </a:rPr>
              <a:t>gặp</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khó</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khăn</a:t>
            </a:r>
            <a:r>
              <a:rPr lang="en-US" sz="2900" dirty="0">
                <a:solidFill>
                  <a:schemeClr val="bg1"/>
                </a:solidFill>
                <a:latin typeface="Times New Roman" panose="02020603050405020304" pitchFamily="18" charset="0"/>
                <a:cs typeface="Times New Roman" panose="02020603050405020304" pitchFamily="18" charset="0"/>
              </a:rPr>
              <a:t>.</a:t>
            </a:r>
            <a:endParaRPr lang="vi-VN" sz="2900" dirty="0">
              <a:solidFill>
                <a:schemeClr val="bg1"/>
              </a:solidFill>
              <a:latin typeface="Times New Roman" panose="02020603050405020304" pitchFamily="18" charset="0"/>
              <a:cs typeface="Times New Roman" panose="02020603050405020304" pitchFamily="18" charset="0"/>
            </a:endParaRPr>
          </a:p>
          <a:p>
            <a:r>
              <a:rPr lang="vi-VN" sz="2900" dirty="0">
                <a:solidFill>
                  <a:schemeClr val="bg1"/>
                </a:solidFill>
                <a:latin typeface="Times New Roman" panose="02020603050405020304" pitchFamily="18" charset="0"/>
                <a:cs typeface="Times New Roman" panose="02020603050405020304" pitchFamily="18" charset="0"/>
              </a:rPr>
              <a:t>- Con người với ý chí, sức mạnh, quyết tâm có khả năng chinh phục, chế ngự thiên nhiên</a:t>
            </a:r>
          </a:p>
        </p:txBody>
      </p:sp>
      <p:sp>
        <p:nvSpPr>
          <p:cNvPr id="6" name="Horizontal Scroll 5"/>
          <p:cNvSpPr/>
          <p:nvPr/>
        </p:nvSpPr>
        <p:spPr>
          <a:xfrm>
            <a:off x="3775435" y="0"/>
            <a:ext cx="3289955" cy="772999"/>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SẢN PHẨM 1:</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0391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3061" y="1263191"/>
            <a:ext cx="5674936" cy="533557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2060"/>
                </a:solidFill>
                <a:latin typeface="Times New Roman" panose="02020603050405020304" pitchFamily="18" charset="0"/>
                <a:cs typeface="Times New Roman" panose="02020603050405020304" pitchFamily="18" charset="0"/>
              </a:rPr>
              <a:t>Kết luận:</a:t>
            </a:r>
            <a:r>
              <a:rPr lang="vi-VN" sz="3200" dirty="0">
                <a:solidFill>
                  <a:srgbClr val="002060"/>
                </a:solidFill>
                <a:latin typeface="Times New Roman" panose="02020603050405020304" pitchFamily="18" charset="0"/>
                <a:cs typeface="Times New Roman" panose="02020603050405020304" pitchFamily="18" charset="0"/>
              </a:rPr>
              <a:t>  Thời gian trôi qua nhưng mỗi lần đọc lại đoạn trích “Bach tuộc”</a:t>
            </a:r>
            <a:r>
              <a:rPr lang="en-US" sz="3200" dirty="0">
                <a:solidFill>
                  <a:srgbClr val="002060"/>
                </a:solidFill>
                <a:latin typeface="Times New Roman" panose="02020603050405020304" pitchFamily="18" charset="0"/>
                <a:cs typeface="Times New Roman" panose="02020603050405020304" pitchFamily="18" charset="0"/>
              </a:rPr>
              <a:t>,</a:t>
            </a:r>
            <a:r>
              <a:rPr lang="vi-VN" sz="3200" dirty="0">
                <a:solidFill>
                  <a:srgbClr val="002060"/>
                </a:solidFill>
                <a:latin typeface="Times New Roman" panose="02020603050405020304" pitchFamily="18" charset="0"/>
                <a:cs typeface="Times New Roman" panose="02020603050405020304" pitchFamily="18" charset="0"/>
              </a:rPr>
              <a:t> em lại xúc động và bị cuốn hút bởi trận giao chiến  giữa các thủy thủ, thành viên tàu với bạch tuộc khổng lồ. Qua đó nhắc em trong cuộc sống phải có dũng khí để vượt qua khó khăn, cần biết tạo nên sức mạnh từ tình yêu thương, đoàn kết.</a:t>
            </a:r>
          </a:p>
        </p:txBody>
      </p:sp>
      <p:sp>
        <p:nvSpPr>
          <p:cNvPr id="6" name="Horizontal Scroll 5"/>
          <p:cNvSpPr/>
          <p:nvPr/>
        </p:nvSpPr>
        <p:spPr>
          <a:xfrm>
            <a:off x="1635551" y="0"/>
            <a:ext cx="3289955" cy="876693"/>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SẢN PHẨM 1:</a:t>
            </a:r>
            <a:endParaRPr lang="vi-VN" sz="320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1310" y="367645"/>
            <a:ext cx="5005633" cy="6089715"/>
          </a:xfrm>
          <a:prstGeom prst="rect">
            <a:avLst/>
          </a:prstGeom>
        </p:spPr>
      </p:pic>
    </p:spTree>
    <p:extLst>
      <p:ext uri="{BB962C8B-B14F-4D97-AF65-F5344CB8AC3E}">
        <p14:creationId xmlns:p14="http://schemas.microsoft.com/office/powerpoint/2010/main" val="11382321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60256" y="-28280"/>
            <a:ext cx="11349872" cy="876693"/>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SẢN PHẨM 2:</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thuyền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trưởng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Nê-mô</a:t>
            </a:r>
            <a:r>
              <a:rPr lang="vi-VN" sz="3200" dirty="0">
                <a:solidFill>
                  <a:srgbClr val="FF0000"/>
                </a:solidFill>
                <a:latin typeface="Times New Roman" panose="02020603050405020304" pitchFamily="18" charset="0"/>
                <a:cs typeface="Times New Roman" panose="02020603050405020304" pitchFamily="18" charset="0"/>
              </a:rPr>
              <a:t> </a:t>
            </a:r>
          </a:p>
        </p:txBody>
      </p:sp>
      <p:sp>
        <p:nvSpPr>
          <p:cNvPr id="5" name="Rectangle 4"/>
          <p:cNvSpPr/>
          <p:nvPr/>
        </p:nvSpPr>
        <p:spPr>
          <a:xfrm>
            <a:off x="160256" y="923827"/>
            <a:ext cx="11924907" cy="571735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bg1"/>
                </a:solidFill>
                <a:latin typeface="Times New Roman" panose="02020603050405020304" pitchFamily="18" charset="0"/>
                <a:cs typeface="Times New Roman" panose="02020603050405020304" pitchFamily="18" charset="0"/>
              </a:rPr>
              <a:t>Mở bài</a:t>
            </a:r>
            <a:r>
              <a:rPr lang="vi-VN" sz="3200" dirty="0">
                <a:solidFill>
                  <a:schemeClr val="bg1"/>
                </a:solidFill>
                <a:latin typeface="Times New Roman" panose="02020603050405020304" pitchFamily="18" charset="0"/>
                <a:cs typeface="Times New Roman" panose="02020603050405020304" pitchFamily="18" charset="0"/>
              </a:rPr>
              <a:t>: </a:t>
            </a:r>
            <a:endParaRPr lang="en-US" sz="3200" dirty="0">
              <a:solidFill>
                <a:schemeClr val="bg1"/>
              </a:solidFill>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trích</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“Bạch tuộc”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Giuyn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véc-nơ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vi-VN" sz="3200" dirty="0">
                <a:latin typeface="Times New Roman" panose="02020603050405020304" pitchFamily="18" charset="0"/>
                <a:cs typeface="Times New Roman" panose="02020603050405020304" pitchFamily="18" charset="0"/>
              </a:rPr>
              <a:t> vật thuyền trưởng Nê</a:t>
            </a:r>
            <a:r>
              <a:rPr lang="en-US" sz="3200" dirty="0">
                <a:latin typeface="Times New Roman" panose="02020603050405020304" pitchFamily="18" charset="0"/>
                <a:cs typeface="Times New Roman" panose="02020603050405020304" pitchFamily="18" charset="0"/>
              </a:rPr>
              <a:t>-m</a:t>
            </a:r>
            <a:r>
              <a:rPr lang="vi-VN" sz="3200" dirty="0">
                <a:latin typeface="Times New Roman" panose="02020603050405020304" pitchFamily="18" charset="0"/>
                <a:cs typeface="Times New Roman" panose="02020603050405020304" pitchFamily="18" charset="0"/>
              </a:rPr>
              <a:t>ô</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b="1" dirty="0" err="1">
                <a:solidFill>
                  <a:schemeClr val="bg1"/>
                </a:solidFill>
                <a:latin typeface="Times New Roman" panose="02020603050405020304" pitchFamily="18" charset="0"/>
                <a:cs typeface="Times New Roman" panose="02020603050405020304" pitchFamily="18" charset="0"/>
              </a:rPr>
              <a:t>Thân</a:t>
            </a:r>
            <a:r>
              <a:rPr lang="vi-VN" sz="3200" b="1" dirty="0">
                <a:solidFill>
                  <a:schemeClr val="bg1"/>
                </a:solidFill>
                <a:latin typeface="Times New Roman" panose="02020603050405020304" pitchFamily="18" charset="0"/>
                <a:cs typeface="Times New Roman" panose="02020603050405020304" pitchFamily="18" charset="0"/>
              </a:rPr>
              <a:t> bài:</a:t>
            </a:r>
            <a:endParaRPr lang="vi-VN" sz="3200" dirty="0">
              <a:solidFill>
                <a:schemeClr val="bg1"/>
              </a:solidFill>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Nê-mô</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N</a:t>
            </a:r>
            <a:r>
              <a:rPr lang="vi-VN" sz="3200" dirty="0">
                <a:latin typeface="Times New Roman" panose="02020603050405020304" pitchFamily="18" charset="0"/>
                <a:cs typeface="Times New Roman" panose="02020603050405020304" pitchFamily="18" charset="0"/>
              </a:rPr>
              <a:t>ê-</a:t>
            </a:r>
            <a:r>
              <a:rPr lang="en-US" sz="3200" dirty="0" err="1">
                <a:latin typeface="Times New Roman" panose="02020603050405020304" pitchFamily="18" charset="0"/>
                <a:cs typeface="Times New Roman" panose="02020603050405020304" pitchFamily="18" charset="0"/>
              </a:rPr>
              <a:t>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khỏe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từng</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dươ</a:t>
            </a:r>
            <a:r>
              <a:rPr lang="vi-VN" sz="3200" dirty="0">
                <a:latin typeface="Times New Roman" panose="02020603050405020304" pitchFamily="18" charset="0"/>
                <a:cs typeface="Times New Roman" panose="02020603050405020304" pitchFamily="18" charset="0"/>
              </a:rPr>
              <a:t>ng. </a:t>
            </a:r>
          </a:p>
        </p:txBody>
      </p:sp>
    </p:spTree>
    <p:extLst>
      <p:ext uri="{BB962C8B-B14F-4D97-AF65-F5344CB8AC3E}">
        <p14:creationId xmlns:p14="http://schemas.microsoft.com/office/powerpoint/2010/main" val="11402097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76" y="518474"/>
            <a:ext cx="11849493" cy="63395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bg1"/>
                </a:solidFill>
                <a:latin typeface="Times New Roman" panose="02020603050405020304" pitchFamily="18" charset="0"/>
                <a:cs typeface="Times New Roman" panose="02020603050405020304" pitchFamily="18" charset="0"/>
              </a:rPr>
              <a:t>Thân</a:t>
            </a:r>
            <a:r>
              <a:rPr lang="vi-VN" sz="3200" b="1" dirty="0">
                <a:solidFill>
                  <a:schemeClr val="bg1"/>
                </a:solidFill>
                <a:latin typeface="Times New Roman" panose="02020603050405020304" pitchFamily="18" charset="0"/>
                <a:cs typeface="Times New Roman" panose="02020603050405020304" pitchFamily="18" charset="0"/>
              </a:rPr>
              <a:t> bài:</a:t>
            </a:r>
            <a:endParaRPr lang="vi-VN" sz="3200" dirty="0">
              <a:solidFill>
                <a:schemeClr val="bg1"/>
              </a:solidFill>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bởi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vi-VN" sz="3200" dirty="0">
                <a:latin typeface="Times New Roman" panose="02020603050405020304" pitchFamily="18" charset="0"/>
                <a:cs typeface="Times New Roman" panose="02020603050405020304" pitchFamily="18" charset="0"/>
              </a:rPr>
              <a:t>: Khi m</a:t>
            </a:r>
            <a:r>
              <a:rPr lang="en-US" sz="3200" dirty="0" err="1">
                <a:latin typeface="Times New Roman" panose="02020603050405020304" pitchFamily="18" charset="0"/>
                <a:cs typeface="Times New Roman" panose="02020603050405020304" pitchFamily="18" charset="0"/>
              </a:rPr>
              <a:t>ột</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bạch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Nét</a:t>
            </a:r>
            <a:r>
              <a:rPr lang="en-US" sz="3200" dirty="0">
                <a:latin typeface="Times New Roman" panose="02020603050405020304" pitchFamily="18" charset="0"/>
                <a:cs typeface="Times New Roman" panose="02020603050405020304" pitchFamily="18" charset="0"/>
              </a:rPr>
              <a:t> Len,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chửng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vi-VN" sz="3200" dirty="0">
                <a:latin typeface="Times New Roman" panose="02020603050405020304" pitchFamily="18" charset="0"/>
                <a:cs typeface="Times New Roman" panose="02020603050405020304" pitchFamily="18" charset="0"/>
              </a:rPr>
              <a:t> “Cái mỏ đáng sợ của quái vật đã há hốc ra ở phía trên Nét”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Nét</a:t>
            </a:r>
            <a:r>
              <a:rPr lang="vi-VN" sz="3200" dirty="0">
                <a:latin typeface="Times New Roman" panose="02020603050405020304" pitchFamily="18" charset="0"/>
                <a:cs typeface="Times New Roman" panose="02020603050405020304" pitchFamily="18" charset="0"/>
              </a:rPr>
              <a:t> “ Lưỡi rìu của Nê- mô cắm phập vào mồm quái vật”. Khi hai cái vòi của bạch tuộc “lao tới một thủy thủ</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rồi “nhấc bổng anh ta lên</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sau đó “quấn chặt” khiến anh chới với, nghẹt thở. Và thật cảm phục trước tinh thần  dũng cảm của Nê-mô lúc này “Nê-mô đã xông đến và chặt đứt luôn cái vòi”. Và em lại thêm hồi hộp khi Nét Len bị  một đối thủ dùng vòi quật ngã. Cái mỏ đáng sợ của quái vật đã há hốc ở phía trên Nét”. Nê mô không sợ hiểm nguy đã lao tới “Lưỡi rìu của Nê-mô cắm phập vào mồm quái vật. Nét thoát chết liền đứng dậy và phóng  ngập mũi lao vào tim kẻ thù”.</a:t>
            </a:r>
          </a:p>
        </p:txBody>
      </p:sp>
      <p:sp>
        <p:nvSpPr>
          <p:cNvPr id="5" name="Horizontal Scroll 4"/>
          <p:cNvSpPr/>
          <p:nvPr/>
        </p:nvSpPr>
        <p:spPr>
          <a:xfrm>
            <a:off x="2964729" y="-131974"/>
            <a:ext cx="3289955" cy="801278"/>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SẢN PHẨM 2:</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59182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840" y="-150828"/>
            <a:ext cx="11972041" cy="700882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7" name="Rectangle 6"/>
          <p:cNvSpPr/>
          <p:nvPr/>
        </p:nvSpPr>
        <p:spPr>
          <a:xfrm>
            <a:off x="84840" y="0"/>
            <a:ext cx="12179432" cy="6380080"/>
          </a:xfrm>
          <a:prstGeom prst="rect">
            <a:avLst/>
          </a:prstGeom>
          <a:solidFill>
            <a:schemeClr val="accent2">
              <a:lumMod val="40000"/>
              <a:lumOff val="60000"/>
            </a:schemeClr>
          </a:solidFill>
        </p:spPr>
        <p:txBody>
          <a:bodyPr wrap="square">
            <a:spAutoFit/>
          </a:bodyPr>
          <a:lstStyle/>
          <a:p>
            <a:pPr algn="just">
              <a:lnSpc>
                <a:spcPct val="107000"/>
              </a:lnSpc>
            </a:pPr>
            <a:r>
              <a:rPr lang="en-US" sz="3200" b="1" dirty="0" err="1">
                <a:latin typeface="Times New Roman" panose="02020603050405020304" pitchFamily="18" charset="0"/>
                <a:cs typeface="Times New Roman" panose="02020603050405020304" pitchFamily="18" charset="0"/>
              </a:rPr>
              <a:t>Thân</a:t>
            </a:r>
            <a:r>
              <a:rPr lang="vi-VN" sz="3200" b="1" dirty="0">
                <a:latin typeface="Times New Roman" panose="02020603050405020304" pitchFamily="18" charset="0"/>
                <a:cs typeface="Times New Roman" panose="02020603050405020304" pitchFamily="18" charset="0"/>
              </a:rPr>
              <a:t> bài:</a:t>
            </a:r>
            <a:endParaRPr lang="vi-VN" sz="3200" dirty="0">
              <a:latin typeface="Times New Roman" panose="02020603050405020304" pitchFamily="18" charset="0"/>
              <a:cs typeface="Times New Roman" panose="02020603050405020304" pitchFamily="18" charset="0"/>
            </a:endParaRPr>
          </a:p>
          <a:p>
            <a:pPr algn="just">
              <a:lnSpc>
                <a:spcPct val="107000"/>
              </a:lnSpc>
            </a:pPr>
            <a:r>
              <a:rPr lang="vi-VN" sz="3200" dirty="0">
                <a:latin typeface="Times New Roman" panose="02020603050405020304" pitchFamily="18" charset="0"/>
                <a:cs typeface="Times New Roman" panose="02020603050405020304" pitchFamily="18" charset="0"/>
              </a:rPr>
              <a:t>+ Thật vui, hả hê khi sau mười lăm phút chiến đấu </a:t>
            </a:r>
            <a:r>
              <a:rPr lang="vi-VN" sz="3200" i="1" dirty="0">
                <a:latin typeface="Times New Roman" panose="02020603050405020304" pitchFamily="18" charset="0"/>
                <a:cs typeface="Times New Roman" panose="02020603050405020304" pitchFamily="18" charset="0"/>
              </a:rPr>
              <a:t>“Lũ bạch tuộc chiến bại, phần bị chết, phần bị thương, cuối cùng phải bỏ chiến trường mà lặn xuống biển sâu”.</a:t>
            </a:r>
            <a:r>
              <a:rPr lang="vi-VN" sz="3200" dirty="0">
                <a:latin typeface="Times New Roman" panose="02020603050405020304" pitchFamily="18" charset="0"/>
                <a:cs typeface="Times New Roman" panose="02020603050405020304" pitchFamily="18" charset="0"/>
              </a:rPr>
              <a:t> </a:t>
            </a:r>
          </a:p>
          <a:p>
            <a:pPr algn="just">
              <a:lnSpc>
                <a:spcPct val="107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Và em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xúc động trước hình ảnh “Thuyền trưởng Nê-mô, mình nhuốm đầu máu, đứng lặng người bên chiếc đèn pha mà nhìn xuống biển cả vừa nuốt mất một người đồng hương của mình” làm em cảm phục và xúc động hơn khi </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Nê-mô</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ứa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vì</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bạch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tuộc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dùng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vòi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quấn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chặt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Sau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vòi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quấn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chặt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ấy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lặn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xuống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vĩnh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viễn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vi-VN"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vi-VN"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26760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979" y="235670"/>
            <a:ext cx="11972041" cy="66223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109980" y="326742"/>
            <a:ext cx="11805500" cy="4834785"/>
          </a:xfrm>
          <a:prstGeom prst="rect">
            <a:avLst/>
          </a:prstGeom>
        </p:spPr>
        <p:txBody>
          <a:bodyPr wrap="square">
            <a:spAutoFit/>
          </a:bodyPr>
          <a:lstStyle/>
          <a:p>
            <a:pPr algn="just">
              <a:lnSpc>
                <a:spcPct val="107000"/>
              </a:lnSpc>
              <a:spcAft>
                <a:spcPts val="0"/>
              </a:spcAft>
            </a:pPr>
            <a:r>
              <a:rPr 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Bài học</a:t>
            </a:r>
          </a:p>
          <a:p>
            <a:pPr algn="just">
              <a:lnSpc>
                <a:spcPct val="107000"/>
              </a:lnSpc>
              <a:spcAft>
                <a:spcPts val="0"/>
              </a:spcAft>
            </a:pPr>
            <a:r>
              <a:rPr 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Dũng cảm, mưu trí khi đối mặt với hiểm nguy.</a:t>
            </a:r>
          </a:p>
          <a:p>
            <a:pPr>
              <a:lnSpc>
                <a:spcPct val="107000"/>
              </a:lnSpc>
              <a:spcAft>
                <a:spcPts val="0"/>
              </a:spcAft>
            </a:pPr>
            <a:r>
              <a:rPr 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Yêu thương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đoàn kết với đồng đội để vượt qua khó khăn.</a:t>
            </a:r>
          </a:p>
          <a:p>
            <a:pPr>
              <a:lnSpc>
                <a:spcPct val="107000"/>
              </a:lnSpc>
              <a:spcAft>
                <a:spcPts val="0"/>
              </a:spcAft>
            </a:pPr>
            <a:r>
              <a:rPr 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Con người với ý chí, sáng tạo, tinh thần đoàn kết, mưu trí... có khả năng chế ngự, làm chủ thiên nhiên.</a:t>
            </a:r>
          </a:p>
          <a:p>
            <a:pPr>
              <a:lnSpc>
                <a:spcPct val="107000"/>
              </a:lnSpc>
              <a:spcAft>
                <a:spcPts val="0"/>
              </a:spcAft>
            </a:pPr>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Kết luận</a:t>
            </a:r>
            <a:r>
              <a:rPr 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Thời gian trôi qua nhưng hình ảnh nhân vật thuyền trưởng Nê-mô luôn để lại cho em ấn tượng khó quên. Qua nhân vật nhắc nhở em lòng dũng cảm, ý thức trách nhiệm tình yêu thương với bạn bè để có thể vùng nhau vượt qua khó khăn.</a:t>
            </a:r>
            <a:endParaRPr lang="vi-VN" sz="3200" dirty="0"/>
          </a:p>
        </p:txBody>
      </p:sp>
    </p:spTree>
    <p:extLst>
      <p:ext uri="{BB962C8B-B14F-4D97-AF65-F5344CB8AC3E}">
        <p14:creationId xmlns:p14="http://schemas.microsoft.com/office/powerpoint/2010/main" val="965359486"/>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33633" y="-122548"/>
            <a:ext cx="11406433" cy="99924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rgbClr val="FF0000"/>
                </a:solidFill>
                <a:latin typeface="Times New Roman" panose="02020603050405020304" pitchFamily="18" charset="0"/>
                <a:cs typeface="Times New Roman" panose="02020603050405020304" pitchFamily="18" charset="0"/>
              </a:rPr>
              <a:t> SẢN PHẨM 3</a:t>
            </a:r>
            <a:r>
              <a:rPr lang="en-US" sz="3200" b="1">
                <a:solidFill>
                  <a:srgbClr val="FF0000"/>
                </a:solidFill>
                <a:latin typeface="Times New Roman" panose="02020603050405020304" pitchFamily="18" charset="0"/>
                <a:cs typeface="Times New Roman" panose="02020603050405020304" pitchFamily="18" charset="0"/>
              </a:rPr>
              <a:t>:  Dàn ý bài văn biểu cảm về giáo sư A-rôn-nác</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84841" y="801278"/>
            <a:ext cx="12000322" cy="605672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vi-VN" sz="3000" b="1" dirty="0">
                <a:solidFill>
                  <a:srgbClr val="002060"/>
                </a:solidFill>
                <a:latin typeface="Times New Roman" panose="02020603050405020304" pitchFamily="18" charset="0"/>
                <a:cs typeface="Times New Roman" panose="02020603050405020304" pitchFamily="18" charset="0"/>
              </a:rPr>
              <a:t> Mở bài</a:t>
            </a:r>
            <a:r>
              <a:rPr lang="vi-VN"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Đọc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đoạn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trích</a:t>
            </a: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“Bạch tuộc”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của</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Giuyn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véc-nơ</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em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rất</a:t>
            </a: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 yêu mến và cảm phục giáo sư A-rôn-nác.</a:t>
            </a:r>
          </a:p>
          <a:p>
            <a:pPr marL="457200" indent="-457200">
              <a:buFont typeface="Wingdings" panose="05000000000000000000" pitchFamily="2" charset="2"/>
              <a:buChar char="v"/>
            </a:pPr>
            <a:r>
              <a:rPr lang="en-US" sz="3000" b="1" dirty="0" err="1">
                <a:solidFill>
                  <a:srgbClr val="002060"/>
                </a:solidFill>
                <a:latin typeface="Times New Roman" panose="02020603050405020304" pitchFamily="18" charset="0"/>
                <a:cs typeface="Times New Roman" panose="02020603050405020304" pitchFamily="18" charset="0"/>
              </a:rPr>
              <a:t>Thân</a:t>
            </a:r>
            <a:r>
              <a:rPr lang="vi-VN" sz="3000" b="1" dirty="0">
                <a:solidFill>
                  <a:srgbClr val="002060"/>
                </a:solidFill>
                <a:latin typeface="Times New Roman" panose="02020603050405020304" pitchFamily="18" charset="0"/>
                <a:cs typeface="Times New Roman" panose="02020603050405020304" pitchFamily="18" charset="0"/>
              </a:rPr>
              <a:t> bài:</a:t>
            </a:r>
            <a:endParaRPr lang="vi-VN" sz="3000" dirty="0">
              <a:solidFill>
                <a:srgbClr val="002060"/>
              </a:solidFill>
              <a:latin typeface="Times New Roman" panose="02020603050405020304" pitchFamily="18" charset="0"/>
              <a:cs typeface="Times New Roman" panose="02020603050405020304" pitchFamily="18" charset="0"/>
            </a:endParaRPr>
          </a:p>
          <a:p>
            <a:r>
              <a:rPr lang="vi-VN" sz="3000" dirty="0">
                <a:solidFill>
                  <a:srgbClr val="002060"/>
                </a:solidFill>
                <a:latin typeface="Times New Roman" panose="02020603050405020304" pitchFamily="18" charset="0"/>
                <a:cs typeface="Times New Roman" panose="02020603050405020304" pitchFamily="18" charset="0"/>
              </a:rPr>
              <a:t>- Cảm xúc ấn tượng chung về nhân vật: Giáo sư A-rôn-nác là người uyên bác luôn thân thiện, cởi mở với mọi người.</a:t>
            </a:r>
          </a:p>
          <a:p>
            <a:r>
              <a:rPr lang="vi-VN"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Nêu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các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biểu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hiện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cụ</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thể</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của</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tình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cảm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cảm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xúc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suy</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nghĩ</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về</a:t>
            </a:r>
            <a:r>
              <a:rPr lang="vi-VN" sz="3000" dirty="0">
                <a:solidFill>
                  <a:srgbClr val="002060"/>
                </a:solidFill>
                <a:latin typeface="Times New Roman" panose="02020603050405020304" pitchFamily="18" charset="0"/>
                <a:cs typeface="Times New Roman" panose="02020603050405020304" pitchFamily="18" charset="0"/>
              </a:rPr>
              <a:t> nhân vật.</a:t>
            </a:r>
          </a:p>
          <a:p>
            <a:r>
              <a:rPr lang="vi-VN" sz="3000" dirty="0">
                <a:solidFill>
                  <a:srgbClr val="002060"/>
                </a:solidFill>
                <a:latin typeface="Times New Roman" panose="02020603050405020304" pitchFamily="18" charset="0"/>
                <a:cs typeface="Times New Roman" panose="02020603050405020304" pitchFamily="18" charset="0"/>
              </a:rPr>
              <a:t>+ Ấn  tượng về một </a:t>
            </a:r>
            <a:r>
              <a:rPr lang="en-US" sz="3000" dirty="0" err="1">
                <a:solidFill>
                  <a:srgbClr val="002060"/>
                </a:solidFill>
                <a:latin typeface="Times New Roman" panose="02020603050405020304" pitchFamily="18" charset="0"/>
                <a:cs typeface="Times New Roman" panose="02020603050405020304" pitchFamily="18" charset="0"/>
              </a:rPr>
              <a:t>người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uyên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bác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Ông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có</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một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bộ</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râu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quai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nón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cùng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mái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tóc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xoăn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đẹp</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đẽ</a:t>
            </a:r>
            <a:r>
              <a:rPr lang="vi-VN" sz="3000" dirty="0">
                <a:solidFill>
                  <a:srgbClr val="002060"/>
                </a:solidFill>
                <a:latin typeface="Times New Roman" panose="02020603050405020304" pitchFamily="18" charset="0"/>
                <a:cs typeface="Times New Roman" panose="02020603050405020304" pitchFamily="18" charset="0"/>
              </a:rPr>
              <a:t>, n</a:t>
            </a:r>
            <a:r>
              <a:rPr lang="en-US" sz="3000" dirty="0" err="1">
                <a:solidFill>
                  <a:srgbClr val="002060"/>
                </a:solidFill>
                <a:latin typeface="Times New Roman" panose="02020603050405020304" pitchFamily="18" charset="0"/>
                <a:cs typeface="Times New Roman" panose="02020603050405020304" pitchFamily="18" charset="0"/>
              </a:rPr>
              <a:t>gười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ông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hơi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mập</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mạp</a:t>
            </a:r>
            <a:r>
              <a:rPr lang="vi-VN" sz="3000" dirty="0">
                <a:solidFill>
                  <a:srgbClr val="002060"/>
                </a:solidFill>
                <a:latin typeface="Times New Roman" panose="02020603050405020304" pitchFamily="18" charset="0"/>
                <a:cs typeface="Times New Roman" panose="02020603050405020304" pitchFamily="18" charset="0"/>
              </a:rPr>
              <a:t> nhưng luôn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đeo</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kính</a:t>
            </a:r>
            <a:r>
              <a:rPr lang="en-US" sz="3000" dirty="0">
                <a:solidFill>
                  <a:srgbClr val="002060"/>
                </a:solidFill>
                <a:latin typeface="Times New Roman" panose="02020603050405020304" pitchFamily="18" charset="0"/>
                <a:cs typeface="Times New Roman" panose="02020603050405020304" pitchFamily="18" charset="0"/>
              </a:rPr>
              <a:t>, hay </a:t>
            </a:r>
            <a:r>
              <a:rPr lang="en-US" sz="3000" dirty="0" err="1">
                <a:solidFill>
                  <a:srgbClr val="002060"/>
                </a:solidFill>
                <a:latin typeface="Times New Roman" panose="02020603050405020304" pitchFamily="18" charset="0"/>
                <a:cs typeface="Times New Roman" panose="02020603050405020304" pitchFamily="18" charset="0"/>
              </a:rPr>
              <a:t>đọc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sách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ghi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chép</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những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điều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mình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suy</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nghĩ</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và</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khám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phá</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được</a:t>
            </a:r>
            <a:r>
              <a:rPr lang="en-US" sz="3000" dirty="0">
                <a:solidFill>
                  <a:srgbClr val="002060"/>
                </a:solidFill>
                <a:latin typeface="Times New Roman" panose="02020603050405020304" pitchFamily="18" charset="0"/>
                <a:cs typeface="Times New Roman" panose="02020603050405020304" pitchFamily="18" charset="0"/>
              </a:rPr>
              <a:t>.</a:t>
            </a:r>
            <a:endParaRPr lang="vi-VN" sz="3000" dirty="0">
              <a:solidFill>
                <a:srgbClr val="002060"/>
              </a:solidFill>
              <a:latin typeface="Times New Roman" panose="02020603050405020304" pitchFamily="18" charset="0"/>
              <a:cs typeface="Times New Roman" panose="02020603050405020304" pitchFamily="18" charset="0"/>
            </a:endParaRPr>
          </a:p>
          <a:p>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 Em rất yêu mến nhân vật bởi ôn</a:t>
            </a:r>
            <a:r>
              <a:rPr lang="en-US" sz="3000" dirty="0">
                <a:solidFill>
                  <a:srgbClr val="002060"/>
                </a:solidFill>
                <a:latin typeface="Times New Roman" panose="02020603050405020304" pitchFamily="18" charset="0"/>
                <a:cs typeface="Times New Roman" panose="02020603050405020304" pitchFamily="18" charset="0"/>
              </a:rPr>
              <a:t>g </a:t>
            </a:r>
            <a:r>
              <a:rPr lang="en-US" sz="3000" dirty="0" err="1">
                <a:solidFill>
                  <a:srgbClr val="002060"/>
                </a:solidFill>
                <a:latin typeface="Times New Roman" panose="02020603050405020304" pitchFamily="18" charset="0"/>
                <a:cs typeface="Times New Roman" panose="02020603050405020304" pitchFamily="18" charset="0"/>
              </a:rPr>
              <a:t>cũng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rất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thân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thiện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cởi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mở</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với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mọi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người</a:t>
            </a: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(ông đã không ngần ngại trả lời Nét, Công- xây về loài bạch tuộc)</a:t>
            </a:r>
          </a:p>
          <a:p>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Bài học: Nhân vật giáo sư đã nhắc nhở em về lòng đam mê mê khám phá khoa học. Dù là ai cũng phải biết sống cởi mở th</a:t>
            </a:r>
            <a:r>
              <a:rPr lang="en-US" sz="3000" dirty="0" err="1">
                <a:solidFill>
                  <a:srgbClr val="002060"/>
                </a:solidFill>
                <a:latin typeface="Times New Roman" panose="02020603050405020304" pitchFamily="18" charset="0"/>
                <a:cs typeface="Times New Roman" panose="02020603050405020304" pitchFamily="18" charset="0"/>
              </a:rPr>
              <a:t>ân</a:t>
            </a: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thiện với mọi người.</a:t>
            </a:r>
          </a:p>
        </p:txBody>
      </p:sp>
    </p:spTree>
    <p:extLst>
      <p:ext uri="{BB962C8B-B14F-4D97-AF65-F5344CB8AC3E}">
        <p14:creationId xmlns:p14="http://schemas.microsoft.com/office/powerpoint/2010/main" val="33375548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33633" y="-122548"/>
            <a:ext cx="11406433" cy="99924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FF0000"/>
                </a:solidFill>
                <a:latin typeface="Times New Roman" panose="02020603050405020304" pitchFamily="18" charset="0"/>
                <a:cs typeface="Times New Roman" panose="02020603050405020304" pitchFamily="18" charset="0"/>
              </a:rPr>
              <a:t> SẢN PHẨM 3</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Dàn</a:t>
            </a:r>
            <a:r>
              <a:rPr lang="en-US" sz="3200" b="1" dirty="0">
                <a:solidFill>
                  <a:srgbClr val="FF0000"/>
                </a:solidFill>
                <a:latin typeface="Times New Roman" panose="02020603050405020304" pitchFamily="18" charset="0"/>
                <a:cs typeface="Times New Roman" panose="02020603050405020304" pitchFamily="18" charset="0"/>
              </a:rPr>
              <a:t> ý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sư</a:t>
            </a:r>
            <a:r>
              <a:rPr lang="en-US" sz="3200" b="1" dirty="0">
                <a:solidFill>
                  <a:srgbClr val="FF0000"/>
                </a:solidFill>
                <a:latin typeface="Times New Roman" panose="02020603050405020304" pitchFamily="18" charset="0"/>
                <a:cs typeface="Times New Roman" panose="02020603050405020304" pitchFamily="18" charset="0"/>
              </a:rPr>
              <a:t> A-</a:t>
            </a:r>
            <a:r>
              <a:rPr lang="en-US" sz="3200" b="1" dirty="0" err="1">
                <a:solidFill>
                  <a:srgbClr val="FF0000"/>
                </a:solidFill>
                <a:latin typeface="Times New Roman" panose="02020603050405020304" pitchFamily="18" charset="0"/>
                <a:cs typeface="Times New Roman" panose="02020603050405020304" pitchFamily="18" charset="0"/>
              </a:rPr>
              <a:t>rôn</a:t>
            </a:r>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cs typeface="Times New Roman" panose="02020603050405020304" pitchFamily="18" charset="0"/>
              </a:rPr>
              <a:t>nác</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54524" y="1055802"/>
            <a:ext cx="5392132" cy="580219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vi-VN" sz="3200" b="1" dirty="0">
                <a:solidFill>
                  <a:schemeClr val="bg1"/>
                </a:solidFill>
                <a:latin typeface="Times New Roman" panose="02020603050405020304" pitchFamily="18" charset="0"/>
                <a:cs typeface="Times New Roman" panose="02020603050405020304" pitchFamily="18" charset="0"/>
              </a:rPr>
              <a:t>Kết luận:</a:t>
            </a:r>
            <a:r>
              <a:rPr lang="vi-VN" sz="3200" dirty="0">
                <a:solidFill>
                  <a:schemeClr val="bg1"/>
                </a:solidFill>
                <a:latin typeface="Times New Roman" panose="02020603050405020304" pitchFamily="18" charset="0"/>
                <a:cs typeface="Times New Roman" panose="02020603050405020304" pitchFamily="18" charset="0"/>
              </a:rPr>
              <a:t>  </a:t>
            </a:r>
          </a:p>
          <a:p>
            <a:r>
              <a:rPr lang="vi-VN" sz="3200" dirty="0">
                <a:solidFill>
                  <a:schemeClr val="bg1"/>
                </a:solidFill>
                <a:latin typeface="Times New Roman" panose="02020603050405020304" pitchFamily="18" charset="0"/>
                <a:cs typeface="Times New Roman" panose="02020603050405020304" pitchFamily="18" charset="0"/>
              </a:rPr>
              <a:t>Thời gian trôi qua nhưng hình ảnh nhân vật giáo sư luôn sống mãi trong em. Qua nhân vật cho em hiểu hơn về ý nghĩa của việc khám phá sáng tạo khoa học. Nhắc em nỗ lực học tập luyện rèn, nuôi dưỡng cho mình khát khao khám phá thế giới tự nhiên, khát khao đến với chân trời khoa học .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0543" y="1179121"/>
            <a:ext cx="5608949" cy="5513910"/>
          </a:xfrm>
          <a:prstGeom prst="rect">
            <a:avLst/>
          </a:prstGeom>
        </p:spPr>
      </p:pic>
    </p:spTree>
    <p:extLst>
      <p:ext uri="{BB962C8B-B14F-4D97-AF65-F5344CB8AC3E}">
        <p14:creationId xmlns:p14="http://schemas.microsoft.com/office/powerpoint/2010/main" val="20508461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94268" y="103695"/>
            <a:ext cx="11962614" cy="716437"/>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FF0000"/>
                </a:solidFill>
                <a:latin typeface="Times New Roman" panose="02020603050405020304" pitchFamily="18" charset="0"/>
                <a:cs typeface="Times New Roman" panose="02020603050405020304" pitchFamily="18" charset="0"/>
              </a:rPr>
              <a:t>Dàn</a:t>
            </a:r>
            <a:r>
              <a:rPr lang="en-US" sz="3200" b="1" dirty="0">
                <a:solidFill>
                  <a:srgbClr val="FF0000"/>
                </a:solidFill>
                <a:latin typeface="Times New Roman" panose="02020603050405020304" pitchFamily="18" charset="0"/>
                <a:cs typeface="Times New Roman" panose="02020603050405020304" pitchFamily="18" charset="0"/>
              </a:rPr>
              <a:t> ý </a:t>
            </a:r>
            <a:r>
              <a:rPr lang="en-US" sz="3200" b="1" dirty="0" err="1">
                <a:solidFill>
                  <a:srgbClr val="FF0000"/>
                </a:solidFill>
                <a:latin typeface="Times New Roman" panose="02020603050405020304" pitchFamily="18" charset="0"/>
                <a:cs typeface="Times New Roman" panose="02020603050405020304" pitchFamily="18" charset="0"/>
              </a:rPr>
              <a:t>chung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con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hoặc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việc</a:t>
            </a:r>
            <a:r>
              <a:rPr lang="en-US" sz="3200" b="1" dirty="0">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48795" y="1899503"/>
            <a:ext cx="2667784" cy="47888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Mở bài:</a:t>
            </a:r>
            <a:r>
              <a:rPr lang="vi-VN" sz="3200" dirty="0">
                <a:latin typeface="Times New Roman" panose="02020603050405020304" pitchFamily="18" charset="0"/>
                <a:cs typeface="Times New Roman" panose="02020603050405020304" pitchFamily="18" charset="0"/>
              </a:rPr>
              <a:t> Nêu tên nhân vật hoặc sự việc đặc sắc mà em muốn viết</a:t>
            </a:r>
          </a:p>
        </p:txBody>
      </p:sp>
      <p:sp>
        <p:nvSpPr>
          <p:cNvPr id="6" name="Rectangle 5"/>
          <p:cNvSpPr/>
          <p:nvPr/>
        </p:nvSpPr>
        <p:spPr>
          <a:xfrm>
            <a:off x="3667027" y="1008667"/>
            <a:ext cx="4703975" cy="57692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C00000"/>
                </a:solidFill>
                <a:latin typeface="Times New Roman" panose="02020603050405020304" pitchFamily="18" charset="0"/>
                <a:cs typeface="Times New Roman" panose="02020603050405020304" pitchFamily="18" charset="0"/>
              </a:rPr>
              <a:t> Thân bài:</a:t>
            </a:r>
            <a:r>
              <a:rPr lang="vi-VN" sz="3200" dirty="0">
                <a:solidFill>
                  <a:srgbClr val="C00000"/>
                </a:solidFill>
                <a:latin typeface="Times New Roman" panose="02020603050405020304" pitchFamily="18" charset="0"/>
                <a:cs typeface="Times New Roman" panose="02020603050405020304" pitchFamily="18" charset="0"/>
              </a:rPr>
              <a:t> Lần lượt nêu những cảm xúc và suy nghĩ từ khái quát đến cụ thể </a:t>
            </a:r>
          </a:p>
          <a:p>
            <a:r>
              <a:rPr lang="vi-VN" sz="3200" dirty="0">
                <a:solidFill>
                  <a:srgbClr val="C00000"/>
                </a:solidFill>
                <a:latin typeface="Times New Roman" panose="02020603050405020304" pitchFamily="18" charset="0"/>
                <a:cs typeface="Times New Roman" panose="02020603050405020304" pitchFamily="18" charset="0"/>
              </a:rPr>
              <a:t>- Nêu cảm xúc chung về con người sự việc</a:t>
            </a:r>
          </a:p>
          <a:p>
            <a:r>
              <a:rPr lang="vi-VN" sz="3200" dirty="0">
                <a:solidFill>
                  <a:srgbClr val="C00000"/>
                </a:solidFill>
                <a:latin typeface="Times New Roman" panose="02020603050405020304" pitchFamily="18" charset="0"/>
                <a:cs typeface="Times New Roman" panose="02020603050405020304" pitchFamily="18" charset="0"/>
              </a:rPr>
              <a:t>-  Nêu các biểu hiện cụ thể của tình cảm, cảm xúc, suy nghĩ về con người, sự việc</a:t>
            </a:r>
          </a:p>
          <a:p>
            <a:r>
              <a:rPr lang="vi-VN" sz="3200" dirty="0">
                <a:solidFill>
                  <a:srgbClr val="C00000"/>
                </a:solidFill>
                <a:latin typeface="Times New Roman" panose="02020603050405020304" pitchFamily="18" charset="0"/>
                <a:cs typeface="Times New Roman" panose="02020603050405020304" pitchFamily="18" charset="0"/>
              </a:rPr>
              <a:t>- Rút ra bài học từ nhân vật  sự việc</a:t>
            </a:r>
          </a:p>
        </p:txBody>
      </p:sp>
      <p:sp>
        <p:nvSpPr>
          <p:cNvPr id="9" name="Rectangle 8"/>
          <p:cNvSpPr/>
          <p:nvPr/>
        </p:nvSpPr>
        <p:spPr>
          <a:xfrm>
            <a:off x="9125146" y="1989056"/>
            <a:ext cx="2752627" cy="478881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 Kết bài: </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Khẳng định lại ấn tượng, cảm xúc, suy nghĩ của em về con người hoặc sự việc được nói đến trong bài văn</a:t>
            </a:r>
          </a:p>
        </p:txBody>
      </p:sp>
    </p:spTree>
    <p:extLst>
      <p:ext uri="{BB962C8B-B14F-4D97-AF65-F5344CB8AC3E}">
        <p14:creationId xmlns:p14="http://schemas.microsoft.com/office/powerpoint/2010/main" val="28660455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54145" y="1102936"/>
            <a:ext cx="5043340" cy="4110087"/>
          </a:xfrm>
          <a:prstGeom prst="cloud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Cloud Callout 4"/>
          <p:cNvSpPr/>
          <p:nvPr/>
        </p:nvSpPr>
        <p:spPr>
          <a:xfrm>
            <a:off x="6779445" y="-75415"/>
            <a:ext cx="5043340" cy="4110087"/>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4297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1" nodeType="clickEffect">
                                  <p:stCondLst>
                                    <p:cond delay="0"/>
                                  </p:stCondLst>
                                  <p:childTnLst>
                                    <p:animEffect transition="out" filter="barn(inVertic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4842" y="0"/>
            <a:ext cx="5307290" cy="197020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anose="02020603050405020304" pitchFamily="18" charset="0"/>
                <a:cs typeface="Times New Roman" panose="02020603050405020304" pitchFamily="18" charset="0"/>
              </a:rPr>
              <a:t>c. Viết bài : Dựa theo dàn </a:t>
            </a:r>
            <a:r>
              <a:rPr lang="vi-VN" sz="3200" dirty="0">
                <a:latin typeface="Times New Roman" panose="02020603050405020304" pitchFamily="18" charset="0"/>
                <a:cs typeface="Times New Roman" panose="02020603050405020304" pitchFamily="18" charset="0"/>
              </a:rPr>
              <a:t> </a:t>
            </a:r>
          </a:p>
          <a:p>
            <a:pPr algn="ctr"/>
            <a:r>
              <a:rPr lang="vi-VN" sz="3200" dirty="0">
                <a:latin typeface="Times New Roman" panose="02020603050405020304" pitchFamily="18" charset="0"/>
                <a:cs typeface="Times New Roman" panose="02020603050405020304" pitchFamily="18" charset="0"/>
              </a:rPr>
              <a:t>Viết mở bài</a:t>
            </a:r>
          </a:p>
          <a:p>
            <a:pPr algn="ctr"/>
            <a:r>
              <a:rPr lang="vi-VN" sz="3200" dirty="0">
                <a:latin typeface="Times New Roman" panose="02020603050405020304" pitchFamily="18" charset="0"/>
                <a:cs typeface="Times New Roman" panose="02020603050405020304" pitchFamily="18" charset="0"/>
              </a:rPr>
              <a:t>Viết thân bài</a:t>
            </a:r>
            <a:endParaRPr lang="en-US" sz="3200" dirty="0">
              <a:latin typeface="Times New Roman" panose="02020603050405020304" pitchFamily="18" charset="0"/>
              <a:cs typeface="Times New Roman" panose="02020603050405020304" pitchFamily="18" charset="0"/>
            </a:endParaRPr>
          </a:p>
          <a:p>
            <a:pPr algn="ctr"/>
            <a:r>
              <a:rPr lang="vi-VN" sz="3200" dirty="0">
                <a:latin typeface="Times New Roman" panose="02020603050405020304" pitchFamily="18" charset="0"/>
                <a:cs typeface="Times New Roman" panose="02020603050405020304" pitchFamily="18" charset="0"/>
              </a:rPr>
              <a:t> Viết kết bài</a:t>
            </a:r>
          </a:p>
        </p:txBody>
      </p:sp>
      <p:graphicFrame>
        <p:nvGraphicFramePr>
          <p:cNvPr id="5" name="Table 4"/>
          <p:cNvGraphicFramePr>
            <a:graphicFrameLocks noGrp="1"/>
          </p:cNvGraphicFramePr>
          <p:nvPr>
            <p:extLst>
              <p:ext uri="{D42A27DB-BD31-4B8C-83A1-F6EECF244321}">
                <p14:modId xmlns:p14="http://schemas.microsoft.com/office/powerpoint/2010/main" val="3242490709"/>
              </p:ext>
            </p:extLst>
          </p:nvPr>
        </p:nvGraphicFramePr>
        <p:xfrm>
          <a:off x="179109" y="2164080"/>
          <a:ext cx="11679811" cy="4572000"/>
        </p:xfrm>
        <a:graphic>
          <a:graphicData uri="http://schemas.openxmlformats.org/drawingml/2006/table">
            <a:tbl>
              <a:tblPr firstRow="1" firstCol="1" bandRow="1">
                <a:tableStyleId>{5C22544A-7EE6-4342-B048-85BDC9FD1C3A}</a:tableStyleId>
              </a:tblPr>
              <a:tblGrid>
                <a:gridCol w="970961">
                  <a:extLst>
                    <a:ext uri="{9D8B030D-6E8A-4147-A177-3AD203B41FA5}">
                      <a16:colId xmlns:a16="http://schemas.microsoft.com/office/drawing/2014/main" val="2425245868"/>
                    </a:ext>
                  </a:extLst>
                </a:gridCol>
                <a:gridCol w="7417373">
                  <a:extLst>
                    <a:ext uri="{9D8B030D-6E8A-4147-A177-3AD203B41FA5}">
                      <a16:colId xmlns:a16="http://schemas.microsoft.com/office/drawing/2014/main" val="1971418978"/>
                    </a:ext>
                  </a:extLst>
                </a:gridCol>
                <a:gridCol w="1302421">
                  <a:extLst>
                    <a:ext uri="{9D8B030D-6E8A-4147-A177-3AD203B41FA5}">
                      <a16:colId xmlns:a16="http://schemas.microsoft.com/office/drawing/2014/main" val="896485814"/>
                    </a:ext>
                  </a:extLst>
                </a:gridCol>
                <a:gridCol w="1989056">
                  <a:extLst>
                    <a:ext uri="{9D8B030D-6E8A-4147-A177-3AD203B41FA5}">
                      <a16:colId xmlns:a16="http://schemas.microsoft.com/office/drawing/2014/main" val="754403441"/>
                    </a:ext>
                  </a:extLst>
                </a:gridCol>
              </a:tblGrid>
              <a:tr h="0">
                <a:tc>
                  <a:txBody>
                    <a:bodyPr/>
                    <a:lstStyle/>
                    <a:p>
                      <a:pPr algn="ctr">
                        <a:spcAft>
                          <a:spcPts val="0"/>
                        </a:spcAft>
                      </a:pPr>
                      <a:r>
                        <a:rPr lang="en-US" sz="3000" dirty="0">
                          <a:solidFill>
                            <a:srgbClr val="FF0000"/>
                          </a:solidFill>
                          <a:effectLst/>
                          <a:latin typeface="Times New Roman" panose="02020603050405020304" pitchFamily="18" charset="0"/>
                          <a:cs typeface="Times New Roman" panose="02020603050405020304" pitchFamily="18" charset="0"/>
                        </a:rPr>
                        <a:t>STT</a:t>
                      </a:r>
                      <a:endParaRPr lang="vi-VN"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3000" dirty="0" err="1">
                          <a:solidFill>
                            <a:srgbClr val="FF0000"/>
                          </a:solidFill>
                          <a:effectLst/>
                          <a:latin typeface="Times New Roman" panose="02020603050405020304" pitchFamily="18" charset="0"/>
                          <a:cs typeface="Times New Roman" panose="02020603050405020304" pitchFamily="18" charset="0"/>
                        </a:rPr>
                        <a:t>Tiêu</a:t>
                      </a:r>
                      <a:r>
                        <a:rPr lang="en-US" sz="3000" dirty="0">
                          <a:solidFill>
                            <a:srgbClr val="FF0000"/>
                          </a:solidFill>
                          <a:effectLst/>
                          <a:latin typeface="Times New Roman" panose="02020603050405020304" pitchFamily="18" charset="0"/>
                          <a:cs typeface="Times New Roman" panose="02020603050405020304" pitchFamily="18" charset="0"/>
                        </a:rPr>
                        <a:t> </a:t>
                      </a:r>
                      <a:r>
                        <a:rPr lang="en-US" sz="3000" dirty="0" err="1">
                          <a:solidFill>
                            <a:srgbClr val="FF0000"/>
                          </a:solidFill>
                          <a:effectLst/>
                          <a:latin typeface="Times New Roman" panose="02020603050405020304" pitchFamily="18" charset="0"/>
                          <a:cs typeface="Times New Roman" panose="02020603050405020304" pitchFamily="18" charset="0"/>
                        </a:rPr>
                        <a:t>chí</a:t>
                      </a:r>
                      <a:endParaRPr lang="vi-VN"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3000" dirty="0" err="1">
                          <a:solidFill>
                            <a:srgbClr val="FF0000"/>
                          </a:solidFill>
                          <a:effectLst/>
                          <a:latin typeface="Times New Roman" panose="02020603050405020304" pitchFamily="18" charset="0"/>
                          <a:cs typeface="Times New Roman" panose="02020603050405020304" pitchFamily="18" charset="0"/>
                        </a:rPr>
                        <a:t>Đạt</a:t>
                      </a:r>
                      <a:endParaRPr lang="vi-VN"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3000" dirty="0" err="1">
                          <a:solidFill>
                            <a:srgbClr val="FF0000"/>
                          </a:solidFill>
                          <a:effectLst/>
                          <a:latin typeface="Times New Roman" panose="02020603050405020304" pitchFamily="18" charset="0"/>
                          <a:cs typeface="Times New Roman" panose="02020603050405020304" pitchFamily="18" charset="0"/>
                        </a:rPr>
                        <a:t>Chưa</a:t>
                      </a:r>
                      <a:r>
                        <a:rPr lang="en-US" sz="3000" dirty="0">
                          <a:solidFill>
                            <a:srgbClr val="FF0000"/>
                          </a:solidFill>
                          <a:effectLst/>
                          <a:latin typeface="Times New Roman" panose="02020603050405020304" pitchFamily="18" charset="0"/>
                          <a:cs typeface="Times New Roman" panose="02020603050405020304" pitchFamily="18" charset="0"/>
                        </a:rPr>
                        <a:t> </a:t>
                      </a:r>
                      <a:r>
                        <a:rPr lang="en-US" sz="3000" dirty="0" err="1">
                          <a:solidFill>
                            <a:srgbClr val="FF0000"/>
                          </a:solidFill>
                          <a:effectLst/>
                          <a:latin typeface="Times New Roman" panose="02020603050405020304" pitchFamily="18" charset="0"/>
                          <a:cs typeface="Times New Roman" panose="02020603050405020304" pitchFamily="18" charset="0"/>
                        </a:rPr>
                        <a:t>đạt</a:t>
                      </a:r>
                      <a:endParaRPr lang="vi-VN"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944924313"/>
                  </a:ext>
                </a:extLst>
              </a:tr>
              <a:tr h="0">
                <a:tc>
                  <a:txBody>
                    <a:bodyPr/>
                    <a:lstStyle/>
                    <a:p>
                      <a:pPr algn="ctr">
                        <a:spcAft>
                          <a:spcPts val="0"/>
                        </a:spcAft>
                      </a:pPr>
                      <a:r>
                        <a:rPr lang="en-US" sz="3000" dirty="0">
                          <a:solidFill>
                            <a:srgbClr val="00B050"/>
                          </a:solidFill>
                          <a:effectLst/>
                          <a:latin typeface="Times New Roman" panose="02020603050405020304" pitchFamily="18" charset="0"/>
                          <a:cs typeface="Times New Roman" panose="02020603050405020304" pitchFamily="18" charset="0"/>
                        </a:rPr>
                        <a:t>1</a:t>
                      </a:r>
                      <a:endParaRPr lang="vi-VN" sz="3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vi-VN" sz="3000" dirty="0">
                          <a:effectLst/>
                          <a:latin typeface="Times New Roman" panose="02020603050405020304" pitchFamily="18" charset="0"/>
                          <a:cs typeface="Times New Roman" panose="02020603050405020304" pitchFamily="18" charset="0"/>
                        </a:rPr>
                        <a:t>Xác định được đối tượng biểu cảm (người, sự việc) trong văn bản .</a:t>
                      </a:r>
                      <a:endParaRPr lang="vi-VN" sz="3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000">
                          <a:effectLst/>
                          <a:latin typeface="Times New Roman" panose="02020603050405020304" pitchFamily="18" charset="0"/>
                          <a:cs typeface="Times New Roman" panose="02020603050405020304" pitchFamily="18" charset="0"/>
                        </a:rPr>
                        <a:t> </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000" dirty="0">
                          <a:effectLst/>
                          <a:latin typeface="Times New Roman" panose="02020603050405020304" pitchFamily="18" charset="0"/>
                          <a:cs typeface="Times New Roman" panose="02020603050405020304" pitchFamily="18" charset="0"/>
                        </a:rPr>
                        <a:t> </a:t>
                      </a:r>
                      <a:endParaRPr lang="vi-VN" sz="3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1652572"/>
                  </a:ext>
                </a:extLst>
              </a:tr>
              <a:tr h="0">
                <a:tc>
                  <a:txBody>
                    <a:bodyPr/>
                    <a:lstStyle/>
                    <a:p>
                      <a:pPr algn="ctr">
                        <a:spcAft>
                          <a:spcPts val="0"/>
                        </a:spcAft>
                      </a:pPr>
                      <a:r>
                        <a:rPr lang="en-US" sz="3000" dirty="0">
                          <a:solidFill>
                            <a:srgbClr val="00B050"/>
                          </a:solidFill>
                          <a:effectLst/>
                          <a:latin typeface="Times New Roman" panose="02020603050405020304" pitchFamily="18" charset="0"/>
                          <a:cs typeface="Times New Roman" panose="02020603050405020304" pitchFamily="18" charset="0"/>
                        </a:rPr>
                        <a:t>2</a:t>
                      </a:r>
                      <a:endParaRPr lang="vi-VN" sz="3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vi-VN" sz="3000">
                          <a:effectLst/>
                          <a:latin typeface="Times New Roman" panose="02020603050405020304" pitchFamily="18" charset="0"/>
                          <a:cs typeface="Times New Roman" panose="02020603050405020304" pitchFamily="18" charset="0"/>
                        </a:rPr>
                        <a:t>Bài viết đã nêu được tình cảm, cảm xúc, suy nghĩ của người viết.</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000">
                          <a:effectLst/>
                          <a:latin typeface="Times New Roman" panose="02020603050405020304" pitchFamily="18" charset="0"/>
                          <a:cs typeface="Times New Roman" panose="02020603050405020304" pitchFamily="18" charset="0"/>
                        </a:rPr>
                        <a:t> </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000">
                          <a:effectLst/>
                          <a:latin typeface="Times New Roman" panose="02020603050405020304" pitchFamily="18" charset="0"/>
                          <a:cs typeface="Times New Roman" panose="02020603050405020304" pitchFamily="18" charset="0"/>
                        </a:rPr>
                        <a:t> </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9008766"/>
                  </a:ext>
                </a:extLst>
              </a:tr>
              <a:tr h="0">
                <a:tc>
                  <a:txBody>
                    <a:bodyPr/>
                    <a:lstStyle/>
                    <a:p>
                      <a:pPr algn="ctr">
                        <a:spcAft>
                          <a:spcPts val="0"/>
                        </a:spcAft>
                      </a:pPr>
                      <a:r>
                        <a:rPr lang="en-US" sz="3000" dirty="0">
                          <a:solidFill>
                            <a:srgbClr val="00B050"/>
                          </a:solidFill>
                          <a:effectLst/>
                          <a:latin typeface="Times New Roman" panose="02020603050405020304" pitchFamily="18" charset="0"/>
                          <a:cs typeface="Times New Roman" panose="02020603050405020304" pitchFamily="18" charset="0"/>
                        </a:rPr>
                        <a:t>3</a:t>
                      </a:r>
                      <a:endParaRPr lang="vi-VN" sz="3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3000">
                          <a:effectLst/>
                          <a:latin typeface="Times New Roman" panose="02020603050405020304" pitchFamily="18" charset="0"/>
                          <a:cs typeface="Times New Roman" panose="02020603050405020304" pitchFamily="18" charset="0"/>
                        </a:rPr>
                        <a:t>B</a:t>
                      </a:r>
                      <a:r>
                        <a:rPr lang="vi-VN" sz="3000">
                          <a:effectLst/>
                          <a:latin typeface="Times New Roman" panose="02020603050405020304" pitchFamily="18" charset="0"/>
                          <a:cs typeface="Times New Roman" panose="02020603050405020304" pitchFamily="18" charset="0"/>
                        </a:rPr>
                        <a:t>ài viết đã bám sát dàn ý đã lập?</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000">
                          <a:effectLst/>
                          <a:latin typeface="Times New Roman" panose="02020603050405020304" pitchFamily="18" charset="0"/>
                          <a:cs typeface="Times New Roman" panose="02020603050405020304" pitchFamily="18" charset="0"/>
                        </a:rPr>
                        <a:t> </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000">
                          <a:effectLst/>
                          <a:latin typeface="Times New Roman" panose="02020603050405020304" pitchFamily="18" charset="0"/>
                          <a:cs typeface="Times New Roman" panose="02020603050405020304" pitchFamily="18" charset="0"/>
                        </a:rPr>
                        <a:t> </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8414419"/>
                  </a:ext>
                </a:extLst>
              </a:tr>
              <a:tr h="0">
                <a:tc>
                  <a:txBody>
                    <a:bodyPr/>
                    <a:lstStyle/>
                    <a:p>
                      <a:pPr algn="ctr">
                        <a:spcAft>
                          <a:spcPts val="0"/>
                        </a:spcAft>
                      </a:pPr>
                      <a:r>
                        <a:rPr lang="en-US" sz="3000" dirty="0">
                          <a:solidFill>
                            <a:srgbClr val="00B050"/>
                          </a:solidFill>
                          <a:effectLst/>
                          <a:latin typeface="Times New Roman" panose="02020603050405020304" pitchFamily="18" charset="0"/>
                          <a:cs typeface="Times New Roman" panose="02020603050405020304" pitchFamily="18" charset="0"/>
                        </a:rPr>
                        <a:t>4</a:t>
                      </a:r>
                      <a:endParaRPr lang="vi-VN" sz="3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vi-VN" sz="3000">
                          <a:effectLst/>
                          <a:latin typeface="Times New Roman" panose="02020603050405020304" pitchFamily="18" charset="0"/>
                          <a:cs typeface="Times New Roman" panose="02020603050405020304" pitchFamily="18" charset="0"/>
                        </a:rPr>
                        <a:t> Đảm </a:t>
                      </a:r>
                      <a:r>
                        <a:rPr lang="en-US" sz="3000">
                          <a:effectLst/>
                          <a:latin typeface="Times New Roman" panose="02020603050405020304" pitchFamily="18" charset="0"/>
                          <a:cs typeface="Times New Roman" panose="02020603050405020304" pitchFamily="18" charset="0"/>
                        </a:rPr>
                        <a:t>bảo tính liên kết giữa các câu trong đoạn văn</a:t>
                      </a:r>
                      <a:r>
                        <a:rPr lang="vi-VN" sz="3000">
                          <a:effectLst/>
                          <a:latin typeface="Times New Roman" panose="02020603050405020304" pitchFamily="18" charset="0"/>
                          <a:cs typeface="Times New Roman" panose="02020603050405020304" pitchFamily="18" charset="0"/>
                        </a:rPr>
                        <a:t>, các đoạn trong văn bản chưa?</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000">
                          <a:effectLst/>
                          <a:latin typeface="Times New Roman" panose="02020603050405020304" pitchFamily="18" charset="0"/>
                          <a:cs typeface="Times New Roman" panose="02020603050405020304" pitchFamily="18" charset="0"/>
                        </a:rPr>
                        <a:t> </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000">
                          <a:effectLst/>
                          <a:latin typeface="Times New Roman" panose="02020603050405020304" pitchFamily="18" charset="0"/>
                          <a:cs typeface="Times New Roman" panose="02020603050405020304" pitchFamily="18" charset="0"/>
                        </a:rPr>
                        <a:t> </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0592365"/>
                  </a:ext>
                </a:extLst>
              </a:tr>
              <a:tr h="0">
                <a:tc>
                  <a:txBody>
                    <a:bodyPr/>
                    <a:lstStyle/>
                    <a:p>
                      <a:pPr algn="ctr">
                        <a:spcAft>
                          <a:spcPts val="0"/>
                        </a:spcAft>
                      </a:pPr>
                      <a:r>
                        <a:rPr lang="en-US" sz="3000" dirty="0">
                          <a:solidFill>
                            <a:srgbClr val="00B050"/>
                          </a:solidFill>
                          <a:effectLst/>
                          <a:latin typeface="Times New Roman" panose="02020603050405020304" pitchFamily="18" charset="0"/>
                          <a:cs typeface="Times New Roman" panose="02020603050405020304" pitchFamily="18" charset="0"/>
                        </a:rPr>
                        <a:t>5</a:t>
                      </a:r>
                      <a:endParaRPr lang="vi-VN" sz="3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3000">
                          <a:effectLst/>
                          <a:latin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000">
                          <a:effectLst/>
                          <a:latin typeface="Times New Roman" panose="02020603050405020304" pitchFamily="18" charset="0"/>
                          <a:cs typeface="Times New Roman" panose="02020603050405020304" pitchFamily="18" charset="0"/>
                        </a:rPr>
                        <a:t> </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000" dirty="0">
                          <a:effectLst/>
                          <a:latin typeface="Times New Roman" panose="02020603050405020304" pitchFamily="18" charset="0"/>
                          <a:cs typeface="Times New Roman" panose="02020603050405020304" pitchFamily="18" charset="0"/>
                        </a:rPr>
                        <a:t> </a:t>
                      </a:r>
                      <a:endParaRPr lang="vi-VN" sz="3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7623379"/>
                  </a:ext>
                </a:extLst>
              </a:tr>
            </a:tbl>
          </a:graphicData>
        </a:graphic>
      </p:graphicFrame>
      <p:sp>
        <p:nvSpPr>
          <p:cNvPr id="6" name="Down Arrow Callout 5"/>
          <p:cNvSpPr/>
          <p:nvPr/>
        </p:nvSpPr>
        <p:spPr>
          <a:xfrm>
            <a:off x="5929459" y="344707"/>
            <a:ext cx="5788058" cy="1819373"/>
          </a:xfrm>
          <a:prstGeom prst="down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B</a:t>
            </a:r>
            <a:r>
              <a:rPr lang="vi-VN" sz="3200" b="1">
                <a:latin typeface="Times New Roman" panose="02020603050405020304" pitchFamily="18" charset="0"/>
                <a:cs typeface="Times New Roman" panose="02020603050405020304" pitchFamily="18" charset="0"/>
              </a:rPr>
              <a:t>ẢNG KIỂM KĨ NĂNG VIẾT ĐOẠN VĂN</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9950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3393651" y="0"/>
            <a:ext cx="5222448" cy="672648"/>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FF0000"/>
                </a:solidFill>
                <a:latin typeface="Times New Roman" panose="02020603050405020304" pitchFamily="18" charset="0"/>
                <a:cs typeface="Times New Roman" panose="02020603050405020304" pitchFamily="18" charset="0"/>
              </a:rPr>
              <a:t>d. Kiểm tra và chỉnh sửa</a:t>
            </a:r>
            <a:endParaRPr lang="vi-VN"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16160511"/>
              </p:ext>
            </p:extLst>
          </p:nvPr>
        </p:nvGraphicFramePr>
        <p:xfrm>
          <a:off x="184179" y="916192"/>
          <a:ext cx="11641392" cy="5768086"/>
        </p:xfrm>
        <a:graphic>
          <a:graphicData uri="http://schemas.openxmlformats.org/drawingml/2006/table">
            <a:tbl>
              <a:tblPr firstRow="1" bandRow="1">
                <a:tableStyleId>{5C22544A-7EE6-4342-B048-85BDC9FD1C3A}</a:tableStyleId>
              </a:tblPr>
              <a:tblGrid>
                <a:gridCol w="4198373">
                  <a:extLst>
                    <a:ext uri="{9D8B030D-6E8A-4147-A177-3AD203B41FA5}">
                      <a16:colId xmlns:a16="http://schemas.microsoft.com/office/drawing/2014/main" val="307335442"/>
                    </a:ext>
                  </a:extLst>
                </a:gridCol>
                <a:gridCol w="4227871">
                  <a:extLst>
                    <a:ext uri="{9D8B030D-6E8A-4147-A177-3AD203B41FA5}">
                      <a16:colId xmlns:a16="http://schemas.microsoft.com/office/drawing/2014/main" val="3088370187"/>
                    </a:ext>
                  </a:extLst>
                </a:gridCol>
                <a:gridCol w="3215148">
                  <a:extLst>
                    <a:ext uri="{9D8B030D-6E8A-4147-A177-3AD203B41FA5}">
                      <a16:colId xmlns:a16="http://schemas.microsoft.com/office/drawing/2014/main" val="1211607433"/>
                    </a:ext>
                  </a:extLst>
                </a:gridCol>
              </a:tblGrid>
              <a:tr h="370840">
                <a:tc gridSpan="2">
                  <a:txBody>
                    <a:bodyPr/>
                    <a:lstStyle/>
                    <a:p>
                      <a:pPr algn="ctr">
                        <a:lnSpc>
                          <a:spcPct val="107000"/>
                        </a:lnSpc>
                        <a:spcAft>
                          <a:spcPts val="0"/>
                        </a:spcAft>
                      </a:pPr>
                      <a:r>
                        <a:rPr lang="en-US" sz="3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en-US"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sửa</a:t>
                      </a:r>
                      <a:endParaRPr lang="vi-VN"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lnSpc>
                          <a:spcPct val="107000"/>
                        </a:lnSpc>
                        <a:spcAft>
                          <a:spcPts val="0"/>
                        </a:spcAft>
                      </a:pPr>
                      <a:endParaRPr lang="vi-V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3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Sửa</a:t>
                      </a:r>
                      <a:r>
                        <a:rPr lang="en-US"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lỗi</a:t>
                      </a:r>
                      <a:endParaRPr lang="vi-VN"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154897772"/>
                  </a:ext>
                </a:extLst>
              </a:tr>
              <a:tr h="370840">
                <a:tc rowSpan="2">
                  <a:txBody>
                    <a:bodyPr/>
                    <a:lstStyle/>
                    <a:p>
                      <a:pPr algn="just">
                        <a:lnSpc>
                          <a:spcPct val="107000"/>
                        </a:lnSpc>
                        <a:spcAft>
                          <a:spcPts val="0"/>
                        </a:spcAft>
                        <a:tabLst>
                          <a:tab pos="1386840" algn="l"/>
                        </a:tabLs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về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 tự triển khai ý</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0154206"/>
                  </a:ext>
                </a:extLst>
              </a:tr>
              <a:tr h="370840">
                <a:tc v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bổ</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sung</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049098"/>
                  </a:ext>
                </a:extLst>
              </a:tr>
              <a:tr h="370840">
                <a:tc rowSpan="4">
                  <a:txBody>
                    <a:bodyPr/>
                    <a:lstStyle/>
                    <a:p>
                      <a:r>
                        <a:rPr lang="en-US" sz="3200" dirty="0" err="1">
                          <a:latin typeface="Times New Roman" panose="02020603050405020304" pitchFamily="18" charset="0"/>
                          <a:cs typeface="Times New Roman" panose="02020603050405020304" pitchFamily="18" charset="0"/>
                        </a:rPr>
                        <a:t>Phát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hiện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sửa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lỗi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về</a:t>
                      </a:r>
                      <a:r>
                        <a:rPr lang="en-US" sz="3200" baseline="0" dirty="0">
                          <a:latin typeface="Times New Roman" panose="02020603050405020304" pitchFamily="18" charset="0"/>
                          <a:cs typeface="Times New Roman" panose="02020603050405020304" pitchFamily="18" charset="0"/>
                        </a:rPr>
                        <a:t> ý</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8743015"/>
                  </a:ext>
                </a:extLst>
              </a:tr>
              <a:tr h="370840">
                <a:tc v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Sắp xếp lại ý lộn xộn</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435065"/>
                  </a:ext>
                </a:extLst>
              </a:tr>
              <a:tr h="370840">
                <a:tc v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 lại các ý lạc đề</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9691351"/>
                  </a:ext>
                </a:extLst>
              </a:tr>
              <a:tr h="370840">
                <a:tc v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3988792"/>
                  </a:ext>
                </a:extLst>
              </a:tr>
              <a:tr h="370840">
                <a:tc rowSpan="2">
                  <a:txBody>
                    <a:bodyPr/>
                    <a:lstStyle/>
                    <a:p>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Phát</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sửa</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lỗi</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diễn</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đạt</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7562292"/>
                  </a:ext>
                </a:extLst>
              </a:tr>
              <a:tr h="370840">
                <a:tc v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8258350"/>
                  </a:ext>
                </a:extLst>
              </a:tr>
              <a:tr h="370840">
                <a:tc>
                  <a:txBody>
                    <a:bodyPr/>
                    <a:lstStyle/>
                    <a:p>
                      <a:pPr>
                        <a:lnSpc>
                          <a:spcPct val="107000"/>
                        </a:lnSpc>
                        <a:spcAft>
                          <a:spcPts val="0"/>
                        </a:spcAf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Lỗi chính tả</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194769"/>
                  </a:ext>
                </a:extLst>
              </a:tr>
            </a:tbl>
          </a:graphicData>
        </a:graphic>
      </p:graphicFrame>
    </p:spTree>
    <p:extLst>
      <p:ext uri="{BB962C8B-B14F-4D97-AF65-F5344CB8AC3E}">
        <p14:creationId xmlns:p14="http://schemas.microsoft.com/office/powerpoint/2010/main" val="29370253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Callout 4"/>
          <p:cNvSpPr/>
          <p:nvPr/>
        </p:nvSpPr>
        <p:spPr>
          <a:xfrm>
            <a:off x="353506" y="1536568"/>
            <a:ext cx="3685880" cy="5062194"/>
          </a:xfrm>
          <a:prstGeom prst="right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C00000"/>
                </a:solidFill>
                <a:latin typeface="Times New Roman" panose="02020603050405020304" pitchFamily="18" charset="0"/>
                <a:cs typeface="Times New Roman" panose="02020603050405020304" pitchFamily="18" charset="0"/>
              </a:rPr>
              <a:t>Viết</a:t>
            </a:r>
            <a:r>
              <a:rPr lang="vi-VN" sz="3200">
                <a:solidFill>
                  <a:srgbClr val="C00000"/>
                </a:solidFill>
                <a:latin typeface="Times New Roman" panose="02020603050405020304" pitchFamily="18" charset="0"/>
                <a:cs typeface="Times New Roman" panose="02020603050405020304" pitchFamily="18" charset="0"/>
              </a:rPr>
              <a:t> đoạn văn bộc lộ cảm xúc của em sau về nhân vật hoặc em yêu thích trong một văn bản “Chất làm gỉ” đã học. </a:t>
            </a:r>
          </a:p>
        </p:txBody>
      </p:sp>
      <p:sp>
        <p:nvSpPr>
          <p:cNvPr id="6" name="Pentagon 5"/>
          <p:cNvSpPr/>
          <p:nvPr/>
        </p:nvSpPr>
        <p:spPr>
          <a:xfrm>
            <a:off x="4223209" y="1635550"/>
            <a:ext cx="3139125" cy="4864231"/>
          </a:xfrm>
          <a:prstGeom prst="homePlat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T</a:t>
            </a:r>
            <a:r>
              <a:rPr lang="vi-VN" sz="3200" dirty="0">
                <a:latin typeface="Times New Roman" panose="02020603050405020304" pitchFamily="18" charset="0"/>
                <a:cs typeface="Times New Roman" panose="02020603050405020304" pitchFamily="18" charset="0"/>
              </a:rPr>
              <a:t>hực hành theo các bước: chuẩn bị, tìm ý lập dàn ý- Viết bài- Kiểm tra và chỉnh sửa.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2017" y="1885362"/>
            <a:ext cx="4449451" cy="4157219"/>
          </a:xfrm>
          <a:prstGeom prst="rect">
            <a:avLst/>
          </a:prstGeom>
        </p:spPr>
      </p:pic>
      <p:sp>
        <p:nvSpPr>
          <p:cNvPr id="2" name="Flowchart: Terminator 1"/>
          <p:cNvSpPr/>
          <p:nvPr/>
        </p:nvSpPr>
        <p:spPr>
          <a:xfrm>
            <a:off x="1715679" y="113121"/>
            <a:ext cx="6344239" cy="1093509"/>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HOẠT ĐỘNG 4: VẬN DỤNG</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465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950591" y="131975"/>
            <a:ext cx="4977352" cy="1131216"/>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2060"/>
                </a:solidFill>
                <a:latin typeface="Times New Roman" panose="02020603050405020304" pitchFamily="18" charset="0"/>
                <a:cs typeface="Times New Roman" panose="02020603050405020304" pitchFamily="18" charset="0"/>
              </a:rPr>
              <a:t>HƯỚNG DẪN TỰ HỌC</a:t>
            </a:r>
            <a:endParaRPr lang="vi-VN" sz="3200"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801278" y="1725105"/>
            <a:ext cx="10727703" cy="41760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a:latin typeface="Times New Roman" panose="02020603050405020304" pitchFamily="18" charset="0"/>
                <a:cs typeface="Times New Roman" panose="02020603050405020304" pitchFamily="18" charset="0"/>
              </a:rPr>
              <a:t>- Ho</a:t>
            </a:r>
            <a:r>
              <a:rPr lang="vi-VN" sz="3200">
                <a:latin typeface="Times New Roman" panose="02020603050405020304" pitchFamily="18" charset="0"/>
                <a:cs typeface="Times New Roman" panose="02020603050405020304" pitchFamily="18" charset="0"/>
              </a:rPr>
              <a:t>àn thiện nội dung bài tập.</a:t>
            </a:r>
          </a:p>
          <a:p>
            <a:r>
              <a:rPr lang="pt-BR" sz="3200">
                <a:latin typeface="Times New Roman" panose="02020603050405020304" pitchFamily="18" charset="0"/>
                <a:cs typeface="Times New Roman" panose="02020603050405020304" pitchFamily="18" charset="0"/>
              </a:rPr>
              <a:t>- T</a:t>
            </a:r>
            <a:r>
              <a:rPr lang="vi-VN" sz="3200">
                <a:latin typeface="Times New Roman" panose="02020603050405020304" pitchFamily="18" charset="0"/>
                <a:cs typeface="Times New Roman" panose="02020603050405020304" pitchFamily="18" charset="0"/>
              </a:rPr>
              <a:t>ập viết đoạn văn nêu cảm nghĩ về một nhân vật hoặc sự việc mà mình yêu mến.</a:t>
            </a:r>
          </a:p>
          <a:p>
            <a:r>
              <a:rPr lang="pt-BR" sz="3200">
                <a:latin typeface="Times New Roman" panose="02020603050405020304" pitchFamily="18" charset="0"/>
                <a:cs typeface="Times New Roman" panose="02020603050405020304" pitchFamily="18" charset="0"/>
              </a:rPr>
              <a:t>- Chuẩn bị </a:t>
            </a:r>
            <a:r>
              <a:rPr lang="vi-VN" sz="3200">
                <a:latin typeface="Times New Roman" panose="02020603050405020304" pitchFamily="18" charset="0"/>
                <a:cs typeface="Times New Roman" panose="02020603050405020304" pitchFamily="18" charset="0"/>
              </a:rPr>
              <a:t>nội dung hoạt động: Nói và nghe</a:t>
            </a:r>
          </a:p>
          <a:p>
            <a:r>
              <a:rPr lang="en-US" sz="3200">
                <a:latin typeface="Times New Roman" panose="02020603050405020304" pitchFamily="18" charset="0"/>
                <a:cs typeface="Times New Roman" panose="02020603050405020304" pitchFamily="18" charset="0"/>
              </a:rPr>
              <a:t>+ Đọc lại văn bản “Bạch tuộc” (Giuyn Véc- nơ) và văn bản “Chất làm gỉ” (Rây Bret-bơ-ry) và soạn các nội dung phần chuẩn bị, phần tìm ý và lập dàn ý.</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88267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09035193"/>
              </p:ext>
            </p:extLst>
          </p:nvPr>
        </p:nvGraphicFramePr>
        <p:xfrm>
          <a:off x="150827" y="106924"/>
          <a:ext cx="11802360" cy="6400800"/>
        </p:xfrm>
        <a:graphic>
          <a:graphicData uri="http://schemas.openxmlformats.org/drawingml/2006/table">
            <a:tbl>
              <a:tblPr firstRow="1" bandRow="1">
                <a:tableStyleId>{5C22544A-7EE6-4342-B048-85BDC9FD1C3A}</a:tableStyleId>
              </a:tblPr>
              <a:tblGrid>
                <a:gridCol w="2366130">
                  <a:extLst>
                    <a:ext uri="{9D8B030D-6E8A-4147-A177-3AD203B41FA5}">
                      <a16:colId xmlns:a16="http://schemas.microsoft.com/office/drawing/2014/main" val="2372471718"/>
                    </a:ext>
                  </a:extLst>
                </a:gridCol>
                <a:gridCol w="9436230">
                  <a:extLst>
                    <a:ext uri="{9D8B030D-6E8A-4147-A177-3AD203B41FA5}">
                      <a16:colId xmlns:a16="http://schemas.microsoft.com/office/drawing/2014/main" val="3037859125"/>
                    </a:ext>
                  </a:extLst>
                </a:gridCol>
              </a:tblGrid>
              <a:tr h="370840">
                <a:tc>
                  <a:txBody>
                    <a:bodyPr/>
                    <a:lstStyle/>
                    <a:p>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Hình</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ảnh</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1</a:t>
                      </a:r>
                      <a:endParaRPr lang="vi-VN" sz="3200" b="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Cảm</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xúc</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về</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sự</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sáng</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tạo</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tài</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hoa</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trước</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hình</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ảnh</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người</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nông</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dân</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trong</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quá</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trình</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lao</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động</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a:t>
                      </a:r>
                      <a:endParaRPr lang="vi-VN" sz="3200" b="0" kern="1200" dirty="0">
                        <a:solidFill>
                          <a:srgbClr val="FF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5899433"/>
                  </a:ext>
                </a:extLst>
              </a:tr>
              <a:tr h="370840">
                <a:tc>
                  <a:txBody>
                    <a:bodyPr/>
                    <a:lstStyle/>
                    <a:p>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Hình</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ảnh</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2</a:t>
                      </a:r>
                      <a:endParaRPr lang="vi-VN" sz="320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Vui</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thích</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trước</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kỉ</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niệm</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tuổi</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thơ</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cùng</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bà</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quây</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quần</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bên</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nồi</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bánh</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chưng</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ngày</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tết</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a:t>
                      </a:r>
                      <a:endParaRPr lang="vi-VN" sz="3200" kern="1200" dirty="0">
                        <a:solidFill>
                          <a:srgbClr val="00B05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5091171"/>
                  </a:ext>
                </a:extLst>
              </a:tr>
              <a:tr h="370840">
                <a:tc>
                  <a:txBody>
                    <a:bodyPr/>
                    <a:lstStyle/>
                    <a:p>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Hình</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ảnh</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3</a:t>
                      </a:r>
                      <a:endParaRPr lang="vi-VN" sz="3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Cảm</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động</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trước</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cử</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chỉ</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ân</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cần</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yêu</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thương</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quan</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tâm</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của</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cụ</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bà</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dành</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cho</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cụ</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ông</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lúc</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đau</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ốm</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a:t>
                      </a:r>
                      <a:endParaRPr lang="vi-VN" sz="3200" kern="1200" dirty="0">
                        <a:solidFill>
                          <a:srgbClr val="00206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0712877"/>
                  </a:ext>
                </a:extLst>
              </a:tr>
              <a:tr h="370840">
                <a:tc>
                  <a:txBody>
                    <a:bodyPr/>
                    <a:lstStyle/>
                    <a:p>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Hình</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ảnh</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4</a:t>
                      </a:r>
                      <a:endParaRPr lang="vi-VN" sz="3200" dirty="0">
                        <a:solidFill>
                          <a:srgbClr val="FFC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Xúc</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động</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trước</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tình</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mẫu</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tử</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thiêng</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liêng</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của</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người</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mẹ</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nghèo</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dành</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cho</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con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giữa</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cuộc</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sống</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mưu</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sinh</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a:t>
                      </a:r>
                      <a:endParaRPr lang="vi-VN" sz="3200" kern="1200" dirty="0">
                        <a:solidFill>
                          <a:srgbClr val="FFC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9223123"/>
                  </a:ext>
                </a:extLst>
              </a:tr>
              <a:tr h="370840">
                <a:tc>
                  <a:txBody>
                    <a:bodyPr/>
                    <a:lstStyle/>
                    <a:p>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Hình</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ảnh</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5</a:t>
                      </a:r>
                      <a:endParaRPr lang="vi-VN" sz="32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Xúc</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động</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trước</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việc</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làm</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thiện</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nguyện</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giúp</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đỡ</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người</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già</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người</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nghèo</a:t>
                      </a:r>
                      <a:endParaRPr lang="vi-VN" sz="32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8172793"/>
                  </a:ext>
                </a:extLst>
              </a:tr>
              <a:tr h="370840">
                <a:tc>
                  <a:txBody>
                    <a:bodyPr/>
                    <a:lstStyle/>
                    <a:p>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Hình</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ảnh</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6</a:t>
                      </a:r>
                      <a:endParaRPr lang="vi-VN" sz="320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Xúc</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động</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biết</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ơn</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trước</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hình</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ảnh</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người</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lao</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công</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đang</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quét</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dọn</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giữ</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gìn</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vệ</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sinh</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đường</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phố</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a:t>
                      </a:r>
                      <a:endParaRPr lang="vi-VN" sz="3200" kern="1200" dirty="0">
                        <a:solidFill>
                          <a:srgbClr val="C0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3610158"/>
                  </a:ext>
                </a:extLst>
              </a:tr>
            </a:tbl>
          </a:graphicData>
        </a:graphic>
      </p:graphicFrame>
    </p:spTree>
    <p:extLst>
      <p:ext uri="{BB962C8B-B14F-4D97-AF65-F5344CB8AC3E}">
        <p14:creationId xmlns:p14="http://schemas.microsoft.com/office/powerpoint/2010/main" val="1733443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75934" y="942680"/>
            <a:ext cx="5915319" cy="86726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latin typeface="Times New Roman" panose="02020603050405020304" pitchFamily="18" charset="0"/>
                <a:cs typeface="Times New Roman" panose="02020603050405020304" pitchFamily="18" charset="0"/>
              </a:rPr>
              <a:t>I. TÌM HIỂU ĐỊNH HƯỚNG</a:t>
            </a:r>
            <a:endParaRPr lang="vi-VN" sz="3200" dirty="0">
              <a:solidFill>
                <a:srgbClr val="C00000"/>
              </a:solidFill>
              <a:latin typeface="Times New Roman" panose="02020603050405020304" pitchFamily="18" charset="0"/>
              <a:cs typeface="Times New Roman" panose="02020603050405020304" pitchFamily="18" charset="0"/>
            </a:endParaRPr>
          </a:p>
        </p:txBody>
      </p:sp>
      <p:sp>
        <p:nvSpPr>
          <p:cNvPr id="6" name="Horizontal Scroll 5"/>
          <p:cNvSpPr/>
          <p:nvPr/>
        </p:nvSpPr>
        <p:spPr>
          <a:xfrm>
            <a:off x="3676454" y="1875934"/>
            <a:ext cx="3073139" cy="1282045"/>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1. Định hướng</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7" name="Oval Callout 6"/>
          <p:cNvSpPr/>
          <p:nvPr/>
        </p:nvSpPr>
        <p:spPr>
          <a:xfrm>
            <a:off x="414780" y="2950589"/>
            <a:ext cx="4045708" cy="3412503"/>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Times New Roman" panose="02020603050405020304" pitchFamily="18" charset="0"/>
                <a:cs typeface="Times New Roman" panose="02020603050405020304" pitchFamily="18" charset="0"/>
              </a:rPr>
              <a:t>1, </a:t>
            </a:r>
            <a:r>
              <a:rPr lang="en-US" sz="3200" dirty="0" err="1">
                <a:solidFill>
                  <a:schemeClr val="bg1"/>
                </a:solidFill>
                <a:latin typeface="Times New Roman" panose="02020603050405020304" pitchFamily="18" charset="0"/>
                <a:cs typeface="Times New Roman" panose="02020603050405020304" pitchFamily="18" charset="0"/>
              </a:rPr>
              <a:t>Em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hiểu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thế</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nào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viết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bài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văn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biểu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cảm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về</a:t>
            </a:r>
            <a:r>
              <a:rPr lang="en-US" sz="3200" dirty="0">
                <a:solidFill>
                  <a:schemeClr val="bg1"/>
                </a:solidFill>
                <a:latin typeface="Times New Roman" panose="02020603050405020304" pitchFamily="18" charset="0"/>
                <a:cs typeface="Times New Roman" panose="02020603050405020304" pitchFamily="18" charset="0"/>
              </a:rPr>
              <a:t> con </a:t>
            </a:r>
            <a:r>
              <a:rPr lang="en-US" sz="3200" dirty="0" err="1">
                <a:solidFill>
                  <a:schemeClr val="bg1"/>
                </a:solidFill>
                <a:latin typeface="Times New Roman" panose="02020603050405020304" pitchFamily="18" charset="0"/>
                <a:cs typeface="Times New Roman" panose="02020603050405020304" pitchFamily="18" charset="0"/>
              </a:rPr>
              <a:t>người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hoặc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sự</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việc</a:t>
            </a:r>
            <a:r>
              <a:rPr lang="en-US" sz="3200" dirty="0">
                <a:solidFill>
                  <a:schemeClr val="bg1"/>
                </a:solidFill>
                <a:latin typeface="Times New Roman" panose="02020603050405020304" pitchFamily="18" charset="0"/>
                <a:cs typeface="Times New Roman" panose="02020603050405020304" pitchFamily="18" charset="0"/>
              </a:rPr>
              <a:t>?</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8" name="Oval Callout 7"/>
          <p:cNvSpPr/>
          <p:nvPr/>
        </p:nvSpPr>
        <p:spPr>
          <a:xfrm>
            <a:off x="7390616" y="1555422"/>
            <a:ext cx="4119512" cy="4986780"/>
          </a:xfrm>
          <a:prstGeom prst="wedgeEllipse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2" name="Flowchart: Terminator 1"/>
          <p:cNvSpPr/>
          <p:nvPr/>
        </p:nvSpPr>
        <p:spPr>
          <a:xfrm>
            <a:off x="75414" y="-75415"/>
            <a:ext cx="11133056" cy="942680"/>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HOẠT ĐỘNG 2: HÌNH THÀNH KIẾN THỨC MỚI</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470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grpId="1" nodeType="clickEffect">
                                  <p:stCondLst>
                                    <p:cond delay="0"/>
                                  </p:stCondLst>
                                  <p:childTnLst>
                                    <p:animEffect transition="out" filter="wipe(down)">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1" nodeType="clickEffect">
                                  <p:stCondLst>
                                    <p:cond delay="0"/>
                                  </p:stCondLst>
                                  <p:childTnLst>
                                    <p:animEffect transition="out" filter="randombar(horizontal)">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386500" y="188536"/>
            <a:ext cx="5750349" cy="5816338"/>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a. </a:t>
            </a:r>
            <a:r>
              <a:rPr lang="en-US" sz="3200" b="1" dirty="0" err="1">
                <a:solidFill>
                  <a:srgbClr val="002060"/>
                </a:solidFill>
                <a:latin typeface="Times New Roman" panose="02020603050405020304" pitchFamily="18" charset="0"/>
                <a:cs typeface="Times New Roman" panose="02020603050405020304" pitchFamily="18" charset="0"/>
              </a:rPr>
              <a:t>Khái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niệm</a:t>
            </a:r>
            <a:r>
              <a:rPr lang="en-US" sz="3200" b="1"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495" y="150829"/>
            <a:ext cx="5458120" cy="5854045"/>
          </a:xfrm>
          <a:prstGeom prst="rect">
            <a:avLst/>
          </a:prstGeom>
        </p:spPr>
      </p:pic>
    </p:spTree>
    <p:extLst>
      <p:ext uri="{BB962C8B-B14F-4D97-AF65-F5344CB8AC3E}">
        <p14:creationId xmlns:p14="http://schemas.microsoft.com/office/powerpoint/2010/main" val="15813007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0" y="0"/>
            <a:ext cx="12192000" cy="6857999"/>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b. </a:t>
            </a:r>
            <a:r>
              <a:rPr lang="en-US" sz="3200" b="1" dirty="0" err="1">
                <a:solidFill>
                  <a:srgbClr val="002060"/>
                </a:solidFill>
                <a:latin typeface="Times New Roman" panose="02020603050405020304" pitchFamily="18" charset="0"/>
                <a:cs typeface="Times New Roman" panose="02020603050405020304" pitchFamily="18" charset="0"/>
              </a:rPr>
              <a:t>Chú</a:t>
            </a:r>
            <a:r>
              <a:rPr lang="en-US" sz="3200" b="1" dirty="0">
                <a:solidFill>
                  <a:srgbClr val="002060"/>
                </a:solidFill>
                <a:latin typeface="Times New Roman" panose="02020603050405020304" pitchFamily="18" charset="0"/>
                <a:cs typeface="Times New Roman" panose="02020603050405020304" pitchFamily="18" charset="0"/>
              </a:rPr>
              <a:t> ý</a:t>
            </a:r>
            <a:endParaRPr lang="vi-VN" sz="3200" dirty="0">
              <a:solidFill>
                <a:srgbClr val="002060"/>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Phạm</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dàn</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Theo </a:t>
            </a:r>
            <a:r>
              <a:rPr lang="en-US" sz="3200" dirty="0" err="1">
                <a:latin typeface="Times New Roman" panose="02020603050405020304" pitchFamily="18" charset="0"/>
                <a:cs typeface="Times New Roman" panose="02020603050405020304" pitchFamily="18" charset="0"/>
              </a:rPr>
              <a:t>dàn</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7338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3122" y="108408"/>
            <a:ext cx="5326144" cy="86726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latin typeface="Times New Roman" panose="02020603050405020304" pitchFamily="18" charset="0"/>
                <a:cs typeface="Times New Roman" panose="02020603050405020304" pitchFamily="18" charset="0"/>
              </a:rPr>
              <a:t>II. THỰC HÀNH</a:t>
            </a:r>
            <a:endParaRPr lang="vi-VN" sz="3200" dirty="0">
              <a:solidFill>
                <a:srgbClr val="C00000"/>
              </a:solidFill>
              <a:latin typeface="Times New Roman" panose="02020603050405020304" pitchFamily="18" charset="0"/>
              <a:cs typeface="Times New Roman" panose="02020603050405020304" pitchFamily="18" charset="0"/>
            </a:endParaRPr>
          </a:p>
        </p:txBody>
      </p:sp>
      <p:sp>
        <p:nvSpPr>
          <p:cNvPr id="5" name="Down Arrow Callout 4"/>
          <p:cNvSpPr/>
          <p:nvPr/>
        </p:nvSpPr>
        <p:spPr>
          <a:xfrm>
            <a:off x="631595" y="1743959"/>
            <a:ext cx="5090475" cy="4411743"/>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B</a:t>
            </a:r>
            <a:r>
              <a:rPr lang="en-US" sz="3200" b="1" dirty="0" err="1">
                <a:latin typeface="Times New Roman" panose="02020603050405020304" pitchFamily="18" charset="0"/>
                <a:cs typeface="Times New Roman" panose="02020603050405020304" pitchFamily="18" charset="0"/>
              </a:rPr>
              <a:t>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trích</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Bạch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vi-VN" sz="3200" dirty="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532" y="282805"/>
            <a:ext cx="5338124" cy="6259742"/>
          </a:xfrm>
          <a:prstGeom prst="rect">
            <a:avLst/>
          </a:prstGeom>
        </p:spPr>
      </p:pic>
    </p:spTree>
    <p:extLst>
      <p:ext uri="{BB962C8B-B14F-4D97-AF65-F5344CB8AC3E}">
        <p14:creationId xmlns:p14="http://schemas.microsoft.com/office/powerpoint/2010/main" val="30988951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lay 3"/>
          <p:cNvSpPr/>
          <p:nvPr/>
        </p:nvSpPr>
        <p:spPr>
          <a:xfrm>
            <a:off x="1159497" y="131972"/>
            <a:ext cx="4487158" cy="2441542"/>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PHIẾU HỌC TẬP 1</a:t>
            </a:r>
            <a:endParaRPr lang="vi-VN"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361" y="131972"/>
            <a:ext cx="4751109" cy="250753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06993313"/>
              </p:ext>
            </p:extLst>
          </p:nvPr>
        </p:nvGraphicFramePr>
        <p:xfrm>
          <a:off x="942681" y="3102740"/>
          <a:ext cx="10020691" cy="3652901"/>
        </p:xfrm>
        <a:graphic>
          <a:graphicData uri="http://schemas.openxmlformats.org/drawingml/2006/table">
            <a:tbl>
              <a:tblPr firstRow="1" firstCol="1" bandRow="1">
                <a:tableStyleId>{5C22544A-7EE6-4342-B048-85BDC9FD1C3A}</a:tableStyleId>
              </a:tblPr>
              <a:tblGrid>
                <a:gridCol w="2003736">
                  <a:extLst>
                    <a:ext uri="{9D8B030D-6E8A-4147-A177-3AD203B41FA5}">
                      <a16:colId xmlns:a16="http://schemas.microsoft.com/office/drawing/2014/main" val="4146663421"/>
                    </a:ext>
                  </a:extLst>
                </a:gridCol>
                <a:gridCol w="4007471">
                  <a:extLst>
                    <a:ext uri="{9D8B030D-6E8A-4147-A177-3AD203B41FA5}">
                      <a16:colId xmlns:a16="http://schemas.microsoft.com/office/drawing/2014/main" val="2128749204"/>
                    </a:ext>
                  </a:extLst>
                </a:gridCol>
                <a:gridCol w="2004742">
                  <a:extLst>
                    <a:ext uri="{9D8B030D-6E8A-4147-A177-3AD203B41FA5}">
                      <a16:colId xmlns:a16="http://schemas.microsoft.com/office/drawing/2014/main" val="3026359560"/>
                    </a:ext>
                  </a:extLst>
                </a:gridCol>
                <a:gridCol w="2004742">
                  <a:extLst>
                    <a:ext uri="{9D8B030D-6E8A-4147-A177-3AD203B41FA5}">
                      <a16:colId xmlns:a16="http://schemas.microsoft.com/office/drawing/2014/main" val="3424448252"/>
                    </a:ext>
                  </a:extLst>
                </a:gridCol>
              </a:tblGrid>
              <a:tr h="0">
                <a:tc rowSpan="2">
                  <a:txBody>
                    <a:bodyPr/>
                    <a:lstStyle/>
                    <a:p>
                      <a:pPr algn="ctr">
                        <a:lnSpc>
                          <a:spcPct val="107000"/>
                        </a:lnSpc>
                        <a:spcAft>
                          <a:spcPts val="0"/>
                        </a:spcAft>
                      </a:pPr>
                      <a:r>
                        <a:rPr lang="vi-VN" sz="3200" dirty="0">
                          <a:solidFill>
                            <a:srgbClr val="002060"/>
                          </a:solidFill>
                          <a:effectLst/>
                          <a:latin typeface="Times New Roman" panose="02020603050405020304" pitchFamily="18" charset="0"/>
                          <a:cs typeface="Times New Roman" panose="02020603050405020304" pitchFamily="18" charset="0"/>
                        </a:rPr>
                        <a:t>Các bước làm bài</a:t>
                      </a:r>
                    </a:p>
                    <a:p>
                      <a:pPr algn="ctr">
                        <a:lnSpc>
                          <a:spcPct val="107000"/>
                        </a:lnSpc>
                        <a:spcAft>
                          <a:spcPts val="0"/>
                        </a:spcAft>
                      </a:pPr>
                      <a:r>
                        <a:rPr lang="vi-VN" sz="3200" dirty="0">
                          <a:solidFill>
                            <a:srgbClr val="002060"/>
                          </a:solidFill>
                          <a:effectLst/>
                          <a:latin typeface="Times New Roman" panose="02020603050405020304" pitchFamily="18" charset="0"/>
                          <a:cs typeface="Times New Roman" panose="02020603050405020304" pitchFamily="18" charset="0"/>
                        </a:rPr>
                        <a:t> </a:t>
                      </a:r>
                      <a:endParaRPr lang="vi-VN"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rowSpan="2">
                  <a:txBody>
                    <a:bodyPr/>
                    <a:lstStyle/>
                    <a:p>
                      <a:pPr>
                        <a:lnSpc>
                          <a:spcPct val="107000"/>
                        </a:lnSpc>
                        <a:spcAft>
                          <a:spcPts val="0"/>
                        </a:spcAft>
                      </a:pPr>
                      <a:r>
                        <a:rPr lang="vi-VN" sz="3200" dirty="0">
                          <a:solidFill>
                            <a:srgbClr val="002060"/>
                          </a:solidFill>
                          <a:effectLst/>
                          <a:latin typeface="Times New Roman" panose="02020603050405020304" pitchFamily="18" charset="0"/>
                          <a:cs typeface="Times New Roman" panose="02020603050405020304" pitchFamily="18" charset="0"/>
                        </a:rPr>
                        <a:t>Nhiệm vụ học tập cần thực hiện</a:t>
                      </a:r>
                      <a:endParaRPr lang="vi-VN"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gridSpan="2">
                  <a:txBody>
                    <a:bodyPr/>
                    <a:lstStyle/>
                    <a:p>
                      <a:pPr algn="ctr">
                        <a:lnSpc>
                          <a:spcPct val="107000"/>
                        </a:lnSpc>
                        <a:spcAft>
                          <a:spcPts val="0"/>
                        </a:spcAft>
                      </a:pPr>
                      <a:r>
                        <a:rPr lang="vi-VN" sz="3200" dirty="0">
                          <a:solidFill>
                            <a:srgbClr val="002060"/>
                          </a:solidFill>
                          <a:effectLst/>
                          <a:latin typeface="Times New Roman" panose="02020603050405020304" pitchFamily="18" charset="0"/>
                          <a:cs typeface="Times New Roman" panose="02020603050405020304" pitchFamily="18" charset="0"/>
                        </a:rPr>
                        <a:t>Lựa chọn</a:t>
                      </a:r>
                      <a:endParaRPr lang="vi-VN"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vi-VN"/>
                    </a:p>
                  </a:txBody>
                  <a:tcPr/>
                </a:tc>
                <a:extLst>
                  <a:ext uri="{0D108BD9-81ED-4DB2-BD59-A6C34878D82A}">
                    <a16:rowId xmlns:a16="http://schemas.microsoft.com/office/drawing/2014/main" val="3593082493"/>
                  </a:ext>
                </a:extLst>
              </a:tr>
              <a:tr h="0">
                <a:tc vMerge="1">
                  <a:txBody>
                    <a:bodyPr/>
                    <a:lstStyle/>
                    <a:p>
                      <a:endParaRPr lang="vi-VN"/>
                    </a:p>
                  </a:txBody>
                  <a:tcPr/>
                </a:tc>
                <a:tc vMerge="1">
                  <a:txBody>
                    <a:bodyPr/>
                    <a:lstStyle/>
                    <a:p>
                      <a:endParaRPr lang="vi-VN"/>
                    </a:p>
                  </a:txBody>
                  <a:tcPr/>
                </a:tc>
                <a:tc>
                  <a:txBody>
                    <a:bodyPr/>
                    <a:lstStyle/>
                    <a:p>
                      <a:pPr algn="ctr">
                        <a:lnSpc>
                          <a:spcPct val="107000"/>
                        </a:lnSpc>
                        <a:spcAft>
                          <a:spcPts val="0"/>
                        </a:spcAft>
                      </a:pPr>
                      <a:r>
                        <a:rPr lang="en-US" sz="3200" dirty="0" err="1">
                          <a:solidFill>
                            <a:schemeClr val="bg1"/>
                          </a:solidFill>
                          <a:effectLst/>
                          <a:latin typeface="Times New Roman" panose="02020603050405020304" pitchFamily="18" charset="0"/>
                          <a:cs typeface="Times New Roman" panose="02020603050405020304" pitchFamily="18" charset="0"/>
                        </a:rPr>
                        <a:t>Nhân</a:t>
                      </a:r>
                      <a:r>
                        <a:rPr lang="vi-VN" sz="3200" dirty="0">
                          <a:solidFill>
                            <a:schemeClr val="bg1"/>
                          </a:solidFill>
                          <a:effectLst/>
                          <a:latin typeface="Times New Roman" panose="02020603050405020304" pitchFamily="18" charset="0"/>
                          <a:cs typeface="Times New Roman" panose="02020603050405020304" pitchFamily="18" charset="0"/>
                        </a:rPr>
                        <a:t> vật yêu thích</a:t>
                      </a:r>
                      <a:endParaRPr lang="vi-VN"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0"/>
                        </a:spcAft>
                      </a:pPr>
                      <a:r>
                        <a:rPr lang="vi-VN" sz="3200" dirty="0">
                          <a:solidFill>
                            <a:schemeClr val="bg1"/>
                          </a:solidFill>
                          <a:effectLst/>
                          <a:latin typeface="Times New Roman" panose="02020603050405020304" pitchFamily="18" charset="0"/>
                          <a:cs typeface="Times New Roman" panose="02020603050405020304" pitchFamily="18" charset="0"/>
                        </a:rPr>
                        <a:t>Sự việc yêu thích</a:t>
                      </a:r>
                      <a:endParaRPr lang="vi-VN"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414140619"/>
                  </a:ext>
                </a:extLst>
              </a:tr>
              <a:tr h="0">
                <a:tc>
                  <a:txBody>
                    <a:bodyPr/>
                    <a:lstStyle/>
                    <a:p>
                      <a:pPr>
                        <a:lnSpc>
                          <a:spcPct val="107000"/>
                        </a:lnSpc>
                        <a:spcAft>
                          <a:spcPts val="0"/>
                        </a:spcAft>
                      </a:pPr>
                      <a:r>
                        <a:rPr lang="vi-VN" sz="3200">
                          <a:solidFill>
                            <a:srgbClr val="FF0000"/>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vi-VN" sz="3200">
                          <a:solidFill>
                            <a:srgbClr val="FF0000"/>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vi-VN" sz="3200">
                          <a:solidFill>
                            <a:srgbClr val="FF0000"/>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vi-VN" sz="3200">
                          <a:solidFill>
                            <a:srgbClr val="FF0000"/>
                          </a:solidFill>
                          <a:effectLst/>
                          <a:latin typeface="Times New Roman" panose="02020603050405020304" pitchFamily="18" charset="0"/>
                          <a:cs typeface="Times New Roman" panose="02020603050405020304" pitchFamily="18" charset="0"/>
                        </a:rPr>
                        <a:t> </a:t>
                      </a:r>
                      <a:endParaRPr lang="vi-VN"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vi-VN" sz="3200">
                          <a:solidFill>
                            <a:srgbClr val="FF0000"/>
                          </a:solidFill>
                          <a:effectLst/>
                          <a:latin typeface="Times New Roman" panose="02020603050405020304" pitchFamily="18" charset="0"/>
                          <a:cs typeface="Times New Roman" panose="02020603050405020304" pitchFamily="18" charset="0"/>
                        </a:rPr>
                        <a:t> </a:t>
                      </a:r>
                      <a:endParaRPr lang="vi-VN"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vi-VN" sz="3200">
                          <a:solidFill>
                            <a:srgbClr val="FF0000"/>
                          </a:solidFill>
                          <a:effectLst/>
                          <a:latin typeface="Times New Roman" panose="02020603050405020304" pitchFamily="18" charset="0"/>
                          <a:cs typeface="Times New Roman" panose="02020603050405020304" pitchFamily="18" charset="0"/>
                        </a:rPr>
                        <a:t> </a:t>
                      </a:r>
                      <a:endParaRPr lang="vi-VN"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vi-VN" sz="3200" dirty="0">
                          <a:solidFill>
                            <a:srgbClr val="FF0000"/>
                          </a:solidFill>
                          <a:effectLst/>
                          <a:latin typeface="Times New Roman" panose="02020603050405020304" pitchFamily="18" charset="0"/>
                          <a:cs typeface="Times New Roman" panose="02020603050405020304" pitchFamily="18" charset="0"/>
                        </a:rPr>
                        <a:t> </a:t>
                      </a:r>
                      <a:endParaRPr lang="vi-VN"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8248333"/>
                  </a:ext>
                </a:extLst>
              </a:tr>
            </a:tbl>
          </a:graphicData>
        </a:graphic>
      </p:graphicFrame>
    </p:spTree>
    <p:extLst>
      <p:ext uri="{BB962C8B-B14F-4D97-AF65-F5344CB8AC3E}">
        <p14:creationId xmlns:p14="http://schemas.microsoft.com/office/powerpoint/2010/main" val="23593513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3653</Words>
  <Application>Microsoft Office PowerPoint</Application>
  <PresentationFormat>Widescreen</PresentationFormat>
  <Paragraphs>225</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TBC</cp:lastModifiedBy>
  <cp:revision>37</cp:revision>
  <dcterms:created xsi:type="dcterms:W3CDTF">2022-06-27T15:09:12Z</dcterms:created>
  <dcterms:modified xsi:type="dcterms:W3CDTF">2022-09-25T08:36:17Z</dcterms:modified>
</cp:coreProperties>
</file>