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8" r:id="rId5"/>
    <p:sldId id="289" r:id="rId6"/>
    <p:sldId id="259" r:id="rId7"/>
    <p:sldId id="260" r:id="rId8"/>
    <p:sldId id="261" r:id="rId9"/>
    <p:sldId id="262" r:id="rId10"/>
    <p:sldId id="263" r:id="rId11"/>
    <p:sldId id="264" r:id="rId12"/>
    <p:sldId id="284" r:id="rId13"/>
    <p:sldId id="265" r:id="rId14"/>
    <p:sldId id="266" r:id="rId15"/>
    <p:sldId id="267" r:id="rId16"/>
    <p:sldId id="268" r:id="rId17"/>
    <p:sldId id="285" r:id="rId18"/>
    <p:sldId id="269" r:id="rId19"/>
    <p:sldId id="270" r:id="rId20"/>
    <p:sldId id="286" r:id="rId21"/>
    <p:sldId id="271" r:id="rId22"/>
    <p:sldId id="272" r:id="rId23"/>
    <p:sldId id="273" r:id="rId24"/>
    <p:sldId id="274" r:id="rId25"/>
    <p:sldId id="291" r:id="rId26"/>
    <p:sldId id="275" r:id="rId27"/>
    <p:sldId id="290" r:id="rId28"/>
    <p:sldId id="276" r:id="rId29"/>
    <p:sldId id="292" r:id="rId30"/>
    <p:sldId id="293" r:id="rId31"/>
    <p:sldId id="294" r:id="rId32"/>
    <p:sldId id="295" r:id="rId33"/>
    <p:sldId id="296" r:id="rId34"/>
    <p:sldId id="277" r:id="rId35"/>
    <p:sldId id="297" r:id="rId36"/>
    <p:sldId id="298" r:id="rId37"/>
    <p:sldId id="300" r:id="rId38"/>
    <p:sldId id="299" r:id="rId39"/>
    <p:sldId id="280" r:id="rId40"/>
    <p:sldId id="287" r:id="rId41"/>
    <p:sldId id="281" r:id="rId42"/>
    <p:sldId id="282" r:id="rId4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01/10/2022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211183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01/10/2022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821022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01/10/2022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63618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88EDFA26-4010-412E-8236-92BEA505B6B8}" type="datetimeFigureOut">
              <a:rPr lang="vi-VN" smtClean="0"/>
              <a:t>01/10/2022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6138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EDFA26-4010-412E-8236-92BEA505B6B8}" type="datetimeFigureOut">
              <a:rPr lang="vi-VN" smtClean="0"/>
              <a:t>01/10/2022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112933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88EDFA26-4010-412E-8236-92BEA505B6B8}" type="datetimeFigureOut">
              <a:rPr lang="vi-VN" smtClean="0"/>
              <a:t>01/10/2022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70830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88EDFA26-4010-412E-8236-92BEA505B6B8}" type="datetimeFigureOut">
              <a:rPr lang="vi-VN" smtClean="0"/>
              <a:t>01/10/2022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06928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88EDFA26-4010-412E-8236-92BEA505B6B8}" type="datetimeFigureOut">
              <a:rPr lang="vi-VN" smtClean="0"/>
              <a:t>01/10/2022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58593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DFA26-4010-412E-8236-92BEA505B6B8}" type="datetimeFigureOut">
              <a:rPr lang="vi-VN" smtClean="0"/>
              <a:t>01/10/2022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40027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EDFA26-4010-412E-8236-92BEA505B6B8}" type="datetimeFigureOut">
              <a:rPr lang="vi-VN" smtClean="0"/>
              <a:t>01/10/2022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122124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EDFA26-4010-412E-8236-92BEA505B6B8}" type="datetimeFigureOut">
              <a:rPr lang="vi-VN" smtClean="0"/>
              <a:t>01/10/2022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F4C2D26-2E85-41A2-BEAA-5DFC481FE17F}" type="slidenum">
              <a:rPr lang="vi-VN" smtClean="0"/>
              <a:t>‹#›</a:t>
            </a:fld>
            <a:endParaRPr lang="vi-VN"/>
          </a:p>
        </p:txBody>
      </p:sp>
    </p:spTree>
    <p:extLst>
      <p:ext uri="{BB962C8B-B14F-4D97-AF65-F5344CB8AC3E}">
        <p14:creationId xmlns:p14="http://schemas.microsoft.com/office/powerpoint/2010/main" val="34749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DFA26-4010-412E-8236-92BEA505B6B8}" type="datetimeFigureOut">
              <a:rPr lang="vi-VN" smtClean="0"/>
              <a:t>01/10/2022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C2D26-2E85-41A2-BEAA-5DFC481FE17F}" type="slidenum">
              <a:rPr lang="vi-VN" smtClean="0"/>
              <a:t>‹#›</a:t>
            </a:fld>
            <a:endParaRPr lang="vi-VN"/>
          </a:p>
        </p:txBody>
      </p:sp>
    </p:spTree>
    <p:extLst>
      <p:ext uri="{BB962C8B-B14F-4D97-AF65-F5344CB8AC3E}">
        <p14:creationId xmlns:p14="http://schemas.microsoft.com/office/powerpoint/2010/main" val="2740521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584462" y="160256"/>
            <a:ext cx="11415860" cy="2328420"/>
          </a:xfrm>
          <a:prstGeom prst="ribb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err="1">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BRÉT</a:t>
            </a:r>
            <a:r>
              <a:rPr lang="vi-VN"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-BƠ-RY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3897" y="2573518"/>
            <a:ext cx="7729979" cy="4157219"/>
          </a:xfrm>
          <a:prstGeom prst="rect">
            <a:avLst/>
          </a:prstGeom>
        </p:spPr>
      </p:pic>
    </p:spTree>
    <p:extLst>
      <p:ext uri="{BB962C8B-B14F-4D97-AF65-F5344CB8AC3E}">
        <p14:creationId xmlns:p14="http://schemas.microsoft.com/office/powerpoint/2010/main" val="7284015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251489" y="-94268"/>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4459871"/>
              </p:ext>
            </p:extLst>
          </p:nvPr>
        </p:nvGraphicFramePr>
        <p:xfrm>
          <a:off x="216816" y="798042"/>
          <a:ext cx="11887200" cy="6097666"/>
        </p:xfrm>
        <a:graphic>
          <a:graphicData uri="http://schemas.openxmlformats.org/drawingml/2006/table">
            <a:tbl>
              <a:tblPr firstRow="1" bandRow="1">
                <a:tableStyleId>{5C22544A-7EE6-4342-B048-85BDC9FD1C3A}</a:tableStyleId>
              </a:tblPr>
              <a:tblGrid>
                <a:gridCol w="2311917">
                  <a:extLst>
                    <a:ext uri="{9D8B030D-6E8A-4147-A177-3AD203B41FA5}">
                      <a16:colId xmlns:a16="http://schemas.microsoft.com/office/drawing/2014/main" val="4061710125"/>
                    </a:ext>
                  </a:extLst>
                </a:gridCol>
                <a:gridCol w="9575283">
                  <a:extLst>
                    <a:ext uri="{9D8B030D-6E8A-4147-A177-3AD203B41FA5}">
                      <a16:colId xmlns:a16="http://schemas.microsoft.com/office/drawing/2014/main" val="151727338"/>
                    </a:ext>
                  </a:extLst>
                </a:gridCol>
              </a:tblGrid>
              <a:tr h="3191537">
                <a:tc>
                  <a:txBody>
                    <a:bodyPr/>
                    <a:lstStyle/>
                    <a:p>
                      <a:pPr marL="0" indent="0">
                        <a:buFont typeface="Wingdings" panose="05000000000000000000" pitchFamily="2" charset="2"/>
                        <a:buNone/>
                      </a:pP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Nhân</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vật</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1" kern="1200" dirty="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b="0" kern="1200" dirty="0">
                          <a:solidFill>
                            <a:srgbClr val="FF0000"/>
                          </a:solidFill>
                          <a:effectLst/>
                          <a:latin typeface="Times New Roman" panose="02020603050405020304" pitchFamily="18" charset="0"/>
                          <a:ea typeface="+mn-ea"/>
                          <a:cs typeface="Times New Roman" panose="02020603050405020304" pitchFamily="18" charset="0"/>
                        </a:rPr>
                        <a:t>Truyện có những nhân vật: đại tá, viên trung sĩ, bác sĩ Mét-thiu, người lính gác</a:t>
                      </a:r>
                    </a:p>
                    <a:p>
                      <a:r>
                        <a:rPr lang="vi-VN" sz="2800" b="0" kern="1200" dirty="0">
                          <a:solidFill>
                            <a:srgbClr val="FF0000"/>
                          </a:solidFill>
                          <a:effectLst/>
                          <a:latin typeface="Times New Roman" panose="02020603050405020304" pitchFamily="18" charset="0"/>
                          <a:ea typeface="+mn-ea"/>
                          <a:cs typeface="Times New Roman" panose="02020603050405020304" pitchFamily="18" charset="0"/>
                        </a:rPr>
                        <a:t>- Nhân vật chính trong truyện là viên trung sĩ.</a:t>
                      </a:r>
                    </a:p>
                    <a:p>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Em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hiểu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chất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ở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đây</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chất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tạo</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ra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phản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ứng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khiến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cho</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vũ</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khí</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bằng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kim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đều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bị</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tan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thành</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bụi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0" kern="1200" dirty="0">
                        <a:solidFill>
                          <a:srgbClr val="FF0000"/>
                        </a:solidFill>
                        <a:effectLst/>
                        <a:latin typeface="Times New Roman" panose="02020603050405020304" pitchFamily="18" charset="0"/>
                        <a:ea typeface="+mn-ea"/>
                        <a:cs typeface="Times New Roman" panose="02020603050405020304" pitchFamily="18" charset="0"/>
                      </a:endParaRPr>
                    </a:p>
                    <a:p>
                      <a:r>
                        <a:rPr lang="en-US" sz="2800" b="0" kern="1200" dirty="0">
                          <a:solidFill>
                            <a:srgbClr val="FF0000"/>
                          </a:solidFill>
                          <a:effectLst/>
                          <a:latin typeface="Times New Roman" panose="02020603050405020304" pitchFamily="18" charset="0"/>
                          <a:ea typeface="+mn-ea"/>
                          <a:cs typeface="Times New Roman" panose="02020603050405020304" pitchFamily="18" charset="0"/>
                        </a:rPr>
                        <a:t>Ý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tưởng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làm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hoen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gỉ</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vật</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bằng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kim</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loại</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viên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trung</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sĩ</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dựa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cơ</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sở</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cấu</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trúc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nguyên</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tử</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xác</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FF0000"/>
                          </a:solidFill>
                          <a:effectLst/>
                          <a:latin typeface="Times New Roman" panose="02020603050405020304" pitchFamily="18" charset="0"/>
                          <a:ea typeface="+mn-ea"/>
                          <a:cs typeface="Times New Roman" panose="02020603050405020304" pitchFamily="18" charset="0"/>
                        </a:rPr>
                        <a:t>định</a:t>
                      </a:r>
                      <a:r>
                        <a:rPr lang="en-US" sz="2800" b="0" kern="1200" dirty="0">
                          <a:solidFill>
                            <a:srgbClr val="FF0000"/>
                          </a:solidFill>
                          <a:effectLst/>
                          <a:latin typeface="Times New Roman" panose="02020603050405020304" pitchFamily="18" charset="0"/>
                          <a:ea typeface="+mn-ea"/>
                          <a:cs typeface="Times New Roman" panose="02020603050405020304" pitchFamily="18" charset="0"/>
                        </a:rPr>
                        <a:t>.</a:t>
                      </a:r>
                      <a:endParaRPr lang="vi-VN" sz="2800" b="0" kern="1200" dirty="0">
                        <a:solidFill>
                          <a:srgbClr val="FF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129774"/>
                  </a:ext>
                </a:extLst>
              </a:tr>
              <a:tr h="1484157">
                <a:tc>
                  <a:txBody>
                    <a:bodyPr/>
                    <a:lstStyle/>
                    <a:p>
                      <a:pPr marL="0" indent="0">
                        <a:buFont typeface="Wingdings" panose="05000000000000000000" pitchFamily="2" charset="2"/>
                        <a:buNone/>
                      </a:pPr>
                      <a:r>
                        <a:rPr lang="pt-BR" sz="2800" b="1" kern="1200" dirty="0">
                          <a:solidFill>
                            <a:srgbClr val="002060"/>
                          </a:solidFill>
                          <a:effectLst/>
                          <a:latin typeface="Times New Roman" panose="02020603050405020304" pitchFamily="18" charset="0"/>
                          <a:ea typeface="+mn-ea"/>
                          <a:cs typeface="Times New Roman" panose="02020603050405020304" pitchFamily="18" charset="0"/>
                        </a:rPr>
                        <a:t>Tình huống: </a:t>
                      </a:r>
                      <a:endParaRPr lang="vi-VN" sz="2800" dirty="0">
                        <a:solidFill>
                          <a:srgbClr val="00206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kern="1200" dirty="0">
                          <a:solidFill>
                            <a:srgbClr val="002060"/>
                          </a:solidFill>
                          <a:effectLst/>
                          <a:latin typeface="Times New Roman" panose="02020603050405020304" pitchFamily="18" charset="0"/>
                          <a:ea typeface="+mn-ea"/>
                          <a:cs typeface="Times New Roman" panose="02020603050405020304" pitchFamily="18" charset="0"/>
                        </a:rPr>
                        <a:t>Khi chất làm gỉ thật thì đại tá muốn giết trung sĩ nên đã điện cho  người lính gác có thể giữ hoặc bắn trung sĩ nếu anh đi qua.</a:t>
                      </a:r>
                    </a:p>
                    <a:p>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Phương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thức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biểu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đạt</a:t>
                      </a:r>
                      <a:r>
                        <a:rPr lang="en-US" sz="2800" b="1" kern="1200" dirty="0">
                          <a:solidFill>
                            <a:srgbClr val="002060"/>
                          </a:solidFill>
                          <a:effectLst/>
                          <a:latin typeface="Times New Roman" panose="02020603050405020304" pitchFamily="18" charset="0"/>
                          <a:ea typeface="+mn-ea"/>
                          <a:cs typeface="Times New Roman" panose="02020603050405020304" pitchFamily="18" charset="0"/>
                        </a:rPr>
                        <a: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sư</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kết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hợp</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tả,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biểu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cảm</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222199"/>
                  </a:ext>
                </a:extLst>
              </a:tr>
              <a:tr h="1421972">
                <a:tc>
                  <a:txBody>
                    <a:bodyPr/>
                    <a:lstStyle/>
                    <a:p>
                      <a:pPr marL="0" indent="0">
                        <a:buFont typeface="Wingdings" panose="05000000000000000000" pitchFamily="2" charset="2"/>
                        <a:buNone/>
                      </a:pP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Bố</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cục</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B05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800" kern="1200" dirty="0">
                          <a:solidFill>
                            <a:srgbClr val="00B050"/>
                          </a:solidFill>
                          <a:effectLst/>
                          <a:latin typeface="Times New Roman" panose="02020603050405020304" pitchFamily="18" charset="0"/>
                          <a:ea typeface="+mn-ea"/>
                          <a:cs typeface="Times New Roman" panose="02020603050405020304" pitchFamily="18" charset="0"/>
                        </a:rPr>
                        <a:t>- Phần 1 (từ đầu đến “Tạm biệt đại tá”): Cuộc nói chuyện của trung sĩ và viên đại tá</a:t>
                      </a:r>
                    </a:p>
                    <a:p>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Phần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2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còn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Chất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làm</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gi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049442"/>
                  </a:ext>
                </a:extLst>
              </a:tr>
            </a:tbl>
          </a:graphicData>
        </a:graphic>
      </p:graphicFrame>
    </p:spTree>
    <p:extLst>
      <p:ext uri="{BB962C8B-B14F-4D97-AF65-F5344CB8AC3E}">
        <p14:creationId xmlns:p14="http://schemas.microsoft.com/office/powerpoint/2010/main" val="21142006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87288873"/>
              </p:ext>
            </p:extLst>
          </p:nvPr>
        </p:nvGraphicFramePr>
        <p:xfrm>
          <a:off x="0" y="84841"/>
          <a:ext cx="12066309" cy="6121400"/>
        </p:xfrm>
        <a:graphic>
          <a:graphicData uri="http://schemas.openxmlformats.org/drawingml/2006/table">
            <a:tbl>
              <a:tblPr firstRow="1" firstCol="1" bandRow="1">
                <a:tableStyleId>{5C22544A-7EE6-4342-B048-85BDC9FD1C3A}</a:tableStyleId>
              </a:tblPr>
              <a:tblGrid>
                <a:gridCol w="1362169">
                  <a:extLst>
                    <a:ext uri="{9D8B030D-6E8A-4147-A177-3AD203B41FA5}">
                      <a16:colId xmlns:a16="http://schemas.microsoft.com/office/drawing/2014/main" val="767263076"/>
                    </a:ext>
                  </a:extLst>
                </a:gridCol>
                <a:gridCol w="10704140">
                  <a:extLst>
                    <a:ext uri="{9D8B030D-6E8A-4147-A177-3AD203B41FA5}">
                      <a16:colId xmlns:a16="http://schemas.microsoft.com/office/drawing/2014/main" val="230573743"/>
                    </a:ext>
                  </a:extLst>
                </a:gridCol>
              </a:tblGrid>
              <a:tr h="865853">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8658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Xuất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xứ</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Trích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khoa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học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viễn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chọn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lọc</a:t>
                      </a:r>
                      <a:r>
                        <a:rPr lang="vi-VN" sz="3200" dirty="0">
                          <a:solidFill>
                            <a:schemeClr val="tx1"/>
                          </a:solidFill>
                          <a:effectLst/>
                          <a:latin typeface="Times New Roman" panose="02020603050405020304" pitchFamily="18" charset="0"/>
                          <a:cs typeface="Times New Roman" panose="02020603050405020304" pitchFamily="18" charset="0"/>
                        </a:rPr>
                        <a: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dịch</a:t>
                      </a:r>
                      <a:r>
                        <a:rPr lang="en-US" sz="3200" dirty="0">
                          <a:solidFill>
                            <a:schemeClr val="tx1"/>
                          </a:solidFill>
                          <a:effectLst/>
                          <a:latin typeface="Times New Roman" panose="02020603050405020304" pitchFamily="18" charset="0"/>
                          <a:cs typeface="Times New Roman" panose="02020603050405020304" pitchFamily="18" charset="0"/>
                        </a:rPr>
                        <a:t>, NXB </a:t>
                      </a:r>
                      <a:r>
                        <a:rPr lang="en-US" sz="3200" dirty="0" err="1">
                          <a:solidFill>
                            <a:schemeClr val="tx1"/>
                          </a:solidFill>
                          <a:effectLst/>
                          <a:latin typeface="Times New Roman" panose="02020603050405020304" pitchFamily="18" charset="0"/>
                          <a:cs typeface="Times New Roman" panose="02020603050405020304" pitchFamily="18" charset="0"/>
                        </a:rPr>
                        <a:t>trẻ</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phố</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Hồ</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Chí</a:t>
                      </a:r>
                      <a:r>
                        <a:rPr lang="en-US" sz="3200" dirty="0">
                          <a:solidFill>
                            <a:schemeClr val="tx1"/>
                          </a:solidFill>
                          <a:effectLst/>
                          <a:latin typeface="Times New Roman" panose="02020603050405020304" pitchFamily="18" charset="0"/>
                          <a:cs typeface="Times New Roman" panose="02020603050405020304" pitchFamily="18" charset="0"/>
                        </a:rPr>
                        <a:t> Minh, 2016)</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4019338"/>
                  </a:ext>
                </a:extLst>
              </a:tr>
              <a:tr h="8658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Đề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tài</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một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chế</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ra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gỉ</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có</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hủy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cả</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khí</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bằng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loại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ngăn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chặn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chiến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tranh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7964564"/>
                  </a:ext>
                </a:extLst>
              </a:tr>
              <a:tr h="2164632">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điều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nói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mình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chứng</a:t>
                      </a:r>
                      <a:r>
                        <a:rPr lang="en-US" sz="3200" dirty="0">
                          <a:solidFill>
                            <a:schemeClr val="tx1"/>
                          </a:solidFill>
                          <a:effectLst/>
                          <a:latin typeface="Times New Roman" panose="02020603050405020304" pitchFamily="18" charset="0"/>
                          <a:cs typeface="Times New Roman" panose="02020603050405020304" pitchFamily="18" charset="0"/>
                        </a:rPr>
                        <a:t> minh </a:t>
                      </a:r>
                      <a:r>
                        <a:rPr lang="en-US" sz="3200" dirty="0" err="1">
                          <a:solidFill>
                            <a:schemeClr val="tx1"/>
                          </a:solidFill>
                          <a:effectLst/>
                          <a:latin typeface="Times New Roman" panose="02020603050405020304" pitchFamily="18" charset="0"/>
                          <a:cs typeface="Times New Roman" panose="02020603050405020304" pitchFamily="18" charset="0"/>
                        </a:rPr>
                        <a:t>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tiêu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diệt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2266320"/>
                  </a:ext>
                </a:extLst>
              </a:tr>
            </a:tbl>
          </a:graphicData>
        </a:graphic>
      </p:graphicFrame>
    </p:spTree>
    <p:extLst>
      <p:ext uri="{BB962C8B-B14F-4D97-AF65-F5344CB8AC3E}">
        <p14:creationId xmlns:p14="http://schemas.microsoft.com/office/powerpoint/2010/main" val="18324354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36829264"/>
              </p:ext>
            </p:extLst>
          </p:nvPr>
        </p:nvGraphicFramePr>
        <p:xfrm>
          <a:off x="94268" y="84841"/>
          <a:ext cx="11972041" cy="6560714"/>
        </p:xfrm>
        <a:graphic>
          <a:graphicData uri="http://schemas.openxmlformats.org/drawingml/2006/table">
            <a:tbl>
              <a:tblPr firstRow="1" firstCol="1" bandRow="1">
                <a:tableStyleId>{5C22544A-7EE6-4342-B048-85BDC9FD1C3A}</a:tableStyleId>
              </a:tblPr>
              <a:tblGrid>
                <a:gridCol w="1351527">
                  <a:extLst>
                    <a:ext uri="{9D8B030D-6E8A-4147-A177-3AD203B41FA5}">
                      <a16:colId xmlns:a16="http://schemas.microsoft.com/office/drawing/2014/main" val="767263076"/>
                    </a:ext>
                  </a:extLst>
                </a:gridCol>
                <a:gridCol w="10620514">
                  <a:extLst>
                    <a:ext uri="{9D8B030D-6E8A-4147-A177-3AD203B41FA5}">
                      <a16:colId xmlns:a16="http://schemas.microsoft.com/office/drawing/2014/main" val="230573743"/>
                    </a:ext>
                  </a:extLst>
                </a:gridCol>
              </a:tblGrid>
              <a:tr h="760861">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1941953">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Tình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huống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điều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đến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nói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mình</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Ý </a:t>
                      </a:r>
                      <a:r>
                        <a:rPr lang="en-US" sz="3200" dirty="0" err="1">
                          <a:solidFill>
                            <a:schemeClr val="tx1"/>
                          </a:solidFill>
                          <a:effectLst/>
                          <a:latin typeface="Times New Roman" panose="02020603050405020304" pitchFamily="18" charset="0"/>
                          <a:cs typeface="Times New Roman" panose="02020603050405020304" pitchFamily="18" charset="0"/>
                        </a:rPr>
                        <a:t>tưởng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của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chứng</a:t>
                      </a:r>
                      <a:r>
                        <a:rPr lang="en-US" sz="3200" dirty="0">
                          <a:solidFill>
                            <a:schemeClr val="tx1"/>
                          </a:solidFill>
                          <a:effectLst/>
                          <a:latin typeface="Times New Roman" panose="02020603050405020304" pitchFamily="18" charset="0"/>
                          <a:cs typeface="Times New Roman" panose="02020603050405020304" pitchFamily="18" charset="0"/>
                        </a:rPr>
                        <a:t> minh </a:t>
                      </a:r>
                      <a:r>
                        <a:rPr lang="en-US" sz="3200" dirty="0" err="1">
                          <a:solidFill>
                            <a:schemeClr val="tx1"/>
                          </a:solidFill>
                          <a:effectLst/>
                          <a:latin typeface="Times New Roman" panose="02020603050405020304" pitchFamily="18" charset="0"/>
                          <a:cs typeface="Times New Roman" panose="02020603050405020304" pitchFamily="18" charset="0"/>
                        </a:rPr>
                        <a:t>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muốn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tiêu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diệt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2266320"/>
                  </a:ext>
                </a:extLst>
              </a:tr>
              <a:tr h="1228164">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Cốt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truyên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Xoay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quanh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việc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vi-VN" sz="3200" dirty="0">
                          <a:solidFill>
                            <a:schemeClr val="tx1"/>
                          </a:solidFill>
                          <a:effectLst/>
                          <a:latin typeface="Times New Roman" panose="02020603050405020304" pitchFamily="18" charset="0"/>
                          <a:cs typeface="Times New Roman" panose="02020603050405020304" pitchFamily="18" charset="0"/>
                        </a:rPr>
                        <a:t> có ý tưởng và thành công ý tưởng “ Chất làm gỉ”</a:t>
                      </a: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3688156"/>
                  </a:ext>
                </a:extLst>
              </a:tr>
              <a:tr h="1228164">
                <a:tc>
                  <a:txBody>
                    <a:bodyPr/>
                    <a:lstStyle/>
                    <a:p>
                      <a:pPr algn="just">
                        <a:lnSpc>
                          <a:spcPct val="107000"/>
                        </a:lnSpc>
                        <a:spcAft>
                          <a:spcPts val="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có</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những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đại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tá</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Mét-thiu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người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lính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gác</a:t>
                      </a:r>
                      <a:r>
                        <a:rPr lang="en-US" sz="3200" dirty="0">
                          <a:solidFill>
                            <a:schemeClr val="tx1"/>
                          </a:solidFill>
                          <a:effectLst/>
                          <a:latin typeface="Times New Roman" panose="02020603050405020304" pitchFamily="18" charset="0"/>
                          <a:cs typeface="Times New Roman" panose="02020603050405020304" pitchFamily="18" charset="0"/>
                        </a:rPr>
                        <a:t>.</a:t>
                      </a:r>
                      <a:r>
                        <a:rPr lang="en-US" sz="3200" baseline="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chính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trong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truyện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6306360"/>
                  </a:ext>
                </a:extLst>
              </a:tr>
            </a:tbl>
          </a:graphicData>
        </a:graphic>
      </p:graphicFrame>
    </p:spTree>
    <p:extLst>
      <p:ext uri="{BB962C8B-B14F-4D97-AF65-F5344CB8AC3E}">
        <p14:creationId xmlns:p14="http://schemas.microsoft.com/office/powerpoint/2010/main" val="21422072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00320584"/>
              </p:ext>
            </p:extLst>
          </p:nvPr>
        </p:nvGraphicFramePr>
        <p:xfrm>
          <a:off x="94268" y="84842"/>
          <a:ext cx="11972041" cy="6156579"/>
        </p:xfrm>
        <a:graphic>
          <a:graphicData uri="http://schemas.openxmlformats.org/drawingml/2006/table">
            <a:tbl>
              <a:tblPr firstRow="1" firstCol="1" bandRow="1">
                <a:tableStyleId>{5C22544A-7EE6-4342-B048-85BDC9FD1C3A}</a:tableStyleId>
              </a:tblPr>
              <a:tblGrid>
                <a:gridCol w="1351527">
                  <a:extLst>
                    <a:ext uri="{9D8B030D-6E8A-4147-A177-3AD203B41FA5}">
                      <a16:colId xmlns:a16="http://schemas.microsoft.com/office/drawing/2014/main" val="767263076"/>
                    </a:ext>
                  </a:extLst>
                </a:gridCol>
                <a:gridCol w="10620514">
                  <a:extLst>
                    <a:ext uri="{9D8B030D-6E8A-4147-A177-3AD203B41FA5}">
                      <a16:colId xmlns:a16="http://schemas.microsoft.com/office/drawing/2014/main" val="230573743"/>
                    </a:ext>
                  </a:extLst>
                </a:gridCol>
              </a:tblGrid>
              <a:tr h="1025322">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Khái quát một số yếu tố hình thức, nội dung của văn bản </a:t>
                      </a:r>
                      <a:endParaRPr lang="en-US" sz="3200" dirty="0">
                        <a:solidFill>
                          <a:srgbClr val="FF0000"/>
                        </a:solidFill>
                        <a:effectLst/>
                        <a:latin typeface="Times New Roman" panose="02020603050405020304" pitchFamily="18" charset="0"/>
                        <a:cs typeface="Times New Roman" panose="02020603050405020304" pitchFamily="18" charset="0"/>
                      </a:endParaRP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vi-VN"/>
                    </a:p>
                  </a:txBody>
                  <a:tcPr/>
                </a:tc>
                <a:extLst>
                  <a:ext uri="{0D108BD9-81ED-4DB2-BD59-A6C34878D82A}">
                    <a16:rowId xmlns:a16="http://schemas.microsoft.com/office/drawing/2014/main" val="483438028"/>
                  </a:ext>
                </a:extLst>
              </a:tr>
              <a:tr h="701829">
                <a:tc>
                  <a:txBody>
                    <a:bodyPr/>
                    <a:lstStyle/>
                    <a:p>
                      <a:pPr algn="just">
                        <a:lnSpc>
                          <a:spcPct val="107000"/>
                        </a:lnSpc>
                        <a:spcAft>
                          <a:spcPts val="0"/>
                        </a:spcAft>
                        <a:tabLst>
                          <a:tab pos="1386840" algn="l"/>
                        </a:tabLst>
                      </a:pPr>
                      <a:r>
                        <a:rPr lang="vi-VN" sz="3200" dirty="0">
                          <a:solidFill>
                            <a:schemeClr val="tx1"/>
                          </a:solidFill>
                          <a:effectLst/>
                          <a:latin typeface="Times New Roman" panose="02020603050405020304" pitchFamily="18" charset="0"/>
                          <a:cs typeface="Times New Roman" panose="02020603050405020304" pitchFamily="18" charset="0"/>
                        </a:rPr>
                        <a:t>Bối cảnh</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vi-VN" sz="3200" dirty="0">
                          <a:solidFill>
                            <a:schemeClr val="tx1"/>
                          </a:solidFill>
                          <a:effectLst/>
                          <a:latin typeface="Times New Roman" panose="02020603050405020304" pitchFamily="18" charset="0"/>
                          <a:cs typeface="Times New Roman" panose="02020603050405020304" pitchFamily="18" charset="0"/>
                        </a:rPr>
                        <a:t>Biết trung sĩ có ý tưởng sáng tạo chất làm gỉ</a:t>
                      </a:r>
                      <a:r>
                        <a:rPr lang="pt-BR" sz="3200" dirty="0">
                          <a:solidFill>
                            <a:schemeClr val="tx1"/>
                          </a:solidFill>
                          <a:effectLst/>
                          <a:latin typeface="Times New Roman" panose="02020603050405020304" pitchFamily="18" charset="0"/>
                          <a:cs typeface="Times New Roman" panose="02020603050405020304" pitchFamily="18" charset="0"/>
                        </a:rPr>
                        <a:t> có thể phát hủy tất cả các vũ khí bằng kim loại để ngăn chặn chiến tranh.</a:t>
                      </a:r>
                      <a:r>
                        <a:rPr lang="vi-VN" sz="3200" dirty="0">
                          <a:solidFill>
                            <a:schemeClr val="tx1"/>
                          </a:solidFill>
                          <a:effectLst/>
                          <a:latin typeface="Times New Roman" panose="02020603050405020304" pitchFamily="18" charset="0"/>
                          <a:cs typeface="Times New Roman" panose="02020603050405020304" pitchFamily="18" charset="0"/>
                        </a:rPr>
                        <a:t> Đại tá cho rằng đó là ý tưởng điên rồ, không tin điều đó đã gọi trung sĩ đến nói chuyện và khuyên anh nên đến gặp bác sĩ. Nhưng sau đó  chất làm gỉ có thật khiến đại tá muốn giết trung sĩ.</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195293"/>
                  </a:ext>
                </a:extLst>
              </a:tr>
              <a:tr h="561463">
                <a:tc>
                  <a:txBody>
                    <a:bodyPr/>
                    <a:lstStyle/>
                    <a:p>
                      <a:pPr algn="just">
                        <a:lnSpc>
                          <a:spcPct val="107000"/>
                        </a:lnSpc>
                        <a:spcAft>
                          <a:spcPts val="0"/>
                        </a:spcAft>
                        <a:tabLst>
                          <a:tab pos="1386840" algn="l"/>
                        </a:tabLst>
                      </a:pPr>
                      <a:r>
                        <a:rPr lang="vi-VN" sz="3200" dirty="0">
                          <a:solidFill>
                            <a:schemeClr val="tx1"/>
                          </a:solidFill>
                          <a:effectLst/>
                          <a:latin typeface="Times New Roman" panose="02020603050405020304" pitchFamily="18" charset="0"/>
                          <a:cs typeface="Times New Roman" panose="02020603050405020304" pitchFamily="18" charset="0"/>
                        </a:rPr>
                        <a:t>Bố cục văn bản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indent="0" algn="just">
                        <a:lnSpc>
                          <a:spcPct val="107000"/>
                        </a:lnSpc>
                        <a:spcAft>
                          <a:spcPts val="0"/>
                        </a:spcAft>
                        <a:buFont typeface="Wingdings" panose="05000000000000000000" pitchFamily="2" charset="2"/>
                        <a:buNone/>
                      </a:pPr>
                      <a:r>
                        <a:rPr lang="en-US" sz="3200" dirty="0" err="1">
                          <a:solidFill>
                            <a:schemeClr val="tx1"/>
                          </a:solidFill>
                          <a:effectLst/>
                          <a:latin typeface="Times New Roman" panose="02020603050405020304" pitchFamily="18" charset="0"/>
                          <a:cs typeface="Times New Roman" panose="02020603050405020304" pitchFamily="18" charset="0"/>
                        </a:rPr>
                        <a:t>Văn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bản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Chất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làm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gỉ</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được</a:t>
                      </a:r>
                      <a:r>
                        <a:rPr lang="en-US" sz="3200" dirty="0">
                          <a:solidFill>
                            <a:schemeClr val="tx1"/>
                          </a:solidFill>
                          <a:effectLst/>
                          <a:latin typeface="Times New Roman" panose="02020603050405020304" pitchFamily="18" charset="0"/>
                          <a:cs typeface="Times New Roman" panose="02020603050405020304" pitchFamily="18" charset="0"/>
                        </a:rPr>
                        <a:t> chia </a:t>
                      </a:r>
                      <a:r>
                        <a:rPr lang="en-US" sz="3200" dirty="0" err="1">
                          <a:solidFill>
                            <a:schemeClr val="tx1"/>
                          </a:solidFill>
                          <a:effectLst/>
                          <a:latin typeface="Times New Roman" panose="02020603050405020304" pitchFamily="18" charset="0"/>
                          <a:cs typeface="Times New Roman" panose="02020603050405020304" pitchFamily="18" charset="0"/>
                        </a:rPr>
                        <a:t>thành</a:t>
                      </a:r>
                      <a:r>
                        <a:rPr lang="en-US" sz="3200" dirty="0">
                          <a:solidFill>
                            <a:schemeClr val="tx1"/>
                          </a:solidFill>
                          <a:effectLst/>
                          <a:latin typeface="Times New Roman" panose="02020603050405020304" pitchFamily="18" charset="0"/>
                          <a:cs typeface="Times New Roman" panose="02020603050405020304" pitchFamily="18" charset="0"/>
                        </a:rPr>
                        <a:t> 2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a:t>
                      </a:r>
                      <a:endParaRPr lang="vi-VN" sz="3200" dirty="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 1 (</a:t>
                      </a:r>
                      <a:r>
                        <a:rPr lang="en-US" sz="3200" dirty="0" err="1">
                          <a:solidFill>
                            <a:schemeClr val="tx1"/>
                          </a:solidFill>
                          <a:effectLst/>
                          <a:latin typeface="Times New Roman" panose="02020603050405020304" pitchFamily="18" charset="0"/>
                          <a:cs typeface="Times New Roman" panose="02020603050405020304" pitchFamily="18" charset="0"/>
                        </a:rPr>
                        <a:t>từ</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đầu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Tạm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biệt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đại</a:t>
                      </a:r>
                      <a:r>
                        <a:rPr lang="en-US" sz="3200" dirty="0">
                          <a:solidFill>
                            <a:schemeClr val="tx1"/>
                          </a:solidFill>
                          <a:effectLst/>
                          <a:latin typeface="Times New Roman" panose="02020603050405020304" pitchFamily="18" charset="0"/>
                          <a:cs typeface="Times New Roman" panose="02020603050405020304" pitchFamily="18" charset="0"/>
                        </a:rPr>
                        <a:t> tá”): </a:t>
                      </a:r>
                      <a:r>
                        <a:rPr lang="en-US" sz="3200" dirty="0" err="1">
                          <a:solidFill>
                            <a:schemeClr val="tx1"/>
                          </a:solidFill>
                          <a:effectLst/>
                          <a:latin typeface="Times New Roman" panose="02020603050405020304" pitchFamily="18" charset="0"/>
                          <a:cs typeface="Times New Roman" panose="02020603050405020304" pitchFamily="18" charset="0"/>
                        </a:rPr>
                        <a:t>Cuộc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nói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chuyện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của</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sĩ</a:t>
                      </a:r>
                      <a:r>
                        <a:rPr lang="en-US" sz="3200">
                          <a:solidFill>
                            <a:schemeClr val="tx1"/>
                          </a:solidFill>
                          <a:effectLst/>
                          <a:latin typeface="Times New Roman" panose="02020603050405020304" pitchFamily="18" charset="0"/>
                          <a:cs typeface="Times New Roman" panose="02020603050405020304" pitchFamily="18" charset="0"/>
                        </a:rPr>
                        <a:t> và</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viên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đại</a:t>
                      </a:r>
                      <a:r>
                        <a:rPr lang="en-US" sz="3200" dirty="0">
                          <a:solidFill>
                            <a:schemeClr val="tx1"/>
                          </a:solidFill>
                          <a:effectLst/>
                          <a:latin typeface="Times New Roman" panose="02020603050405020304" pitchFamily="18" charset="0"/>
                          <a:cs typeface="Times New Roman" panose="02020603050405020304" pitchFamily="18" charset="0"/>
                        </a:rPr>
                        <a:t> t</a:t>
                      </a:r>
                      <a:r>
                        <a:rPr lang="vi-VN" sz="3200" dirty="0">
                          <a:solidFill>
                            <a:schemeClr val="tx1"/>
                          </a:solidFill>
                          <a:effectLst/>
                          <a:latin typeface="Times New Roman" panose="02020603050405020304" pitchFamily="18" charset="0"/>
                          <a:cs typeface="Times New Roman" panose="02020603050405020304" pitchFamily="18" charset="0"/>
                        </a:rPr>
                        <a:t>á.</a:t>
                      </a:r>
                    </a:p>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Phần</a:t>
                      </a:r>
                      <a:r>
                        <a:rPr lang="en-US" sz="3200" dirty="0">
                          <a:solidFill>
                            <a:schemeClr val="tx1"/>
                          </a:solidFill>
                          <a:effectLst/>
                          <a:latin typeface="Times New Roman" panose="02020603050405020304" pitchFamily="18" charset="0"/>
                          <a:cs typeface="Times New Roman" panose="02020603050405020304" pitchFamily="18" charset="0"/>
                        </a:rPr>
                        <a:t> 2 (</a:t>
                      </a:r>
                      <a:r>
                        <a:rPr lang="en-US" sz="3200" dirty="0" err="1">
                          <a:solidFill>
                            <a:schemeClr val="tx1"/>
                          </a:solidFill>
                          <a:effectLst/>
                          <a:latin typeface="Times New Roman" panose="02020603050405020304" pitchFamily="18" charset="0"/>
                          <a:cs typeface="Times New Roman" panose="02020603050405020304" pitchFamily="18" charset="0"/>
                        </a:rPr>
                        <a:t>còn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lại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Chất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làm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gi</a:t>
                      </a:r>
                      <a:r>
                        <a:rPr lang="en-US" sz="3200" dirty="0">
                          <a:solidFill>
                            <a:schemeClr val="tx1"/>
                          </a:solidFill>
                          <a:effectLst/>
                          <a:latin typeface="Times New Roman" panose="02020603050405020304" pitchFamily="18" charset="0"/>
                          <a:cs typeface="Times New Roman" panose="02020603050405020304" pitchFamily="18" charset="0"/>
                        </a:rPr>
                        <a:t>̉ có </a:t>
                      </a:r>
                      <a:r>
                        <a:rPr lang="en-US" sz="3200" dirty="0" err="1">
                          <a:solidFill>
                            <a:schemeClr val="tx1"/>
                          </a:solidFill>
                          <a:effectLst/>
                          <a:latin typeface="Times New Roman" panose="02020603050405020304" pitchFamily="18" charset="0"/>
                          <a:cs typeface="Times New Roman" panose="02020603050405020304" pitchFamily="18" charset="0"/>
                        </a:rPr>
                        <a:t>th</a:t>
                      </a:r>
                      <a:r>
                        <a:rPr lang="vi-VN" sz="3200" dirty="0">
                          <a:solidFill>
                            <a:schemeClr val="tx1"/>
                          </a:solidFill>
                          <a:effectLst/>
                          <a:latin typeface="Times New Roman" panose="02020603050405020304" pitchFamily="18" charset="0"/>
                          <a:cs typeface="Times New Roman" panose="02020603050405020304" pitchFamily="18" charset="0"/>
                        </a:rPr>
                        <a:t>ật.</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168" marR="421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2106892"/>
                  </a:ext>
                </a:extLst>
              </a:tr>
            </a:tbl>
          </a:graphicData>
        </a:graphic>
      </p:graphicFrame>
    </p:spTree>
    <p:extLst>
      <p:ext uri="{BB962C8B-B14F-4D97-AF65-F5344CB8AC3E}">
        <p14:creationId xmlns:p14="http://schemas.microsoft.com/office/powerpoint/2010/main" val="5701326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0271" y="3751868"/>
            <a:ext cx="5806913" cy="31061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6346" y="131975"/>
            <a:ext cx="4779390" cy="344078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122" y="131975"/>
            <a:ext cx="4930218" cy="3440784"/>
          </a:xfrm>
          <a:prstGeom prst="rect">
            <a:avLst/>
          </a:prstGeom>
        </p:spPr>
      </p:pic>
      <p:sp>
        <p:nvSpPr>
          <p:cNvPr id="7" name="Rectangle 6"/>
          <p:cNvSpPr/>
          <p:nvPr/>
        </p:nvSpPr>
        <p:spPr>
          <a:xfrm>
            <a:off x="5288437" y="207390"/>
            <a:ext cx="1791093" cy="324282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KHOA HỌC VIỄN TƯỞNG</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3523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9621" y="84841"/>
            <a:ext cx="5769203"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II. </a:t>
            </a:r>
            <a:r>
              <a:rPr lang="vi-VN" sz="3200" b="1" dirty="0">
                <a:solidFill>
                  <a:srgbClr val="FF0000"/>
                </a:solidFill>
                <a:latin typeface="Times New Roman" panose="02020603050405020304" pitchFamily="18" charset="0"/>
                <a:cs typeface="Times New Roman" panose="02020603050405020304" pitchFamily="18" charset="0"/>
              </a:rPr>
              <a:t> ĐỌC HIỂU VĂN BẢN</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083324" y="886120"/>
            <a:ext cx="7371761" cy="116892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t-BR"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1.Trung</a:t>
            </a:r>
            <a:r>
              <a:rPr lang="vi-VN" sz="3200" b="1" dirty="0">
                <a:latin typeface="Times New Roman" panose="02020603050405020304" pitchFamily="18" charset="0"/>
                <a:cs typeface="Times New Roman" panose="02020603050405020304" pitchFamily="18" charset="0"/>
              </a:rPr>
              <a:t> sĩ và ý tưởng “ Chất làm gỉ”</a:t>
            </a:r>
            <a:endParaRPr lang="vi-VN" sz="3200"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sp>
        <p:nvSpPr>
          <p:cNvPr id="6" name="Right Arrow Callout 5"/>
          <p:cNvSpPr/>
          <p:nvPr/>
        </p:nvSpPr>
        <p:spPr>
          <a:xfrm>
            <a:off x="377072" y="2743200"/>
            <a:ext cx="3874417" cy="3685880"/>
          </a:xfrm>
          <a:prstGeom prst="rightArrow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02060"/>
                </a:solidFill>
                <a:latin typeface="Times New Roman" panose="02020603050405020304" pitchFamily="18" charset="0"/>
                <a:cs typeface="Times New Roman" panose="02020603050405020304" pitchFamily="18" charset="0"/>
              </a:rPr>
              <a:t>T</a:t>
            </a:r>
            <a:r>
              <a:rPr lang="vi-VN" sz="3200" dirty="0">
                <a:solidFill>
                  <a:srgbClr val="002060"/>
                </a:solidFill>
                <a:latin typeface="Times New Roman" panose="02020603050405020304" pitchFamily="18" charset="0"/>
                <a:cs typeface="Times New Roman" panose="02020603050405020304" pitchFamily="18" charset="0"/>
              </a:rPr>
              <a:t>hảo luận nhóm,</a:t>
            </a:r>
          </a:p>
          <a:p>
            <a:pPr algn="ctr"/>
            <a:r>
              <a:rPr lang="pt-BR" sz="3200" dirty="0">
                <a:solidFill>
                  <a:srgbClr val="002060"/>
                </a:solidFill>
                <a:latin typeface="Times New Roman" panose="02020603050405020304" pitchFamily="18" charset="0"/>
                <a:cs typeface="Times New Roman" panose="02020603050405020304" pitchFamily="18" charset="0"/>
              </a:rPr>
              <a:t>đọc SGK phần 1 và nêu nội dung</a:t>
            </a:r>
            <a:r>
              <a:rPr lang="vi-VN" sz="3200" dirty="0">
                <a:solidFill>
                  <a:srgbClr val="002060"/>
                </a:solidFill>
                <a:latin typeface="Times New Roman" panose="02020603050405020304" pitchFamily="18" charset="0"/>
                <a:cs typeface="Times New Roman" panose="02020603050405020304" pitchFamily="18" charset="0"/>
              </a:rPr>
              <a:t> đoạn trích.</a:t>
            </a:r>
          </a:p>
          <a:p>
            <a:pPr algn="ctr"/>
            <a:r>
              <a:rPr lang="vi-VN" sz="3200" dirty="0">
                <a:solidFill>
                  <a:srgbClr val="002060"/>
                </a:solidFill>
                <a:latin typeface="Times New Roman" panose="02020603050405020304" pitchFamily="18" charset="0"/>
                <a:cs typeface="Times New Roman" panose="02020603050405020304" pitchFamily="18" charset="0"/>
              </a:rPr>
              <a:t>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5059" y="2597084"/>
            <a:ext cx="6667500" cy="3978112"/>
          </a:xfrm>
          <a:prstGeom prst="rect">
            <a:avLst/>
          </a:prstGeom>
        </p:spPr>
      </p:pic>
    </p:spTree>
    <p:extLst>
      <p:ext uri="{BB962C8B-B14F-4D97-AF65-F5344CB8AC3E}">
        <p14:creationId xmlns:p14="http://schemas.microsoft.com/office/powerpoint/2010/main" val="18570468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9068586" y="414779"/>
            <a:ext cx="2997723" cy="5062194"/>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latin typeface="Times New Roman" panose="02020603050405020304" pitchFamily="18" charset="0"/>
                <a:cs typeface="Times New Roman" panose="02020603050405020304" pitchFamily="18" charset="0"/>
              </a:rPr>
              <a:t>3, </a:t>
            </a:r>
            <a:r>
              <a:rPr lang="pt-BR" sz="2800" dirty="0">
                <a:latin typeface="Times New Roman" panose="02020603050405020304" pitchFamily="18" charset="0"/>
                <a:cs typeface="Times New Roman" panose="02020603050405020304" pitchFamily="18" charset="0"/>
              </a:rPr>
              <a:t>Sự hình dung, tưởng tượng rất sinh động, phong phú về tác động của  chất làm gỉ được thể hiện ở những  câu văn</a:t>
            </a:r>
            <a:r>
              <a:rPr lang="vi-VN" sz="2800" dirty="0">
                <a:latin typeface="Times New Roman" panose="02020603050405020304" pitchFamily="18" charset="0"/>
                <a:cs typeface="Times New Roman" panose="02020603050405020304" pitchFamily="18" charset="0"/>
              </a:rPr>
              <a:t>?</a:t>
            </a:r>
            <a:r>
              <a:rPr lang="pt-BR" sz="2800" dirty="0">
                <a:latin typeface="Times New Roman" panose="02020603050405020304" pitchFamily="18" charset="0"/>
                <a:cs typeface="Times New Roman" panose="02020603050405020304" pitchFamily="18" charset="0"/>
              </a:rPr>
              <a:t> </a:t>
            </a:r>
            <a:endParaRPr lang="vi-VN" sz="2800" dirty="0">
              <a:latin typeface="Times New Roman" panose="02020603050405020304" pitchFamily="18" charset="0"/>
              <a:cs typeface="Times New Roman" panose="02020603050405020304" pitchFamily="18" charset="0"/>
            </a:endParaRPr>
          </a:p>
        </p:txBody>
      </p:sp>
      <p:sp>
        <p:nvSpPr>
          <p:cNvPr id="8" name="Oval Callout 7"/>
          <p:cNvSpPr/>
          <p:nvPr/>
        </p:nvSpPr>
        <p:spPr>
          <a:xfrm>
            <a:off x="3374797" y="84841"/>
            <a:ext cx="5401558" cy="6052007"/>
          </a:xfrm>
          <a:prstGeom prst="wedgeEllipse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solidFill>
                  <a:schemeClr val="accent6">
                    <a:lumMod val="50000"/>
                  </a:schemeClr>
                </a:solidFill>
                <a:latin typeface="Times New Roman" panose="02020603050405020304" pitchFamily="18" charset="0"/>
                <a:cs typeface="Times New Roman" panose="02020603050405020304" pitchFamily="18" charset="0"/>
              </a:rPr>
              <a:t>2, </a:t>
            </a:r>
            <a:r>
              <a:rPr lang="pt-BR" sz="3200" dirty="0">
                <a:solidFill>
                  <a:schemeClr val="accent6">
                    <a:lumMod val="50000"/>
                  </a:schemeClr>
                </a:solidFill>
                <a:latin typeface="Times New Roman" panose="02020603050405020304" pitchFamily="18" charset="0"/>
                <a:cs typeface="Times New Roman" panose="02020603050405020304" pitchFamily="18" charset="0"/>
              </a:rPr>
              <a:t>Em hiểu chất làm gỉ là gì? </a:t>
            </a:r>
            <a:r>
              <a:rPr lang="vi-VN" sz="3200" dirty="0">
                <a:solidFill>
                  <a:schemeClr val="accent6">
                    <a:lumMod val="50000"/>
                  </a:schemeClr>
                </a:solidFill>
                <a:latin typeface="Times New Roman" panose="02020603050405020304" pitchFamily="18" charset="0"/>
                <a:cs typeface="Times New Roman" panose="02020603050405020304" pitchFamily="18" charset="0"/>
              </a:rPr>
              <a:t>Ý</a:t>
            </a:r>
            <a:r>
              <a:rPr lang="pt-BR" sz="3200" dirty="0">
                <a:solidFill>
                  <a:schemeClr val="accent6">
                    <a:lumMod val="50000"/>
                  </a:schemeClr>
                </a:solidFill>
                <a:latin typeface="Times New Roman" panose="02020603050405020304" pitchFamily="18" charset="0"/>
                <a:cs typeface="Times New Roman" panose="02020603050405020304" pitchFamily="18" charset="0"/>
              </a:rPr>
              <a:t>tưởng làm hoen gỉ các vật bằng kim loại của viên trung sĩ dựa trên cơ sở nào?Tìm đoạn văn trong văn bản nêu lên những kiến thức khoa học liên quan đến ý tưởng ấy?</a:t>
            </a:r>
            <a:endParaRPr lang="vi-VN" sz="32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9" name="Oval Callout 8"/>
          <p:cNvSpPr/>
          <p:nvPr/>
        </p:nvSpPr>
        <p:spPr>
          <a:xfrm>
            <a:off x="0" y="-1"/>
            <a:ext cx="3289955" cy="4581427"/>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1,Trung sĩ trình bày ý tưởng Chất làm gỉ” của mình trong bối cảnh nào?</a:t>
            </a:r>
          </a:p>
        </p:txBody>
      </p:sp>
    </p:spTree>
    <p:extLst>
      <p:ext uri="{BB962C8B-B14F-4D97-AF65-F5344CB8AC3E}">
        <p14:creationId xmlns:p14="http://schemas.microsoft.com/office/powerpoint/2010/main" val="1720609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9"/>
                                        </p:tgtEl>
                                        <p:attrNameLst>
                                          <p:attrName>ppt_x</p:attrName>
                                        </p:attrNameLst>
                                      </p:cBhvr>
                                      <p:tavLst>
                                        <p:tav tm="0">
                                          <p:val>
                                            <p:strVal val="ppt_x"/>
                                          </p:val>
                                        </p:tav>
                                        <p:tav tm="100000">
                                          <p:val>
                                            <p:strVal val="ppt_x"/>
                                          </p:val>
                                        </p:tav>
                                      </p:tavLst>
                                    </p:anim>
                                    <p:anim calcmode="lin" valueType="num">
                                      <p:cBhvr additive="base">
                                        <p:cTn id="13" dur="500"/>
                                        <p:tgtEl>
                                          <p:spTgt spid="9"/>
                                        </p:tgtEl>
                                        <p:attrNameLst>
                                          <p:attrName>ppt_y</p:attrName>
                                        </p:attrNameLst>
                                      </p:cBhvr>
                                      <p:tavLst>
                                        <p:tav tm="0">
                                          <p:val>
                                            <p:strVal val="ppt_y"/>
                                          </p:val>
                                        </p:tav>
                                        <p:tav tm="100000">
                                          <p:val>
                                            <p:strVal val="1+ppt_h/2"/>
                                          </p:val>
                                        </p:tav>
                                      </p:tavLst>
                                    </p:anim>
                                    <p:set>
                                      <p:cBhvr>
                                        <p:cTn id="14" dur="1" fill="hold">
                                          <p:stCondLst>
                                            <p:cond delay="499"/>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xit" presetSubtype="0" fill="hold" grpId="1" nodeType="clickEffect">
                                  <p:stCondLst>
                                    <p:cond delay="0"/>
                                  </p:stCondLst>
                                  <p:childTnLst>
                                    <p:animEffect transition="out" filter="fade">
                                      <p:cBhvr>
                                        <p:cTn id="25" dur="1000"/>
                                        <p:tgtEl>
                                          <p:spTgt spid="8"/>
                                        </p:tgtEl>
                                      </p:cBhvr>
                                    </p:animEffect>
                                    <p:anim calcmode="lin" valueType="num">
                                      <p:cBhvr>
                                        <p:cTn id="26" dur="1000"/>
                                        <p:tgtEl>
                                          <p:spTgt spid="8"/>
                                        </p:tgtEl>
                                        <p:attrNameLst>
                                          <p:attrName>ppt_x</p:attrName>
                                        </p:attrNameLst>
                                      </p:cBhvr>
                                      <p:tavLst>
                                        <p:tav tm="0">
                                          <p:val>
                                            <p:strVal val="ppt_x"/>
                                          </p:val>
                                        </p:tav>
                                        <p:tav tm="100000">
                                          <p:val>
                                            <p:strVal val="ppt_x"/>
                                          </p:val>
                                        </p:tav>
                                      </p:tavLst>
                                    </p:anim>
                                    <p:anim calcmode="lin" valueType="num">
                                      <p:cBhvr>
                                        <p:cTn id="27" dur="1000"/>
                                        <p:tgtEl>
                                          <p:spTgt spid="8"/>
                                        </p:tgtEl>
                                        <p:attrNameLst>
                                          <p:attrName>ppt_y</p:attrName>
                                        </p:attrNameLst>
                                      </p:cBhvr>
                                      <p:tavLst>
                                        <p:tav tm="0">
                                          <p:val>
                                            <p:strVal val="ppt_y"/>
                                          </p:val>
                                        </p:tav>
                                        <p:tav tm="100000">
                                          <p:val>
                                            <p:strVal val="ppt_y+.1"/>
                                          </p:val>
                                        </p:tav>
                                      </p:tavLst>
                                    </p:anim>
                                    <p:set>
                                      <p:cBhvr>
                                        <p:cTn id="28" dur="1" fill="hold">
                                          <p:stCondLst>
                                            <p:cond delay="999"/>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arn(inVertic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xit" presetSubtype="21" fill="hold" grpId="1" nodeType="clickEffect">
                                  <p:stCondLst>
                                    <p:cond delay="0"/>
                                  </p:stCondLst>
                                  <p:childTnLst>
                                    <p:animEffect transition="out" filter="barn(inVertical)">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0" y="244718"/>
            <a:ext cx="5008775" cy="4421550"/>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a:solidFill>
                  <a:srgbClr val="FF0000"/>
                </a:solidFill>
                <a:latin typeface="Times New Roman" panose="02020603050405020304" pitchFamily="18" charset="0"/>
                <a:cs typeface="Times New Roman" panose="02020603050405020304" pitchFamily="18" charset="0"/>
              </a:rPr>
              <a:t> 4, </a:t>
            </a:r>
            <a:r>
              <a:rPr lang="pt-BR" sz="3200" dirty="0">
                <a:solidFill>
                  <a:srgbClr val="FF0000"/>
                </a:solidFill>
                <a:latin typeface="Times New Roman" panose="02020603050405020304" pitchFamily="18" charset="0"/>
                <a:cs typeface="Times New Roman" panose="02020603050405020304" pitchFamily="18" charset="0"/>
              </a:rPr>
              <a:t>Ý tưởng dùng chất làm gỉ để vô hiệu hóa tất cả các vũ khí làm bằng kim loại của viên trung sĩ có ý </a:t>
            </a:r>
            <a:r>
              <a:rPr lang="vi-VN" sz="3200" dirty="0">
                <a:solidFill>
                  <a:srgbClr val="FF0000"/>
                </a:solidFill>
                <a:latin typeface="Times New Roman" panose="02020603050405020304" pitchFamily="18" charset="0"/>
                <a:cs typeface="Times New Roman" panose="02020603050405020304" pitchFamily="18" charset="0"/>
              </a:rPr>
              <a:t>    </a:t>
            </a:r>
            <a:r>
              <a:rPr lang="pt-BR" sz="3200" dirty="0">
                <a:solidFill>
                  <a:srgbClr val="FF0000"/>
                </a:solidFill>
                <a:latin typeface="Times New Roman" panose="02020603050405020304" pitchFamily="18" charset="0"/>
                <a:cs typeface="Times New Roman" panose="02020603050405020304" pitchFamily="18" charset="0"/>
              </a:rPr>
              <a:t>nghĩa gì? </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6089715" y="95839"/>
            <a:ext cx="5242621" cy="4570429"/>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5, Chỉ ra cách nhà văn xây dựng nhân vật trung sĩ, em có nhận xét như nào về nhân  vật này?</a:t>
            </a:r>
          </a:p>
        </p:txBody>
      </p:sp>
    </p:spTree>
    <p:extLst>
      <p:ext uri="{BB962C8B-B14F-4D97-AF65-F5344CB8AC3E}">
        <p14:creationId xmlns:p14="http://schemas.microsoft.com/office/powerpoint/2010/main" val="25386516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1" nodeType="clickEffect">
                                  <p:stCondLst>
                                    <p:cond delay="0"/>
                                  </p:stCondLst>
                                  <p:childTnLst>
                                    <p:animEffect transition="out" filter="circle(out)">
                                      <p:cBhvr>
                                        <p:cTn id="11" dur="2000"/>
                                        <p:tgtEl>
                                          <p:spTgt spid="4"/>
                                        </p:tgtEl>
                                      </p:cBhvr>
                                    </p:animEffect>
                                    <p:set>
                                      <p:cBhvr>
                                        <p:cTn id="12" dur="1" fill="hold">
                                          <p:stCondLst>
                                            <p:cond delay="19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914399" y="-37706"/>
            <a:ext cx="7041823" cy="73529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sz="3200" b="1"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1.Trung</a:t>
            </a:r>
            <a:r>
              <a:rPr lang="vi-VN" sz="3200" b="1" dirty="0">
                <a:latin typeface="Times New Roman" panose="02020603050405020304" pitchFamily="18" charset="0"/>
                <a:cs typeface="Times New Roman" panose="02020603050405020304" pitchFamily="18" charset="0"/>
              </a:rPr>
              <a:t> sĩ và ý tưởng “ Chất làm gỉ”</a:t>
            </a:r>
            <a:endParaRPr lang="vi-VN" sz="3200" dirty="0">
              <a:latin typeface="Times New Roman" panose="02020603050405020304" pitchFamily="18" charset="0"/>
              <a:cs typeface="Times New Roman" panose="02020603050405020304" pitchFamily="18" charset="0"/>
            </a:endParaRPr>
          </a:p>
          <a:p>
            <a:r>
              <a:rPr lang="pt-BR"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sp>
        <p:nvSpPr>
          <p:cNvPr id="5" name="Vertical Scroll 4"/>
          <p:cNvSpPr/>
          <p:nvPr/>
        </p:nvSpPr>
        <p:spPr>
          <a:xfrm>
            <a:off x="1" y="1112363"/>
            <a:ext cx="4590854" cy="5033913"/>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FF0000"/>
                </a:solidFill>
                <a:latin typeface="Times New Roman" panose="02020603050405020304" pitchFamily="18" charset="0"/>
                <a:cs typeface="Times New Roman" panose="02020603050405020304" pitchFamily="18" charset="0"/>
              </a:rPr>
              <a:t>a</a:t>
            </a:r>
            <a:r>
              <a:rPr lang="vi-VN" sz="3200" b="1" dirty="0">
                <a:solidFill>
                  <a:srgbClr val="FF0000"/>
                </a:solidFill>
                <a:latin typeface="Times New Roman" panose="02020603050405020304" pitchFamily="18" charset="0"/>
                <a:cs typeface="Times New Roman" panose="02020603050405020304" pitchFamily="18" charset="0"/>
              </a:rPr>
              <a:t>. Bối cảnh</a:t>
            </a:r>
            <a:r>
              <a:rPr lang="pt-BR" sz="3200" b="1"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Đại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tá</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muốn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điều</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chuyển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viên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trung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sĩ</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đến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nơi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khác</a:t>
            </a:r>
            <a:r>
              <a:rPr lang="en-US" sz="3200"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a:p>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Viên</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trung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sĩ</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nói</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về</a:t>
            </a:r>
            <a:r>
              <a:rPr lang="en-US" sz="3200" dirty="0">
                <a:solidFill>
                  <a:srgbClr val="FF0000"/>
                </a:solidFill>
                <a:latin typeface="Times New Roman" panose="02020603050405020304" pitchFamily="18" charset="0"/>
                <a:cs typeface="Times New Roman" panose="02020603050405020304" pitchFamily="18" charset="0"/>
              </a:rPr>
              <a:t> ý </a:t>
            </a:r>
            <a:r>
              <a:rPr lang="en-US" sz="3200" dirty="0" err="1">
                <a:solidFill>
                  <a:srgbClr val="FF0000"/>
                </a:solidFill>
                <a:latin typeface="Times New Roman" panose="02020603050405020304" pitchFamily="18" charset="0"/>
                <a:cs typeface="Times New Roman" panose="02020603050405020304" pitchFamily="18" charset="0"/>
              </a:rPr>
              <a:t>tưởng</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của</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cs typeface="Times New Roman" panose="02020603050405020304" pitchFamily="18" charset="0"/>
              </a:rPr>
              <a:t>mình</a:t>
            </a:r>
            <a:r>
              <a:rPr lang="en-US" sz="3200" dirty="0">
                <a:solidFill>
                  <a:srgbClr val="FF0000"/>
                </a:solidFill>
                <a:latin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6" name="Vertical Scroll 5"/>
          <p:cNvSpPr/>
          <p:nvPr/>
        </p:nvSpPr>
        <p:spPr>
          <a:xfrm>
            <a:off x="4590855" y="1179921"/>
            <a:ext cx="7447174" cy="5447121"/>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latin typeface="Times New Roman" panose="02020603050405020304" pitchFamily="18" charset="0"/>
                <a:cs typeface="Times New Roman" panose="02020603050405020304" pitchFamily="18" charset="0"/>
              </a:rPr>
              <a:t>b.Ý tưởng “Chất làm gỉ” của trung sĩ</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Cơ sở: Dựa trên cơ sở  cấu trúc của các nguyên tử xác định.</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Kiến thức khoa học liên quan:</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Các nguyên tử của loại thép cũ khí được sắp đặt theo một trật tự nhất định.</a:t>
            </a:r>
            <a:endParaRPr lang="vi-VN"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Hơi nước gây hoen rỉ</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9892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5414" y="113122"/>
            <a:ext cx="11915481" cy="65987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3200" b="1" dirty="0">
                <a:solidFill>
                  <a:srgbClr val="C00000"/>
                </a:solidFill>
                <a:latin typeface="Times New Roman" panose="02020603050405020304" pitchFamily="18" charset="0"/>
                <a:cs typeface="Times New Roman" panose="02020603050405020304" pitchFamily="18" charset="0"/>
              </a:rPr>
              <a:t>Sự hình dung tưởng tượng về tác động của chất làm gỉ:</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dirty="0">
                <a:solidFill>
                  <a:srgbClr val="C00000"/>
                </a:solidFill>
                <a:latin typeface="Times New Roman" panose="02020603050405020304" pitchFamily="18" charset="0"/>
                <a:cs typeface="Times New Roman" panose="02020603050405020304" pitchFamily="18" charset="0"/>
              </a:rPr>
              <a:t>- Ý tưởng của trung sĩ khi trình bày với đại tá “ Tôi muốn... vậy đó”</a:t>
            </a:r>
            <a:r>
              <a:rPr lang="pt-BR" sz="3200" b="1" dirty="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i="1" dirty="0">
                <a:solidFill>
                  <a:srgbClr val="C00000"/>
                </a:solidFill>
                <a:latin typeface="Times New Roman" panose="02020603050405020304" pitchFamily="18" charset="0"/>
                <a:cs typeface="Times New Roman" panose="02020603050405020304" pitchFamily="18" charset="0"/>
              </a:rPr>
              <a:t>+ Tôi chỉ muốn vô hiệu hóa các cỗ đại bác, các loại súng, đạn, xe tăng, máy bay chiến đấu, tàu chiến... có thể bắn: tan vụn ra thành bụi bất kì loại vũ khí nào.</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dirty="0">
                <a:solidFill>
                  <a:srgbClr val="C00000"/>
                </a:solidFill>
                <a:latin typeface="Times New Roman" panose="02020603050405020304" pitchFamily="18" charset="0"/>
                <a:cs typeface="Times New Roman" panose="02020603050405020304" pitchFamily="18" charset="0"/>
              </a:rPr>
              <a:t>+ </a:t>
            </a:r>
            <a:r>
              <a:rPr lang="pt-BR" sz="3200" i="1" dirty="0">
                <a:solidFill>
                  <a:srgbClr val="C00000"/>
                </a:solidFill>
                <a:latin typeface="Times New Roman" panose="02020603050405020304" pitchFamily="18" charset="0"/>
                <a:cs typeface="Times New Roman" panose="02020603050405020304" pitchFamily="18" charset="0"/>
              </a:rPr>
              <a:t>Không tôi nói thật đấy, ..tôi sẽ làm cho cả thế giới tránh được thảm họa chiến tranh.</a:t>
            </a:r>
            <a:endParaRPr lang="vi-VN" sz="3200" dirty="0">
              <a:solidFill>
                <a:srgbClr val="C00000"/>
              </a:solidFill>
              <a:latin typeface="Times New Roman" panose="02020603050405020304" pitchFamily="18" charset="0"/>
              <a:cs typeface="Times New Roman" panose="02020603050405020304" pitchFamily="18" charset="0"/>
            </a:endParaRPr>
          </a:p>
          <a:p>
            <a:r>
              <a:rPr lang="pt-BR" sz="3200" i="1" dirty="0">
                <a:solidFill>
                  <a:srgbClr val="C00000"/>
                </a:solidFill>
                <a:latin typeface="Times New Roman" panose="02020603050405020304" pitchFamily="18" charset="0"/>
                <a:cs typeface="Times New Roman" panose="02020603050405020304" pitchFamily="18" charset="0"/>
              </a:rPr>
              <a:t>- Suy nghĩ của đại tá: Ông không nhìn thấy và không nghe thấy gì, nhưng ông biết rằng .... vô định trên mặt đường.</a:t>
            </a:r>
            <a:endParaRPr lang="vi-VN"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4412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207389" y="1470582"/>
            <a:ext cx="3308809" cy="4279769"/>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Em có cảm xúc</a:t>
            </a:r>
            <a:r>
              <a:rPr lang="vi-VN"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suy nghĩ như nào về chiến tranh?</a:t>
            </a:r>
            <a:endParaRPr lang="vi-VN" sz="320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4891" y="1659117"/>
            <a:ext cx="3027380" cy="433633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211" y="1659117"/>
            <a:ext cx="3069063" cy="4336330"/>
          </a:xfrm>
          <a:prstGeom prst="rect">
            <a:avLst/>
          </a:prstGeom>
        </p:spPr>
      </p:pic>
      <p:sp>
        <p:nvSpPr>
          <p:cNvPr id="8" name="Rounded Rectangle 7"/>
          <p:cNvSpPr/>
          <p:nvPr/>
        </p:nvSpPr>
        <p:spPr>
          <a:xfrm>
            <a:off x="7103096" y="1659116"/>
            <a:ext cx="1489435" cy="433633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FFFF00"/>
                </a:solidFill>
                <a:latin typeface="Times New Roman" panose="02020603050405020304" pitchFamily="18" charset="0"/>
                <a:cs typeface="Times New Roman" panose="02020603050405020304" pitchFamily="18" charset="0"/>
              </a:rPr>
              <a:t>Nạn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nhân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bị</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nhiễm</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chất</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độc</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màu</a:t>
            </a:r>
            <a:r>
              <a:rPr lang="en-US" sz="2800" dirty="0">
                <a:solidFill>
                  <a:srgbClr val="FFFF00"/>
                </a:solidFill>
                <a:latin typeface="Times New Roman" panose="02020603050405020304" pitchFamily="18" charset="0"/>
                <a:cs typeface="Times New Roman" panose="02020603050405020304" pitchFamily="18" charset="0"/>
              </a:rPr>
              <a:t> da cam </a:t>
            </a:r>
            <a:r>
              <a:rPr lang="en-US" sz="2800" dirty="0" err="1">
                <a:solidFill>
                  <a:srgbClr val="FFFF00"/>
                </a:solidFill>
                <a:latin typeface="Times New Roman" panose="02020603050405020304" pitchFamily="18" charset="0"/>
                <a:cs typeface="Times New Roman" panose="02020603050405020304" pitchFamily="18" charset="0"/>
              </a:rPr>
              <a:t>sau</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chiến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tranh</a:t>
            </a:r>
            <a:endParaRPr lang="vi-VN" sz="2800" dirty="0">
              <a:solidFill>
                <a:srgbClr val="FFFF00"/>
              </a:solidFill>
              <a:latin typeface="Times New Roman" panose="02020603050405020304" pitchFamily="18" charset="0"/>
              <a:cs typeface="Times New Roman" panose="02020603050405020304" pitchFamily="18" charset="0"/>
            </a:endParaRPr>
          </a:p>
        </p:txBody>
      </p:sp>
      <p:sp>
        <p:nvSpPr>
          <p:cNvPr id="2" name="Flowchart: Terminator 1"/>
          <p:cNvSpPr/>
          <p:nvPr/>
        </p:nvSpPr>
        <p:spPr>
          <a:xfrm>
            <a:off x="461913" y="75414"/>
            <a:ext cx="8832916" cy="763572"/>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HOẠT ĐỘNG 1: KHỞI ĐỘNG /MỞ ĐẦU</a:t>
            </a:r>
            <a:endParaRPr lang="vi-V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2056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par>
                                <p:cTn id="15" presetID="6"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5414" y="113122"/>
            <a:ext cx="11915481" cy="42609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t-BR" sz="3200" b="1" dirty="0">
                <a:solidFill>
                  <a:srgbClr val="C00000"/>
                </a:solidFill>
                <a:latin typeface="Times New Roman" panose="02020603050405020304" pitchFamily="18" charset="0"/>
                <a:cs typeface="Times New Roman" panose="02020603050405020304" pitchFamily="18" charset="0"/>
              </a:rPr>
              <a:t>Sự hình dung tưởng tượng về tác động của chất làm rỉ:</a:t>
            </a:r>
            <a:endParaRPr lang="vi-VN" sz="3200" dirty="0">
              <a:solidFill>
                <a:srgbClr val="C00000"/>
              </a:solidFill>
              <a:latin typeface="Times New Roman" panose="02020603050405020304" pitchFamily="18" charset="0"/>
              <a:cs typeface="Times New Roman" panose="02020603050405020304" pitchFamily="18" charset="0"/>
            </a:endParaRPr>
          </a:p>
          <a:p>
            <a:pPr lvl="1"/>
            <a:r>
              <a:rPr lang="en-US" sz="3200" dirty="0">
                <a:solidFill>
                  <a:srgbClr val="C00000"/>
                </a:solidFill>
                <a:latin typeface="Times New Roman" panose="02020603050405020304" pitchFamily="18" charset="0"/>
                <a:cs typeface="Times New Roman" panose="02020603050405020304" pitchFamily="18" charset="0"/>
              </a:rPr>
              <a:t>Ý </a:t>
            </a:r>
            <a:r>
              <a:rPr lang="en-US" sz="3200" dirty="0" err="1">
                <a:solidFill>
                  <a:srgbClr val="C00000"/>
                </a:solidFill>
                <a:latin typeface="Times New Roman" panose="02020603050405020304" pitchFamily="18" charset="0"/>
                <a:cs typeface="Times New Roman" panose="02020603050405020304" pitchFamily="18" charset="0"/>
              </a:rPr>
              <a:t>tưởng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chất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vô</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hiệu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tất</a:t>
            </a:r>
            <a:r>
              <a:rPr lang="en-US" sz="3200" dirty="0">
                <a:solidFill>
                  <a:srgbClr val="C00000"/>
                </a:solidFill>
                <a:latin typeface="Times New Roman" panose="02020603050405020304" pitchFamily="18" charset="0"/>
                <a:cs typeface="Times New Roman" panose="02020603050405020304" pitchFamily="18" charset="0"/>
              </a:rPr>
              <a:t> cả </a:t>
            </a:r>
            <a:r>
              <a:rPr lang="en-US" sz="3200" dirty="0" err="1">
                <a:solidFill>
                  <a:srgbClr val="C00000"/>
                </a:solidFill>
                <a:latin typeface="Times New Roman" panose="02020603050405020304" pitchFamily="18" charset="0"/>
                <a:cs typeface="Times New Roman" panose="02020603050405020304" pitchFamily="18" charset="0"/>
              </a:rPr>
              <a:t>các</a:t>
            </a:r>
            <a:r>
              <a:rPr lang="en-US" sz="3200" dirty="0">
                <a:solidFill>
                  <a:srgbClr val="C00000"/>
                </a:solidFill>
                <a:latin typeface="Times New Roman" panose="02020603050405020304" pitchFamily="18" charset="0"/>
                <a:cs typeface="Times New Roman" panose="02020603050405020304" pitchFamily="18" charset="0"/>
              </a:rPr>
              <a:t> vũ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bằng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kim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loại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chính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ý </a:t>
            </a:r>
            <a:r>
              <a:rPr lang="en-US" sz="3200" dirty="0" err="1">
                <a:solidFill>
                  <a:srgbClr val="C00000"/>
                </a:solidFill>
                <a:latin typeface="Times New Roman" panose="02020603050405020304" pitchFamily="18" charset="0"/>
                <a:cs typeface="Times New Roman" panose="02020603050405020304" pitchFamily="18" charset="0"/>
              </a:rPr>
              <a:t>nghĩa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xóa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bo</a:t>
            </a:r>
            <a:r>
              <a:rPr lang="en-US" sz="3200" dirty="0">
                <a:solidFill>
                  <a:srgbClr val="C00000"/>
                </a:solidFill>
                <a:latin typeface="Times New Roman" panose="02020603050405020304" pitchFamily="18" charset="0"/>
                <a:cs typeface="Times New Roman" panose="02020603050405020304" pitchFamily="18" charset="0"/>
              </a:rPr>
              <a:t>̉ vũ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chấm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dứt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chiến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mong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muốn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nhân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văn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để</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thế</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giới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không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chiến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tránh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được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những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thảm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họa</a:t>
            </a:r>
            <a:r>
              <a:rPr lang="en-US" sz="3200" dirty="0">
                <a:solidFill>
                  <a:srgbClr val="C00000"/>
                </a:solidFill>
                <a:latin typeface="Times New Roman" panose="02020603050405020304" pitchFamily="18" charset="0"/>
                <a:cs typeface="Times New Roman" panose="02020603050405020304" pitchFamily="18" charset="0"/>
              </a:rPr>
              <a:t> do </a:t>
            </a:r>
            <a:r>
              <a:rPr lang="en-US" sz="3200" dirty="0" err="1">
                <a:solidFill>
                  <a:srgbClr val="C00000"/>
                </a:solidFill>
                <a:latin typeface="Times New Roman" panose="02020603050405020304" pitchFamily="18" charset="0"/>
                <a:cs typeface="Times New Roman" panose="02020603050405020304" pitchFamily="18" charset="0"/>
              </a:rPr>
              <a:t>chiến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tranh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gây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ra</a:t>
            </a:r>
            <a:endParaRPr lang="vi-VN" sz="3200" dirty="0">
              <a:solidFill>
                <a:srgbClr val="C00000"/>
              </a:solidFill>
              <a:latin typeface="Times New Roman" panose="02020603050405020304" pitchFamily="18" charset="0"/>
              <a:cs typeface="Times New Roman" panose="02020603050405020304" pitchFamily="18" charset="0"/>
            </a:endParaRPr>
          </a:p>
          <a:p>
            <a:r>
              <a:rPr lang="vi-VN" sz="3200" dirty="0">
                <a:solidFill>
                  <a:srgbClr val="C00000"/>
                </a:solidFill>
                <a:latin typeface="Times New Roman" panose="02020603050405020304" pitchFamily="18" charset="0"/>
                <a:cs typeface="Times New Roman" panose="02020603050405020304" pitchFamily="18" charset="0"/>
              </a:rPr>
              <a:t>+ Qua </a:t>
            </a:r>
            <a:r>
              <a:rPr lang="en-US" sz="3200" dirty="0" err="1">
                <a:solidFill>
                  <a:srgbClr val="C00000"/>
                </a:solidFill>
                <a:latin typeface="Times New Roman" panose="02020603050405020304" pitchFamily="18" charset="0"/>
                <a:cs typeface="Times New Roman" panose="02020603050405020304" pitchFamily="18" charset="0"/>
              </a:rPr>
              <a:t>lời</a:t>
            </a:r>
            <a:r>
              <a:rPr lang="en-US" sz="3200" dirty="0">
                <a:solidFill>
                  <a:srgbClr val="C00000"/>
                </a:solidFill>
                <a:latin typeface="Times New Roman" panose="02020603050405020304" pitchFamily="18" charset="0"/>
                <a:cs typeface="Times New Roman" panose="02020603050405020304" pitchFamily="18" charset="0"/>
              </a:rPr>
              <a:t> </a:t>
            </a:r>
            <a:r>
              <a:rPr lang="vi-VN" sz="3200" dirty="0">
                <a:solidFill>
                  <a:srgbClr val="C00000"/>
                </a:solidFill>
                <a:latin typeface="Times New Roman" panose="02020603050405020304" pitchFamily="18" charset="0"/>
                <a:cs typeface="Times New Roman" panose="02020603050405020304" pitchFamily="18" charset="0"/>
              </a:rPr>
              <a:t>nói, suy nghĩ, thái độ của </a:t>
            </a:r>
            <a:r>
              <a:rPr lang="en-US" sz="3200" dirty="0" err="1">
                <a:solidFill>
                  <a:srgbClr val="C00000"/>
                </a:solidFill>
                <a:latin typeface="Times New Roman" panose="02020603050405020304" pitchFamily="18" charset="0"/>
                <a:cs typeface="Times New Roman" panose="02020603050405020304" pitchFamily="18" charset="0"/>
              </a:rPr>
              <a:t>nhân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vật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đối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thoại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với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đại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tá</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về</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Chất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gỉ</a:t>
            </a:r>
            <a:r>
              <a:rPr lang="en-US" sz="3200" dirty="0">
                <a:solidFill>
                  <a:srgbClr val="C00000"/>
                </a:solidFill>
                <a:latin typeface="Times New Roman" panose="02020603050405020304" pitchFamily="18" charset="0"/>
                <a:cs typeface="Times New Roman" panose="02020603050405020304" pitchFamily="18" charset="0"/>
              </a:rPr>
              <a:t>” ta </a:t>
            </a:r>
            <a:r>
              <a:rPr lang="en-US" sz="3200" dirty="0" err="1">
                <a:solidFill>
                  <a:srgbClr val="C00000"/>
                </a:solidFill>
                <a:latin typeface="Times New Roman" panose="02020603050405020304" pitchFamily="18" charset="0"/>
                <a:cs typeface="Times New Roman" panose="02020603050405020304" pitchFamily="18" charset="0"/>
              </a:rPr>
              <a:t>thấy</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trung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sĩ</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là</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một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người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hiểu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biết</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đam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mê</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sáng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tạo</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khoa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học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bản</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lĩnh</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yêu</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cuộc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sống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hòa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bình</a:t>
            </a:r>
            <a:r>
              <a:rPr lang="vi-VN" sz="3200" dirty="0">
                <a:solidFill>
                  <a:srgbClr val="C00000"/>
                </a:solidFill>
                <a:latin typeface="Times New Roman" panose="02020603050405020304" pitchFamily="18" charset="0"/>
                <a:cs typeface="Times New Roman" panose="02020603050405020304" pitchFamily="18" charset="0"/>
              </a:rPr>
              <a:t>.</a:t>
            </a:r>
          </a:p>
        </p:txBody>
      </p:sp>
      <p:sp>
        <p:nvSpPr>
          <p:cNvPr id="5" name="Notched Right Arrow 4"/>
          <p:cNvSpPr/>
          <p:nvPr/>
        </p:nvSpPr>
        <p:spPr>
          <a:xfrm>
            <a:off x="160255" y="886118"/>
            <a:ext cx="518474" cy="301659"/>
          </a:xfrm>
          <a:prstGeom prst="notched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277835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988297" y="0"/>
            <a:ext cx="3996965" cy="87669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latin typeface="Times New Roman" panose="02020603050405020304" pitchFamily="18" charset="0"/>
                <a:cs typeface="Times New Roman" panose="02020603050405020304" pitchFamily="18" charset="0"/>
              </a:rPr>
              <a:t>2. </a:t>
            </a:r>
            <a:r>
              <a:rPr lang="en-US" sz="3200" b="1">
                <a:latin typeface="Times New Roman" panose="02020603050405020304" pitchFamily="18" charset="0"/>
                <a:cs typeface="Times New Roman" panose="02020603050405020304" pitchFamily="18" charset="0"/>
              </a:rPr>
              <a:t>Nhân vật đại tá.</a:t>
            </a:r>
            <a:endParaRPr lang="vi-VN" sz="3200">
              <a:latin typeface="Times New Roman" panose="02020603050405020304" pitchFamily="18" charset="0"/>
              <a:cs typeface="Times New Roman" panose="02020603050405020304" pitchFamily="18" charset="0"/>
            </a:endParaRPr>
          </a:p>
        </p:txBody>
      </p:sp>
      <p:sp>
        <p:nvSpPr>
          <p:cNvPr id="5" name="Rectangle 4"/>
          <p:cNvSpPr/>
          <p:nvPr/>
        </p:nvSpPr>
        <p:spPr>
          <a:xfrm>
            <a:off x="84841" y="970961"/>
            <a:ext cx="12038029" cy="594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v"/>
            </a:pP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Khi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nói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chuyện</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với</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trung</a:t>
            </a:r>
            <a:r>
              <a:rPr lang="en-US" sz="2800" b="1" dirty="0">
                <a:solidFill>
                  <a:srgbClr val="00B050"/>
                </a:solidFill>
                <a:latin typeface="Times New Roman" panose="02020603050405020304" pitchFamily="18" charset="0"/>
                <a:cs typeface="Times New Roman" panose="02020603050405020304" pitchFamily="18" charset="0"/>
              </a:rPr>
              <a:t> </a:t>
            </a:r>
            <a:r>
              <a:rPr lang="en-US" sz="2800" b="1" dirty="0" err="1">
                <a:solidFill>
                  <a:srgbClr val="00B050"/>
                </a:solidFill>
                <a:latin typeface="Times New Roman" panose="02020603050405020304" pitchFamily="18" charset="0"/>
                <a:cs typeface="Times New Roman" panose="02020603050405020304" pitchFamily="18" charset="0"/>
              </a:rPr>
              <a:t>sĩ</a:t>
            </a:r>
            <a:endParaRPr lang="vi-VN" sz="2800" dirty="0">
              <a:solidFill>
                <a:srgbClr val="00B050"/>
              </a:solidFill>
              <a:latin typeface="Times New Roman" panose="02020603050405020304" pitchFamily="18" charset="0"/>
              <a:cs typeface="Times New Roman" panose="02020603050405020304" pitchFamily="18" charset="0"/>
            </a:endParaRPr>
          </a:p>
          <a:p>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tá</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muốn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thuyên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chuyển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viên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trung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sĩ</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khác</a:t>
            </a:r>
            <a:r>
              <a:rPr lang="en-US" sz="2800" dirty="0">
                <a:solidFill>
                  <a:srgbClr val="00B050"/>
                </a:solidFill>
                <a:latin typeface="Times New Roman" panose="02020603050405020304" pitchFamily="18" charset="0"/>
                <a:cs typeface="Times New Roman" panose="02020603050405020304" pitchFamily="18" charset="0"/>
              </a:rPr>
              <a:t> “sang </a:t>
            </a:r>
            <a:r>
              <a:rPr lang="en-US" sz="2800" dirty="0" err="1">
                <a:solidFill>
                  <a:srgbClr val="00B050"/>
                </a:solidFill>
                <a:latin typeface="Times New Roman" panose="02020603050405020304" pitchFamily="18" charset="0"/>
                <a:cs typeface="Times New Roman" panose="02020603050405020304" pitchFamily="18" charset="0"/>
              </a:rPr>
              <a:t>bên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kia</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dương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và</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phục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vụ</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trong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một</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quân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đoàn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nào</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đó</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vì</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đại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tá</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Nghe</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nói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anh</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bị</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căng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thẳng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thần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kinh</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và</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làm</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việc</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gì</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cũng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không</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thành</a:t>
            </a:r>
            <a:r>
              <a:rPr lang="en-US" sz="2800" dirty="0">
                <a:solidFill>
                  <a:srgbClr val="00B050"/>
                </a:solidFill>
                <a:latin typeface="Times New Roman" panose="02020603050405020304" pitchFamily="18" charset="0"/>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p>
            <a:r>
              <a:rPr lang="vi-VN" sz="2800" dirty="0">
                <a:solidFill>
                  <a:srgbClr val="00B050"/>
                </a:solidFill>
                <a:latin typeface="Times New Roman" panose="02020603050405020304" pitchFamily="18" charset="0"/>
                <a:cs typeface="Times New Roman" panose="02020603050405020304" pitchFamily="18" charset="0"/>
              </a:rPr>
              <a:t>- Đại tá không tin vào ý tưởng của viên trung sĩ.</a:t>
            </a:r>
          </a:p>
          <a:p>
            <a:r>
              <a:rPr lang="vi-VN" sz="2800" dirty="0">
                <a:solidFill>
                  <a:srgbClr val="00B050"/>
                </a:solidFill>
                <a:latin typeface="Times New Roman" panose="02020603050405020304" pitchFamily="18" charset="0"/>
                <a:cs typeface="Times New Roman" panose="02020603050405020304" pitchFamily="18" charset="0"/>
              </a:rPr>
              <a:t>- Viên trung sĩ đã nêu các dự định của mình: Phá hủy các vũ khí chiến tranh bằng chất làm gỉ, đầu tiên là khắp châu Mỹ trong vài ngày, sau đó sẽ sang châu Âu. Trong vòng một tháng, sẽ làm cho cả thế giới tránh được thảm họa chiến tranh.</a:t>
            </a:r>
          </a:p>
          <a:p>
            <a:r>
              <a:rPr lang="vi-VN" sz="2800" dirty="0">
                <a:solidFill>
                  <a:srgbClr val="00B050"/>
                </a:solidFill>
                <a:latin typeface="Times New Roman" panose="02020603050405020304" pitchFamily="18" charset="0"/>
                <a:cs typeface="Times New Roman" panose="02020603050405020304" pitchFamily="18" charset="0"/>
              </a:rPr>
              <a:t>- Đến lúc này (khi đại tá đưa cho viên trung sĩ phiếu khám bệnh), đại tá vẫn không tin những điều viên trung sĩ nói</a:t>
            </a:r>
            <a:r>
              <a:rPr lang="en-US" sz="2800" dirty="0">
                <a:solidFill>
                  <a:srgbClr val="00B050"/>
                </a:solidFill>
                <a:latin typeface="Times New Roman" panose="02020603050405020304" pitchFamily="18" charset="0"/>
                <a:cs typeface="Times New Roman" panose="02020603050405020304" pitchFamily="18" charset="0"/>
              </a:rPr>
              <a:t>.</a:t>
            </a:r>
            <a:endParaRPr lang="vi-VN" sz="2800" dirty="0">
              <a:solidFill>
                <a:srgbClr val="00B050"/>
              </a:solidFill>
              <a:latin typeface="Times New Roman" panose="02020603050405020304" pitchFamily="18" charset="0"/>
              <a:cs typeface="Times New Roman" panose="02020603050405020304" pitchFamily="18" charset="0"/>
            </a:endParaRPr>
          </a:p>
          <a:p>
            <a:r>
              <a:rPr lang="vi-VN" sz="2800" dirty="0">
                <a:solidFill>
                  <a:srgbClr val="00B050"/>
                </a:solidFill>
                <a:latin typeface="Times New Roman" panose="02020603050405020304" pitchFamily="18" charset="0"/>
                <a:cs typeface="Times New Roman" panose="02020603050405020304" pitchFamily="18" charset="0"/>
              </a:rPr>
              <a:t>- Đại tá lại khuyên viên trung sĩ đến gặp bác sĩ Mét-thiu vì đại tá cho rằng những ý tưởng của viên trung sĩ là ảo tưởng, cho rằng viên trung sĩ bị chiến tranh tác động đến tinh thần.</a:t>
            </a:r>
          </a:p>
        </p:txBody>
      </p:sp>
    </p:spTree>
    <p:extLst>
      <p:ext uri="{BB962C8B-B14F-4D97-AF65-F5344CB8AC3E}">
        <p14:creationId xmlns:p14="http://schemas.microsoft.com/office/powerpoint/2010/main" val="19794845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682" y="725864"/>
            <a:ext cx="11877774" cy="6052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v"/>
            </a:pP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Sau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cuộc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nói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chuyện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với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trung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sĩ</a:t>
            </a:r>
            <a:r>
              <a:rPr lang="en-US" sz="2800" b="1"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vi-VN" sz="2800" b="1" dirty="0">
                <a:solidFill>
                  <a:srgbClr val="002060"/>
                </a:solidFill>
                <a:latin typeface="Times New Roman" panose="02020603050405020304" pitchFamily="18" charset="0"/>
                <a:cs typeface="Times New Roman" panose="02020603050405020304" pitchFamily="18" charset="0"/>
              </a:rPr>
              <a:t> -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rằng</a:t>
            </a:r>
            <a:r>
              <a:rPr lang="en-US" sz="2800" dirty="0">
                <a:solidFill>
                  <a:srgbClr val="002060"/>
                </a:solidFill>
                <a:latin typeface="Times New Roman" panose="02020603050405020304" pitchFamily="18" charset="0"/>
                <a:cs typeface="Times New Roman" panose="02020603050405020304" pitchFamily="18" charset="0"/>
              </a:rPr>
              <a:t> ý </a:t>
            </a:r>
            <a:r>
              <a:rPr lang="en-US" sz="2800" dirty="0" err="1">
                <a:solidFill>
                  <a:srgbClr val="002060"/>
                </a:solidFill>
                <a:latin typeface="Times New Roman" panose="02020603050405020304" pitchFamily="18" charset="0"/>
                <a:cs typeface="Times New Roman" panose="02020603050405020304" pitchFamily="18" charset="0"/>
              </a:rPr>
              <a:t>nghĩ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rồ</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gọi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để</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chữa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anh</a:t>
            </a:r>
            <a:r>
              <a:rPr lang="en-US" sz="2800" dirty="0">
                <a:solidFill>
                  <a:srgbClr val="002060"/>
                </a:solidFill>
                <a:latin typeface="Times New Roman" panose="02020603050405020304" pitchFamily="18" charset="0"/>
                <a:cs typeface="Times New Roman" panose="02020603050405020304" pitchFamily="18" charset="0"/>
              </a:rPr>
              <a:t> ta. </a:t>
            </a:r>
            <a:r>
              <a:rPr lang="en-US" sz="2800" dirty="0" err="1">
                <a:solidFill>
                  <a:srgbClr val="002060"/>
                </a:solidFill>
                <a:latin typeface="Times New Roman" panose="02020603050405020304" pitchFamily="18" charset="0"/>
                <a:cs typeface="Times New Roman" panose="02020603050405020304" pitchFamily="18" charset="0"/>
              </a:rPr>
              <a:t>Nhưng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sau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đó</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tất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những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điều</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nói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trở</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thực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súng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tử</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bị</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hóa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bột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mịn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khiến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lên</a:t>
            </a:r>
            <a:r>
              <a:rPr lang="en-US" sz="2800"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tá</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nghe</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thoại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của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bác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ngồi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im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lặng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phía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trước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muốn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giết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trung</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sĩ</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nên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đã</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gọi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điện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cho</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phép</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lính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gác</a:t>
            </a:r>
            <a:r>
              <a:rPr lang="en-US" sz="2800" dirty="0">
                <a:solidFill>
                  <a:srgbClr val="002060"/>
                </a:solidFill>
                <a:latin typeface="Times New Roman" panose="02020603050405020304" pitchFamily="18" charset="0"/>
                <a:cs typeface="Times New Roman" panose="02020603050405020304" pitchFamily="18" charset="0"/>
              </a:rPr>
              <a:t> “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giữ</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anh</a:t>
            </a:r>
            <a:r>
              <a:rPr lang="en-US" sz="2800" i="1" dirty="0">
                <a:solidFill>
                  <a:srgbClr val="002060"/>
                </a:solidFill>
                <a:latin typeface="Times New Roman" panose="02020603050405020304" pitchFamily="18" charset="0"/>
                <a:cs typeface="Times New Roman" panose="02020603050405020304" pitchFamily="18" charset="0"/>
              </a:rPr>
              <a:t> ta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Nếu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cần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bắn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anh</a:t>
            </a:r>
            <a:r>
              <a:rPr lang="en-US" sz="2800" i="1" dirty="0">
                <a:solidFill>
                  <a:srgbClr val="002060"/>
                </a:solidFill>
                <a:latin typeface="Times New Roman" panose="02020603050405020304" pitchFamily="18" charset="0"/>
                <a:cs typeface="Times New Roman" panose="02020603050405020304" pitchFamily="18" charset="0"/>
              </a:rPr>
              <a:t> ta. </a:t>
            </a:r>
            <a:r>
              <a:rPr lang="en-US" sz="2800" i="1" dirty="0" err="1">
                <a:solidFill>
                  <a:srgbClr val="002060"/>
                </a:solidFill>
                <a:latin typeface="Times New Roman" panose="02020603050405020304" pitchFamily="18" charset="0"/>
                <a:cs typeface="Times New Roman" panose="02020603050405020304" pitchFamily="18" charset="0"/>
              </a:rPr>
              <a:t>Không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phải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hỏi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han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gì</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hãy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thằng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vô</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a:t>
            </a:r>
            <a:endParaRPr lang="vi-VN" sz="2800" dirty="0">
              <a:solidFill>
                <a:srgbClr val="002060"/>
              </a:solidFill>
              <a:latin typeface="Times New Roman" panose="02020603050405020304" pitchFamily="18" charset="0"/>
              <a:cs typeface="Times New Roman" panose="02020603050405020304" pitchFamily="18" charset="0"/>
            </a:endParaRPr>
          </a:p>
          <a:p>
            <a:r>
              <a:rPr lang="vi-VN" sz="2800" dirty="0">
                <a:solidFill>
                  <a:srgbClr val="002060"/>
                </a:solidFill>
                <a:latin typeface="Times New Roman" panose="02020603050405020304" pitchFamily="18" charset="0"/>
                <a:cs typeface="Times New Roman" panose="02020603050405020304" pitchFamily="18" charset="0"/>
              </a:rPr>
              <a:t>- Ý tưởng sáng tạo ban đầu không dễ gì chấp nhận.</a:t>
            </a:r>
          </a:p>
          <a:p>
            <a:r>
              <a:rPr lang="vi-VN" sz="2800" dirty="0">
                <a:solidFill>
                  <a:srgbClr val="002060"/>
                </a:solidFill>
                <a:latin typeface="Times New Roman" panose="02020603050405020304" pitchFamily="18" charset="0"/>
                <a:cs typeface="Times New Roman" panose="02020603050405020304" pitchFamily="18" charset="0"/>
              </a:rPr>
              <a:t>- Người lính gác không thể làm theo lệnh của đại tá vì khẩu súng của người lính gác đã biến thành vụn sắt gỉ màu vàng.</a:t>
            </a:r>
          </a:p>
          <a:p>
            <a:r>
              <a:rPr lang="vi-VN" sz="2800" dirty="0">
                <a:solidFill>
                  <a:srgbClr val="002060"/>
                </a:solidFill>
                <a:latin typeface="Times New Roman" panose="02020603050405020304" pitchFamily="18" charset="0"/>
                <a:cs typeface="Times New Roman" panose="02020603050405020304" pitchFamily="18" charset="0"/>
              </a:rPr>
              <a:t>- Kết thúc truyện đặc sắc ở chỗ, đại tá đã không dùng đến vũ khí bằng sắt, thép mà dùng vũ khí bằng gỗ để tóm viên trung sĩ. Đại tá có thể làm gì được viên trung sĩ vì đại tá có sức khỏe và vũ khí gỗ chắc nịch. Đại tá cũng có thể không làm gì được viên trung sĩ vì anh ta đã có sự chuẩn bị từ trước.</a:t>
            </a:r>
          </a:p>
        </p:txBody>
      </p:sp>
      <p:sp>
        <p:nvSpPr>
          <p:cNvPr id="5" name="Horizontal Scroll 4"/>
          <p:cNvSpPr/>
          <p:nvPr/>
        </p:nvSpPr>
        <p:spPr>
          <a:xfrm>
            <a:off x="3252247" y="-65988"/>
            <a:ext cx="3996965" cy="876693"/>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latin typeface="Times New Roman" panose="02020603050405020304" pitchFamily="18" charset="0"/>
                <a:cs typeface="Times New Roman" panose="02020603050405020304" pitchFamily="18" charset="0"/>
              </a:rPr>
              <a:t>2. </a:t>
            </a:r>
            <a:r>
              <a:rPr lang="en-US" sz="3200" b="1">
                <a:latin typeface="Times New Roman" panose="02020603050405020304" pitchFamily="18" charset="0"/>
                <a:cs typeface="Times New Roman" panose="02020603050405020304" pitchFamily="18" charset="0"/>
              </a:rPr>
              <a:t>Nhân vật đại tá.</a:t>
            </a:r>
            <a:endParaRPr lang="vi-VN"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8094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443061" y="0"/>
            <a:ext cx="10614580" cy="6787299"/>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Qua lời nói</a:t>
            </a:r>
            <a:r>
              <a:rPr lang="vi-VN" sz="3200" dirty="0">
                <a:latin typeface="Times New Roman" panose="02020603050405020304" pitchFamily="18" charset="0"/>
                <a:cs typeface="Times New Roman" panose="02020603050405020304" pitchFamily="18" charset="0"/>
              </a:rPr>
              <a:t> của đại tá:</a:t>
            </a: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dẹp</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tưởng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chất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hoen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gỉ</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ngay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máy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thoại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xuống</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bắn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ta,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thằng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vô</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ấy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V</a:t>
            </a:r>
            <a:r>
              <a:rPr lang="vi-VN" sz="3200" dirty="0">
                <a:latin typeface="Times New Roman" panose="02020603050405020304" pitchFamily="18" charset="0"/>
                <a:cs typeface="Times New Roman" panose="02020603050405020304" pitchFamily="18" charset="0"/>
              </a:rPr>
              <a:t>à những </a:t>
            </a:r>
            <a:r>
              <a:rPr lang="en-US" sz="3200" dirty="0">
                <a:latin typeface="Times New Roman" panose="02020603050405020304" pitchFamily="18" charset="0"/>
                <a:cs typeface="Times New Roman" panose="02020603050405020304" pitchFamily="18" charset="0"/>
              </a:rPr>
              <a:t>chi </a:t>
            </a:r>
            <a:r>
              <a:rPr lang="en-US" sz="3200" dirty="0" err="1">
                <a:latin typeface="Times New Roman" panose="02020603050405020304" pitchFamily="18" charset="0"/>
                <a:cs typeface="Times New Roman" panose="02020603050405020304" pitchFamily="18" charset="0"/>
              </a:rPr>
              <a:t>tiết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vật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đại</a:t>
            </a:r>
            <a:r>
              <a:rPr lang="en-US" sz="3200" dirty="0">
                <a:latin typeface="Times New Roman" panose="02020603050405020304" pitchFamily="18" charset="0"/>
                <a:cs typeface="Times New Roman" panose="02020603050405020304" pitchFamily="18" charset="0"/>
              </a:rPr>
              <a:t> tá là </a:t>
            </a:r>
            <a:r>
              <a:rPr lang="en-US" sz="3200" dirty="0" err="1">
                <a:latin typeface="Times New Roman" panose="02020603050405020304" pitchFamily="18" charset="0"/>
                <a:cs typeface="Times New Roman" panose="02020603050405020304" pitchFamily="18" charset="0"/>
              </a:rPr>
              <a:t>một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người</a:t>
            </a:r>
            <a:r>
              <a:rPr lang="en-US" sz="3200" dirty="0">
                <a:latin typeface="Times New Roman" panose="02020603050405020304" pitchFamily="18" charset="0"/>
                <a:cs typeface="Times New Roman" panose="02020603050405020304" pitchFamily="18" charset="0"/>
              </a:rPr>
              <a:t> có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cs typeface="Times New Roman" panose="02020603050405020304" pitchFamily="18" charset="0"/>
              </a:rPr>
              <a:t> tin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Những sáng tạo khoa học mới không dễ gì được mọi người chấp nhận ngay.</a:t>
            </a:r>
          </a:p>
        </p:txBody>
      </p:sp>
      <p:sp>
        <p:nvSpPr>
          <p:cNvPr id="2" name="Notched Right Arrow 1"/>
          <p:cNvSpPr/>
          <p:nvPr/>
        </p:nvSpPr>
        <p:spPr>
          <a:xfrm>
            <a:off x="2318993" y="754144"/>
            <a:ext cx="744717" cy="433633"/>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rgbClr val="FF0000"/>
              </a:solidFill>
            </a:endParaRPr>
          </a:p>
        </p:txBody>
      </p:sp>
    </p:spTree>
    <p:extLst>
      <p:ext uri="{BB962C8B-B14F-4D97-AF65-F5344CB8AC3E}">
        <p14:creationId xmlns:p14="http://schemas.microsoft.com/office/powerpoint/2010/main" val="38778202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99622" y="94268"/>
            <a:ext cx="4411744"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III. TỔNG KẾT</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791851" y="1057375"/>
            <a:ext cx="4534293" cy="4457305"/>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latin typeface="Times New Roman" panose="02020603050405020304" pitchFamily="18" charset="0"/>
                <a:cs typeface="Times New Roman" panose="02020603050405020304" pitchFamily="18" charset="0"/>
              </a:rPr>
              <a:t>Chỉ ra những đặc sắc về nội dung và nghệ thuật của văn bản?</a:t>
            </a:r>
            <a:endParaRPr lang="vi-VN" sz="3200">
              <a:latin typeface="Times New Roman" panose="02020603050405020304" pitchFamily="18" charset="0"/>
              <a:cs typeface="Times New Roman" panose="02020603050405020304" pitchFamily="18" charset="0"/>
            </a:endParaRPr>
          </a:p>
        </p:txBody>
      </p:sp>
      <p:sp>
        <p:nvSpPr>
          <p:cNvPr id="6" name="Oval Callout 5"/>
          <p:cNvSpPr/>
          <p:nvPr/>
        </p:nvSpPr>
        <p:spPr>
          <a:xfrm>
            <a:off x="6072433" y="301656"/>
            <a:ext cx="4534293" cy="4392892"/>
          </a:xfrm>
          <a:prstGeom prst="wedgeEllipse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2060"/>
                </a:solidFill>
                <a:latin typeface="Times New Roman" panose="02020603050405020304" pitchFamily="18" charset="0"/>
                <a:cs typeface="Times New Roman" panose="02020603050405020304" pitchFamily="18" charset="0"/>
              </a:rPr>
              <a:t>Từ đó em rút ra để đọc hiểu một văn bản truyện khoa học viễn tưởng, chúng ta cần lưu ý điều gì?</a:t>
            </a:r>
            <a:endParaRPr lang="vi-VN" sz="32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8045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1" nodeType="clickEffect">
                                  <p:stCondLst>
                                    <p:cond delay="0"/>
                                  </p:stCondLst>
                                  <p:childTnLst>
                                    <p:animEffect transition="out" filter="wipe(down)">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xit" presetSubtype="10" fill="hold" grpId="1" nodeType="clickEffect">
                                  <p:stCondLst>
                                    <p:cond delay="0"/>
                                  </p:stCondLst>
                                  <p:childTnLst>
                                    <p:animEffect transition="out" filter="randombar(horizontal)">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ardrop 4"/>
          <p:cNvSpPr/>
          <p:nvPr/>
        </p:nvSpPr>
        <p:spPr>
          <a:xfrm>
            <a:off x="2356701" y="188537"/>
            <a:ext cx="8041064" cy="6372520"/>
          </a:xfrm>
          <a:prstGeom prst="teardro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1. </a:t>
            </a:r>
            <a:r>
              <a:rPr lang="en-US" sz="3200" b="1" dirty="0" err="1">
                <a:solidFill>
                  <a:schemeClr val="bg1"/>
                </a:solidFill>
                <a:latin typeface="Times New Roman" panose="02020603050405020304" pitchFamily="18" charset="0"/>
                <a:cs typeface="Times New Roman" panose="02020603050405020304" pitchFamily="18" charset="0"/>
              </a:rPr>
              <a:t>Nghệ</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thuật</a:t>
            </a:r>
            <a:endParaRPr lang="vi-VN" sz="3200" dirty="0">
              <a:solidFill>
                <a:schemeClr val="bg1"/>
              </a:solidFill>
              <a:latin typeface="Times New Roman" panose="02020603050405020304" pitchFamily="18" charset="0"/>
              <a:cs typeface="Times New Roman" panose="02020603050405020304" pitchFamily="18" charset="0"/>
            </a:endParaRPr>
          </a:p>
          <a:p>
            <a:pPr algn="ctr"/>
            <a:r>
              <a:rPr lang="en-US" sz="3200" dirty="0">
                <a:solidFill>
                  <a:schemeClr val="bg1"/>
                </a:solidFill>
                <a:latin typeface="Times New Roman" panose="02020603050405020304" pitchFamily="18" charset="0"/>
                <a:cs typeface="Times New Roman" panose="02020603050405020304" pitchFamily="18" charset="0"/>
              </a:rPr>
              <a:t>- </a:t>
            </a:r>
            <a:r>
              <a:rPr lang="vi-VN" sz="3200" dirty="0">
                <a:solidFill>
                  <a:schemeClr val="bg1"/>
                </a:solidFill>
                <a:latin typeface="Times New Roman" panose="02020603050405020304" pitchFamily="18" charset="0"/>
                <a:cs typeface="Times New Roman" panose="02020603050405020304" pitchFamily="18" charset="0"/>
              </a:rPr>
              <a:t>Lối kể chuyện hấp dẫn, lôi cuốn</a:t>
            </a:r>
          </a:p>
          <a:p>
            <a:pPr algn="ctr"/>
            <a:r>
              <a:rPr lang="vi-VN" sz="3200" dirty="0">
                <a:solidFill>
                  <a:schemeClr val="bg1"/>
                </a:solidFill>
                <a:latin typeface="Times New Roman" panose="02020603050405020304" pitchFamily="18" charset="0"/>
                <a:cs typeface="Times New Roman" panose="02020603050405020304" pitchFamily="18" charset="0"/>
              </a:rPr>
              <a:t>- Yếu tố viễn tưởng thú vị, thể hiện sự am hiểu khoa học của tác giả.</a:t>
            </a:r>
          </a:p>
        </p:txBody>
      </p:sp>
    </p:spTree>
    <p:extLst>
      <p:ext uri="{BB962C8B-B14F-4D97-AF65-F5344CB8AC3E}">
        <p14:creationId xmlns:p14="http://schemas.microsoft.com/office/powerpoint/2010/main" val="4180195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10326" y="867265"/>
            <a:ext cx="9766169" cy="535442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2. </a:t>
            </a:r>
            <a:r>
              <a:rPr lang="en-US" sz="3200" b="1" dirty="0" err="1">
                <a:solidFill>
                  <a:srgbClr val="002060"/>
                </a:solidFill>
                <a:latin typeface="Times New Roman" panose="02020603050405020304" pitchFamily="18" charset="0"/>
                <a:cs typeface="Times New Roman" panose="02020603050405020304" pitchFamily="18" charset="0"/>
              </a:rPr>
              <a:t>Nội</a:t>
            </a:r>
            <a:r>
              <a:rPr lang="en-US" sz="3200" b="1" dirty="0">
                <a:solidFill>
                  <a:srgbClr val="002060"/>
                </a:solidFill>
                <a:latin typeface="Times New Roman" panose="02020603050405020304" pitchFamily="18" charset="0"/>
                <a:cs typeface="Times New Roman" panose="02020603050405020304" pitchFamily="18" charset="0"/>
              </a:rPr>
              <a:t> dung</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muốn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dứt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súng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máy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tăng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chất</a:t>
            </a:r>
            <a:r>
              <a:rPr lang="en-US" sz="3200" dirty="0">
                <a:solidFill>
                  <a:srgbClr val="002060"/>
                </a:solidFill>
                <a:latin typeface="Times New Roman" panose="02020603050405020304" pitchFamily="18" charset="0"/>
                <a:cs typeface="Times New Roman" panose="02020603050405020304" pitchFamily="18" charset="0"/>
              </a:rPr>
              <a:t> có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giúp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các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loại</a:t>
            </a:r>
            <a:r>
              <a:rPr lang="en-US" sz="3200" dirty="0">
                <a:solidFill>
                  <a:srgbClr val="002060"/>
                </a:solidFill>
                <a:latin typeface="Times New Roman" panose="02020603050405020304" pitchFamily="18" charset="0"/>
                <a:cs typeface="Times New Roman" panose="02020603050405020304" pitchFamily="18" charset="0"/>
              </a:rPr>
              <a:t> vũ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chết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chóc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đích</a:t>
            </a:r>
            <a:r>
              <a:rPr lang="en-US" sz="3200" dirty="0">
                <a:solidFill>
                  <a:srgbClr val="002060"/>
                </a:solidFill>
                <a:latin typeface="Times New Roman" panose="02020603050405020304" pitchFamily="18" charset="0"/>
                <a:cs typeface="Times New Roman" panose="02020603050405020304" pitchFamily="18" charset="0"/>
              </a:rPr>
              <a:t> vì </a:t>
            </a:r>
            <a:r>
              <a:rPr lang="en-US" sz="3200" dirty="0" err="1">
                <a:solidFill>
                  <a:srgbClr val="002060"/>
                </a:solidFill>
                <a:latin typeface="Times New Roman" panose="02020603050405020304" pitchFamily="18" charset="0"/>
                <a:cs typeface="Times New Roman" panose="02020603050405020304" pitchFamily="18" charset="0"/>
              </a:rPr>
              <a:t>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của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giới</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tạo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dễ</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dàng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hi </a:t>
            </a:r>
            <a:r>
              <a:rPr lang="en-US" sz="3200" dirty="0" err="1">
                <a:solidFill>
                  <a:srgbClr val="002060"/>
                </a:solidFill>
                <a:latin typeface="Times New Roman" panose="02020603050405020304" pitchFamily="18" charset="0"/>
                <a:cs typeface="Times New Roman" panose="02020603050405020304" pitchFamily="18" charset="0"/>
              </a:rPr>
              <a:t>sinh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mạng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pPr algn="ct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theo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đuổi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mục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tiêu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ước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0523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que 4"/>
          <p:cNvSpPr/>
          <p:nvPr/>
        </p:nvSpPr>
        <p:spPr>
          <a:xfrm>
            <a:off x="1385740" y="527901"/>
            <a:ext cx="8634952" cy="4901938"/>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a:solidFill>
                  <a:schemeClr val="bg1"/>
                </a:solidFill>
                <a:latin typeface="Times New Roman" panose="02020603050405020304" pitchFamily="18" charset="0"/>
                <a:cs typeface="Times New Roman" panose="02020603050405020304" pitchFamily="18" charset="0"/>
              </a:rPr>
              <a:t>3. Cách đọc truyện khoa học viễn tưởng.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Nhận biết đề tài (Căn cứ khoa học, hình dung tưởng tượng)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Nhận diện sự kiện, tình huống</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Ngôi kể, cách kể chuyện</a:t>
            </a:r>
            <a:endParaRPr lang="vi-VN" sz="3600">
              <a:solidFill>
                <a:schemeClr val="bg1"/>
              </a:solidFill>
              <a:latin typeface="Times New Roman" panose="02020603050405020304" pitchFamily="18" charset="0"/>
              <a:cs typeface="Times New Roman" panose="02020603050405020304" pitchFamily="18" charset="0"/>
            </a:endParaRPr>
          </a:p>
          <a:p>
            <a:r>
              <a:rPr lang="en-US" sz="3600">
                <a:solidFill>
                  <a:schemeClr val="bg1"/>
                </a:solidFill>
                <a:latin typeface="Times New Roman" panose="02020603050405020304" pitchFamily="18" charset="0"/>
                <a:cs typeface="Times New Roman" panose="02020603050405020304" pitchFamily="18" charset="0"/>
              </a:rPr>
              <a:t>- Nhân vật, cách thể hiện nhân vật.</a:t>
            </a:r>
            <a:endParaRPr lang="vi-VN"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655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que 5"/>
          <p:cNvSpPr/>
          <p:nvPr/>
        </p:nvSpPr>
        <p:spPr>
          <a:xfrm>
            <a:off x="1480009" y="1121789"/>
            <a:ext cx="8550112" cy="4892512"/>
          </a:xfrm>
          <a:prstGeom prst="plaqu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0000"/>
                </a:solidFill>
                <a:latin typeface="Times New Roman" panose="02020603050405020304" pitchFamily="18" charset="0"/>
                <a:cs typeface="Times New Roman" panose="02020603050405020304" pitchFamily="18" charset="0"/>
              </a:rPr>
              <a:t>Trò chơi: “Hỏi nhanh đáp  gọn?”</a:t>
            </a:r>
            <a:endParaRPr lang="vi-VN" sz="3200" dirty="0">
              <a:solidFill>
                <a:srgbClr val="FF0000"/>
              </a:solidFill>
              <a:latin typeface="Times New Roman" panose="02020603050405020304" pitchFamily="18" charset="0"/>
              <a:cs typeface="Times New Roman" panose="02020603050405020304" pitchFamily="18" charset="0"/>
            </a:endParaRPr>
          </a:p>
          <a:p>
            <a:r>
              <a:rPr lang="pt-BR" sz="3200" dirty="0">
                <a:solidFill>
                  <a:srgbClr val="002060"/>
                </a:solidFill>
                <a:latin typeface="Times New Roman" panose="02020603050405020304" pitchFamily="18" charset="0"/>
                <a:cs typeface="Times New Roman" panose="02020603050405020304" pitchFamily="18" charset="0"/>
              </a:rPr>
              <a:t>Cách tổ chức: GV chuẩn bị sẵn gói câu hỏi. Gọi 1 học sinh cùng tham gia một học sinh quản trò có nhiệm vụ đọc câu hỏi, 1 học sinh cùng tham gia trả lời gói câu hỏi củng cố văn bản “Chất làm gỉ” và truyện khoa học viễn tưởng bằng cách trả lời nhanh câu hỏi</a:t>
            </a:r>
            <a:endParaRPr lang="vi-VN" sz="3200" dirty="0">
              <a:solidFill>
                <a:srgbClr val="002060"/>
              </a:solidFill>
              <a:latin typeface="Times New Roman" panose="02020603050405020304" pitchFamily="18" charset="0"/>
              <a:cs typeface="Times New Roman" panose="02020603050405020304" pitchFamily="18" charset="0"/>
            </a:endParaRPr>
          </a:p>
        </p:txBody>
      </p:sp>
      <p:sp>
        <p:nvSpPr>
          <p:cNvPr id="2" name="Flowchart: Terminator 1"/>
          <p:cNvSpPr/>
          <p:nvPr/>
        </p:nvSpPr>
        <p:spPr>
          <a:xfrm>
            <a:off x="876693" y="94268"/>
            <a:ext cx="6447934" cy="716437"/>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HOẠT ĐỘNG 3: LUYỆN TẬP</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71854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7561" y="211873"/>
            <a:ext cx="10827834" cy="162807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1. Ai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người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dirty="0">
                <a:solidFill>
                  <a:schemeClr val="bg1"/>
                </a:solidFill>
                <a:latin typeface="Times New Roman" panose="02020603050405020304" pitchFamily="18" charset="0"/>
                <a:cs typeface="Times New Roman" panose="02020603050405020304" pitchFamily="18" charset="0"/>
              </a:rPr>
              <a:t>New York Times </a:t>
            </a:r>
            <a:r>
              <a:rPr lang="en-US" sz="3200" dirty="0" err="1">
                <a:solidFill>
                  <a:schemeClr val="bg1"/>
                </a:solidFill>
                <a:latin typeface="Times New Roman" panose="02020603050405020304" pitchFamily="18" charset="0"/>
                <a:cs typeface="Times New Roman" panose="02020603050405020304" pitchFamily="18" charset="0"/>
              </a:rPr>
              <a:t>gọi</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là</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nhà</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văn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chịu</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trách</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nhiệm</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lớn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nhất</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trong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việc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đưa</a:t>
            </a:r>
            <a:r>
              <a:rPr lang="en-US" sz="3200" dirty="0">
                <a:solidFill>
                  <a:schemeClr val="bg1"/>
                </a:solidFill>
                <a:latin typeface="Times New Roman" panose="02020603050405020304" pitchFamily="18" charset="0"/>
                <a:cs typeface="Times New Roman" panose="02020603050405020304" pitchFamily="18" charset="0"/>
              </a:rPr>
              <a:t> khoa </a:t>
            </a:r>
            <a:r>
              <a:rPr lang="en-US" sz="3200" dirty="0" err="1">
                <a:solidFill>
                  <a:schemeClr val="bg1"/>
                </a:solidFill>
                <a:latin typeface="Times New Roman" panose="02020603050405020304" pitchFamily="18" charset="0"/>
                <a:cs typeface="Times New Roman" panose="02020603050405020304" pitchFamily="18" charset="0"/>
              </a:rPr>
              <a:t>học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viễn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tưởng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hiện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đại</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vào</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dòng</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văn</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học</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chính</a:t>
            </a:r>
            <a:r>
              <a:rPr lang="en-US" sz="3200" dirty="0">
                <a:solidFill>
                  <a:schemeClr val="bg1"/>
                </a:solidFill>
                <a:latin typeface="Times New Roman" panose="02020603050405020304" pitchFamily="18" charset="0"/>
                <a:cs typeface="Times New Roman" panose="02020603050405020304" pitchFamily="18" charset="0"/>
              </a:rPr>
              <a:t> </a:t>
            </a:r>
            <a:r>
              <a:rPr lang="en-US" sz="3200" dirty="0" err="1">
                <a:solidFill>
                  <a:schemeClr val="bg1"/>
                </a:solidFill>
                <a:latin typeface="Times New Roman" panose="02020603050405020304" pitchFamily="18" charset="0"/>
                <a:cs typeface="Times New Roman" panose="02020603050405020304" pitchFamily="18" charset="0"/>
              </a:rPr>
              <a:t>thống</a:t>
            </a:r>
            <a:r>
              <a:rPr lang="en-US" sz="3200" dirty="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endParaRPr>
          </a:p>
        </p:txBody>
      </p:sp>
      <p:sp>
        <p:nvSpPr>
          <p:cNvPr id="5" name="Oval 4"/>
          <p:cNvSpPr/>
          <p:nvPr/>
        </p:nvSpPr>
        <p:spPr>
          <a:xfrm>
            <a:off x="1550020" y="2709746"/>
            <a:ext cx="8474926" cy="307773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err="1">
                <a:solidFill>
                  <a:srgbClr val="FF0000"/>
                </a:solidFill>
                <a:latin typeface="Times New Roman" panose="02020603050405020304" pitchFamily="18" charset="0"/>
                <a:cs typeface="Times New Roman" panose="02020603050405020304" pitchFamily="18" charset="0"/>
              </a:rPr>
              <a:t>Rây</a:t>
            </a:r>
            <a:r>
              <a:rPr lang="en-US" sz="3600" b="1" dirty="0">
                <a:solidFill>
                  <a:srgbClr val="FF0000"/>
                </a:solidFill>
                <a:latin typeface="Times New Roman" panose="02020603050405020304" pitchFamily="18" charset="0"/>
                <a:cs typeface="Times New Roman" panose="02020603050405020304" pitchFamily="18" charset="0"/>
              </a:rPr>
              <a:t> Bret-</a:t>
            </a:r>
            <a:r>
              <a:rPr lang="en-US" sz="3600" b="1" dirty="0" err="1">
                <a:solidFill>
                  <a:srgbClr val="FF0000"/>
                </a:solidFill>
                <a:latin typeface="Times New Roman" panose="02020603050405020304" pitchFamily="18" charset="0"/>
                <a:cs typeface="Times New Roman" panose="02020603050405020304" pitchFamily="18" charset="0"/>
              </a:rPr>
              <a:t>Bơ</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ry</a:t>
            </a:r>
            <a:endParaRPr lang="vi-VN"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87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768" y="320511"/>
            <a:ext cx="5354424" cy="293173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768" y="3864990"/>
            <a:ext cx="5354424" cy="279033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714" y="320511"/>
            <a:ext cx="4939645" cy="2931736"/>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9592" y="3799001"/>
            <a:ext cx="4939645" cy="2790333"/>
          </a:xfrm>
          <a:prstGeom prst="rect">
            <a:avLst/>
          </a:prstGeom>
        </p:spPr>
      </p:pic>
    </p:spTree>
    <p:extLst>
      <p:ext uri="{BB962C8B-B14F-4D97-AF65-F5344CB8AC3E}">
        <p14:creationId xmlns:p14="http://schemas.microsoft.com/office/powerpoint/2010/main" val="25766765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par>
                                <p:cTn id="14" presetID="21" presetClass="entr" presetSubtype="1"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heel(1)">
                                      <p:cBhvr>
                                        <p:cTn id="1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226634" y="401445"/>
            <a:ext cx="9043639" cy="1650380"/>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2</a:t>
            </a:r>
            <a:r>
              <a:rPr lang="vi-VN" sz="3200" b="1" dirty="0">
                <a:solidFill>
                  <a:schemeClr val="bg1"/>
                </a:solidFill>
                <a:latin typeface="Times New Roman" panose="02020603050405020304" pitchFamily="18" charset="0"/>
                <a:cs typeface="Times New Roman" panose="02020603050405020304" pitchFamily="18" charset="0"/>
              </a:rPr>
              <a:t>.</a:t>
            </a:r>
            <a:r>
              <a:rPr lang="en-US" sz="3200" b="1" dirty="0" err="1">
                <a:solidFill>
                  <a:schemeClr val="bg1"/>
                </a:solidFill>
                <a:latin typeface="Times New Roman" panose="02020603050405020304" pitchFamily="18" charset="0"/>
                <a:cs typeface="Times New Roman" panose="02020603050405020304" pitchFamily="18" charset="0"/>
              </a:rPr>
              <a:t>Tiểu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thuyết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Rây</a:t>
            </a:r>
            <a:r>
              <a:rPr lang="en-US" sz="3200" b="1" dirty="0">
                <a:solidFill>
                  <a:schemeClr val="bg1"/>
                </a:solidFill>
                <a:latin typeface="Times New Roman" panose="02020603050405020304" pitchFamily="18" charset="0"/>
                <a:cs typeface="Times New Roman" panose="02020603050405020304" pitchFamily="18" charset="0"/>
              </a:rPr>
              <a:t>-</a:t>
            </a:r>
            <a:r>
              <a:rPr lang="vi-VN" sz="3200" b="1" dirty="0">
                <a:solidFill>
                  <a:schemeClr val="bg1"/>
                </a:solidFill>
                <a:latin typeface="Times New Roman" panose="02020603050405020304" pitchFamily="18" charset="0"/>
                <a:cs typeface="Times New Roman" panose="02020603050405020304" pitchFamily="18" charset="0"/>
              </a:rPr>
              <a:t>Bret-b</a:t>
            </a:r>
            <a:r>
              <a:rPr lang="en-US" sz="3200" b="1" dirty="0">
                <a:solidFill>
                  <a:schemeClr val="bg1"/>
                </a:solidFill>
                <a:latin typeface="Times New Roman" panose="02020603050405020304" pitchFamily="18" charset="0"/>
                <a:cs typeface="Times New Roman" panose="02020603050405020304" pitchFamily="18" charset="0"/>
              </a:rPr>
              <a:t>ơ</a:t>
            </a:r>
            <a:r>
              <a:rPr lang="vi-VN" sz="3200" b="1" dirty="0">
                <a:solidFill>
                  <a:schemeClr val="bg1"/>
                </a:solidFill>
                <a:latin typeface="Times New Roman" panose="02020603050405020304" pitchFamily="18" charset="0"/>
                <a:cs typeface="Times New Roman" panose="02020603050405020304" pitchFamily="18" charset="0"/>
              </a:rPr>
              <a:t>-ry </a:t>
            </a:r>
            <a:r>
              <a:rPr lang="en-US" sz="3200" b="1" dirty="0" err="1">
                <a:solidFill>
                  <a:schemeClr val="bg1"/>
                </a:solidFill>
                <a:latin typeface="Times New Roman" panose="02020603050405020304" pitchFamily="18" charset="0"/>
                <a:cs typeface="Times New Roman" panose="02020603050405020304" pitchFamily="18" charset="0"/>
              </a:rPr>
              <a:t>viết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tài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endParaRPr>
          </a:p>
        </p:txBody>
      </p:sp>
      <p:sp>
        <p:nvSpPr>
          <p:cNvPr id="5" name="7-Point Star 4"/>
          <p:cNvSpPr/>
          <p:nvPr/>
        </p:nvSpPr>
        <p:spPr>
          <a:xfrm>
            <a:off x="2180062" y="2955072"/>
            <a:ext cx="7136781" cy="3033131"/>
          </a:xfrm>
          <a:prstGeom prst="star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err="1">
                <a:solidFill>
                  <a:schemeClr val="bg1"/>
                </a:solidFill>
                <a:latin typeface="Times New Roman" panose="02020603050405020304" pitchFamily="18" charset="0"/>
                <a:cs typeface="Times New Roman" panose="02020603050405020304" pitchFamily="18" charset="0"/>
              </a:rPr>
              <a:t>Công</a:t>
            </a:r>
            <a:r>
              <a:rPr lang="vi-VN" sz="4400" dirty="0">
                <a:solidFill>
                  <a:schemeClr val="bg1"/>
                </a:solidFill>
                <a:latin typeface="Times New Roman" panose="02020603050405020304" pitchFamily="18" charset="0"/>
                <a:cs typeface="Times New Roman" panose="02020603050405020304" pitchFamily="18" charset="0"/>
              </a:rPr>
              <a:t> nghệ tương lai</a:t>
            </a:r>
          </a:p>
        </p:txBody>
      </p:sp>
    </p:spTree>
    <p:extLst>
      <p:ext uri="{BB962C8B-B14F-4D97-AF65-F5344CB8AC3E}">
        <p14:creationId xmlns:p14="http://schemas.microsoft.com/office/powerpoint/2010/main" val="2513729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892098" y="657922"/>
            <a:ext cx="10236819" cy="1616927"/>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solidFill>
                  <a:schemeClr val="bg1"/>
                </a:solidFill>
                <a:latin typeface="Times New Roman" panose="02020603050405020304" pitchFamily="18" charset="0"/>
                <a:cs typeface="Times New Roman" panose="02020603050405020304" pitchFamily="18" charset="0"/>
              </a:rPr>
              <a:t>3. </a:t>
            </a:r>
            <a:r>
              <a:rPr lang="en-US" sz="3200" b="1" dirty="0" err="1">
                <a:solidFill>
                  <a:schemeClr val="bg1"/>
                </a:solidFill>
                <a:latin typeface="Times New Roman" panose="02020603050405020304" pitchFamily="18" charset="0"/>
                <a:cs typeface="Times New Roman" panose="02020603050405020304" pitchFamily="18" charset="0"/>
              </a:rPr>
              <a:t>Dự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định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viên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sĩ</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về</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nut 4"/>
          <p:cNvSpPr/>
          <p:nvPr/>
        </p:nvSpPr>
        <p:spPr>
          <a:xfrm>
            <a:off x="1248937" y="2709746"/>
            <a:ext cx="10103004" cy="3233854"/>
          </a:xfrm>
          <a:prstGeom prst="don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Phá</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hủy</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các</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vũ</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khí</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chiến</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tranh</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đem</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lại</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nền</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hòa</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bình</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cho</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thế</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err="1">
                <a:solidFill>
                  <a:schemeClr val="tx1"/>
                </a:solidFill>
                <a:latin typeface="Times New Roman" panose="02020603050405020304" pitchFamily="18" charset="0"/>
                <a:cs typeface="Times New Roman" panose="02020603050405020304" pitchFamily="18" charset="0"/>
              </a:rPr>
              <a:t>giới</a:t>
            </a:r>
            <a:endParaRPr lang="vi-VN"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6161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47493" y="379141"/>
            <a:ext cx="9277814" cy="187340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solidFill>
                  <a:schemeClr val="bg1"/>
                </a:solidFill>
                <a:latin typeface="Times New Roman" panose="02020603050405020304" pitchFamily="18" charset="0"/>
                <a:cs typeface="Times New Roman" panose="02020603050405020304" pitchFamily="18" charset="0"/>
              </a:rPr>
              <a:t>4.</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kể</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theo</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ngôi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thứ</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mấy</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uble Wave 4"/>
          <p:cNvSpPr/>
          <p:nvPr/>
        </p:nvSpPr>
        <p:spPr>
          <a:xfrm>
            <a:off x="3434575" y="2854712"/>
            <a:ext cx="4103649" cy="2776654"/>
          </a:xfrm>
          <a:prstGeom prst="doubleWav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err="1">
                <a:solidFill>
                  <a:schemeClr val="tx1"/>
                </a:solidFill>
                <a:latin typeface="Times New Roman" panose="02020603050405020304" pitchFamily="18" charset="0"/>
                <a:cs typeface="Times New Roman" panose="02020603050405020304" pitchFamily="18" charset="0"/>
              </a:rPr>
              <a:t>Ngôi</a:t>
            </a:r>
            <a:r>
              <a:rPr lang="en-US" sz="4800" dirty="0">
                <a:solidFill>
                  <a:schemeClr val="tx1"/>
                </a:solidFill>
                <a:latin typeface="Times New Roman" panose="02020603050405020304" pitchFamily="18" charset="0"/>
                <a:cs typeface="Times New Roman" panose="02020603050405020304" pitchFamily="18" charset="0"/>
              </a:rPr>
              <a:t> </a:t>
            </a:r>
            <a:r>
              <a:rPr lang="en-US" sz="4800" dirty="0" err="1">
                <a:solidFill>
                  <a:schemeClr val="tx1"/>
                </a:solidFill>
                <a:latin typeface="Times New Roman" panose="02020603050405020304" pitchFamily="18" charset="0"/>
                <a:cs typeface="Times New Roman" panose="02020603050405020304" pitchFamily="18" charset="0"/>
              </a:rPr>
              <a:t>thứ</a:t>
            </a:r>
            <a:r>
              <a:rPr lang="en-US" sz="4800" dirty="0">
                <a:solidFill>
                  <a:schemeClr val="tx1"/>
                </a:solidFill>
                <a:latin typeface="Times New Roman" panose="02020603050405020304" pitchFamily="18" charset="0"/>
                <a:cs typeface="Times New Roman" panose="02020603050405020304" pitchFamily="18" charset="0"/>
              </a:rPr>
              <a:t> 3</a:t>
            </a:r>
            <a:endParaRPr lang="vi-VN" sz="4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5399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037063" y="446049"/>
            <a:ext cx="10013796" cy="2185639"/>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5.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phản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ánh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mấy</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kiện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Đó</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những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sự</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kiện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6" name="Double Wave 5"/>
          <p:cNvSpPr/>
          <p:nvPr/>
        </p:nvSpPr>
        <p:spPr>
          <a:xfrm>
            <a:off x="669073" y="3367668"/>
            <a:ext cx="10682868" cy="3122342"/>
          </a:xfrm>
          <a:prstGeom prst="doubleWav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600" dirty="0">
                <a:solidFill>
                  <a:schemeClr val="bg1"/>
                </a:solidFill>
                <a:latin typeface="Times New Roman" panose="02020603050405020304" pitchFamily="18" charset="0"/>
                <a:cs typeface="Times New Roman" panose="02020603050405020304" pitchFamily="18" charset="0"/>
              </a:rPr>
              <a:t>+ Đại tá muốn điều chuyển viên trung sĩ đến nơi khác.</a:t>
            </a:r>
          </a:p>
          <a:p>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nói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về</a:t>
            </a:r>
            <a:r>
              <a:rPr lang="en-US" sz="3600" dirty="0">
                <a:solidFill>
                  <a:schemeClr val="bg1"/>
                </a:solidFill>
                <a:latin typeface="Times New Roman" panose="02020603050405020304" pitchFamily="18" charset="0"/>
                <a:cs typeface="Times New Roman" panose="02020603050405020304" pitchFamily="18" charset="0"/>
              </a:rPr>
              <a:t> ý </a:t>
            </a:r>
            <a:r>
              <a:rPr lang="en-US" sz="3600" dirty="0" err="1">
                <a:solidFill>
                  <a:schemeClr val="bg1"/>
                </a:solidFill>
                <a:latin typeface="Times New Roman" panose="02020603050405020304" pitchFamily="18" charset="0"/>
                <a:cs typeface="Times New Roman" panose="02020603050405020304" pitchFamily="18" charset="0"/>
              </a:rPr>
              <a:t>tưởng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mình</a:t>
            </a:r>
            <a:r>
              <a:rPr lang="en-US" sz="3600" dirty="0">
                <a:solidFill>
                  <a:schemeClr val="bg1"/>
                </a:solidFill>
                <a:latin typeface="Times New Roman" panose="02020603050405020304" pitchFamily="18" charset="0"/>
                <a:cs typeface="Times New Roman" panose="02020603050405020304" pitchFamily="18" charset="0"/>
              </a:rPr>
              <a:t>.</a:t>
            </a:r>
            <a:endParaRPr lang="vi-VN" sz="3600" dirty="0">
              <a:solidFill>
                <a:schemeClr val="bg1"/>
              </a:solidFill>
              <a:latin typeface="Times New Roman" panose="02020603050405020304" pitchFamily="18" charset="0"/>
              <a:cs typeface="Times New Roman" panose="02020603050405020304" pitchFamily="18" charset="0"/>
            </a:endParaRPr>
          </a:p>
          <a:p>
            <a:r>
              <a:rPr lang="en-US" sz="3600" dirty="0">
                <a:solidFill>
                  <a:schemeClr val="bg1"/>
                </a:solidFill>
                <a:latin typeface="Times New Roman" panose="02020603050405020304" pitchFamily="18" charset="0"/>
                <a:cs typeface="Times New Roman" panose="02020603050405020304" pitchFamily="18" charset="0"/>
              </a:rPr>
              <a:t>+ Ý </a:t>
            </a:r>
            <a:r>
              <a:rPr lang="en-US" sz="3600" dirty="0" err="1">
                <a:solidFill>
                  <a:schemeClr val="bg1"/>
                </a:solidFill>
                <a:latin typeface="Times New Roman" panose="02020603050405020304" pitchFamily="18" charset="0"/>
                <a:cs typeface="Times New Roman" panose="02020603050405020304" pitchFamily="18" charset="0"/>
              </a:rPr>
              <a:t>tưởng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của</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được</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chứng</a:t>
            </a:r>
            <a:r>
              <a:rPr lang="en-US" sz="3600" dirty="0">
                <a:solidFill>
                  <a:schemeClr val="bg1"/>
                </a:solidFill>
                <a:latin typeface="Times New Roman" panose="02020603050405020304" pitchFamily="18" charset="0"/>
                <a:cs typeface="Times New Roman" panose="02020603050405020304" pitchFamily="18" charset="0"/>
              </a:rPr>
              <a:t> minh </a:t>
            </a:r>
            <a:r>
              <a:rPr lang="en-US" sz="3600" dirty="0" err="1">
                <a:solidFill>
                  <a:schemeClr val="bg1"/>
                </a:solidFill>
                <a:latin typeface="Times New Roman" panose="02020603050405020304" pitchFamily="18" charset="0"/>
                <a:cs typeface="Times New Roman" panose="02020603050405020304" pitchFamily="18" charset="0"/>
              </a:rPr>
              <a:t>và</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đại</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tá</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muốn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tiêu</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diệt</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viên</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trung</a:t>
            </a:r>
            <a:r>
              <a:rPr lang="en-US" sz="3600" dirty="0">
                <a:solidFill>
                  <a:schemeClr val="bg1"/>
                </a:solidFill>
                <a:latin typeface="Times New Roman" panose="02020603050405020304" pitchFamily="18" charset="0"/>
                <a:cs typeface="Times New Roman" panose="02020603050405020304" pitchFamily="18" charset="0"/>
              </a:rPr>
              <a:t> </a:t>
            </a:r>
            <a:r>
              <a:rPr lang="en-US" sz="3600" dirty="0" err="1">
                <a:solidFill>
                  <a:schemeClr val="bg1"/>
                </a:solidFill>
                <a:latin typeface="Times New Roman" panose="02020603050405020304" pitchFamily="18" charset="0"/>
                <a:cs typeface="Times New Roman" panose="02020603050405020304" pitchFamily="18" charset="0"/>
              </a:rPr>
              <a:t>sĩ</a:t>
            </a:r>
            <a:endParaRPr lang="vi-VN"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6260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79863" y="211873"/>
            <a:ext cx="10247971" cy="129354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6. </a:t>
            </a:r>
            <a:r>
              <a:rPr lang="en-US" sz="3200" b="1" dirty="0" err="1">
                <a:solidFill>
                  <a:schemeClr val="bg1"/>
                </a:solidFill>
                <a:latin typeface="Times New Roman" panose="02020603050405020304" pitchFamily="18" charset="0"/>
                <a:cs typeface="Times New Roman" panose="02020603050405020304" pitchFamily="18" charset="0"/>
              </a:rPr>
              <a:t>Tình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huống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cơ</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3" name="Frame 2"/>
          <p:cNvSpPr/>
          <p:nvPr/>
        </p:nvSpPr>
        <p:spPr>
          <a:xfrm>
            <a:off x="657922" y="2007220"/>
            <a:ext cx="10861288" cy="422631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4000" dirty="0">
                <a:solidFill>
                  <a:srgbClr val="002060"/>
                </a:solidFill>
                <a:latin typeface="Times New Roman" panose="02020603050405020304" pitchFamily="18" charset="0"/>
                <a:cs typeface="Times New Roman" panose="02020603050405020304" pitchFamily="18" charset="0"/>
              </a:rPr>
              <a:t>Tình huống: Đại tá gạt </a:t>
            </a:r>
            <a:r>
              <a:rPr lang="en-US" sz="4000" dirty="0" err="1">
                <a:solidFill>
                  <a:srgbClr val="002060"/>
                </a:solidFill>
                <a:latin typeface="Times New Roman" panose="02020603050405020304" pitchFamily="18" charset="0"/>
                <a:cs typeface="Times New Roman" panose="02020603050405020304" pitchFamily="18" charset="0"/>
              </a:rPr>
              <a:t>phăng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tất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cả</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những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dự</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định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ước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mơ</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của</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viên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trung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khăng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cầu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cấp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dưới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làm</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theo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mệnh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lệnh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gọi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bác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vì</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rằng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trung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sĩ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có</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vấn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đề</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thần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kinh</a:t>
            </a:r>
            <a:r>
              <a:rPr lang="en-US" sz="4000" dirty="0">
                <a:solidFill>
                  <a:srgbClr val="002060"/>
                </a:solidFill>
                <a:latin typeface="Times New Roman" panose="02020603050405020304" pitchFamily="18" charset="0"/>
                <a:cs typeface="Times New Roman" panose="02020603050405020304" pitchFamily="18" charset="0"/>
              </a:rPr>
              <a:t>.</a:t>
            </a:r>
            <a:endParaRPr lang="vi-VN"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3030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80">
                                          <p:stCondLst>
                                            <p:cond delay="0"/>
                                          </p:stCondLst>
                                        </p:cTn>
                                        <p:tgtEl>
                                          <p:spTgt spid="3"/>
                                        </p:tgtEl>
                                      </p:cBhvr>
                                    </p:animEffect>
                                    <p:anim calcmode="lin" valueType="num">
                                      <p:cBhvr>
                                        <p:cTn id="1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gtEl>
                                      </p:cBhvr>
                                      <p:to x="100000" y="60000"/>
                                    </p:animScale>
                                    <p:animScale>
                                      <p:cBhvr>
                                        <p:cTn id="20" dur="166" decel="50000">
                                          <p:stCondLst>
                                            <p:cond delay="676"/>
                                          </p:stCondLst>
                                        </p:cTn>
                                        <p:tgtEl>
                                          <p:spTgt spid="3"/>
                                        </p:tgtEl>
                                      </p:cBhvr>
                                      <p:to x="100000" y="100000"/>
                                    </p:animScale>
                                    <p:animScale>
                                      <p:cBhvr>
                                        <p:cTn id="21" dur="26">
                                          <p:stCondLst>
                                            <p:cond delay="1312"/>
                                          </p:stCondLst>
                                        </p:cTn>
                                        <p:tgtEl>
                                          <p:spTgt spid="3"/>
                                        </p:tgtEl>
                                      </p:cBhvr>
                                      <p:to x="100000" y="80000"/>
                                    </p:animScale>
                                    <p:animScale>
                                      <p:cBhvr>
                                        <p:cTn id="22" dur="166" decel="50000">
                                          <p:stCondLst>
                                            <p:cond delay="1338"/>
                                          </p:stCondLst>
                                        </p:cTn>
                                        <p:tgtEl>
                                          <p:spTgt spid="3"/>
                                        </p:tgtEl>
                                      </p:cBhvr>
                                      <p:to x="100000" y="100000"/>
                                    </p:animScale>
                                    <p:animScale>
                                      <p:cBhvr>
                                        <p:cTn id="23" dur="26">
                                          <p:stCondLst>
                                            <p:cond delay="1642"/>
                                          </p:stCondLst>
                                        </p:cTn>
                                        <p:tgtEl>
                                          <p:spTgt spid="3"/>
                                        </p:tgtEl>
                                      </p:cBhvr>
                                      <p:to x="100000" y="90000"/>
                                    </p:animScale>
                                    <p:animScale>
                                      <p:cBhvr>
                                        <p:cTn id="24" dur="166" decel="50000">
                                          <p:stCondLst>
                                            <p:cond delay="1668"/>
                                          </p:stCondLst>
                                        </p:cTn>
                                        <p:tgtEl>
                                          <p:spTgt spid="3"/>
                                        </p:tgtEl>
                                      </p:cBhvr>
                                      <p:to x="100000" y="100000"/>
                                    </p:animScale>
                                    <p:animScale>
                                      <p:cBhvr>
                                        <p:cTn id="25" dur="26">
                                          <p:stCondLst>
                                            <p:cond delay="1808"/>
                                          </p:stCondLst>
                                        </p:cTn>
                                        <p:tgtEl>
                                          <p:spTgt spid="3"/>
                                        </p:tgtEl>
                                      </p:cBhvr>
                                      <p:to x="100000" y="95000"/>
                                    </p:animScale>
                                    <p:animScale>
                                      <p:cBhvr>
                                        <p:cTn id="26"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880946" y="245327"/>
            <a:ext cx="10136459" cy="1449658"/>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7. </a:t>
            </a:r>
            <a:r>
              <a:rPr lang="en-US" sz="3200" b="1" dirty="0" err="1">
                <a:solidFill>
                  <a:schemeClr val="bg1"/>
                </a:solidFill>
                <a:latin typeface="Times New Roman" panose="02020603050405020304" pitchFamily="18" charset="0"/>
                <a:cs typeface="Times New Roman" panose="02020603050405020304" pitchFamily="18" charset="0"/>
              </a:rPr>
              <a:t>Chỉ</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nét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đặc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sắc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trong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cách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thúc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của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tác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giả</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Donut 4"/>
          <p:cNvSpPr/>
          <p:nvPr/>
        </p:nvSpPr>
        <p:spPr>
          <a:xfrm>
            <a:off x="1014761" y="2174488"/>
            <a:ext cx="10091854" cy="4137102"/>
          </a:xfrm>
          <a:prstGeom prst="donut">
            <a:avLst>
              <a:gd name="adj" fmla="val 1446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err="1">
                <a:solidFill>
                  <a:srgbClr val="002060"/>
                </a:solidFill>
                <a:latin typeface="Times New Roman" panose="02020603050405020304" pitchFamily="18" charset="0"/>
                <a:cs typeface="Times New Roman" panose="02020603050405020304" pitchFamily="18" charset="0"/>
              </a:rPr>
              <a:t>Kết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thúc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truyện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đặc</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sắc</a:t>
            </a:r>
            <a:r>
              <a:rPr lang="vi-VN"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đại</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đã</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không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đến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vũ</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bằng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sắt</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thép</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mà</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dùng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vũ</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khí</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bằng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gỗ</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để</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tóm</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viên</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trung</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sĩ</a:t>
            </a:r>
            <a:r>
              <a:rPr lang="en-US" sz="3600" b="1" dirty="0">
                <a:solidFill>
                  <a:srgbClr val="002060"/>
                </a:solidFill>
                <a:latin typeface="Times New Roman" panose="02020603050405020304" pitchFamily="18" charset="0"/>
                <a:cs typeface="Times New Roman" panose="02020603050405020304" pitchFamily="18" charset="0"/>
              </a:rPr>
              <a:t>. </a:t>
            </a:r>
            <a:endParaRPr lang="vi-VN"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095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25912" y="245327"/>
            <a:ext cx="9980342" cy="119318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8. </a:t>
            </a:r>
            <a:r>
              <a:rPr lang="en-US" sz="3200" b="1" dirty="0" err="1">
                <a:solidFill>
                  <a:schemeClr val="bg1"/>
                </a:solidFill>
                <a:latin typeface="Times New Roman" panose="02020603050405020304" pitchFamily="18" charset="0"/>
                <a:cs typeface="Times New Roman" panose="02020603050405020304" pitchFamily="18" charset="0"/>
              </a:rPr>
              <a:t>Cách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kết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thúc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như</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vậy</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có</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nghĩa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gì</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903249" y="1929161"/>
            <a:ext cx="9567746" cy="4036741"/>
          </a:xfrm>
          <a:prstGeom prst="flowChartPunchedTa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4000" dirty="0">
                <a:solidFill>
                  <a:srgbClr val="002060"/>
                </a:solidFill>
                <a:latin typeface="Times New Roman" panose="02020603050405020304" pitchFamily="18" charset="0"/>
                <a:cs typeface="Times New Roman" panose="02020603050405020304" pitchFamily="18" charset="0"/>
              </a:rPr>
              <a:t>+ Tạo sức cuốn hút hấp dẫn bạn đọc</a:t>
            </a:r>
          </a:p>
          <a:p>
            <a:r>
              <a:rPr lang="vi-VN" sz="4000" dirty="0">
                <a:solidFill>
                  <a:srgbClr val="002060"/>
                </a:solidFill>
                <a:latin typeface="Times New Roman" panose="02020603050405020304" pitchFamily="18" charset="0"/>
                <a:cs typeface="Times New Roman" panose="02020603050405020304" pitchFamily="18" charset="0"/>
              </a:rPr>
              <a:t>+ Tạo tính nhân văn cho tác phẩm: mơ ước một cuộc sống hòa bình không có chiến tranh.</a:t>
            </a:r>
          </a:p>
        </p:txBody>
      </p:sp>
    </p:spTree>
    <p:extLst>
      <p:ext uri="{BB962C8B-B14F-4D97-AF65-F5344CB8AC3E}">
        <p14:creationId xmlns:p14="http://schemas.microsoft.com/office/powerpoint/2010/main" val="25057177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215483" y="189571"/>
            <a:ext cx="8876371" cy="1271239"/>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9. </a:t>
            </a:r>
            <a:r>
              <a:rPr lang="en-US" sz="3200" b="1" dirty="0" err="1">
                <a:solidFill>
                  <a:schemeClr val="bg1"/>
                </a:solidFill>
                <a:latin typeface="Times New Roman" panose="02020603050405020304" pitchFamily="18" charset="0"/>
                <a:cs typeface="Times New Roman" panose="02020603050405020304" pitchFamily="18" charset="0"/>
              </a:rPr>
              <a:t>Bài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học</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nghĩa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em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rút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ra</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được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từ</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Chất</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làm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gỉ</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Frame 4"/>
          <p:cNvSpPr/>
          <p:nvPr/>
        </p:nvSpPr>
        <p:spPr>
          <a:xfrm>
            <a:off x="256479" y="1739590"/>
            <a:ext cx="11753384" cy="4951142"/>
          </a:xfrm>
          <a:prstGeom prst="frame">
            <a:avLst>
              <a:gd name="adj1" fmla="val 867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muốn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dứt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súng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máy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tăng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một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chất</a:t>
            </a:r>
            <a:r>
              <a:rPr lang="en-US" sz="3200" dirty="0">
                <a:solidFill>
                  <a:srgbClr val="002060"/>
                </a:solidFill>
                <a:latin typeface="Times New Roman" panose="02020603050405020304" pitchFamily="18" charset="0"/>
                <a:cs typeface="Times New Roman" panose="02020603050405020304" pitchFamily="18" charset="0"/>
              </a:rPr>
              <a:t> có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giúp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các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loại</a:t>
            </a:r>
            <a:r>
              <a:rPr lang="en-US" sz="3200" dirty="0">
                <a:solidFill>
                  <a:srgbClr val="002060"/>
                </a:solidFill>
                <a:latin typeface="Times New Roman" panose="02020603050405020304" pitchFamily="18" charset="0"/>
                <a:cs typeface="Times New Roman" panose="02020603050405020304" pitchFamily="18" charset="0"/>
              </a:rPr>
              <a:t> vũ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chết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chóc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mục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đích</a:t>
            </a:r>
            <a:r>
              <a:rPr lang="en-US" sz="3200" dirty="0">
                <a:solidFill>
                  <a:srgbClr val="002060"/>
                </a:solidFill>
                <a:latin typeface="Times New Roman" panose="02020603050405020304" pitchFamily="18" charset="0"/>
                <a:cs typeface="Times New Roman" panose="02020603050405020304" pitchFamily="18" charset="0"/>
              </a:rPr>
              <a:t> vì </a:t>
            </a:r>
            <a:r>
              <a:rPr lang="en-US" sz="3200" dirty="0" err="1">
                <a:solidFill>
                  <a:srgbClr val="002060"/>
                </a:solidFill>
                <a:latin typeface="Times New Roman" panose="02020603050405020304" pitchFamily="18" charset="0"/>
                <a:cs typeface="Times New Roman" panose="02020603050405020304" pitchFamily="18" charset="0"/>
              </a:rPr>
              <a:t>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của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thê</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giới</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tạo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dễ</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dàng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chấp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bằng</a:t>
            </a:r>
            <a:r>
              <a:rPr lang="en-US" sz="3200" dirty="0">
                <a:solidFill>
                  <a:srgbClr val="002060"/>
                </a:solidFill>
                <a:latin typeface="Times New Roman" panose="02020603050405020304" pitchFamily="18" charset="0"/>
                <a:cs typeface="Times New Roman" panose="02020603050405020304" pitchFamily="18" charset="0"/>
              </a:rPr>
              <a:t> hi </a:t>
            </a:r>
            <a:r>
              <a:rPr lang="en-US" sz="3200" dirty="0" err="1">
                <a:solidFill>
                  <a:srgbClr val="002060"/>
                </a:solidFill>
                <a:latin typeface="Times New Roman" panose="02020603050405020304" pitchFamily="18" charset="0"/>
                <a:cs typeface="Times New Roman" panose="02020603050405020304" pitchFamily="18" charset="0"/>
              </a:rPr>
              <a:t>sinh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mạng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Cần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theo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đuổi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mục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tiêu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ước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mơ</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017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758283" y="234176"/>
            <a:ext cx="10225668" cy="1851102"/>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latin typeface="Times New Roman" panose="02020603050405020304" pitchFamily="18" charset="0"/>
                <a:cs typeface="Times New Roman" panose="02020603050405020304" pitchFamily="18" charset="0"/>
              </a:rPr>
              <a:t>10. </a:t>
            </a:r>
            <a:r>
              <a:rPr lang="en-US" sz="3200" b="1" dirty="0" err="1">
                <a:solidFill>
                  <a:schemeClr val="bg1"/>
                </a:solidFill>
                <a:latin typeface="Times New Roman" panose="02020603050405020304" pitchFamily="18" charset="0"/>
                <a:cs typeface="Times New Roman" panose="02020603050405020304" pitchFamily="18" charset="0"/>
              </a:rPr>
              <a:t>Khi</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đọc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hiểu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hình</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thức</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văn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bản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truyện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viễn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tưởng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em</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cần</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chú</a:t>
            </a:r>
            <a:r>
              <a:rPr lang="en-US" sz="3200" b="1" dirty="0">
                <a:solidFill>
                  <a:schemeClr val="bg1"/>
                </a:solidFill>
                <a:latin typeface="Times New Roman" panose="02020603050405020304" pitchFamily="18" charset="0"/>
                <a:cs typeface="Times New Roman" panose="02020603050405020304" pitchFamily="18" charset="0"/>
              </a:rPr>
              <a:t> ý </a:t>
            </a:r>
            <a:r>
              <a:rPr lang="en-US" sz="3200" b="1" dirty="0" err="1">
                <a:solidFill>
                  <a:schemeClr val="bg1"/>
                </a:solidFill>
                <a:latin typeface="Times New Roman" panose="02020603050405020304" pitchFamily="18" charset="0"/>
                <a:cs typeface="Times New Roman" panose="02020603050405020304" pitchFamily="18" charset="0"/>
              </a:rPr>
              <a:t>những</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yếu</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tố</a:t>
            </a:r>
            <a:r>
              <a:rPr lang="en-US" sz="3200" b="1" dirty="0">
                <a:solidFill>
                  <a:schemeClr val="bg1"/>
                </a:solidFill>
                <a:latin typeface="Times New Roman" panose="02020603050405020304" pitchFamily="18" charset="0"/>
                <a:cs typeface="Times New Roman" panose="02020603050405020304" pitchFamily="18" charset="0"/>
              </a:rPr>
              <a:t> </a:t>
            </a:r>
            <a:r>
              <a:rPr lang="en-US" sz="3200" b="1" dirty="0" err="1">
                <a:solidFill>
                  <a:schemeClr val="bg1"/>
                </a:solidFill>
                <a:latin typeface="Times New Roman" panose="02020603050405020304" pitchFamily="18" charset="0"/>
                <a:cs typeface="Times New Roman" panose="02020603050405020304" pitchFamily="18" charset="0"/>
              </a:rPr>
              <a:t>nào</a:t>
            </a:r>
            <a:r>
              <a:rPr lang="en-US" sz="3200" b="1" dirty="0">
                <a:solidFill>
                  <a:schemeClr val="bg1"/>
                </a:solidFill>
                <a:latin typeface="Times New Roman" panose="02020603050405020304" pitchFamily="18" charset="0"/>
                <a:cs typeface="Times New Roman" panose="02020603050405020304" pitchFamily="18" charset="0"/>
              </a:rPr>
              <a:t>?</a:t>
            </a:r>
            <a:endParaRPr lang="vi-VN" sz="3200" dirty="0">
              <a:solidFill>
                <a:schemeClr val="bg1"/>
              </a:solidFill>
              <a:latin typeface="Times New Roman" panose="02020603050405020304" pitchFamily="18" charset="0"/>
              <a:cs typeface="Times New Roman" panose="02020603050405020304" pitchFamily="18" charset="0"/>
            </a:endParaRPr>
          </a:p>
        </p:txBody>
      </p:sp>
      <p:sp>
        <p:nvSpPr>
          <p:cNvPr id="5" name="7-Point Star 4"/>
          <p:cNvSpPr/>
          <p:nvPr/>
        </p:nvSpPr>
        <p:spPr>
          <a:xfrm>
            <a:off x="-78058" y="2228850"/>
            <a:ext cx="12090988" cy="4629149"/>
          </a:xfrm>
          <a:prstGeom prst="star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biết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tài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 dung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Nhận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Chủ</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ý </a:t>
            </a:r>
            <a:r>
              <a:rPr lang="en-US" sz="3200" dirty="0" err="1">
                <a:solidFill>
                  <a:srgbClr val="002060"/>
                </a:solidFill>
                <a:latin typeface="Times New Roman" panose="02020603050405020304" pitchFamily="18" charset="0"/>
                <a:cs typeface="Times New Roman" panose="02020603050405020304" pitchFamily="18" charset="0"/>
              </a:rPr>
              <a:t>nghĩa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endParaRPr lang="vi-VN" sz="3200" dirty="0">
              <a:solidFill>
                <a:srgbClr val="002060"/>
              </a:solidFill>
              <a:latin typeface="Times New Roman" panose="02020603050405020304" pitchFamily="18" charset="0"/>
              <a:cs typeface="Times New Roman" panose="02020603050405020304" pitchFamily="18" charset="0"/>
            </a:endParaRPr>
          </a:p>
          <a:p>
            <a:r>
              <a:rPr lang="vi-VN" sz="3200" dirty="0">
                <a:solidFill>
                  <a:srgbClr val="002060"/>
                </a:solidFill>
                <a:latin typeface="Times New Roman" panose="02020603050405020304" pitchFamily="18" charset="0"/>
                <a:cs typeface="Times New Roman" panose="02020603050405020304" pitchFamily="18" charset="0"/>
              </a:rPr>
              <a:t>- Nhân vật, cách thể hiện nhân vật</a:t>
            </a:r>
          </a:p>
        </p:txBody>
      </p:sp>
    </p:spTree>
    <p:extLst>
      <p:ext uri="{BB962C8B-B14F-4D97-AF65-F5344CB8AC3E}">
        <p14:creationId xmlns:p14="http://schemas.microsoft.com/office/powerpoint/2010/main" val="2149156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2000"/>
                                        <p:tgtEl>
                                          <p:spTgt spid="5"/>
                                        </p:tgtEl>
                                      </p:cBhvr>
                                    </p:animEffect>
                                    <p:anim calcmode="lin" valueType="num">
                                      <p:cBhvr>
                                        <p:cTn id="14" dur="2000" fill="hold"/>
                                        <p:tgtEl>
                                          <p:spTgt spid="5"/>
                                        </p:tgtEl>
                                        <p:attrNameLst>
                                          <p:attrName>ppt_w</p:attrName>
                                        </p:attrNameLst>
                                      </p:cBhvr>
                                      <p:tavLst>
                                        <p:tav tm="0" fmla="#ppt_w*sin(2.5*pi*$)">
                                          <p:val>
                                            <p:fltVal val="0"/>
                                          </p:val>
                                        </p:tav>
                                        <p:tav tm="100000">
                                          <p:val>
                                            <p:fltVal val="1"/>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1338606" y="1272619"/>
            <a:ext cx="9643621" cy="2950590"/>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Tìm đọc các truyện viễn tưởng và trả lời các câu hỏi đọc hiểu bằng cách điền vào phiếu học tập hoặc thiết kế bài trình chiếu</a:t>
            </a:r>
            <a:r>
              <a:rPr lang="en-US" sz="3200" b="1">
                <a:latin typeface="Times New Roman" panose="02020603050405020304" pitchFamily="18" charset="0"/>
                <a:cs typeface="Times New Roman" panose="02020603050405020304" pitchFamily="18" charset="0"/>
              </a:rPr>
              <a:t>.</a:t>
            </a:r>
            <a:endParaRPr lang="vi-VN" sz="3200">
              <a:latin typeface="Times New Roman" panose="02020603050405020304" pitchFamily="18" charset="0"/>
              <a:cs typeface="Times New Roman" panose="02020603050405020304" pitchFamily="18" charset="0"/>
            </a:endParaRPr>
          </a:p>
        </p:txBody>
      </p:sp>
      <p:sp>
        <p:nvSpPr>
          <p:cNvPr id="2" name="Flowchart: Terminator 1"/>
          <p:cNvSpPr/>
          <p:nvPr/>
        </p:nvSpPr>
        <p:spPr>
          <a:xfrm>
            <a:off x="1508289" y="301658"/>
            <a:ext cx="7334053" cy="622170"/>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HOẠT ĐỘNG 4: VẬN DỤNG</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2122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318994" y="53686"/>
            <a:ext cx="6938128" cy="1563241"/>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Times New Roman" panose="02020603050405020304" pitchFamily="18" charset="0"/>
                <a:cs typeface="Times New Roman" panose="02020603050405020304" pitchFamily="18" charset="0"/>
              </a:rPr>
              <a:t>HOẠT ĐỘNG 2: </a:t>
            </a:r>
          </a:p>
          <a:p>
            <a:pPr algn="ctr"/>
            <a:r>
              <a:rPr lang="en-US" sz="3200" b="1" dirty="0">
                <a:latin typeface="Times New Roman" panose="02020603050405020304" pitchFamily="18" charset="0"/>
                <a:cs typeface="Times New Roman" panose="02020603050405020304" pitchFamily="18" charset="0"/>
              </a:rPr>
              <a:t>HÌNH THÀNH KIẾN THỨC MỚI</a:t>
            </a:r>
            <a:endParaRPr lang="vi-VN" sz="3200" dirty="0">
              <a:latin typeface="Times New Roman" panose="02020603050405020304" pitchFamily="18" charset="0"/>
              <a:cs typeface="Times New Roman" panose="02020603050405020304" pitchFamily="18" charset="0"/>
            </a:endParaRPr>
          </a:p>
        </p:txBody>
      </p:sp>
      <p:pic>
        <p:nvPicPr>
          <p:cNvPr id="3"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1617501" y="1616928"/>
            <a:ext cx="8710368" cy="4724438"/>
          </a:xfrm>
          <a:prstGeom prst="rect">
            <a:avLst/>
          </a:prstGeom>
          <a:noFill/>
          <a:ln>
            <a:noFill/>
          </a:ln>
        </p:spPr>
      </p:pic>
      <p:sp>
        <p:nvSpPr>
          <p:cNvPr id="2" name="Rectangle 1"/>
          <p:cNvSpPr/>
          <p:nvPr/>
        </p:nvSpPr>
        <p:spPr>
          <a:xfrm>
            <a:off x="3314978" y="4241071"/>
            <a:ext cx="6096000" cy="1908215"/>
          </a:xfrm>
          <a:prstGeom prst="rect">
            <a:avLst/>
          </a:prstGeom>
        </p:spPr>
        <p:txBody>
          <a:bodyPr>
            <a:spAutoFit/>
          </a:bodyPr>
          <a:lstStyle/>
          <a:p>
            <a:pPr algn="ctr"/>
            <a:r>
              <a:rPr lang="en-US"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5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 BRÉT</a:t>
            </a:r>
            <a:r>
              <a:rPr lang="vi-VN"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-BƠ-RY</a:t>
            </a:r>
            <a:r>
              <a:rPr lang="en-US" sz="28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44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1" y="188535"/>
            <a:ext cx="12038029" cy="6476215"/>
          </a:xfrm>
          <a:prstGeom prst="hexagon">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tài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 dung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viết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vấn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xây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dựng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ngôi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kể</a:t>
            </a:r>
            <a:r>
              <a:rPr lang="en-US" sz="3200" dirty="0">
                <a:solidFill>
                  <a:srgbClr val="002060"/>
                </a:solidFill>
                <a:latin typeface="Times New Roman" panose="02020603050405020304" pitchFamily="18" charset="0"/>
                <a:cs typeface="Times New Roman" panose="02020603050405020304" pitchFamily="18" charset="0"/>
              </a:rPr>
              <a:t> ở </a:t>
            </a:r>
            <a:r>
              <a:rPr lang="en-US" sz="3200" dirty="0" err="1">
                <a:solidFill>
                  <a:srgbClr val="002060"/>
                </a:solidFill>
                <a:latin typeface="Times New Roman" panose="02020603050405020304" pitchFamily="18" charset="0"/>
                <a:cs typeface="Times New Roman" panose="02020603050405020304" pitchFamily="18" charset="0"/>
              </a:rPr>
              <a:t>ngôi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thứ</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mấy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điều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dụng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Bối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có</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bối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cảnh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thế</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Sự</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nổi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vật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đặt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huống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nào</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Ấn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tượng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bản</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6336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3951" y="65988"/>
            <a:ext cx="11613823" cy="119720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Times New Roman" panose="02020603050405020304" pitchFamily="18" charset="0"/>
              <a:cs typeface="Times New Roman" panose="02020603050405020304" pitchFamily="18" charset="0"/>
            </a:endParaRPr>
          </a:p>
          <a:p>
            <a:pPr algn="ctr"/>
            <a:r>
              <a:rPr lang="en-US" sz="3200" b="1" dirty="0">
                <a:latin typeface="Times New Roman" panose="02020603050405020304" pitchFamily="18" charset="0"/>
                <a:cs typeface="Times New Roman" panose="02020603050405020304" pitchFamily="18" charset="0"/>
              </a:rPr>
              <a:t>PHIẾU HỌC TẬP</a:t>
            </a:r>
            <a:endParaRPr lang="vi-VN"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Tên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a:t>
            </a:r>
            <a:r>
              <a:rPr lang="en-US"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60790766"/>
              </p:ext>
            </p:extLst>
          </p:nvPr>
        </p:nvGraphicFramePr>
        <p:xfrm>
          <a:off x="245098" y="1349553"/>
          <a:ext cx="11708088" cy="4901819"/>
        </p:xfrm>
        <a:graphic>
          <a:graphicData uri="http://schemas.openxmlformats.org/drawingml/2006/table">
            <a:tbl>
              <a:tblPr firstRow="1" firstCol="1" bandRow="1">
                <a:tableStyleId>{5C22544A-7EE6-4342-B048-85BDC9FD1C3A}</a:tableStyleId>
              </a:tblPr>
              <a:tblGrid>
                <a:gridCol w="6504492">
                  <a:extLst>
                    <a:ext uri="{9D8B030D-6E8A-4147-A177-3AD203B41FA5}">
                      <a16:colId xmlns:a16="http://schemas.microsoft.com/office/drawing/2014/main" val="4051808510"/>
                    </a:ext>
                  </a:extLst>
                </a:gridCol>
                <a:gridCol w="2832828">
                  <a:extLst>
                    <a:ext uri="{9D8B030D-6E8A-4147-A177-3AD203B41FA5}">
                      <a16:colId xmlns:a16="http://schemas.microsoft.com/office/drawing/2014/main" val="1249776058"/>
                    </a:ext>
                  </a:extLst>
                </a:gridCol>
                <a:gridCol w="2370768">
                  <a:extLst>
                    <a:ext uri="{9D8B030D-6E8A-4147-A177-3AD203B41FA5}">
                      <a16:colId xmlns:a16="http://schemas.microsoft.com/office/drawing/2014/main" val="209957227"/>
                    </a:ext>
                  </a:extLst>
                </a:gridCol>
              </a:tblGrid>
              <a:tr h="0">
                <a:tc gridSpan="2">
                  <a:txBody>
                    <a:bodyPr/>
                    <a:lstStyle/>
                    <a:p>
                      <a:pPr algn="just">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Tìm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hiểu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chung</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thức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nội</a:t>
                      </a:r>
                      <a:r>
                        <a:rPr lang="en-US" sz="3200" dirty="0">
                          <a:solidFill>
                            <a:schemeClr val="tx1"/>
                          </a:solidFill>
                          <a:effectLst/>
                          <a:latin typeface="Times New Roman" panose="02020603050405020304" pitchFamily="18" charset="0"/>
                          <a:cs typeface="Times New Roman" panose="02020603050405020304" pitchFamily="18" charset="0"/>
                        </a:rPr>
                        <a:t> dung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vi-VN"/>
                    </a:p>
                  </a:txBody>
                  <a:tcPr/>
                </a:tc>
                <a:tc>
                  <a:txBody>
                    <a:bodyPr/>
                    <a:lstStyle/>
                    <a:p>
                      <a:pPr algn="just">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Trả</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lời</a:t>
                      </a:r>
                      <a:endParaRPr lang="vi-VN"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1156527"/>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Đề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tài</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4761952"/>
                  </a:ext>
                </a:extLst>
              </a:tr>
              <a:tr h="0">
                <a:tc rowSpan="2">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Nhân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vật</a:t>
                      </a:r>
                      <a:endParaRPr lang="vi-VN" sz="3200" dirty="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Nhân vật chính</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6195237"/>
                  </a:ext>
                </a:extLst>
              </a:tr>
              <a:tr h="0">
                <a:tc vMerge="1">
                  <a:txBody>
                    <a:bodyPr/>
                    <a:lstStyle/>
                    <a:p>
                      <a:endParaRPr lang="vi-VN"/>
                    </a:p>
                  </a:txBody>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Nhân vật phụ</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4042840"/>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Người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3688392"/>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Ngôi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kể</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8773352"/>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Bối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cảnh</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8261728"/>
                  </a:ext>
                </a:extLst>
              </a:tr>
              <a:tr h="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Sự</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kiện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12819"/>
                  </a:ext>
                </a:extLst>
              </a:tr>
              <a:tr h="165100">
                <a:tc>
                  <a:txBody>
                    <a:bodyPr/>
                    <a:lstStyle/>
                    <a:p>
                      <a:pPr>
                        <a:lnSpc>
                          <a:spcPct val="107000"/>
                        </a:lnSpc>
                        <a:spcAft>
                          <a:spcPts val="0"/>
                        </a:spcAft>
                      </a:pPr>
                      <a:r>
                        <a:rPr lang="en-US" sz="3200" dirty="0" err="1">
                          <a:solidFill>
                            <a:schemeClr val="tx1"/>
                          </a:solidFill>
                          <a:effectLst/>
                          <a:latin typeface="Times New Roman" panose="02020603050405020304" pitchFamily="18" charset="0"/>
                          <a:cs typeface="Times New Roman" panose="02020603050405020304" pitchFamily="18" charset="0"/>
                        </a:rPr>
                        <a:t>Tình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huống</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1108744"/>
                  </a:ext>
                </a:extLst>
              </a:tr>
              <a:tr h="0">
                <a:tc>
                  <a:txBody>
                    <a:bodyPr/>
                    <a:lstStyle/>
                    <a:p>
                      <a:pPr>
                        <a:lnSpc>
                          <a:spcPct val="107000"/>
                        </a:lnSpc>
                        <a:spcAft>
                          <a:spcPts val="0"/>
                        </a:spcAft>
                      </a:pPr>
                      <a:r>
                        <a:rPr lang="vi-VN" sz="3200" dirty="0">
                          <a:solidFill>
                            <a:schemeClr val="tx1"/>
                          </a:solidFill>
                          <a:effectLst/>
                          <a:latin typeface="Times New Roman" panose="02020603050405020304" pitchFamily="18" charset="0"/>
                          <a:cs typeface="Times New Roman" panose="02020603050405020304" pitchFamily="18" charset="0"/>
                        </a:rPr>
                        <a:t>Ấn tượng chung khi đọc văn bản</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ct val="107000"/>
                        </a:lnSpc>
                        <a:spcAft>
                          <a:spcPts val="0"/>
                        </a:spcAft>
                      </a:pPr>
                      <a:r>
                        <a:rPr lang="en-US" sz="3200">
                          <a:solidFill>
                            <a:schemeClr val="tx1"/>
                          </a:solidFill>
                          <a:effectLst/>
                          <a:latin typeface="Times New Roman" panose="02020603050405020304" pitchFamily="18" charset="0"/>
                          <a:cs typeface="Times New Roman" panose="02020603050405020304" pitchFamily="18" charset="0"/>
                        </a:rPr>
                        <a:t> </a:t>
                      </a:r>
                      <a:endParaRPr lang="vi-VN" sz="3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vi-VN"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1624318"/>
                  </a:ext>
                </a:extLst>
              </a:tr>
            </a:tbl>
          </a:graphicData>
        </a:graphic>
      </p:graphicFrame>
    </p:spTree>
    <p:extLst>
      <p:ext uri="{BB962C8B-B14F-4D97-AF65-F5344CB8AC3E}">
        <p14:creationId xmlns:p14="http://schemas.microsoft.com/office/powerpoint/2010/main" val="11783004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818614" y="150830"/>
            <a:ext cx="657991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latin typeface="Times New Roman" panose="02020603050405020304" pitchFamily="18" charset="0"/>
                <a:cs typeface="Times New Roman" panose="02020603050405020304" pitchFamily="18" charset="0"/>
              </a:rPr>
              <a:t>HƯỚNG DẪN TỰ HỌC</a:t>
            </a:r>
            <a:endParaRPr lang="vi-VN" sz="3200">
              <a:latin typeface="Times New Roman" panose="02020603050405020304" pitchFamily="18" charset="0"/>
              <a:cs typeface="Times New Roman" panose="02020603050405020304" pitchFamily="18" charset="0"/>
            </a:endParaRPr>
          </a:p>
        </p:txBody>
      </p:sp>
      <p:sp>
        <p:nvSpPr>
          <p:cNvPr id="5" name="Rounded Rectangle 4"/>
          <p:cNvSpPr/>
          <p:nvPr/>
        </p:nvSpPr>
        <p:spPr>
          <a:xfrm>
            <a:off x="961534" y="1461155"/>
            <a:ext cx="10718276" cy="255466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a:solidFill>
                  <a:srgbClr val="C00000"/>
                </a:solidFill>
                <a:latin typeface="Times New Roman" panose="02020603050405020304" pitchFamily="18" charset="0"/>
                <a:cs typeface="Times New Roman" panose="02020603050405020304" pitchFamily="18" charset="0"/>
              </a:rPr>
              <a:t>- Vẽ sơ đồ tư duy về các đơn vị kiến thức của bài học hoặc vẽ tranh hình ảnh ấn tượng về bài học.</a:t>
            </a:r>
            <a:endParaRPr lang="vi-VN" sz="3200">
              <a:solidFill>
                <a:srgbClr val="C00000"/>
              </a:solidFill>
              <a:latin typeface="Times New Roman" panose="02020603050405020304" pitchFamily="18" charset="0"/>
              <a:cs typeface="Times New Roman" panose="02020603050405020304" pitchFamily="18" charset="0"/>
            </a:endParaRPr>
          </a:p>
          <a:p>
            <a:r>
              <a:rPr lang="pt-BR" sz="3200">
                <a:solidFill>
                  <a:srgbClr val="C00000"/>
                </a:solidFill>
                <a:latin typeface="Times New Roman" panose="02020603050405020304" pitchFamily="18" charset="0"/>
                <a:cs typeface="Times New Roman" panose="02020603050405020304" pitchFamily="18" charset="0"/>
              </a:rPr>
              <a:t>- Chuẩn bị: Xem lại kiến thức ngữ văn về phó từ, trợ từ</a:t>
            </a:r>
            <a:endParaRPr lang="vi-VN" sz="32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7994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FF863F7E-5009-4055-96E2-7518EA0A1048}"/>
              </a:ext>
            </a:extLst>
          </p:cNvPr>
          <p:cNvSpPr/>
          <p:nvPr/>
        </p:nvSpPr>
        <p:spPr>
          <a:xfrm>
            <a:off x="6426516" y="2696269"/>
            <a:ext cx="5657088" cy="893364"/>
          </a:xfrm>
          <a:prstGeom prst="roundRect">
            <a:avLst>
              <a:gd name="adj" fmla="val 40550"/>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ĐỌC HIỂU VĂN BẢN</a:t>
            </a:r>
          </a:p>
        </p:txBody>
      </p:sp>
      <p:sp>
        <p:nvSpPr>
          <p:cNvPr id="51" name="Rectangle: Rounded Corners 50">
            <a:extLst>
              <a:ext uri="{FF2B5EF4-FFF2-40B4-BE49-F238E27FC236}">
                <a16:creationId xmlns:a16="http://schemas.microsoft.com/office/drawing/2014/main" id="{6CF8B5DE-F53F-4E2C-A5A8-8B5959A4EFA3}"/>
              </a:ext>
            </a:extLst>
          </p:cNvPr>
          <p:cNvSpPr/>
          <p:nvPr/>
        </p:nvSpPr>
        <p:spPr>
          <a:xfrm>
            <a:off x="6065326" y="983788"/>
            <a:ext cx="5657088" cy="893364"/>
          </a:xfrm>
          <a:prstGeom prst="roundRect">
            <a:avLst>
              <a:gd name="adj" fmla="val 40550"/>
            </a:avLst>
          </a:prstGeom>
          <a:solidFill>
            <a:srgbClr val="4D9F1F"/>
          </a:solidFill>
          <a:ln>
            <a:solidFill>
              <a:srgbClr val="1080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TÌM HIỂU CHUNG</a:t>
            </a:r>
          </a:p>
        </p:txBody>
      </p:sp>
      <p:sp>
        <p:nvSpPr>
          <p:cNvPr id="53" name="Rectangle: Rounded Corners 52">
            <a:extLst>
              <a:ext uri="{FF2B5EF4-FFF2-40B4-BE49-F238E27FC236}">
                <a16:creationId xmlns:a16="http://schemas.microsoft.com/office/drawing/2014/main" id="{32E49869-9EC0-4CD1-B602-7E259625F1BC}"/>
              </a:ext>
            </a:extLst>
          </p:cNvPr>
          <p:cNvSpPr/>
          <p:nvPr/>
        </p:nvSpPr>
        <p:spPr>
          <a:xfrm>
            <a:off x="6140448" y="4748728"/>
            <a:ext cx="5657088" cy="893364"/>
          </a:xfrm>
          <a:prstGeom prst="roundRect">
            <a:avLst>
              <a:gd name="adj" fmla="val 40550"/>
            </a:avLst>
          </a:prstGeom>
          <a:solidFill>
            <a:srgbClr val="4D9F1F"/>
          </a:solidFill>
          <a:ln>
            <a:solidFill>
              <a:srgbClr val="1080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TỔNG KẾT</a:t>
            </a:r>
          </a:p>
        </p:txBody>
      </p:sp>
      <p:grpSp>
        <p:nvGrpSpPr>
          <p:cNvPr id="13" name="Group 12">
            <a:extLst>
              <a:ext uri="{FF2B5EF4-FFF2-40B4-BE49-F238E27FC236}">
                <a16:creationId xmlns:a16="http://schemas.microsoft.com/office/drawing/2014/main" id="{DE9DEFE9-3A50-4DF7-818E-D96FD1597CC3}"/>
              </a:ext>
            </a:extLst>
          </p:cNvPr>
          <p:cNvGrpSpPr/>
          <p:nvPr/>
        </p:nvGrpSpPr>
        <p:grpSpPr>
          <a:xfrm>
            <a:off x="1659350" y="744970"/>
            <a:ext cx="3017900" cy="5520652"/>
            <a:chOff x="6096000" y="1704908"/>
            <a:chExt cx="1773936" cy="3448184"/>
          </a:xfrm>
        </p:grpSpPr>
        <p:sp>
          <p:nvSpPr>
            <p:cNvPr id="11" name="Freeform: Shape 10">
              <a:extLst>
                <a:ext uri="{FF2B5EF4-FFF2-40B4-BE49-F238E27FC236}">
                  <a16:creationId xmlns:a16="http://schemas.microsoft.com/office/drawing/2014/main" id="{542595D4-C879-4542-A16F-B19BF3B4FD66}"/>
                </a:ext>
              </a:extLst>
            </p:cNvPr>
            <p:cNvSpPr/>
            <p:nvPr/>
          </p:nvSpPr>
          <p:spPr>
            <a:xfrm>
              <a:off x="6096000" y="1704908"/>
              <a:ext cx="1773936" cy="1724092"/>
            </a:xfrm>
            <a:custGeom>
              <a:avLst/>
              <a:gdLst>
                <a:gd name="connsiteX0" fmla="*/ 0 w 1773936"/>
                <a:gd name="connsiteY0" fmla="*/ 0 h 1724092"/>
                <a:gd name="connsiteX1" fmla="*/ 1773936 w 1773936"/>
                <a:gd name="connsiteY1" fmla="*/ 1724092 h 1724092"/>
                <a:gd name="connsiteX2" fmla="*/ 0 w 1773936"/>
                <a:gd name="connsiteY2" fmla="*/ 1724092 h 1724092"/>
              </a:gdLst>
              <a:ahLst/>
              <a:cxnLst>
                <a:cxn ang="0">
                  <a:pos x="connsiteX0" y="connsiteY0"/>
                </a:cxn>
                <a:cxn ang="0">
                  <a:pos x="connsiteX1" y="connsiteY1"/>
                </a:cxn>
                <a:cxn ang="0">
                  <a:pos x="connsiteX2" y="connsiteY2"/>
                </a:cxn>
              </a:cxnLst>
              <a:rect l="l" t="t" r="r" b="b"/>
              <a:pathLst>
                <a:path w="1773936" h="1724092">
                  <a:moveTo>
                    <a:pt x="0" y="0"/>
                  </a:moveTo>
                  <a:cubicBezTo>
                    <a:pt x="979718" y="0"/>
                    <a:pt x="1773936" y="771902"/>
                    <a:pt x="1773936" y="1724092"/>
                  </a:cubicBezTo>
                  <a:lnTo>
                    <a:pt x="0" y="1724092"/>
                  </a:lnTo>
                  <a:close/>
                </a:path>
              </a:pathLst>
            </a:custGeom>
            <a:solidFill>
              <a:srgbClr val="55AA25"/>
            </a:solidFill>
            <a:ln>
              <a:noFill/>
            </a:ln>
            <a:effectLst>
              <a:outerShdw blurRad="127000" dist="38100" dir="4920000" sx="99000" sy="99000" algn="ctr"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0E4CF1B5-593C-45B3-AB9D-D80A9528DECA}"/>
                </a:ext>
              </a:extLst>
            </p:cNvPr>
            <p:cNvSpPr/>
            <p:nvPr/>
          </p:nvSpPr>
          <p:spPr>
            <a:xfrm flipV="1">
              <a:off x="6096000" y="3429000"/>
              <a:ext cx="1773936" cy="1724092"/>
            </a:xfrm>
            <a:custGeom>
              <a:avLst/>
              <a:gdLst>
                <a:gd name="connsiteX0" fmla="*/ 0 w 1773936"/>
                <a:gd name="connsiteY0" fmla="*/ 0 h 1724092"/>
                <a:gd name="connsiteX1" fmla="*/ 1773936 w 1773936"/>
                <a:gd name="connsiteY1" fmla="*/ 1724092 h 1724092"/>
                <a:gd name="connsiteX2" fmla="*/ 0 w 1773936"/>
                <a:gd name="connsiteY2" fmla="*/ 1724092 h 1724092"/>
              </a:gdLst>
              <a:ahLst/>
              <a:cxnLst>
                <a:cxn ang="0">
                  <a:pos x="connsiteX0" y="connsiteY0"/>
                </a:cxn>
                <a:cxn ang="0">
                  <a:pos x="connsiteX1" y="connsiteY1"/>
                </a:cxn>
                <a:cxn ang="0">
                  <a:pos x="connsiteX2" y="connsiteY2"/>
                </a:cxn>
              </a:cxnLst>
              <a:rect l="l" t="t" r="r" b="b"/>
              <a:pathLst>
                <a:path w="1773936" h="1724092">
                  <a:moveTo>
                    <a:pt x="0" y="0"/>
                  </a:moveTo>
                  <a:cubicBezTo>
                    <a:pt x="979718" y="0"/>
                    <a:pt x="1773936" y="771902"/>
                    <a:pt x="1773936" y="1724092"/>
                  </a:cubicBezTo>
                  <a:lnTo>
                    <a:pt x="0" y="1724092"/>
                  </a:lnTo>
                  <a:close/>
                </a:path>
              </a:pathLst>
            </a:custGeom>
            <a:solidFill>
              <a:srgbClr val="008000">
                <a:alpha val="87843"/>
              </a:srgbClr>
            </a:solidFill>
            <a:ln>
              <a:noFill/>
            </a:ln>
            <a:effectLst>
              <a:outerShdw blurRad="127000" dist="38100" dir="4920000" sx="99000" sy="99000" algn="ctr"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4" name="Arc 13">
            <a:extLst>
              <a:ext uri="{FF2B5EF4-FFF2-40B4-BE49-F238E27FC236}">
                <a16:creationId xmlns:a16="http://schemas.microsoft.com/office/drawing/2014/main" id="{EFABA322-1BBC-45F9-9AB9-F4BAC5A8F216}"/>
              </a:ext>
            </a:extLst>
          </p:cNvPr>
          <p:cNvSpPr/>
          <p:nvPr/>
        </p:nvSpPr>
        <p:spPr>
          <a:xfrm>
            <a:off x="-495300" y="733044"/>
            <a:ext cx="5657088" cy="5596128"/>
          </a:xfrm>
          <a:prstGeom prst="arc">
            <a:avLst>
              <a:gd name="adj1" fmla="val 16200000"/>
              <a:gd name="adj2" fmla="val 5416470"/>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D6184CB2-3C21-49C6-9EC3-25727C44028A}"/>
              </a:ext>
            </a:extLst>
          </p:cNvPr>
          <p:cNvSpPr/>
          <p:nvPr/>
        </p:nvSpPr>
        <p:spPr>
          <a:xfrm>
            <a:off x="2162556" y="625906"/>
            <a:ext cx="170688" cy="170688"/>
          </a:xfrm>
          <a:prstGeom prst="flowChartConnector">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18838E96-2B95-4E22-9907-505B9E1D9E36}"/>
              </a:ext>
            </a:extLst>
          </p:cNvPr>
          <p:cNvSpPr/>
          <p:nvPr/>
        </p:nvSpPr>
        <p:spPr>
          <a:xfrm>
            <a:off x="2162556" y="6265622"/>
            <a:ext cx="170688" cy="170688"/>
          </a:xfrm>
          <a:prstGeom prst="flowChartConnector">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DB95C84F-EB51-47F0-8277-091A4BF953D5}"/>
              </a:ext>
            </a:extLst>
          </p:cNvPr>
          <p:cNvSpPr/>
          <p:nvPr/>
        </p:nvSpPr>
        <p:spPr>
          <a:xfrm>
            <a:off x="4383610" y="1446039"/>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7047DC7A-3CD6-447B-A2D4-A245A371D56C}"/>
              </a:ext>
            </a:extLst>
          </p:cNvPr>
          <p:cNvSpPr/>
          <p:nvPr/>
        </p:nvSpPr>
        <p:spPr>
          <a:xfrm>
            <a:off x="5019548" y="3161216"/>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4930E0A9-C37C-4D7F-B11D-41843EEE2BB6}"/>
              </a:ext>
            </a:extLst>
          </p:cNvPr>
          <p:cNvSpPr/>
          <p:nvPr/>
        </p:nvSpPr>
        <p:spPr>
          <a:xfrm>
            <a:off x="4649019" y="5033319"/>
            <a:ext cx="284480" cy="284480"/>
          </a:xfrm>
          <a:prstGeom prst="flowChartConnector">
            <a:avLst/>
          </a:prstGeom>
          <a:solidFill>
            <a:srgbClr val="55AA2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a:extLst>
              <a:ext uri="{FF2B5EF4-FFF2-40B4-BE49-F238E27FC236}">
                <a16:creationId xmlns:a16="http://schemas.microsoft.com/office/drawing/2014/main" id="{7A6BD19D-14D5-4AF1-B2AE-D4D0CABF7282}"/>
              </a:ext>
            </a:extLst>
          </p:cNvPr>
          <p:cNvSpPr/>
          <p:nvPr/>
        </p:nvSpPr>
        <p:spPr>
          <a:xfrm>
            <a:off x="5565258" y="1139690"/>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1</a:t>
            </a:r>
          </a:p>
        </p:txBody>
      </p:sp>
      <p:sp>
        <p:nvSpPr>
          <p:cNvPr id="24" name="Flowchart: Connector 23">
            <a:extLst>
              <a:ext uri="{FF2B5EF4-FFF2-40B4-BE49-F238E27FC236}">
                <a16:creationId xmlns:a16="http://schemas.microsoft.com/office/drawing/2014/main" id="{B94E51BD-8C77-425D-AFE7-C4AEB65366C3}"/>
              </a:ext>
            </a:extLst>
          </p:cNvPr>
          <p:cNvSpPr/>
          <p:nvPr/>
        </p:nvSpPr>
        <p:spPr>
          <a:xfrm>
            <a:off x="6011996" y="2919539"/>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2</a:t>
            </a:r>
          </a:p>
        </p:txBody>
      </p:sp>
      <p:sp>
        <p:nvSpPr>
          <p:cNvPr id="25" name="Flowchart: Connector 24">
            <a:extLst>
              <a:ext uri="{FF2B5EF4-FFF2-40B4-BE49-F238E27FC236}">
                <a16:creationId xmlns:a16="http://schemas.microsoft.com/office/drawing/2014/main" id="{89D0AEAA-2832-4439-B611-26EB3C047B05}"/>
              </a:ext>
            </a:extLst>
          </p:cNvPr>
          <p:cNvSpPr/>
          <p:nvPr/>
        </p:nvSpPr>
        <p:spPr>
          <a:xfrm>
            <a:off x="5690456" y="4876521"/>
            <a:ext cx="654812" cy="637778"/>
          </a:xfrm>
          <a:prstGeom prst="flowChartConnector">
            <a:avLst/>
          </a:prstGeom>
          <a:solidFill>
            <a:srgbClr val="008000"/>
          </a:solidFill>
          <a:ln>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ea typeface="Tahoma" panose="020B0604030504040204" pitchFamily="34" charset="0"/>
                <a:cs typeface="Times New Roman" panose="02020603050405020304" pitchFamily="18" charset="0"/>
              </a:rPr>
              <a:t>3</a:t>
            </a:r>
          </a:p>
        </p:txBody>
      </p:sp>
      <p:cxnSp>
        <p:nvCxnSpPr>
          <p:cNvPr id="36" name="Straight Connector 35">
            <a:extLst>
              <a:ext uri="{FF2B5EF4-FFF2-40B4-BE49-F238E27FC236}">
                <a16:creationId xmlns:a16="http://schemas.microsoft.com/office/drawing/2014/main" id="{C9C01BBC-5490-40F6-94D9-A06E48D3ABB8}"/>
              </a:ext>
            </a:extLst>
          </p:cNvPr>
          <p:cNvCxnSpPr>
            <a:cxnSpLocks/>
          </p:cNvCxnSpPr>
          <p:nvPr/>
        </p:nvCxnSpPr>
        <p:spPr>
          <a:xfrm flipV="1">
            <a:off x="4647219" y="1524988"/>
            <a:ext cx="960965" cy="35107"/>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59A2099-E43E-4A45-8297-A5BA95F2D285}"/>
              </a:ext>
            </a:extLst>
          </p:cNvPr>
          <p:cNvCxnSpPr>
            <a:cxnSpLocks/>
            <a:stCxn id="18" idx="6"/>
          </p:cNvCxnSpPr>
          <p:nvPr/>
        </p:nvCxnSpPr>
        <p:spPr>
          <a:xfrm>
            <a:off x="5304028" y="3303456"/>
            <a:ext cx="707968" cy="0"/>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ED22266-9ABC-4879-BC2C-840BB0797705}"/>
              </a:ext>
            </a:extLst>
          </p:cNvPr>
          <p:cNvCxnSpPr>
            <a:cxnSpLocks/>
          </p:cNvCxnSpPr>
          <p:nvPr/>
        </p:nvCxnSpPr>
        <p:spPr>
          <a:xfrm>
            <a:off x="4923755" y="5175559"/>
            <a:ext cx="766701" cy="19851"/>
          </a:xfrm>
          <a:prstGeom prst="line">
            <a:avLst/>
          </a:prstGeom>
          <a:ln w="38100">
            <a:solidFill>
              <a:srgbClr val="003300"/>
            </a:solidFill>
          </a:ln>
        </p:spPr>
        <p:style>
          <a:lnRef idx="1">
            <a:schemeClr val="accent1"/>
          </a:lnRef>
          <a:fillRef idx="0">
            <a:schemeClr val="accent1"/>
          </a:fillRef>
          <a:effectRef idx="0">
            <a:schemeClr val="accent1"/>
          </a:effectRef>
          <a:fontRef idx="minor">
            <a:schemeClr val="tx1"/>
          </a:fontRef>
        </p:style>
      </p:cxnSp>
      <p:sp>
        <p:nvSpPr>
          <p:cNvPr id="29" name="Flowchart: Connector 8">
            <a:extLst>
              <a:ext uri="{FF2B5EF4-FFF2-40B4-BE49-F238E27FC236}">
                <a16:creationId xmlns:a16="http://schemas.microsoft.com/office/drawing/2014/main" id="{0CA7C2FD-0750-7E9F-64B8-8E804512EE55}"/>
              </a:ext>
            </a:extLst>
          </p:cNvPr>
          <p:cNvSpPr/>
          <p:nvPr/>
        </p:nvSpPr>
        <p:spPr>
          <a:xfrm>
            <a:off x="117474" y="1333206"/>
            <a:ext cx="4308347" cy="4254256"/>
          </a:xfrm>
          <a:prstGeom prst="flowChartConnector">
            <a:avLst/>
          </a:prstGeom>
          <a:solidFill>
            <a:srgbClr val="00CC00"/>
          </a:solidFill>
          <a:ln>
            <a:noFill/>
          </a:ln>
          <a:effectLst>
            <a:outerShdw blurRad="127000" dist="38100" dir="4920000" sx="99000" sy="99000" algn="ctr" rotWithShape="0">
              <a:srgbClr val="000000">
                <a:alpha val="43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CHẤT LÀM GỈ</a:t>
            </a:r>
            <a:endParaRPr lang="vi-VN" sz="36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2800" b="1" dirty="0" err="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Rây-Brét-Bơ-ry</a:t>
            </a:r>
            <a:r>
              <a:rPr lang="en-US" sz="2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vi-VN" sz="2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4997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style.rotation</p:attrName>
                                        </p:attrNameLst>
                                      </p:cBhvr>
                                      <p:tavLst>
                                        <p:tav tm="0">
                                          <p:val>
                                            <p:fltVal val="90"/>
                                          </p:val>
                                        </p:tav>
                                        <p:tav tm="100000">
                                          <p:val>
                                            <p:fltVal val="0"/>
                                          </p:val>
                                        </p:tav>
                                      </p:tavLst>
                                    </p:anim>
                                    <p:animEffect transition="in" filter="fade">
                                      <p:cBhvr>
                                        <p:cTn id="10" dur="10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barn(inVertical)">
                                      <p:cBhvr>
                                        <p:cTn id="15" dur="500"/>
                                        <p:tgtEl>
                                          <p:spTgt spid="3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arn(inVertical)">
                                      <p:cBhvr>
                                        <p:cTn id="18" dur="500"/>
                                        <p:tgtEl>
                                          <p:spTgt spid="2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arn(inVertical)">
                                      <p:cBhvr>
                                        <p:cTn id="21" dur="500"/>
                                        <p:tgtEl>
                                          <p:spTgt spid="1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barn(inVertical)">
                                      <p:cBhvr>
                                        <p:cTn id="24" dur="500"/>
                                        <p:tgtEl>
                                          <p:spTgt spid="5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barn(inVertical)">
                                      <p:cBhvr>
                                        <p:cTn id="29" dur="500"/>
                                        <p:tgtEl>
                                          <p:spTgt spid="37"/>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barn(inVertical)">
                                      <p:cBhvr>
                                        <p:cTn id="35" dur="500"/>
                                        <p:tgtEl>
                                          <p:spTgt spid="24"/>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barn(inVertical)">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barn(inVertical)">
                                      <p:cBhvr>
                                        <p:cTn id="43" dur="500"/>
                                        <p:tgtEl>
                                          <p:spTgt spid="1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barn(inVertical)">
                                      <p:cBhvr>
                                        <p:cTn id="46" dur="500"/>
                                        <p:tgtEl>
                                          <p:spTgt spid="25"/>
                                        </p:tgtEl>
                                      </p:cBhvr>
                                    </p:animEffect>
                                  </p:childTnLst>
                                </p:cTn>
                              </p:par>
                              <p:par>
                                <p:cTn id="47" presetID="16" presetClass="entr" presetSubtype="21"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barn(inVertical)">
                                      <p:cBhvr>
                                        <p:cTn id="49" dur="500"/>
                                        <p:tgtEl>
                                          <p:spTgt spid="4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barn(inVertical)">
                                      <p:cBhvr>
                                        <p:cTn id="5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3" grpId="0" animBg="1"/>
      <p:bldP spid="17" grpId="0" animBg="1"/>
      <p:bldP spid="18" grpId="0" animBg="1"/>
      <p:bldP spid="19" grpId="0" animBg="1"/>
      <p:bldP spid="23" grpId="0" animBg="1"/>
      <p:bldP spid="24" grpId="0" animBg="1"/>
      <p:bldP spid="25"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867267" y="273377"/>
            <a:ext cx="4411744" cy="68815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FF0000"/>
                </a:solidFill>
                <a:latin typeface="Times New Roman" panose="02020603050405020304" pitchFamily="18" charset="0"/>
                <a:cs typeface="Times New Roman" panose="02020603050405020304" pitchFamily="18" charset="0"/>
              </a:rPr>
              <a:t>I. </a:t>
            </a:r>
            <a:r>
              <a:rPr lang="vi-VN" sz="3200" b="1" dirty="0">
                <a:solidFill>
                  <a:srgbClr val="FF0000"/>
                </a:solidFill>
                <a:latin typeface="Times New Roman" panose="02020603050405020304" pitchFamily="18" charset="0"/>
                <a:cs typeface="Times New Roman" panose="02020603050405020304" pitchFamily="18" charset="0"/>
              </a:rPr>
              <a:t> TÌM HIỂU CHUNG</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6" name="Horizontal Scroll 5"/>
          <p:cNvSpPr/>
          <p:nvPr/>
        </p:nvSpPr>
        <p:spPr>
          <a:xfrm>
            <a:off x="3363797" y="1216056"/>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002060"/>
                </a:solidFill>
                <a:latin typeface="Times New Roman" panose="02020603050405020304" pitchFamily="18" charset="0"/>
                <a:cs typeface="Times New Roman" panose="02020603050405020304" pitchFamily="18" charset="0"/>
              </a:rPr>
              <a:t>1.Tác giả </a:t>
            </a:r>
            <a:endParaRPr lang="vi-VN" sz="3200">
              <a:solidFill>
                <a:srgbClr val="00206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685016" y="2599518"/>
            <a:ext cx="4392890" cy="3167406"/>
          </a:xfrm>
          <a:prstGeom prst="wedgeEllipse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Nêu những hiểu biết của em về tác giả </a:t>
            </a:r>
            <a:r>
              <a:rPr lang="en-US" sz="3200" dirty="0">
                <a:latin typeface="Times New Roman" panose="02020603050405020304" pitchFamily="18" charset="0"/>
                <a:cs typeface="Times New Roman" panose="02020603050405020304" pitchFamily="18" charset="0"/>
              </a:rPr>
              <a:t>Ray Bradbury Douglas</a:t>
            </a:r>
            <a:endParaRPr lang="vi-VN" sz="3200" dirty="0">
              <a:latin typeface="Times New Roman" panose="02020603050405020304" pitchFamily="18" charset="0"/>
              <a:cs typeface="Times New Roman" panose="02020603050405020304" pitchFamily="18" charset="0"/>
            </a:endParaRPr>
          </a:p>
        </p:txBody>
      </p:sp>
      <p:pic>
        <p:nvPicPr>
          <p:cNvPr id="8" name="Picture 7" descr="https://img.loigiaihay.com/picture/2022/0407/sc_2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468" y="1482286"/>
            <a:ext cx="4066096" cy="3483361"/>
          </a:xfrm>
          <a:prstGeom prst="rect">
            <a:avLst/>
          </a:prstGeom>
          <a:noFill/>
          <a:ln>
            <a:noFill/>
          </a:ln>
        </p:spPr>
      </p:pic>
      <p:sp>
        <p:nvSpPr>
          <p:cNvPr id="9" name="Rectangle 8"/>
          <p:cNvSpPr/>
          <p:nvPr/>
        </p:nvSpPr>
        <p:spPr>
          <a:xfrm>
            <a:off x="6825007" y="5295584"/>
            <a:ext cx="4986779" cy="94268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 Ray Bradbury Douglas</a:t>
            </a:r>
          </a:p>
          <a:p>
            <a:pPr algn="ctr"/>
            <a:r>
              <a:rPr lang="en-US" sz="3200" dirty="0">
                <a:solidFill>
                  <a:srgbClr val="FF0000"/>
                </a:solidFill>
                <a:latin typeface="Times New Roman" panose="02020603050405020304" pitchFamily="18" charset="0"/>
                <a:cs typeface="Times New Roman" panose="02020603050405020304" pitchFamily="18" charset="0"/>
              </a:rPr>
              <a:t>( 1920-2012)</a:t>
            </a:r>
            <a:endParaRPr lang="vi-VN"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2645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xit" presetSubtype="0" fill="hold" grpId="1" nodeType="clickEffect">
                                  <p:stCondLst>
                                    <p:cond delay="0"/>
                                  </p:stCondLst>
                                  <p:childTnLst>
                                    <p:animEffect transition="out" filter="fade">
                                      <p:cBhvr>
                                        <p:cTn id="21" dur="1000"/>
                                        <p:tgtEl>
                                          <p:spTgt spid="7"/>
                                        </p:tgtEl>
                                      </p:cBhvr>
                                    </p:animEffect>
                                    <p:anim calcmode="lin" valueType="num">
                                      <p:cBhvr>
                                        <p:cTn id="22" dur="1000"/>
                                        <p:tgtEl>
                                          <p:spTgt spid="7"/>
                                        </p:tgtEl>
                                        <p:attrNameLst>
                                          <p:attrName>ppt_x</p:attrName>
                                        </p:attrNameLst>
                                      </p:cBhvr>
                                      <p:tavLst>
                                        <p:tav tm="0">
                                          <p:val>
                                            <p:strVal val="ppt_x"/>
                                          </p:val>
                                        </p:tav>
                                        <p:tav tm="100000">
                                          <p:val>
                                            <p:strVal val="ppt_x"/>
                                          </p:val>
                                        </p:tav>
                                      </p:tavLst>
                                    </p:anim>
                                    <p:anim calcmode="lin" valueType="num">
                                      <p:cBhvr>
                                        <p:cTn id="23" dur="1000"/>
                                        <p:tgtEl>
                                          <p:spTgt spid="7"/>
                                        </p:tgtEl>
                                        <p:attrNameLst>
                                          <p:attrName>ppt_y</p:attrName>
                                        </p:attrNameLst>
                                      </p:cBhvr>
                                      <p:tavLst>
                                        <p:tav tm="0">
                                          <p:val>
                                            <p:strVal val="ppt_y"/>
                                          </p:val>
                                        </p:tav>
                                        <p:tav tm="100000">
                                          <p:val>
                                            <p:strVal val="ppt_y+.1"/>
                                          </p:val>
                                        </p:tav>
                                      </p:tavLst>
                                    </p:anim>
                                    <p:set>
                                      <p:cBhvr>
                                        <p:cTn id="24" dur="1" fill="hold">
                                          <p:stCondLst>
                                            <p:cond delay="999"/>
                                          </p:stCondLst>
                                        </p:cTn>
                                        <p:tgtEl>
                                          <p:spTgt spid="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circle(in)">
                                      <p:cBhvr>
                                        <p:cTn id="29" dur="2000"/>
                                        <p:tgtEl>
                                          <p:spTgt spid="8"/>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ircle(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7"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5926" y="405353"/>
            <a:ext cx="11462994" cy="60237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a:solidFill>
                <a:srgbClr val="002060"/>
              </a:solidFill>
              <a:latin typeface="Times New Roman" panose="02020603050405020304" pitchFamily="18" charset="0"/>
              <a:cs typeface="Times New Roman" panose="02020603050405020304" pitchFamily="18" charset="0"/>
            </a:endParaRPr>
          </a:p>
          <a:p>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một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dị</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bí</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ẩn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Mỹ</a:t>
            </a:r>
            <a:r>
              <a:rPr lang="en-US" sz="3200" dirty="0">
                <a:solidFill>
                  <a:srgbClr val="002060"/>
                </a:solidFill>
                <a:latin typeface="Times New Roman" panose="02020603050405020304" pitchFamily="18" charset="0"/>
                <a:cs typeface="Times New Roman" panose="02020603050405020304" pitchFamily="18" charset="0"/>
              </a:rPr>
              <a:t>.  New York Times </a:t>
            </a:r>
            <a:r>
              <a:rPr lang="en-US" sz="3200" dirty="0" err="1">
                <a:solidFill>
                  <a:srgbClr val="002060"/>
                </a:solidFill>
                <a:latin typeface="Times New Roman" panose="02020603050405020304" pitchFamily="18" charset="0"/>
                <a:cs typeface="Times New Roman" panose="02020603050405020304" pitchFamily="18" charset="0"/>
              </a:rPr>
              <a:t>gọi</a:t>
            </a:r>
            <a:r>
              <a:rPr lang="en-US" sz="3200" dirty="0">
                <a:solidFill>
                  <a:srgbClr val="002060"/>
                </a:solidFill>
                <a:latin typeface="Times New Roman" panose="02020603050405020304" pitchFamily="18" charset="0"/>
                <a:cs typeface="Times New Roman" panose="02020603050405020304" pitchFamily="18" charset="0"/>
              </a:rPr>
              <a:t> Bradbury </a:t>
            </a:r>
            <a:r>
              <a:rPr lang="en-US" sz="3200" dirty="0" err="1">
                <a:solidFill>
                  <a:srgbClr val="002060"/>
                </a:solidFill>
                <a:latin typeface="Times New Roman" panose="02020603050405020304" pitchFamily="18" charset="0"/>
                <a:cs typeface="Times New Roman" panose="02020603050405020304" pitchFamily="18" charset="0"/>
              </a:rPr>
              <a:t>là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chịu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trách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nhiệm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lớn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nhất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việc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dòng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thống</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Nhiều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được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chuyển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thành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phim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chương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truyền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hình</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phẩm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chính</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b="1"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Tiểu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thuyết</a:t>
            </a:r>
            <a:r>
              <a:rPr lang="en-US" sz="3200" dirty="0">
                <a:solidFill>
                  <a:srgbClr val="002060"/>
                </a:solidFill>
                <a:latin typeface="Times New Roman" panose="02020603050405020304" pitchFamily="18" charset="0"/>
                <a:cs typeface="Times New Roman" panose="02020603050405020304" pitchFamily="18" charset="0"/>
              </a:rPr>
              <a:t> 451 </a:t>
            </a:r>
            <a:r>
              <a:rPr lang="en-US" sz="3200" dirty="0" err="1">
                <a:solidFill>
                  <a:srgbClr val="002060"/>
                </a:solidFill>
                <a:latin typeface="Times New Roman" panose="02020603050405020304" pitchFamily="18" charset="0"/>
                <a:cs typeface="Times New Roman" panose="02020603050405020304" pitchFamily="18" charset="0"/>
              </a:rPr>
              <a:t>độ</a:t>
            </a:r>
            <a:r>
              <a:rPr lang="en-US" sz="3200" dirty="0">
                <a:solidFill>
                  <a:srgbClr val="002060"/>
                </a:solidFill>
                <a:latin typeface="Times New Roman" panose="02020603050405020304" pitchFamily="18" charset="0"/>
                <a:cs typeface="Times New Roman" panose="02020603050405020304" pitchFamily="18" charset="0"/>
              </a:rPr>
              <a:t> F (Fahrenheit 451, 1953) </a:t>
            </a:r>
            <a:endParaRPr lang="vi-VN" sz="3200" dirty="0">
              <a:solidFill>
                <a:srgbClr val="002060"/>
              </a:solidFill>
              <a:latin typeface="Times New Roman" panose="02020603050405020304" pitchFamily="18" charset="0"/>
              <a:cs typeface="Times New Roman" panose="02020603050405020304" pitchFamily="18" charset="0"/>
            </a:endParaRPr>
          </a:p>
          <a:p>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Tập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hợp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chuyện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khoa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học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viễn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tưởng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như</a:t>
            </a:r>
            <a:r>
              <a:rPr lang="en-US" sz="3200" dirty="0">
                <a:solidFill>
                  <a:srgbClr val="002060"/>
                </a:solidFill>
                <a:latin typeface="Times New Roman" panose="02020603050405020304" pitchFamily="18" charset="0"/>
                <a:cs typeface="Times New Roman" panose="02020603050405020304" pitchFamily="18" charset="0"/>
              </a:rPr>
              <a:t> The Martian Chronicles (1950) </a:t>
            </a:r>
            <a:r>
              <a:rPr lang="en-US" sz="3200" dirty="0" err="1">
                <a:solidFill>
                  <a:srgbClr val="002060"/>
                </a:solidFill>
                <a:latin typeface="Times New Roman" panose="02020603050405020304" pitchFamily="18" charset="0"/>
                <a:cs typeface="Times New Roman" panose="02020603050405020304" pitchFamily="18" charset="0"/>
              </a:rPr>
              <a:t>và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minh </a:t>
            </a:r>
            <a:r>
              <a:rPr lang="en-US" sz="3200" dirty="0" err="1">
                <a:solidFill>
                  <a:srgbClr val="002060"/>
                </a:solidFill>
                <a:latin typeface="Times New Roman" panose="02020603050405020304" pitchFamily="18" charset="0"/>
                <a:cs typeface="Times New Roman" panose="02020603050405020304" pitchFamily="18" charset="0"/>
              </a:rPr>
              <a:t>họa</a:t>
            </a:r>
            <a:r>
              <a:rPr lang="en-US" sz="3200" dirty="0">
                <a:solidFill>
                  <a:srgbClr val="002060"/>
                </a:solidFill>
                <a:latin typeface="Times New Roman" panose="02020603050405020304" pitchFamily="18" charset="0"/>
                <a:cs typeface="Times New Roman" panose="02020603050405020304" pitchFamily="18" charset="0"/>
              </a:rPr>
              <a:t> (The Illustrated Man, 1951</a:t>
            </a:r>
            <a:endParaRPr lang="vi-VN" sz="3200" dirty="0">
              <a:solidFill>
                <a:srgbClr val="002060"/>
              </a:solidFill>
              <a:latin typeface="Times New Roman" panose="02020603050405020304" pitchFamily="18" charset="0"/>
              <a:cs typeface="Times New Roman" panose="02020603050405020304" pitchFamily="18" charset="0"/>
            </a:endParaRPr>
          </a:p>
          <a:p>
            <a:br>
              <a:rPr lang="en-US" sz="3200" dirty="0">
                <a:solidFill>
                  <a:srgbClr val="002060"/>
                </a:solidFill>
                <a:latin typeface="Times New Roman" panose="02020603050405020304" pitchFamily="18" charset="0"/>
                <a:cs typeface="Times New Roman" panose="02020603050405020304" pitchFamily="18" charset="0"/>
              </a:rPr>
            </a:br>
            <a:endParaRPr lang="vi-VN"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3545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138367" y="0"/>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69145961"/>
              </p:ext>
            </p:extLst>
          </p:nvPr>
        </p:nvGraphicFramePr>
        <p:xfrm>
          <a:off x="3638748" y="1234911"/>
          <a:ext cx="8257879" cy="4926451"/>
        </p:xfrm>
        <a:graphic>
          <a:graphicData uri="http://schemas.openxmlformats.org/drawingml/2006/table">
            <a:tbl>
              <a:tblPr firstRow="1" firstCol="1" bandRow="1">
                <a:tableStyleId>{5C22544A-7EE6-4342-B048-85BDC9FD1C3A}</a:tableStyleId>
              </a:tblPr>
              <a:tblGrid>
                <a:gridCol w="5029002">
                  <a:extLst>
                    <a:ext uri="{9D8B030D-6E8A-4147-A177-3AD203B41FA5}">
                      <a16:colId xmlns:a16="http://schemas.microsoft.com/office/drawing/2014/main" val="4037149376"/>
                    </a:ext>
                  </a:extLst>
                </a:gridCol>
                <a:gridCol w="3228877">
                  <a:extLst>
                    <a:ext uri="{9D8B030D-6E8A-4147-A177-3AD203B41FA5}">
                      <a16:colId xmlns:a16="http://schemas.microsoft.com/office/drawing/2014/main" val="1193384671"/>
                    </a:ext>
                  </a:extLst>
                </a:gridCol>
              </a:tblGrid>
              <a:tr h="537328">
                <a:tc gridSpan="2">
                  <a:txBody>
                    <a:bodyPr/>
                    <a:lstStyle/>
                    <a:p>
                      <a:pPr algn="ctr">
                        <a:lnSpc>
                          <a:spcPct val="107000"/>
                        </a:lnSpc>
                        <a:spcAft>
                          <a:spcPts val="0"/>
                        </a:spcAft>
                        <a:tabLst>
                          <a:tab pos="1386840" algn="l"/>
                        </a:tabLst>
                      </a:pPr>
                      <a:r>
                        <a:rPr lang="en-US" sz="3200" dirty="0">
                          <a:solidFill>
                            <a:srgbClr val="FF0000"/>
                          </a:solidFill>
                          <a:effectLst/>
                          <a:latin typeface="Times New Roman" panose="02020603050405020304" pitchFamily="18" charset="0"/>
                          <a:cs typeface="Times New Roman" panose="02020603050405020304" pitchFamily="18" charset="0"/>
                        </a:rPr>
                        <a:t>PHI</a:t>
                      </a:r>
                      <a:r>
                        <a:rPr lang="vi-VN" sz="3200" dirty="0">
                          <a:solidFill>
                            <a:srgbClr val="FF0000"/>
                          </a:solidFill>
                          <a:effectLst/>
                          <a:latin typeface="Times New Roman" panose="02020603050405020304" pitchFamily="18" charset="0"/>
                          <a:cs typeface="Times New Roman" panose="02020603050405020304" pitchFamily="18" charset="0"/>
                        </a:rPr>
                        <a:t>ẾU HỌC TẬP 1: </a:t>
                      </a:r>
                    </a:p>
                    <a:p>
                      <a:pPr algn="ctr">
                        <a:lnSpc>
                          <a:spcPct val="107000"/>
                        </a:lnSpc>
                        <a:spcAft>
                          <a:spcPts val="0"/>
                        </a:spcAft>
                        <a:tabLst>
                          <a:tab pos="1386840" algn="l"/>
                        </a:tabLst>
                      </a:pPr>
                      <a:r>
                        <a:rPr lang="vi-VN" sz="3200" dirty="0">
                          <a:solidFill>
                            <a:srgbClr val="FF0000"/>
                          </a:solidFill>
                          <a:effectLst/>
                          <a:latin typeface="Times New Roman" panose="02020603050405020304" pitchFamily="18" charset="0"/>
                          <a:cs typeface="Times New Roman" panose="02020603050405020304" pitchFamily="18" charset="0"/>
                        </a:rPr>
                        <a:t>Tìm hiểu chung văn bản “Chất làm gỉ”.</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lang="vi-VN"/>
                    </a:p>
                  </a:txBody>
                  <a:tcPr/>
                </a:tc>
                <a:extLst>
                  <a:ext uri="{0D108BD9-81ED-4DB2-BD59-A6C34878D82A}">
                    <a16:rowId xmlns:a16="http://schemas.microsoft.com/office/drawing/2014/main" val="1463821953"/>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Xuất xứ</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534765"/>
                  </a:ext>
                </a:extLst>
              </a:tr>
              <a:tr h="417764">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Đề</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tài</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0522846"/>
                  </a:ext>
                </a:extLst>
              </a:tr>
              <a:tr h="417764">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Sự</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kiện</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11424"/>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Tình huống</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265739"/>
                  </a:ext>
                </a:extLst>
              </a:tr>
              <a:tr h="417764">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Cốt truyện</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3186348"/>
                  </a:ext>
                </a:extLst>
              </a:tr>
              <a:tr h="511296">
                <a:tc>
                  <a:txBody>
                    <a:bodyPr/>
                    <a:lstStyle/>
                    <a:p>
                      <a:pPr algn="just">
                        <a:lnSpc>
                          <a:spcPct val="107000"/>
                        </a:lnSpc>
                        <a:spcAft>
                          <a:spcPts val="0"/>
                        </a:spcAft>
                        <a:tabLst>
                          <a:tab pos="1386840" algn="l"/>
                        </a:tabLst>
                      </a:pPr>
                      <a:r>
                        <a:rPr lang="en-US" sz="3200" dirty="0" err="1">
                          <a:solidFill>
                            <a:srgbClr val="002060"/>
                          </a:solidFill>
                          <a:effectLst/>
                          <a:latin typeface="Times New Roman" panose="02020603050405020304" pitchFamily="18" charset="0"/>
                          <a:cs typeface="Times New Roman" panose="02020603050405020304" pitchFamily="18" charset="0"/>
                        </a:rPr>
                        <a:t>Nhân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vật</a:t>
                      </a:r>
                      <a:r>
                        <a:rPr lang="vi-VN" sz="3200" dirty="0">
                          <a:solidFill>
                            <a:srgbClr val="002060"/>
                          </a:solidFill>
                          <a:effectLst/>
                          <a:latin typeface="Times New Roman" panose="02020603050405020304" pitchFamily="18" charset="0"/>
                          <a:cs typeface="Times New Roman" panose="02020603050405020304" pitchFamily="18" charset="0"/>
                        </a:rPr>
                        <a:t> và nhân vật chính</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dirty="0">
                          <a:solidFill>
                            <a:srgbClr val="002060"/>
                          </a:solidFill>
                          <a:effectLst/>
                          <a:latin typeface="Times New Roman" panose="02020603050405020304" pitchFamily="18" charset="0"/>
                          <a:cs typeface="Times New Roman" panose="02020603050405020304" pitchFamily="18" charset="0"/>
                        </a:rPr>
                        <a:t> </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703195"/>
                  </a:ext>
                </a:extLst>
              </a:tr>
              <a:tr h="417764">
                <a:tc>
                  <a:txBody>
                    <a:bodyPr/>
                    <a:lstStyle/>
                    <a:p>
                      <a:pPr algn="just">
                        <a:lnSpc>
                          <a:spcPct val="107000"/>
                        </a:lnSpc>
                        <a:spcAft>
                          <a:spcPts val="0"/>
                        </a:spcAft>
                        <a:tabLst>
                          <a:tab pos="1386840" algn="l"/>
                        </a:tabLst>
                      </a:pPr>
                      <a:r>
                        <a:rPr lang="vi-VN" sz="3200">
                          <a:solidFill>
                            <a:srgbClr val="002060"/>
                          </a:solidFill>
                          <a:effectLst/>
                          <a:latin typeface="Times New Roman" panose="02020603050405020304" pitchFamily="18" charset="0"/>
                          <a:cs typeface="Times New Roman" panose="02020603050405020304" pitchFamily="18" charset="0"/>
                        </a:rPr>
                        <a:t>Bối cảnh</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a:solidFill>
                            <a:srgbClr val="002060"/>
                          </a:solidFill>
                          <a:effectLst/>
                          <a:latin typeface="Times New Roman" panose="02020603050405020304" pitchFamily="18" charset="0"/>
                          <a:cs typeface="Times New Roman" panose="02020603050405020304" pitchFamily="18" charset="0"/>
                        </a:rPr>
                        <a:t> </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6132770"/>
                  </a:ext>
                </a:extLst>
              </a:tr>
              <a:tr h="417764">
                <a:tc>
                  <a:txBody>
                    <a:bodyPr/>
                    <a:lstStyle/>
                    <a:p>
                      <a:pPr algn="just">
                        <a:lnSpc>
                          <a:spcPct val="107000"/>
                        </a:lnSpc>
                        <a:spcAft>
                          <a:spcPts val="0"/>
                        </a:spcAft>
                        <a:tabLst>
                          <a:tab pos="1386840" algn="l"/>
                        </a:tabLst>
                      </a:pPr>
                      <a:r>
                        <a:rPr lang="vi-VN" sz="3200">
                          <a:solidFill>
                            <a:srgbClr val="002060"/>
                          </a:solidFill>
                          <a:effectLst/>
                          <a:latin typeface="Times New Roman" panose="02020603050405020304" pitchFamily="18" charset="0"/>
                          <a:cs typeface="Times New Roman" panose="02020603050405020304" pitchFamily="18" charset="0"/>
                        </a:rPr>
                        <a:t>Bố cục văn bản</a:t>
                      </a:r>
                      <a:endParaRPr lang="vi-VN"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tabLst>
                          <a:tab pos="1386840" algn="l"/>
                        </a:tabLst>
                      </a:pPr>
                      <a:r>
                        <a:rPr lang="en-US" sz="3200" dirty="0">
                          <a:solidFill>
                            <a:srgbClr val="002060"/>
                          </a:solidFill>
                          <a:effectLst/>
                          <a:latin typeface="Times New Roman" panose="02020603050405020304" pitchFamily="18" charset="0"/>
                          <a:cs typeface="Times New Roman" panose="02020603050405020304" pitchFamily="18" charset="0"/>
                        </a:rPr>
                        <a:t> </a:t>
                      </a:r>
                      <a:endParaRPr lang="vi-VN"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9529779"/>
                  </a:ext>
                </a:extLst>
              </a:tr>
            </a:tbl>
          </a:graphicData>
        </a:graphic>
      </p:graphicFrame>
      <p:sp>
        <p:nvSpPr>
          <p:cNvPr id="6" name="Pentagon 5"/>
          <p:cNvSpPr/>
          <p:nvPr/>
        </p:nvSpPr>
        <p:spPr>
          <a:xfrm>
            <a:off x="311083" y="1234911"/>
            <a:ext cx="3063713" cy="4374038"/>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Giới</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thiệu tác phẩm trên </a:t>
            </a:r>
          </a:p>
          <a:p>
            <a:pPr algn="ctr"/>
            <a:r>
              <a:rPr lang="vi-VN" sz="3200" dirty="0">
                <a:latin typeface="Times New Roman" panose="02020603050405020304" pitchFamily="18" charset="0"/>
                <a:cs typeface="Times New Roman" panose="02020603050405020304" pitchFamily="18" charset="0"/>
              </a:rPr>
              <a:t>cơ sở </a:t>
            </a:r>
          </a:p>
          <a:p>
            <a:pPr algn="ctr"/>
            <a:r>
              <a:rPr lang="vi-VN" sz="3200" dirty="0">
                <a:latin typeface="Times New Roman" panose="02020603050405020304" pitchFamily="18" charset="0"/>
                <a:cs typeface="Times New Roman" panose="02020603050405020304" pitchFamily="18" charset="0"/>
              </a:rPr>
              <a:t>Phiếu HT 1 </a:t>
            </a:r>
          </a:p>
        </p:txBody>
      </p:sp>
    </p:spTree>
    <p:extLst>
      <p:ext uri="{BB962C8B-B14F-4D97-AF65-F5344CB8AC3E}">
        <p14:creationId xmlns:p14="http://schemas.microsoft.com/office/powerpoint/2010/main" val="4075425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091233" y="0"/>
            <a:ext cx="2705494" cy="107465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a:solidFill>
                  <a:srgbClr val="002060"/>
                </a:solidFill>
                <a:latin typeface="Times New Roman" panose="02020603050405020304" pitchFamily="18" charset="0"/>
                <a:cs typeface="Times New Roman" panose="02020603050405020304" pitchFamily="18" charset="0"/>
              </a:rPr>
              <a:t>2. Tác phẩm</a:t>
            </a:r>
            <a:endParaRPr lang="vi-VN" sz="3200">
              <a:solidFill>
                <a:srgbClr val="00206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83659089"/>
              </p:ext>
            </p:extLst>
          </p:nvPr>
        </p:nvGraphicFramePr>
        <p:xfrm>
          <a:off x="165493" y="1074656"/>
          <a:ext cx="11363488" cy="5394960"/>
        </p:xfrm>
        <a:graphic>
          <a:graphicData uri="http://schemas.openxmlformats.org/drawingml/2006/table">
            <a:tbl>
              <a:tblPr firstRow="1" bandRow="1">
                <a:tableStyleId>{5C22544A-7EE6-4342-B048-85BDC9FD1C3A}</a:tableStyleId>
              </a:tblPr>
              <a:tblGrid>
                <a:gridCol w="2210061">
                  <a:extLst>
                    <a:ext uri="{9D8B030D-6E8A-4147-A177-3AD203B41FA5}">
                      <a16:colId xmlns:a16="http://schemas.microsoft.com/office/drawing/2014/main" val="4061710125"/>
                    </a:ext>
                  </a:extLst>
                </a:gridCol>
                <a:gridCol w="9153427">
                  <a:extLst>
                    <a:ext uri="{9D8B030D-6E8A-4147-A177-3AD203B41FA5}">
                      <a16:colId xmlns:a16="http://schemas.microsoft.com/office/drawing/2014/main" val="151727338"/>
                    </a:ext>
                  </a:extLst>
                </a:gridCol>
              </a:tblGrid>
              <a:tr h="370840">
                <a:tc>
                  <a:txBody>
                    <a:bodyPr/>
                    <a:lstStyle/>
                    <a:p>
                      <a:pPr marL="457200" indent="-457200">
                        <a:buFont typeface="Wingdings" panose="05000000000000000000" pitchFamily="2" charset="2"/>
                        <a:buChar char="v"/>
                      </a:pPr>
                      <a:r>
                        <a:rPr lang="pt-BR" sz="2800" b="1" kern="1200" dirty="0">
                          <a:solidFill>
                            <a:srgbClr val="C00000"/>
                          </a:solidFill>
                          <a:effectLst/>
                          <a:latin typeface="Times New Roman" panose="02020603050405020304" pitchFamily="18" charset="0"/>
                          <a:ea typeface="+mn-ea"/>
                          <a:cs typeface="Times New Roman" panose="02020603050405020304" pitchFamily="18" charset="0"/>
                        </a:rPr>
                        <a:t>Xuất xứ:</a:t>
                      </a:r>
                      <a:endParaRPr lang="vi-VN" sz="2800" b="1" kern="1200" dirty="0">
                        <a:solidFill>
                          <a:srgbClr val="C0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t-BR" sz="2800" b="0" kern="1200" dirty="0">
                          <a:solidFill>
                            <a:srgbClr val="C00000"/>
                          </a:solidFill>
                          <a:effectLst/>
                          <a:latin typeface="Times New Roman" panose="02020603050405020304" pitchFamily="18" charset="0"/>
                          <a:ea typeface="+mn-ea"/>
                          <a:cs typeface="Times New Roman" panose="02020603050405020304" pitchFamily="18" charset="0"/>
                        </a:rPr>
                        <a:t>Trích “Truyện khoa học viễn tưởng chọn lọc” (Thái Hà  dịch, NXB Trẻ, Thành phố Hồ Chí Minh, 2016)</a:t>
                      </a:r>
                      <a:endParaRPr lang="vi-VN" sz="2800" b="0" kern="1200" dirty="0">
                        <a:solidFill>
                          <a:srgbClr val="C00000"/>
                        </a:solidFill>
                        <a:effectLst/>
                        <a:latin typeface="Times New Roman" panose="02020603050405020304" pitchFamily="18" charset="0"/>
                        <a:ea typeface="+mn-ea"/>
                        <a:cs typeface="Times New Roman" panose="02020603050405020304" pitchFamily="18" charset="0"/>
                      </a:endParaRPr>
                    </a:p>
                    <a:p>
                      <a:r>
                        <a:rPr lang="pt-BR" sz="2800" b="0" kern="1200" dirty="0">
                          <a:solidFill>
                            <a:srgbClr val="C00000"/>
                          </a:solidFill>
                          <a:effectLst/>
                          <a:latin typeface="Times New Roman" panose="02020603050405020304" pitchFamily="18" charset="0"/>
                          <a:ea typeface="+mn-ea"/>
                          <a:cs typeface="Times New Roman" panose="02020603050405020304" pitchFamily="18" charset="0"/>
                        </a:rPr>
                        <a:t>Sự kiện.</a:t>
                      </a:r>
                      <a:endParaRPr lang="vi-VN" sz="2800" b="0" kern="1200" dirty="0">
                        <a:solidFill>
                          <a:srgbClr val="C0000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129774"/>
                  </a:ext>
                </a:extLst>
              </a:tr>
              <a:tr h="370840">
                <a:tc>
                  <a:txBody>
                    <a:bodyPr/>
                    <a:lstStyle/>
                    <a:p>
                      <a:pPr marL="457200" indent="-457200">
                        <a:buFont typeface="Wingdings" panose="05000000000000000000" pitchFamily="2" charset="2"/>
                        <a:buChar char="v"/>
                      </a:pPr>
                      <a:r>
                        <a:rPr lang="pt-BR" sz="2800" b="1" kern="1200" dirty="0">
                          <a:solidFill>
                            <a:srgbClr val="0070C0"/>
                          </a:solidFill>
                          <a:effectLst/>
                          <a:latin typeface="Times New Roman" panose="02020603050405020304" pitchFamily="18" charset="0"/>
                          <a:ea typeface="+mn-ea"/>
                          <a:cs typeface="Times New Roman" panose="02020603050405020304" pitchFamily="18" charset="0"/>
                        </a:rPr>
                        <a:t>Đề tài: </a:t>
                      </a:r>
                      <a:endParaRPr lang="vi-VN" sz="2800" b="1" kern="1200" dirty="0">
                        <a:solidFill>
                          <a:srgbClr val="0070C0"/>
                        </a:solidFill>
                        <a:effectLst/>
                        <a:latin typeface="Times New Roman" panose="02020603050405020304" pitchFamily="18" charset="0"/>
                        <a:ea typeface="+mn-ea"/>
                        <a:cs typeface="Times New Roman" panose="02020603050405020304" pitchFamily="18" charset="0"/>
                      </a:endParaRPr>
                    </a:p>
                    <a:p>
                      <a:r>
                        <a:rPr lang="pt-BR" sz="2800" kern="1200" dirty="0">
                          <a:solidFill>
                            <a:srgbClr val="0070C0"/>
                          </a:solidFill>
                          <a:effectLst/>
                          <a:latin typeface="Times New Roman" panose="02020603050405020304" pitchFamily="18" charset="0"/>
                          <a:ea typeface="+mn-ea"/>
                          <a:cs typeface="Times New Roman" panose="02020603050405020304" pitchFamily="18" charset="0"/>
                        </a:rPr>
                        <a:t>Công nghệ </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p>
                      <a:r>
                        <a:rPr lang="pt-BR" sz="2800" kern="1200" dirty="0">
                          <a:solidFill>
                            <a:srgbClr val="0070C0"/>
                          </a:solidFill>
                          <a:effectLst/>
                          <a:latin typeface="Times New Roman" panose="02020603050405020304" pitchFamily="18" charset="0"/>
                          <a:ea typeface="+mn-ea"/>
                          <a:cs typeface="Times New Roman" panose="02020603050405020304" pitchFamily="18" charset="0"/>
                        </a:rPr>
                        <a:t>tương lai</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pt-BR" sz="2800" kern="1200" dirty="0">
                          <a:solidFill>
                            <a:srgbClr val="0070C0"/>
                          </a:solidFill>
                          <a:effectLst/>
                          <a:latin typeface="Times New Roman" panose="02020603050405020304" pitchFamily="18" charset="0"/>
                          <a:ea typeface="+mn-ea"/>
                          <a:cs typeface="Times New Roman" panose="02020603050405020304" pitchFamily="18" charset="0"/>
                        </a:rPr>
                        <a:t>Kể về anh trung sĩ chế ra “Chất làm gỉ” có thể phát hủy tất cả các vũ khí bằng kim loại để ngăn chặn chiến tranh.</a:t>
                      </a:r>
                      <a:endParaRPr lang="vi-VN" sz="2800" kern="1200" dirty="0">
                        <a:solidFill>
                          <a:srgbClr val="0070C0"/>
                        </a:solidFill>
                        <a:effectLst/>
                        <a:latin typeface="Times New Roman" panose="02020603050405020304" pitchFamily="18" charset="0"/>
                        <a:ea typeface="+mn-ea"/>
                        <a:cs typeface="Times New Roman" panose="02020603050405020304" pitchFamily="18" charset="0"/>
                      </a:endParaRPr>
                    </a:p>
                    <a:p>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Em</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hiểu</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chất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làm</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gi</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là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chất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các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loại</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súng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máy</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vũ</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khí</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tranh</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bị</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hóa</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thành</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bột</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hoặc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vô</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hiệu</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hóa</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không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thể</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thực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hiện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chức</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năng</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chiến</a:t>
                      </a:r>
                      <a:r>
                        <a:rPr lang="en-US" sz="2800" kern="1200" dirty="0">
                          <a:solidFill>
                            <a:srgbClr val="0070C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70C0"/>
                          </a:solidFill>
                          <a:effectLst/>
                          <a:latin typeface="Times New Roman" panose="02020603050405020304" pitchFamily="18" charset="0"/>
                          <a:ea typeface="+mn-ea"/>
                          <a:cs typeface="Times New Roman" panose="02020603050405020304" pitchFamily="18" charset="0"/>
                        </a:rPr>
                        <a:t>đấu</a:t>
                      </a:r>
                      <a:r>
                        <a:rPr lang="vi-VN" sz="2800" kern="1200" dirty="0">
                          <a:solidFill>
                            <a:srgbClr val="0070C0"/>
                          </a:solidFill>
                          <a:effectLst/>
                          <a:latin typeface="Times New Roman" panose="02020603050405020304" pitchFamily="18" charset="0"/>
                          <a:ea typeface="+mn-ea"/>
                          <a:cs typeface="Times New Roman" panose="02020603050405020304" pitchFamily="18" charset="0"/>
                        </a:rPr>
                        <a:t>, giết người gây chết chóc.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222199"/>
                  </a:ext>
                </a:extLst>
              </a:tr>
              <a:tr h="370840">
                <a:tc>
                  <a:txBody>
                    <a:bodyPr/>
                    <a:lstStyle/>
                    <a:p>
                      <a:pPr marL="457200" indent="-457200">
                        <a:buFont typeface="Wingdings" panose="05000000000000000000" pitchFamily="2" charset="2"/>
                        <a:buChar char="v"/>
                      </a:pPr>
                      <a:r>
                        <a:rPr lang="pt-BR" sz="2800" b="1" kern="1200" dirty="0">
                          <a:solidFill>
                            <a:srgbClr val="002060"/>
                          </a:solidFill>
                          <a:effectLst/>
                          <a:latin typeface="Times New Roman" panose="02020603050405020304" pitchFamily="18" charset="0"/>
                          <a:ea typeface="+mn-ea"/>
                          <a:cs typeface="Times New Roman" panose="02020603050405020304" pitchFamily="18" charset="0"/>
                        </a:rPr>
                        <a:t>Sự kiện:</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tá</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muốn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điều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chuyển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đến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nơi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khác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nói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về</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ý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tưởng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mình</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p>
                      <a:r>
                        <a:rPr lang="en-US" sz="2800" kern="1200" dirty="0">
                          <a:solidFill>
                            <a:srgbClr val="002060"/>
                          </a:solidFill>
                          <a:effectLst/>
                          <a:latin typeface="Times New Roman" panose="02020603050405020304" pitchFamily="18" charset="0"/>
                          <a:ea typeface="+mn-ea"/>
                          <a:cs typeface="Times New Roman" panose="02020603050405020304" pitchFamily="18" charset="0"/>
                        </a:rPr>
                        <a:t>+ Ý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tưởng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của</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được</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chứng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minh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và</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đại</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tá</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muốn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tiêu</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diệt</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viên</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trung</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2060"/>
                          </a:solidFill>
                          <a:effectLst/>
                          <a:latin typeface="Times New Roman" panose="02020603050405020304" pitchFamily="18" charset="0"/>
                          <a:ea typeface="+mn-ea"/>
                          <a:cs typeface="Times New Roman" panose="02020603050405020304" pitchFamily="18" charset="0"/>
                        </a:rPr>
                        <a:t>sĩ</a:t>
                      </a:r>
                      <a:r>
                        <a:rPr lang="en-US" sz="2800" kern="1200" dirty="0">
                          <a:solidFill>
                            <a:srgbClr val="002060"/>
                          </a:solidFill>
                          <a:effectLst/>
                          <a:latin typeface="Times New Roman" panose="02020603050405020304" pitchFamily="18" charset="0"/>
                          <a:ea typeface="+mn-ea"/>
                          <a:cs typeface="Times New Roman" panose="02020603050405020304" pitchFamily="18" charset="0"/>
                        </a:rPr>
                        <a:t>.</a:t>
                      </a:r>
                      <a:endParaRPr lang="vi-VN" sz="2800" kern="1200" dirty="0">
                        <a:solidFill>
                          <a:srgbClr val="00206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049442"/>
                  </a:ext>
                </a:extLst>
              </a:tr>
            </a:tbl>
          </a:graphicData>
        </a:graphic>
      </p:graphicFrame>
    </p:spTree>
    <p:extLst>
      <p:ext uri="{BB962C8B-B14F-4D97-AF65-F5344CB8AC3E}">
        <p14:creationId xmlns:p14="http://schemas.microsoft.com/office/powerpoint/2010/main" val="26350857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3268</Words>
  <Application>Microsoft Office PowerPoint</Application>
  <PresentationFormat>Widescreen</PresentationFormat>
  <Paragraphs>253</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TBC</cp:lastModifiedBy>
  <cp:revision>80</cp:revision>
  <dcterms:created xsi:type="dcterms:W3CDTF">2022-06-27T07:22:42Z</dcterms:created>
  <dcterms:modified xsi:type="dcterms:W3CDTF">2022-10-01T15:15:51Z</dcterms:modified>
</cp:coreProperties>
</file>