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323" r:id="rId4"/>
    <p:sldId id="258" r:id="rId5"/>
    <p:sldId id="259" r:id="rId6"/>
    <p:sldId id="260" r:id="rId7"/>
    <p:sldId id="261" r:id="rId8"/>
    <p:sldId id="262" r:id="rId9"/>
    <p:sldId id="263" r:id="rId10"/>
    <p:sldId id="266" r:id="rId11"/>
    <p:sldId id="267" r:id="rId12"/>
    <p:sldId id="268" r:id="rId13"/>
    <p:sldId id="269" r:id="rId14"/>
    <p:sldId id="270" r:id="rId15"/>
    <p:sldId id="271" r:id="rId16"/>
    <p:sldId id="272" r:id="rId17"/>
    <p:sldId id="273" r:id="rId18"/>
    <p:sldId id="274" r:id="rId19"/>
    <p:sldId id="325" r:id="rId20"/>
    <p:sldId id="275" r:id="rId21"/>
    <p:sldId id="276" r:id="rId22"/>
    <p:sldId id="277" r:id="rId23"/>
    <p:sldId id="278" r:id="rId24"/>
    <p:sldId id="279" r:id="rId25"/>
    <p:sldId id="280" r:id="rId26"/>
    <p:sldId id="281" r:id="rId27"/>
    <p:sldId id="326"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0" r:id="rId46"/>
    <p:sldId id="301" r:id="rId47"/>
    <p:sldId id="302" r:id="rId48"/>
    <p:sldId id="303" r:id="rId49"/>
    <p:sldId id="308" r:id="rId50"/>
    <p:sldId id="327" r:id="rId51"/>
    <p:sldId id="328" r:id="rId52"/>
    <p:sldId id="329" r:id="rId53"/>
    <p:sldId id="330" r:id="rId5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1E683-CBD0-459D-ABF7-076DFD6F453F}" type="datetimeFigureOut">
              <a:rPr lang="vi-VN" smtClean="0"/>
              <a:t>06/10/2022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FEB04-780A-4AFE-A4C4-D466930AD92D}" type="slidenum">
              <a:rPr lang="vi-VN" smtClean="0"/>
              <a:t>‹#›</a:t>
            </a:fld>
            <a:endParaRPr lang="vi-VN"/>
          </a:p>
        </p:txBody>
      </p:sp>
    </p:spTree>
    <p:extLst>
      <p:ext uri="{BB962C8B-B14F-4D97-AF65-F5344CB8AC3E}">
        <p14:creationId xmlns:p14="http://schemas.microsoft.com/office/powerpoint/2010/main" val="395894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DD579B5-0214-4E3E-BC54-551D6690ED8E}" type="datetimeFigureOut">
              <a:rPr lang="vi-VN" smtClean="0"/>
              <a:t>06/10/2022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404275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DD579B5-0214-4E3E-BC54-551D6690ED8E}" type="datetimeFigureOut">
              <a:rPr lang="vi-VN" smtClean="0"/>
              <a:t>06/10/2022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274456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DD579B5-0214-4E3E-BC54-551D6690ED8E}" type="datetimeFigureOut">
              <a:rPr lang="vi-VN" smtClean="0"/>
              <a:t>06/10/2022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339809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DD579B5-0214-4E3E-BC54-551D6690ED8E}" type="datetimeFigureOut">
              <a:rPr lang="vi-VN" smtClean="0"/>
              <a:t>06/10/2022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380046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D579B5-0214-4E3E-BC54-551D6690ED8E}" type="datetimeFigureOut">
              <a:rPr lang="vi-VN" smtClean="0"/>
              <a:t>06/10/2022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55034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DD579B5-0214-4E3E-BC54-551D6690ED8E}" type="datetimeFigureOut">
              <a:rPr lang="vi-VN" smtClean="0"/>
              <a:t>06/10/2022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278737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DD579B5-0214-4E3E-BC54-551D6690ED8E}" type="datetimeFigureOut">
              <a:rPr lang="vi-VN" smtClean="0"/>
              <a:t>06/10/2022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738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DD579B5-0214-4E3E-BC54-551D6690ED8E}" type="datetimeFigureOut">
              <a:rPr lang="vi-VN" smtClean="0"/>
              <a:t>06/10/2022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177274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579B5-0214-4E3E-BC54-551D6690ED8E}" type="datetimeFigureOut">
              <a:rPr lang="vi-VN" smtClean="0"/>
              <a:t>06/10/2022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258297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D579B5-0214-4E3E-BC54-551D6690ED8E}" type="datetimeFigureOut">
              <a:rPr lang="vi-VN" smtClean="0"/>
              <a:t>06/10/2022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331855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D579B5-0214-4E3E-BC54-551D6690ED8E}" type="datetimeFigureOut">
              <a:rPr lang="vi-VN" smtClean="0"/>
              <a:t>06/10/2022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F78DDEF-C939-4555-9CD1-10DF9DB93C08}" type="slidenum">
              <a:rPr lang="vi-VN" smtClean="0"/>
              <a:t>‹#›</a:t>
            </a:fld>
            <a:endParaRPr lang="vi-VN"/>
          </a:p>
        </p:txBody>
      </p:sp>
    </p:spTree>
    <p:extLst>
      <p:ext uri="{BB962C8B-B14F-4D97-AF65-F5344CB8AC3E}">
        <p14:creationId xmlns:p14="http://schemas.microsoft.com/office/powerpoint/2010/main" val="404655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579B5-0214-4E3E-BC54-551D6690ED8E}" type="datetimeFigureOut">
              <a:rPr lang="vi-VN" smtClean="0"/>
              <a:t>06/10/2022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8DDEF-C939-4555-9CD1-10DF9DB93C08}" type="slidenum">
              <a:rPr lang="vi-VN" smtClean="0"/>
              <a:t>‹#›</a:t>
            </a:fld>
            <a:endParaRPr lang="vi-VN"/>
          </a:p>
        </p:txBody>
      </p:sp>
    </p:spTree>
    <p:extLst>
      <p:ext uri="{BB962C8B-B14F-4D97-AF65-F5344CB8AC3E}">
        <p14:creationId xmlns:p14="http://schemas.microsoft.com/office/powerpoint/2010/main" val="424022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video" Target="file:///C:\Users\HP\Downloads\Nh&#7919;ng%20Ch&#250;%20Ch&#243;%20C&#7913;u%20H&#7897;.mp4" TargetMode="External"/><Relationship Id="rId7" Type="http://schemas.openxmlformats.org/officeDocument/2006/relationships/image" Target="../media/image2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4524" y="103695"/>
            <a:ext cx="9407950" cy="1376313"/>
          </a:xfrm>
          <a:prstGeom prst="ellipse">
            <a:avLst/>
          </a:prstGeom>
          <a:solidFill>
            <a:srgbClr val="00B050"/>
          </a:solidFill>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TIẾT 27,28,29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vi-VN"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ĐỌC HIỂU VĂN BẢN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ounded Rectangle 4"/>
          <p:cNvSpPr/>
          <p:nvPr/>
        </p:nvSpPr>
        <p:spPr>
          <a:xfrm>
            <a:off x="4260915" y="1715677"/>
            <a:ext cx="3516198" cy="468512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FF0000"/>
                </a:solidFill>
                <a:latin typeface="+mj-lt"/>
              </a:rPr>
              <a:t>BẠCH TUỘC</a:t>
            </a:r>
            <a:endParaRPr lang="vi-VN" sz="3600" dirty="0">
              <a:solidFill>
                <a:srgbClr val="FF0000"/>
              </a:solidFill>
              <a:effectLst/>
              <a:latin typeface="+mj-lt"/>
            </a:endParaRPr>
          </a:p>
          <a:p>
            <a:r>
              <a:rPr lang="vi-VN" sz="3600" b="1" dirty="0">
                <a:solidFill>
                  <a:srgbClr val="FF0000"/>
                </a:solidFill>
                <a:latin typeface="+mj-lt"/>
              </a:rPr>
              <a:t>                                          (Trích “Hai vạn dặm dưới đáy biển” – </a:t>
            </a:r>
          </a:p>
          <a:p>
            <a:r>
              <a:rPr lang="vi-VN" sz="3600" b="1" dirty="0">
                <a:solidFill>
                  <a:srgbClr val="FF0000"/>
                </a:solidFill>
                <a:latin typeface="+mj-lt"/>
              </a:rPr>
              <a:t>Giuyn Vec-nơ)</a:t>
            </a:r>
            <a:endParaRPr lang="vi-VN" sz="3600" dirty="0">
              <a:solidFill>
                <a:srgbClr val="FF0000"/>
              </a:solidFill>
              <a:effectLst/>
              <a:latin typeface="+mj-lt"/>
            </a:endParaRPr>
          </a:p>
        </p:txBody>
      </p:sp>
      <p:pic>
        <p:nvPicPr>
          <p:cNvPr id="6" name="Picture 5" descr="Hai Vạn Dặm Dưới Đáy Biển – Nhà sách Tân Việ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633" y="2656688"/>
            <a:ext cx="3304718" cy="3838381"/>
          </a:xfrm>
          <a:prstGeom prst="rect">
            <a:avLst/>
          </a:prstGeom>
          <a:noFill/>
          <a:ln>
            <a:noFill/>
          </a:ln>
        </p:spPr>
      </p:pic>
      <p:pic>
        <p:nvPicPr>
          <p:cNvPr id="7" name="Picture 6" descr="SachTruyen.Net -Hai Vạn Dặm Dưới Biể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2962" y="2743200"/>
            <a:ext cx="3281116" cy="3751869"/>
          </a:xfrm>
          <a:prstGeom prst="rect">
            <a:avLst/>
          </a:prstGeom>
          <a:noFill/>
          <a:ln>
            <a:noFill/>
          </a:ln>
        </p:spPr>
      </p:pic>
    </p:spTree>
    <p:extLst>
      <p:ext uri="{BB962C8B-B14F-4D97-AF65-F5344CB8AC3E}">
        <p14:creationId xmlns:p14="http://schemas.microsoft.com/office/powerpoint/2010/main" val="36762402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gười Máy Có Mơ Về Cừu Điện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84" y="653623"/>
            <a:ext cx="5604185" cy="546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750351" y="537328"/>
            <a:ext cx="5439265" cy="54486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cừu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à </a:t>
            </a:r>
            <a:r>
              <a:rPr lang="en-US" sz="3200" dirty="0" err="1">
                <a:latin typeface="Times New Roman" panose="02020603050405020304" pitchFamily="18" charset="0"/>
                <a:cs typeface="Times New Roman" panose="02020603050405020304" pitchFamily="18" charset="0"/>
              </a:rPr>
              <a:t>tiểu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Mỹ</a:t>
            </a:r>
            <a:r>
              <a:rPr lang="en-US" sz="3200" dirty="0">
                <a:latin typeface="Times New Roman" panose="02020603050405020304" pitchFamily="18" charset="0"/>
                <a:cs typeface="Times New Roman" panose="02020603050405020304" pitchFamily="18" charset="0"/>
              </a:rPr>
              <a:t> Philip K. Dick,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1968</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178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pload.wikimedia.org/wikipedia/commons/7/71/The_Time_Machine_by_Norman_Saunder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606" y="761900"/>
            <a:ext cx="4318000" cy="5261827"/>
          </a:xfrm>
          <a:prstGeom prst="rect">
            <a:avLst/>
          </a:prstGeom>
          <a:noFill/>
          <a:ln>
            <a:noFill/>
          </a:ln>
        </p:spPr>
      </p:pic>
      <p:sp>
        <p:nvSpPr>
          <p:cNvPr id="5" name="Hexagon 4"/>
          <p:cNvSpPr/>
          <p:nvPr/>
        </p:nvSpPr>
        <p:spPr>
          <a:xfrm>
            <a:off x="6089715" y="895546"/>
            <a:ext cx="5297864" cy="493964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Cỗ</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Tiểu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khoa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H. G. Wells,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1895. 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4834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gười về từ sao Hỏa"/>
          <p:cNvPicPr/>
          <p:nvPr/>
        </p:nvPicPr>
        <p:blipFill>
          <a:blip r:embed="rId2">
            <a:extLst>
              <a:ext uri="{28A0092B-C50C-407E-A947-70E740481C1C}">
                <a14:useLocalDpi xmlns:a14="http://schemas.microsoft.com/office/drawing/2010/main" val="0"/>
              </a:ext>
            </a:extLst>
          </a:blip>
          <a:srcRect/>
          <a:stretch>
            <a:fillRect/>
          </a:stretch>
        </p:blipFill>
        <p:spPr bwMode="auto">
          <a:xfrm>
            <a:off x="506723" y="499621"/>
            <a:ext cx="4376362" cy="5608948"/>
          </a:xfrm>
          <a:prstGeom prst="rect">
            <a:avLst/>
          </a:prstGeom>
          <a:noFill/>
          <a:ln>
            <a:noFill/>
          </a:ln>
        </p:spPr>
      </p:pic>
      <p:sp>
        <p:nvSpPr>
          <p:cNvPr id="5" name="Plaque 4"/>
          <p:cNvSpPr/>
          <p:nvPr/>
        </p:nvSpPr>
        <p:spPr>
          <a:xfrm>
            <a:off x="5137608" y="131975"/>
            <a:ext cx="6702458" cy="657991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The Martian</a:t>
            </a:r>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Người trở về từ sao hỏa</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2011 do Andy Weir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blog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Weir, ở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2014, </a:t>
            </a:r>
            <a:r>
              <a:rPr lang="en-US" sz="3200" dirty="0" err="1">
                <a:latin typeface="Times New Roman" panose="02020603050405020304" pitchFamily="18" charset="0"/>
                <a:cs typeface="Times New Roman" panose="02020603050405020304" pitchFamily="18" charset="0"/>
              </a:rPr>
              <a:t>cuốn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Crown Publishing Group </a:t>
            </a:r>
            <a:r>
              <a:rPr lang="en-US" sz="3200" dirty="0" err="1">
                <a:latin typeface="Times New Roman" panose="02020603050405020304" pitchFamily="18" charset="0"/>
                <a:cs typeface="Times New Roman" panose="02020603050405020304" pitchFamily="18" charset="0"/>
              </a:rPr>
              <a:t>mua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p>
          <a:p>
            <a:pPr algn="ctr"/>
            <a:r>
              <a:rPr lang="en-US" sz="3200" dirty="0">
                <a:latin typeface="Times New Roman" panose="02020603050405020304" pitchFamily="18" charset="0"/>
                <a:cs typeface="Times New Roman" panose="02020603050405020304" pitchFamily="18" charset="0"/>
              </a:rPr>
              <a:t>Wikipedia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53578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ơi Khu Rừng Chạm Tới Những Vì Sao"/>
          <p:cNvPicPr/>
          <p:nvPr/>
        </p:nvPicPr>
        <p:blipFill>
          <a:blip r:embed="rId2">
            <a:extLst>
              <a:ext uri="{28A0092B-C50C-407E-A947-70E740481C1C}">
                <a14:useLocalDpi xmlns:a14="http://schemas.microsoft.com/office/drawing/2010/main" val="0"/>
              </a:ext>
            </a:extLst>
          </a:blip>
          <a:srcRect/>
          <a:stretch>
            <a:fillRect/>
          </a:stretch>
        </p:blipFill>
        <p:spPr bwMode="auto">
          <a:xfrm>
            <a:off x="342998" y="471340"/>
            <a:ext cx="5313084" cy="5505254"/>
          </a:xfrm>
          <a:prstGeom prst="rect">
            <a:avLst/>
          </a:prstGeom>
          <a:noFill/>
          <a:ln>
            <a:noFill/>
          </a:ln>
        </p:spPr>
      </p:pic>
      <p:sp>
        <p:nvSpPr>
          <p:cNvPr id="5" name="Teardrop 4"/>
          <p:cNvSpPr/>
          <p:nvPr/>
        </p:nvSpPr>
        <p:spPr>
          <a:xfrm>
            <a:off x="5656082" y="527901"/>
            <a:ext cx="5891753" cy="5731497"/>
          </a:xfrm>
          <a:prstGeom prst="teardrop">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 “Nơi khu rừng chạm tới những vì sao”</a:t>
            </a:r>
          </a:p>
          <a:p>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Glendv</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Vanderah</a:t>
            </a:r>
            <a:endParaRPr lang="en-US" sz="3200" b="1"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Đứng thứ 11 trong Top 1000 Truyện Giả tưởng - Huyền Bí - Phiêu Lưu bán chạy </a:t>
            </a:r>
          </a:p>
        </p:txBody>
      </p:sp>
    </p:spTree>
    <p:extLst>
      <p:ext uri="{BB962C8B-B14F-4D97-AF65-F5344CB8AC3E}">
        <p14:creationId xmlns:p14="http://schemas.microsoft.com/office/powerpoint/2010/main" val="16297184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d9GcS5Tioa6IBMuNDxQkfcuWWG3u2yZXo_xt9N68cWCJdi&amp;usqp=CAE&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67" y="306420"/>
            <a:ext cx="4286250" cy="620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Preparation 3"/>
          <p:cNvSpPr/>
          <p:nvPr/>
        </p:nvSpPr>
        <p:spPr>
          <a:xfrm>
            <a:off x="5580669" y="306421"/>
            <a:ext cx="6353666" cy="6122660"/>
          </a:xfrm>
          <a:prstGeom prst="flowChartPrepa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“Một chín tám tư”</a:t>
            </a:r>
            <a:r>
              <a:rPr lang="en-US" sz="3200">
                <a:latin typeface="Times New Roman" panose="02020603050405020304" pitchFamily="18" charset="0"/>
                <a:cs typeface="Times New Roman" panose="02020603050405020304" pitchFamily="18" charset="0"/>
              </a:rPr>
              <a:t> là tên một tiểu thuyết dystopia phát hành năm 1949 của nhà văn người Anh George Orwell. Kể từ khi ra đời vào năm 1949, “Một chín tám tư” đã được xem là tác phẩm kinh điển về tư tưởng chính trị và khoa học giả tưởng.</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66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5609" y="113122"/>
            <a:ext cx="9530498" cy="13386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II. TÌM HIỂU CHUNG VỀ TÁC GIẢ, TÁC PHẨM </a:t>
            </a:r>
            <a:endParaRPr lang="vi-VN" sz="3200" dirty="0">
              <a:solidFill>
                <a:srgbClr val="002060"/>
              </a:solidFill>
              <a:effectLst/>
              <a:latin typeface="Times New Roman" panose="02020603050405020304" pitchFamily="18" charset="0"/>
              <a:cs typeface="Times New Roman" panose="02020603050405020304" pitchFamily="18" charset="0"/>
            </a:endParaRPr>
          </a:p>
          <a:p>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ight Arrow Callout 4"/>
          <p:cNvSpPr/>
          <p:nvPr/>
        </p:nvSpPr>
        <p:spPr>
          <a:xfrm>
            <a:off x="1084082" y="1649692"/>
            <a:ext cx="5693790" cy="2884601"/>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p>
          <a:p>
            <a:r>
              <a:rPr lang="en-US" sz="3200" b="1" dirty="0">
                <a:latin typeface="Times New Roman" panose="02020603050405020304" pitchFamily="18" charset="0"/>
                <a:cs typeface="Times New Roman" panose="02020603050405020304" pitchFamily="18" charset="0"/>
              </a:rPr>
              <a:t>PHIẾU</a:t>
            </a:r>
            <a:r>
              <a:rPr lang="vi-VN" sz="3200" b="1" dirty="0">
                <a:latin typeface="Times New Roman" panose="02020603050405020304" pitchFamily="18" charset="0"/>
                <a:cs typeface="Times New Roman" panose="02020603050405020304" pitchFamily="18" charset="0"/>
              </a:rPr>
              <a:t> HỌC TẬP 1</a:t>
            </a:r>
            <a:endParaRPr lang="vi-VN" sz="3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957" y="1451727"/>
            <a:ext cx="4449451" cy="3469065"/>
          </a:xfrm>
          <a:prstGeom prst="rect">
            <a:avLst/>
          </a:prstGeom>
        </p:spPr>
      </p:pic>
    </p:spTree>
    <p:extLst>
      <p:ext uri="{BB962C8B-B14F-4D97-AF65-F5344CB8AC3E}">
        <p14:creationId xmlns:p14="http://schemas.microsoft.com/office/powerpoint/2010/main" val="23179168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43060" y="433633"/>
            <a:ext cx="5288437" cy="362932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latin typeface="Times New Roman" panose="02020603050405020304" pitchFamily="18" charset="0"/>
                <a:cs typeface="Times New Roman" panose="02020603050405020304" pitchFamily="18" charset="0"/>
              </a:rPr>
              <a:t>Chia </a:t>
            </a:r>
            <a:r>
              <a:rPr lang="en-US" sz="3200" b="1" i="1" dirty="0" err="1">
                <a:latin typeface="Times New Roman" panose="02020603050405020304" pitchFamily="18" charset="0"/>
                <a:cs typeface="Times New Roman" panose="02020603050405020304" pitchFamily="18" charset="0"/>
              </a:rPr>
              <a:t>sẻ</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hiểu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của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giả</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Giuyn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Véc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nơ</a:t>
            </a:r>
            <a:endParaRPr lang="vi-VN" sz="3200" b="1" i="1" dirty="0">
              <a:latin typeface="Times New Roman" panose="02020603050405020304" pitchFamily="18" charset="0"/>
              <a:cs typeface="Times New Roman" panose="02020603050405020304" pitchFamily="18" charset="0"/>
            </a:endParaRPr>
          </a:p>
        </p:txBody>
      </p:sp>
      <p:pic>
        <p:nvPicPr>
          <p:cNvPr id="5" name="Picture 4" descr="https://hoc24.vn/source/Ng%E1%BB%AF%20v%C4%83n%207%20-%20Lan/Jules-Verne-1.jpg"/>
          <p:cNvPicPr/>
          <p:nvPr/>
        </p:nvPicPr>
        <p:blipFill>
          <a:blip r:embed="rId2">
            <a:extLst>
              <a:ext uri="{28A0092B-C50C-407E-A947-70E740481C1C}">
                <a14:useLocalDpi xmlns:a14="http://schemas.microsoft.com/office/drawing/2010/main" val="0"/>
              </a:ext>
            </a:extLst>
          </a:blip>
          <a:srcRect/>
          <a:stretch>
            <a:fillRect/>
          </a:stretch>
        </p:blipFill>
        <p:spPr bwMode="auto">
          <a:xfrm>
            <a:off x="6099142" y="593889"/>
            <a:ext cx="5137609" cy="5081047"/>
          </a:xfrm>
          <a:prstGeom prst="rect">
            <a:avLst/>
          </a:prstGeom>
          <a:noFill/>
          <a:ln>
            <a:noFill/>
          </a:ln>
        </p:spPr>
      </p:pic>
    </p:spTree>
    <p:extLst>
      <p:ext uri="{BB962C8B-B14F-4D97-AF65-F5344CB8AC3E}">
        <p14:creationId xmlns:p14="http://schemas.microsoft.com/office/powerpoint/2010/main" val="2460381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65608" y="0"/>
            <a:ext cx="5354425" cy="4949072"/>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err="1">
                <a:latin typeface="Times New Roman" panose="02020603050405020304" pitchFamily="18" charset="0"/>
                <a:cs typeface="Times New Roman" panose="02020603050405020304" pitchFamily="18" charset="0"/>
              </a:rPr>
              <a:t>Giới</a:t>
            </a:r>
            <a:r>
              <a:rPr lang="vi-VN" sz="3200" b="1" i="1" dirty="0">
                <a:latin typeface="Times New Roman" panose="02020603050405020304" pitchFamily="18" charset="0"/>
                <a:cs typeface="Times New Roman" panose="02020603050405020304" pitchFamily="18" charset="0"/>
              </a:rPr>
              <a:t> thiệu hiểu biết về </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phẩm</a:t>
            </a:r>
            <a:r>
              <a:rPr lang="en-US" sz="3200" b="1" i="1" dirty="0">
                <a:latin typeface="Times New Roman" panose="02020603050405020304" pitchFamily="18" charset="0"/>
                <a:cs typeface="Times New Roman" panose="02020603050405020304" pitchFamily="18" charset="0"/>
              </a:rPr>
              <a:t> “Hai </a:t>
            </a:r>
            <a:r>
              <a:rPr lang="en-US" sz="3200" b="1" i="1" dirty="0" err="1">
                <a:latin typeface="Times New Roman" panose="02020603050405020304" pitchFamily="18" charset="0"/>
                <a:cs typeface="Times New Roman" panose="02020603050405020304" pitchFamily="18" charset="0"/>
              </a:rPr>
              <a:t>vạn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dặm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dưới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đáy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biển</a:t>
            </a:r>
            <a:r>
              <a:rPr lang="en-US" sz="3200" b="1" i="1" dirty="0">
                <a:latin typeface="Times New Roman" panose="02020603050405020304" pitchFamily="18" charset="0"/>
                <a:cs typeface="Times New Roman" panose="02020603050405020304" pitchFamily="18" charset="0"/>
              </a:rPr>
              <a:t>”</a:t>
            </a:r>
            <a:endParaRPr lang="vi-VN" sz="3200" b="1" i="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191" y="546755"/>
            <a:ext cx="4609706" cy="4883084"/>
          </a:xfrm>
          <a:prstGeom prst="rect">
            <a:avLst/>
          </a:prstGeom>
        </p:spPr>
      </p:pic>
    </p:spTree>
    <p:extLst>
      <p:ext uri="{BB962C8B-B14F-4D97-AF65-F5344CB8AC3E}">
        <p14:creationId xmlns:p14="http://schemas.microsoft.com/office/powerpoint/2010/main" val="18638511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782425" y="386499"/>
            <a:ext cx="10407191" cy="6089715"/>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Cách đọc và các từ ngữ khó cần tìm hiểu..</a:t>
            </a:r>
          </a:p>
          <a:p>
            <a:r>
              <a:rPr lang="vi-VN" sz="3200" dirty="0">
                <a:latin typeface="Times New Roman" panose="02020603050405020304" pitchFamily="18" charset="0"/>
                <a:cs typeface="Times New Roman" panose="02020603050405020304" pitchFamily="18" charset="0"/>
              </a:rPr>
              <a:t>+ Đề tài, ý nghĩa nhan đề</a:t>
            </a:r>
          </a:p>
          <a:p>
            <a:r>
              <a:rPr lang="vi-VN" sz="3200" dirty="0">
                <a:latin typeface="Times New Roman" panose="02020603050405020304" pitchFamily="18" charset="0"/>
                <a:cs typeface="Times New Roman" panose="02020603050405020304" pitchFamily="18" charset="0"/>
              </a:rPr>
              <a:t>+ Ngôi kể và tác dụng của ngôi kể</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vi-VN" sz="3200" dirty="0">
                <a:latin typeface="Times New Roman" panose="02020603050405020304" pitchFamily="18" charset="0"/>
                <a:cs typeface="Times New Roman" panose="02020603050405020304" pitchFamily="18" charset="0"/>
              </a:rPr>
              <a:t> vật  xuất hiện trong văn bản</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9833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33CCCC">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9933"/>
              </a:solidFill>
            </a:endParaRPr>
          </a:p>
        </p:txBody>
      </p:sp>
      <p:pic>
        <p:nvPicPr>
          <p:cNvPr id="10" name="Hình ảnh 9">
            <a:extLst>
              <a:ext uri="{FF2B5EF4-FFF2-40B4-BE49-F238E27FC236}">
                <a16:creationId xmlns:a16="http://schemas.microsoft.com/office/drawing/2014/main" id="{26579AAA-3DD1-A3A4-BFFC-0A02BE0BA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232" y="526283"/>
            <a:ext cx="1716524" cy="1716524"/>
          </a:xfrm>
          <a:prstGeom prst="rect">
            <a:avLst/>
          </a:prstGeom>
        </p:spPr>
      </p:pic>
      <p:pic>
        <p:nvPicPr>
          <p:cNvPr id="7" name="Hình ảnh 6">
            <a:extLst>
              <a:ext uri="{FF2B5EF4-FFF2-40B4-BE49-F238E27FC236}">
                <a16:creationId xmlns:a16="http://schemas.microsoft.com/office/drawing/2014/main" id="{EE2CD13B-09F5-6A67-6253-90FB402FD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434" y="-261201"/>
            <a:ext cx="4762500" cy="4762500"/>
          </a:xfrm>
          <a:prstGeom prst="rect">
            <a:avLst/>
          </a:prstGeom>
        </p:spPr>
      </p:pic>
      <p:sp>
        <p:nvSpPr>
          <p:cNvPr id="12" name="Lưu đồ: Đường kết nối 11">
            <a:extLst>
              <a:ext uri="{FF2B5EF4-FFF2-40B4-BE49-F238E27FC236}">
                <a16:creationId xmlns:a16="http://schemas.microsoft.com/office/drawing/2014/main" id="{A2EFA93D-EBA4-9E59-C320-BCFB7EF8C189}"/>
              </a:ext>
            </a:extLst>
          </p:cNvPr>
          <p:cNvSpPr/>
          <p:nvPr/>
        </p:nvSpPr>
        <p:spPr>
          <a:xfrm>
            <a:off x="2853920" y="1524842"/>
            <a:ext cx="2455385" cy="169184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effectLst/>
                <a:latin typeface="Times New Roman" panose="02020603050405020304" pitchFamily="18" charset="0"/>
                <a:ea typeface="Times New Roman" panose="02020603050405020304" pitchFamily="18" charset="0"/>
              </a:rPr>
              <a:t>TÁC GIẢ</a:t>
            </a:r>
            <a:endParaRPr lang="en-US" sz="3200" b="1" dirty="0">
              <a:solidFill>
                <a:schemeClr val="bg1"/>
              </a:solidFill>
              <a:effectLst/>
              <a:latin typeface="Times New Roman" panose="02020603050405020304" pitchFamily="18" charset="0"/>
              <a:ea typeface="Times New Roman" panose="02020603050405020304" pitchFamily="18" charset="0"/>
            </a:endParaRPr>
          </a:p>
        </p:txBody>
      </p:sp>
      <p:sp>
        <p:nvSpPr>
          <p:cNvPr id="20" name="Lưu đồ: Đường kết nối 19">
            <a:extLst>
              <a:ext uri="{FF2B5EF4-FFF2-40B4-BE49-F238E27FC236}">
                <a16:creationId xmlns:a16="http://schemas.microsoft.com/office/drawing/2014/main" id="{771C38ED-42F9-1D2B-9253-6A94104E98A3}"/>
              </a:ext>
            </a:extLst>
          </p:cNvPr>
          <p:cNvSpPr/>
          <p:nvPr/>
        </p:nvSpPr>
        <p:spPr>
          <a:xfrm>
            <a:off x="8879389" y="817832"/>
            <a:ext cx="2605265" cy="169184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200" b="1" dirty="0">
                <a:solidFill>
                  <a:schemeClr val="bg1"/>
                </a:solidFill>
                <a:effectLst/>
                <a:latin typeface="Times New Roman" panose="02020603050405020304" pitchFamily="18" charset="0"/>
                <a:ea typeface="Times New Roman" panose="02020603050405020304" pitchFamily="18" charset="0"/>
              </a:rPr>
              <a:t>TÁC PHẨM</a:t>
            </a:r>
          </a:p>
        </p:txBody>
      </p:sp>
      <p:sp>
        <p:nvSpPr>
          <p:cNvPr id="21" name="Lưu đồ: Đường kết nối 20">
            <a:extLst>
              <a:ext uri="{FF2B5EF4-FFF2-40B4-BE49-F238E27FC236}">
                <a16:creationId xmlns:a16="http://schemas.microsoft.com/office/drawing/2014/main" id="{B6319A80-6C5D-B811-27A7-702C7E098684}"/>
              </a:ext>
            </a:extLst>
          </p:cNvPr>
          <p:cNvSpPr/>
          <p:nvPr/>
        </p:nvSpPr>
        <p:spPr>
          <a:xfrm>
            <a:off x="6153579" y="4634014"/>
            <a:ext cx="3456659" cy="1798465"/>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200" b="1" dirty="0">
                <a:solidFill>
                  <a:schemeClr val="bg1"/>
                </a:solidFill>
                <a:effectLst/>
                <a:latin typeface="Times New Roman" panose="02020603050405020304" pitchFamily="18" charset="0"/>
                <a:ea typeface="Times New Roman" panose="02020603050405020304" pitchFamily="18" charset="0"/>
              </a:rPr>
              <a:t>VĂN BẢN  “BẠCH TUỘC”</a:t>
            </a:r>
          </a:p>
        </p:txBody>
      </p:sp>
    </p:spTree>
    <p:extLst>
      <p:ext uri="{BB962C8B-B14F-4D97-AF65-F5344CB8AC3E}">
        <p14:creationId xmlns:p14="http://schemas.microsoft.com/office/powerpoint/2010/main" val="21271428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2780907" y="1140643"/>
            <a:ext cx="7022969" cy="1265206"/>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rgbClr val="002060"/>
                </a:solidFill>
                <a:latin typeface="Times New Roman" panose="02020603050405020304" pitchFamily="18" charset="0"/>
                <a:cs typeface="Times New Roman" panose="02020603050405020304" pitchFamily="18" charset="0"/>
              </a:rPr>
              <a:t>Điền thông tin vào bảng cột K</a:t>
            </a:r>
            <a:r>
              <a:rPr lang="vi-VN" sz="3200" b="1" dirty="0">
                <a:solidFill>
                  <a:srgbClr val="002060"/>
                </a:solidFill>
                <a:latin typeface="Times New Roman" panose="02020603050405020304" pitchFamily="18" charset="0"/>
                <a:cs typeface="Times New Roman" panose="02020603050405020304" pitchFamily="18" charset="0"/>
              </a:rPr>
              <a:t>  </a:t>
            </a:r>
            <a:endParaRPr lang="vi-VN" sz="3200" dirty="0">
              <a:solidFill>
                <a:srgbClr val="002060"/>
              </a:solidFill>
              <a:latin typeface="Times New Roman" panose="02020603050405020304" pitchFamily="18" charset="0"/>
              <a:cs typeface="Times New Roman" panose="02020603050405020304" pitchFamily="18" charset="0"/>
            </a:endParaRPr>
          </a:p>
          <a:p>
            <a:r>
              <a:rPr lang="da-DK" sz="3200" dirty="0">
                <a:solidFill>
                  <a:srgbClr val="002060"/>
                </a:solidFill>
                <a:latin typeface="Times New Roman" panose="02020603050405020304" pitchFamily="18" charset="0"/>
                <a:cs typeface="Times New Roman" panose="02020603050405020304" pitchFamily="18" charset="0"/>
              </a:rPr>
              <a:t> </a:t>
            </a:r>
            <a:endParaRPr lang="vi-VN"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54317344"/>
              </p:ext>
            </p:extLst>
          </p:nvPr>
        </p:nvGraphicFramePr>
        <p:xfrm>
          <a:off x="150828" y="2405849"/>
          <a:ext cx="11397007" cy="4641596"/>
        </p:xfrm>
        <a:graphic>
          <a:graphicData uri="http://schemas.openxmlformats.org/drawingml/2006/table">
            <a:tbl>
              <a:tblPr firstRow="1" firstCol="1" bandRow="1">
                <a:tableStyleId>{5C22544A-7EE6-4342-B048-85BDC9FD1C3A}</a:tableStyleId>
              </a:tblPr>
              <a:tblGrid>
                <a:gridCol w="2699656">
                  <a:extLst>
                    <a:ext uri="{9D8B030D-6E8A-4147-A177-3AD203B41FA5}">
                      <a16:colId xmlns:a16="http://schemas.microsoft.com/office/drawing/2014/main" val="3808564540"/>
                    </a:ext>
                  </a:extLst>
                </a:gridCol>
                <a:gridCol w="2699656">
                  <a:extLst>
                    <a:ext uri="{9D8B030D-6E8A-4147-A177-3AD203B41FA5}">
                      <a16:colId xmlns:a16="http://schemas.microsoft.com/office/drawing/2014/main" val="3516862486"/>
                    </a:ext>
                  </a:extLst>
                </a:gridCol>
                <a:gridCol w="2700811">
                  <a:extLst>
                    <a:ext uri="{9D8B030D-6E8A-4147-A177-3AD203B41FA5}">
                      <a16:colId xmlns:a16="http://schemas.microsoft.com/office/drawing/2014/main" val="423834776"/>
                    </a:ext>
                  </a:extLst>
                </a:gridCol>
                <a:gridCol w="3296884">
                  <a:extLst>
                    <a:ext uri="{9D8B030D-6E8A-4147-A177-3AD203B41FA5}">
                      <a16:colId xmlns:a16="http://schemas.microsoft.com/office/drawing/2014/main" val="3112521001"/>
                    </a:ext>
                  </a:extLst>
                </a:gridCol>
              </a:tblGrid>
              <a:tr h="2995070">
                <a:tc>
                  <a:txBody>
                    <a:bodyPr/>
                    <a:lstStyle/>
                    <a:p>
                      <a:pPr algn="ctr">
                        <a:lnSpc>
                          <a:spcPct val="107000"/>
                        </a:lnSpc>
                        <a:spcAft>
                          <a:spcPts val="800"/>
                        </a:spcAft>
                      </a:pPr>
                      <a:r>
                        <a:rPr lang="da-DK" sz="3000" dirty="0">
                          <a:solidFill>
                            <a:srgbClr val="FF0000"/>
                          </a:solidFill>
                          <a:effectLst/>
                          <a:latin typeface="Times New Roman" panose="02020603050405020304" pitchFamily="18" charset="0"/>
                          <a:cs typeface="Times New Roman" panose="02020603050405020304" pitchFamily="18" charset="0"/>
                        </a:rPr>
                        <a:t>Cột K</a:t>
                      </a:r>
                      <a:r>
                        <a:rPr lang="vi-VN" sz="3000" dirty="0">
                          <a:solidFill>
                            <a:srgbClr val="FF0000"/>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da-DK" sz="3000" dirty="0">
                          <a:solidFill>
                            <a:srgbClr val="0070C0"/>
                          </a:solidFill>
                          <a:effectLst/>
                          <a:latin typeface="Times New Roman" panose="02020603050405020304" pitchFamily="18" charset="0"/>
                          <a:cs typeface="Times New Roman" panose="02020603050405020304" pitchFamily="18" charset="0"/>
                        </a:rPr>
                        <a:t>Liệt kê những điều em đã biết về truyện khoa học viễn tưởng</a:t>
                      </a:r>
                      <a:endParaRPr lang="vi-VN" sz="30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000" dirty="0">
                          <a:solidFill>
                            <a:srgbClr val="0070C0"/>
                          </a:solidFill>
                          <a:effectLst/>
                          <a:latin typeface="Times New Roman" panose="02020603050405020304" pitchFamily="18" charset="0"/>
                          <a:cs typeface="Times New Roman" panose="02020603050405020304" pitchFamily="18" charset="0"/>
                        </a:rPr>
                        <a:t> </a:t>
                      </a:r>
                      <a:endParaRPr lang="vi-VN"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da-DK" sz="3000" b="1" dirty="0">
                          <a:solidFill>
                            <a:srgbClr val="FF0000"/>
                          </a:solidFill>
                          <a:effectLst/>
                          <a:latin typeface="Times New Roman" panose="02020603050405020304" pitchFamily="18" charset="0"/>
                          <a:cs typeface="Times New Roman" panose="02020603050405020304" pitchFamily="18" charset="0"/>
                        </a:rPr>
                        <a:t>Cột W</a:t>
                      </a:r>
                      <a:endParaRPr lang="da-DK" sz="3000" b="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000" dirty="0">
                          <a:solidFill>
                            <a:srgbClr val="0070C0"/>
                          </a:solidFill>
                          <a:effectLst/>
                          <a:latin typeface="Times New Roman" panose="02020603050405020304" pitchFamily="18" charset="0"/>
                          <a:cs typeface="Times New Roman" panose="02020603050405020304" pitchFamily="18" charset="0"/>
                        </a:rPr>
                        <a:t> Liệt kê những điều em muốn biết thêm về truyện khoa học viễn tưởng</a:t>
                      </a:r>
                      <a:endParaRPr lang="vi-VN" sz="30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000" dirty="0">
                          <a:solidFill>
                            <a:srgbClr val="0070C0"/>
                          </a:solidFill>
                          <a:effectLst/>
                          <a:latin typeface="Times New Roman" panose="02020603050405020304" pitchFamily="18" charset="0"/>
                          <a:cs typeface="Times New Roman" panose="02020603050405020304" pitchFamily="18" charset="0"/>
                        </a:rPr>
                        <a:t> </a:t>
                      </a:r>
                      <a:endParaRPr lang="vi-VN"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da-DK" sz="3000" dirty="0">
                          <a:solidFill>
                            <a:srgbClr val="FF0000"/>
                          </a:solidFill>
                          <a:effectLst/>
                          <a:latin typeface="Times New Roman" panose="02020603050405020304" pitchFamily="18" charset="0"/>
                          <a:cs typeface="Times New Roman" panose="02020603050405020304" pitchFamily="18" charset="0"/>
                        </a:rPr>
                        <a:t>Cột L</a:t>
                      </a:r>
                      <a:endParaRPr lang="da-DK" sz="30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000" dirty="0">
                          <a:solidFill>
                            <a:srgbClr val="0070C0"/>
                          </a:solidFill>
                          <a:effectLst/>
                          <a:latin typeface="Times New Roman" panose="02020603050405020304" pitchFamily="18" charset="0"/>
                          <a:cs typeface="Times New Roman" panose="02020603050405020304" pitchFamily="18" charset="0"/>
                        </a:rPr>
                        <a:t>Liệt kê những điều em đã biết được từ học bài</a:t>
                      </a:r>
                      <a:r>
                        <a:rPr lang="vi-VN" sz="3000" dirty="0">
                          <a:solidFill>
                            <a:srgbClr val="0070C0"/>
                          </a:solidFill>
                          <a:effectLst/>
                          <a:latin typeface="Times New Roman" panose="02020603050405020304" pitchFamily="18" charset="0"/>
                          <a:cs typeface="Times New Roman" panose="02020603050405020304" pitchFamily="18" charset="0"/>
                        </a:rPr>
                        <a:t> học </a:t>
                      </a:r>
                      <a:r>
                        <a:rPr lang="da-DK" sz="3000" dirty="0">
                          <a:solidFill>
                            <a:srgbClr val="0070C0"/>
                          </a:solidFill>
                          <a:effectLst/>
                          <a:latin typeface="Times New Roman" panose="02020603050405020304" pitchFamily="18" charset="0"/>
                          <a:cs typeface="Times New Roman" panose="02020603050405020304" pitchFamily="18" charset="0"/>
                        </a:rPr>
                        <a:t>về truyện khoa học viễn tưởng</a:t>
                      </a:r>
                      <a:endParaRPr lang="vi-VN" sz="30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da-DK" sz="3000" dirty="0">
                          <a:solidFill>
                            <a:srgbClr val="FF0000"/>
                          </a:solidFill>
                          <a:effectLst/>
                          <a:latin typeface="Times New Roman" panose="02020603050405020304" pitchFamily="18" charset="0"/>
                          <a:cs typeface="Times New Roman" panose="02020603050405020304" pitchFamily="18" charset="0"/>
                        </a:rPr>
                        <a:t>Cột H</a:t>
                      </a:r>
                    </a:p>
                    <a:p>
                      <a:pPr algn="just">
                        <a:lnSpc>
                          <a:spcPct val="107000"/>
                        </a:lnSpc>
                        <a:spcAft>
                          <a:spcPts val="800"/>
                        </a:spcAft>
                      </a:pPr>
                      <a:r>
                        <a:rPr lang="da-DK" sz="3000" dirty="0">
                          <a:solidFill>
                            <a:srgbClr val="0070C0"/>
                          </a:solidFill>
                          <a:effectLst/>
                          <a:latin typeface="Times New Roman" panose="02020603050405020304" pitchFamily="18" charset="0"/>
                          <a:cs typeface="Times New Roman" panose="02020603050405020304" pitchFamily="18" charset="0"/>
                        </a:rPr>
                        <a:t> Liệt kê những điều em sẽ tiếp tục tìm hiểu về truyện khoa học viễn tưởng</a:t>
                      </a:r>
                      <a:r>
                        <a:rPr lang="vi-VN" sz="3000" dirty="0">
                          <a:solidFill>
                            <a:srgbClr val="0070C0"/>
                          </a:solidFill>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da-DK" sz="3000" dirty="0">
                          <a:solidFill>
                            <a:srgbClr val="0070C0"/>
                          </a:solidFill>
                          <a:effectLst/>
                          <a:latin typeface="Times New Roman" panose="02020603050405020304" pitchFamily="18" charset="0"/>
                          <a:cs typeface="Times New Roman" panose="02020603050405020304" pitchFamily="18" charset="0"/>
                        </a:rPr>
                        <a:t> </a:t>
                      </a:r>
                      <a:endParaRPr lang="vi-VN"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5445750"/>
                  </a:ext>
                </a:extLst>
              </a:tr>
              <a:tr h="631825">
                <a:tc>
                  <a:txBody>
                    <a:bodyPr/>
                    <a:lstStyle/>
                    <a:p>
                      <a:pPr algn="just">
                        <a:lnSpc>
                          <a:spcPct val="107000"/>
                        </a:lnSpc>
                        <a:spcAft>
                          <a:spcPts val="800"/>
                        </a:spcAft>
                      </a:pPr>
                      <a:r>
                        <a:rPr lang="da-DK" sz="3000">
                          <a:solidFill>
                            <a:srgbClr val="0070C0"/>
                          </a:solidFill>
                          <a:effectLst/>
                          <a:latin typeface="Times New Roman" panose="02020603050405020304" pitchFamily="18" charset="0"/>
                          <a:cs typeface="Times New Roman" panose="02020603050405020304" pitchFamily="18" charset="0"/>
                        </a:rPr>
                        <a:t> </a:t>
                      </a:r>
                      <a:endParaRPr lang="vi-VN" sz="3000">
                        <a:solidFill>
                          <a:srgbClr val="0070C0"/>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da-DK" sz="3000">
                          <a:solidFill>
                            <a:srgbClr val="0070C0"/>
                          </a:solidFill>
                          <a:effectLst/>
                          <a:latin typeface="Times New Roman" panose="02020603050405020304" pitchFamily="18" charset="0"/>
                          <a:cs typeface="Times New Roman" panose="02020603050405020304" pitchFamily="18" charset="0"/>
                        </a:rPr>
                        <a:t>...</a:t>
                      </a:r>
                      <a:endParaRPr lang="vi-VN" sz="3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da-DK" sz="3000">
                          <a:solidFill>
                            <a:srgbClr val="0070C0"/>
                          </a:solidFill>
                          <a:effectLst/>
                          <a:latin typeface="Times New Roman" panose="02020603050405020304" pitchFamily="18" charset="0"/>
                          <a:cs typeface="Times New Roman" panose="02020603050405020304" pitchFamily="18" charset="0"/>
                        </a:rPr>
                        <a:t> </a:t>
                      </a:r>
                      <a:endParaRPr lang="vi-VN" sz="300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000">
                          <a:solidFill>
                            <a:srgbClr val="0070C0"/>
                          </a:solidFill>
                          <a:effectLst/>
                          <a:latin typeface="Times New Roman" panose="02020603050405020304" pitchFamily="18" charset="0"/>
                          <a:cs typeface="Times New Roman" panose="02020603050405020304" pitchFamily="18" charset="0"/>
                        </a:rPr>
                        <a:t>                 ...</a:t>
                      </a:r>
                      <a:endParaRPr lang="vi-VN" sz="3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da-DK" sz="3000">
                          <a:solidFill>
                            <a:srgbClr val="0070C0"/>
                          </a:solidFill>
                          <a:effectLst/>
                          <a:latin typeface="Times New Roman" panose="02020603050405020304" pitchFamily="18" charset="0"/>
                          <a:cs typeface="Times New Roman" panose="02020603050405020304" pitchFamily="18" charset="0"/>
                        </a:rPr>
                        <a:t> </a:t>
                      </a:r>
                      <a:endParaRPr lang="vi-VN" sz="300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000">
                          <a:solidFill>
                            <a:srgbClr val="0070C0"/>
                          </a:solidFill>
                          <a:effectLst/>
                          <a:latin typeface="Times New Roman" panose="02020603050405020304" pitchFamily="18" charset="0"/>
                          <a:cs typeface="Times New Roman" panose="02020603050405020304" pitchFamily="18" charset="0"/>
                        </a:rPr>
                        <a:t>              ...</a:t>
                      </a:r>
                      <a:endParaRPr lang="vi-VN" sz="3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da-DK" sz="3000" dirty="0">
                          <a:solidFill>
                            <a:srgbClr val="0070C0"/>
                          </a:solidFill>
                          <a:effectLst/>
                          <a:latin typeface="Times New Roman" panose="02020603050405020304" pitchFamily="18" charset="0"/>
                          <a:cs typeface="Times New Roman" panose="02020603050405020304" pitchFamily="18" charset="0"/>
                        </a:rPr>
                        <a:t> </a:t>
                      </a:r>
                      <a:endParaRPr lang="vi-VN" sz="30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000" dirty="0">
                          <a:solidFill>
                            <a:srgbClr val="0070C0"/>
                          </a:solidFill>
                          <a:effectLst/>
                          <a:latin typeface="Times New Roman" panose="02020603050405020304" pitchFamily="18" charset="0"/>
                          <a:cs typeface="Times New Roman" panose="02020603050405020304" pitchFamily="18" charset="0"/>
                        </a:rPr>
                        <a:t>             ...</a:t>
                      </a:r>
                      <a:endParaRPr lang="vi-VN" sz="30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9209555"/>
                  </a:ext>
                </a:extLst>
              </a:tr>
            </a:tbl>
          </a:graphicData>
        </a:graphic>
      </p:graphicFrame>
      <p:sp>
        <p:nvSpPr>
          <p:cNvPr id="2" name="Flowchart: Terminator 1"/>
          <p:cNvSpPr/>
          <p:nvPr/>
        </p:nvSpPr>
        <p:spPr>
          <a:xfrm>
            <a:off x="150828" y="24929"/>
            <a:ext cx="6108570" cy="97096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HĐ KHỞI ĐỘNG/ MỞ ĐẦU</a:t>
            </a:r>
          </a:p>
        </p:txBody>
      </p:sp>
    </p:spTree>
    <p:extLst>
      <p:ext uri="{BB962C8B-B14F-4D97-AF65-F5344CB8AC3E}">
        <p14:creationId xmlns:p14="http://schemas.microsoft.com/office/powerpoint/2010/main" val="7463969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348033" y="603316"/>
            <a:ext cx="2658359" cy="116892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1.Tác giả</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2804" y="3195687"/>
            <a:ext cx="3139125" cy="3553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 Giuyn Vec-nơ </a:t>
            </a:r>
          </a:p>
          <a:p>
            <a:r>
              <a:rPr lang="vi-VN" sz="3200" dirty="0">
                <a:latin typeface="Times New Roman" panose="02020603050405020304" pitchFamily="18" charset="0"/>
                <a:cs typeface="Times New Roman" panose="02020603050405020304" pitchFamily="18" charset="0"/>
              </a:rPr>
              <a:t>(1828-1905) là nhà văn nổi tiếng của Pháp.</a:t>
            </a:r>
          </a:p>
        </p:txBody>
      </p:sp>
      <p:sp>
        <p:nvSpPr>
          <p:cNvPr id="6" name="Rectangle 5"/>
          <p:cNvSpPr/>
          <p:nvPr/>
        </p:nvSpPr>
        <p:spPr>
          <a:xfrm>
            <a:off x="3742441" y="3195687"/>
            <a:ext cx="3549584" cy="35539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 Là người đi tiên phong trong thể loại truyện khoa học viễn tưởng và được coi là một trong những “cha đẻ” của thể loại này.</a:t>
            </a:r>
          </a:p>
        </p:txBody>
      </p:sp>
      <p:sp>
        <p:nvSpPr>
          <p:cNvPr id="7" name="Rectangle 6"/>
          <p:cNvSpPr/>
          <p:nvPr/>
        </p:nvSpPr>
        <p:spPr>
          <a:xfrm>
            <a:off x="7789681" y="3327662"/>
            <a:ext cx="4022104" cy="342192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8" name="Picture 7" descr="https://hoc24.vn/source/Ng%E1%BB%AF%20v%C4%83n%207%20-%20Lan/Jules-Verne-1.jpg"/>
          <p:cNvPicPr/>
          <p:nvPr/>
        </p:nvPicPr>
        <p:blipFill>
          <a:blip r:embed="rId2">
            <a:extLst>
              <a:ext uri="{28A0092B-C50C-407E-A947-70E740481C1C}">
                <a14:useLocalDpi xmlns:a14="http://schemas.microsoft.com/office/drawing/2010/main" val="0"/>
              </a:ext>
            </a:extLst>
          </a:blip>
          <a:srcRect/>
          <a:stretch>
            <a:fillRect/>
          </a:stretch>
        </p:blipFill>
        <p:spPr bwMode="auto">
          <a:xfrm>
            <a:off x="4939645" y="89554"/>
            <a:ext cx="5137609" cy="2908169"/>
          </a:xfrm>
          <a:prstGeom prst="rect">
            <a:avLst/>
          </a:prstGeom>
          <a:noFill/>
          <a:ln>
            <a:noFill/>
          </a:ln>
        </p:spPr>
      </p:pic>
    </p:spTree>
    <p:extLst>
      <p:ext uri="{BB962C8B-B14F-4D97-AF65-F5344CB8AC3E}">
        <p14:creationId xmlns:p14="http://schemas.microsoft.com/office/powerpoint/2010/main" val="36475069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469823" y="0"/>
            <a:ext cx="3035430" cy="129147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Tác phẩm:</a:t>
            </a:r>
            <a:endParaRPr lang="vi-VN" sz="32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0264"/>
            <a:ext cx="5090474" cy="5033913"/>
          </a:xfrm>
          <a:prstGeom prst="rect">
            <a:avLst/>
          </a:prstGeom>
        </p:spPr>
      </p:pic>
      <p:sp>
        <p:nvSpPr>
          <p:cNvPr id="6" name="Hexagon 5"/>
          <p:cNvSpPr/>
          <p:nvPr/>
        </p:nvSpPr>
        <p:spPr>
          <a:xfrm>
            <a:off x="5420412" y="1564849"/>
            <a:ext cx="6523348" cy="476053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Tác phẩm “Hai vạn dặm dưới đáy biển” của Véc-nơ ra đời năm 1870. Khi đó, tàu ngầm mới đang được thử nghiệm ở mức độ sơ khai, bạch tuộc cũng chỉ mới được một số người đi biển bắt gặp.</a:t>
            </a:r>
          </a:p>
        </p:txBody>
      </p:sp>
    </p:spTree>
    <p:extLst>
      <p:ext uri="{BB962C8B-B14F-4D97-AF65-F5344CB8AC3E}">
        <p14:creationId xmlns:p14="http://schemas.microsoft.com/office/powerpoint/2010/main" val="14074975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60257" y="1800518"/>
            <a:ext cx="4920792" cy="4600281"/>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vi-VN" sz="3200" dirty="0">
                <a:latin typeface="Times New Roman" panose="02020603050405020304" pitchFamily="18" charset="0"/>
                <a:cs typeface="Times New Roman" panose="02020603050405020304" pitchFamily="18" charset="0"/>
              </a:rPr>
              <a:t>.</a:t>
            </a:r>
          </a:p>
        </p:txBody>
      </p:sp>
      <p:sp>
        <p:nvSpPr>
          <p:cNvPr id="5" name="Hexagon 4"/>
          <p:cNvSpPr/>
          <p:nvPr/>
        </p:nvSpPr>
        <p:spPr>
          <a:xfrm>
            <a:off x="5335571" y="1065230"/>
            <a:ext cx="6636470" cy="560894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nhiên</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vi-VN" sz="3200" dirty="0">
                <a:latin typeface="Times New Roman" panose="02020603050405020304" pitchFamily="18" charset="0"/>
                <a:cs typeface="Times New Roman" panose="02020603050405020304" pitchFamily="18" charset="0"/>
              </a:rPr>
              <a:t> kì.</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linh</a:t>
            </a:r>
            <a:endParaRPr lang="vi-VN" sz="3200" dirty="0">
              <a:latin typeface="Times New Roman" panose="02020603050405020304" pitchFamily="18" charset="0"/>
              <a:cs typeface="Times New Roman" panose="02020603050405020304" pitchFamily="18" charset="0"/>
            </a:endParaRPr>
          </a:p>
        </p:txBody>
      </p:sp>
      <p:sp>
        <p:nvSpPr>
          <p:cNvPr id="6" name="Horizontal Scroll 5"/>
          <p:cNvSpPr/>
          <p:nvPr/>
        </p:nvSpPr>
        <p:spPr>
          <a:xfrm>
            <a:off x="2469823" y="0"/>
            <a:ext cx="3035430" cy="129147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Tác phẩm:</a:t>
            </a:r>
            <a:endParaRPr lang="vi-VN"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322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121031" y="113122"/>
            <a:ext cx="4996206" cy="125376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3.Văn </a:t>
            </a:r>
            <a:r>
              <a:rPr lang="en-US" sz="3200" b="1" dirty="0" err="1">
                <a:solidFill>
                  <a:srgbClr val="FF0000"/>
                </a:solidFill>
                <a:latin typeface="Times New Roman" panose="02020603050405020304" pitchFamily="18" charset="0"/>
                <a:cs typeface="Times New Roman" panose="02020603050405020304" pitchFamily="18" charset="0"/>
              </a:rPr>
              <a:t>bản</a:t>
            </a:r>
            <a:r>
              <a:rPr lang="vi-VN" sz="3200" b="1" dirty="0">
                <a:solidFill>
                  <a:srgbClr val="FF0000"/>
                </a:solidFill>
                <a:latin typeface="Times New Roman" panose="02020603050405020304" pitchFamily="18" charset="0"/>
                <a:cs typeface="Times New Roman" panose="02020603050405020304" pitchFamily="18" charset="0"/>
              </a:rPr>
              <a:t> “Bạch tuộc”</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Loài mực khổng lồ có thể đánh chìm thuyền bè tưởng chỉ có trong truyền thuyết và bí ẩn 150 năm mới có lời giải - Ảnh 1."/>
          <p:cNvPicPr/>
          <p:nvPr/>
        </p:nvPicPr>
        <p:blipFill>
          <a:blip r:embed="rId2">
            <a:extLst>
              <a:ext uri="{28A0092B-C50C-407E-A947-70E740481C1C}">
                <a14:useLocalDpi xmlns:a14="http://schemas.microsoft.com/office/drawing/2010/main" val="0"/>
              </a:ext>
            </a:extLst>
          </a:blip>
          <a:srcRect/>
          <a:stretch>
            <a:fillRect/>
          </a:stretch>
        </p:blipFill>
        <p:spPr bwMode="auto">
          <a:xfrm>
            <a:off x="320512" y="1923068"/>
            <a:ext cx="5486399" cy="4506012"/>
          </a:xfrm>
          <a:prstGeom prst="rect">
            <a:avLst/>
          </a:prstGeom>
          <a:noFill/>
          <a:ln>
            <a:noFill/>
          </a:ln>
        </p:spPr>
      </p:pic>
      <p:sp>
        <p:nvSpPr>
          <p:cNvPr id="6" name="Flowchart: Decision 5"/>
          <p:cNvSpPr/>
          <p:nvPr/>
        </p:nvSpPr>
        <p:spPr>
          <a:xfrm>
            <a:off x="6212264" y="1121790"/>
            <a:ext cx="5844617" cy="5448692"/>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Tranh minh họa về loài bạch tuộc khổng lồ trong tiểu thuyết "Hai vạn dặm dưới đáy biển"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2500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4303709"/>
              </p:ext>
            </p:extLst>
          </p:nvPr>
        </p:nvGraphicFramePr>
        <p:xfrm>
          <a:off x="141400" y="160256"/>
          <a:ext cx="11934336" cy="6583680"/>
        </p:xfrm>
        <a:graphic>
          <a:graphicData uri="http://schemas.openxmlformats.org/drawingml/2006/table">
            <a:tbl>
              <a:tblPr firstRow="1" bandRow="1">
                <a:tableStyleId>{5C22544A-7EE6-4342-B048-85BDC9FD1C3A}</a:tableStyleId>
              </a:tblPr>
              <a:tblGrid>
                <a:gridCol w="1734534">
                  <a:extLst>
                    <a:ext uri="{9D8B030D-6E8A-4147-A177-3AD203B41FA5}">
                      <a16:colId xmlns:a16="http://schemas.microsoft.com/office/drawing/2014/main" val="63795499"/>
                    </a:ext>
                  </a:extLst>
                </a:gridCol>
                <a:gridCol w="1715678">
                  <a:extLst>
                    <a:ext uri="{9D8B030D-6E8A-4147-A177-3AD203B41FA5}">
                      <a16:colId xmlns:a16="http://schemas.microsoft.com/office/drawing/2014/main" val="2824322478"/>
                    </a:ext>
                  </a:extLst>
                </a:gridCol>
                <a:gridCol w="1791093">
                  <a:extLst>
                    <a:ext uri="{9D8B030D-6E8A-4147-A177-3AD203B41FA5}">
                      <a16:colId xmlns:a16="http://schemas.microsoft.com/office/drawing/2014/main" val="4243352876"/>
                    </a:ext>
                  </a:extLst>
                </a:gridCol>
                <a:gridCol w="2714919">
                  <a:extLst>
                    <a:ext uri="{9D8B030D-6E8A-4147-A177-3AD203B41FA5}">
                      <a16:colId xmlns:a16="http://schemas.microsoft.com/office/drawing/2014/main" val="1597402245"/>
                    </a:ext>
                  </a:extLst>
                </a:gridCol>
                <a:gridCol w="1989056">
                  <a:extLst>
                    <a:ext uri="{9D8B030D-6E8A-4147-A177-3AD203B41FA5}">
                      <a16:colId xmlns:a16="http://schemas.microsoft.com/office/drawing/2014/main" val="2529317219"/>
                    </a:ext>
                  </a:extLst>
                </a:gridCol>
                <a:gridCol w="1989056">
                  <a:extLst>
                    <a:ext uri="{9D8B030D-6E8A-4147-A177-3AD203B41FA5}">
                      <a16:colId xmlns:a16="http://schemas.microsoft.com/office/drawing/2014/main" val="48501466"/>
                    </a:ext>
                  </a:extLst>
                </a:gridCol>
              </a:tblGrid>
              <a:tr h="589271">
                <a:tc>
                  <a:txBody>
                    <a:bodyPr/>
                    <a:lstStyle/>
                    <a:p>
                      <a:r>
                        <a:rPr lang="vi-VN" sz="3000" b="1" kern="1200" dirty="0">
                          <a:solidFill>
                            <a:srgbClr val="FF0000"/>
                          </a:solidFill>
                          <a:effectLst/>
                          <a:latin typeface="Times New Roman" panose="02020603050405020304" pitchFamily="18" charset="0"/>
                          <a:ea typeface="+mn-ea"/>
                          <a:cs typeface="Times New Roman" panose="02020603050405020304" pitchFamily="18" charset="0"/>
                        </a:rPr>
                        <a:t>Xuất xứ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vi-VN" sz="3000" b="1" kern="1200" dirty="0">
                          <a:solidFill>
                            <a:srgbClr val="FF0000"/>
                          </a:solidFill>
                          <a:effectLst/>
                          <a:latin typeface="Times New Roman" panose="02020603050405020304" pitchFamily="18" charset="0"/>
                          <a:ea typeface="+mn-ea"/>
                          <a:cs typeface="Times New Roman" panose="02020603050405020304" pitchFamily="18" charset="0"/>
                        </a:rPr>
                        <a:t> Cách đọc</a:t>
                      </a:r>
                      <a:endParaRPr lang="vi-VN" sz="30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3000" b="1" kern="1200" dirty="0">
                          <a:solidFill>
                            <a:srgbClr val="FF0000"/>
                          </a:solidFill>
                          <a:effectLst/>
                          <a:latin typeface="Times New Roman" panose="02020603050405020304" pitchFamily="18" charset="0"/>
                          <a:ea typeface="+mn-ea"/>
                          <a:cs typeface="Times New Roman" panose="02020603050405020304" pitchFamily="18" charset="0"/>
                        </a:rPr>
                        <a:t>Đề tài </a:t>
                      </a:r>
                      <a:endParaRPr lang="vi-VN" sz="30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Nhan</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đề</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30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3000" b="1" i="1" kern="1200" dirty="0" err="1">
                          <a:solidFill>
                            <a:srgbClr val="FF0000"/>
                          </a:solidFill>
                          <a:effectLst/>
                          <a:latin typeface="Times New Roman" panose="02020603050405020304" pitchFamily="18" charset="0"/>
                          <a:ea typeface="+mn-ea"/>
                          <a:cs typeface="Times New Roman" panose="02020603050405020304" pitchFamily="18" charset="0"/>
                        </a:rPr>
                        <a:t>Bạch</a:t>
                      </a:r>
                      <a:r>
                        <a:rPr lang="en-US" sz="3000" b="1" i="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i="1" kern="1200" dirty="0" err="1">
                          <a:solidFill>
                            <a:srgbClr val="FF0000"/>
                          </a:solidFill>
                          <a:effectLst/>
                          <a:latin typeface="Times New Roman" panose="02020603050405020304" pitchFamily="18" charset="0"/>
                          <a:ea typeface="+mn-ea"/>
                          <a:cs typeface="Times New Roman" panose="02020603050405020304" pitchFamily="18" charset="0"/>
                        </a:rPr>
                        <a:t>tuộc</a:t>
                      </a:r>
                      <a:r>
                        <a:rPr lang="vi-VN" sz="3000" b="1" i="1"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3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Tình</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huống</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hấp</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dẫn</a:t>
                      </a:r>
                      <a:endParaRPr lang="vi-VN" sz="30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Ngôi</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kể</a:t>
                      </a:r>
                      <a:endParaRPr lang="vi-VN" sz="30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01427324"/>
                  </a:ext>
                </a:extLst>
              </a:tr>
              <a:tr h="589271">
                <a:tc>
                  <a:txBody>
                    <a:bodyPr/>
                    <a:lstStyle/>
                    <a:p>
                      <a:r>
                        <a:rPr lang="vi-VN" sz="3000" kern="1200" dirty="0">
                          <a:solidFill>
                            <a:schemeClr val="tx1"/>
                          </a:solidFill>
                          <a:effectLst/>
                          <a:latin typeface="Times New Roman" panose="02020603050405020304" pitchFamily="18" charset="0"/>
                          <a:ea typeface="+mn-ea"/>
                          <a:cs typeface="Times New Roman" panose="02020603050405020304" pitchFamily="18" charset="0"/>
                        </a:rPr>
                        <a:t>Trích tiểu thuyết “ Hai vạn dặm dưới đáy biển” của Giuyn Vec-nơ.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3000" kern="1200" dirty="0">
                          <a:solidFill>
                            <a:srgbClr val="002060"/>
                          </a:solidFill>
                          <a:effectLst/>
                          <a:latin typeface="Times New Roman" panose="02020603050405020304" pitchFamily="18" charset="0"/>
                          <a:ea typeface="+mn-ea"/>
                          <a:cs typeface="Times New Roman" panose="02020603050405020304" pitchFamily="18" charset="0"/>
                        </a:rPr>
                        <a:t>Chú ý phân biệt lời người kể, lời các nhân vật, ngữ điệu phù hợp theo sự kiện xảy 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Kể</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về</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trận</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chiến</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giữa</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người</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trên</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tàu</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No-</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ti</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lớt</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và</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những</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con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bạch</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C00000"/>
                          </a:solidFill>
                          <a:effectLst/>
                          <a:latin typeface="Times New Roman" panose="02020603050405020304" pitchFamily="18" charset="0"/>
                          <a:ea typeface="+mn-ea"/>
                          <a:cs typeface="Times New Roman" panose="02020603050405020304" pitchFamily="18" charset="0"/>
                        </a:rPr>
                        <a:t>tuộc</a:t>
                      </a:r>
                      <a:r>
                        <a:rPr lang="en-US" sz="300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3000" kern="1200" dirty="0">
                        <a:solidFill>
                          <a:srgbClr val="C0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3000" i="1" kern="1200" dirty="0">
                          <a:solidFill>
                            <a:schemeClr val="tx1"/>
                          </a:solidFill>
                          <a:effectLst/>
                          <a:latin typeface="Times New Roman" panose="02020603050405020304" pitchFamily="18" charset="0"/>
                          <a:ea typeface="+mn-ea"/>
                          <a:cs typeface="Times New Roman" panose="02020603050405020304" pitchFamily="18" charset="0"/>
                        </a:rPr>
                        <a:t>- </a:t>
                      </a:r>
                      <a:r>
                        <a:rPr lang="vi-VN" sz="3000" i="0" kern="1200" dirty="0">
                          <a:solidFill>
                            <a:schemeClr val="tx1"/>
                          </a:solidFill>
                          <a:effectLst/>
                          <a:latin typeface="Times New Roman" panose="02020603050405020304" pitchFamily="18" charset="0"/>
                          <a:ea typeface="+mn-ea"/>
                          <a:cs typeface="Times New Roman" panose="02020603050405020304" pitchFamily="18" charset="0"/>
                        </a:rPr>
                        <a:t>Dự</a:t>
                      </a:r>
                      <a:r>
                        <a:rPr lang="vi-VN" sz="30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đoán</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nội</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dung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chính</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sẽ</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liên</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con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bạch</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tuộc</a:t>
                      </a:r>
                      <a:r>
                        <a:rPr lang="vi-VN" sz="3000" kern="1200" dirty="0">
                          <a:solidFill>
                            <a:schemeClr val="tx1"/>
                          </a:solidFill>
                          <a:effectLst/>
                          <a:latin typeface="Times New Roman" panose="02020603050405020304" pitchFamily="18" charset="0"/>
                          <a:ea typeface="+mn-ea"/>
                          <a:cs typeface="Times New Roman" panose="02020603050405020304" pitchFamily="18" charset="0"/>
                        </a:rPr>
                        <a:t>:</a:t>
                      </a:r>
                    </a:p>
                    <a:p>
                      <a:r>
                        <a:rPr lang="vi-VN" sz="3000" kern="1200" dirty="0">
                          <a:solidFill>
                            <a:schemeClr val="tx1"/>
                          </a:solidFill>
                          <a:effectLst/>
                          <a:latin typeface="Times New Roman" panose="02020603050405020304" pitchFamily="18" charset="0"/>
                          <a:ea typeface="+mn-ea"/>
                          <a:cs typeface="Times New Roman" panose="02020603050405020304" pitchFamily="18" charset="0"/>
                        </a:rPr>
                        <a:t>+</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là</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trận</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chiến</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bạch</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tuộc</a:t>
                      </a:r>
                      <a:endParaRPr lang="vi-VN" sz="30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3000" kern="1200" dirty="0">
                          <a:solidFill>
                            <a:schemeClr val="tx1"/>
                          </a:solidFill>
                          <a:effectLst/>
                          <a:latin typeface="Times New Roman" panose="02020603050405020304" pitchFamily="18" charset="0"/>
                          <a:ea typeface="+mn-ea"/>
                          <a:cs typeface="Times New Roman" panose="02020603050405020304" pitchFamily="18" charset="0"/>
                        </a:rPr>
                        <a:t>+ H</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oặc</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là</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sự</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phát</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hiện</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loài</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bạch</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tx1"/>
                          </a:solidFill>
                          <a:effectLst/>
                          <a:latin typeface="Times New Roman" panose="02020603050405020304" pitchFamily="18" charset="0"/>
                          <a:ea typeface="+mn-ea"/>
                          <a:cs typeface="Times New Roman" panose="02020603050405020304" pitchFamily="18" charset="0"/>
                        </a:rPr>
                        <a:t>tuộc</a:t>
                      </a:r>
                      <a:r>
                        <a:rPr lang="en-US" sz="300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3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Nét</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Len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bị</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một</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con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bạch</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tuộc</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quật</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ngã</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Trong</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gang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tấc</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anh</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đã</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được</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Nê-mô</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giải</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2060"/>
                          </a:solidFill>
                          <a:effectLst/>
                          <a:latin typeface="Times New Roman" panose="02020603050405020304" pitchFamily="18" charset="0"/>
                          <a:ea typeface="+mn-ea"/>
                          <a:cs typeface="Times New Roman" panose="02020603050405020304" pitchFamily="18" charset="0"/>
                        </a:rPr>
                        <a:t>cứu</a:t>
                      </a:r>
                      <a:r>
                        <a:rPr lang="en-US" sz="3000" kern="1200" dirty="0">
                          <a:solidFill>
                            <a:srgbClr val="002060"/>
                          </a:solidFill>
                          <a:effectLst/>
                          <a:latin typeface="Times New Roman" panose="02020603050405020304" pitchFamily="18" charset="0"/>
                          <a:ea typeface="+mn-ea"/>
                          <a:cs typeface="Times New Roman" panose="02020603050405020304" pitchFamily="18" charset="0"/>
                        </a:rPr>
                        <a:t>.</a:t>
                      </a:r>
                      <a:endParaRPr lang="vi-VN" sz="3000" kern="1200" dirty="0">
                        <a:solidFill>
                          <a:srgbClr val="00206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000" kern="1200" dirty="0">
                          <a:solidFill>
                            <a:schemeClr val="accent6">
                              <a:lumMod val="50000"/>
                            </a:schemeClr>
                          </a:solidFill>
                          <a:effectLst/>
                          <a:latin typeface="Times New Roman" panose="02020603050405020304" pitchFamily="18" charset="0"/>
                          <a:ea typeface="+mn-ea"/>
                          <a:cs typeface="Times New Roman" panose="02020603050405020304" pitchFamily="18" charset="0"/>
                        </a:rPr>
                        <a:t>Ngôi 1 - làm chuyện kể khách </a:t>
                      </a:r>
                      <a:r>
                        <a:rPr lang="en-US" sz="3000" kern="1200" dirty="0" err="1">
                          <a:solidFill>
                            <a:schemeClr val="accent6">
                              <a:lumMod val="50000"/>
                            </a:schemeClr>
                          </a:solidFill>
                          <a:effectLst/>
                          <a:latin typeface="Times New Roman" panose="02020603050405020304" pitchFamily="18" charset="0"/>
                          <a:ea typeface="+mn-ea"/>
                          <a:cs typeface="Times New Roman" panose="02020603050405020304" pitchFamily="18" charset="0"/>
                        </a:rPr>
                        <a:t>quan</a:t>
                      </a:r>
                      <a:r>
                        <a:rPr lang="vi-VN" sz="3000" kern="1200" dirty="0">
                          <a:solidFill>
                            <a:schemeClr val="accent6">
                              <a:lumMod val="50000"/>
                            </a:schemeClr>
                          </a:solidFill>
                          <a:effectLst/>
                          <a:latin typeface="Times New Roman" panose="02020603050405020304" pitchFamily="18" charset="0"/>
                          <a:ea typeface="+mn-ea"/>
                          <a:cs typeface="Times New Roman" panose="02020603050405020304" pitchFamily="18" charset="0"/>
                        </a:rPr>
                        <a:t>.</a:t>
                      </a:r>
                    </a:p>
                    <a:p>
                      <a:endParaRPr lang="vi-VN" sz="30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2755765"/>
                  </a:ext>
                </a:extLst>
              </a:tr>
            </a:tbl>
          </a:graphicData>
        </a:graphic>
      </p:graphicFrame>
    </p:spTree>
    <p:extLst>
      <p:ext uri="{BB962C8B-B14F-4D97-AF65-F5344CB8AC3E}">
        <p14:creationId xmlns:p14="http://schemas.microsoft.com/office/powerpoint/2010/main" val="28085497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696825" y="537327"/>
            <a:ext cx="8842342" cy="559009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B</a:t>
            </a:r>
            <a:r>
              <a:rPr lang="en-US" sz="3200" b="1" dirty="0" err="1">
                <a:latin typeface="Times New Roman" panose="02020603050405020304" pitchFamily="18" charset="0"/>
                <a:cs typeface="Times New Roman" panose="02020603050405020304" pitchFamily="18" charset="0"/>
              </a:rPr>
              <a:t>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vi-VN"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No-</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lớt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lặn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ha,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20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mét</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kẹt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ngầm</a:t>
            </a:r>
            <a:r>
              <a:rPr lang="en-US" sz="3200" dirty="0">
                <a:latin typeface="Times New Roman" panose="02020603050405020304" pitchFamily="18" charset="0"/>
                <a:cs typeface="Times New Roman" panose="02020603050405020304" pitchFamily="18" charset="0"/>
              </a:rPr>
              <a:t> No-</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lớt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3162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0450" y="37707"/>
            <a:ext cx="5024486" cy="105580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III. ĐỌC HIỂU VĂN BẢN</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6" name="Right Arrow Callout 5"/>
          <p:cNvSpPr/>
          <p:nvPr/>
        </p:nvSpPr>
        <p:spPr>
          <a:xfrm>
            <a:off x="245098" y="1390455"/>
            <a:ext cx="3514649" cy="2196445"/>
          </a:xfrm>
          <a:prstGeom prst="righ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1,2/</a:t>
            </a:r>
          </a:p>
          <a:p>
            <a:r>
              <a:rPr lang="en-US" sz="3200" dirty="0">
                <a:latin typeface="Times New Roman" panose="02020603050405020304" pitchFamily="18" charset="0"/>
                <a:cs typeface="Times New Roman" panose="02020603050405020304" pitchFamily="18" charset="0"/>
              </a:rPr>
              <a:t>61+ 62</a:t>
            </a:r>
            <a:endParaRPr lang="vi-VN" sz="3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619" y="1296183"/>
            <a:ext cx="3032339" cy="2507531"/>
          </a:xfrm>
          <a:prstGeom prst="rect">
            <a:avLst/>
          </a:prstGeom>
        </p:spPr>
      </p:pic>
      <p:sp>
        <p:nvSpPr>
          <p:cNvPr id="8" name="Flowchart: Delay 7"/>
          <p:cNvSpPr/>
          <p:nvPr/>
        </p:nvSpPr>
        <p:spPr>
          <a:xfrm>
            <a:off x="3978111" y="1451725"/>
            <a:ext cx="4100660" cy="2441542"/>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PHIẾU HỌC TẬP 1</a:t>
            </a:r>
            <a:endParaRPr lang="vi-VN" sz="3200" dirty="0">
              <a:latin typeface="Times New Roman" panose="02020603050405020304" pitchFamily="18" charset="0"/>
              <a:cs typeface="Times New Roman" panose="02020603050405020304" pitchFamily="18" charset="0"/>
            </a:endParaRPr>
          </a:p>
        </p:txBody>
      </p:sp>
      <p:sp>
        <p:nvSpPr>
          <p:cNvPr id="9" name="Flowchart: Stored Data 8"/>
          <p:cNvSpPr/>
          <p:nvPr/>
        </p:nvSpPr>
        <p:spPr>
          <a:xfrm>
            <a:off x="1376313" y="4100660"/>
            <a:ext cx="9728462" cy="2630078"/>
          </a:xfrm>
          <a:prstGeom prst="flowChartOnlineStora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latin typeface="Times New Roman" panose="02020603050405020304" pitchFamily="18" charset="0"/>
                <a:cs typeface="Times New Roman" panose="02020603050405020304" pitchFamily="18" charset="0"/>
              </a:rPr>
              <a:t>+ Cặp đôi 1: Trả lời câu hỏi 1, 2, 3.</a:t>
            </a:r>
            <a:endParaRPr lang="vi-VN" sz="2800">
              <a:solidFill>
                <a:srgbClr val="002060"/>
              </a:solidFill>
              <a:latin typeface="Times New Roman" panose="02020603050405020304" pitchFamily="18" charset="0"/>
              <a:cs typeface="Times New Roman" panose="02020603050405020304" pitchFamily="18" charset="0"/>
            </a:endParaRPr>
          </a:p>
          <a:p>
            <a:r>
              <a:rPr lang="en-US" sz="2800">
                <a:solidFill>
                  <a:srgbClr val="002060"/>
                </a:solidFill>
                <a:latin typeface="Times New Roman" panose="02020603050405020304" pitchFamily="18" charset="0"/>
                <a:cs typeface="Times New Roman" panose="02020603050405020304" pitchFamily="18" charset="0"/>
              </a:rPr>
              <a:t>+ Cặp đôi 2: Trả lời câu hỏi 4,5</a:t>
            </a:r>
            <a:endParaRPr lang="vi-VN" sz="2800">
              <a:solidFill>
                <a:srgbClr val="002060"/>
              </a:solidFill>
              <a:latin typeface="Times New Roman" panose="02020603050405020304" pitchFamily="18" charset="0"/>
              <a:cs typeface="Times New Roman" panose="02020603050405020304" pitchFamily="18" charset="0"/>
            </a:endParaRPr>
          </a:p>
          <a:p>
            <a:r>
              <a:rPr lang="en-US" sz="2800">
                <a:solidFill>
                  <a:srgbClr val="002060"/>
                </a:solidFill>
                <a:latin typeface="Times New Roman" panose="02020603050405020304" pitchFamily="18" charset="0"/>
                <a:cs typeface="Times New Roman" panose="02020603050405020304" pitchFamily="18" charset="0"/>
              </a:rPr>
              <a:t>+ Cặp đôi 3: Trả lời câu hỏi 6,7</a:t>
            </a:r>
            <a:endParaRPr lang="vi-VN"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9102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Nhóm 4">
            <a:extLst>
              <a:ext uri="{FF2B5EF4-FFF2-40B4-BE49-F238E27FC236}">
                <a16:creationId xmlns:a16="http://schemas.microsoft.com/office/drawing/2014/main" id="{2C13D88F-DC4B-DB48-05EE-3A5D41C549DF}"/>
              </a:ext>
            </a:extLst>
          </p:cNvPr>
          <p:cNvGrpSpPr/>
          <p:nvPr/>
        </p:nvGrpSpPr>
        <p:grpSpPr>
          <a:xfrm>
            <a:off x="206801" y="416579"/>
            <a:ext cx="5507710" cy="6024841"/>
            <a:chOff x="1415310" y="356192"/>
            <a:chExt cx="5311143" cy="6024841"/>
          </a:xfrm>
        </p:grpSpPr>
        <p:grpSp>
          <p:nvGrpSpPr>
            <p:cNvPr id="4" name="Nhóm 3">
              <a:extLst>
                <a:ext uri="{FF2B5EF4-FFF2-40B4-BE49-F238E27FC236}">
                  <a16:creationId xmlns:a16="http://schemas.microsoft.com/office/drawing/2014/main" id="{3483B310-8D10-04E7-A5CC-7E0CA0C2F44A}"/>
                </a:ext>
              </a:extLst>
            </p:cNvPr>
            <p:cNvGrpSpPr/>
            <p:nvPr/>
          </p:nvGrpSpPr>
          <p:grpSpPr>
            <a:xfrm>
              <a:off x="1415310" y="523011"/>
              <a:ext cx="5311143" cy="5858022"/>
              <a:chOff x="3120285" y="243840"/>
              <a:chExt cx="5311143" cy="5858022"/>
            </a:xfrm>
          </p:grpSpPr>
          <p:sp>
            <p:nvSpPr>
              <p:cNvPr id="34" name="Hình tự do: Hình 33">
                <a:extLst>
                  <a:ext uri="{FF2B5EF4-FFF2-40B4-BE49-F238E27FC236}">
                    <a16:creationId xmlns:a16="http://schemas.microsoft.com/office/drawing/2014/main" id="{6F4B3F89-286F-CC8C-E962-7C104F129D59}"/>
                  </a:ext>
                </a:extLst>
              </p:cNvPr>
              <p:cNvSpPr/>
              <p:nvPr/>
            </p:nvSpPr>
            <p:spPr>
              <a:xfrm>
                <a:off x="3903786" y="1048925"/>
                <a:ext cx="4236392" cy="4294823"/>
              </a:xfrm>
              <a:custGeom>
                <a:avLst/>
                <a:gdLst>
                  <a:gd name="connsiteX0" fmla="*/ 2124269 w 4248538"/>
                  <a:gd name="connsiteY0" fmla="*/ 0 h 4275672"/>
                  <a:gd name="connsiteX1" fmla="*/ 4248538 w 4248538"/>
                  <a:gd name="connsiteY1" fmla="*/ 2137838 h 4275672"/>
                  <a:gd name="connsiteX2" fmla="*/ 4240124 w 4248538"/>
                  <a:gd name="connsiteY2" fmla="*/ 2329420 h 4275672"/>
                  <a:gd name="connsiteX3" fmla="*/ 4234909 w 4248538"/>
                  <a:gd name="connsiteY3" fmla="*/ 2368770 h 4275672"/>
                  <a:gd name="connsiteX4" fmla="*/ 4111689 w 4248538"/>
                  <a:gd name="connsiteY4" fmla="*/ 2368770 h 4275672"/>
                  <a:gd name="connsiteX5" fmla="*/ 4007686 w 4248538"/>
                  <a:gd name="connsiteY5" fmla="*/ 2368770 h 4275672"/>
                  <a:gd name="connsiteX6" fmla="*/ 4013054 w 4248538"/>
                  <a:gd name="connsiteY6" fmla="*/ 2333345 h 4275672"/>
                  <a:gd name="connsiteX7" fmla="*/ 4022856 w 4248538"/>
                  <a:gd name="connsiteY7" fmla="*/ 2137838 h 4275672"/>
                  <a:gd name="connsiteX8" fmla="*/ 2124269 w 4248538"/>
                  <a:gd name="connsiteY8" fmla="*/ 225682 h 4275672"/>
                  <a:gd name="connsiteX9" fmla="*/ 225682 w 4248538"/>
                  <a:gd name="connsiteY9" fmla="*/ 2137838 h 4275672"/>
                  <a:gd name="connsiteX10" fmla="*/ 1930150 w 4248538"/>
                  <a:gd name="connsiteY10" fmla="*/ 4040122 h 4275672"/>
                  <a:gd name="connsiteX11" fmla="*/ 2124192 w 4248538"/>
                  <a:gd name="connsiteY11" fmla="*/ 4049990 h 4275672"/>
                  <a:gd name="connsiteX12" fmla="*/ 2124182 w 4248538"/>
                  <a:gd name="connsiteY12" fmla="*/ 4275672 h 4275672"/>
                  <a:gd name="connsiteX13" fmla="*/ 1907075 w 4248538"/>
                  <a:gd name="connsiteY13" fmla="*/ 4264639 h 4275672"/>
                  <a:gd name="connsiteX14" fmla="*/ 0 w 4248538"/>
                  <a:gd name="connsiteY14" fmla="*/ 2137838 h 4275672"/>
                  <a:gd name="connsiteX15" fmla="*/ 2124269 w 4248538"/>
                  <a:gd name="connsiteY15" fmla="*/ 0 h 427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8538" h="4275672">
                    <a:moveTo>
                      <a:pt x="2124269" y="0"/>
                    </a:moveTo>
                    <a:cubicBezTo>
                      <a:pt x="3297470" y="0"/>
                      <a:pt x="4248538" y="957143"/>
                      <a:pt x="4248538" y="2137838"/>
                    </a:cubicBezTo>
                    <a:cubicBezTo>
                      <a:pt x="4248538" y="2202407"/>
                      <a:pt x="4245694" y="2266308"/>
                      <a:pt x="4240124" y="2329420"/>
                    </a:cubicBezTo>
                    <a:lnTo>
                      <a:pt x="4234909" y="2368770"/>
                    </a:lnTo>
                    <a:lnTo>
                      <a:pt x="4111689" y="2368770"/>
                    </a:lnTo>
                    <a:lnTo>
                      <a:pt x="4007686" y="2368770"/>
                    </a:lnTo>
                    <a:lnTo>
                      <a:pt x="4013054" y="2333345"/>
                    </a:lnTo>
                    <a:cubicBezTo>
                      <a:pt x="4019536" y="2269064"/>
                      <a:pt x="4022856" y="2203842"/>
                      <a:pt x="4022856" y="2137838"/>
                    </a:cubicBezTo>
                    <a:cubicBezTo>
                      <a:pt x="4022856" y="1081783"/>
                      <a:pt x="3172830" y="225682"/>
                      <a:pt x="2124269" y="225682"/>
                    </a:cubicBezTo>
                    <a:cubicBezTo>
                      <a:pt x="1075708" y="225682"/>
                      <a:pt x="225682" y="1081783"/>
                      <a:pt x="225682" y="2137838"/>
                    </a:cubicBezTo>
                    <a:cubicBezTo>
                      <a:pt x="225682" y="3127890"/>
                      <a:pt x="972775" y="3942201"/>
                      <a:pt x="1930150" y="4040122"/>
                    </a:cubicBezTo>
                    <a:lnTo>
                      <a:pt x="2124192" y="4049990"/>
                    </a:lnTo>
                    <a:lnTo>
                      <a:pt x="2124182" y="4275672"/>
                    </a:lnTo>
                    <a:lnTo>
                      <a:pt x="1907075" y="4264639"/>
                    </a:lnTo>
                    <a:cubicBezTo>
                      <a:pt x="835900" y="4155160"/>
                      <a:pt x="0" y="3244740"/>
                      <a:pt x="0" y="2137838"/>
                    </a:cubicBezTo>
                    <a:cubicBezTo>
                      <a:pt x="0" y="957143"/>
                      <a:pt x="951068" y="0"/>
                      <a:pt x="2124269" y="0"/>
                    </a:cubicBezTo>
                    <a:close/>
                  </a:path>
                </a:pathLst>
              </a:custGeom>
              <a:solidFill>
                <a:srgbClr val="F4A1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1" name="Hình tự do: Hình 30">
                <a:extLst>
                  <a:ext uri="{FF2B5EF4-FFF2-40B4-BE49-F238E27FC236}">
                    <a16:creationId xmlns:a16="http://schemas.microsoft.com/office/drawing/2014/main" id="{FA95DA1B-81F0-7120-4507-8B198F90A7AD}"/>
                  </a:ext>
                </a:extLst>
              </p:cNvPr>
              <p:cNvSpPr/>
              <p:nvPr/>
            </p:nvSpPr>
            <p:spPr>
              <a:xfrm>
                <a:off x="3427360" y="541020"/>
                <a:ext cx="3933560" cy="5256750"/>
              </a:xfrm>
              <a:custGeom>
                <a:avLst/>
                <a:gdLst>
                  <a:gd name="connsiteX0" fmla="*/ 2665445 w 4035341"/>
                  <a:gd name="connsiteY0" fmla="*/ 0 h 5364937"/>
                  <a:gd name="connsiteX1" fmla="*/ 3935955 w 4035341"/>
                  <a:gd name="connsiteY1" fmla="*/ 323760 h 5364937"/>
                  <a:gd name="connsiteX2" fmla="*/ 4035341 w 4035341"/>
                  <a:gd name="connsiteY2" fmla="*/ 384524 h 5364937"/>
                  <a:gd name="connsiteX3" fmla="*/ 3900415 w 4035341"/>
                  <a:gd name="connsiteY3" fmla="*/ 633602 h 5364937"/>
                  <a:gd name="connsiteX4" fmla="*/ 3800976 w 4035341"/>
                  <a:gd name="connsiteY4" fmla="*/ 572759 h 5364937"/>
                  <a:gd name="connsiteX5" fmla="*/ 2665445 w 4035341"/>
                  <a:gd name="connsiteY5" fmla="*/ 283177 h 5364937"/>
                  <a:gd name="connsiteX6" fmla="*/ 283177 w 4035341"/>
                  <a:gd name="connsiteY6" fmla="*/ 2682471 h 5364937"/>
                  <a:gd name="connsiteX7" fmla="*/ 2421872 w 4035341"/>
                  <a:gd name="connsiteY7" fmla="*/ 5069378 h 5364937"/>
                  <a:gd name="connsiteX8" fmla="*/ 2665351 w 4035341"/>
                  <a:gd name="connsiteY8" fmla="*/ 5081760 h 5364937"/>
                  <a:gd name="connsiteX9" fmla="*/ 2665339 w 4035341"/>
                  <a:gd name="connsiteY9" fmla="*/ 5364937 h 5364937"/>
                  <a:gd name="connsiteX10" fmla="*/ 2392919 w 4035341"/>
                  <a:gd name="connsiteY10" fmla="*/ 5351093 h 5364937"/>
                  <a:gd name="connsiteX11" fmla="*/ 0 w 4035341"/>
                  <a:gd name="connsiteY11" fmla="*/ 2682471 h 5364937"/>
                  <a:gd name="connsiteX12" fmla="*/ 2665445 w 4035341"/>
                  <a:gd name="connsiteY12" fmla="*/ 0 h 536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5341" h="5364937">
                    <a:moveTo>
                      <a:pt x="2665445" y="0"/>
                    </a:moveTo>
                    <a:cubicBezTo>
                      <a:pt x="3125472" y="0"/>
                      <a:pt x="3558279" y="117284"/>
                      <a:pt x="3935955" y="323760"/>
                    </a:cubicBezTo>
                    <a:lnTo>
                      <a:pt x="4035341" y="384524"/>
                    </a:lnTo>
                    <a:lnTo>
                      <a:pt x="3900415" y="633602"/>
                    </a:lnTo>
                    <a:lnTo>
                      <a:pt x="3800976" y="572759"/>
                    </a:lnTo>
                    <a:cubicBezTo>
                      <a:pt x="3463424" y="388080"/>
                      <a:pt x="3076598" y="283177"/>
                      <a:pt x="2665445" y="283177"/>
                    </a:cubicBezTo>
                    <a:cubicBezTo>
                      <a:pt x="1349755" y="283177"/>
                      <a:pt x="283177" y="1357378"/>
                      <a:pt x="283177" y="2682471"/>
                    </a:cubicBezTo>
                    <a:cubicBezTo>
                      <a:pt x="283177" y="3924746"/>
                      <a:pt x="1220599" y="4946510"/>
                      <a:pt x="2421872" y="5069378"/>
                    </a:cubicBezTo>
                    <a:lnTo>
                      <a:pt x="2665351" y="5081760"/>
                    </a:lnTo>
                    <a:lnTo>
                      <a:pt x="2665339" y="5364937"/>
                    </a:lnTo>
                    <a:lnTo>
                      <a:pt x="2392919" y="5351093"/>
                    </a:lnTo>
                    <a:cubicBezTo>
                      <a:pt x="1048852" y="5213724"/>
                      <a:pt x="0" y="4071366"/>
                      <a:pt x="0" y="2682471"/>
                    </a:cubicBezTo>
                    <a:cubicBezTo>
                      <a:pt x="0" y="1200983"/>
                      <a:pt x="1193360" y="0"/>
                      <a:pt x="2665445" y="0"/>
                    </a:cubicBezTo>
                    <a:close/>
                  </a:path>
                </a:pathLst>
              </a:custGeom>
              <a:solidFill>
                <a:srgbClr val="F74D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Hình tự do: Hình 32">
                <a:extLst>
                  <a:ext uri="{FF2B5EF4-FFF2-40B4-BE49-F238E27FC236}">
                    <a16:creationId xmlns:a16="http://schemas.microsoft.com/office/drawing/2014/main" id="{E68E3DEC-31FD-B025-ABBD-FF60F97855BE}"/>
                  </a:ext>
                </a:extLst>
              </p:cNvPr>
              <p:cNvSpPr/>
              <p:nvPr/>
            </p:nvSpPr>
            <p:spPr>
              <a:xfrm>
                <a:off x="3120285" y="243840"/>
                <a:ext cx="3029055" cy="5858022"/>
              </a:xfrm>
              <a:custGeom>
                <a:avLst/>
                <a:gdLst>
                  <a:gd name="connsiteX0" fmla="*/ 2962263 w 2978386"/>
                  <a:gd name="connsiteY0" fmla="*/ 0 h 5984414"/>
                  <a:gd name="connsiteX1" fmla="*/ 2963351 w 2978386"/>
                  <a:gd name="connsiteY1" fmla="*/ 316116 h 5984414"/>
                  <a:gd name="connsiteX2" fmla="*/ 2701645 w 2978386"/>
                  <a:gd name="connsiteY2" fmla="*/ 329425 h 5984414"/>
                  <a:gd name="connsiteX3" fmla="*/ 315889 w 2978386"/>
                  <a:gd name="connsiteY3" fmla="*/ 2992066 h 5984414"/>
                  <a:gd name="connsiteX4" fmla="*/ 2973355 w 2978386"/>
                  <a:gd name="connsiteY4" fmla="*/ 5668525 h 5984414"/>
                  <a:gd name="connsiteX5" fmla="*/ 2977810 w 2978386"/>
                  <a:gd name="connsiteY5" fmla="*/ 5668299 h 5984414"/>
                  <a:gd name="connsiteX6" fmla="*/ 2978386 w 2978386"/>
                  <a:gd name="connsiteY6" fmla="*/ 5984286 h 5984414"/>
                  <a:gd name="connsiteX7" fmla="*/ 2973355 w 2978386"/>
                  <a:gd name="connsiteY7" fmla="*/ 5984414 h 5984414"/>
                  <a:gd name="connsiteX8" fmla="*/ 0 w 2978386"/>
                  <a:gd name="connsiteY8" fmla="*/ 2992066 h 5984414"/>
                  <a:gd name="connsiteX9" fmla="*/ 2820347 w 2978386"/>
                  <a:gd name="connsiteY9" fmla="*/ 3612 h 598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386" h="5984414">
                    <a:moveTo>
                      <a:pt x="2962263" y="0"/>
                    </a:moveTo>
                    <a:lnTo>
                      <a:pt x="2963351" y="316116"/>
                    </a:lnTo>
                    <a:lnTo>
                      <a:pt x="2701645" y="329425"/>
                    </a:lnTo>
                    <a:cubicBezTo>
                      <a:pt x="1361602" y="466487"/>
                      <a:pt x="315889" y="1606285"/>
                      <a:pt x="315889" y="2992066"/>
                    </a:cubicBezTo>
                    <a:cubicBezTo>
                      <a:pt x="315889" y="4470233"/>
                      <a:pt x="1505677" y="5668525"/>
                      <a:pt x="2973355" y="5668525"/>
                    </a:cubicBezTo>
                    <a:lnTo>
                      <a:pt x="2977810" y="5668299"/>
                    </a:lnTo>
                    <a:lnTo>
                      <a:pt x="2978386" y="5984286"/>
                    </a:lnTo>
                    <a:lnTo>
                      <a:pt x="2973355" y="5984414"/>
                    </a:lnTo>
                    <a:cubicBezTo>
                      <a:pt x="1331216" y="5984414"/>
                      <a:pt x="0" y="4644694"/>
                      <a:pt x="0" y="2992066"/>
                    </a:cubicBezTo>
                    <a:cubicBezTo>
                      <a:pt x="0" y="1391083"/>
                      <a:pt x="1249315" y="83756"/>
                      <a:pt x="2820347" y="36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2" name="Tam giác Vuông 51">
                <a:extLst>
                  <a:ext uri="{FF2B5EF4-FFF2-40B4-BE49-F238E27FC236}">
                    <a16:creationId xmlns:a16="http://schemas.microsoft.com/office/drawing/2014/main" id="{8FBEED4F-7A85-4500-09F3-9EA54EE0AAA6}"/>
                  </a:ext>
                </a:extLst>
              </p:cNvPr>
              <p:cNvSpPr/>
              <p:nvPr/>
            </p:nvSpPr>
            <p:spPr>
              <a:xfrm rot="4927559">
                <a:off x="6600638" y="5125471"/>
                <a:ext cx="257778" cy="1521953"/>
              </a:xfrm>
              <a:custGeom>
                <a:avLst/>
                <a:gdLst>
                  <a:gd name="connsiteX0" fmla="*/ 0 w 206083"/>
                  <a:gd name="connsiteY0" fmla="*/ 1504611 h 1504611"/>
                  <a:gd name="connsiteX1" fmla="*/ 0 w 206083"/>
                  <a:gd name="connsiteY1" fmla="*/ 0 h 1504611"/>
                  <a:gd name="connsiteX2" fmla="*/ 206083 w 206083"/>
                  <a:gd name="connsiteY2" fmla="*/ 1504611 h 1504611"/>
                  <a:gd name="connsiteX3" fmla="*/ 0 w 206083"/>
                  <a:gd name="connsiteY3" fmla="*/ 1504611 h 1504611"/>
                  <a:gd name="connsiteX0" fmla="*/ 0 w 206083"/>
                  <a:gd name="connsiteY0" fmla="*/ 1504611 h 1618132"/>
                  <a:gd name="connsiteX1" fmla="*/ 0 w 206083"/>
                  <a:gd name="connsiteY1" fmla="*/ 0 h 1618132"/>
                  <a:gd name="connsiteX2" fmla="*/ 206083 w 206083"/>
                  <a:gd name="connsiteY2" fmla="*/ 1504611 h 1618132"/>
                  <a:gd name="connsiteX3" fmla="*/ 71518 w 206083"/>
                  <a:gd name="connsiteY3" fmla="*/ 1618132 h 1618132"/>
                  <a:gd name="connsiteX4" fmla="*/ 0 w 206083"/>
                  <a:gd name="connsiteY4" fmla="*/ 1504611 h 1618132"/>
                  <a:gd name="connsiteX0" fmla="*/ 0 w 206083"/>
                  <a:gd name="connsiteY0" fmla="*/ 1504611 h 1618132"/>
                  <a:gd name="connsiteX1" fmla="*/ 0 w 206083"/>
                  <a:gd name="connsiteY1" fmla="*/ 0 h 1618132"/>
                  <a:gd name="connsiteX2" fmla="*/ 206083 w 206083"/>
                  <a:gd name="connsiteY2" fmla="*/ 1504611 h 1618132"/>
                  <a:gd name="connsiteX3" fmla="*/ 71518 w 206083"/>
                  <a:gd name="connsiteY3" fmla="*/ 1618132 h 1618132"/>
                  <a:gd name="connsiteX4" fmla="*/ 0 w 206083"/>
                  <a:gd name="connsiteY4" fmla="*/ 1504611 h 1618132"/>
                  <a:gd name="connsiteX0" fmla="*/ 0 w 206083"/>
                  <a:gd name="connsiteY0" fmla="*/ 1504611 h 1618884"/>
                  <a:gd name="connsiteX1" fmla="*/ 0 w 206083"/>
                  <a:gd name="connsiteY1" fmla="*/ 0 h 1618884"/>
                  <a:gd name="connsiteX2" fmla="*/ 206083 w 206083"/>
                  <a:gd name="connsiteY2" fmla="*/ 1504611 h 1618884"/>
                  <a:gd name="connsiteX3" fmla="*/ 71518 w 206083"/>
                  <a:gd name="connsiteY3" fmla="*/ 1618132 h 1618884"/>
                  <a:gd name="connsiteX4" fmla="*/ 0 w 206083"/>
                  <a:gd name="connsiteY4" fmla="*/ 1504611 h 1618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83" h="1618884">
                    <a:moveTo>
                      <a:pt x="0" y="1504611"/>
                    </a:moveTo>
                    <a:lnTo>
                      <a:pt x="0" y="0"/>
                    </a:lnTo>
                    <a:lnTo>
                      <a:pt x="206083" y="1504611"/>
                    </a:lnTo>
                    <a:cubicBezTo>
                      <a:pt x="170977" y="1508604"/>
                      <a:pt x="121150" y="1629489"/>
                      <a:pt x="71518" y="1618132"/>
                    </a:cubicBezTo>
                    <a:cubicBezTo>
                      <a:pt x="29230" y="1582083"/>
                      <a:pt x="23839" y="1542451"/>
                      <a:pt x="0" y="1504611"/>
                    </a:cubicBezTo>
                    <a:close/>
                  </a:path>
                </a:pathLst>
              </a:cu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ình tự do: Hình 29">
                <a:extLst>
                  <a:ext uri="{FF2B5EF4-FFF2-40B4-BE49-F238E27FC236}">
                    <a16:creationId xmlns:a16="http://schemas.microsoft.com/office/drawing/2014/main" id="{F0C82BEA-E7E1-EA09-FFA7-93F1BFB6FD74}"/>
                  </a:ext>
                </a:extLst>
              </p:cNvPr>
              <p:cNvSpPr/>
              <p:nvPr/>
            </p:nvSpPr>
            <p:spPr>
              <a:xfrm>
                <a:off x="3675185" y="794972"/>
                <a:ext cx="4464994" cy="4758290"/>
              </a:xfrm>
              <a:custGeom>
                <a:avLst/>
                <a:gdLst>
                  <a:gd name="connsiteX0" fmla="*/ 2376196 w 4529790"/>
                  <a:gd name="connsiteY0" fmla="*/ 0 h 4782388"/>
                  <a:gd name="connsiteX1" fmla="*/ 4465598 w 4529790"/>
                  <a:gd name="connsiteY1" fmla="*/ 1251503 h 4782388"/>
                  <a:gd name="connsiteX2" fmla="*/ 4529790 w 4529790"/>
                  <a:gd name="connsiteY2" fmla="*/ 1385608 h 4782388"/>
                  <a:gd name="connsiteX3" fmla="*/ 4310453 w 4529790"/>
                  <a:gd name="connsiteY3" fmla="*/ 1511562 h 4782388"/>
                  <a:gd name="connsiteX4" fmla="*/ 4243620 w 4529790"/>
                  <a:gd name="connsiteY4" fmla="*/ 1371834 h 4782388"/>
                  <a:gd name="connsiteX5" fmla="*/ 2376196 w 4529790"/>
                  <a:gd name="connsiteY5" fmla="*/ 252447 h 4782388"/>
                  <a:gd name="connsiteX6" fmla="*/ 252447 w 4529790"/>
                  <a:gd name="connsiteY6" fmla="*/ 2391374 h 4782388"/>
                  <a:gd name="connsiteX7" fmla="*/ 2159055 w 4529790"/>
                  <a:gd name="connsiteY7" fmla="*/ 4519258 h 4782388"/>
                  <a:gd name="connsiteX8" fmla="*/ 2369936 w 4529790"/>
                  <a:gd name="connsiteY8" fmla="*/ 4529983 h 4782388"/>
                  <a:gd name="connsiteX9" fmla="*/ 2369108 w 4529790"/>
                  <a:gd name="connsiteY9" fmla="*/ 4782388 h 4782388"/>
                  <a:gd name="connsiteX10" fmla="*/ 2133244 w 4529790"/>
                  <a:gd name="connsiteY10" fmla="*/ 4770402 h 4782388"/>
                  <a:gd name="connsiteX11" fmla="*/ 0 w 4529790"/>
                  <a:gd name="connsiteY11" fmla="*/ 2391374 h 4782388"/>
                  <a:gd name="connsiteX12" fmla="*/ 2376196 w 4529790"/>
                  <a:gd name="connsiteY12" fmla="*/ 0 h 478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9790" h="4782388">
                    <a:moveTo>
                      <a:pt x="2376196" y="0"/>
                    </a:moveTo>
                    <a:cubicBezTo>
                      <a:pt x="3278428" y="0"/>
                      <a:pt x="4063215" y="506052"/>
                      <a:pt x="4465598" y="1251503"/>
                    </a:cubicBezTo>
                    <a:lnTo>
                      <a:pt x="4529790" y="1385608"/>
                    </a:lnTo>
                    <a:lnTo>
                      <a:pt x="4310453" y="1511562"/>
                    </a:lnTo>
                    <a:lnTo>
                      <a:pt x="4243620" y="1371834"/>
                    </a:lnTo>
                    <a:cubicBezTo>
                      <a:pt x="3883986" y="705077"/>
                      <a:pt x="3182575" y="252447"/>
                      <a:pt x="2376196" y="252447"/>
                    </a:cubicBezTo>
                    <a:cubicBezTo>
                      <a:pt x="1203282" y="252447"/>
                      <a:pt x="252447" y="1210077"/>
                      <a:pt x="252447" y="2391374"/>
                    </a:cubicBezTo>
                    <a:cubicBezTo>
                      <a:pt x="252447" y="3498840"/>
                      <a:pt x="1088142" y="4409724"/>
                      <a:pt x="2159055" y="4519258"/>
                    </a:cubicBezTo>
                    <a:lnTo>
                      <a:pt x="2369936" y="4529983"/>
                    </a:lnTo>
                    <a:lnTo>
                      <a:pt x="2369108" y="4782388"/>
                    </a:lnTo>
                    <a:lnTo>
                      <a:pt x="2133244" y="4770402"/>
                    </a:lnTo>
                    <a:cubicBezTo>
                      <a:pt x="935033" y="4647940"/>
                      <a:pt x="0" y="3629548"/>
                      <a:pt x="0" y="2391374"/>
                    </a:cubicBezTo>
                    <a:cubicBezTo>
                      <a:pt x="0" y="1070655"/>
                      <a:pt x="1063859" y="0"/>
                      <a:pt x="2376196" y="0"/>
                    </a:cubicBezTo>
                    <a:close/>
                  </a:path>
                </a:pathLst>
              </a:custGeom>
              <a:solidFill>
                <a:srgbClr val="F07D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1" name="Tam giác Cân 50">
                <a:extLst>
                  <a:ext uri="{FF2B5EF4-FFF2-40B4-BE49-F238E27FC236}">
                    <a16:creationId xmlns:a16="http://schemas.microsoft.com/office/drawing/2014/main" id="{7B45D187-081B-4D97-3B46-E58453393D7D}"/>
                  </a:ext>
                </a:extLst>
              </p:cNvPr>
              <p:cNvSpPr/>
              <p:nvPr/>
            </p:nvSpPr>
            <p:spPr>
              <a:xfrm rot="5564013">
                <a:off x="6412360" y="4818571"/>
                <a:ext cx="570335" cy="1603445"/>
              </a:xfrm>
              <a:custGeom>
                <a:avLst/>
                <a:gdLst>
                  <a:gd name="connsiteX0" fmla="*/ 0 w 645000"/>
                  <a:gd name="connsiteY0" fmla="*/ 1418248 h 1418248"/>
                  <a:gd name="connsiteX1" fmla="*/ 322500 w 645000"/>
                  <a:gd name="connsiteY1" fmla="*/ 0 h 1418248"/>
                  <a:gd name="connsiteX2" fmla="*/ 645000 w 645000"/>
                  <a:gd name="connsiteY2" fmla="*/ 1418248 h 1418248"/>
                  <a:gd name="connsiteX3" fmla="*/ 0 w 645000"/>
                  <a:gd name="connsiteY3" fmla="*/ 1418248 h 1418248"/>
                  <a:gd name="connsiteX0" fmla="*/ 0 w 645000"/>
                  <a:gd name="connsiteY0" fmla="*/ 1418248 h 1430689"/>
                  <a:gd name="connsiteX1" fmla="*/ 322500 w 645000"/>
                  <a:gd name="connsiteY1" fmla="*/ 0 h 1430689"/>
                  <a:gd name="connsiteX2" fmla="*/ 645000 w 645000"/>
                  <a:gd name="connsiteY2" fmla="*/ 1418248 h 1430689"/>
                  <a:gd name="connsiteX3" fmla="*/ 271796 w 645000"/>
                  <a:gd name="connsiteY3" fmla="*/ 1430689 h 1430689"/>
                  <a:gd name="connsiteX4" fmla="*/ 0 w 645000"/>
                  <a:gd name="connsiteY4" fmla="*/ 1418248 h 1430689"/>
                  <a:gd name="connsiteX0" fmla="*/ 0 w 645000"/>
                  <a:gd name="connsiteY0" fmla="*/ 1418248 h 1443458"/>
                  <a:gd name="connsiteX1" fmla="*/ 322500 w 645000"/>
                  <a:gd name="connsiteY1" fmla="*/ 0 h 1443458"/>
                  <a:gd name="connsiteX2" fmla="*/ 645000 w 645000"/>
                  <a:gd name="connsiteY2" fmla="*/ 1418248 h 1443458"/>
                  <a:gd name="connsiteX3" fmla="*/ 271796 w 645000"/>
                  <a:gd name="connsiteY3" fmla="*/ 1430689 h 1443458"/>
                  <a:gd name="connsiteX4" fmla="*/ 0 w 645000"/>
                  <a:gd name="connsiteY4" fmla="*/ 1418248 h 1443458"/>
                  <a:gd name="connsiteX0" fmla="*/ 0 w 645000"/>
                  <a:gd name="connsiteY0" fmla="*/ 1418248 h 1461547"/>
                  <a:gd name="connsiteX1" fmla="*/ 322500 w 645000"/>
                  <a:gd name="connsiteY1" fmla="*/ 0 h 1461547"/>
                  <a:gd name="connsiteX2" fmla="*/ 645000 w 645000"/>
                  <a:gd name="connsiteY2" fmla="*/ 1418248 h 1461547"/>
                  <a:gd name="connsiteX3" fmla="*/ 271796 w 645000"/>
                  <a:gd name="connsiteY3" fmla="*/ 1430689 h 1461547"/>
                  <a:gd name="connsiteX4" fmla="*/ 0 w 645000"/>
                  <a:gd name="connsiteY4" fmla="*/ 1418248 h 1461547"/>
                  <a:gd name="connsiteX0" fmla="*/ 0 w 645000"/>
                  <a:gd name="connsiteY0" fmla="*/ 1418248 h 1595529"/>
                  <a:gd name="connsiteX1" fmla="*/ 322500 w 645000"/>
                  <a:gd name="connsiteY1" fmla="*/ 0 h 1595529"/>
                  <a:gd name="connsiteX2" fmla="*/ 645000 w 645000"/>
                  <a:gd name="connsiteY2" fmla="*/ 1418248 h 1595529"/>
                  <a:gd name="connsiteX3" fmla="*/ 0 w 645000"/>
                  <a:gd name="connsiteY3" fmla="*/ 1418248 h 1595529"/>
                  <a:gd name="connsiteX0" fmla="*/ 298 w 645298"/>
                  <a:gd name="connsiteY0" fmla="*/ 1418248 h 1618612"/>
                  <a:gd name="connsiteX1" fmla="*/ 322798 w 645298"/>
                  <a:gd name="connsiteY1" fmla="*/ 0 h 1618612"/>
                  <a:gd name="connsiteX2" fmla="*/ 645298 w 645298"/>
                  <a:gd name="connsiteY2" fmla="*/ 1418248 h 1618612"/>
                  <a:gd name="connsiteX3" fmla="*/ 272095 w 645298"/>
                  <a:gd name="connsiteY3" fmla="*/ 1607969 h 1618612"/>
                  <a:gd name="connsiteX4" fmla="*/ 298 w 645298"/>
                  <a:gd name="connsiteY4" fmla="*/ 1418248 h 1618612"/>
                  <a:gd name="connsiteX0" fmla="*/ 253 w 645253"/>
                  <a:gd name="connsiteY0" fmla="*/ 1418248 h 1676490"/>
                  <a:gd name="connsiteX1" fmla="*/ 322753 w 645253"/>
                  <a:gd name="connsiteY1" fmla="*/ 0 h 1676490"/>
                  <a:gd name="connsiteX2" fmla="*/ 645253 w 645253"/>
                  <a:gd name="connsiteY2" fmla="*/ 1418248 h 1676490"/>
                  <a:gd name="connsiteX3" fmla="*/ 272050 w 645253"/>
                  <a:gd name="connsiteY3" fmla="*/ 1607969 h 1676490"/>
                  <a:gd name="connsiteX4" fmla="*/ 253 w 645253"/>
                  <a:gd name="connsiteY4" fmla="*/ 1418248 h 1676490"/>
                  <a:gd name="connsiteX0" fmla="*/ 0 w 645000"/>
                  <a:gd name="connsiteY0" fmla="*/ 1418248 h 1595529"/>
                  <a:gd name="connsiteX1" fmla="*/ 322500 w 645000"/>
                  <a:gd name="connsiteY1" fmla="*/ 0 h 1595529"/>
                  <a:gd name="connsiteX2" fmla="*/ 645000 w 645000"/>
                  <a:gd name="connsiteY2" fmla="*/ 1418248 h 1595529"/>
                  <a:gd name="connsiteX3" fmla="*/ 0 w 645000"/>
                  <a:gd name="connsiteY3" fmla="*/ 1418248 h 1595529"/>
                </a:gdLst>
                <a:ahLst/>
                <a:cxnLst>
                  <a:cxn ang="0">
                    <a:pos x="connsiteX0" y="connsiteY0"/>
                  </a:cxn>
                  <a:cxn ang="0">
                    <a:pos x="connsiteX1" y="connsiteY1"/>
                  </a:cxn>
                  <a:cxn ang="0">
                    <a:pos x="connsiteX2" y="connsiteY2"/>
                  </a:cxn>
                  <a:cxn ang="0">
                    <a:pos x="connsiteX3" y="connsiteY3"/>
                  </a:cxn>
                </a:cxnLst>
                <a:rect l="l" t="t" r="r" b="b"/>
                <a:pathLst>
                  <a:path w="645000" h="1595529">
                    <a:moveTo>
                      <a:pt x="0" y="1418248"/>
                    </a:moveTo>
                    <a:lnTo>
                      <a:pt x="322500" y="0"/>
                    </a:lnTo>
                    <a:lnTo>
                      <a:pt x="645000" y="1418248"/>
                    </a:lnTo>
                    <a:cubicBezTo>
                      <a:pt x="591250" y="1654623"/>
                      <a:pt x="53750" y="1654623"/>
                      <a:pt x="0" y="141824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am giác Vuông 51">
                <a:extLst>
                  <a:ext uri="{FF2B5EF4-FFF2-40B4-BE49-F238E27FC236}">
                    <a16:creationId xmlns:a16="http://schemas.microsoft.com/office/drawing/2014/main" id="{94EC2EB5-E551-1166-E322-1B3FFF568203}"/>
                  </a:ext>
                </a:extLst>
              </p:cNvPr>
              <p:cNvSpPr/>
              <p:nvPr/>
            </p:nvSpPr>
            <p:spPr>
              <a:xfrm rot="16943542" flipV="1">
                <a:off x="6593894" y="4538878"/>
                <a:ext cx="220350" cy="1660588"/>
              </a:xfrm>
              <a:custGeom>
                <a:avLst/>
                <a:gdLst>
                  <a:gd name="connsiteX0" fmla="*/ 0 w 206083"/>
                  <a:gd name="connsiteY0" fmla="*/ 1504611 h 1504611"/>
                  <a:gd name="connsiteX1" fmla="*/ 0 w 206083"/>
                  <a:gd name="connsiteY1" fmla="*/ 0 h 1504611"/>
                  <a:gd name="connsiteX2" fmla="*/ 206083 w 206083"/>
                  <a:gd name="connsiteY2" fmla="*/ 1504611 h 1504611"/>
                  <a:gd name="connsiteX3" fmla="*/ 0 w 206083"/>
                  <a:gd name="connsiteY3" fmla="*/ 1504611 h 1504611"/>
                  <a:gd name="connsiteX0" fmla="*/ 0 w 206083"/>
                  <a:gd name="connsiteY0" fmla="*/ 1504611 h 1618132"/>
                  <a:gd name="connsiteX1" fmla="*/ 0 w 206083"/>
                  <a:gd name="connsiteY1" fmla="*/ 0 h 1618132"/>
                  <a:gd name="connsiteX2" fmla="*/ 206083 w 206083"/>
                  <a:gd name="connsiteY2" fmla="*/ 1504611 h 1618132"/>
                  <a:gd name="connsiteX3" fmla="*/ 71518 w 206083"/>
                  <a:gd name="connsiteY3" fmla="*/ 1618132 h 1618132"/>
                  <a:gd name="connsiteX4" fmla="*/ 0 w 206083"/>
                  <a:gd name="connsiteY4" fmla="*/ 1504611 h 1618132"/>
                  <a:gd name="connsiteX0" fmla="*/ 0 w 206083"/>
                  <a:gd name="connsiteY0" fmla="*/ 1504611 h 1618132"/>
                  <a:gd name="connsiteX1" fmla="*/ 0 w 206083"/>
                  <a:gd name="connsiteY1" fmla="*/ 0 h 1618132"/>
                  <a:gd name="connsiteX2" fmla="*/ 206083 w 206083"/>
                  <a:gd name="connsiteY2" fmla="*/ 1504611 h 1618132"/>
                  <a:gd name="connsiteX3" fmla="*/ 71518 w 206083"/>
                  <a:gd name="connsiteY3" fmla="*/ 1618132 h 1618132"/>
                  <a:gd name="connsiteX4" fmla="*/ 0 w 206083"/>
                  <a:gd name="connsiteY4" fmla="*/ 1504611 h 1618132"/>
                  <a:gd name="connsiteX0" fmla="*/ 0 w 206083"/>
                  <a:gd name="connsiteY0" fmla="*/ 1504611 h 1618884"/>
                  <a:gd name="connsiteX1" fmla="*/ 0 w 206083"/>
                  <a:gd name="connsiteY1" fmla="*/ 0 h 1618884"/>
                  <a:gd name="connsiteX2" fmla="*/ 206083 w 206083"/>
                  <a:gd name="connsiteY2" fmla="*/ 1504611 h 1618884"/>
                  <a:gd name="connsiteX3" fmla="*/ 71518 w 206083"/>
                  <a:gd name="connsiteY3" fmla="*/ 1618132 h 1618884"/>
                  <a:gd name="connsiteX4" fmla="*/ 0 w 206083"/>
                  <a:gd name="connsiteY4" fmla="*/ 1504611 h 1618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83" h="1618884">
                    <a:moveTo>
                      <a:pt x="0" y="1504611"/>
                    </a:moveTo>
                    <a:lnTo>
                      <a:pt x="0" y="0"/>
                    </a:lnTo>
                    <a:lnTo>
                      <a:pt x="206083" y="1504611"/>
                    </a:lnTo>
                    <a:cubicBezTo>
                      <a:pt x="170977" y="1508604"/>
                      <a:pt x="121150" y="1629489"/>
                      <a:pt x="71518" y="1618132"/>
                    </a:cubicBezTo>
                    <a:cubicBezTo>
                      <a:pt x="29230" y="1582083"/>
                      <a:pt x="23839" y="1542451"/>
                      <a:pt x="0" y="1504611"/>
                    </a:cubicBezTo>
                    <a:close/>
                  </a:path>
                </a:pathLst>
              </a:cu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am giác Cân 55">
                <a:extLst>
                  <a:ext uri="{FF2B5EF4-FFF2-40B4-BE49-F238E27FC236}">
                    <a16:creationId xmlns:a16="http://schemas.microsoft.com/office/drawing/2014/main" id="{2AF210B7-44A5-52F2-9625-8CFEEFACB530}"/>
                  </a:ext>
                </a:extLst>
              </p:cNvPr>
              <p:cNvSpPr/>
              <p:nvPr/>
            </p:nvSpPr>
            <p:spPr>
              <a:xfrm rot="5573671">
                <a:off x="6889121" y="5274333"/>
                <a:ext cx="432558" cy="736181"/>
              </a:xfrm>
              <a:custGeom>
                <a:avLst/>
                <a:gdLst>
                  <a:gd name="connsiteX0" fmla="*/ 0 w 432558"/>
                  <a:gd name="connsiteY0" fmla="*/ 592214 h 592214"/>
                  <a:gd name="connsiteX1" fmla="*/ 216279 w 432558"/>
                  <a:gd name="connsiteY1" fmla="*/ 0 h 592214"/>
                  <a:gd name="connsiteX2" fmla="*/ 432558 w 432558"/>
                  <a:gd name="connsiteY2" fmla="*/ 592214 h 592214"/>
                  <a:gd name="connsiteX3" fmla="*/ 0 w 432558"/>
                  <a:gd name="connsiteY3" fmla="*/ 592214 h 592214"/>
                  <a:gd name="connsiteX0" fmla="*/ 0 w 432558"/>
                  <a:gd name="connsiteY0" fmla="*/ 592214 h 599752"/>
                  <a:gd name="connsiteX1" fmla="*/ 216279 w 432558"/>
                  <a:gd name="connsiteY1" fmla="*/ 0 h 599752"/>
                  <a:gd name="connsiteX2" fmla="*/ 432558 w 432558"/>
                  <a:gd name="connsiteY2" fmla="*/ 592214 h 599752"/>
                  <a:gd name="connsiteX3" fmla="*/ 231993 w 432558"/>
                  <a:gd name="connsiteY3" fmla="*/ 599752 h 599752"/>
                  <a:gd name="connsiteX4" fmla="*/ 0 w 432558"/>
                  <a:gd name="connsiteY4" fmla="*/ 592214 h 599752"/>
                  <a:gd name="connsiteX0" fmla="*/ 0 w 432558"/>
                  <a:gd name="connsiteY0" fmla="*/ 592214 h 730281"/>
                  <a:gd name="connsiteX1" fmla="*/ 216279 w 432558"/>
                  <a:gd name="connsiteY1" fmla="*/ 0 h 730281"/>
                  <a:gd name="connsiteX2" fmla="*/ 432558 w 432558"/>
                  <a:gd name="connsiteY2" fmla="*/ 592214 h 730281"/>
                  <a:gd name="connsiteX3" fmla="*/ 215704 w 432558"/>
                  <a:gd name="connsiteY3" fmla="*/ 730281 h 730281"/>
                  <a:gd name="connsiteX4" fmla="*/ 0 w 432558"/>
                  <a:gd name="connsiteY4" fmla="*/ 592214 h 730281"/>
                  <a:gd name="connsiteX0" fmla="*/ 0 w 432558"/>
                  <a:gd name="connsiteY0" fmla="*/ 592214 h 736181"/>
                  <a:gd name="connsiteX1" fmla="*/ 216279 w 432558"/>
                  <a:gd name="connsiteY1" fmla="*/ 0 h 736181"/>
                  <a:gd name="connsiteX2" fmla="*/ 432558 w 432558"/>
                  <a:gd name="connsiteY2" fmla="*/ 592214 h 736181"/>
                  <a:gd name="connsiteX3" fmla="*/ 215704 w 432558"/>
                  <a:gd name="connsiteY3" fmla="*/ 730281 h 736181"/>
                  <a:gd name="connsiteX4" fmla="*/ 0 w 432558"/>
                  <a:gd name="connsiteY4" fmla="*/ 592214 h 73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558" h="736181">
                    <a:moveTo>
                      <a:pt x="0" y="592214"/>
                    </a:moveTo>
                    <a:lnTo>
                      <a:pt x="216279" y="0"/>
                    </a:lnTo>
                    <a:lnTo>
                      <a:pt x="432558" y="592214"/>
                    </a:lnTo>
                    <a:cubicBezTo>
                      <a:pt x="360273" y="638236"/>
                      <a:pt x="363323" y="764845"/>
                      <a:pt x="215704" y="730281"/>
                    </a:cubicBezTo>
                    <a:cubicBezTo>
                      <a:pt x="68085" y="695717"/>
                      <a:pt x="71901" y="638236"/>
                      <a:pt x="0" y="592214"/>
                    </a:cubicBezTo>
                    <a:close/>
                  </a:path>
                </a:pathLst>
              </a:custGeom>
              <a:gradFill flip="none" rotWithShape="1">
                <a:gsLst>
                  <a:gs pos="36000">
                    <a:schemeClr val="tx1"/>
                  </a:gs>
                  <a:gs pos="50000">
                    <a:schemeClr val="bg1"/>
                  </a:gs>
                  <a:gs pos="50000">
                    <a:schemeClr val="accent3">
                      <a:lumMod val="89000"/>
                    </a:schemeClr>
                  </a:gs>
                  <a:gs pos="50000">
                    <a:schemeClr val="bg1"/>
                  </a:gs>
                  <a:gs pos="66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ưu đồ: Đường kết nối 10">
                <a:extLst>
                  <a:ext uri="{FF2B5EF4-FFF2-40B4-BE49-F238E27FC236}">
                    <a16:creationId xmlns:a16="http://schemas.microsoft.com/office/drawing/2014/main" id="{155F948D-7EC1-B1AD-0719-0CD981C15092}"/>
                  </a:ext>
                </a:extLst>
              </p:cNvPr>
              <p:cNvSpPr/>
              <p:nvPr/>
            </p:nvSpPr>
            <p:spPr>
              <a:xfrm>
                <a:off x="7216833" y="756138"/>
                <a:ext cx="499623" cy="540212"/>
              </a:xfrm>
              <a:prstGeom prst="flowChartConnector">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ưu đồ: Đường kết nối 11">
                <a:extLst>
                  <a:ext uri="{FF2B5EF4-FFF2-40B4-BE49-F238E27FC236}">
                    <a16:creationId xmlns:a16="http://schemas.microsoft.com/office/drawing/2014/main" id="{006F5CB6-687C-2CE4-BCF9-FC6BD06DEB19}"/>
                  </a:ext>
                </a:extLst>
              </p:cNvPr>
              <p:cNvSpPr/>
              <p:nvPr/>
            </p:nvSpPr>
            <p:spPr>
              <a:xfrm>
                <a:off x="7915740" y="2024758"/>
                <a:ext cx="515688" cy="492162"/>
              </a:xfrm>
              <a:prstGeom prst="flowChartConnector">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ưu đồ: Đường kết nối 12">
                <a:extLst>
                  <a:ext uri="{FF2B5EF4-FFF2-40B4-BE49-F238E27FC236}">
                    <a16:creationId xmlns:a16="http://schemas.microsoft.com/office/drawing/2014/main" id="{64D5F71A-69BC-4BFC-54AA-C8DEDC3B0947}"/>
                  </a:ext>
                </a:extLst>
              </p:cNvPr>
              <p:cNvSpPr/>
              <p:nvPr/>
            </p:nvSpPr>
            <p:spPr>
              <a:xfrm>
                <a:off x="7896634" y="3248665"/>
                <a:ext cx="448495" cy="424870"/>
              </a:xfrm>
              <a:prstGeom prst="flowChartConnector">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ộp Văn bản 35">
                <a:extLst>
                  <a:ext uri="{FF2B5EF4-FFF2-40B4-BE49-F238E27FC236}">
                    <a16:creationId xmlns:a16="http://schemas.microsoft.com/office/drawing/2014/main" id="{4FD2CA67-12E8-9AC5-14F8-B2A811FA8561}"/>
                  </a:ext>
                </a:extLst>
              </p:cNvPr>
              <p:cNvSpPr txBox="1"/>
              <p:nvPr/>
            </p:nvSpPr>
            <p:spPr>
              <a:xfrm>
                <a:off x="7257972" y="733856"/>
                <a:ext cx="451162" cy="584775"/>
              </a:xfrm>
              <a:prstGeom prst="rect">
                <a:avLst/>
              </a:prstGeom>
              <a:noFill/>
            </p:spPr>
            <p:txBody>
              <a:bodyPr wrap="square" rtlCol="0">
                <a:spAutoFit/>
              </a:bodyPr>
              <a:lstStyle/>
              <a:p>
                <a:r>
                  <a:rPr lang="en-US" sz="3200" b="1" dirty="0">
                    <a:solidFill>
                      <a:srgbClr val="F74D11"/>
                    </a:solidFill>
                    <a:latin typeface="Broadway" panose="04040905080B02020502" pitchFamily="82" charset="0"/>
                    <a:cs typeface="Times New Roman" panose="02020603050405020304" pitchFamily="18" charset="0"/>
                  </a:rPr>
                  <a:t>1</a:t>
                </a:r>
              </a:p>
            </p:txBody>
          </p:sp>
          <p:sp>
            <p:nvSpPr>
              <p:cNvPr id="38" name="Hộp Văn bản 37">
                <a:extLst>
                  <a:ext uri="{FF2B5EF4-FFF2-40B4-BE49-F238E27FC236}">
                    <a16:creationId xmlns:a16="http://schemas.microsoft.com/office/drawing/2014/main" id="{3E13BBBC-F0D7-3AF0-2A67-8DA4E89C3C9F}"/>
                  </a:ext>
                </a:extLst>
              </p:cNvPr>
              <p:cNvSpPr txBox="1"/>
              <p:nvPr/>
            </p:nvSpPr>
            <p:spPr>
              <a:xfrm>
                <a:off x="7887708" y="3136610"/>
                <a:ext cx="448495" cy="584775"/>
              </a:xfrm>
              <a:prstGeom prst="rect">
                <a:avLst/>
              </a:prstGeom>
              <a:noFill/>
            </p:spPr>
            <p:txBody>
              <a:bodyPr wrap="square" rtlCol="0">
                <a:spAutoFit/>
              </a:bodyPr>
              <a:lstStyle/>
              <a:p>
                <a:r>
                  <a:rPr lang="en-US" sz="3200" b="1" dirty="0">
                    <a:solidFill>
                      <a:srgbClr val="F4A17C"/>
                    </a:solidFill>
                    <a:latin typeface="Broadway" panose="04040905080B02020502" pitchFamily="82" charset="0"/>
                    <a:cs typeface="Times New Roman" panose="02020603050405020304" pitchFamily="18" charset="0"/>
                  </a:rPr>
                  <a:t>2</a:t>
                </a:r>
              </a:p>
            </p:txBody>
          </p:sp>
        </p:grpSp>
        <p:sp>
          <p:nvSpPr>
            <p:cNvPr id="3" name="Hộp Văn bản 2">
              <a:extLst>
                <a:ext uri="{FF2B5EF4-FFF2-40B4-BE49-F238E27FC236}">
                  <a16:creationId xmlns:a16="http://schemas.microsoft.com/office/drawing/2014/main" id="{80D9C969-A9FB-1230-70F9-8D0CAC549EA7}"/>
                </a:ext>
              </a:extLst>
            </p:cNvPr>
            <p:cNvSpPr txBox="1"/>
            <p:nvPr/>
          </p:nvSpPr>
          <p:spPr>
            <a:xfrm>
              <a:off x="4270246" y="356192"/>
              <a:ext cx="352961" cy="584775"/>
            </a:xfrm>
            <a:prstGeom prst="rect">
              <a:avLst/>
            </a:prstGeom>
            <a:noFill/>
          </p:spPr>
          <p:txBody>
            <a:bodyPr wrap="square" rtlCol="0">
              <a:spAutoFit/>
            </a:bodyPr>
            <a:lstStyle/>
            <a:p>
              <a:r>
                <a:rPr lang="en-US" sz="3200" b="1" dirty="0">
                  <a:solidFill>
                    <a:srgbClr val="FF0000"/>
                  </a:solidFill>
                  <a:latin typeface="Broadway" panose="04040905080B02020502" pitchFamily="82" charset="0"/>
                  <a:cs typeface="Times New Roman" panose="02020603050405020304" pitchFamily="18" charset="0"/>
                </a:rPr>
                <a:t>1</a:t>
              </a:r>
            </a:p>
          </p:txBody>
        </p:sp>
      </p:grpSp>
      <p:cxnSp>
        <p:nvCxnSpPr>
          <p:cNvPr id="74" name="Đường kết nối: Mũi tên Gấp khúc 73">
            <a:extLst>
              <a:ext uri="{FF2B5EF4-FFF2-40B4-BE49-F238E27FC236}">
                <a16:creationId xmlns:a16="http://schemas.microsoft.com/office/drawing/2014/main" id="{583E48B1-8B2C-52AD-A01D-20F5B9F569F6}"/>
              </a:ext>
            </a:extLst>
          </p:cNvPr>
          <p:cNvCxnSpPr>
            <a:cxnSpLocks/>
            <a:stCxn id="38" idx="2"/>
            <a:endCxn id="41" idx="1"/>
          </p:cNvCxnSpPr>
          <p:nvPr/>
        </p:nvCxnSpPr>
        <p:spPr>
          <a:xfrm rot="16200000" flipH="1">
            <a:off x="5305889" y="4138268"/>
            <a:ext cx="1602769" cy="1448117"/>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Đường kết nối: Mũi tên Gấp khúc 75">
            <a:extLst>
              <a:ext uri="{FF2B5EF4-FFF2-40B4-BE49-F238E27FC236}">
                <a16:creationId xmlns:a16="http://schemas.microsoft.com/office/drawing/2014/main" id="{56674A8E-737C-3862-4B6A-42D84DFF5A20}"/>
              </a:ext>
            </a:extLst>
          </p:cNvPr>
          <p:cNvCxnSpPr>
            <a:cxnSpLocks/>
            <a:stCxn id="36" idx="3"/>
            <a:endCxn id="39" idx="1"/>
          </p:cNvCxnSpPr>
          <p:nvPr/>
        </p:nvCxnSpPr>
        <p:spPr>
          <a:xfrm>
            <a:off x="4965485" y="1365802"/>
            <a:ext cx="1849695" cy="1361209"/>
          </a:xfrm>
          <a:prstGeom prst="bentConnector3">
            <a:avLst>
              <a:gd name="adj1" fmla="val 8136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Nhóm 14">
            <a:extLst>
              <a:ext uri="{FF2B5EF4-FFF2-40B4-BE49-F238E27FC236}">
                <a16:creationId xmlns:a16="http://schemas.microsoft.com/office/drawing/2014/main" id="{1DCC09E0-A459-4C60-4FD0-E9D1A36DF9FA}"/>
              </a:ext>
            </a:extLst>
          </p:cNvPr>
          <p:cNvGrpSpPr/>
          <p:nvPr/>
        </p:nvGrpSpPr>
        <p:grpSpPr>
          <a:xfrm>
            <a:off x="6827144" y="4411491"/>
            <a:ext cx="4790807" cy="2193141"/>
            <a:chOff x="6831332" y="5142211"/>
            <a:chExt cx="4790807" cy="1236178"/>
          </a:xfrm>
        </p:grpSpPr>
        <p:sp>
          <p:nvSpPr>
            <p:cNvPr id="41" name="Hình chữ nhật: Góc Tròn 40">
              <a:extLst>
                <a:ext uri="{FF2B5EF4-FFF2-40B4-BE49-F238E27FC236}">
                  <a16:creationId xmlns:a16="http://schemas.microsoft.com/office/drawing/2014/main" id="{3023CD5B-44BE-58BD-B18A-DA302BC9E072}"/>
                </a:ext>
              </a:extLst>
            </p:cNvPr>
            <p:cNvSpPr/>
            <p:nvPr/>
          </p:nvSpPr>
          <p:spPr>
            <a:xfrm>
              <a:off x="6831332" y="5142211"/>
              <a:ext cx="4790807" cy="1043001"/>
            </a:xfrm>
            <a:prstGeom prst="roundRect">
              <a:avLst>
                <a:gd name="adj" fmla="val 50000"/>
              </a:avLst>
            </a:prstGeom>
            <a:gradFill>
              <a:gsLst>
                <a:gs pos="23000">
                  <a:srgbClr val="33CC33">
                    <a:alpha val="56863"/>
                  </a:srgbClr>
                </a:gs>
                <a:gs pos="73000">
                  <a:srgbClr val="00CC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ưu đồ: Đường kết nối 44">
              <a:extLst>
                <a:ext uri="{FF2B5EF4-FFF2-40B4-BE49-F238E27FC236}">
                  <a16:creationId xmlns:a16="http://schemas.microsoft.com/office/drawing/2014/main" id="{8DE45B2A-27BE-A814-963D-F2F1B82CCA3D}"/>
                </a:ext>
              </a:extLst>
            </p:cNvPr>
            <p:cNvSpPr/>
            <p:nvPr/>
          </p:nvSpPr>
          <p:spPr>
            <a:xfrm>
              <a:off x="7026711" y="5271567"/>
              <a:ext cx="909116" cy="811822"/>
            </a:xfrm>
            <a:prstGeom prst="flowChartConnector">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Hình ảnh 70">
              <a:extLst>
                <a:ext uri="{FF2B5EF4-FFF2-40B4-BE49-F238E27FC236}">
                  <a16:creationId xmlns:a16="http://schemas.microsoft.com/office/drawing/2014/main" id="{F927B92E-81E9-6A1D-0878-87755976A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427" y="5438898"/>
              <a:ext cx="621438" cy="621438"/>
            </a:xfrm>
            <a:prstGeom prst="rect">
              <a:avLst/>
            </a:prstGeom>
          </p:spPr>
        </p:pic>
        <p:sp>
          <p:nvSpPr>
            <p:cNvPr id="101" name="Hộp Văn bản 100">
              <a:extLst>
                <a:ext uri="{FF2B5EF4-FFF2-40B4-BE49-F238E27FC236}">
                  <a16:creationId xmlns:a16="http://schemas.microsoft.com/office/drawing/2014/main" id="{6DD45F76-526E-16B0-A64B-C2BE0E9F6017}"/>
                </a:ext>
              </a:extLst>
            </p:cNvPr>
            <p:cNvSpPr txBox="1"/>
            <p:nvPr/>
          </p:nvSpPr>
          <p:spPr>
            <a:xfrm flipH="1">
              <a:off x="7938053" y="5301171"/>
              <a:ext cx="3223761" cy="1077218"/>
            </a:xfrm>
            <a:prstGeom prst="rect">
              <a:avLst/>
            </a:prstGeom>
            <a:no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Cuộc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giao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chiến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với</a:t>
              </a:r>
              <a:r>
                <a:rPr lang="en-US" sz="3200" b="1" dirty="0">
                  <a:solidFill>
                    <a:schemeClr val="bg1"/>
                  </a:solidFill>
                  <a:latin typeface="Times New Roman" panose="02020603050405020304" pitchFamily="18" charset="0"/>
                  <a:cs typeface="Times New Roman" panose="02020603050405020304" pitchFamily="18" charset="0"/>
                </a:rPr>
                <a:t> con </a:t>
              </a:r>
              <a:r>
                <a:rPr lang="en-US" sz="3200" b="1" dirty="0" err="1">
                  <a:solidFill>
                    <a:schemeClr val="bg1"/>
                  </a:solidFill>
                  <a:latin typeface="Times New Roman" panose="02020603050405020304" pitchFamily="18" charset="0"/>
                  <a:cs typeface="Times New Roman" panose="02020603050405020304" pitchFamily="18" charset="0"/>
                </a:rPr>
                <a:t>bạch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tuộc</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110" name="Hộp Văn bản 109">
            <a:extLst>
              <a:ext uri="{FF2B5EF4-FFF2-40B4-BE49-F238E27FC236}">
                <a16:creationId xmlns:a16="http://schemas.microsoft.com/office/drawing/2014/main" id="{503AE699-5800-D411-E4B0-5CA8CB17E447}"/>
              </a:ext>
            </a:extLst>
          </p:cNvPr>
          <p:cNvSpPr txBox="1"/>
          <p:nvPr/>
        </p:nvSpPr>
        <p:spPr>
          <a:xfrm flipH="1">
            <a:off x="1897262" y="2153779"/>
            <a:ext cx="2945825" cy="2862322"/>
          </a:xfrm>
          <a:prstGeom prst="rect">
            <a:avLst/>
          </a:prstGeom>
          <a:noFill/>
        </p:spPr>
        <p:txBody>
          <a:bodyPr wrap="square" rtlCol="0">
            <a:spAutoFit/>
          </a:bodyPr>
          <a:lstStyle/>
          <a:p>
            <a:r>
              <a:rPr lang="en-US" sz="4500" b="1" dirty="0">
                <a:solidFill>
                  <a:srgbClr val="33CC33"/>
                </a:solidFill>
                <a:latin typeface="Goudy Stout" panose="0202090407030B020401" pitchFamily="18" charset="0"/>
              </a:rPr>
              <a:t>ĐỌC HIỂU VĂN BẢN</a:t>
            </a:r>
          </a:p>
        </p:txBody>
      </p:sp>
      <p:grpSp>
        <p:nvGrpSpPr>
          <p:cNvPr id="9" name="Nhóm 8">
            <a:extLst>
              <a:ext uri="{FF2B5EF4-FFF2-40B4-BE49-F238E27FC236}">
                <a16:creationId xmlns:a16="http://schemas.microsoft.com/office/drawing/2014/main" id="{5C24B065-1FE0-3F0F-0084-60D7B2E38001}"/>
              </a:ext>
            </a:extLst>
          </p:cNvPr>
          <p:cNvGrpSpPr/>
          <p:nvPr/>
        </p:nvGrpSpPr>
        <p:grpSpPr>
          <a:xfrm>
            <a:off x="6815180" y="1670002"/>
            <a:ext cx="4790808" cy="1635395"/>
            <a:chOff x="6801333" y="1938988"/>
            <a:chExt cx="4790808" cy="1403978"/>
          </a:xfrm>
        </p:grpSpPr>
        <p:grpSp>
          <p:nvGrpSpPr>
            <p:cNvPr id="8" name="Nhóm 7">
              <a:extLst>
                <a:ext uri="{FF2B5EF4-FFF2-40B4-BE49-F238E27FC236}">
                  <a16:creationId xmlns:a16="http://schemas.microsoft.com/office/drawing/2014/main" id="{D0CFD612-7BAA-C17E-C6D0-1B42A0E75FEC}"/>
                </a:ext>
              </a:extLst>
            </p:cNvPr>
            <p:cNvGrpSpPr/>
            <p:nvPr/>
          </p:nvGrpSpPr>
          <p:grpSpPr>
            <a:xfrm>
              <a:off x="6801333" y="1938988"/>
              <a:ext cx="4790808" cy="1403978"/>
              <a:chOff x="6831332" y="1874531"/>
              <a:chExt cx="4790808" cy="1403978"/>
            </a:xfrm>
          </p:grpSpPr>
          <p:sp>
            <p:nvSpPr>
              <p:cNvPr id="39" name="Hình chữ nhật: Góc Tròn 38">
                <a:extLst>
                  <a:ext uri="{FF2B5EF4-FFF2-40B4-BE49-F238E27FC236}">
                    <a16:creationId xmlns:a16="http://schemas.microsoft.com/office/drawing/2014/main" id="{D74668F7-169A-4B0D-D5AB-979711B67CAB}"/>
                  </a:ext>
                </a:extLst>
              </p:cNvPr>
              <p:cNvSpPr/>
              <p:nvPr/>
            </p:nvSpPr>
            <p:spPr>
              <a:xfrm>
                <a:off x="6831332" y="1874531"/>
                <a:ext cx="4790808" cy="1403978"/>
              </a:xfrm>
              <a:prstGeom prst="roundRect">
                <a:avLst>
                  <a:gd name="adj" fmla="val 50000"/>
                </a:avLst>
              </a:prstGeom>
              <a:gradFill>
                <a:gsLst>
                  <a:gs pos="23000">
                    <a:srgbClr val="EF89E3">
                      <a:alpha val="56863"/>
                    </a:srgbClr>
                  </a:gs>
                  <a:gs pos="73000">
                    <a:srgbClr val="FF33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ưu đồ: Đường kết nối 46">
                <a:extLst>
                  <a:ext uri="{FF2B5EF4-FFF2-40B4-BE49-F238E27FC236}">
                    <a16:creationId xmlns:a16="http://schemas.microsoft.com/office/drawing/2014/main" id="{E77929A3-711E-9C61-7EF2-223C9FB5C343}"/>
                  </a:ext>
                </a:extLst>
              </p:cNvPr>
              <p:cNvSpPr/>
              <p:nvPr/>
            </p:nvSpPr>
            <p:spPr>
              <a:xfrm>
                <a:off x="7002763" y="2206699"/>
                <a:ext cx="909116" cy="811822"/>
              </a:xfrm>
              <a:prstGeom prst="flowChartConnector">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ộp Văn bản 98">
                <a:extLst>
                  <a:ext uri="{FF2B5EF4-FFF2-40B4-BE49-F238E27FC236}">
                    <a16:creationId xmlns:a16="http://schemas.microsoft.com/office/drawing/2014/main" id="{6BB01C8A-A651-8D0C-AA43-CF55FEDA6BE4}"/>
                  </a:ext>
                </a:extLst>
              </p:cNvPr>
              <p:cNvSpPr txBox="1"/>
              <p:nvPr/>
            </p:nvSpPr>
            <p:spPr>
              <a:xfrm flipH="1">
                <a:off x="7911879" y="2210255"/>
                <a:ext cx="3693566" cy="502026"/>
              </a:xfrm>
              <a:prstGeom prst="rect">
                <a:avLst/>
              </a:prstGeom>
              <a:noFill/>
            </p:spPr>
            <p:txBody>
              <a:bodyPr wrap="square" rtlCol="0">
                <a:spAutoFit/>
              </a:bodyPr>
              <a:lstStyle/>
              <a:p>
                <a:pPr algn="just"/>
                <a:r>
                  <a:rPr lang="en-US" sz="3200" b="1" dirty="0" err="1">
                    <a:solidFill>
                      <a:srgbClr val="0000CC"/>
                    </a:solidFill>
                    <a:latin typeface="Times New Roman" panose="02020603050405020304" pitchFamily="18" charset="0"/>
                    <a:cs typeface="Times New Roman" panose="02020603050405020304" pitchFamily="18" charset="0"/>
                  </a:rPr>
                  <a:t>Hình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ảnh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tuộc</a:t>
                </a:r>
                <a:endParaRPr lang="en-US" sz="3200" b="1" dirty="0">
                  <a:solidFill>
                    <a:srgbClr val="0000CC"/>
                  </a:solidFill>
                  <a:latin typeface="Times New Roman" panose="02020603050405020304" pitchFamily="18" charset="0"/>
                  <a:cs typeface="Times New Roman" panose="02020603050405020304" pitchFamily="18" charset="0"/>
                </a:endParaRPr>
              </a:p>
            </p:txBody>
          </p:sp>
        </p:grpSp>
        <p:pic>
          <p:nvPicPr>
            <p:cNvPr id="10" name="Hình ảnh 9">
              <a:extLst>
                <a:ext uri="{FF2B5EF4-FFF2-40B4-BE49-F238E27FC236}">
                  <a16:creationId xmlns:a16="http://schemas.microsoft.com/office/drawing/2014/main" id="{E58897DB-9224-74C2-5656-E92E6552F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2754" y="2459382"/>
              <a:ext cx="435369" cy="435369"/>
            </a:xfrm>
            <a:prstGeom prst="rect">
              <a:avLst/>
            </a:prstGeom>
          </p:spPr>
        </p:pic>
      </p:grpSp>
    </p:spTree>
    <p:extLst>
      <p:ext uri="{BB962C8B-B14F-4D97-AF65-F5344CB8AC3E}">
        <p14:creationId xmlns:p14="http://schemas.microsoft.com/office/powerpoint/2010/main" val="4038928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barn(inVertical)">
                                      <p:cBhvr>
                                        <p:cTn id="15" dur="500"/>
                                        <p:tgtEl>
                                          <p:spTgt spid="7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744718" y="207390"/>
            <a:ext cx="4732255" cy="103694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Hình ảnh  bạch tuộc</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7-Point Star 4"/>
          <p:cNvSpPr/>
          <p:nvPr/>
        </p:nvSpPr>
        <p:spPr>
          <a:xfrm>
            <a:off x="2498104" y="320511"/>
            <a:ext cx="8474697" cy="6537489"/>
          </a:xfrm>
          <a:prstGeom prst="star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Hoàn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cảnh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xuất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hiện</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No-</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lớt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lặn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20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mét</a:t>
            </a:r>
            <a:r>
              <a:rPr lang="en-US" sz="3200" i="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3639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77790" y="179110"/>
            <a:ext cx="6080289" cy="7352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khổng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lồ</a:t>
            </a:r>
            <a:r>
              <a:rPr lang="en-US" sz="3200" dirty="0">
                <a:solidFill>
                  <a:srgbClr val="FF0000"/>
                </a:solidFill>
                <a:latin typeface="Times New Roman" panose="02020603050405020304" pitchFamily="18" charset="0"/>
                <a:cs typeface="Times New Roman" panose="02020603050405020304" pitchFamily="18" charset="0"/>
              </a:rPr>
              <a:t> </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60256" y="1197204"/>
            <a:ext cx="4798243" cy="546754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Qua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vật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tôi</a:t>
            </a:r>
            <a:r>
              <a:rPr lang="en-US" sz="2800" b="1" dirty="0">
                <a:solidFill>
                  <a:srgbClr val="C00000"/>
                </a:solidFill>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“Con </a:t>
            </a:r>
            <a:r>
              <a:rPr lang="en-US" sz="2800" i="1" dirty="0" err="1">
                <a:latin typeface="Times New Roman" panose="02020603050405020304" pitchFamily="18" charset="0"/>
                <a:cs typeface="Times New Roman" panose="02020603050405020304" pitchFamily="18" charset="0"/>
              </a:rPr>
              <a:t>bạch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khổng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lồ</a:t>
            </a:r>
            <a:r>
              <a:rPr lang="vi-VN" sz="2800"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dùng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nhọn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xuyên</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đông</a:t>
            </a:r>
            <a:r>
              <a:rPr lang="vi-VN" sz="2800"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a:t>
            </a:r>
            <a:r>
              <a:rPr lang="en-US" sz="2800" dirty="0">
                <a:latin typeface="Times New Roman" panose="02020603050405020304" pitchFamily="18" charset="0"/>
                <a:cs typeface="Times New Roman" panose="02020603050405020304" pitchFamily="18" charset="0"/>
              </a:rPr>
              <a:t>ã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bạch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5514680" y="914401"/>
            <a:ext cx="6381947" cy="57503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Cuộc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trò</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chuyện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Nét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xây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với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giáo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sư</a:t>
            </a:r>
            <a:r>
              <a:rPr lang="en-US" sz="2800" b="1" dirty="0">
                <a:solidFill>
                  <a:srgbClr val="C00000"/>
                </a:solidFill>
                <a:latin typeface="Times New Roman" panose="02020603050405020304" pitchFamily="18" charset="0"/>
                <a:cs typeface="Times New Roman" panose="02020603050405020304" pitchFamily="18" charset="0"/>
              </a:rPr>
              <a:t> A-</a:t>
            </a:r>
            <a:r>
              <a:rPr lang="en-US" sz="2800" b="1" dirty="0" err="1">
                <a:solidFill>
                  <a:srgbClr val="C00000"/>
                </a:solidFill>
                <a:latin typeface="Times New Roman" panose="02020603050405020304" pitchFamily="18" charset="0"/>
                <a:cs typeface="Times New Roman" panose="02020603050405020304" pitchFamily="18" charset="0"/>
              </a:rPr>
              <a:t>rôn</a:t>
            </a:r>
            <a:r>
              <a:rPr lang="en-US" sz="2800" b="1" dirty="0">
                <a:solidFill>
                  <a:srgbClr val="C00000"/>
                </a:solidFill>
                <a:latin typeface="Times New Roman" panose="02020603050405020304" pitchFamily="18" charset="0"/>
                <a:cs typeface="Times New Roman" panose="02020603050405020304" pitchFamily="18" charset="0"/>
              </a:rPr>
              <a:t>-</a:t>
            </a:r>
            <a:r>
              <a:rPr lang="en-US" sz="2800" b="1" dirty="0" err="1">
                <a:solidFill>
                  <a:srgbClr val="C00000"/>
                </a:solidFill>
                <a:latin typeface="Times New Roman" panose="02020603050405020304" pitchFamily="18" charset="0"/>
                <a:cs typeface="Times New Roman" panose="02020603050405020304" pitchFamily="18" charset="0"/>
              </a:rPr>
              <a:t>nác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bạch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to </a:t>
            </a:r>
            <a:r>
              <a:rPr lang="en-US" sz="2800" dirty="0" err="1">
                <a:solidFill>
                  <a:schemeClr val="tx1"/>
                </a:solidFill>
                <a:latin typeface="Times New Roman" panose="02020603050405020304" pitchFamily="18" charset="0"/>
                <a:cs typeface="Times New Roman" panose="02020603050405020304" pitchFamily="18" charset="0"/>
              </a:rPr>
              <a:t>lớn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khổng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dương</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Con </a:t>
            </a:r>
            <a:r>
              <a:rPr lang="en-US" sz="2800" i="1" dirty="0" err="1">
                <a:solidFill>
                  <a:schemeClr val="tx1"/>
                </a:solidFill>
                <a:latin typeface="Times New Roman" panose="02020603050405020304" pitchFamily="18" charset="0"/>
                <a:cs typeface="Times New Roman" panose="02020603050405020304" pitchFamily="18" charset="0"/>
              </a:rPr>
              <a:t>bạch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tuộc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dài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chừng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sáu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mét</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Trên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đầu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vòi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ngọ</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ngoạy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trong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nước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biển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như</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một</a:t>
            </a:r>
            <a:r>
              <a:rPr lang="en-US" sz="2800" i="1" dirty="0">
                <a:solidFill>
                  <a:schemeClr val="tx1"/>
                </a:solidFill>
                <a:latin typeface="Times New Roman" panose="02020603050405020304" pitchFamily="18" charset="0"/>
                <a:cs typeface="Times New Roman" panose="02020603050405020304" pitchFamily="18" charset="0"/>
              </a:rPr>
              <a:t> con </a:t>
            </a:r>
            <a:r>
              <a:rPr lang="en-US" sz="2800" i="1" dirty="0" err="1">
                <a:solidFill>
                  <a:schemeClr val="tx1"/>
                </a:solidFill>
                <a:latin typeface="Times New Roman" panose="02020603050405020304" pitchFamily="18" charset="0"/>
                <a:cs typeface="Times New Roman" panose="02020603050405020304" pitchFamily="18" charset="0"/>
              </a:rPr>
              <a:t>rắn</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Hai </a:t>
            </a:r>
            <a:r>
              <a:rPr lang="en-US" sz="2800" i="1" dirty="0" err="1">
                <a:solidFill>
                  <a:schemeClr val="tx1"/>
                </a:solidFill>
                <a:latin typeface="Times New Roman" panose="02020603050405020304" pitchFamily="18" charset="0"/>
                <a:cs typeface="Times New Roman" panose="02020603050405020304" pitchFamily="18" charset="0"/>
              </a:rPr>
              <a:t>hàm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rất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giống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mỏ</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vẹt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nhưng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lớn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hơn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nhiều</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5228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FF863F7E-5009-4055-96E2-7518EA0A1048}"/>
              </a:ext>
            </a:extLst>
          </p:cNvPr>
          <p:cNvSpPr/>
          <p:nvPr/>
        </p:nvSpPr>
        <p:spPr>
          <a:xfrm>
            <a:off x="6219126" y="2128971"/>
            <a:ext cx="5657088" cy="893364"/>
          </a:xfrm>
          <a:prstGeom prst="roundRect">
            <a:avLst>
              <a:gd name="adj" fmla="val 40550"/>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TÌM HIỂU CHUNG</a:t>
            </a:r>
          </a:p>
        </p:txBody>
      </p:sp>
      <p:sp>
        <p:nvSpPr>
          <p:cNvPr id="51" name="Rectangle: Rounded Corners 50">
            <a:extLst>
              <a:ext uri="{FF2B5EF4-FFF2-40B4-BE49-F238E27FC236}">
                <a16:creationId xmlns:a16="http://schemas.microsoft.com/office/drawing/2014/main" id="{6CF8B5DE-F53F-4E2C-A5A8-8B5959A4EFA3}"/>
              </a:ext>
            </a:extLst>
          </p:cNvPr>
          <p:cNvSpPr/>
          <p:nvPr/>
        </p:nvSpPr>
        <p:spPr>
          <a:xfrm>
            <a:off x="5892664" y="618671"/>
            <a:ext cx="5657088" cy="893364"/>
          </a:xfrm>
          <a:prstGeom prst="roundRect">
            <a:avLst>
              <a:gd name="adj" fmla="val 40550"/>
            </a:avLst>
          </a:prstGeom>
          <a:solidFill>
            <a:srgbClr val="4D9F1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KIẾN THỨC NGỮ VĂN</a:t>
            </a:r>
          </a:p>
        </p:txBody>
      </p:sp>
      <p:sp>
        <p:nvSpPr>
          <p:cNvPr id="52" name="Rectangle: Rounded Corners 51">
            <a:extLst>
              <a:ext uri="{FF2B5EF4-FFF2-40B4-BE49-F238E27FC236}">
                <a16:creationId xmlns:a16="http://schemas.microsoft.com/office/drawing/2014/main" id="{754A48FE-97B5-4757-84CC-13917B508B4D}"/>
              </a:ext>
            </a:extLst>
          </p:cNvPr>
          <p:cNvSpPr/>
          <p:nvPr/>
        </p:nvSpPr>
        <p:spPr>
          <a:xfrm>
            <a:off x="6064059" y="5372258"/>
            <a:ext cx="5657088" cy="893364"/>
          </a:xfrm>
          <a:prstGeom prst="roundRect">
            <a:avLst>
              <a:gd name="adj" fmla="val 40550"/>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TỔNG KẾT</a:t>
            </a:r>
          </a:p>
        </p:txBody>
      </p:sp>
      <p:sp>
        <p:nvSpPr>
          <p:cNvPr id="53" name="Rectangle: Rounded Corners 52">
            <a:extLst>
              <a:ext uri="{FF2B5EF4-FFF2-40B4-BE49-F238E27FC236}">
                <a16:creationId xmlns:a16="http://schemas.microsoft.com/office/drawing/2014/main" id="{32E49869-9EC0-4CD1-B602-7E259625F1BC}"/>
              </a:ext>
            </a:extLst>
          </p:cNvPr>
          <p:cNvSpPr/>
          <p:nvPr/>
        </p:nvSpPr>
        <p:spPr>
          <a:xfrm>
            <a:off x="6262996" y="3891332"/>
            <a:ext cx="5657088" cy="893364"/>
          </a:xfrm>
          <a:prstGeom prst="roundRect">
            <a:avLst>
              <a:gd name="adj" fmla="val 40550"/>
            </a:avLst>
          </a:prstGeom>
          <a:solidFill>
            <a:srgbClr val="4D9F1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ĐỌC HIỂU VĂN BẢN</a:t>
            </a:r>
          </a:p>
        </p:txBody>
      </p:sp>
      <p:grpSp>
        <p:nvGrpSpPr>
          <p:cNvPr id="13" name="Group 12">
            <a:extLst>
              <a:ext uri="{FF2B5EF4-FFF2-40B4-BE49-F238E27FC236}">
                <a16:creationId xmlns:a16="http://schemas.microsoft.com/office/drawing/2014/main" id="{DE9DEFE9-3A50-4DF7-818E-D96FD1597CC3}"/>
              </a:ext>
            </a:extLst>
          </p:cNvPr>
          <p:cNvGrpSpPr/>
          <p:nvPr/>
        </p:nvGrpSpPr>
        <p:grpSpPr>
          <a:xfrm>
            <a:off x="1659350" y="744970"/>
            <a:ext cx="3017900" cy="5520652"/>
            <a:chOff x="6096000" y="1704908"/>
            <a:chExt cx="1773936" cy="3448184"/>
          </a:xfrm>
        </p:grpSpPr>
        <p:sp>
          <p:nvSpPr>
            <p:cNvPr id="11" name="Freeform: Shape 10">
              <a:extLst>
                <a:ext uri="{FF2B5EF4-FFF2-40B4-BE49-F238E27FC236}">
                  <a16:creationId xmlns:a16="http://schemas.microsoft.com/office/drawing/2014/main" id="{542595D4-C879-4542-A16F-B19BF3B4FD66}"/>
                </a:ext>
              </a:extLst>
            </p:cNvPr>
            <p:cNvSpPr/>
            <p:nvPr/>
          </p:nvSpPr>
          <p:spPr>
            <a:xfrm>
              <a:off x="6096000" y="1704908"/>
              <a:ext cx="1773936" cy="1724092"/>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55AA25"/>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0E4CF1B5-593C-45B3-AB9D-D80A9528DECA}"/>
                </a:ext>
              </a:extLst>
            </p:cNvPr>
            <p:cNvSpPr/>
            <p:nvPr/>
          </p:nvSpPr>
          <p:spPr>
            <a:xfrm flipV="1">
              <a:off x="6096000" y="3429000"/>
              <a:ext cx="1773936" cy="1724092"/>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8000">
                <a:alpha val="87843"/>
              </a:srgb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4" name="Arc 13">
            <a:extLst>
              <a:ext uri="{FF2B5EF4-FFF2-40B4-BE49-F238E27FC236}">
                <a16:creationId xmlns:a16="http://schemas.microsoft.com/office/drawing/2014/main" id="{EFABA322-1BBC-45F9-9AB9-F4BAC5A8F216}"/>
              </a:ext>
            </a:extLst>
          </p:cNvPr>
          <p:cNvSpPr/>
          <p:nvPr/>
        </p:nvSpPr>
        <p:spPr>
          <a:xfrm>
            <a:off x="-495300" y="733044"/>
            <a:ext cx="5657088" cy="5596128"/>
          </a:xfrm>
          <a:prstGeom prst="arc">
            <a:avLst>
              <a:gd name="adj1" fmla="val 16200000"/>
              <a:gd name="adj2" fmla="val 541647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D6184CB2-3C21-49C6-9EC3-25727C44028A}"/>
              </a:ext>
            </a:extLst>
          </p:cNvPr>
          <p:cNvSpPr/>
          <p:nvPr/>
        </p:nvSpPr>
        <p:spPr>
          <a:xfrm>
            <a:off x="2162556" y="625906"/>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18838E96-2B95-4E22-9907-505B9E1D9E36}"/>
              </a:ext>
            </a:extLst>
          </p:cNvPr>
          <p:cNvSpPr/>
          <p:nvPr/>
        </p:nvSpPr>
        <p:spPr>
          <a:xfrm>
            <a:off x="2162556" y="6265622"/>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DB95C84F-EB51-47F0-8277-091A4BF953D5}"/>
              </a:ext>
            </a:extLst>
          </p:cNvPr>
          <p:cNvSpPr/>
          <p:nvPr/>
        </p:nvSpPr>
        <p:spPr>
          <a:xfrm>
            <a:off x="3726372" y="966508"/>
            <a:ext cx="284480" cy="284480"/>
          </a:xfrm>
          <a:prstGeom prst="flowChartConnec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7047DC7A-3CD6-447B-A2D4-A245A371D56C}"/>
              </a:ext>
            </a:extLst>
          </p:cNvPr>
          <p:cNvSpPr/>
          <p:nvPr/>
        </p:nvSpPr>
        <p:spPr>
          <a:xfrm>
            <a:off x="4810771" y="2494531"/>
            <a:ext cx="284480" cy="284480"/>
          </a:xfrm>
          <a:prstGeom prst="flowChartConnec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4930E0A9-C37C-4D7F-B11D-41843EEE2BB6}"/>
              </a:ext>
            </a:extLst>
          </p:cNvPr>
          <p:cNvSpPr/>
          <p:nvPr/>
        </p:nvSpPr>
        <p:spPr>
          <a:xfrm>
            <a:off x="4939713" y="4217564"/>
            <a:ext cx="284480" cy="284480"/>
          </a:xfrm>
          <a:prstGeom prst="flowChartConnec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F9B827C-A8BA-47CE-8AC7-919F80630B8C}"/>
              </a:ext>
            </a:extLst>
          </p:cNvPr>
          <p:cNvSpPr/>
          <p:nvPr/>
        </p:nvSpPr>
        <p:spPr>
          <a:xfrm>
            <a:off x="3934460" y="5642062"/>
            <a:ext cx="284480" cy="284480"/>
          </a:xfrm>
          <a:prstGeom prst="flowChartConnec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A6BD19D-14D5-4AF1-B2AE-D4D0CABF7282}"/>
              </a:ext>
            </a:extLst>
          </p:cNvPr>
          <p:cNvSpPr/>
          <p:nvPr/>
        </p:nvSpPr>
        <p:spPr>
          <a:xfrm>
            <a:off x="5608184" y="744970"/>
            <a:ext cx="654812" cy="637778"/>
          </a:xfrm>
          <a:prstGeom prst="flowChartConnector">
            <a:avLst/>
          </a:prstGeom>
          <a:solidFill>
            <a:srgbClr val="008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4" name="Flowchart: Connector 23">
            <a:extLst>
              <a:ext uri="{FF2B5EF4-FFF2-40B4-BE49-F238E27FC236}">
                <a16:creationId xmlns:a16="http://schemas.microsoft.com/office/drawing/2014/main" id="{B94E51BD-8C77-425D-AFE7-C4AEB65366C3}"/>
              </a:ext>
            </a:extLst>
          </p:cNvPr>
          <p:cNvSpPr/>
          <p:nvPr/>
        </p:nvSpPr>
        <p:spPr>
          <a:xfrm>
            <a:off x="5951230" y="2269403"/>
            <a:ext cx="654812" cy="637778"/>
          </a:xfrm>
          <a:prstGeom prst="flowChartConnector">
            <a:avLst/>
          </a:prstGeom>
          <a:solidFill>
            <a:srgbClr val="008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25" name="Flowchart: Connector 24">
            <a:extLst>
              <a:ext uri="{FF2B5EF4-FFF2-40B4-BE49-F238E27FC236}">
                <a16:creationId xmlns:a16="http://schemas.microsoft.com/office/drawing/2014/main" id="{89D0AEAA-2832-4439-B611-26EB3C047B05}"/>
              </a:ext>
            </a:extLst>
          </p:cNvPr>
          <p:cNvSpPr/>
          <p:nvPr/>
        </p:nvSpPr>
        <p:spPr>
          <a:xfrm>
            <a:off x="5990894" y="4060766"/>
            <a:ext cx="654812" cy="637778"/>
          </a:xfrm>
          <a:prstGeom prst="flowChartConnector">
            <a:avLst/>
          </a:prstGeom>
          <a:solidFill>
            <a:srgbClr val="008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ea typeface="Tahoma" panose="020B0604030504040204" pitchFamily="34" charset="0"/>
                <a:cs typeface="Times New Roman" panose="02020603050405020304" pitchFamily="18" charset="0"/>
              </a:rPr>
              <a:t>3</a:t>
            </a:r>
          </a:p>
        </p:txBody>
      </p:sp>
      <p:sp>
        <p:nvSpPr>
          <p:cNvPr id="26" name="Flowchart: Connector 25">
            <a:extLst>
              <a:ext uri="{FF2B5EF4-FFF2-40B4-BE49-F238E27FC236}">
                <a16:creationId xmlns:a16="http://schemas.microsoft.com/office/drawing/2014/main" id="{F6FBB448-987D-4217-B845-3E380EB58C0F}"/>
              </a:ext>
            </a:extLst>
          </p:cNvPr>
          <p:cNvSpPr/>
          <p:nvPr/>
        </p:nvSpPr>
        <p:spPr>
          <a:xfrm>
            <a:off x="5754611" y="5498791"/>
            <a:ext cx="654812" cy="637778"/>
          </a:xfrm>
          <a:prstGeom prst="flowChartConnector">
            <a:avLst/>
          </a:prstGeom>
          <a:solidFill>
            <a:srgbClr val="008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ea typeface="Tahoma" panose="020B0604030504040204" pitchFamily="34" charset="0"/>
                <a:cs typeface="Times New Roman" panose="02020603050405020304" pitchFamily="18" charset="0"/>
              </a:rPr>
              <a:t>4</a:t>
            </a:r>
          </a:p>
        </p:txBody>
      </p:sp>
      <p:cxnSp>
        <p:nvCxnSpPr>
          <p:cNvPr id="36" name="Straight Connector 35">
            <a:extLst>
              <a:ext uri="{FF2B5EF4-FFF2-40B4-BE49-F238E27FC236}">
                <a16:creationId xmlns:a16="http://schemas.microsoft.com/office/drawing/2014/main" id="{C9C01BBC-5490-40F6-94D9-A06E48D3ABB8}"/>
              </a:ext>
            </a:extLst>
          </p:cNvPr>
          <p:cNvCxnSpPr>
            <a:cxnSpLocks/>
            <a:stCxn id="17" idx="6"/>
            <a:endCxn id="23" idx="2"/>
          </p:cNvCxnSpPr>
          <p:nvPr/>
        </p:nvCxnSpPr>
        <p:spPr>
          <a:xfrm flipV="1">
            <a:off x="4010852" y="1063859"/>
            <a:ext cx="1597332" cy="4488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9A2099-E43E-4A45-8297-A5BA95F2D285}"/>
              </a:ext>
            </a:extLst>
          </p:cNvPr>
          <p:cNvCxnSpPr>
            <a:cxnSpLocks/>
            <a:stCxn id="18" idx="6"/>
            <a:endCxn id="24" idx="2"/>
          </p:cNvCxnSpPr>
          <p:nvPr/>
        </p:nvCxnSpPr>
        <p:spPr>
          <a:xfrm flipV="1">
            <a:off x="5095251" y="2588292"/>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D22266-9ABC-4879-BC2C-840BB0797705}"/>
              </a:ext>
            </a:extLst>
          </p:cNvPr>
          <p:cNvCxnSpPr>
            <a:cxnSpLocks/>
            <a:stCxn id="19" idx="6"/>
            <a:endCxn id="25" idx="2"/>
          </p:cNvCxnSpPr>
          <p:nvPr/>
        </p:nvCxnSpPr>
        <p:spPr>
          <a:xfrm>
            <a:off x="5224193" y="4359804"/>
            <a:ext cx="766701" cy="19851"/>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761AA3-F0B7-4685-8121-51919B466FAF}"/>
              </a:ext>
            </a:extLst>
          </p:cNvPr>
          <p:cNvCxnSpPr>
            <a:cxnSpLocks/>
            <a:stCxn id="20" idx="6"/>
            <a:endCxn id="26" idx="2"/>
          </p:cNvCxnSpPr>
          <p:nvPr/>
        </p:nvCxnSpPr>
        <p:spPr>
          <a:xfrm>
            <a:off x="4218940" y="5784302"/>
            <a:ext cx="1535671" cy="33378"/>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29" name="Flowchart: Connector 8">
            <a:extLst>
              <a:ext uri="{FF2B5EF4-FFF2-40B4-BE49-F238E27FC236}">
                <a16:creationId xmlns:a16="http://schemas.microsoft.com/office/drawing/2014/main" id="{0CA7C2FD-0750-7E9F-64B8-8E804512EE55}"/>
              </a:ext>
            </a:extLst>
          </p:cNvPr>
          <p:cNvSpPr/>
          <p:nvPr/>
        </p:nvSpPr>
        <p:spPr>
          <a:xfrm>
            <a:off x="117474" y="1333206"/>
            <a:ext cx="4308347" cy="4254256"/>
          </a:xfrm>
          <a:prstGeom prst="flowChartConnector">
            <a:avLst/>
          </a:prstGeom>
          <a:solidFill>
            <a:srgbClr val="00CC00"/>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mj-lt"/>
              </a:rPr>
              <a:t>BẠCH TUỘC</a:t>
            </a:r>
            <a:endParaRPr lang="vi-VN" sz="3200" dirty="0">
              <a:solidFill>
                <a:schemeClr val="bg1"/>
              </a:solidFill>
              <a:latin typeface="+mj-lt"/>
            </a:endParaRPr>
          </a:p>
          <a:p>
            <a:r>
              <a:rPr lang="vi-VN" sz="3200" b="1" dirty="0">
                <a:solidFill>
                  <a:schemeClr val="bg1"/>
                </a:solidFill>
                <a:latin typeface="+mj-lt"/>
              </a:rPr>
              <a:t>                                          (Trích “Hai vạn dặm dưới đáy biển” – </a:t>
            </a:r>
          </a:p>
          <a:p>
            <a:r>
              <a:rPr lang="vi-VN" sz="3200" b="1" dirty="0">
                <a:solidFill>
                  <a:schemeClr val="bg1"/>
                </a:solidFill>
                <a:latin typeface="+mj-lt"/>
              </a:rPr>
              <a:t>Giuyn Vec-nơ)</a:t>
            </a:r>
            <a:endParaRPr lang="vi-VN" sz="3200" dirty="0">
              <a:solidFill>
                <a:schemeClr val="bg1"/>
              </a:solidFill>
              <a:latin typeface="+mj-lt"/>
            </a:endParaRPr>
          </a:p>
        </p:txBody>
      </p:sp>
      <p:sp>
        <p:nvSpPr>
          <p:cNvPr id="27" name="TextBox 26">
            <a:extLst>
              <a:ext uri="{FF2B5EF4-FFF2-40B4-BE49-F238E27FC236}">
                <a16:creationId xmlns:a16="http://schemas.microsoft.com/office/drawing/2014/main" id="{937420AA-5DFC-4524-AECA-23108C5BC9C2}"/>
              </a:ext>
            </a:extLst>
          </p:cNvPr>
          <p:cNvSpPr txBox="1"/>
          <p:nvPr/>
        </p:nvSpPr>
        <p:spPr>
          <a:xfrm>
            <a:off x="6064059" y="3617841"/>
            <a:ext cx="6098958" cy="261610"/>
          </a:xfrm>
          <a:prstGeom prst="rect">
            <a:avLst/>
          </a:prstGeom>
          <a:noFill/>
        </p:spPr>
        <p:txBody>
          <a:bodyPr wrap="square">
            <a:spAutoFit/>
          </a:bodyPr>
          <a:lstStyle/>
          <a:p>
            <a:r>
              <a:rPr lang="vi-VN" sz="1100" dirty="0">
                <a:solidFill>
                  <a:schemeClr val="bg1"/>
                </a:solidFill>
              </a:rPr>
              <a:t>Vũ Thị Thanh Huyền - điện thoại của em: 0384884372. Trường THCS Yên Bài B.</a:t>
            </a:r>
            <a:endParaRPr lang="en-US" sz="1100" dirty="0">
              <a:solidFill>
                <a:schemeClr val="bg1"/>
              </a:solidFill>
            </a:endParaRPr>
          </a:p>
        </p:txBody>
      </p:sp>
    </p:spTree>
    <p:extLst>
      <p:ext uri="{BB962C8B-B14F-4D97-AF65-F5344CB8AC3E}">
        <p14:creationId xmlns:p14="http://schemas.microsoft.com/office/powerpoint/2010/main" val="408187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 grpId="0" animBg="1"/>
      <p:bldP spid="18" grpId="0" animBg="1"/>
      <p:bldP spid="19" grpId="0" animBg="1"/>
      <p:bldP spid="20" grpId="0" animBg="1"/>
      <p:bldP spid="23" grpId="0" animBg="1"/>
      <p:bldP spid="24" grpId="0" animBg="1"/>
      <p:bldP spid="25" grpId="0" animBg="1"/>
      <p:bldP spid="26"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5545" y="94268"/>
            <a:ext cx="6174557" cy="7164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khổng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lồ</a:t>
            </a:r>
            <a:r>
              <a:rPr lang="en-US" sz="3200" b="1"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94268" y="952108"/>
            <a:ext cx="11915480" cy="57692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Hình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ảnh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tuộc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xuất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hiện</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Dài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chừng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mét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b="1" i="1" dirty="0">
                <a:solidFill>
                  <a:schemeClr val="tx1"/>
                </a:solidFill>
                <a:latin typeface="Times New Roman" panose="02020603050405020304" pitchFamily="18" charset="0"/>
                <a:cs typeface="Times New Roman" panose="02020603050405020304" pitchFamily="18" charset="0"/>
              </a:rPr>
              <a: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lùi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rất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nhanh</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Mắt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màu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xanh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xám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nhìn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thẳng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không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động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đậy</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chân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từ</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đầu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mọc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dài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gấp</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đôi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thân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luôn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luôn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uốn</a:t>
            </a:r>
            <a:r>
              <a:rPr lang="en-US" sz="2800" i="1" dirty="0">
                <a:solidFill>
                  <a:schemeClr val="tx1"/>
                </a:solidFill>
                <a:latin typeface="Times New Roman" panose="02020603050405020304" pitchFamily="18" charset="0"/>
                <a:cs typeface="Times New Roman" panose="02020603050405020304" pitchFamily="18" charset="0"/>
              </a:rPr>
              <a:t> cong.</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hai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trăm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rưỡi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giác</a:t>
            </a:r>
            <a:r>
              <a:rPr lang="en-US" sz="2800" i="1" dirty="0">
                <a:solidFill>
                  <a:schemeClr val="tx1"/>
                </a:solidFill>
                <a:latin typeface="Times New Roman" panose="02020603050405020304" pitchFamily="18" charset="0"/>
                <a:cs typeface="Times New Roman" panose="02020603050405020304" pitchFamily="18" charset="0"/>
              </a:rPr>
              <a:t> ở </a:t>
            </a:r>
            <a:r>
              <a:rPr lang="en-US" sz="2800" i="1" dirty="0" err="1">
                <a:solidFill>
                  <a:schemeClr val="tx1"/>
                </a:solidFill>
                <a:latin typeface="Times New Roman" panose="02020603050405020304" pitchFamily="18" charset="0"/>
                <a:cs typeface="Times New Roman" panose="02020603050405020304" pitchFamily="18" charset="0"/>
              </a:rPr>
              <a:t>trong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vòi</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Hàm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răng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giống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mỏ</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vẹt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bằng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sừng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luôn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luôn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mở</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khép</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lại</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Lưỡi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cũng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bằng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chất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sừng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hàm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răng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nhọn</a:t>
            </a:r>
            <a:r>
              <a:rPr lang="en-US" sz="2800" i="1" dirty="0">
                <a:solidFill>
                  <a:schemeClr val="tx1"/>
                </a:solidFill>
                <a:latin typeface="Times New Roman" panose="02020603050405020304" pitchFamily="18" charset="0"/>
                <a:cs typeface="Times New Roman" panose="02020603050405020304" pitchFamily="18" charset="0"/>
              </a:rPr>
              <a:t>, rung </a:t>
            </a:r>
            <a:r>
              <a:rPr lang="en-US" sz="2800" i="1" dirty="0" err="1">
                <a:solidFill>
                  <a:schemeClr val="tx1"/>
                </a:solidFill>
                <a:latin typeface="Times New Roman" panose="02020603050405020304" pitchFamily="18" charset="0"/>
                <a:cs typeface="Times New Roman" panose="02020603050405020304" pitchFamily="18" charset="0"/>
              </a:rPr>
              <a:t>lên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bần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bật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mỗi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thò</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khỏi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mồm</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a:t>
            </a:r>
            <a:r>
              <a:rPr lang="en-US" sz="2800" i="1" dirty="0" err="1">
                <a:solidFill>
                  <a:schemeClr val="tx1"/>
                </a:solidFill>
                <a:latin typeface="Times New Roman" panose="02020603050405020304" pitchFamily="18" charset="0"/>
                <a:cs typeface="Times New Roman" panose="02020603050405020304" pitchFamily="18" charset="0"/>
              </a:rPr>
              <a:t>Thân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thoi</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Nặng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chừng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hai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mươi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hai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lăm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tấn</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a:t>
            </a:r>
            <a:r>
              <a:rPr lang="en-US" sz="2800" i="1" dirty="0" err="1">
                <a:solidFill>
                  <a:schemeClr val="tx1"/>
                </a:solidFill>
                <a:latin typeface="Times New Roman" panose="02020603050405020304" pitchFamily="18" charset="0"/>
                <a:cs typeface="Times New Roman" panose="02020603050405020304" pitchFamily="18" charset="0"/>
              </a:rPr>
              <a:t>Màu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sắc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thay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đổi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từ</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xám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chỉ</a:t>
            </a:r>
            <a:r>
              <a:rPr lang="en-US" sz="2800" i="1" dirty="0">
                <a:solidFill>
                  <a:schemeClr val="tx1"/>
                </a:solidFill>
                <a:latin typeface="Times New Roman" panose="02020603050405020304" pitchFamily="18" charset="0"/>
                <a:cs typeface="Times New Roman" panose="02020603050405020304" pitchFamily="18" charset="0"/>
              </a:rPr>
              <a:t> sang </a:t>
            </a:r>
            <a:r>
              <a:rPr lang="en-US" sz="2800" i="1" dirty="0" err="1">
                <a:solidFill>
                  <a:schemeClr val="tx1"/>
                </a:solidFill>
                <a:latin typeface="Times New Roman" panose="02020603050405020304" pitchFamily="18" charset="0"/>
                <a:cs typeface="Times New Roman" panose="02020603050405020304" pitchFamily="18" charset="0"/>
              </a:rPr>
              <a:t>nâu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đỏ</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Vòi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bạch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tuộc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khả</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năng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mọc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lại</a:t>
            </a:r>
            <a:r>
              <a:rPr lang="en-US" sz="2800" i="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3614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5545" y="94268"/>
            <a:ext cx="5986021" cy="7164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khổng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lồ</a:t>
            </a:r>
            <a:r>
              <a:rPr lang="en-US" sz="3200" dirty="0">
                <a:solidFill>
                  <a:srgbClr val="FF0000"/>
                </a:solidFill>
                <a:latin typeface="Times New Roman" panose="02020603050405020304" pitchFamily="18" charset="0"/>
                <a:cs typeface="Times New Roman" panose="02020603050405020304" pitchFamily="18" charset="0"/>
              </a:rPr>
              <a:t> </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659876" y="1206631"/>
            <a:ext cx="5863472" cy="5175315"/>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  Bằng trí tưởng tượng phong phú, m</a:t>
            </a:r>
            <a:r>
              <a:rPr lang="en-US" sz="3200" dirty="0" err="1">
                <a:latin typeface="Times New Roman" panose="02020603050405020304" pitchFamily="18" charset="0"/>
                <a:cs typeface="Times New Roman" panose="02020603050405020304" pitchFamily="18" charset="0"/>
              </a:rPr>
              <a: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ràng</a:t>
            </a:r>
            <a:r>
              <a:rPr lang="vi-VN" sz="3200" dirty="0">
                <a:latin typeface="Times New Roman" panose="02020603050405020304" pitchFamily="18" charset="0"/>
                <a:cs typeface="Times New Roman" panose="02020603050405020304" pitchFamily="18" charset="0"/>
              </a:rPr>
              <a:t>, tác giả giúp độc giả hình dung được bạch tuộc là một loài vật đáng sợ -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quái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vi-VN" sz="32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944" y="1310326"/>
            <a:ext cx="4835951" cy="5279010"/>
          </a:xfrm>
          <a:prstGeom prst="rect">
            <a:avLst/>
          </a:prstGeom>
        </p:spPr>
      </p:pic>
    </p:spTree>
    <p:extLst>
      <p:ext uri="{BB962C8B-B14F-4D97-AF65-F5344CB8AC3E}">
        <p14:creationId xmlns:p14="http://schemas.microsoft.com/office/powerpoint/2010/main" val="29569263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179109" y="103694"/>
            <a:ext cx="11717518" cy="6754305"/>
          </a:xfrm>
          <a:prstGeom prst="star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 Chi </a:t>
            </a:r>
            <a:r>
              <a:rPr lang="en-US" sz="3200" dirty="0" err="1">
                <a:solidFill>
                  <a:srgbClr val="FF0000"/>
                </a:solidFill>
                <a:latin typeface="Times New Roman" panose="02020603050405020304" pitchFamily="18" charset="0"/>
                <a:cs typeface="Times New Roman" panose="02020603050405020304" pitchFamily="18" charset="0"/>
              </a:rPr>
              <a:t>tiết</a:t>
            </a:r>
            <a:r>
              <a:rPr lang="vi-VN" sz="3200" dirty="0">
                <a:solidFill>
                  <a:srgbClr val="FF0000"/>
                </a:solidFill>
                <a:latin typeface="Times New Roman" panose="02020603050405020304" pitchFamily="18" charset="0"/>
                <a:cs typeface="Times New Roman" panose="02020603050405020304" pitchFamily="18" charset="0"/>
              </a:rPr>
              <a:t> thể hiện </a:t>
            </a:r>
            <a:r>
              <a:rPr lang="en-US" sz="3200" dirty="0" err="1">
                <a:solidFill>
                  <a:srgbClr val="FF0000"/>
                </a:solidFill>
                <a:latin typeface="Times New Roman" panose="02020603050405020304" pitchFamily="18" charset="0"/>
                <a:cs typeface="Times New Roman" panose="02020603050405020304" pitchFamily="18" charset="0"/>
              </a:rPr>
              <a:t>trí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phú</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tuộc</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Bạch</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tuộc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đuôi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và</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đuôi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thể</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mọc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lại</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a:p>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Khối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thịt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của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bạch</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tuộc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nặng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chừng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hai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mươi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hai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lăm</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tấn</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a:p>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Mực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đen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của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bạch</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tuộc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không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hại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cho</a:t>
            </a:r>
            <a:r>
              <a:rPr lang="en-US" sz="3200" dirty="0">
                <a:solidFill>
                  <a:srgbClr val="00B050"/>
                </a:solidFill>
                <a:latin typeface="Times New Roman" panose="02020603050405020304" pitchFamily="18" charset="0"/>
                <a:cs typeface="Times New Roman" panose="02020603050405020304" pitchFamily="18" charset="0"/>
              </a:rPr>
              <a:t> con </a:t>
            </a:r>
            <a:r>
              <a:rPr lang="en-US" sz="3200" dirty="0" err="1">
                <a:solidFill>
                  <a:srgbClr val="00B050"/>
                </a:solidFill>
                <a:latin typeface="Times New Roman" panose="02020603050405020304" pitchFamily="18" charset="0"/>
                <a:cs typeface="Times New Roman" panose="02020603050405020304" pitchFamily="18" charset="0"/>
              </a:rPr>
              <a:t>người</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644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4779" y="94268"/>
            <a:ext cx="11397006" cy="20173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Hexagon 4"/>
          <p:cNvSpPr/>
          <p:nvPr/>
        </p:nvSpPr>
        <p:spPr>
          <a:xfrm>
            <a:off x="0" y="2432114"/>
            <a:ext cx="5410985" cy="4025245"/>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endParaRPr lang="vi-VN" sz="3200" dirty="0">
              <a:latin typeface="Times New Roman" panose="02020603050405020304" pitchFamily="18" charset="0"/>
              <a:cs typeface="Times New Roman" panose="02020603050405020304" pitchFamily="18" charset="0"/>
            </a:endParaRPr>
          </a:p>
        </p:txBody>
      </p:sp>
      <p:sp>
        <p:nvSpPr>
          <p:cNvPr id="6" name="Hexagon 5"/>
          <p:cNvSpPr/>
          <p:nvPr/>
        </p:nvSpPr>
        <p:spPr>
          <a:xfrm>
            <a:off x="6113282" y="2309567"/>
            <a:ext cx="6078718" cy="4468305"/>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vi-VN" sz="2800" dirty="0">
                <a:latin typeface="Times New Roman" panose="02020603050405020304" pitchFamily="18" charset="0"/>
                <a:cs typeface="Times New Roman" panose="02020603050405020304" pitchFamily="18" charset="0"/>
              </a:rPr>
              <a:t> kì.</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vi-VN" sz="2800" dirty="0">
                <a:latin typeface="Times New Roman" panose="02020603050405020304" pitchFamily="18" charset="0"/>
                <a:cs typeface="Times New Roman" panose="02020603050405020304" pitchFamily="18" charset="0"/>
              </a:rPr>
              <a:t> linh.</a:t>
            </a:r>
          </a:p>
        </p:txBody>
      </p:sp>
    </p:spTree>
    <p:extLst>
      <p:ext uri="{BB962C8B-B14F-4D97-AF65-F5344CB8AC3E}">
        <p14:creationId xmlns:p14="http://schemas.microsoft.com/office/powerpoint/2010/main" val="26869115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07390" y="0"/>
            <a:ext cx="6834433" cy="1036948"/>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bạch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tuộc</a:t>
            </a:r>
            <a:r>
              <a:rPr lang="en-US" sz="3200" b="1"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5" name="Vertical Scroll 4"/>
          <p:cNvSpPr/>
          <p:nvPr/>
        </p:nvSpPr>
        <p:spPr>
          <a:xfrm>
            <a:off x="-94266" y="1267906"/>
            <a:ext cx="4506012" cy="5491113"/>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C00000"/>
                </a:solidFill>
                <a:latin typeface="Times New Roman" panose="02020603050405020304" pitchFamily="18" charset="0"/>
                <a:cs typeface="Times New Roman" panose="02020603050405020304" pitchFamily="18" charset="0"/>
              </a:rPr>
              <a:t>Đọc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phần</a:t>
            </a:r>
            <a:r>
              <a:rPr lang="en-US" sz="3200" dirty="0">
                <a:solidFill>
                  <a:srgbClr val="C00000"/>
                </a:solidFill>
                <a:latin typeface="Times New Roman" panose="02020603050405020304" pitchFamily="18" charset="0"/>
                <a:cs typeface="Times New Roman" panose="02020603050405020304" pitchFamily="18" charset="0"/>
              </a:rPr>
              <a:t> 3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văn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bản</a:t>
            </a:r>
            <a:endParaRPr lang="vi-VN" sz="3200" b="1"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lời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nhân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câu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hỏi</a:t>
            </a:r>
            <a:r>
              <a:rPr lang="en-US" sz="3200" dirty="0">
                <a:solidFill>
                  <a:srgbClr val="C00000"/>
                </a:solidFill>
                <a:latin typeface="Times New Roman" panose="02020603050405020304" pitchFamily="18" charset="0"/>
                <a:cs typeface="Times New Roman" panose="02020603050405020304" pitchFamily="18" charset="0"/>
              </a:rPr>
              <a:t> 1,</a:t>
            </a:r>
            <a:endParaRPr lang="vi-VN" sz="3200" b="1" dirty="0">
              <a:solidFill>
                <a:srgbClr val="C00000"/>
              </a:solidFill>
              <a:latin typeface="Times New Roman" panose="02020603050405020304" pitchFamily="18" charset="0"/>
              <a:cs typeface="Times New Roman" panose="02020603050405020304" pitchFamily="18" charset="0"/>
            </a:endParaRPr>
          </a:p>
          <a:p>
            <a:r>
              <a:rPr lang="en-US" sz="3200" dirty="0" err="1">
                <a:solidFill>
                  <a:srgbClr val="C00000"/>
                </a:solidFill>
                <a:latin typeface="Times New Roman" panose="02020603050405020304" pitchFamily="18" charset="0"/>
                <a:cs typeface="Times New Roman" panose="02020603050405020304" pitchFamily="18" charset="0"/>
              </a:rPr>
              <a:t>Thảo</a:t>
            </a:r>
            <a:r>
              <a:rPr lang="vi-VN" sz="3200" dirty="0">
                <a:solidFill>
                  <a:srgbClr val="C00000"/>
                </a:solidFill>
                <a:latin typeface="Times New Roman" panose="02020603050405020304" pitchFamily="18" charset="0"/>
                <a:cs typeface="Times New Roman" panose="02020603050405020304" pitchFamily="18" charset="0"/>
              </a:rPr>
              <a:t> luận nhóm PHIẾU HỌC TẬP 2 </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sau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đó</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nhóm</a:t>
            </a:r>
            <a:r>
              <a:rPr lang="vi-VN" sz="3200" dirty="0">
                <a:solidFill>
                  <a:srgbClr val="C00000"/>
                </a:solidFill>
                <a:latin typeface="Times New Roman" panose="02020603050405020304" pitchFamily="18" charset="0"/>
                <a:cs typeface="Times New Roman" panose="02020603050405020304" pitchFamily="18" charset="0"/>
              </a:rPr>
              <a:t> trả lời </a:t>
            </a:r>
            <a:r>
              <a:rPr lang="en-US" sz="3200" dirty="0" err="1">
                <a:solidFill>
                  <a:srgbClr val="C00000"/>
                </a:solidFill>
                <a:latin typeface="Times New Roman" panose="02020603050405020304" pitchFamily="18" charset="0"/>
                <a:cs typeface="Times New Roman" panose="02020603050405020304" pitchFamily="18" charset="0"/>
              </a:rPr>
              <a:t>câu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hỏi</a:t>
            </a:r>
            <a:r>
              <a:rPr lang="en-US" sz="3200" dirty="0">
                <a:solidFill>
                  <a:srgbClr val="C00000"/>
                </a:solidFill>
                <a:latin typeface="Times New Roman" panose="02020603050405020304" pitchFamily="18" charset="0"/>
                <a:cs typeface="Times New Roman" panose="02020603050405020304" pitchFamily="18" charset="0"/>
              </a:rPr>
              <a:t> 2.</a:t>
            </a:r>
            <a:endParaRPr lang="vi-VN" sz="3200" b="1" dirty="0">
              <a:solidFill>
                <a:srgbClr val="C00000"/>
              </a:solidFill>
              <a:latin typeface="Times New Roman" panose="02020603050405020304" pitchFamily="18" charset="0"/>
              <a:cs typeface="Times New Roman" panose="02020603050405020304" pitchFamily="18" charset="0"/>
            </a:endParaRPr>
          </a:p>
        </p:txBody>
      </p:sp>
      <p:sp>
        <p:nvSpPr>
          <p:cNvPr id="6" name="Donut 5"/>
          <p:cNvSpPr/>
          <p:nvPr/>
        </p:nvSpPr>
        <p:spPr>
          <a:xfrm>
            <a:off x="4251489" y="829559"/>
            <a:ext cx="7940511" cy="5929460"/>
          </a:xfrm>
          <a:prstGeom prst="donut">
            <a:avLst>
              <a:gd name="adj" fmla="val 577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Rectangle 6"/>
          <p:cNvSpPr/>
          <p:nvPr/>
        </p:nvSpPr>
        <p:spPr>
          <a:xfrm>
            <a:off x="5410986" y="1712852"/>
            <a:ext cx="5920033" cy="3970318"/>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2:</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đấu</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bạch</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tuộc</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Lòng dũng cảm, tình yêu thương và tinh thần đồng đội được thể hiện trong văn bản như thế nào?</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9922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097" y="179109"/>
            <a:ext cx="11576115" cy="6447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5" name="Table 4"/>
          <p:cNvGraphicFramePr>
            <a:graphicFrameLocks noGrp="1"/>
          </p:cNvGraphicFramePr>
          <p:nvPr>
            <p:extLst>
              <p:ext uri="{D42A27DB-BD31-4B8C-83A1-F6EECF244321}">
                <p14:modId xmlns:p14="http://schemas.microsoft.com/office/powerpoint/2010/main" val="2278510487"/>
              </p:ext>
            </p:extLst>
          </p:nvPr>
        </p:nvGraphicFramePr>
        <p:xfrm>
          <a:off x="94268" y="65989"/>
          <a:ext cx="11972041" cy="6561055"/>
        </p:xfrm>
        <a:graphic>
          <a:graphicData uri="http://schemas.openxmlformats.org/drawingml/2006/table">
            <a:tbl>
              <a:tblPr firstRow="1" firstCol="1" bandRow="1">
                <a:tableStyleId>{5C22544A-7EE6-4342-B048-85BDC9FD1C3A}</a:tableStyleId>
              </a:tblPr>
              <a:tblGrid>
                <a:gridCol w="2713983">
                  <a:extLst>
                    <a:ext uri="{9D8B030D-6E8A-4147-A177-3AD203B41FA5}">
                      <a16:colId xmlns:a16="http://schemas.microsoft.com/office/drawing/2014/main" val="2380476577"/>
                    </a:ext>
                  </a:extLst>
                </a:gridCol>
                <a:gridCol w="9258058">
                  <a:extLst>
                    <a:ext uri="{9D8B030D-6E8A-4147-A177-3AD203B41FA5}">
                      <a16:colId xmlns:a16="http://schemas.microsoft.com/office/drawing/2014/main" val="515432144"/>
                    </a:ext>
                  </a:extLst>
                </a:gridCol>
              </a:tblGrid>
              <a:tr h="618878">
                <a:tc gridSpan="2">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 </a:t>
                      </a:r>
                      <a:r>
                        <a:rPr lang="en-US" sz="2800" b="0" dirty="0">
                          <a:solidFill>
                            <a:srgbClr val="002060"/>
                          </a:solidFill>
                          <a:effectLst/>
                          <a:latin typeface="Times New Roman" panose="02020603050405020304" pitchFamily="18" charset="0"/>
                          <a:cs typeface="Times New Roman" panose="02020603050405020304" pitchFamily="18" charset="0"/>
                        </a:rPr>
                        <a:t>1. </a:t>
                      </a:r>
                      <a:r>
                        <a:rPr lang="vi-VN" sz="2800" b="0" dirty="0">
                          <a:solidFill>
                            <a:srgbClr val="002060"/>
                          </a:solidFill>
                          <a:effectLst/>
                          <a:latin typeface="Times New Roman" panose="02020603050405020304" pitchFamily="18" charset="0"/>
                          <a:cs typeface="Times New Roman" panose="02020603050405020304" pitchFamily="18" charset="0"/>
                        </a:rPr>
                        <a:t>Chi </a:t>
                      </a:r>
                      <a:r>
                        <a:rPr lang="en-US" sz="2800" b="0" dirty="0" err="1">
                          <a:solidFill>
                            <a:srgbClr val="002060"/>
                          </a:solidFill>
                          <a:effectLst/>
                          <a:latin typeface="Times New Roman" panose="02020603050405020304" pitchFamily="18" charset="0"/>
                          <a:cs typeface="Times New Roman" panose="02020603050405020304" pitchFamily="18" charset="0"/>
                        </a:rPr>
                        <a:t>tiết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về</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cuộc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chiến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đấu</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của</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đoàn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thủy</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thủ</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với</a:t>
                      </a:r>
                      <a:r>
                        <a:rPr lang="en-US" sz="2800" b="0" dirty="0">
                          <a:solidFill>
                            <a:srgbClr val="002060"/>
                          </a:solidFill>
                          <a:effectLst/>
                          <a:latin typeface="Times New Roman" panose="02020603050405020304" pitchFamily="18" charset="0"/>
                          <a:cs typeface="Times New Roman" panose="02020603050405020304" pitchFamily="18" charset="0"/>
                        </a:rPr>
                        <a:t> con </a:t>
                      </a:r>
                      <a:r>
                        <a:rPr lang="en-US" sz="2800" b="0" dirty="0" err="1">
                          <a:solidFill>
                            <a:srgbClr val="002060"/>
                          </a:solidFill>
                          <a:effectLst/>
                          <a:latin typeface="Times New Roman" panose="02020603050405020304" pitchFamily="18" charset="0"/>
                          <a:cs typeface="Times New Roman" panose="02020603050405020304" pitchFamily="18" charset="0"/>
                        </a:rPr>
                        <a:t>bạch</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tuộc</a:t>
                      </a:r>
                      <a:r>
                        <a:rPr lang="en-US" sz="2800" b="0" dirty="0">
                          <a:solidFill>
                            <a:srgbClr val="002060"/>
                          </a:solidFill>
                          <a:effectLst/>
                          <a:latin typeface="Times New Roman" panose="02020603050405020304" pitchFamily="18" charset="0"/>
                          <a:cs typeface="Times New Roman" panose="02020603050405020304" pitchFamily="18" charset="0"/>
                        </a:rPr>
                        <a:t>.</a:t>
                      </a:r>
                      <a:endParaRPr lang="vi-VN" sz="2800" b="0" dirty="0">
                        <a:solidFill>
                          <a:srgbClr val="002060"/>
                        </a:solidFill>
                        <a:effectLst/>
                        <a:latin typeface="Times New Roman" panose="02020603050405020304" pitchFamily="18" charset="0"/>
                        <a:cs typeface="Times New Roman" panose="02020603050405020304" pitchFamily="18" charset="0"/>
                      </a:endParaRPr>
                    </a:p>
                  </a:txBody>
                  <a:tcPr marL="62576" marR="62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vi-VN"/>
                    </a:p>
                  </a:txBody>
                  <a:tcPr/>
                </a:tc>
                <a:extLst>
                  <a:ext uri="{0D108BD9-81ED-4DB2-BD59-A6C34878D82A}">
                    <a16:rowId xmlns:a16="http://schemas.microsoft.com/office/drawing/2014/main" val="2324628117"/>
                  </a:ext>
                </a:extLst>
              </a:tr>
              <a:tr h="490386">
                <a:tc>
                  <a:txBody>
                    <a:bodyPr/>
                    <a:lstStyle/>
                    <a:p>
                      <a:pPr algn="ctr">
                        <a:lnSpc>
                          <a:spcPct val="107000"/>
                        </a:lnSpc>
                        <a:spcAft>
                          <a:spcPts val="0"/>
                        </a:spcAft>
                      </a:pPr>
                      <a:r>
                        <a:rPr lang="en-US" sz="2800" b="0" dirty="0">
                          <a:solidFill>
                            <a:srgbClr val="002060"/>
                          </a:solidFill>
                          <a:effectLst/>
                          <a:latin typeface="Times New Roman" panose="02020603050405020304" pitchFamily="18" charset="0"/>
                          <a:cs typeface="Times New Roman" panose="02020603050405020304" pitchFamily="18" charset="0"/>
                        </a:rPr>
                        <a:t>Con </a:t>
                      </a:r>
                      <a:r>
                        <a:rPr lang="en-US" sz="2800" b="0" dirty="0" err="1">
                          <a:solidFill>
                            <a:srgbClr val="002060"/>
                          </a:solidFill>
                          <a:effectLst/>
                          <a:latin typeface="Times New Roman" panose="02020603050405020304" pitchFamily="18" charset="0"/>
                          <a:cs typeface="Times New Roman" panose="02020603050405020304" pitchFamily="18" charset="0"/>
                        </a:rPr>
                        <a:t>bạch</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tuộc</a:t>
                      </a:r>
                      <a:endParaRPr lang="vi-VN" sz="2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576" marR="62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Đoàn thủy thủ</a:t>
                      </a:r>
                      <a:endParaRPr lang="vi-VN" sz="2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576" marR="62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88003431"/>
                  </a:ext>
                </a:extLst>
              </a:tr>
              <a:tr h="647554">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a:t>
                      </a:r>
                      <a:r>
                        <a:rPr lang="en-US"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576" marR="62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a:t>
                      </a:r>
                      <a:r>
                        <a:rPr lang="en-US"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cs typeface="Times New Roman" panose="02020603050405020304" pitchFamily="18" charset="0"/>
                      </a:endParaRPr>
                    </a:p>
                  </a:txBody>
                  <a:tcPr marL="62576" marR="62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66617"/>
                  </a:ext>
                </a:extLst>
              </a:tr>
              <a:tr h="2545392">
                <a:tc gridSpan="2">
                  <a:txBody>
                    <a:bodyPr/>
                    <a:lstStyle/>
                    <a:p>
                      <a:pPr algn="just">
                        <a:lnSpc>
                          <a:spcPct val="107000"/>
                        </a:lnSpc>
                        <a:spcAft>
                          <a:spcPts val="800"/>
                        </a:spcAft>
                      </a:pPr>
                      <a:r>
                        <a:rPr lang="en-US" sz="2800" b="0" dirty="0">
                          <a:solidFill>
                            <a:srgbClr val="002060"/>
                          </a:solidFill>
                          <a:effectLst/>
                          <a:latin typeface="Times New Roman" panose="02020603050405020304" pitchFamily="18" charset="0"/>
                          <a:cs typeface="Times New Roman" panose="02020603050405020304" pitchFamily="18" charset="0"/>
                        </a:rPr>
                        <a:t>2. </a:t>
                      </a:r>
                      <a:r>
                        <a:rPr lang="en-US" sz="2800" b="0" dirty="0" err="1">
                          <a:solidFill>
                            <a:srgbClr val="002060"/>
                          </a:solidFill>
                          <a:effectLst/>
                          <a:latin typeface="Times New Roman" panose="02020603050405020304" pitchFamily="18" charset="0"/>
                          <a:cs typeface="Times New Roman" panose="02020603050405020304" pitchFamily="18" charset="0"/>
                        </a:rPr>
                        <a:t>Cuộc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giáp</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chiến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với</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bạch</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tuộc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kết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thúc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như</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nào</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Tạo</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sao</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mắt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Nê-mô</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ứa</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lệ</a:t>
                      </a:r>
                      <a:r>
                        <a:rPr lang="en-US" sz="2800" b="0" dirty="0">
                          <a:solidFill>
                            <a:srgbClr val="002060"/>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800" b="0" dirty="0">
                          <a:solidFill>
                            <a:srgbClr val="002060"/>
                          </a:solidFill>
                          <a:effectLst/>
                          <a:latin typeface="Times New Roman" panose="02020603050405020304" pitchFamily="18" charset="0"/>
                          <a:cs typeface="Times New Roman" panose="02020603050405020304" pitchFamily="18" charset="0"/>
                        </a:rPr>
                        <a:t>…………………………………</a:t>
                      </a:r>
                      <a:r>
                        <a:rPr lang="vi-VN" sz="2800" b="0" dirty="0">
                          <a:solidFill>
                            <a:srgbClr val="002060"/>
                          </a:solidFill>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800" b="0" dirty="0" err="1">
                          <a:solidFill>
                            <a:srgbClr val="002060"/>
                          </a:solidFill>
                          <a:effectLst/>
                          <a:latin typeface="Times New Roman" panose="02020603050405020304" pitchFamily="18" charset="0"/>
                          <a:cs typeface="Times New Roman" panose="02020603050405020304" pitchFamily="18" charset="0"/>
                        </a:rPr>
                        <a:t>Nhận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xét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biểu</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hiện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lòng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dũng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cảm</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tình</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yêu</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thương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đồng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đội</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của</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đoàn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thủy</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thủ</a:t>
                      </a:r>
                      <a:r>
                        <a:rPr lang="en-US" sz="2800" b="0" dirty="0">
                          <a:solidFill>
                            <a:srgbClr val="002060"/>
                          </a:solidFill>
                          <a:effectLst/>
                          <a:latin typeface="Times New Roman" panose="02020603050405020304" pitchFamily="18" charset="0"/>
                          <a:cs typeface="Times New Roman" panose="02020603050405020304" pitchFamily="18" charset="0"/>
                        </a:rPr>
                        <a:t>:</a:t>
                      </a:r>
                      <a:endParaRPr lang="vi-VN" sz="2800" b="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b="0" dirty="0">
                          <a:solidFill>
                            <a:srgbClr val="002060"/>
                          </a:solidFill>
                          <a:effectLst/>
                          <a:latin typeface="Times New Roman" panose="02020603050405020304" pitchFamily="18" charset="0"/>
                          <a:cs typeface="Times New Roman" panose="02020603050405020304" pitchFamily="18" charset="0"/>
                        </a:rPr>
                        <a:t>……………………………………</a:t>
                      </a:r>
                      <a:r>
                        <a:rPr lang="vi-VN" sz="2800" b="0" dirty="0">
                          <a:solidFill>
                            <a:srgbClr val="002060"/>
                          </a:solidFill>
                          <a:effectLst/>
                          <a:latin typeface="Times New Roman" panose="02020603050405020304" pitchFamily="18" charset="0"/>
                          <a:cs typeface="Times New Roman" panose="02020603050405020304" pitchFamily="18" charset="0"/>
                        </a:rPr>
                        <a:t>.......................................................................</a:t>
                      </a:r>
                      <a:endParaRPr lang="vi-VN" sz="2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576" marR="62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vi-VN"/>
                    </a:p>
                  </a:txBody>
                  <a:tcPr/>
                </a:tc>
                <a:extLst>
                  <a:ext uri="{0D108BD9-81ED-4DB2-BD59-A6C34878D82A}">
                    <a16:rowId xmlns:a16="http://schemas.microsoft.com/office/drawing/2014/main" val="4007871851"/>
                  </a:ext>
                </a:extLst>
              </a:tr>
              <a:tr h="2258845">
                <a:tc gridSpan="2">
                  <a:txBody>
                    <a:bodyPr/>
                    <a:lstStyle/>
                    <a:p>
                      <a:pPr algn="just">
                        <a:lnSpc>
                          <a:spcPct val="107000"/>
                        </a:lnSpc>
                        <a:spcAft>
                          <a:spcPts val="0"/>
                        </a:spcAft>
                      </a:pPr>
                      <a:r>
                        <a:rPr lang="en-US" sz="2800" b="0" dirty="0">
                          <a:solidFill>
                            <a:srgbClr val="002060"/>
                          </a:solidFill>
                          <a:effectLst/>
                          <a:latin typeface="Times New Roman" panose="02020603050405020304" pitchFamily="18" charset="0"/>
                          <a:cs typeface="Times New Roman" panose="02020603050405020304" pitchFamily="18" charset="0"/>
                        </a:rPr>
                        <a:t>3. </a:t>
                      </a:r>
                      <a:r>
                        <a:rPr lang="en-US" sz="2800" b="0" dirty="0" err="1">
                          <a:solidFill>
                            <a:srgbClr val="002060"/>
                          </a:solidFill>
                          <a:effectLst/>
                          <a:latin typeface="Times New Roman" panose="02020603050405020304" pitchFamily="18" charset="0"/>
                          <a:cs typeface="Times New Roman" panose="02020603050405020304" pitchFamily="18" charset="0"/>
                        </a:rPr>
                        <a:t>Em</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học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tập</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được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những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gì</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về</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nghệ</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thuật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kể</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tả</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của</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tác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giả</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về</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trận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giao</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chiến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giữa</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các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thủy</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thủ</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và</a:t>
                      </a:r>
                      <a:r>
                        <a:rPr lang="en-US" sz="2800" b="0" dirty="0">
                          <a:solidFill>
                            <a:srgbClr val="002060"/>
                          </a:solidFill>
                          <a:effectLst/>
                          <a:latin typeface="Times New Roman" panose="02020603050405020304" pitchFamily="18" charset="0"/>
                          <a:cs typeface="Times New Roman" panose="02020603050405020304" pitchFamily="18" charset="0"/>
                        </a:rPr>
                        <a:t> con </a:t>
                      </a:r>
                      <a:r>
                        <a:rPr lang="en-US" sz="2800" b="0" dirty="0" err="1">
                          <a:solidFill>
                            <a:srgbClr val="002060"/>
                          </a:solidFill>
                          <a:effectLst/>
                          <a:latin typeface="Times New Roman" panose="02020603050405020304" pitchFamily="18" charset="0"/>
                          <a:cs typeface="Times New Roman" panose="02020603050405020304" pitchFamily="18" charset="0"/>
                        </a:rPr>
                        <a:t>bạch</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tuộc</a:t>
                      </a:r>
                      <a:r>
                        <a:rPr lang="en-US" sz="2800" b="0" dirty="0">
                          <a:solidFill>
                            <a:srgbClr val="002060"/>
                          </a:solidFill>
                          <a:effectLst/>
                          <a:latin typeface="Times New Roman" panose="02020603050405020304" pitchFamily="18" charset="0"/>
                          <a:cs typeface="Times New Roman" panose="02020603050405020304" pitchFamily="18" charset="0"/>
                        </a:rPr>
                        <a:t>?</a:t>
                      </a:r>
                      <a:endParaRPr lang="vi-VN" sz="2800" b="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Nghệ</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thuật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kể</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chuyện</a:t>
                      </a:r>
                      <a:r>
                        <a:rPr lang="en-US" sz="2800" b="0" dirty="0">
                          <a:solidFill>
                            <a:srgbClr val="002060"/>
                          </a:solidFill>
                          <a:effectLst/>
                          <a:latin typeface="Times New Roman" panose="02020603050405020304" pitchFamily="18" charset="0"/>
                          <a:cs typeface="Times New Roman" panose="02020603050405020304" pitchFamily="18" charset="0"/>
                        </a:rPr>
                        <a:t>: ………..</a:t>
                      </a:r>
                      <a:r>
                        <a:rPr lang="vi-VN" sz="2800" b="0" dirty="0">
                          <a:solidFill>
                            <a:srgbClr val="002060"/>
                          </a:solidFill>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Sử</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dụng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từ</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ngữ</a:t>
                      </a:r>
                      <a:r>
                        <a:rPr lang="en-US" sz="2800" b="0" dirty="0">
                          <a:solidFill>
                            <a:srgbClr val="002060"/>
                          </a:solidFill>
                          <a:effectLst/>
                          <a:latin typeface="Times New Roman" panose="02020603050405020304" pitchFamily="18" charset="0"/>
                          <a:cs typeface="Times New Roman" panose="02020603050405020304" pitchFamily="18" charset="0"/>
                        </a:rPr>
                        <a:t>: ……………</a:t>
                      </a:r>
                      <a:r>
                        <a:rPr lang="vi-VN" sz="2800" b="0" dirty="0">
                          <a:solidFill>
                            <a:srgbClr val="002060"/>
                          </a:solidFill>
                          <a:effectLst/>
                          <a:latin typeface="Times New Roman" panose="02020603050405020304" pitchFamily="18" charset="0"/>
                          <a:cs typeface="Times New Roman" panose="02020603050405020304" pitchFamily="18" charset="0"/>
                        </a:rPr>
                        <a:t>.................................................................</a:t>
                      </a:r>
                    </a:p>
                  </a:txBody>
                  <a:tcPr marL="62576" marR="62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vi-VN"/>
                    </a:p>
                  </a:txBody>
                  <a:tcPr/>
                </a:tc>
                <a:extLst>
                  <a:ext uri="{0D108BD9-81ED-4DB2-BD59-A6C34878D82A}">
                    <a16:rowId xmlns:a16="http://schemas.microsoft.com/office/drawing/2014/main" val="950838101"/>
                  </a:ext>
                </a:extLst>
              </a:tr>
            </a:tbl>
          </a:graphicData>
        </a:graphic>
      </p:graphicFrame>
    </p:spTree>
    <p:extLst>
      <p:ext uri="{BB962C8B-B14F-4D97-AF65-F5344CB8AC3E}">
        <p14:creationId xmlns:p14="http://schemas.microsoft.com/office/powerpoint/2010/main" val="18127291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48792" y="-14140"/>
            <a:ext cx="7296346" cy="1036948"/>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bạch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tuộc</a:t>
            </a:r>
            <a:r>
              <a:rPr lang="en-US" sz="3200" b="1"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3346515" y="1244338"/>
            <a:ext cx="4383464" cy="876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Hoàn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kiện</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 </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6" name="Flowchart: Delay 5"/>
          <p:cNvSpPr/>
          <p:nvPr/>
        </p:nvSpPr>
        <p:spPr>
          <a:xfrm>
            <a:off x="612741" y="2564090"/>
            <a:ext cx="5467547" cy="4006391"/>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 Con tàu bị mắc kẹt, chân vịt không thể quay được nữa.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vi-VN" sz="3200" dirty="0">
                <a:latin typeface="Times New Roman" panose="02020603050405020304" pitchFamily="18" charset="0"/>
                <a:cs typeface="Times New Roman" panose="02020603050405020304" pitchFamily="18" charset="0"/>
              </a:rPr>
              <a:t> người trên tàu ngầm No-ti-lớt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với những con bạch tuộc.</a:t>
            </a:r>
          </a:p>
        </p:txBody>
      </p:sp>
      <p:sp>
        <p:nvSpPr>
          <p:cNvPr id="7" name="Flowchart: Delay 6"/>
          <p:cNvSpPr/>
          <p:nvPr/>
        </p:nvSpPr>
        <p:spPr>
          <a:xfrm>
            <a:off x="6572053" y="2564091"/>
            <a:ext cx="5467547" cy="4006391"/>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 Tình huống hấp dẫn nhất được mô tả trong văn bản là tình huống Nét Len bị một con bạch tuộc quật ngã, trong gang tấc anh đã được Nê-mô giải cứu.</a:t>
            </a:r>
          </a:p>
        </p:txBody>
      </p:sp>
    </p:spTree>
    <p:extLst>
      <p:ext uri="{BB962C8B-B14F-4D97-AF65-F5344CB8AC3E}">
        <p14:creationId xmlns:p14="http://schemas.microsoft.com/office/powerpoint/2010/main" val="25730385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3060" y="160255"/>
            <a:ext cx="11255604" cy="876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b. Chi tiết về cuộc giao chiến với bạch tuộc và lòng dũng cảm, tình yêu thương và tinh thần đồng đội của các thủy thủ đoàn</a:t>
            </a:r>
            <a:r>
              <a:rPr lang="en-US" sz="3200">
                <a:solidFill>
                  <a:srgbClr val="FF0000"/>
                </a:solidFill>
                <a:latin typeface="Times New Roman" panose="02020603050405020304" pitchFamily="18" charset="0"/>
                <a:cs typeface="Times New Roman" panose="02020603050405020304" pitchFamily="18" charset="0"/>
              </a:rPr>
              <a:t>.</a:t>
            </a:r>
            <a:endParaRPr lang="vi-VN" sz="320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361" y="1376313"/>
            <a:ext cx="7390615" cy="4986779"/>
          </a:xfrm>
          <a:prstGeom prst="rect">
            <a:avLst/>
          </a:prstGeom>
        </p:spPr>
      </p:pic>
    </p:spTree>
    <p:extLst>
      <p:ext uri="{BB962C8B-B14F-4D97-AF65-F5344CB8AC3E}">
        <p14:creationId xmlns:p14="http://schemas.microsoft.com/office/powerpoint/2010/main" val="4604121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254525" y="103695"/>
            <a:ext cx="11538408" cy="980387"/>
          </a:xfrm>
          <a:prstGeom prst="flowChartOnlineStorag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latin typeface="Times New Roman" panose="02020603050405020304" pitchFamily="18" charset="0"/>
                <a:cs typeface="Times New Roman" panose="02020603050405020304" pitchFamily="18" charset="0"/>
              </a:rPr>
              <a:t>b.1. Chi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thủy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bạch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tuộc</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25190569"/>
              </p:ext>
            </p:extLst>
          </p:nvPr>
        </p:nvGraphicFramePr>
        <p:xfrm>
          <a:off x="122548" y="1197608"/>
          <a:ext cx="11887199" cy="5783580"/>
        </p:xfrm>
        <a:graphic>
          <a:graphicData uri="http://schemas.openxmlformats.org/drawingml/2006/table">
            <a:tbl>
              <a:tblPr firstRow="1" firstCol="1" bandRow="1">
                <a:tableStyleId>{5C22544A-7EE6-4342-B048-85BDC9FD1C3A}</a:tableStyleId>
              </a:tblPr>
              <a:tblGrid>
                <a:gridCol w="5439266">
                  <a:extLst>
                    <a:ext uri="{9D8B030D-6E8A-4147-A177-3AD203B41FA5}">
                      <a16:colId xmlns:a16="http://schemas.microsoft.com/office/drawing/2014/main" val="1861221237"/>
                    </a:ext>
                  </a:extLst>
                </a:gridCol>
                <a:gridCol w="6447933">
                  <a:extLst>
                    <a:ext uri="{9D8B030D-6E8A-4147-A177-3AD203B41FA5}">
                      <a16:colId xmlns:a16="http://schemas.microsoft.com/office/drawing/2014/main" val="700122532"/>
                    </a:ext>
                  </a:extLst>
                </a:gridCol>
              </a:tblGrid>
              <a:tr h="172499">
                <a:tc>
                  <a:txBody>
                    <a:bodyPr/>
                    <a:lstStyle/>
                    <a:p>
                      <a:pPr algn="ctr">
                        <a:lnSpc>
                          <a:spcPct val="107000"/>
                        </a:lnSpc>
                        <a:spcAft>
                          <a:spcPts val="800"/>
                        </a:spcAft>
                      </a:pPr>
                      <a:r>
                        <a:rPr lang="en-US" sz="2800" dirty="0">
                          <a:solidFill>
                            <a:srgbClr val="FF0000"/>
                          </a:solidFill>
                          <a:effectLst/>
                          <a:latin typeface="Times New Roman" panose="02020603050405020304" pitchFamily="18" charset="0"/>
                          <a:cs typeface="Times New Roman" panose="02020603050405020304" pitchFamily="18" charset="0"/>
                        </a:rPr>
                        <a:t>Con </a:t>
                      </a:r>
                      <a:r>
                        <a:rPr lang="en-US" sz="2800" dirty="0" err="1">
                          <a:solidFill>
                            <a:srgbClr val="FF0000"/>
                          </a:solidFill>
                          <a:effectLst/>
                          <a:latin typeface="Times New Roman" panose="02020603050405020304" pitchFamily="18" charset="0"/>
                          <a:cs typeface="Times New Roman" panose="02020603050405020304" pitchFamily="18" charset="0"/>
                        </a:rPr>
                        <a:t>bạch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tuộc</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800" dirty="0" err="1">
                          <a:solidFill>
                            <a:srgbClr val="FF0000"/>
                          </a:solidFill>
                          <a:effectLst/>
                          <a:latin typeface="Times New Roman" panose="02020603050405020304" pitchFamily="18" charset="0"/>
                          <a:cs typeface="Times New Roman" panose="02020603050405020304" pitchFamily="18" charset="0"/>
                        </a:rPr>
                        <a:t>Đoàn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thủy</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thủ</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02691768"/>
                  </a:ext>
                </a:extLst>
              </a:tr>
              <a:tr h="766768">
                <a:tc>
                  <a:txBody>
                    <a:bodyPr/>
                    <a:lstStyle/>
                    <a:p>
                      <a:pPr algn="just">
                        <a:lnSpc>
                          <a:spcPct val="107000"/>
                        </a:lnSpc>
                        <a:spcAft>
                          <a:spcPts val="800"/>
                        </a:spcAft>
                      </a:pP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vòi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trườn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dưới</a:t>
                      </a:r>
                      <a:r>
                        <a:rPr lang="en-US" sz="2800" b="0" dirty="0">
                          <a:solidFill>
                            <a:schemeClr val="tx1"/>
                          </a:solidFill>
                          <a:effectLst/>
                          <a:latin typeface="Times New Roman" panose="02020603050405020304" pitchFamily="18" charset="0"/>
                          <a:cs typeface="Times New Roman" panose="02020603050405020304" pitchFamily="18" charset="0"/>
                        </a:rPr>
                        <a:t> thang </a:t>
                      </a:r>
                      <a:r>
                        <a:rPr lang="en-US" sz="2800" b="0" dirty="0" err="1">
                          <a:solidFill>
                            <a:schemeClr val="tx1"/>
                          </a:solidFill>
                          <a:effectLst/>
                          <a:latin typeface="Times New Roman" panose="02020603050405020304" pitchFamily="18" charset="0"/>
                          <a:cs typeface="Times New Roman" panose="02020603050405020304" pitchFamily="18" charset="0"/>
                        </a:rPr>
                        <a:t>như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con </a:t>
                      </a:r>
                      <a:r>
                        <a:rPr lang="en-US" sz="2800" b="0" dirty="0" err="1">
                          <a:solidFill>
                            <a:schemeClr val="tx1"/>
                          </a:solidFill>
                          <a:effectLst/>
                          <a:latin typeface="Times New Roman" panose="02020603050405020304" pitchFamily="18" charset="0"/>
                          <a:cs typeface="Times New Roman" panose="02020603050405020304" pitchFamily="18" charset="0"/>
                        </a:rPr>
                        <a:t>rắn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hai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chục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vòi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nữa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ngoằn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ngoèo</a:t>
                      </a:r>
                      <a:r>
                        <a:rPr lang="en-US" sz="2800" b="0" dirty="0">
                          <a:solidFill>
                            <a:schemeClr val="tx1"/>
                          </a:solidFill>
                          <a:effectLst/>
                          <a:latin typeface="Times New Roman" panose="02020603050405020304" pitchFamily="18" charset="0"/>
                          <a:cs typeface="Times New Roman" panose="02020603050405020304" pitchFamily="18" charset="0"/>
                        </a:rPr>
                        <a:t> ở </a:t>
                      </a:r>
                      <a:r>
                        <a:rPr lang="en-US" sz="2800" b="0" dirty="0" err="1">
                          <a:solidFill>
                            <a:schemeClr val="tx1"/>
                          </a:solidFill>
                          <a:effectLst/>
                          <a:latin typeface="Times New Roman" panose="02020603050405020304" pitchFamily="18" charset="0"/>
                          <a:cs typeface="Times New Roman" panose="02020603050405020304" pitchFamily="18" charset="0"/>
                        </a:rPr>
                        <a:t>phía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trên</a:t>
                      </a:r>
                      <a:r>
                        <a:rPr lang="en-US" sz="2800" b="0" dirty="0">
                          <a:solidFill>
                            <a:schemeClr val="tx1"/>
                          </a:solidFill>
                          <a:effectLst/>
                          <a:latin typeface="Times New Roman" panose="02020603050405020304" pitchFamily="18" charset="0"/>
                          <a:cs typeface="Times New Roman" panose="02020603050405020304" pitchFamily="18" charset="0"/>
                        </a:rPr>
                        <a:t>.</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err="1">
                          <a:solidFill>
                            <a:srgbClr val="002060"/>
                          </a:solidFill>
                          <a:effectLst/>
                          <a:latin typeface="Times New Roman" panose="02020603050405020304" pitchFamily="18" charset="0"/>
                          <a:cs typeface="Times New Roman" panose="02020603050405020304" pitchFamily="18" charset="0"/>
                        </a:rPr>
                        <a:t>Sẵn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sàng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giáp</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chiến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với</a:t>
                      </a:r>
                      <a:r>
                        <a:rPr lang="en-US" sz="2800" dirty="0">
                          <a:solidFill>
                            <a:srgbClr val="002060"/>
                          </a:solidFill>
                          <a:effectLst/>
                          <a:latin typeface="Times New Roman" panose="02020603050405020304" pitchFamily="18" charset="0"/>
                          <a:cs typeface="Times New Roman" panose="02020603050405020304" pitchFamily="18" charset="0"/>
                        </a:rPr>
                        <a:t> con </a:t>
                      </a:r>
                      <a:r>
                        <a:rPr lang="en-US" sz="2800" dirty="0" err="1">
                          <a:solidFill>
                            <a:srgbClr val="002060"/>
                          </a:solidFill>
                          <a:effectLst/>
                          <a:latin typeface="Times New Roman" panose="02020603050405020304" pitchFamily="18" charset="0"/>
                          <a:cs typeface="Times New Roman" panose="02020603050405020304" pitchFamily="18" charset="0"/>
                        </a:rPr>
                        <a:t>bạch</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tuộc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khổng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lồ</a:t>
                      </a:r>
                      <a:r>
                        <a:rPr lang="en-US"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err="1">
                          <a:solidFill>
                            <a:srgbClr val="002060"/>
                          </a:solidFill>
                          <a:effectLst/>
                          <a:latin typeface="Times New Roman" panose="02020603050405020304" pitchFamily="18" charset="0"/>
                          <a:cs typeface="Times New Roman" panose="02020603050405020304" pitchFamily="18" charset="0"/>
                        </a:rPr>
                        <a:t>Thuyền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trưởng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Nê-mô</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chặt</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đứt</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phăng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cái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vòi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khủng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khiếp</a:t>
                      </a:r>
                      <a:r>
                        <a:rPr lang="en-US"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995819"/>
                  </a:ext>
                </a:extLst>
              </a:tr>
              <a:tr h="939267">
                <a:tc>
                  <a:txBody>
                    <a:bodyPr/>
                    <a:lstStyle/>
                    <a:p>
                      <a:pPr algn="just">
                        <a:lnSpc>
                          <a:spcPct val="107000"/>
                        </a:lnSpc>
                        <a:spcAft>
                          <a:spcPts val="800"/>
                        </a:spcAft>
                      </a:pP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vòi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nhấc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bổng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thủy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thủ</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lên</a:t>
                      </a:r>
                      <a:r>
                        <a:rPr lang="en-US" sz="2800" b="0" dirty="0">
                          <a:solidFill>
                            <a:schemeClr val="tx1"/>
                          </a:solidFill>
                          <a:effectLst/>
                          <a:latin typeface="Times New Roman" panose="02020603050405020304" pitchFamily="18" charset="0"/>
                          <a:cs typeface="Times New Roman" panose="02020603050405020304" pitchFamily="18" charset="0"/>
                        </a:rPr>
                        <a:t>.</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err="1">
                          <a:solidFill>
                            <a:srgbClr val="002060"/>
                          </a:solidFill>
                          <a:effectLst/>
                          <a:latin typeface="Times New Roman" panose="02020603050405020304" pitchFamily="18" charset="0"/>
                          <a:cs typeface="Times New Roman" panose="02020603050405020304" pitchFamily="18" charset="0"/>
                        </a:rPr>
                        <a:t>Thuyền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trưởng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Nê-mô</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chặt</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đứt</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phăng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cái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vòi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khủng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khiếp</a:t>
                      </a:r>
                      <a:r>
                        <a:rPr lang="en-US"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err="1">
                          <a:solidFill>
                            <a:srgbClr val="002060"/>
                          </a:solidFill>
                          <a:effectLst/>
                          <a:latin typeface="Times New Roman" panose="02020603050405020304" pitchFamily="18" charset="0"/>
                          <a:cs typeface="Times New Roman" panose="02020603050405020304" pitchFamily="18" charset="0"/>
                        </a:rPr>
                        <a:t>Viên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thuyền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phó</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các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thủy</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thủ</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và</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nhà</a:t>
                      </a:r>
                      <a:r>
                        <a:rPr lang="en-US" sz="2800" dirty="0">
                          <a:solidFill>
                            <a:srgbClr val="002060"/>
                          </a:solidFill>
                          <a:effectLst/>
                          <a:latin typeface="Times New Roman" panose="02020603050405020304" pitchFamily="18" charset="0"/>
                          <a:cs typeface="Times New Roman" panose="02020603050405020304" pitchFamily="18" charset="0"/>
                        </a:rPr>
                        <a:t> khoa </a:t>
                      </a:r>
                      <a:r>
                        <a:rPr lang="en-US" sz="2800" dirty="0" err="1">
                          <a:solidFill>
                            <a:srgbClr val="002060"/>
                          </a:solidFill>
                          <a:effectLst/>
                          <a:latin typeface="Times New Roman" panose="02020603050405020304" pitchFamily="18" charset="0"/>
                          <a:cs typeface="Times New Roman" panose="02020603050405020304" pitchFamily="18" charset="0"/>
                        </a:rPr>
                        <a:t>học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chiến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đấu</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với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những</a:t>
                      </a:r>
                      <a:r>
                        <a:rPr lang="en-US" sz="2800" dirty="0">
                          <a:solidFill>
                            <a:srgbClr val="002060"/>
                          </a:solidFill>
                          <a:effectLst/>
                          <a:latin typeface="Times New Roman" panose="02020603050405020304" pitchFamily="18" charset="0"/>
                          <a:cs typeface="Times New Roman" panose="02020603050405020304" pitchFamily="18" charset="0"/>
                        </a:rPr>
                        <a:t> con </a:t>
                      </a:r>
                      <a:r>
                        <a:rPr lang="en-US" sz="2800" dirty="0" err="1">
                          <a:solidFill>
                            <a:srgbClr val="002060"/>
                          </a:solidFill>
                          <a:effectLst/>
                          <a:latin typeface="Times New Roman" panose="02020603050405020304" pitchFamily="18" charset="0"/>
                          <a:cs typeface="Times New Roman" panose="02020603050405020304" pitchFamily="18" charset="0"/>
                        </a:rPr>
                        <a:t>bạch</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tuộc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khác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đang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bò</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trên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thành</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tàu</a:t>
                      </a:r>
                      <a:r>
                        <a:rPr lang="en-US"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224505"/>
                  </a:ext>
                </a:extLst>
              </a:tr>
              <a:tr h="421770">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err="1">
                          <a:solidFill>
                            <a:schemeClr val="tx1"/>
                          </a:solidFill>
                          <a:effectLst/>
                          <a:latin typeface="Times New Roman" panose="02020603050405020304" pitchFamily="18" charset="0"/>
                          <a:cs typeface="Times New Roman" panose="02020603050405020304" pitchFamily="18" charset="0"/>
                        </a:rPr>
                        <a:t>Phun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lỏng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màu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đen</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cuốn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theo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thủy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thủ</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biển</a:t>
                      </a:r>
                      <a:r>
                        <a:rPr lang="en-US" sz="2800" b="0" dirty="0">
                          <a:solidFill>
                            <a:schemeClr val="tx1"/>
                          </a:solidFill>
                          <a:effectLst/>
                          <a:latin typeface="Times New Roman" panose="02020603050405020304" pitchFamily="18" charset="0"/>
                          <a:cs typeface="Times New Roman" panose="02020603050405020304" pitchFamily="18" charset="0"/>
                        </a:rPr>
                        <a:t>.</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dirty="0">
                          <a:solidFill>
                            <a:srgbClr val="002060"/>
                          </a:solidFill>
                          <a:effectLst/>
                          <a:latin typeface="Times New Roman" panose="02020603050405020304" pitchFamily="18" charset="0"/>
                          <a:cs typeface="Times New Roman" panose="02020603050405020304" pitchFamily="18" charset="0"/>
                        </a:rPr>
                        <a:t> “Chúng tôi xông đến lũ bạch tuộc</a:t>
                      </a:r>
                      <a:r>
                        <a:rPr lang="en-US"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002060"/>
                          </a:solidFill>
                          <a:effectLst/>
                          <a:latin typeface="Times New Roman" panose="02020603050405020304" pitchFamily="18" charset="0"/>
                          <a:cs typeface="Times New Roman" panose="02020603050405020304" pitchFamily="18" charset="0"/>
                        </a:rPr>
                        <a:t> “Ai</a:t>
                      </a:r>
                      <a:r>
                        <a:rPr lang="vi-VN" sz="2800" dirty="0">
                          <a:solidFill>
                            <a:srgbClr val="002060"/>
                          </a:solidFill>
                          <a:effectLst/>
                          <a:latin typeface="Times New Roman" panose="02020603050405020304" pitchFamily="18" charset="0"/>
                          <a:cs typeface="Times New Roman" panose="02020603050405020304" pitchFamily="18" charset="0"/>
                        </a:rPr>
                        <a:t> nấy đều sôi sục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căm</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thù</a:t>
                      </a:r>
                      <a:r>
                        <a:rPr lang="vi-VN"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2032840"/>
                  </a:ext>
                </a:extLst>
              </a:tr>
            </a:tbl>
          </a:graphicData>
        </a:graphic>
      </p:graphicFrame>
    </p:spTree>
    <p:extLst>
      <p:ext uri="{BB962C8B-B14F-4D97-AF65-F5344CB8AC3E}">
        <p14:creationId xmlns:p14="http://schemas.microsoft.com/office/powerpoint/2010/main" val="3437624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6830297"/>
              </p:ext>
            </p:extLst>
          </p:nvPr>
        </p:nvGraphicFramePr>
        <p:xfrm>
          <a:off x="254525" y="1268411"/>
          <a:ext cx="11538408" cy="5681980"/>
        </p:xfrm>
        <a:graphic>
          <a:graphicData uri="http://schemas.openxmlformats.org/drawingml/2006/table">
            <a:tbl>
              <a:tblPr firstRow="1" firstCol="1" bandRow="1">
                <a:tableStyleId>{5C22544A-7EE6-4342-B048-85BDC9FD1C3A}</a:tableStyleId>
              </a:tblPr>
              <a:tblGrid>
                <a:gridCol w="5347845">
                  <a:extLst>
                    <a:ext uri="{9D8B030D-6E8A-4147-A177-3AD203B41FA5}">
                      <a16:colId xmlns:a16="http://schemas.microsoft.com/office/drawing/2014/main" val="1861221237"/>
                    </a:ext>
                  </a:extLst>
                </a:gridCol>
                <a:gridCol w="6190563">
                  <a:extLst>
                    <a:ext uri="{9D8B030D-6E8A-4147-A177-3AD203B41FA5}">
                      <a16:colId xmlns:a16="http://schemas.microsoft.com/office/drawing/2014/main" val="700122532"/>
                    </a:ext>
                  </a:extLst>
                </a:gridCol>
              </a:tblGrid>
              <a:tr h="172499">
                <a:tc>
                  <a:txBody>
                    <a:bodyPr/>
                    <a:lstStyle/>
                    <a:p>
                      <a:pPr algn="ctr">
                        <a:lnSpc>
                          <a:spcPct val="107000"/>
                        </a:lnSpc>
                        <a:spcAft>
                          <a:spcPts val="800"/>
                        </a:spcAft>
                      </a:pPr>
                      <a:r>
                        <a:rPr lang="en-US" sz="2800" dirty="0">
                          <a:solidFill>
                            <a:srgbClr val="FF0000"/>
                          </a:solidFill>
                          <a:effectLst/>
                          <a:latin typeface="Times New Roman" panose="02020603050405020304" pitchFamily="18" charset="0"/>
                          <a:cs typeface="Times New Roman" panose="02020603050405020304" pitchFamily="18" charset="0"/>
                        </a:rPr>
                        <a:t>Con </a:t>
                      </a:r>
                      <a:r>
                        <a:rPr lang="en-US" sz="2800" dirty="0" err="1">
                          <a:solidFill>
                            <a:srgbClr val="FF0000"/>
                          </a:solidFill>
                          <a:effectLst/>
                          <a:latin typeface="Times New Roman" panose="02020603050405020304" pitchFamily="18" charset="0"/>
                          <a:cs typeface="Times New Roman" panose="02020603050405020304" pitchFamily="18" charset="0"/>
                        </a:rPr>
                        <a:t>bạch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tuộc</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800" dirty="0" err="1">
                          <a:solidFill>
                            <a:srgbClr val="FF0000"/>
                          </a:solidFill>
                          <a:effectLst/>
                          <a:latin typeface="Times New Roman" panose="02020603050405020304" pitchFamily="18" charset="0"/>
                          <a:cs typeface="Times New Roman" panose="02020603050405020304" pitchFamily="18" charset="0"/>
                        </a:rPr>
                        <a:t>Đoàn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thủy</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thủ</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02691768"/>
                  </a:ext>
                </a:extLst>
              </a:tr>
              <a:tr h="77209">
                <a:tc>
                  <a:txBody>
                    <a:bodyPr/>
                    <a:lstStyle/>
                    <a:p>
                      <a:pPr algn="just">
                        <a:lnSpc>
                          <a:spcPct val="107000"/>
                        </a:lnSpc>
                        <a:spcAft>
                          <a:spcPts val="800"/>
                        </a:spcAft>
                      </a:pPr>
                      <a:r>
                        <a:rPr lang="en-US" sz="2800" b="0" dirty="0" err="1">
                          <a:solidFill>
                            <a:srgbClr val="002060"/>
                          </a:solidFill>
                          <a:effectLst/>
                          <a:latin typeface="Times New Roman" panose="02020603050405020304" pitchFamily="18" charset="0"/>
                          <a:cs typeface="Times New Roman" panose="02020603050405020304" pitchFamily="18" charset="0"/>
                        </a:rPr>
                        <a:t>Một</a:t>
                      </a:r>
                      <a:r>
                        <a:rPr lang="en-US" sz="2800" b="0" dirty="0">
                          <a:solidFill>
                            <a:srgbClr val="002060"/>
                          </a:solidFill>
                          <a:effectLst/>
                          <a:latin typeface="Times New Roman" panose="02020603050405020304" pitchFamily="18" charset="0"/>
                          <a:cs typeface="Times New Roman" panose="02020603050405020304" pitchFamily="18" charset="0"/>
                        </a:rPr>
                        <a:t> con </a:t>
                      </a:r>
                      <a:r>
                        <a:rPr lang="en-US" sz="2800" b="0" dirty="0" err="1">
                          <a:solidFill>
                            <a:srgbClr val="002060"/>
                          </a:solidFill>
                          <a:effectLst/>
                          <a:latin typeface="Times New Roman" panose="02020603050405020304" pitchFamily="18" charset="0"/>
                          <a:cs typeface="Times New Roman" panose="02020603050405020304" pitchFamily="18" charset="0"/>
                        </a:rPr>
                        <a:t>bạch</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tuộc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quật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ngã</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Nét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định</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nuốt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chửng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anh</a:t>
                      </a:r>
                      <a:r>
                        <a:rPr lang="vi-VN" sz="2800" b="0" dirty="0">
                          <a:solidFill>
                            <a:srgbClr val="002060"/>
                          </a:solidFill>
                          <a:effectLst/>
                          <a:latin typeface="Times New Roman" panose="02020603050405020304" pitchFamily="18" charset="0"/>
                          <a:cs typeface="Times New Roman" panose="02020603050405020304" pitchFamily="18" charset="0"/>
                        </a:rPr>
                        <a:t> “Cái mỏ đáng sợ của quái vật đã hác hốc ra ở phía trên Nét”</a:t>
                      </a:r>
                      <a:endParaRPr lang="vi-VN" sz="2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a:t>
                      </a:r>
                      <a:r>
                        <a:rPr lang="en-US" sz="2800" dirty="0" err="1">
                          <a:solidFill>
                            <a:schemeClr val="tx1"/>
                          </a:solidFill>
                          <a:effectLst/>
                          <a:latin typeface="Times New Roman" panose="02020603050405020304" pitchFamily="18" charset="0"/>
                          <a:cs typeface="Times New Roman" panose="02020603050405020304" pitchFamily="18" charset="0"/>
                        </a:rPr>
                        <a:t>Nét</a:t>
                      </a:r>
                      <a:r>
                        <a:rPr lang="vi-VN" sz="2800" dirty="0">
                          <a:solidFill>
                            <a:schemeClr val="tx1"/>
                          </a:solidFill>
                          <a:effectLst/>
                          <a:latin typeface="Times New Roman" panose="02020603050405020304" pitchFamily="18" charset="0"/>
                          <a:cs typeface="Times New Roman" panose="02020603050405020304" pitchFamily="18" charset="0"/>
                        </a:rPr>
                        <a:t> Len </a:t>
                      </a:r>
                      <a:r>
                        <a:rPr lang="en-US" sz="2800" dirty="0" err="1">
                          <a:solidFill>
                            <a:schemeClr val="tx1"/>
                          </a:solidFill>
                          <a:effectLst/>
                          <a:latin typeface="Times New Roman" panose="02020603050405020304" pitchFamily="18" charset="0"/>
                          <a:cs typeface="Times New Roman" panose="02020603050405020304" pitchFamily="18" charset="0"/>
                        </a:rPr>
                        <a:t>phóng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nhọn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vào</a:t>
                      </a:r>
                      <a:r>
                        <a:rPr lang="vi-VN" sz="2800" dirty="0">
                          <a:solidFill>
                            <a:schemeClr val="tx1"/>
                          </a:solidFill>
                          <a:effectLst/>
                          <a:latin typeface="Times New Roman" panose="02020603050405020304" pitchFamily="18" charset="0"/>
                          <a:cs typeface="Times New Roman" panose="02020603050405020304" pitchFamily="18" charset="0"/>
                        </a:rPr>
                        <a:t> những cái mắt xanh xám của lũ quái vật” </a:t>
                      </a:r>
                    </a:p>
                    <a:p>
                      <a:pPr algn="just">
                        <a:lnSpc>
                          <a:spcPct val="107000"/>
                        </a:lnSpc>
                        <a:spcAft>
                          <a:spcPts val="800"/>
                        </a:spcAft>
                      </a:pPr>
                      <a:r>
                        <a:rPr lang="en-US" sz="2800" dirty="0" err="1">
                          <a:solidFill>
                            <a:schemeClr val="tx1"/>
                          </a:solidFill>
                          <a:effectLst/>
                          <a:latin typeface="Times New Roman" panose="02020603050405020304" pitchFamily="18" charset="0"/>
                          <a:cs typeface="Times New Roman" panose="02020603050405020304" pitchFamily="18" charset="0"/>
                        </a:rPr>
                        <a:t>Nê-mô</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đến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cứu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Nét</a:t>
                      </a:r>
                      <a:r>
                        <a:rPr lang="vi-VN" sz="2800" dirty="0">
                          <a:solidFill>
                            <a:schemeClr val="tx1"/>
                          </a:solidFill>
                          <a:effectLst/>
                          <a:latin typeface="Times New Roman" panose="02020603050405020304" pitchFamily="18" charset="0"/>
                          <a:cs typeface="Times New Roman" panose="02020603050405020304" pitchFamily="18" charset="0"/>
                        </a:rPr>
                        <a:t> “Lưỡi rìu của Nê-mô cắm phập vào mồm quái vật”</a:t>
                      </a:r>
                    </a:p>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“Nét thoát chết liền đứng dậy  và phóng ngập mũi lao vào tim kẻ thù”.</a:t>
                      </a:r>
                      <a:endPar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995819"/>
                  </a:ext>
                </a:extLst>
              </a:tr>
              <a:tr h="77209">
                <a:tc>
                  <a:txBody>
                    <a:bodyPr/>
                    <a:lstStyle/>
                    <a:p>
                      <a:pPr algn="just">
                        <a:lnSpc>
                          <a:spcPct val="107000"/>
                        </a:lnSpc>
                        <a:spcAft>
                          <a:spcPts val="800"/>
                        </a:spcAft>
                      </a:pPr>
                      <a:r>
                        <a:rPr lang="vi-VN" sz="2800" b="0" dirty="0">
                          <a:solidFill>
                            <a:srgbClr val="002060"/>
                          </a:solidFill>
                          <a:effectLst/>
                          <a:latin typeface="Times New Roman" panose="02020603050405020304" pitchFamily="18" charset="0"/>
                          <a:cs typeface="Times New Roman" panose="02020603050405020304" pitchFamily="18" charset="0"/>
                        </a:rPr>
                        <a:t>“</a:t>
                      </a:r>
                      <a:r>
                        <a:rPr lang="en-US" sz="2800" b="0" dirty="0" err="1">
                          <a:solidFill>
                            <a:srgbClr val="002060"/>
                          </a:solidFill>
                          <a:effectLst/>
                          <a:latin typeface="Times New Roman" panose="02020603050405020304" pitchFamily="18" charset="0"/>
                          <a:cs typeface="Times New Roman" panose="02020603050405020304" pitchFamily="18" charset="0"/>
                        </a:rPr>
                        <a:t>Lũ</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bạch</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tuộc</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chiến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bại</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phần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bị</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chết</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phần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bị</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thương</a:t>
                      </a:r>
                      <a:r>
                        <a:rPr lang="en-US" sz="2800" b="0" dirty="0">
                          <a:solidFill>
                            <a:srgbClr val="002060"/>
                          </a:solidFill>
                          <a:effectLst/>
                          <a:latin typeface="Times New Roman" panose="02020603050405020304" pitchFamily="18" charset="0"/>
                          <a:cs typeface="Times New Roman" panose="02020603050405020304" pitchFamily="18" charset="0"/>
                        </a:rPr>
                        <a:t>,</a:t>
                      </a:r>
                      <a:r>
                        <a:rPr lang="vi-VN" sz="2800" b="0" dirty="0">
                          <a:solidFill>
                            <a:srgbClr val="002060"/>
                          </a:solidFill>
                          <a:effectLst/>
                          <a:latin typeface="Times New Roman" panose="02020603050405020304" pitchFamily="18" charset="0"/>
                          <a:cs typeface="Times New Roman" panose="02020603050405020304" pitchFamily="18" charset="0"/>
                        </a:rPr>
                        <a:t> cuối cùng phải bỏ chiến trường mà </a:t>
                      </a:r>
                      <a:r>
                        <a:rPr lang="en-US" sz="2800" b="0" dirty="0" err="1">
                          <a:solidFill>
                            <a:srgbClr val="002060"/>
                          </a:solidFill>
                          <a:effectLst/>
                          <a:latin typeface="Times New Roman" panose="02020603050405020304" pitchFamily="18" charset="0"/>
                          <a:cs typeface="Times New Roman" panose="02020603050405020304" pitchFamily="18" charset="0"/>
                        </a:rPr>
                        <a:t>lẩn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xuống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biển</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sâu</a:t>
                      </a:r>
                      <a:r>
                        <a:rPr lang="vi-VN" sz="2800" b="0" dirty="0">
                          <a:solidFill>
                            <a:srgbClr val="002060"/>
                          </a:solidFill>
                          <a:effectLst/>
                          <a:latin typeface="Times New Roman" panose="02020603050405020304" pitchFamily="18" charset="0"/>
                          <a:cs typeface="Times New Roman" panose="02020603050405020304" pitchFamily="18" charset="0"/>
                        </a:rPr>
                        <a:t>”</a:t>
                      </a:r>
                      <a:endParaRPr lang="vi-VN" sz="2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“Thuyền trưởng Nê-mô, mình nhuốm đầy máu đứng lặng người bên </a:t>
                      </a:r>
                      <a:r>
                        <a:rPr lang="en-US" sz="2800" dirty="0" err="1">
                          <a:solidFill>
                            <a:schemeClr val="tx1"/>
                          </a:solidFill>
                          <a:effectLst/>
                          <a:latin typeface="Times New Roman" panose="02020603050405020304" pitchFamily="18" charset="0"/>
                          <a:cs typeface="Times New Roman" panose="02020603050405020304" pitchFamily="18" charset="0"/>
                        </a:rPr>
                        <a:t>chiếc</a:t>
                      </a:r>
                      <a:r>
                        <a:rPr lang="vi-VN" sz="2800" dirty="0">
                          <a:solidFill>
                            <a:schemeClr val="tx1"/>
                          </a:solidFill>
                          <a:effectLst/>
                          <a:latin typeface="Times New Roman" panose="02020603050405020304" pitchFamily="18" charset="0"/>
                          <a:cs typeface="Times New Roman" panose="02020603050405020304" pitchFamily="18" charset="0"/>
                        </a:rPr>
                        <a:t> đèn pha mà nhìn </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xuống</a:t>
                      </a:r>
                      <a:r>
                        <a:rPr lang="vi-VN" sz="2800" dirty="0">
                          <a:solidFill>
                            <a:schemeClr val="tx1"/>
                          </a:solidFill>
                          <a:effectLst/>
                          <a:latin typeface="Times New Roman" panose="02020603050405020304" pitchFamily="18" charset="0"/>
                          <a:cs typeface="Times New Roman" panose="02020603050405020304" pitchFamily="18" charset="0"/>
                        </a:rPr>
                        <a:t> biển  cả vừa nuốt mất một người đồng hương của mình. Mắt Nê-mô ứa lệ”</a:t>
                      </a:r>
                      <a:endPar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758371"/>
                  </a:ext>
                </a:extLst>
              </a:tr>
            </a:tbl>
          </a:graphicData>
        </a:graphic>
      </p:graphicFrame>
      <p:sp>
        <p:nvSpPr>
          <p:cNvPr id="5" name="Flowchart: Stored Data 4"/>
          <p:cNvSpPr/>
          <p:nvPr/>
        </p:nvSpPr>
        <p:spPr>
          <a:xfrm>
            <a:off x="254525" y="103695"/>
            <a:ext cx="11538408" cy="980387"/>
          </a:xfrm>
          <a:prstGeom prst="flowChartOnlineStorag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latin typeface="Times New Roman" panose="02020603050405020304" pitchFamily="18" charset="0"/>
                <a:cs typeface="Times New Roman" panose="02020603050405020304" pitchFamily="18" charset="0"/>
              </a:rPr>
              <a:t>b.1.Chi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thủy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bạch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tuộc</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4687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3377" y="1206632"/>
            <a:ext cx="5165889"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I. KIẾN THỨC NGỮ VĂN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4128117" y="1206632"/>
            <a:ext cx="7697810" cy="5194168"/>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2060"/>
                </a:solidFill>
                <a:latin typeface="Times New Roman" panose="02020603050405020304" pitchFamily="18" charset="0"/>
                <a:cs typeface="Times New Roman" panose="02020603050405020304" pitchFamily="18" charset="0"/>
              </a:rPr>
              <a:t>Chia </a:t>
            </a:r>
            <a:r>
              <a:rPr lang="en-US" sz="2800" i="1" dirty="0" err="1">
                <a:solidFill>
                  <a:srgbClr val="002060"/>
                </a:solidFill>
                <a:latin typeface="Times New Roman" panose="02020603050405020304" pitchFamily="18" charset="0"/>
                <a:cs typeface="Times New Roman" panose="02020603050405020304" pitchFamily="18" charset="0"/>
              </a:rPr>
              <a:t>sẻ</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những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hiểu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biết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em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về</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truyện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khoa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học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viễn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tưởng</a:t>
            </a:r>
            <a:r>
              <a:rPr lang="en-US" sz="2800" i="1" dirty="0">
                <a:solidFill>
                  <a:srgbClr val="002060"/>
                </a:solidFill>
                <a:latin typeface="Times New Roman" panose="02020603050405020304" pitchFamily="18" charset="0"/>
                <a:cs typeface="Times New Roman" panose="02020603050405020304" pitchFamily="18" charset="0"/>
              </a:rPr>
              <a:t>:</a:t>
            </a:r>
            <a:endParaRPr lang="vi-VN" sz="2800" i="1"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niệm</a:t>
            </a:r>
            <a:endParaRPr lang="vi-VN"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tài</a:t>
            </a:r>
            <a:endParaRPr lang="vi-VN"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kiện</a:t>
            </a:r>
            <a:endParaRPr lang="vi-VN"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huống</a:t>
            </a:r>
            <a:endParaRPr lang="vi-VN"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Cốt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truyện</a:t>
            </a:r>
            <a:endParaRPr lang="vi-VN"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vật</a:t>
            </a:r>
            <a:endParaRPr lang="vi-VN"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cảnh</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67" y="2705493"/>
            <a:ext cx="2905744" cy="3384222"/>
          </a:xfrm>
          <a:prstGeom prst="rect">
            <a:avLst/>
          </a:prstGeom>
          <a:solidFill>
            <a:schemeClr val="accent4">
              <a:lumMod val="20000"/>
              <a:lumOff val="80000"/>
            </a:schemeClr>
          </a:solidFill>
        </p:spPr>
      </p:pic>
      <p:sp>
        <p:nvSpPr>
          <p:cNvPr id="2" name="Flowchart: Terminator 1"/>
          <p:cNvSpPr/>
          <p:nvPr/>
        </p:nvSpPr>
        <p:spPr>
          <a:xfrm>
            <a:off x="490194" y="0"/>
            <a:ext cx="8191893" cy="90497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HĐ HÌNH THÀNH KIẾN THỨC MỚI</a:t>
            </a:r>
          </a:p>
        </p:txBody>
      </p:sp>
    </p:spTree>
    <p:extLst>
      <p:ext uri="{BB962C8B-B14F-4D97-AF65-F5344CB8AC3E}">
        <p14:creationId xmlns:p14="http://schemas.microsoft.com/office/powerpoint/2010/main" val="40761184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4981910"/>
              </p:ext>
            </p:extLst>
          </p:nvPr>
        </p:nvGraphicFramePr>
        <p:xfrm>
          <a:off x="283100" y="1099109"/>
          <a:ext cx="11670088" cy="5218430"/>
        </p:xfrm>
        <a:graphic>
          <a:graphicData uri="http://schemas.openxmlformats.org/drawingml/2006/table">
            <a:tbl>
              <a:tblPr firstRow="1" firstCol="1" bandRow="1">
                <a:tableStyleId>{5C22544A-7EE6-4342-B048-85BDC9FD1C3A}</a:tableStyleId>
              </a:tblPr>
              <a:tblGrid>
                <a:gridCol w="5408876">
                  <a:extLst>
                    <a:ext uri="{9D8B030D-6E8A-4147-A177-3AD203B41FA5}">
                      <a16:colId xmlns:a16="http://schemas.microsoft.com/office/drawing/2014/main" val="1838576396"/>
                    </a:ext>
                  </a:extLst>
                </a:gridCol>
                <a:gridCol w="6261212">
                  <a:extLst>
                    <a:ext uri="{9D8B030D-6E8A-4147-A177-3AD203B41FA5}">
                      <a16:colId xmlns:a16="http://schemas.microsoft.com/office/drawing/2014/main" val="3763247235"/>
                    </a:ext>
                  </a:extLst>
                </a:gridCol>
              </a:tblGrid>
              <a:tr h="0">
                <a:tc>
                  <a:txBody>
                    <a:bodyPr/>
                    <a:lstStyle/>
                    <a:p>
                      <a:pPr algn="ctr">
                        <a:lnSpc>
                          <a:spcPct val="107000"/>
                        </a:lnSpc>
                        <a:spcAft>
                          <a:spcPts val="800"/>
                        </a:spcAft>
                      </a:pPr>
                      <a:r>
                        <a:rPr lang="en-US" sz="3200" dirty="0">
                          <a:solidFill>
                            <a:srgbClr val="FF0000"/>
                          </a:solidFill>
                          <a:effectLst/>
                          <a:latin typeface="Times New Roman" panose="02020603050405020304" pitchFamily="18" charset="0"/>
                          <a:cs typeface="Times New Roman" panose="02020603050405020304" pitchFamily="18" charset="0"/>
                        </a:rPr>
                        <a:t>Con </a:t>
                      </a:r>
                      <a:r>
                        <a:rPr lang="en-US" sz="3200" dirty="0" err="1">
                          <a:solidFill>
                            <a:srgbClr val="FF0000"/>
                          </a:solidFill>
                          <a:effectLst/>
                          <a:latin typeface="Times New Roman" panose="02020603050405020304" pitchFamily="18" charset="0"/>
                          <a:cs typeface="Times New Roman" panose="02020603050405020304" pitchFamily="18" charset="0"/>
                        </a:rPr>
                        <a:t>bạch</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tuộc</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3200" dirty="0" err="1">
                          <a:solidFill>
                            <a:srgbClr val="FF0000"/>
                          </a:solidFill>
                          <a:effectLst/>
                          <a:latin typeface="Times New Roman" panose="02020603050405020304" pitchFamily="18" charset="0"/>
                          <a:cs typeface="Times New Roman" panose="02020603050405020304" pitchFamily="18" charset="0"/>
                        </a:rPr>
                        <a:t>Đoàn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thủy</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thủ</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20094671"/>
                  </a:ext>
                </a:extLst>
              </a:tr>
              <a:tr h="0">
                <a:tc>
                  <a:txBody>
                    <a:bodyPr/>
                    <a:lstStyle/>
                    <a:p>
                      <a:pPr algn="just">
                        <a:lnSpc>
                          <a:spcPct val="107000"/>
                        </a:lnSpc>
                        <a:spcAft>
                          <a:spcPts val="800"/>
                        </a:spcAft>
                      </a:pPr>
                      <a:r>
                        <a:rPr lang="en-US" sz="3200" b="0" dirty="0" err="1">
                          <a:solidFill>
                            <a:schemeClr val="tx1"/>
                          </a:solidFill>
                          <a:effectLst/>
                          <a:latin typeface="Times New Roman" panose="02020603050405020304" pitchFamily="18" charset="0"/>
                          <a:cs typeface="Times New Roman" panose="02020603050405020304" pitchFamily="18" charset="0"/>
                        </a:rPr>
                        <a:t>Đàn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bạch</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tuộc</a:t>
                      </a:r>
                      <a:r>
                        <a:rPr lang="en-US" sz="3200" b="0" dirty="0">
                          <a:solidFill>
                            <a:schemeClr val="tx1"/>
                          </a:solidFill>
                          <a:effectLst/>
                          <a:latin typeface="Times New Roman" panose="02020603050405020304" pitchFamily="18" charset="0"/>
                          <a:cs typeface="Times New Roman" panose="02020603050405020304" pitchFamily="18" charset="0"/>
                        </a:rPr>
                        <a:t> hung </a:t>
                      </a:r>
                      <a:r>
                        <a:rPr lang="en-US" sz="3200" b="0" dirty="0" err="1">
                          <a:solidFill>
                            <a:schemeClr val="tx1"/>
                          </a:solidFill>
                          <a:effectLst/>
                          <a:latin typeface="Times New Roman" panose="02020603050405020304" pitchFamily="18" charset="0"/>
                          <a:cs typeface="Times New Roman" panose="02020603050405020304" pitchFamily="18" charset="0"/>
                        </a:rPr>
                        <a:t>hãn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tàn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bạo</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sẵn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sàng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giết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chết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đoàn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thủy</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thủ</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nhưng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cuối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cùng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đã</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nhận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kết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cục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thua</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trận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phải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chạy</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trốn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xuống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biển</a:t>
                      </a:r>
                      <a:r>
                        <a:rPr lang="vi-VN" sz="3200" b="0" dirty="0">
                          <a:solidFill>
                            <a:schemeClr val="tx1"/>
                          </a:solidFill>
                          <a:effectLst/>
                          <a:latin typeface="Times New Roman" panose="02020603050405020304" pitchFamily="18"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3200" dirty="0" err="1">
                          <a:solidFill>
                            <a:srgbClr val="002060"/>
                          </a:solidFill>
                          <a:effectLst/>
                          <a:latin typeface="Times New Roman" panose="02020603050405020304" pitchFamily="18" charset="0"/>
                          <a:cs typeface="Times New Roman" panose="02020603050405020304" pitchFamily="18" charset="0"/>
                        </a:rPr>
                        <a:t>Đoàn</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thủy</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thủ</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dũng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cảm</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kiên</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cường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chống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lại</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lũ</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quái</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vật</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biển</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sâu</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Trong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cuộc</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chiến</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đó</a:t>
                      </a:r>
                      <a:r>
                        <a:rPr lang="en-US" sz="3200" dirty="0">
                          <a:solidFill>
                            <a:srgbClr val="002060"/>
                          </a:solidFill>
                          <a:effectLst/>
                          <a:latin typeface="Times New Roman" panose="02020603050405020304" pitchFamily="18" charset="0"/>
                          <a:cs typeface="Times New Roman" panose="02020603050405020304" pitchFamily="18" charset="0"/>
                        </a:rPr>
                        <a:t>, ta </a:t>
                      </a:r>
                      <a:r>
                        <a:rPr lang="en-US" sz="3200" dirty="0" err="1">
                          <a:solidFill>
                            <a:srgbClr val="002060"/>
                          </a:solidFill>
                          <a:effectLst/>
                          <a:latin typeface="Times New Roman" panose="02020603050405020304" pitchFamily="18" charset="0"/>
                          <a:cs typeface="Times New Roman" panose="02020603050405020304" pitchFamily="18" charset="0"/>
                        </a:rPr>
                        <a:t>không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chỉ</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thấy</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được</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sự</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anh</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dũng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mà</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còn</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thấy</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được</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tinh</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thần</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đoàn</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kết</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tình</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yêu</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thương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Những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người</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thủy</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thủ</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không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ngại</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nguy</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hiểm</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để</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cứu</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đồng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đội</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của</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mình</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và</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họ</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rất</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đau</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đớn</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trước</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sự</a:t>
                      </a:r>
                      <a:r>
                        <a:rPr lang="en-US" sz="3200" dirty="0">
                          <a:solidFill>
                            <a:srgbClr val="002060"/>
                          </a:solidFill>
                          <a:effectLst/>
                          <a:latin typeface="Times New Roman" panose="02020603050405020304" pitchFamily="18" charset="0"/>
                          <a:cs typeface="Times New Roman" panose="02020603050405020304" pitchFamily="18" charset="0"/>
                        </a:rPr>
                        <a:t> hi </a:t>
                      </a:r>
                      <a:r>
                        <a:rPr lang="en-US" sz="3200" dirty="0" err="1">
                          <a:solidFill>
                            <a:srgbClr val="002060"/>
                          </a:solidFill>
                          <a:effectLst/>
                          <a:latin typeface="Times New Roman" panose="02020603050405020304" pitchFamily="18" charset="0"/>
                          <a:cs typeface="Times New Roman" panose="02020603050405020304" pitchFamily="18" charset="0"/>
                        </a:rPr>
                        <a:t>sinh</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của</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một</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người</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đồng</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hương</a:t>
                      </a:r>
                      <a:r>
                        <a:rPr lang="en-US" sz="3200" dirty="0">
                          <a:solidFill>
                            <a:srgbClr val="002060"/>
                          </a:solidFill>
                          <a:effectLst/>
                          <a:latin typeface="Times New Roman" panose="02020603050405020304" pitchFamily="18" charset="0"/>
                          <a:cs typeface="Times New Roman" panose="02020603050405020304" pitchFamily="18" charset="0"/>
                        </a:rPr>
                        <a:t>.</a:t>
                      </a:r>
                      <a:endPar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3133806"/>
                  </a:ext>
                </a:extLst>
              </a:tr>
            </a:tbl>
          </a:graphicData>
        </a:graphic>
      </p:graphicFrame>
      <p:sp>
        <p:nvSpPr>
          <p:cNvPr id="5" name="Flowchart: Stored Data 4"/>
          <p:cNvSpPr/>
          <p:nvPr/>
        </p:nvSpPr>
        <p:spPr>
          <a:xfrm>
            <a:off x="283100" y="0"/>
            <a:ext cx="11538408" cy="980387"/>
          </a:xfrm>
          <a:prstGeom prst="flowChartOnlineStorag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latin typeface="Times New Roman" panose="02020603050405020304" pitchFamily="18" charset="0"/>
                <a:cs typeface="Times New Roman" panose="02020603050405020304" pitchFamily="18" charset="0"/>
              </a:rPr>
              <a:t>b.1.Chi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thủy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bạch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tuộc</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8253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84840" y="75414"/>
            <a:ext cx="12107159" cy="1404594"/>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b.2.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thủy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thủ</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Oval 4"/>
          <p:cNvSpPr/>
          <p:nvPr/>
        </p:nvSpPr>
        <p:spPr>
          <a:xfrm>
            <a:off x="254524" y="1649691"/>
            <a:ext cx="11689237" cy="507162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latin typeface="Times New Roman" panose="02020603050405020304" pitchFamily="18" charset="0"/>
                <a:cs typeface="Times New Roman" panose="02020603050405020304" pitchFamily="18" charset="0"/>
              </a:rPr>
              <a:t>- Cuộc giáp chiến kéo dài mười lăm phút. Lũ bạch tuộc chiến bại, phần bị chết, phần bị thương, cuối cùng phải bỏ chiến trường mà lặn xuống biển sâu.</a:t>
            </a:r>
          </a:p>
          <a:p>
            <a:r>
              <a:rPr lang="en-US" sz="2800">
                <a:latin typeface="Times New Roman" panose="02020603050405020304" pitchFamily="18" charset="0"/>
                <a:cs typeface="Times New Roman" panose="02020603050405020304" pitchFamily="18" charset="0"/>
              </a:rPr>
              <a:t>- Lòng dũng cảm, tình yêu thương và tinh thần đồng đội được thể hiện qua trận chiến đấu với bạch tuộc:</a:t>
            </a:r>
            <a:endParaRPr lang="vi-VN"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Mọi người cùng nhau dùng vũ khí chiến đấu với con quái vật, không ai nề hà run sợ hay lùi bước. </a:t>
            </a:r>
            <a:endParaRPr lang="vi-VN"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Thái độ nuối tiếc, xót thương khi có người bị mất tích sau cuộc chiến khốc liệt.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3712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631596" y="207391"/>
            <a:ext cx="10388338" cy="961534"/>
          </a:xfrm>
          <a:prstGeom prst="flowChartOnlineStorag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b.3. </a:t>
            </a:r>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Hexagon 4"/>
          <p:cNvSpPr/>
          <p:nvPr/>
        </p:nvSpPr>
        <p:spPr>
          <a:xfrm>
            <a:off x="1696825" y="1536568"/>
            <a:ext cx="8371002" cy="5194169"/>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cam go, </a:t>
            </a:r>
            <a:r>
              <a:rPr lang="en-US" sz="3200" dirty="0" err="1">
                <a:latin typeface="Times New Roman" panose="02020603050405020304" pitchFamily="18" charset="0"/>
                <a:cs typeface="Times New Roman" panose="02020603050405020304" pitchFamily="18" charset="0"/>
              </a:rPr>
              <a:t>nguy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6422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5670" y="188535"/>
            <a:ext cx="4128940" cy="85783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IV. TỔNG KẾT</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5" name="7-Point Star 4"/>
          <p:cNvSpPr/>
          <p:nvPr/>
        </p:nvSpPr>
        <p:spPr>
          <a:xfrm>
            <a:off x="6306532" y="1640263"/>
            <a:ext cx="5885468" cy="5081048"/>
          </a:xfrm>
          <a:prstGeom prst="star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3.</a:t>
            </a:r>
          </a:p>
          <a:p>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6" name="Plaque 5"/>
          <p:cNvSpPr/>
          <p:nvPr/>
        </p:nvSpPr>
        <p:spPr>
          <a:xfrm>
            <a:off x="235670" y="1480009"/>
            <a:ext cx="5891753" cy="5024486"/>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latin typeface="Times New Roman" panose="02020603050405020304" pitchFamily="18" charset="0"/>
                <a:cs typeface="Times New Roman" panose="02020603050405020304" pitchFamily="18" charset="0"/>
              </a:rPr>
              <a:t>1. </a:t>
            </a:r>
            <a:r>
              <a:rPr lang="en-US" sz="3200" dirty="0" err="1">
                <a:solidFill>
                  <a:srgbClr val="C00000"/>
                </a:solidFill>
                <a:latin typeface="Times New Roman" panose="02020603050405020304" pitchFamily="18" charset="0"/>
                <a:cs typeface="Times New Roman" panose="02020603050405020304" pitchFamily="18" charset="0"/>
              </a:rPr>
              <a:t>Hãy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chỉ</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ra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đặc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sắc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nghệ</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thuật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văn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bản</a:t>
            </a:r>
            <a:r>
              <a:rPr lang="en-US" sz="3200" dirty="0">
                <a:solidFill>
                  <a:srgbClr val="C00000"/>
                </a:solidFill>
                <a:latin typeface="Times New Roman" panose="02020603050405020304" pitchFamily="18" charset="0"/>
                <a:cs typeface="Times New Roman" panose="02020603050405020304" pitchFamily="18" charset="0"/>
              </a:rPr>
              <a:t>.</a:t>
            </a:r>
            <a:endParaRPr lang="vi-VN"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Xây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dựng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cốt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truyện</a:t>
            </a:r>
            <a:endParaRPr lang="vi-VN"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Tình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huống</a:t>
            </a:r>
            <a:r>
              <a:rPr lang="en-US" sz="3200" dirty="0">
                <a:solidFill>
                  <a:srgbClr val="C00000"/>
                </a:solidFill>
                <a:latin typeface="Times New Roman" panose="02020603050405020304" pitchFamily="18" charset="0"/>
                <a:cs typeface="Times New Roman" panose="02020603050405020304" pitchFamily="18" charset="0"/>
              </a:rPr>
              <a:t> </a:t>
            </a:r>
            <a:endParaRPr lang="vi-VN"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Ngôi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kể</a:t>
            </a:r>
            <a:r>
              <a:rPr lang="en-US" sz="3200" dirty="0">
                <a:solidFill>
                  <a:srgbClr val="C00000"/>
                </a:solidFill>
                <a:latin typeface="Times New Roman" panose="02020603050405020304" pitchFamily="18" charset="0"/>
                <a:cs typeface="Times New Roman" panose="02020603050405020304" pitchFamily="18" charset="0"/>
              </a:rPr>
              <a:t> </a:t>
            </a:r>
            <a:endParaRPr lang="vi-VN"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Nghệ</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thuật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kể</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chuyện</a:t>
            </a:r>
            <a:endParaRPr lang="vi-VN"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Bối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cảnh</a:t>
            </a:r>
            <a:r>
              <a:rPr lang="en-US" sz="3200" dirty="0">
                <a:solidFill>
                  <a:srgbClr val="C00000"/>
                </a:solidFill>
                <a:latin typeface="Times New Roman" panose="02020603050405020304" pitchFamily="18" charset="0"/>
                <a:cs typeface="Times New Roman" panose="02020603050405020304" pitchFamily="18" charset="0"/>
              </a:rPr>
              <a:t> </a:t>
            </a:r>
            <a:endParaRPr lang="vi-VN"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Ngôn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ngữ</a:t>
            </a:r>
            <a:r>
              <a:rPr lang="en-US" sz="3200" dirty="0">
                <a:solidFill>
                  <a:srgbClr val="C00000"/>
                </a:solidFill>
                <a:latin typeface="Times New Roman" panose="02020603050405020304" pitchFamily="18" charset="0"/>
                <a:cs typeface="Times New Roman" panose="02020603050405020304" pitchFamily="18" charset="0"/>
              </a:rPr>
              <a:t>  </a:t>
            </a:r>
            <a:endParaRPr lang="vi-VN" sz="3200" dirty="0">
              <a:solidFill>
                <a:srgbClr val="C00000"/>
              </a:solidFill>
              <a:latin typeface="Times New Roman" panose="02020603050405020304" pitchFamily="18" charset="0"/>
              <a:cs typeface="Times New Roman" panose="02020603050405020304" pitchFamily="18" charset="0"/>
            </a:endParaRPr>
          </a:p>
        </p:txBody>
      </p:sp>
      <p:sp>
        <p:nvSpPr>
          <p:cNvPr id="7" name="Flowchart: Delay 6"/>
          <p:cNvSpPr/>
          <p:nvPr/>
        </p:nvSpPr>
        <p:spPr>
          <a:xfrm>
            <a:off x="6127423" y="188535"/>
            <a:ext cx="4091233" cy="1451728"/>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331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8177015"/>
              </p:ext>
            </p:extLst>
          </p:nvPr>
        </p:nvGraphicFramePr>
        <p:xfrm>
          <a:off x="150826" y="267179"/>
          <a:ext cx="11774080" cy="5730240"/>
        </p:xfrm>
        <a:graphic>
          <a:graphicData uri="http://schemas.openxmlformats.org/drawingml/2006/table">
            <a:tbl>
              <a:tblPr firstRow="1" bandRow="1">
                <a:tableStyleId>{5C22544A-7EE6-4342-B048-85BDC9FD1C3A}</a:tableStyleId>
              </a:tblPr>
              <a:tblGrid>
                <a:gridCol w="4138370">
                  <a:extLst>
                    <a:ext uri="{9D8B030D-6E8A-4147-A177-3AD203B41FA5}">
                      <a16:colId xmlns:a16="http://schemas.microsoft.com/office/drawing/2014/main" val="3492549555"/>
                    </a:ext>
                  </a:extLst>
                </a:gridCol>
                <a:gridCol w="7635710">
                  <a:extLst>
                    <a:ext uri="{9D8B030D-6E8A-4147-A177-3AD203B41FA5}">
                      <a16:colId xmlns:a16="http://schemas.microsoft.com/office/drawing/2014/main" val="2591010576"/>
                    </a:ext>
                  </a:extLst>
                </a:gridCol>
              </a:tblGrid>
              <a:tr h="370840">
                <a:tc gridSpan="2">
                  <a:txBody>
                    <a:bodyPr/>
                    <a:lstStyle/>
                    <a:p>
                      <a:pPr algn="ct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1.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Nghệ</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thuật</a:t>
                      </a:r>
                      <a:endParaRPr lang="vi-VN" sz="3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959986"/>
                  </a:ext>
                </a:extLst>
              </a:tr>
              <a:tr h="370840">
                <a:tc>
                  <a:txBody>
                    <a:bodyPr/>
                    <a:lstStyle/>
                    <a:p>
                      <a:r>
                        <a:rPr lang="en-US" sz="3200" b="1" kern="1200" dirty="0">
                          <a:solidFill>
                            <a:srgbClr val="00B050"/>
                          </a:solidFill>
                          <a:effectLst/>
                          <a:latin typeface="Times New Roman" panose="02020603050405020304" pitchFamily="18" charset="0"/>
                          <a:ea typeface="+mn-ea"/>
                          <a:cs typeface="Times New Roman" panose="02020603050405020304" pitchFamily="18" charset="0"/>
                        </a:rPr>
                        <a:t>-</a:t>
                      </a:r>
                      <a:r>
                        <a:rPr lang="en-US" sz="3200" b="1" kern="1200" baseline="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Xây</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dựng</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cốt</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truyện</a:t>
                      </a:r>
                      <a:endParaRPr lang="vi-VN" sz="32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Dựa</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trên</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thành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tựu</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khoa</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học</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công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nghệ</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tàu</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ngầm</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bạch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tuộc</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endParaRPr lang="vi-VN" sz="3200" kern="1200" dirty="0">
                        <a:solidFill>
                          <a:srgbClr val="00B05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80533"/>
                  </a:ext>
                </a:extLst>
              </a:tr>
              <a:tr h="370840">
                <a:tc>
                  <a:txBody>
                    <a:bodyPr/>
                    <a:lstStyle/>
                    <a:p>
                      <a:r>
                        <a:rPr lang="en-US" sz="32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mn-ea"/>
                          <a:cs typeface="Times New Roman" panose="02020603050405020304" pitchFamily="18" charset="0"/>
                        </a:rPr>
                        <a:t>Tình</a:t>
                      </a:r>
                      <a:r>
                        <a:rPr lang="en-US" sz="32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mn-ea"/>
                          <a:cs typeface="Times New Roman" panose="02020603050405020304" pitchFamily="18" charset="0"/>
                        </a:rPr>
                        <a:t>huống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endParaRPr lang="vi-VN" sz="3200" kern="1200" dirty="0">
                        <a:solidFill>
                          <a:srgbClr val="C0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vi-VN"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Li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kì</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hấp</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dẫn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bất</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ngờ</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thể</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hiện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sự</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li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kì</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mạo</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hiểm</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hành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trình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thám</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hiểm</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khám</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phá</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đại</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dương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đoàn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thủy</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thủ</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và</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các</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nhà</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khoa</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học</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C00000"/>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Không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sử</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dụng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yếu</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tố</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thần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kì</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siêu</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nhiên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C00000"/>
                        </a:solidFill>
                        <a:effectLst/>
                        <a:latin typeface="Times New Roman" panose="02020603050405020304" pitchFamily="18" charset="0"/>
                        <a:ea typeface="+mn-ea"/>
                        <a:cs typeface="Times New Roman" panose="02020603050405020304" pitchFamily="18" charset="0"/>
                      </a:endParaRPr>
                    </a:p>
                    <a:p>
                      <a:endParaRPr lang="vi-VN"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760595"/>
                  </a:ext>
                </a:extLst>
              </a:tr>
              <a:tr h="370840">
                <a:tc>
                  <a:txBody>
                    <a:bodyPr/>
                    <a:lstStyle/>
                    <a:p>
                      <a:r>
                        <a:rPr lang="en-US" sz="32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mn-ea"/>
                          <a:cs typeface="Times New Roman" panose="02020603050405020304" pitchFamily="18" charset="0"/>
                        </a:rPr>
                        <a:t>Ngôi</a:t>
                      </a: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mn-ea"/>
                          <a:cs typeface="Times New Roman" panose="02020603050405020304" pitchFamily="18" charset="0"/>
                        </a:rPr>
                        <a:t>kể</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endParaRPr lang="vi-VN" sz="32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Ngôi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thứ</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nhất</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làm</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cho</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câu</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chuyện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kể</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chân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thực</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bộc</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lộ</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cảm</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xúc</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kể</a:t>
                      </a:r>
                      <a:endParaRPr lang="vi-VN" sz="3200"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566316"/>
                  </a:ext>
                </a:extLst>
              </a:tr>
            </a:tbl>
          </a:graphicData>
        </a:graphic>
      </p:graphicFrame>
    </p:spTree>
    <p:extLst>
      <p:ext uri="{BB962C8B-B14F-4D97-AF65-F5344CB8AC3E}">
        <p14:creationId xmlns:p14="http://schemas.microsoft.com/office/powerpoint/2010/main" val="36509328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1089511"/>
              </p:ext>
            </p:extLst>
          </p:nvPr>
        </p:nvGraphicFramePr>
        <p:xfrm>
          <a:off x="150826" y="267179"/>
          <a:ext cx="11774080" cy="5242560"/>
        </p:xfrm>
        <a:graphic>
          <a:graphicData uri="http://schemas.openxmlformats.org/drawingml/2006/table">
            <a:tbl>
              <a:tblPr firstRow="1" bandRow="1">
                <a:tableStyleId>{5C22544A-7EE6-4342-B048-85BDC9FD1C3A}</a:tableStyleId>
              </a:tblPr>
              <a:tblGrid>
                <a:gridCol w="4138370">
                  <a:extLst>
                    <a:ext uri="{9D8B030D-6E8A-4147-A177-3AD203B41FA5}">
                      <a16:colId xmlns:a16="http://schemas.microsoft.com/office/drawing/2014/main" val="3492549555"/>
                    </a:ext>
                  </a:extLst>
                </a:gridCol>
                <a:gridCol w="7635710">
                  <a:extLst>
                    <a:ext uri="{9D8B030D-6E8A-4147-A177-3AD203B41FA5}">
                      <a16:colId xmlns:a16="http://schemas.microsoft.com/office/drawing/2014/main" val="2591010576"/>
                    </a:ext>
                  </a:extLst>
                </a:gridCol>
              </a:tblGrid>
              <a:tr h="370840">
                <a:tc gridSpan="2">
                  <a:txBody>
                    <a:bodyPr/>
                    <a:lstStyle/>
                    <a:p>
                      <a:pPr algn="ct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1.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Nghệ</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thuật</a:t>
                      </a:r>
                      <a:endParaRPr lang="vi-VN" sz="3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959986"/>
                  </a:ext>
                </a:extLst>
              </a:tr>
              <a:tr h="370840">
                <a:tc>
                  <a:txBody>
                    <a:bodyPr/>
                    <a:lstStyle/>
                    <a:p>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Nghệ</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thuật</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kể</a:t>
                      </a:r>
                      <a:r>
                        <a:rPr lang="en-US" sz="3200" b="1" kern="1200" baseline="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baseline="0" dirty="0" err="1">
                          <a:solidFill>
                            <a:srgbClr val="00B050"/>
                          </a:solidFill>
                          <a:effectLst/>
                          <a:latin typeface="Times New Roman" panose="02020603050405020304" pitchFamily="18" charset="0"/>
                          <a:ea typeface="+mn-ea"/>
                          <a:cs typeface="Times New Roman" panose="02020603050405020304" pitchFamily="18" charset="0"/>
                        </a:rPr>
                        <a:t>chuyện</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hấp</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dẫn</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thú</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vị</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endParaRPr lang="vi-VN" sz="32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Font typeface="Wingdings" panose="05000000000000000000" pitchFamily="2" charset="2"/>
                        <a:buChar char="Ø"/>
                      </a:pP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Kết</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hợp</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kể</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tả</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biểu</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cảm</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để</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cuốn</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hút</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đọc</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00B05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099251"/>
                  </a:ext>
                </a:extLst>
              </a:tr>
              <a:tr h="370840">
                <a:tc>
                  <a:txBody>
                    <a:bodyPr/>
                    <a:lstStyle/>
                    <a:p>
                      <a:r>
                        <a:rPr lang="en-US" sz="32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mn-ea"/>
                          <a:cs typeface="Times New Roman" panose="02020603050405020304" pitchFamily="18" charset="0"/>
                        </a:rPr>
                        <a:t>Bối</a:t>
                      </a:r>
                      <a:r>
                        <a:rPr lang="en-US" sz="32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mn-ea"/>
                          <a:cs typeface="Times New Roman" panose="02020603050405020304" pitchFamily="18" charset="0"/>
                        </a:rPr>
                        <a:t>cảnh</a:t>
                      </a:r>
                      <a:endParaRPr lang="vi-VN"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Font typeface="Wingdings" panose="05000000000000000000" pitchFamily="2" charset="2"/>
                        <a:buChar char="Ø"/>
                      </a:pP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Tạo</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ra</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bối</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cảnh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diễn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ra</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trong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nhiều</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ngày</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nhiều</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thời</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điểm</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ở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không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gian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biển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cả</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rộng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hớn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hoành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tráng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bí</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ẩn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C0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9540141"/>
                  </a:ext>
                </a:extLst>
              </a:tr>
              <a:tr h="370840">
                <a:tc>
                  <a:txBody>
                    <a:bodyPr/>
                    <a:lstStyle/>
                    <a:p>
                      <a:r>
                        <a:rPr lang="en-US" sz="3200" b="1"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F0"/>
                          </a:solidFill>
                          <a:effectLst/>
                          <a:latin typeface="Times New Roman" panose="02020603050405020304" pitchFamily="18" charset="0"/>
                          <a:ea typeface="+mn-ea"/>
                          <a:cs typeface="Times New Roman" panose="02020603050405020304" pitchFamily="18" charset="0"/>
                        </a:rPr>
                        <a:t>Ngôn</a:t>
                      </a:r>
                      <a:r>
                        <a:rPr lang="en-US" sz="3200" b="1"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F0"/>
                          </a:solidFill>
                          <a:effectLst/>
                          <a:latin typeface="Times New Roman" panose="02020603050405020304" pitchFamily="18" charset="0"/>
                          <a:ea typeface="+mn-ea"/>
                          <a:cs typeface="Times New Roman" panose="02020603050405020304" pitchFamily="18" charset="0"/>
                        </a:rPr>
                        <a:t>ngữ</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endParaRPr lang="vi-VN" sz="3200" dirty="0">
                        <a:solidFill>
                          <a:srgbClr val="00B0F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Font typeface="Wingdings" panose="05000000000000000000" pitchFamily="2" charset="2"/>
                        <a:buChar char="Ø"/>
                      </a:pP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Ngôn</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ngữ</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đối</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thoại</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sử</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dụng</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từ</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ngữ</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giàu</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sức</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gợi</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gợi</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cảm</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và</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có</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nhiều</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từ</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ngữ</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bộc</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lộ</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cảm</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xúc</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câu</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cảm</a:t>
                      </a:r>
                      <a:r>
                        <a:rPr lang="en-US" sz="3200" kern="1200" dirty="0">
                          <a:solidFill>
                            <a:srgbClr val="00B0F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F0"/>
                          </a:solidFill>
                          <a:effectLst/>
                          <a:latin typeface="Times New Roman" panose="02020603050405020304" pitchFamily="18" charset="0"/>
                          <a:ea typeface="+mn-ea"/>
                          <a:cs typeface="Times New Roman" panose="02020603050405020304" pitchFamily="18" charset="0"/>
                        </a:rPr>
                        <a:t>thán</a:t>
                      </a:r>
                      <a:endParaRPr lang="vi-VN" sz="3200" kern="1200" dirty="0">
                        <a:solidFill>
                          <a:srgbClr val="00B0F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25637"/>
                  </a:ext>
                </a:extLst>
              </a:tr>
            </a:tbl>
          </a:graphicData>
        </a:graphic>
      </p:graphicFrame>
    </p:spTree>
    <p:extLst>
      <p:ext uri="{BB962C8B-B14F-4D97-AF65-F5344CB8AC3E}">
        <p14:creationId xmlns:p14="http://schemas.microsoft.com/office/powerpoint/2010/main" val="3531334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73376" y="499619"/>
            <a:ext cx="6221691" cy="5825767"/>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Qua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No-</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lớt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lồ</a:t>
            </a:r>
            <a:r>
              <a:rPr lang="en-US" sz="3200" dirty="0">
                <a:latin typeface="Times New Roman" panose="02020603050405020304" pitchFamily="18" charset="0"/>
                <a:cs typeface="Times New Roman" panose="02020603050405020304" pitchFamily="18" charset="0"/>
              </a:rPr>
              <a:t> hung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553" y="499619"/>
            <a:ext cx="4325136" cy="5043341"/>
          </a:xfrm>
          <a:prstGeom prst="rect">
            <a:avLst/>
          </a:prstGeom>
        </p:spPr>
      </p:pic>
    </p:spTree>
    <p:extLst>
      <p:ext uri="{BB962C8B-B14F-4D97-AF65-F5344CB8AC3E}">
        <p14:creationId xmlns:p14="http://schemas.microsoft.com/office/powerpoint/2010/main" val="3473071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518474" y="509047"/>
            <a:ext cx="10727703" cy="5476974"/>
          </a:xfrm>
          <a:prstGeom prst="flowChartDelay">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Times New Roman" panose="02020603050405020304" pitchFamily="18" charset="0"/>
                <a:cs typeface="Times New Roman" panose="02020603050405020304" pitchFamily="18" charset="0"/>
              </a:rPr>
              <a:t>3.</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cuộc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sống</a:t>
            </a:r>
            <a:endParaRPr lang="vi-VN" sz="3200" dirty="0">
              <a:solidFill>
                <a:srgbClr val="002060"/>
              </a:solidFill>
              <a:latin typeface="Times New Roman" panose="02020603050405020304" pitchFamily="18" charset="0"/>
              <a:cs typeface="Times New Roman" panose="02020603050405020304" pitchFamily="18" charset="0"/>
            </a:endParaRPr>
          </a:p>
          <a:p>
            <a:r>
              <a:rPr lang="vi-VN"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Dũng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cảm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mặt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hiểm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khăn</a:t>
            </a:r>
            <a:endParaRPr lang="vi-VN" sz="3200" dirty="0">
              <a:solidFill>
                <a:srgbClr val="002060"/>
              </a:solidFill>
              <a:latin typeface="Times New Roman" panose="02020603050405020304" pitchFamily="18" charset="0"/>
              <a:cs typeface="Times New Roman" panose="02020603050405020304" pitchFamily="18" charset="0"/>
            </a:endParaRPr>
          </a:p>
          <a:p>
            <a:r>
              <a:rPr lang="vi-VN"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cường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dũng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cảm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mạnh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mẽ</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sẽ</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luôn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thắng</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Biết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yêu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sẻ</a:t>
            </a:r>
            <a:r>
              <a:rPr lang="en-US" sz="3200" dirty="0">
                <a:solidFill>
                  <a:srgbClr val="002060"/>
                </a:solidFill>
                <a:latin typeface="Times New Roman" panose="02020603050405020304" pitchFamily="18" charset="0"/>
                <a:cs typeface="Times New Roman" panose="02020603050405020304" pitchFamily="18" charset="0"/>
              </a:rPr>
              <a:t> chia </a:t>
            </a:r>
            <a:r>
              <a:rPr lang="en-US" sz="3200" dirty="0" err="1">
                <a:solidFill>
                  <a:srgbClr val="002060"/>
                </a:solidFill>
                <a:latin typeface="Times New Roman" panose="02020603050405020304" pitchFamily="18" charset="0"/>
                <a:cs typeface="Times New Roman" panose="02020603050405020304" pitchFamily="18" charset="0"/>
              </a:rPr>
              <a:t>giúp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những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gặp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khăn</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ích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lợi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ích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bản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bỏ</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mặc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khác</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Đoàn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mạnh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vượt</a:t>
            </a:r>
            <a:r>
              <a:rPr lang="en-US" sz="3200" dirty="0">
                <a:solidFill>
                  <a:srgbClr val="002060"/>
                </a:solidFill>
                <a:latin typeface="Times New Roman" panose="02020603050405020304" pitchFamily="18" charset="0"/>
                <a:cs typeface="Times New Roman" panose="02020603050405020304" pitchFamily="18" charset="0"/>
              </a:rPr>
              <a:t> qua </a:t>
            </a:r>
            <a:r>
              <a:rPr lang="en-US" sz="3200" dirty="0" err="1">
                <a:solidFill>
                  <a:srgbClr val="002060"/>
                </a:solidFill>
                <a:latin typeface="Times New Roman" panose="02020603050405020304" pitchFamily="18" charset="0"/>
                <a:cs typeface="Times New Roman" panose="02020603050405020304" pitchFamily="18" charset="0"/>
              </a:rPr>
              <a:t>khó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vươn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thắng</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6998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979" y="1657939"/>
            <a:ext cx="6834433" cy="3790754"/>
          </a:xfrm>
          <a:prstGeom prst="rect">
            <a:avLst/>
          </a:prstGeom>
        </p:spPr>
      </p:pic>
      <p:sp>
        <p:nvSpPr>
          <p:cNvPr id="2" name="Flowchart: Terminator 1"/>
          <p:cNvSpPr/>
          <p:nvPr/>
        </p:nvSpPr>
        <p:spPr>
          <a:xfrm>
            <a:off x="923827" y="75415"/>
            <a:ext cx="6598763" cy="111236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Times New Roman" panose="02020603050405020304" pitchFamily="18" charset="0"/>
                <a:cs typeface="Times New Roman" panose="02020603050405020304" pitchFamily="18" charset="0"/>
              </a:rPr>
              <a:t>HOẠT ĐỘNG </a:t>
            </a:r>
            <a:r>
              <a:rPr lang="en-US" sz="3200" b="1" dirty="0">
                <a:solidFill>
                  <a:schemeClr val="bg1"/>
                </a:solidFill>
                <a:latin typeface="Times New Roman" panose="02020603050405020304" pitchFamily="18" charset="0"/>
                <a:cs typeface="Times New Roman" panose="02020603050405020304" pitchFamily="18" charset="0"/>
              </a:rPr>
              <a:t> LUYỆN TẬP</a:t>
            </a:r>
            <a:r>
              <a:rPr lang="vi-VN" sz="3200" b="1"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0441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rcRect l="18500" t="10101" r="20074" b="50000"/>
          <a:stretch>
            <a:fillRect/>
          </a:stretch>
        </p:blipFill>
        <p:spPr bwMode="auto">
          <a:xfrm>
            <a:off x="2711451" y="387350"/>
            <a:ext cx="56165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j021248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791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Những Chú Chó Cứu Hộ.mp4">
            <a:hlinkClick r:id="" action="ppaction://media"/>
          </p:cNvPr>
          <p:cNvPicPr>
            <a:picLocks noRot="1" noChangeAspect="1"/>
          </p:cNvPicPr>
          <p:nvPr>
            <a:videoFile r:link="rId3"/>
          </p:nvPr>
        </p:nvPicPr>
        <p:blipFill>
          <a:blip r:embed="rId7">
            <a:extLst>
              <a:ext uri="{28A0092B-C50C-407E-A947-70E740481C1C}">
                <a14:useLocalDpi xmlns:a14="http://schemas.microsoft.com/office/drawing/2010/main" val="0"/>
              </a:ext>
            </a:extLst>
          </a:blip>
          <a:srcRect/>
          <a:stretch>
            <a:fillRect/>
          </a:stretch>
        </p:blipFill>
        <p:spPr bwMode="auto">
          <a:xfrm>
            <a:off x="9682163" y="5949950"/>
            <a:ext cx="80645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262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4715"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3"/>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video>
              <p:cMediaNode vol="80000">
                <p:cTn id="19"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365" y="247894"/>
            <a:ext cx="2271860" cy="3494547"/>
          </a:xfrm>
          <a:prstGeom prst="rect">
            <a:avLst/>
          </a:prstGeom>
        </p:spPr>
      </p:pic>
      <p:sp>
        <p:nvSpPr>
          <p:cNvPr id="5" name="Oval Callout 4"/>
          <p:cNvSpPr/>
          <p:nvPr/>
        </p:nvSpPr>
        <p:spPr>
          <a:xfrm>
            <a:off x="3233393" y="337007"/>
            <a:ext cx="6372520" cy="3864990"/>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Em</a:t>
            </a:r>
            <a:r>
              <a:rPr lang="vi-VN" sz="3200" dirty="0">
                <a:latin typeface="Times New Roman" panose="02020603050405020304" pitchFamily="18" charset="0"/>
                <a:cs typeface="Times New Roman" panose="02020603050405020304" pitchFamily="18" charset="0"/>
              </a:rPr>
              <a:t> đã đọc truyện khoa học viễn tưởng nào? Ấn tượng của em về truyện đã đọc</a:t>
            </a:r>
            <a:r>
              <a:rPr lang="en-US" sz="3200" dirty="0">
                <a:latin typeface="Times New Roman" panose="02020603050405020304" pitchFamily="18" charset="0"/>
                <a:cs typeface="Times New Roman" panose="02020603050405020304" pitchFamily="18" charset="0"/>
              </a:rPr>
              <a:t>. N</a:t>
            </a:r>
            <a:r>
              <a:rPr lang="vi-VN" sz="3200" dirty="0">
                <a:latin typeface="Times New Roman" panose="02020603050405020304" pitchFamily="18" charset="0"/>
                <a:cs typeface="Times New Roman" panose="02020603050405020304" pitchFamily="18" charset="0"/>
              </a:rPr>
              <a:t>ó dựa trên chứng cứ khoa học nào?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70" y="247894"/>
            <a:ext cx="2619375" cy="3287157"/>
          </a:xfrm>
          <a:prstGeom prst="rect">
            <a:avLst/>
          </a:prstGeom>
        </p:spPr>
      </p:pic>
      <p:sp>
        <p:nvSpPr>
          <p:cNvPr id="7" name="Down Arrow Callout 6"/>
          <p:cNvSpPr/>
          <p:nvPr/>
        </p:nvSpPr>
        <p:spPr>
          <a:xfrm>
            <a:off x="3233393" y="4534293"/>
            <a:ext cx="6146277" cy="2224725"/>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Đọc</a:t>
            </a:r>
            <a:r>
              <a:rPr lang="en-US" sz="3200" dirty="0">
                <a:solidFill>
                  <a:srgbClr val="002060"/>
                </a:solidFill>
                <a:latin typeface="Times New Roman" panose="02020603050405020304" pitchFamily="18" charset="0"/>
                <a:cs typeface="Times New Roman" panose="02020603050405020304" pitchFamily="18" charset="0"/>
              </a:rPr>
              <a:t> SGK/58 </a:t>
            </a:r>
            <a:r>
              <a:rPr lang="en-US" sz="3200" dirty="0" err="1">
                <a:solidFill>
                  <a:srgbClr val="002060"/>
                </a:solidFill>
                <a:latin typeface="Times New Roman" panose="02020603050405020304" pitchFamily="18" charset="0"/>
                <a:cs typeface="Times New Roman" panose="02020603050405020304" pitchFamily="18" charset="0"/>
              </a:rPr>
              <a:t>tìm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lời</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091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4606702" y="811836"/>
            <a:ext cx="3180521" cy="662609"/>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b="1" dirty="0">
                <a:solidFill>
                  <a:srgbClr val="FF0000"/>
                </a:solidFill>
                <a:latin typeface="Times New Roman" panose="02020603050405020304" pitchFamily="18" charset="0"/>
                <a:cs typeface="Times New Roman" panose="02020603050405020304" pitchFamily="18" charset="0"/>
              </a:rPr>
              <a:t>B</a:t>
            </a:r>
            <a:r>
              <a:rPr lang="vi-VN" sz="3200" b="1" dirty="0">
                <a:solidFill>
                  <a:srgbClr val="FF0000"/>
                </a:solidFill>
                <a:latin typeface="Times New Roman" panose="02020603050405020304" pitchFamily="18" charset="0"/>
                <a:cs typeface="Times New Roman" panose="02020603050405020304" pitchFamily="18" charset="0"/>
              </a:rPr>
              <a:t>ẢNG</a:t>
            </a:r>
            <a:r>
              <a:rPr lang="da-DK" sz="3200" b="1" dirty="0">
                <a:solidFill>
                  <a:srgbClr val="FF0000"/>
                </a:solidFill>
                <a:latin typeface="Times New Roman" panose="02020603050405020304" pitchFamily="18" charset="0"/>
                <a:cs typeface="Times New Roman" panose="02020603050405020304" pitchFamily="18" charset="0"/>
              </a:rPr>
              <a:t> KWLH </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30009229"/>
              </p:ext>
            </p:extLst>
          </p:nvPr>
        </p:nvGraphicFramePr>
        <p:xfrm>
          <a:off x="122548" y="1607552"/>
          <a:ext cx="11981467" cy="5126471"/>
        </p:xfrm>
        <a:graphic>
          <a:graphicData uri="http://schemas.openxmlformats.org/drawingml/2006/table">
            <a:tbl>
              <a:tblPr firstRow="1" firstCol="1" bandRow="1">
                <a:tableStyleId>{5C22544A-7EE6-4342-B048-85BDC9FD1C3A}</a:tableStyleId>
              </a:tblPr>
              <a:tblGrid>
                <a:gridCol w="2838100">
                  <a:extLst>
                    <a:ext uri="{9D8B030D-6E8A-4147-A177-3AD203B41FA5}">
                      <a16:colId xmlns:a16="http://schemas.microsoft.com/office/drawing/2014/main" val="20000"/>
                    </a:ext>
                  </a:extLst>
                </a:gridCol>
                <a:gridCol w="2838100">
                  <a:extLst>
                    <a:ext uri="{9D8B030D-6E8A-4147-A177-3AD203B41FA5}">
                      <a16:colId xmlns:a16="http://schemas.microsoft.com/office/drawing/2014/main" val="20001"/>
                    </a:ext>
                  </a:extLst>
                </a:gridCol>
                <a:gridCol w="2839314">
                  <a:extLst>
                    <a:ext uri="{9D8B030D-6E8A-4147-A177-3AD203B41FA5}">
                      <a16:colId xmlns:a16="http://schemas.microsoft.com/office/drawing/2014/main" val="20002"/>
                    </a:ext>
                  </a:extLst>
                </a:gridCol>
                <a:gridCol w="3465953">
                  <a:extLst>
                    <a:ext uri="{9D8B030D-6E8A-4147-A177-3AD203B41FA5}">
                      <a16:colId xmlns:a16="http://schemas.microsoft.com/office/drawing/2014/main" val="20003"/>
                    </a:ext>
                  </a:extLst>
                </a:gridCol>
              </a:tblGrid>
              <a:tr h="3645426">
                <a:tc>
                  <a:txBody>
                    <a:bodyPr/>
                    <a:lstStyle/>
                    <a:p>
                      <a:pPr algn="ctr">
                        <a:lnSpc>
                          <a:spcPct val="107000"/>
                        </a:lnSpc>
                        <a:spcAft>
                          <a:spcPts val="800"/>
                        </a:spcAft>
                      </a:pPr>
                      <a:r>
                        <a:rPr lang="da-DK" sz="3200" dirty="0">
                          <a:solidFill>
                            <a:srgbClr val="0000CC"/>
                          </a:solidFill>
                          <a:effectLst/>
                          <a:latin typeface="Times New Roman" panose="02020603050405020304" pitchFamily="18" charset="0"/>
                          <a:cs typeface="Times New Roman" panose="02020603050405020304" pitchFamily="18" charset="0"/>
                        </a:rPr>
                        <a:t>Cột K</a:t>
                      </a:r>
                      <a:endParaRPr lang="en-US" sz="3200" dirty="0">
                        <a:solidFill>
                          <a:srgbClr val="0000CC"/>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Liệt kê những điều em đã biết về truyện khoa học viễn tưởng</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da-DK" sz="3200" dirty="0">
                          <a:solidFill>
                            <a:srgbClr val="0000CC"/>
                          </a:solidFill>
                          <a:effectLst/>
                          <a:latin typeface="Times New Roman" panose="02020603050405020304" pitchFamily="18" charset="0"/>
                          <a:cs typeface="Times New Roman" panose="02020603050405020304" pitchFamily="18" charset="0"/>
                        </a:rPr>
                        <a:t>Cột W</a:t>
                      </a:r>
                      <a:endParaRPr lang="vi-VN" sz="3200" dirty="0">
                        <a:solidFill>
                          <a:srgbClr val="0000CC"/>
                        </a:solidFill>
                        <a:effectLst/>
                        <a:latin typeface="Times New Roman" panose="02020603050405020304" pitchFamily="18" charset="0"/>
                        <a:cs typeface="Times New Roman" panose="02020603050405020304" pitchFamily="18" charset="0"/>
                      </a:endParaRPr>
                    </a:p>
                    <a:p>
                      <a:pPr algn="l">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Liệt kê những điều em muốn biết thêm về truyện khoa học viễn tưởng</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da-DK" sz="3200" dirty="0">
                          <a:solidFill>
                            <a:srgbClr val="0000CC"/>
                          </a:solidFill>
                          <a:effectLst/>
                          <a:latin typeface="Times New Roman" panose="02020603050405020304" pitchFamily="18" charset="0"/>
                          <a:cs typeface="Times New Roman" panose="02020603050405020304" pitchFamily="18" charset="0"/>
                        </a:rPr>
                        <a:t>Cột L </a:t>
                      </a:r>
                      <a:endParaRPr lang="vi-VN" sz="3200" dirty="0">
                        <a:solidFill>
                          <a:srgbClr val="0000CC"/>
                        </a:solidFill>
                        <a:effectLst/>
                        <a:latin typeface="Times New Roman" panose="02020603050405020304" pitchFamily="18" charset="0"/>
                        <a:cs typeface="Times New Roman" panose="02020603050405020304" pitchFamily="18" charset="0"/>
                      </a:endParaRPr>
                    </a:p>
                    <a:p>
                      <a:pPr algn="l">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Liệt kê những điều em đã biết được từ bài</a:t>
                      </a:r>
                      <a:r>
                        <a:rPr lang="vi-VN" sz="3200" dirty="0">
                          <a:solidFill>
                            <a:schemeClr val="tx1"/>
                          </a:solidFill>
                          <a:effectLst/>
                          <a:latin typeface="Times New Roman" panose="02020603050405020304" pitchFamily="18" charset="0"/>
                          <a:cs typeface="Times New Roman" panose="02020603050405020304" pitchFamily="18" charset="0"/>
                        </a:rPr>
                        <a:t> học</a:t>
                      </a:r>
                      <a:r>
                        <a:rPr lang="da-DK" sz="3200" dirty="0">
                          <a:solidFill>
                            <a:schemeClr val="tx1"/>
                          </a:solidFill>
                          <a:effectLst/>
                          <a:latin typeface="Times New Roman" panose="02020603050405020304" pitchFamily="18" charset="0"/>
                          <a:cs typeface="Times New Roman" panose="02020603050405020304" pitchFamily="18" charset="0"/>
                        </a:rPr>
                        <a:t> về truyện khoa học viễn tưởng</a:t>
                      </a:r>
                      <a:endParaRPr lang="en-US" sz="32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da-DK" sz="3200" dirty="0">
                          <a:solidFill>
                            <a:srgbClr val="0000CC"/>
                          </a:solidFill>
                          <a:effectLst/>
                          <a:latin typeface="Times New Roman" panose="02020603050405020304" pitchFamily="18" charset="0"/>
                          <a:cs typeface="Times New Roman" panose="02020603050405020304" pitchFamily="18" charset="0"/>
                        </a:rPr>
                        <a:t>Cột H </a:t>
                      </a:r>
                      <a:endParaRPr lang="vi-VN" sz="3200" dirty="0">
                        <a:solidFill>
                          <a:srgbClr val="0000CC"/>
                        </a:solidFill>
                        <a:effectLst/>
                        <a:latin typeface="Times New Roman" panose="02020603050405020304" pitchFamily="18" charset="0"/>
                        <a:cs typeface="Times New Roman" panose="02020603050405020304" pitchFamily="18" charset="0"/>
                      </a:endParaRPr>
                    </a:p>
                    <a:p>
                      <a:pPr algn="l">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Liệt kê những điều em sẽ tiếp tục tìm hiểu về truyện khoa học viễn tưởng.</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70370">
                <a:tc>
                  <a:txBody>
                    <a:bodyPr/>
                    <a:lstStyle/>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 name="Flowchart: Terminator 1"/>
          <p:cNvSpPr/>
          <p:nvPr/>
        </p:nvSpPr>
        <p:spPr>
          <a:xfrm>
            <a:off x="725864" y="1"/>
            <a:ext cx="7220932" cy="678730"/>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4. </a:t>
            </a:r>
            <a:r>
              <a:rPr lang="vi-VN" sz="3200" b="1">
                <a:latin typeface="Times New Roman" panose="02020603050405020304" pitchFamily="18" charset="0"/>
                <a:cs typeface="Times New Roman" panose="02020603050405020304" pitchFamily="18" charset="0"/>
              </a:rPr>
              <a:t>HOẠT ĐỘNG</a:t>
            </a:r>
            <a:r>
              <a:rPr lang="en-US" sz="3200" b="1">
                <a:latin typeface="Times New Roman" panose="02020603050405020304" pitchFamily="18" charset="0"/>
                <a:cs typeface="Times New Roman" panose="02020603050405020304" pitchFamily="18" charset="0"/>
              </a:rPr>
              <a:t> 4: </a:t>
            </a:r>
            <a:r>
              <a:rPr lang="vi-VN" sz="3200" b="1">
                <a:latin typeface="Times New Roman" panose="02020603050405020304" pitchFamily="18" charset="0"/>
                <a:cs typeface="Times New Roman" panose="02020603050405020304" pitchFamily="18" charset="0"/>
              </a:rPr>
              <a:t> VẬN DỤNG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872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 y="593890"/>
            <a:ext cx="4656841" cy="5237068"/>
          </a:xfrm>
          <a:prstGeom prst="vertic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dirty="0">
                <a:solidFill>
                  <a:schemeClr val="bg1"/>
                </a:solidFill>
                <a:latin typeface="Times New Roman" panose="02020603050405020304" pitchFamily="18" charset="0"/>
                <a:cs typeface="Times New Roman" panose="02020603050405020304" pitchFamily="18" charset="0"/>
              </a:rPr>
              <a:t>Nhiệm vụ 1: </a:t>
            </a:r>
            <a:r>
              <a:rPr lang="da-DK" sz="3600" dirty="0">
                <a:solidFill>
                  <a:schemeClr val="bg1"/>
                </a:solidFill>
                <a:latin typeface="Times New Roman" panose="02020603050405020304" pitchFamily="18" charset="0"/>
                <a:cs typeface="Times New Roman" panose="02020603050405020304" pitchFamily="18" charset="0"/>
              </a:rPr>
              <a:t>Hoàn thiện cột L,H trong bảng KWLH</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 name="Vertical Scroll 4"/>
          <p:cNvSpPr/>
          <p:nvPr/>
        </p:nvSpPr>
        <p:spPr>
          <a:xfrm>
            <a:off x="4505740" y="212035"/>
            <a:ext cx="7362606" cy="6575264"/>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Nhiệm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vụ</a:t>
            </a:r>
            <a:r>
              <a:rPr lang="en-US" sz="3200" b="1" dirty="0">
                <a:solidFill>
                  <a:schemeClr val="tx1"/>
                </a:solidFill>
                <a:latin typeface="Times New Roman" panose="02020603050405020304" pitchFamily="18" charset="0"/>
                <a:cs typeface="Times New Roman" panose="02020603050405020304" pitchFamily="18" charset="0"/>
              </a:rPr>
              <a:t> 2:</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thuộc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truyện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viễn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tưởng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sở</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truyện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viễn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tưởng</a:t>
            </a:r>
            <a:r>
              <a:rPr lang="en-US" sz="3200" dirty="0">
                <a:solidFill>
                  <a:schemeClr val="tx1"/>
                </a:solidFill>
                <a:latin typeface="Times New Roman" panose="02020603050405020304" pitchFamily="18" charset="0"/>
                <a:cs typeface="Times New Roman" panose="02020603050405020304" pitchFamily="18" charset="0"/>
              </a:rPr>
              <a:t>:</a:t>
            </a:r>
          </a:p>
          <a:p>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huống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cốt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truyện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cảnh</a:t>
            </a:r>
            <a:r>
              <a:rPr lang="en-US" sz="3200" dirty="0">
                <a:solidFill>
                  <a:schemeClr val="tx1"/>
                </a:solidFill>
                <a:latin typeface="Times New Roman" panose="02020603050405020304" pitchFamily="18" charset="0"/>
                <a:cs typeface="Times New Roman" panose="02020603050405020304" pitchFamily="18" charset="0"/>
              </a:rPr>
              <a:t>…)</a:t>
            </a:r>
          </a:p>
          <a:p>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nội</a:t>
            </a:r>
            <a:r>
              <a:rPr lang="en-US" sz="3200" dirty="0">
                <a:solidFill>
                  <a:schemeClr val="tx1"/>
                </a:solidFill>
                <a:latin typeface="Times New Roman" panose="02020603050405020304" pitchFamily="18" charset="0"/>
                <a:cs typeface="Times New Roman" panose="02020603050405020304" pitchFamily="18" charset="0"/>
              </a:rPr>
              <a:t> dung (</a:t>
            </a:r>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chuyện</a:t>
            </a:r>
            <a:r>
              <a:rPr lang="en-US"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31744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424070" y="94815"/>
            <a:ext cx="9530635" cy="1111816"/>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ĐỌC</a:t>
            </a:r>
            <a:r>
              <a:rPr lang="vi-VN" sz="3200" b="1" dirty="0">
                <a:solidFill>
                  <a:srgbClr val="FF0000"/>
                </a:solidFill>
                <a:latin typeface="Times New Roman" panose="02020603050405020304" pitchFamily="18" charset="0"/>
                <a:cs typeface="Times New Roman" panose="02020603050405020304" pitchFamily="18" charset="0"/>
              </a:rPr>
              <a:t> HIỂU  TRUYỆN</a:t>
            </a:r>
            <a:r>
              <a:rPr lang="en-US" sz="3200" b="1" dirty="0">
                <a:solidFill>
                  <a:srgbClr val="FF0000"/>
                </a:solidFill>
                <a:latin typeface="Times New Roman" panose="02020603050405020304" pitchFamily="18" charset="0"/>
                <a:cs typeface="Times New Roman" panose="02020603050405020304" pitchFamily="18" charset="0"/>
              </a:rPr>
              <a:t> KHOA HỌC </a:t>
            </a:r>
          </a:p>
          <a:p>
            <a:r>
              <a:rPr lang="en-US" sz="3200" b="1" dirty="0">
                <a:solidFill>
                  <a:srgbClr val="FF0000"/>
                </a:solidFill>
                <a:latin typeface="Times New Roman" panose="02020603050405020304" pitchFamily="18" charset="0"/>
                <a:cs typeface="Times New Roman" panose="02020603050405020304" pitchFamily="18" charset="0"/>
              </a:rPr>
              <a:t>				VIẾN TƯỞNG</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54281239"/>
              </p:ext>
            </p:extLst>
          </p:nvPr>
        </p:nvGraphicFramePr>
        <p:xfrm>
          <a:off x="424070" y="1473178"/>
          <a:ext cx="11012556" cy="4696587"/>
        </p:xfrm>
        <a:graphic>
          <a:graphicData uri="http://schemas.openxmlformats.org/drawingml/2006/table">
            <a:tbl>
              <a:tblPr firstRow="1" firstCol="1" bandRow="1">
                <a:tableStyleId>{5C22544A-7EE6-4342-B048-85BDC9FD1C3A}</a:tableStyleId>
              </a:tblPr>
              <a:tblGrid>
                <a:gridCol w="5565917">
                  <a:extLst>
                    <a:ext uri="{9D8B030D-6E8A-4147-A177-3AD203B41FA5}">
                      <a16:colId xmlns:a16="http://schemas.microsoft.com/office/drawing/2014/main" val="20000"/>
                    </a:ext>
                  </a:extLst>
                </a:gridCol>
                <a:gridCol w="5446639">
                  <a:extLst>
                    <a:ext uri="{9D8B030D-6E8A-4147-A177-3AD203B41FA5}">
                      <a16:colId xmlns:a16="http://schemas.microsoft.com/office/drawing/2014/main" val="20001"/>
                    </a:ext>
                  </a:extLst>
                </a:gridCol>
              </a:tblGrid>
              <a:tr h="132522">
                <a:tc gridSpan="2">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3200" dirty="0" err="1">
                          <a:solidFill>
                            <a:srgbClr val="002060"/>
                          </a:solidFill>
                          <a:effectLst/>
                          <a:latin typeface="Times New Roman" panose="02020603050405020304" pitchFamily="18" charset="0"/>
                          <a:cs typeface="Times New Roman" panose="02020603050405020304" pitchFamily="18" charset="0"/>
                        </a:rPr>
                        <a:t>Tên</a:t>
                      </a:r>
                      <a:r>
                        <a:rPr lang="vi-VN" sz="3200" dirty="0">
                          <a:solidFill>
                            <a:srgbClr val="002060"/>
                          </a:solidFill>
                          <a:effectLst/>
                          <a:latin typeface="Times New Roman" panose="02020603050405020304" pitchFamily="18" charset="0"/>
                          <a:cs typeface="Times New Roman" panose="02020603050405020304" pitchFamily="18" charset="0"/>
                        </a:rPr>
                        <a:t> tác phẩm (văn bản).......................................................</a:t>
                      </a:r>
                      <a:endParaRPr lang="en-US" sz="3200" dirty="0">
                        <a:solidFill>
                          <a:srgbClr val="00206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0"/>
                  </a:ext>
                </a:extLst>
              </a:tr>
              <a:tr h="0">
                <a:tc gridSpan="2">
                  <a:txBody>
                    <a:bodyPr/>
                    <a:lstStyle/>
                    <a:p>
                      <a:pPr algn="just">
                        <a:lnSpc>
                          <a:spcPct val="107000"/>
                        </a:lnSpc>
                        <a:spcAft>
                          <a:spcPts val="800"/>
                        </a:spcAft>
                      </a:pPr>
                      <a:r>
                        <a:rPr lang="vi-VN" sz="3200" dirty="0">
                          <a:solidFill>
                            <a:srgbClr val="002060"/>
                          </a:solidFill>
                          <a:effectLst/>
                          <a:latin typeface="Times New Roman" panose="02020603050405020304" pitchFamily="18" charset="0"/>
                          <a:cs typeface="Times New Roman" panose="02020603050405020304" pitchFamily="18" charset="0"/>
                        </a:rPr>
                        <a:t>Tác giả:..................................................................................</a:t>
                      </a:r>
                      <a:endParaRPr lang="en-US" sz="3200" dirty="0">
                        <a:solidFill>
                          <a:srgbClr val="00206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1"/>
                  </a:ext>
                </a:extLst>
              </a:tr>
              <a:tr h="0">
                <a:tc>
                  <a:txBody>
                    <a:bodyPr/>
                    <a:lstStyle/>
                    <a:p>
                      <a:pPr algn="just">
                        <a:lnSpc>
                          <a:spcPct val="107000"/>
                        </a:lnSpc>
                        <a:spcAft>
                          <a:spcPts val="800"/>
                        </a:spcAft>
                      </a:pP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Đề</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tài</a:t>
                      </a:r>
                      <a:r>
                        <a:rPr lang="vi-VN" sz="3200" dirty="0">
                          <a:solidFill>
                            <a:srgbClr val="002060"/>
                          </a:solidFill>
                          <a:effectLst/>
                          <a:latin typeface="Times New Roman" panose="02020603050405020304" pitchFamily="18" charset="0"/>
                          <a:cs typeface="Times New Roman" panose="02020603050405020304" pitchFamily="18" charset="0"/>
                        </a:rPr>
                        <a:t>, chủ đề</a:t>
                      </a:r>
                      <a:endParaRPr lang="en-US" sz="3200" dirty="0">
                        <a:solidFill>
                          <a:srgbClr val="00206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a:lnSpc>
                          <a:spcPct val="107000"/>
                        </a:lnSpc>
                        <a:spcAft>
                          <a:spcPts val="800"/>
                        </a:spcAft>
                      </a:pP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Sự</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kiện</a:t>
                      </a:r>
                      <a:endParaRPr lang="en-US" sz="3200"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Tình huống</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Cốt truyện</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Nhân vật</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Bối cảnh</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Chủ</a:t>
                      </a:r>
                      <a:r>
                        <a:rPr lang="vi-VN" sz="3200">
                          <a:solidFill>
                            <a:srgbClr val="002060"/>
                          </a:solidFill>
                          <a:effectLst/>
                          <a:latin typeface="Times New Roman" panose="02020603050405020304" pitchFamily="18" charset="0"/>
                          <a:cs typeface="Times New Roman" panose="02020603050405020304" pitchFamily="18" charset="0"/>
                        </a:rPr>
                        <a:t> đề, ý nghĩa tác phẩm</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dirty="0">
                          <a:solidFill>
                            <a:srgbClr val="002060"/>
                          </a:solidFill>
                          <a:effectLst/>
                          <a:latin typeface="Times New Roman" panose="02020603050405020304" pitchFamily="18" charset="0"/>
                          <a:cs typeface="Times New Roman" panose="02020603050405020304" pitchFamily="18" charset="0"/>
                        </a:rPr>
                        <a:t> </a:t>
                      </a:r>
                      <a:endParaRPr lang="en-US" sz="3200"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01239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154016" y="384313"/>
            <a:ext cx="5066157" cy="755374"/>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291472" y="1508698"/>
            <a:ext cx="8861196" cy="41568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4 - 5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2: </a:t>
            </a:r>
            <a:r>
              <a:rPr lang="en-US" sz="3200" i="1" dirty="0" err="1">
                <a:latin typeface="Times New Roman" panose="02020603050405020304" pitchFamily="18" charset="0"/>
                <a:cs typeface="Times New Roman" panose="02020603050405020304" pitchFamily="18" charset="0"/>
              </a:rPr>
              <a:t>Chất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Rây</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Bret-bo-ry)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58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034673" y="113122"/>
            <a:ext cx="3676453" cy="89554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1. Khái niệm:</a:t>
            </a:r>
            <a:endParaRPr lang="vi-VN" sz="3200">
              <a:latin typeface="Times New Roman" panose="02020603050405020304" pitchFamily="18" charset="0"/>
              <a:cs typeface="Times New Roman" panose="02020603050405020304" pitchFamily="18" charset="0"/>
            </a:endParaRPr>
          </a:p>
        </p:txBody>
      </p:sp>
      <p:sp>
        <p:nvSpPr>
          <p:cNvPr id="5" name="Vertical Scroll 4"/>
          <p:cNvSpPr/>
          <p:nvPr/>
        </p:nvSpPr>
        <p:spPr>
          <a:xfrm>
            <a:off x="537328" y="1472152"/>
            <a:ext cx="5128181" cy="514703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a:t>
            </a:r>
            <a:r>
              <a:rPr lang="en-US" sz="3200" dirty="0" err="1">
                <a:solidFill>
                  <a:srgbClr val="002060"/>
                </a:solidFill>
                <a:latin typeface="Times New Roman" panose="02020603050405020304" pitchFamily="18" charset="0"/>
                <a:cs typeface="Times New Roman" panose="02020603050405020304" pitchFamily="18" charset="0"/>
              </a:rPr>
              <a:t>Truyện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viễn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tưởng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những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phẩm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mà</a:t>
            </a:r>
            <a:r>
              <a:rPr lang="en-US" sz="3200" dirty="0">
                <a:solidFill>
                  <a:srgbClr val="002060"/>
                </a:solidFill>
                <a:latin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cs typeface="Times New Roman" panose="02020603050405020304" pitchFamily="18" charset="0"/>
              </a:rPr>
              <a:t>đó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tưởng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hư</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dựa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nghệ</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6" name="Vertical Scroll 5"/>
          <p:cNvSpPr/>
          <p:nvPr/>
        </p:nvSpPr>
        <p:spPr>
          <a:xfrm>
            <a:off x="6100713" y="1434444"/>
            <a:ext cx="5503683" cy="5147035"/>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Truyện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khoa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viễn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tưởng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rất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ít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chứa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yếu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tố</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thần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kì</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siêu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nhiên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luôn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dựa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những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kiến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thức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hoặc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lí</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thuyết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khoa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tự</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nhiên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tại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thời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điểm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phẩm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ra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đời</a:t>
            </a:r>
            <a:r>
              <a:rPr lang="en-US" sz="3200" dirty="0">
                <a:solidFill>
                  <a:srgbClr val="C00000"/>
                </a:solidFill>
                <a:latin typeface="Times New Roman" panose="02020603050405020304" pitchFamily="18" charset="0"/>
                <a:cs typeface="Times New Roman" panose="02020603050405020304" pitchFamily="18" charset="0"/>
              </a:rPr>
              <a:t>.</a:t>
            </a:r>
            <a:endParaRPr lang="vi-VN"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4889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808429" y="0"/>
            <a:ext cx="2894029" cy="94268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2. Đặc điểm</a:t>
            </a:r>
            <a:endParaRPr lang="vi-VN" sz="3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23243940"/>
              </p:ext>
            </p:extLst>
          </p:nvPr>
        </p:nvGraphicFramePr>
        <p:xfrm>
          <a:off x="94268" y="867266"/>
          <a:ext cx="11915480" cy="6228080"/>
        </p:xfrm>
        <a:graphic>
          <a:graphicData uri="http://schemas.openxmlformats.org/drawingml/2006/table">
            <a:tbl>
              <a:tblPr firstRow="1" bandRow="1">
                <a:tableStyleId>{5C22544A-7EE6-4342-B048-85BDC9FD1C3A}</a:tableStyleId>
              </a:tblPr>
              <a:tblGrid>
                <a:gridCol w="2281287">
                  <a:extLst>
                    <a:ext uri="{9D8B030D-6E8A-4147-A177-3AD203B41FA5}">
                      <a16:colId xmlns:a16="http://schemas.microsoft.com/office/drawing/2014/main" val="1995468893"/>
                    </a:ext>
                  </a:extLst>
                </a:gridCol>
                <a:gridCol w="9634193">
                  <a:extLst>
                    <a:ext uri="{9D8B030D-6E8A-4147-A177-3AD203B41FA5}">
                      <a16:colId xmlns:a16="http://schemas.microsoft.com/office/drawing/2014/main" val="3327574693"/>
                    </a:ext>
                  </a:extLst>
                </a:gridCol>
              </a:tblGrid>
              <a:tr h="370840">
                <a:tc>
                  <a:txBody>
                    <a:bodyPr/>
                    <a:lstStyle/>
                    <a:p>
                      <a:pPr marL="457200" indent="-457200">
                        <a:buFont typeface="Wingdings" panose="05000000000000000000" pitchFamily="2" charset="2"/>
                        <a:buChar char="v"/>
                      </a:pP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Đề</a:t>
                      </a: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tài</a:t>
                      </a:r>
                      <a:endParaRPr lang="vi-VN" sz="28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Thường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gắn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với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các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lĩnh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vực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khoa</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học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như</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công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nghệ</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tương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lai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du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hành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vũ</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trụ</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người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ngoài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hành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tinh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khám</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phá</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đại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dương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và</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lòng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trái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đất</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2800" b="0" kern="1200" dirty="0">
                        <a:solidFill>
                          <a:srgbClr val="C0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102099"/>
                  </a:ext>
                </a:extLst>
              </a:tr>
              <a:tr h="370840">
                <a:tc>
                  <a:txBody>
                    <a:bodyPr/>
                    <a:lstStyle/>
                    <a:p>
                      <a:pPr marL="457200" indent="-457200">
                        <a:buFont typeface="Wingdings" panose="05000000000000000000" pitchFamily="2" charset="2"/>
                        <a:buChar char="v"/>
                      </a:pPr>
                      <a:r>
                        <a:rPr lang="en-US" sz="2800" b="1" kern="1200" dirty="0" err="1">
                          <a:solidFill>
                            <a:srgbClr val="00B050"/>
                          </a:solidFill>
                          <a:effectLst/>
                          <a:latin typeface="Times New Roman" panose="02020603050405020304" pitchFamily="18" charset="0"/>
                          <a:ea typeface="+mn-ea"/>
                          <a:cs typeface="Times New Roman" panose="02020603050405020304" pitchFamily="18" charset="0"/>
                        </a:rPr>
                        <a:t>Sự</a:t>
                      </a:r>
                      <a:r>
                        <a:rPr lang="en-US" sz="28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00B050"/>
                          </a:solidFill>
                          <a:effectLst/>
                          <a:latin typeface="Times New Roman" panose="02020603050405020304" pitchFamily="18" charset="0"/>
                          <a:ea typeface="+mn-ea"/>
                          <a:cs typeface="Times New Roman" panose="02020603050405020304" pitchFamily="18" charset="0"/>
                        </a:rPr>
                        <a:t>kiện</a:t>
                      </a:r>
                      <a:endParaRPr lang="vi-VN" sz="28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Từ</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sự</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kiện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có</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thật</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nhà</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văn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tưởng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tượng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ra</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nội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dung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câu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chuyện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800" kern="1200" dirty="0">
                        <a:solidFill>
                          <a:srgbClr val="00B050"/>
                        </a:solidFill>
                        <a:effectLst/>
                        <a:latin typeface="Times New Roman" panose="02020603050405020304" pitchFamily="18" charset="0"/>
                        <a:ea typeface="+mn-ea"/>
                        <a:cs typeface="Times New Roman" panose="02020603050405020304" pitchFamily="18" charset="0"/>
                      </a:endParaRPr>
                    </a:p>
                    <a:p>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Ví</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dụ</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Từ</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việc</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bắt</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đầu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có</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tàu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ngầm</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thô</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sơ</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Véc</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biw</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đã</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tưởng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tượng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ra</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con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tàu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No-</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lớt</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(Nautilus)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có</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đặc</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điểm</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như</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một</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tàu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ngầm</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hiện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đại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800" kern="1200" dirty="0">
                        <a:solidFill>
                          <a:srgbClr val="00B05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2102593"/>
                  </a:ext>
                </a:extLst>
              </a:tr>
              <a:tr h="370840">
                <a:tc>
                  <a:txBody>
                    <a:bodyPr/>
                    <a:lstStyle/>
                    <a:p>
                      <a:pPr marL="457200" indent="-457200">
                        <a:buFont typeface="Wingdings" panose="05000000000000000000" pitchFamily="2" charset="2"/>
                        <a:buChar char="v"/>
                      </a:pPr>
                      <a:r>
                        <a:rPr lang="en-US" sz="2800" b="1" kern="1200" dirty="0" err="1">
                          <a:solidFill>
                            <a:srgbClr val="002060"/>
                          </a:solidFill>
                          <a:effectLst/>
                          <a:latin typeface="Times New Roman" panose="02020603050405020304" pitchFamily="18" charset="0"/>
                          <a:ea typeface="+mn-ea"/>
                          <a:cs typeface="Times New Roman" panose="02020603050405020304" pitchFamily="18" charset="0"/>
                        </a:rPr>
                        <a:t>Tình</a:t>
                      </a:r>
                      <a:r>
                        <a:rPr lang="en-US" sz="2800" b="1"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002060"/>
                          </a:solidFill>
                          <a:effectLst/>
                          <a:latin typeface="Times New Roman" panose="02020603050405020304" pitchFamily="18" charset="0"/>
                          <a:ea typeface="+mn-ea"/>
                          <a:cs typeface="Times New Roman" panose="02020603050405020304" pitchFamily="18" charset="0"/>
                        </a:rPr>
                        <a:t>huống</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endParaRPr lang="vi-VN"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Đột</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ngột</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bất</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ngờ</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có</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phần</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li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kì</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mạo</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hiểm</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2440594"/>
                  </a:ext>
                </a:extLst>
              </a:tr>
              <a:tr h="370840">
                <a:tc>
                  <a:txBody>
                    <a:bodyPr/>
                    <a:lstStyle/>
                    <a:p>
                      <a:pPr marL="457200" indent="-457200">
                        <a:buFont typeface="Wingdings" panose="05000000000000000000" pitchFamily="2" charset="2"/>
                        <a:buChar char="v"/>
                      </a:pP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Cốt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truyện</a:t>
                      </a:r>
                      <a:endParaRPr lang="vi-VN" sz="280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Gắn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sự</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kiện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khoa</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học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công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nghệ</a:t>
                      </a:r>
                      <a:endParaRPr lang="vi-VN" sz="2800" kern="1200" dirty="0">
                        <a:solidFill>
                          <a:srgbClr val="FF0000"/>
                        </a:solidFill>
                        <a:effectLst/>
                        <a:latin typeface="Times New Roman" panose="02020603050405020304" pitchFamily="18" charset="0"/>
                        <a:ea typeface="+mn-ea"/>
                        <a:cs typeface="Times New Roman" panose="02020603050405020304" pitchFamily="18" charset="0"/>
                      </a:endParaRPr>
                    </a:p>
                    <a:p>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sự</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kiện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trước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thời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2800" kern="1200" dirty="0">
                        <a:solidFill>
                          <a:srgbClr val="FF0000"/>
                        </a:solidFill>
                        <a:effectLst/>
                        <a:latin typeface="Times New Roman" panose="02020603050405020304" pitchFamily="18" charset="0"/>
                        <a:ea typeface="+mn-ea"/>
                        <a:cs typeface="Times New Roman" panose="02020603050405020304" pitchFamily="18" charset="0"/>
                      </a:endParaRPr>
                    </a:p>
                    <a:p>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tình</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huống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táo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bạo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bất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ngờ</a:t>
                      </a:r>
                      <a:endParaRPr lang="vi-VN" sz="280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46275"/>
                  </a:ext>
                </a:extLst>
              </a:tr>
              <a:tr h="741680">
                <a:tc gridSpan="2">
                  <a:txBody>
                    <a:bodyPr/>
                    <a:lstStyle/>
                    <a:p>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vi-VN"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5367624"/>
                  </a:ext>
                </a:extLst>
              </a:tr>
            </a:tbl>
          </a:graphicData>
        </a:graphic>
      </p:graphicFrame>
    </p:spTree>
    <p:extLst>
      <p:ext uri="{BB962C8B-B14F-4D97-AF65-F5344CB8AC3E}">
        <p14:creationId xmlns:p14="http://schemas.microsoft.com/office/powerpoint/2010/main" val="6038052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5240470"/>
              </p:ext>
            </p:extLst>
          </p:nvPr>
        </p:nvGraphicFramePr>
        <p:xfrm>
          <a:off x="151270" y="1168924"/>
          <a:ext cx="6947114" cy="5547360"/>
        </p:xfrm>
        <a:graphic>
          <a:graphicData uri="http://schemas.openxmlformats.org/drawingml/2006/table">
            <a:tbl>
              <a:tblPr firstRow="1" bandRow="1">
                <a:tableStyleId>{5C22544A-7EE6-4342-B048-85BDC9FD1C3A}</a:tableStyleId>
              </a:tblPr>
              <a:tblGrid>
                <a:gridCol w="2035749">
                  <a:extLst>
                    <a:ext uri="{9D8B030D-6E8A-4147-A177-3AD203B41FA5}">
                      <a16:colId xmlns:a16="http://schemas.microsoft.com/office/drawing/2014/main" val="3825981029"/>
                    </a:ext>
                  </a:extLst>
                </a:gridCol>
                <a:gridCol w="4911365">
                  <a:extLst>
                    <a:ext uri="{9D8B030D-6E8A-4147-A177-3AD203B41FA5}">
                      <a16:colId xmlns:a16="http://schemas.microsoft.com/office/drawing/2014/main" val="3303401561"/>
                    </a:ext>
                  </a:extLst>
                </a:gridCol>
              </a:tblGrid>
              <a:tr h="1170311">
                <a:tc>
                  <a:txBody>
                    <a:bodyPr/>
                    <a:lstStyle/>
                    <a:p>
                      <a:pPr marL="457200" indent="-457200">
                        <a:buFont typeface="Wingdings" panose="05000000000000000000" pitchFamily="2" charset="2"/>
                        <a:buChar char="v"/>
                      </a:pP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Nhân</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vật</a:t>
                      </a:r>
                      <a:endParaRPr lang="vi-VN" sz="320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con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người</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thông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thái</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nhà</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khoa</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học</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nhà</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phát</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minh,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sáng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chế</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3200" b="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484690"/>
                  </a:ext>
                </a:extLst>
              </a:tr>
              <a:tr h="3250860">
                <a:tc>
                  <a:txBody>
                    <a:bodyPr/>
                    <a:lstStyle/>
                    <a:p>
                      <a:pPr marL="457200" indent="-457200">
                        <a:buFont typeface="Wingdings" panose="05000000000000000000" pitchFamily="2" charset="2"/>
                        <a:buChar char="v"/>
                      </a:pP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mn-ea"/>
                          <a:cs typeface="Times New Roman" panose="02020603050405020304" pitchFamily="18" charset="0"/>
                        </a:rPr>
                        <a:t>Bối</a:t>
                      </a: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mn-ea"/>
                          <a:cs typeface="Times New Roman" panose="02020603050405020304" pitchFamily="18" charset="0"/>
                        </a:rPr>
                        <a:t>cảnh</a:t>
                      </a: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 </a:t>
                      </a:r>
                      <a:endParaRPr lang="vi-VN" sz="32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Gắn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với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đề</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tài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truyện</a:t>
                      </a:r>
                      <a:endParaRPr lang="vi-VN" sz="3200" kern="1200" dirty="0">
                        <a:solidFill>
                          <a:srgbClr val="7030A0"/>
                        </a:solidFill>
                        <a:effectLst/>
                        <a:latin typeface="Times New Roman" panose="02020603050405020304" pitchFamily="18" charset="0"/>
                        <a:ea typeface="+mn-ea"/>
                        <a:cs typeface="Times New Roman" panose="02020603050405020304" pitchFamily="18" charset="0"/>
                      </a:endParaRPr>
                    </a:p>
                    <a:p>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Ví</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dụ</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Câu</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chuyện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trong</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tiểu</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thuyết</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“Hai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vạn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dặm</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dưới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đáy</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biển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diễn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ra</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trong</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nhiều</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ngày</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nhiều</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thời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điểm</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ở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một</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không</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gian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biển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cả</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rộng</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lớn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hai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vạn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dặm</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hoành</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tráng</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và</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bí</a:t>
                      </a:r>
                      <a:r>
                        <a:rPr lang="vi-VN" sz="3200" kern="1200" dirty="0">
                          <a:solidFill>
                            <a:srgbClr val="7030A0"/>
                          </a:solidFill>
                          <a:effectLst/>
                          <a:latin typeface="Times New Roman" panose="02020603050405020304" pitchFamily="18" charset="0"/>
                          <a:ea typeface="+mn-ea"/>
                          <a:cs typeface="Times New Roman" panose="02020603050405020304" pitchFamily="18" charset="0"/>
                        </a:rPr>
                        <a:t> hiểm.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149159"/>
                  </a:ext>
                </a:extLst>
              </a:tr>
            </a:tbl>
          </a:graphicData>
        </a:graphic>
      </p:graphicFrame>
      <p:sp>
        <p:nvSpPr>
          <p:cNvPr id="5" name="Horizontal Scroll 4"/>
          <p:cNvSpPr/>
          <p:nvPr/>
        </p:nvSpPr>
        <p:spPr>
          <a:xfrm>
            <a:off x="3808429" y="0"/>
            <a:ext cx="2894029" cy="94268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2. Đặc điểm</a:t>
            </a:r>
            <a:endParaRPr lang="vi-VN"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318" y="1168924"/>
            <a:ext cx="3610467" cy="5448692"/>
          </a:xfrm>
          <a:prstGeom prst="rect">
            <a:avLst/>
          </a:prstGeom>
        </p:spPr>
      </p:pic>
    </p:spTree>
    <p:extLst>
      <p:ext uri="{BB962C8B-B14F-4D97-AF65-F5344CB8AC3E}">
        <p14:creationId xmlns:p14="http://schemas.microsoft.com/office/powerpoint/2010/main" val="8781422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iểu thuyết khoa học viễn tưở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07" y="1470581"/>
            <a:ext cx="11274458" cy="509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1715678" y="84841"/>
            <a:ext cx="8927184" cy="989815"/>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mj-lt"/>
              </a:rPr>
              <a:t>3. Một số truyện khoa học viễn tưởng nổi tiếng</a:t>
            </a:r>
            <a:endParaRPr lang="vi-VN" sz="3200">
              <a:latin typeface="+mj-lt"/>
            </a:endParaRPr>
          </a:p>
        </p:txBody>
      </p:sp>
    </p:spTree>
    <p:extLst>
      <p:ext uri="{BB962C8B-B14F-4D97-AF65-F5344CB8AC3E}">
        <p14:creationId xmlns:p14="http://schemas.microsoft.com/office/powerpoint/2010/main" val="1415851763"/>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3804</Words>
  <Application>Microsoft Office PowerPoint</Application>
  <PresentationFormat>Widescreen</PresentationFormat>
  <Paragraphs>317</Paragraphs>
  <Slides>53</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Broadway</vt:lpstr>
      <vt:lpstr>Calibri</vt:lpstr>
      <vt:lpstr>Calibri Light</vt:lpstr>
      <vt:lpstr>Goudy Stout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TBC</cp:lastModifiedBy>
  <cp:revision>159</cp:revision>
  <dcterms:created xsi:type="dcterms:W3CDTF">2022-06-26T09:35:23Z</dcterms:created>
  <dcterms:modified xsi:type="dcterms:W3CDTF">2022-10-05T23:43:48Z</dcterms:modified>
</cp:coreProperties>
</file>