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343" r:id="rId5"/>
    <p:sldId id="266" r:id="rId6"/>
    <p:sldId id="268" r:id="rId7"/>
    <p:sldId id="269" r:id="rId8"/>
    <p:sldId id="278" r:id="rId9"/>
    <p:sldId id="277" r:id="rId10"/>
    <p:sldId id="276" r:id="rId11"/>
    <p:sldId id="279" r:id="rId12"/>
    <p:sldId id="271" r:id="rId13"/>
    <p:sldId id="280" r:id="rId14"/>
    <p:sldId id="281" r:id="rId15"/>
    <p:sldId id="282" r:id="rId16"/>
    <p:sldId id="433" r:id="rId17"/>
    <p:sldId id="283" r:id="rId18"/>
    <p:sldId id="284" r:id="rId19"/>
    <p:sldId id="292" r:id="rId20"/>
    <p:sldId id="294" r:id="rId21"/>
    <p:sldId id="296" r:id="rId22"/>
    <p:sldId id="297" r:id="rId23"/>
    <p:sldId id="421" r:id="rId24"/>
    <p:sldId id="432" r:id="rId25"/>
    <p:sldId id="425" r:id="rId26"/>
    <p:sldId id="426" r:id="rId27"/>
    <p:sldId id="427" r:id="rId28"/>
    <p:sldId id="428" r:id="rId29"/>
    <p:sldId id="430" r:id="rId30"/>
    <p:sldId id="429" r:id="rId31"/>
    <p:sldId id="436" r:id="rId32"/>
    <p:sldId id="300" r:id="rId33"/>
    <p:sldId id="258" r:id="rId34"/>
    <p:sldId id="382" r:id="rId35"/>
    <p:sldId id="303" r:id="rId36"/>
    <p:sldId id="420" r:id="rId37"/>
    <p:sldId id="435" r:id="rId38"/>
    <p:sldId id="286" r:id="rId39"/>
  </p:sldIdLst>
  <p:sldSz cx="18288000" cy="10287000"/>
  <p:notesSz cx="6858000" cy="9144000"/>
  <p:embeddedFontLst>
    <p:embeddedFont>
      <p:font typeface=".VnCentury SchoolbookH" panose="020B7200000000000000" pitchFamily="34" charset="0"/>
      <p:regular r:id="rId41"/>
      <p:bold r:id="rId42"/>
      <p:italic r:id="rId43"/>
      <p:boldItalic r:id="rId44"/>
    </p:embeddedFont>
    <p:embeddedFont>
      <p:font typeface="Arial Bold" panose="020B0704020202020204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F810"/>
    <a:srgbClr val="EBF7FC"/>
    <a:srgbClr val="FCFDE3"/>
    <a:srgbClr val="ECF7FE"/>
    <a:srgbClr val="FAF1F0"/>
    <a:srgbClr val="F8EDEC"/>
    <a:srgbClr val="E3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451FF-A041-46C0-8717-830192B1C30C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E8DF1-8D00-401D-9782-5157AB635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E8DF1-8D00-401D-9782-5157AB6350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E554F-FF41-4305-8174-394E4FD708C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18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2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14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93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36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68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401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87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55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59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76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2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36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59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50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3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4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30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21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04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2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8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1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8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7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4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88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1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82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6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34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63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6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5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34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4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6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163814" y="150443"/>
            <a:ext cx="17960373" cy="9986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1252" b="21339"/>
          <a:stretch>
            <a:fillRect/>
          </a:stretch>
        </p:blipFill>
        <p:spPr>
          <a:xfrm>
            <a:off x="163814" y="3123662"/>
            <a:ext cx="17960373" cy="70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3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79B5-0214-4E3E-BC54-551D6690ED8E}" type="datetimeFigureOut">
              <a:rPr lang="vi-VN" smtClean="0"/>
              <a:t>27/05/2025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DDEF-C939-4555-9CD1-10DF9DB93C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65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6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A4386-A195-4990-B60D-8F0D8BCB2A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6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6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6E271-1971-40C7-958D-5038ED034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8BAA-3567-4978-AE67-0DB8DC72FF72}" type="datetimeFigureOut">
              <a:rPr lang="en-US" smtClean="0"/>
              <a:t>27/05/2025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668E-46D2-4DA9-9633-D3895B2DF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1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4114802" y="5351759"/>
            <a:ext cx="112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altLang="en-US" sz="4800" b="1" dirty="0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altLang="en-US" sz="4800" b="1" dirty="0" err="1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altLang="en-US" sz="4800" b="1" dirty="0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en-US" sz="4800" b="1" dirty="0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Hồng</a:t>
            </a:r>
            <a:r>
              <a:rPr lang="en-US" altLang="en-US" sz="4800" b="1" dirty="0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0B5FD1"/>
                </a:solidFill>
                <a:latin typeface="Times New Roman" panose="02020603050405020304" charset="0"/>
                <a:cs typeface="Times New Roman" panose="02020603050405020304" charset="0"/>
              </a:rPr>
              <a:t>Huệ</a:t>
            </a:r>
            <a:endParaRPr lang="vi-VN" altLang="en-US" sz="4800" b="1" dirty="0">
              <a:solidFill>
                <a:srgbClr val="0B5FD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79" name="Rectangles 4103"/>
          <p:cNvSpPr/>
          <p:nvPr/>
        </p:nvSpPr>
        <p:spPr>
          <a:xfrm>
            <a:off x="3943350" y="1851377"/>
            <a:ext cx="10401300" cy="17645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1371600"/>
            <a:r>
              <a:rPr lang="en-US" sz="5400" b="1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NhiÖt</a:t>
            </a:r>
            <a:r>
              <a:rPr lang="en-US" sz="5400" b="1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 </a:t>
            </a:r>
            <a:r>
              <a:rPr lang="en-US" sz="5400" b="1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liÖt</a:t>
            </a:r>
            <a:r>
              <a:rPr lang="en-US" sz="5400" b="1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 </a:t>
            </a:r>
            <a:r>
              <a:rPr lang="en-US" sz="5400" b="1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chµo</a:t>
            </a:r>
            <a:r>
              <a:rPr lang="en-US" sz="5400" b="1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 </a:t>
            </a:r>
            <a:r>
              <a:rPr lang="en-US" sz="5400" b="1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mõng</a:t>
            </a:r>
            <a:r>
              <a:rPr lang="en-US" sz="5400" b="1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5000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0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!</a:t>
            </a:r>
          </a:p>
        </p:txBody>
      </p:sp>
      <p:sp>
        <p:nvSpPr>
          <p:cNvPr id="3088" name="Text Box 4113"/>
          <p:cNvSpPr txBox="1"/>
          <p:nvPr/>
        </p:nvSpPr>
        <p:spPr>
          <a:xfrm>
            <a:off x="1006793" y="3923921"/>
            <a:ext cx="16274415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 THẦY,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CÔ GIÁO VỀ DỰ GIỜ THĂM LỚP 9A2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D13955-247F-1609-DFB9-B86915CF689F}"/>
              </a:ext>
            </a:extLst>
          </p:cNvPr>
          <p:cNvSpPr txBox="1"/>
          <p:nvPr/>
        </p:nvSpPr>
        <p:spPr>
          <a:xfrm>
            <a:off x="832110" y="2647808"/>
            <a:ext cx="715320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 Trade Organization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FC3717-8C97-ACD8-F703-3C13F9F17570}"/>
              </a:ext>
            </a:extLst>
          </p:cNvPr>
          <p:cNvCxnSpPr>
            <a:cxnSpLocks/>
          </p:cNvCxnSpPr>
          <p:nvPr/>
        </p:nvCxnSpPr>
        <p:spPr>
          <a:xfrm>
            <a:off x="1058196" y="3666829"/>
            <a:ext cx="3134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D89D2-2B12-E2F3-DDB8-AD003446B9DC}"/>
              </a:ext>
            </a:extLst>
          </p:cNvPr>
          <p:cNvCxnSpPr>
            <a:cxnSpLocks/>
          </p:cNvCxnSpPr>
          <p:nvPr/>
        </p:nvCxnSpPr>
        <p:spPr>
          <a:xfrm>
            <a:off x="2514600" y="3666829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CBF4FA-A98C-7AEC-5A5C-152AFD0004BB}"/>
              </a:ext>
            </a:extLst>
          </p:cNvPr>
          <p:cNvCxnSpPr>
            <a:cxnSpLocks/>
          </p:cNvCxnSpPr>
          <p:nvPr/>
        </p:nvCxnSpPr>
        <p:spPr>
          <a:xfrm>
            <a:off x="4139016" y="3670731"/>
            <a:ext cx="3344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EE6070C-F358-C640-5181-A335B386C090}"/>
              </a:ext>
            </a:extLst>
          </p:cNvPr>
          <p:cNvSpPr/>
          <p:nvPr/>
        </p:nvSpPr>
        <p:spPr>
          <a:xfrm rot="5400000">
            <a:off x="2722829" y="2274074"/>
            <a:ext cx="277224" cy="34695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973E3-15A9-04E3-7875-C10B42B75AD9}"/>
              </a:ext>
            </a:extLst>
          </p:cNvPr>
          <p:cNvSpPr txBox="1"/>
          <p:nvPr/>
        </p:nvSpPr>
        <p:spPr>
          <a:xfrm>
            <a:off x="2011250" y="3968365"/>
            <a:ext cx="1518326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WTO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3B5525-5E23-CC01-ACA2-9933275E1BE8}"/>
              </a:ext>
            </a:extLst>
          </p:cNvPr>
          <p:cNvSpPr/>
          <p:nvPr/>
        </p:nvSpPr>
        <p:spPr>
          <a:xfrm>
            <a:off x="567141" y="2615265"/>
            <a:ext cx="7143750" cy="2528235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75564-49F1-27A0-B302-08A36B08E364}"/>
              </a:ext>
            </a:extLst>
          </p:cNvPr>
          <p:cNvSpPr txBox="1"/>
          <p:nvPr/>
        </p:nvSpPr>
        <p:spPr>
          <a:xfrm>
            <a:off x="8807656" y="2546549"/>
            <a:ext cx="5772692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 chức 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 mại Thế giới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Graphic 18" descr="Line arrow Straight">
            <a:extLst>
              <a:ext uri="{FF2B5EF4-FFF2-40B4-BE49-F238E27FC236}">
                <a16:creationId xmlns:a16="http://schemas.microsoft.com/office/drawing/2014/main" id="{5C9E6682-5C78-A729-20FC-F9B6FCB0A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001644" y="3630325"/>
            <a:ext cx="914400" cy="9144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8688AF-D45E-B424-470C-A087822EC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577" y="1638300"/>
            <a:ext cx="3386961" cy="29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6567F-2F6B-8847-B6A1-6680AD8F8557}"/>
              </a:ext>
            </a:extLst>
          </p:cNvPr>
          <p:cNvSpPr txBox="1"/>
          <p:nvPr/>
        </p:nvSpPr>
        <p:spPr>
          <a:xfrm>
            <a:off x="1058196" y="981417"/>
            <a:ext cx="2904204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4F449-93DF-0DA9-C974-C821233FE22C}"/>
              </a:ext>
            </a:extLst>
          </p:cNvPr>
          <p:cNvSpPr txBox="1"/>
          <p:nvPr/>
        </p:nvSpPr>
        <p:spPr>
          <a:xfrm>
            <a:off x="863357" y="5408833"/>
            <a:ext cx="241324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532EB-A078-9F5C-A063-10BD715D3287}"/>
              </a:ext>
            </a:extLst>
          </p:cNvPr>
          <p:cNvSpPr/>
          <p:nvPr/>
        </p:nvSpPr>
        <p:spPr>
          <a:xfrm>
            <a:off x="863357" y="6656679"/>
            <a:ext cx="8908712" cy="3212193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7F08F-A0A9-DC50-F9E2-4254EE8B67C3}"/>
              </a:ext>
            </a:extLst>
          </p:cNvPr>
          <p:cNvSpPr txBox="1"/>
          <p:nvPr/>
        </p:nvSpPr>
        <p:spPr>
          <a:xfrm>
            <a:off x="388200" y="6983837"/>
            <a:ext cx="985902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ea typeface="Times New Roman" panose="02020603050405020304" pitchFamily="18" charset="0"/>
                <a:cs typeface="Arial" panose="020B0604020202020204" pitchFamily="34" charset="0"/>
              </a:rPr>
              <a:t>International Olympic Committee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860A0A4-7C0D-52DB-EDE0-F4E76FDF4933}"/>
              </a:ext>
            </a:extLst>
          </p:cNvPr>
          <p:cNvSpPr/>
          <p:nvPr/>
        </p:nvSpPr>
        <p:spPr>
          <a:xfrm rot="5400000">
            <a:off x="3940229" y="5601228"/>
            <a:ext cx="410388" cy="5547647"/>
          </a:xfrm>
          <a:prstGeom prst="rightBrace">
            <a:avLst>
              <a:gd name="adj1" fmla="val 12464"/>
              <a:gd name="adj2" fmla="val 50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B829D9-980E-04D4-1BFE-81EEC3B5EB44}"/>
              </a:ext>
            </a:extLst>
          </p:cNvPr>
          <p:cNvCxnSpPr>
            <a:cxnSpLocks/>
          </p:cNvCxnSpPr>
          <p:nvPr/>
        </p:nvCxnSpPr>
        <p:spPr>
          <a:xfrm>
            <a:off x="1259128" y="7932316"/>
            <a:ext cx="2249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C8A520-3180-3BF2-6ED9-2E365B170D66}"/>
              </a:ext>
            </a:extLst>
          </p:cNvPr>
          <p:cNvCxnSpPr>
            <a:cxnSpLocks/>
          </p:cNvCxnSpPr>
          <p:nvPr/>
        </p:nvCxnSpPr>
        <p:spPr>
          <a:xfrm>
            <a:off x="4596216" y="7932316"/>
            <a:ext cx="2582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974A9F-D301-AD6D-6E2A-9ED59776726C}"/>
              </a:ext>
            </a:extLst>
          </p:cNvPr>
          <p:cNvCxnSpPr>
            <a:cxnSpLocks/>
          </p:cNvCxnSpPr>
          <p:nvPr/>
        </p:nvCxnSpPr>
        <p:spPr>
          <a:xfrm>
            <a:off x="6781800" y="7914935"/>
            <a:ext cx="22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89C678-2B07-612C-A453-FCE117D3A246}"/>
              </a:ext>
            </a:extLst>
          </p:cNvPr>
          <p:cNvSpPr txBox="1"/>
          <p:nvPr/>
        </p:nvSpPr>
        <p:spPr>
          <a:xfrm>
            <a:off x="3529576" y="8349079"/>
            <a:ext cx="151832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IOC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Graphic 27" descr="Line arrow Straight">
            <a:extLst>
              <a:ext uri="{FF2B5EF4-FFF2-40B4-BE49-F238E27FC236}">
                <a16:creationId xmlns:a16="http://schemas.microsoft.com/office/drawing/2014/main" id="{BA407A19-C2FD-EE47-C1C9-A943AB2C0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903435" y="6950657"/>
            <a:ext cx="1219200" cy="12192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69F57DD-90CE-4DAE-5DAF-B3261D556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6808"/>
          <a:stretch/>
        </p:blipFill>
        <p:spPr>
          <a:xfrm>
            <a:off x="11259130" y="6391346"/>
            <a:ext cx="5857023" cy="25410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79CA9B-07F2-2D68-31A1-6A56907DA68A}"/>
              </a:ext>
            </a:extLst>
          </p:cNvPr>
          <p:cNvSpPr txBox="1"/>
          <p:nvPr/>
        </p:nvSpPr>
        <p:spPr>
          <a:xfrm>
            <a:off x="10530290" y="8869431"/>
            <a:ext cx="6585863" cy="9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Uỷ ban Olympic Quốc tế</a:t>
            </a:r>
            <a:endParaRPr lang="en-US" sz="440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76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/>
      <p:bldP spid="16" grpId="0" animBg="1"/>
      <p:bldP spid="17" grpId="0"/>
      <p:bldP spid="8" grpId="0"/>
      <p:bldP spid="2" grpId="0"/>
      <p:bldP spid="3" grpId="0" animBg="1"/>
      <p:bldP spid="5" grpId="0"/>
      <p:bldP spid="6" grpId="0" animBg="1"/>
      <p:bldP spid="26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433E9B-B866-55E0-1FFF-960DC7371A8A}"/>
              </a:ext>
            </a:extLst>
          </p:cNvPr>
          <p:cNvGrpSpPr/>
          <p:nvPr/>
        </p:nvGrpSpPr>
        <p:grpSpPr>
          <a:xfrm>
            <a:off x="3962400" y="2624287"/>
            <a:ext cx="3632848" cy="982514"/>
            <a:chOff x="3962400" y="3162300"/>
            <a:chExt cx="3632848" cy="9825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7B2743-8699-4700-93E3-EE10377962C6}"/>
                </a:ext>
              </a:extLst>
            </p:cNvPr>
            <p:cNvSpPr txBox="1"/>
            <p:nvPr/>
          </p:nvSpPr>
          <p:spPr>
            <a:xfrm>
              <a:off x="3962400" y="3179720"/>
              <a:ext cx="3632848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algn="ctr">
                <a:lnSpc>
                  <a:spcPct val="150000"/>
                </a:lnSpc>
                <a:tabLst>
                  <a:tab pos="198755" algn="l"/>
                </a:tabLst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 viết tắt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B2284A-65B3-A238-AE32-1FC55D01A532}"/>
                </a:ext>
              </a:extLst>
            </p:cNvPr>
            <p:cNvSpPr/>
            <p:nvPr/>
          </p:nvSpPr>
          <p:spPr>
            <a:xfrm>
              <a:off x="3962400" y="3162300"/>
              <a:ext cx="3632848" cy="982514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66B05-C8C2-2364-F928-55D8EE43840D}"/>
              </a:ext>
            </a:extLst>
          </p:cNvPr>
          <p:cNvGrpSpPr/>
          <p:nvPr/>
        </p:nvGrpSpPr>
        <p:grpSpPr>
          <a:xfrm>
            <a:off x="10972800" y="2560786"/>
            <a:ext cx="3632848" cy="982514"/>
            <a:chOff x="10363200" y="5227786"/>
            <a:chExt cx="3632848" cy="9825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B2E1C2-C593-6E7D-534D-F511BC82C0C0}"/>
                </a:ext>
              </a:extLst>
            </p:cNvPr>
            <p:cNvSpPr txBox="1"/>
            <p:nvPr/>
          </p:nvSpPr>
          <p:spPr>
            <a:xfrm>
              <a:off x="10363200" y="5232507"/>
              <a:ext cx="3632848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algn="ctr">
                <a:lnSpc>
                  <a:spcPct val="150000"/>
                </a:lnSpc>
                <a:tabLst>
                  <a:tab pos="198755" algn="l"/>
                </a:tabLst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 đầy đủ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DC64F9-4A4D-30A7-F513-1619A8C3F699}"/>
                </a:ext>
              </a:extLst>
            </p:cNvPr>
            <p:cNvSpPr/>
            <p:nvPr/>
          </p:nvSpPr>
          <p:spPr>
            <a:xfrm>
              <a:off x="10617304" y="5227786"/>
              <a:ext cx="3124640" cy="982514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</p:grpSp>
      <p:sp>
        <p:nvSpPr>
          <p:cNvPr id="9" name="Plus Sign 8">
            <a:extLst>
              <a:ext uri="{FF2B5EF4-FFF2-40B4-BE49-F238E27FC236}">
                <a16:creationId xmlns:a16="http://schemas.microsoft.com/office/drawing/2014/main" id="{D423EF47-D087-4458-91D2-7DEE60B1460E}"/>
              </a:ext>
            </a:extLst>
          </p:cNvPr>
          <p:cNvSpPr/>
          <p:nvPr/>
        </p:nvSpPr>
        <p:spPr>
          <a:xfrm>
            <a:off x="8763000" y="2543474"/>
            <a:ext cx="1219200" cy="1071413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92470-B217-F95E-EE64-8100FA49A6A4}"/>
              </a:ext>
            </a:extLst>
          </p:cNvPr>
          <p:cNvSpPr txBox="1"/>
          <p:nvPr/>
        </p:nvSpPr>
        <p:spPr>
          <a:xfrm>
            <a:off x="926776" y="4152900"/>
            <a:ext cx="570262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215" indent="-6858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98755" algn="l"/>
              </a:tabLst>
            </a:pP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2 cách viết: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0DAE81-3A9F-7773-83B4-3034CA125E2F}"/>
              </a:ext>
            </a:extLst>
          </p:cNvPr>
          <p:cNvSpPr/>
          <p:nvPr/>
        </p:nvSpPr>
        <p:spPr>
          <a:xfrm>
            <a:off x="685800" y="5792019"/>
            <a:ext cx="8153400" cy="3413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viết tắt chú thích sau tên đầy đủ tiếng Việt.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VD: Tổ chức Y tế Thế giới (WHO)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F5BE03-8434-A84C-331A-2AE4695A6E1D}"/>
              </a:ext>
            </a:extLst>
          </p:cNvPr>
          <p:cNvSpPr/>
          <p:nvPr/>
        </p:nvSpPr>
        <p:spPr>
          <a:xfrm>
            <a:off x="9677400" y="5753100"/>
            <a:ext cx="8153400" cy="3413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đầy đủ tiếng Việt chú thích sau tên viết tắt.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VD: WHO (Tổ chức Y tế Thế giới)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FFC6B2-8C3E-94FD-83E1-5E434625D6FF}"/>
              </a:ext>
            </a:extLst>
          </p:cNvPr>
          <p:cNvSpPr/>
          <p:nvPr/>
        </p:nvSpPr>
        <p:spPr>
          <a:xfrm>
            <a:off x="4248150" y="5156201"/>
            <a:ext cx="1028700" cy="9837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3711B-18DD-3105-4ACE-350E2C1FBB20}"/>
              </a:ext>
            </a:extLst>
          </p:cNvPr>
          <p:cNvSpPr/>
          <p:nvPr/>
        </p:nvSpPr>
        <p:spPr>
          <a:xfrm>
            <a:off x="13322844" y="5092700"/>
            <a:ext cx="1028700" cy="9837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965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11A9FDCE-771D-2477-4671-D2F964EDB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317547" y="2976264"/>
            <a:ext cx="129540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2EBF17-C6A8-B4C1-6377-699DC23BB442}"/>
              </a:ext>
            </a:extLst>
          </p:cNvPr>
          <p:cNvSpPr txBox="1"/>
          <p:nvPr/>
        </p:nvSpPr>
        <p:spPr>
          <a:xfrm>
            <a:off x="3140525" y="2019299"/>
            <a:ext cx="17526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just">
              <a:lnSpc>
                <a:spcPct val="150000"/>
              </a:lnSpc>
              <a:tabLst>
                <a:tab pos="198755" algn="l"/>
              </a:tabLs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WTO</a:t>
            </a:r>
            <a:endParaRPr lang="en-US" sz="4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93C270-B3D5-9203-98D5-54EBB4D67AA2}"/>
              </a:ext>
            </a:extLst>
          </p:cNvPr>
          <p:cNvGrpSpPr/>
          <p:nvPr/>
        </p:nvGrpSpPr>
        <p:grpSpPr>
          <a:xfrm>
            <a:off x="1159325" y="4425344"/>
            <a:ext cx="5715000" cy="1458374"/>
            <a:chOff x="9509125" y="6656660"/>
            <a:chExt cx="6035675" cy="20680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D48B1F-9811-3BD7-B645-B35A1AA0766B}"/>
                </a:ext>
              </a:extLst>
            </p:cNvPr>
            <p:cNvSpPr/>
            <p:nvPr/>
          </p:nvSpPr>
          <p:spPr>
            <a:xfrm>
              <a:off x="9509125" y="6656660"/>
              <a:ext cx="6035675" cy="2068013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DFDFF0-B595-7DB2-EDAC-E12B1723A902}"/>
                </a:ext>
              </a:extLst>
            </p:cNvPr>
            <p:cNvSpPr txBox="1"/>
            <p:nvPr/>
          </p:nvSpPr>
          <p:spPr>
            <a:xfrm>
              <a:off x="9991978" y="7092505"/>
              <a:ext cx="5118100" cy="109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algn="just">
                <a:tabLst>
                  <a:tab pos="198755" algn="l"/>
                </a:tabLst>
              </a:pPr>
              <a:r>
                <a:rPr lang="vi-VN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Đọc: vê – kép tê ô</a:t>
              </a:r>
              <a:endParaRPr lang="en-US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 descr="Line arrow Straight">
            <a:extLst>
              <a:ext uri="{FF2B5EF4-FFF2-40B4-BE49-F238E27FC236}">
                <a16:creationId xmlns:a16="http://schemas.microsoft.com/office/drawing/2014/main" id="{71DB8E02-D9CE-8B3F-B8A2-8E2D6F88C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04665" y="2950099"/>
            <a:ext cx="1295400" cy="1295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17770-3D6B-A25D-D7CD-BB96E241C5DC}"/>
              </a:ext>
            </a:extLst>
          </p:cNvPr>
          <p:cNvSpPr txBox="1"/>
          <p:nvPr/>
        </p:nvSpPr>
        <p:spPr>
          <a:xfrm>
            <a:off x="12851445" y="2052257"/>
            <a:ext cx="3031074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ASEAN</a:t>
            </a:r>
            <a:endParaRPr lang="en-US" sz="4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1D89FA-3F54-800E-85DE-8B5EDB29AF4A}"/>
              </a:ext>
            </a:extLst>
          </p:cNvPr>
          <p:cNvGrpSpPr/>
          <p:nvPr/>
        </p:nvGrpSpPr>
        <p:grpSpPr>
          <a:xfrm>
            <a:off x="12404275" y="4393511"/>
            <a:ext cx="4433042" cy="1567128"/>
            <a:chOff x="9509125" y="6656660"/>
            <a:chExt cx="6035675" cy="20680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68C19B-9D74-EC51-C246-1E9D14F7DA78}"/>
                </a:ext>
              </a:extLst>
            </p:cNvPr>
            <p:cNvSpPr/>
            <p:nvPr/>
          </p:nvSpPr>
          <p:spPr>
            <a:xfrm>
              <a:off x="9509125" y="6656660"/>
              <a:ext cx="6035675" cy="2068013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3926BC-29E6-59ED-013A-A28E4D0D2B1E}"/>
                </a:ext>
              </a:extLst>
            </p:cNvPr>
            <p:cNvSpPr txBox="1"/>
            <p:nvPr/>
          </p:nvSpPr>
          <p:spPr>
            <a:xfrm>
              <a:off x="9991979" y="7092505"/>
              <a:ext cx="5118100" cy="101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algn="just">
                <a:tabLst>
                  <a:tab pos="198755" algn="l"/>
                </a:tabLst>
              </a:pPr>
              <a:r>
                <a:rPr lang="vi-VN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Đọc: </a:t>
              </a:r>
              <a:r>
                <a:rPr lang="vi-VN" sz="44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sê an</a:t>
              </a:r>
              <a:endParaRPr lang="en-US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E43D58-ADDE-7B5F-F15D-1DED866A5E5F}"/>
              </a:ext>
            </a:extLst>
          </p:cNvPr>
          <p:cNvSpPr txBox="1"/>
          <p:nvPr/>
        </p:nvSpPr>
        <p:spPr>
          <a:xfrm>
            <a:off x="8991600" y="2019300"/>
            <a:ext cx="1295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" algn="ctr">
              <a:lnSpc>
                <a:spcPct val="150000"/>
              </a:lnSpc>
              <a:tabLst>
                <a:tab pos="198755" algn="l"/>
              </a:tabLs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</a:t>
            </a:r>
            <a:endParaRPr lang="en-US" sz="4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BE43AB-24E7-9DDE-2978-9688A76E9CE6}"/>
              </a:ext>
            </a:extLst>
          </p:cNvPr>
          <p:cNvGrpSpPr/>
          <p:nvPr/>
        </p:nvGrpSpPr>
        <p:grpSpPr>
          <a:xfrm>
            <a:off x="8001001" y="4425344"/>
            <a:ext cx="3276598" cy="1480452"/>
            <a:chOff x="9509125" y="6656660"/>
            <a:chExt cx="6035675" cy="20680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50EC24-C4B4-5F7D-C454-CC1D69357262}"/>
                </a:ext>
              </a:extLst>
            </p:cNvPr>
            <p:cNvSpPr/>
            <p:nvPr/>
          </p:nvSpPr>
          <p:spPr>
            <a:xfrm>
              <a:off x="9509125" y="6656660"/>
              <a:ext cx="6035675" cy="2068013"/>
            </a:xfrm>
            <a:prstGeom prst="rect">
              <a:avLst/>
            </a:prstGeom>
            <a:noFill/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3D50F2-B38B-172E-0B6D-E641D26FD181}"/>
                </a:ext>
              </a:extLst>
            </p:cNvPr>
            <p:cNvSpPr txBox="1"/>
            <p:nvPr/>
          </p:nvSpPr>
          <p:spPr>
            <a:xfrm>
              <a:off x="9991978" y="7092505"/>
              <a:ext cx="5118100" cy="1091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415" algn="just">
                <a:tabLst>
                  <a:tab pos="198755" algn="l"/>
                </a:tabLst>
              </a:pPr>
              <a:r>
                <a:rPr lang="vi-VN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Đọc: </a:t>
              </a:r>
              <a:r>
                <a:rPr lang="vi-VN" sz="44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  u</a:t>
              </a:r>
              <a:endParaRPr lang="en-US" sz="4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Graphic 20" descr="Line arrow Straight">
            <a:extLst>
              <a:ext uri="{FF2B5EF4-FFF2-40B4-BE49-F238E27FC236}">
                <a16:creationId xmlns:a16="http://schemas.microsoft.com/office/drawing/2014/main" id="{6ED55CC3-BBE0-968F-B719-A5773CDC0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3852075" y="2928327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110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6022A12-3070-0F91-6590-91EAC5E8115C}"/>
              </a:ext>
            </a:extLst>
          </p:cNvPr>
          <p:cNvSpPr/>
          <p:nvPr/>
        </p:nvSpPr>
        <p:spPr>
          <a:xfrm>
            <a:off x="6286500" y="952500"/>
            <a:ext cx="5715000" cy="1219200"/>
          </a:xfrm>
          <a:prstGeom prst="homePlat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4D1E96-3DB1-185C-0078-CAE0DD9D055C}"/>
              </a:ext>
            </a:extLst>
          </p:cNvPr>
          <p:cNvSpPr/>
          <p:nvPr/>
        </p:nvSpPr>
        <p:spPr>
          <a:xfrm>
            <a:off x="1905000" y="3086100"/>
            <a:ext cx="14782800" cy="3962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“D”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“O”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“Ô”, “F”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Ép-phờ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“W”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”…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VD: ADB, WTO</a:t>
            </a:r>
          </a:p>
        </p:txBody>
      </p:sp>
    </p:spTree>
    <p:extLst>
      <p:ext uri="{BB962C8B-B14F-4D97-AF65-F5344CB8AC3E}">
        <p14:creationId xmlns:p14="http://schemas.microsoft.com/office/powerpoint/2010/main" val="31656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A38715-658A-F9A5-CB89-23DA770222B1}"/>
              </a:ext>
            </a:extLst>
          </p:cNvPr>
          <p:cNvSpPr txBox="1"/>
          <p:nvPr/>
        </p:nvSpPr>
        <p:spPr>
          <a:xfrm>
            <a:off x="1524000" y="1826001"/>
            <a:ext cx="60198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215" indent="-6858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kiệm thời gian.</a:t>
            </a:r>
          </a:p>
        </p:txBody>
      </p:sp>
      <p:pic>
        <p:nvPicPr>
          <p:cNvPr id="11270" name="Picture 6" descr="Điều cần tránh trong Marketing giúp bạn tiết kiệm thời gian và chi phí -  Dịch vụ quản trị web - Thiết kế web - Đánh giá web">
            <a:extLst>
              <a:ext uri="{FF2B5EF4-FFF2-40B4-BE49-F238E27FC236}">
                <a16:creationId xmlns:a16="http://schemas.microsoft.com/office/drawing/2014/main" id="{0A938CA2-BA27-F860-08E1-87411C92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55416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135A8-47A8-6710-9352-139B989AA46F}"/>
              </a:ext>
            </a:extLst>
          </p:cNvPr>
          <p:cNvSpPr txBox="1"/>
          <p:nvPr/>
        </p:nvSpPr>
        <p:spPr>
          <a:xfrm>
            <a:off x="9677400" y="2019300"/>
            <a:ext cx="75438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215" indent="-6858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98755" algn="l"/>
              </a:tabLst>
            </a:pPr>
            <a:r>
              <a:rPr lang="vi-VN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 kinh phí in ấn tài liệu</a:t>
            </a:r>
          </a:p>
        </p:txBody>
      </p:sp>
      <p:pic>
        <p:nvPicPr>
          <p:cNvPr id="11272" name="Picture 8" descr="Những cách giúp giảm chi phí hoạt động mà không giảm hiệu quả - CLEVERCFO  EDUCATION">
            <a:extLst>
              <a:ext uri="{FF2B5EF4-FFF2-40B4-BE49-F238E27FC236}">
                <a16:creationId xmlns:a16="http://schemas.microsoft.com/office/drawing/2014/main" id="{8033C30B-A891-5FAD-896B-153026F5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683726"/>
            <a:ext cx="5105400" cy="45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84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CD8F8360-D5E4-6EA6-8203-9D8F60847876}"/>
              </a:ext>
            </a:extLst>
          </p:cNvPr>
          <p:cNvSpPr/>
          <p:nvPr/>
        </p:nvSpPr>
        <p:spPr>
          <a:xfrm>
            <a:off x="990600" y="495300"/>
            <a:ext cx="6302976" cy="7777316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5" y="0"/>
                </a:lnTo>
                <a:lnTo>
                  <a:pt x="4383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9BAF3-881A-33E3-7D62-9C51C37EB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1866900"/>
            <a:ext cx="9220200" cy="39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0956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94898-2760-2679-52B1-F8611DB604DB}"/>
              </a:ext>
            </a:extLst>
          </p:cNvPr>
          <p:cNvSpPr txBox="1"/>
          <p:nvPr/>
        </p:nvSpPr>
        <p:spPr>
          <a:xfrm>
            <a:off x="3962400" y="1041507"/>
            <a:ext cx="13106400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Vì sao tên của các tổ chức quốc tế hay được v</a:t>
            </a:r>
            <a:r>
              <a:rPr lang="en-US" sz="4000" dirty="0" err="1"/>
              <a:t>i</a:t>
            </a:r>
            <a:r>
              <a:rPr lang="vi-VN" sz="4000" dirty="0"/>
              <a:t>ết tắt?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DB40BC-D984-F81D-C3B6-E58E6A47CD0D}"/>
              </a:ext>
            </a:extLst>
          </p:cNvPr>
          <p:cNvGrpSpPr/>
          <p:nvPr/>
        </p:nvGrpSpPr>
        <p:grpSpPr>
          <a:xfrm>
            <a:off x="1295400" y="876300"/>
            <a:ext cx="2362200" cy="1219200"/>
            <a:chOff x="990600" y="1333500"/>
            <a:chExt cx="2362200" cy="1219200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F861921D-BBEF-25D4-3662-0C6BE3A9E421}"/>
                </a:ext>
              </a:extLst>
            </p:cNvPr>
            <p:cNvSpPr/>
            <p:nvPr/>
          </p:nvSpPr>
          <p:spPr>
            <a:xfrm>
              <a:off x="990600" y="1333500"/>
              <a:ext cx="2362200" cy="1219200"/>
            </a:xfrm>
            <a:custGeom>
              <a:avLst/>
              <a:gdLst/>
              <a:ahLst/>
              <a:cxnLst/>
              <a:rect l="l" t="t" r="r" b="b"/>
              <a:pathLst>
                <a:path w="3443914" h="1829579">
                  <a:moveTo>
                    <a:pt x="0" y="0"/>
                  </a:moveTo>
                  <a:lnTo>
                    <a:pt x="3443914" y="0"/>
                  </a:lnTo>
                  <a:lnTo>
                    <a:pt x="3443914" y="1829579"/>
                  </a:lnTo>
                  <a:lnTo>
                    <a:pt x="0" y="1829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04CB45-A17B-4A05-1810-D014502B3FBE}"/>
                </a:ext>
              </a:extLst>
            </p:cNvPr>
            <p:cNvSpPr txBox="1"/>
            <p:nvPr/>
          </p:nvSpPr>
          <p:spPr>
            <a:xfrm>
              <a:off x="1295400" y="1554659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B79488A-6907-D181-5CE9-D697BBF098DA}"/>
              </a:ext>
            </a:extLst>
          </p:cNvPr>
          <p:cNvSpPr/>
          <p:nvPr/>
        </p:nvSpPr>
        <p:spPr>
          <a:xfrm>
            <a:off x="1447800" y="7008316"/>
            <a:ext cx="6705600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38087-F44E-9770-05C0-740C27681DA9}"/>
              </a:ext>
            </a:extLst>
          </p:cNvPr>
          <p:cNvSpPr/>
          <p:nvPr/>
        </p:nvSpPr>
        <p:spPr>
          <a:xfrm>
            <a:off x="9753599" y="3379812"/>
            <a:ext cx="6934201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C1988-0421-B9E9-F0F1-BC3FC4B633D0}"/>
              </a:ext>
            </a:extLst>
          </p:cNvPr>
          <p:cNvSpPr/>
          <p:nvPr/>
        </p:nvSpPr>
        <p:spPr>
          <a:xfrm>
            <a:off x="1447800" y="3379812"/>
            <a:ext cx="6705600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Để tiết kiệm thời gian.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0E576-ABF8-D4A3-8C1C-500C04EDD4BF}"/>
              </a:ext>
            </a:extLst>
          </p:cNvPr>
          <p:cNvSpPr/>
          <p:nvPr/>
        </p:nvSpPr>
        <p:spPr>
          <a:xfrm>
            <a:off x="9753599" y="7008316"/>
            <a:ext cx="6934201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D. Để văn bản được trình bày khoa học hơn.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46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94898-2760-2679-52B1-F8611DB604DB}"/>
              </a:ext>
            </a:extLst>
          </p:cNvPr>
          <p:cNvSpPr txBox="1"/>
          <p:nvPr/>
        </p:nvSpPr>
        <p:spPr>
          <a:xfrm>
            <a:off x="5664200" y="647700"/>
            <a:ext cx="9347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Tên viết tắt của các tổ chức quốc tế được tạo ra bằng cách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DB40BC-D984-F81D-C3B6-E58E6A47CD0D}"/>
              </a:ext>
            </a:extLst>
          </p:cNvPr>
          <p:cNvGrpSpPr/>
          <p:nvPr/>
        </p:nvGrpSpPr>
        <p:grpSpPr>
          <a:xfrm>
            <a:off x="2438400" y="743590"/>
            <a:ext cx="2362200" cy="1219200"/>
            <a:chOff x="990600" y="1333500"/>
            <a:chExt cx="2362200" cy="1219200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F861921D-BBEF-25D4-3662-0C6BE3A9E421}"/>
                </a:ext>
              </a:extLst>
            </p:cNvPr>
            <p:cNvSpPr/>
            <p:nvPr/>
          </p:nvSpPr>
          <p:spPr>
            <a:xfrm>
              <a:off x="990600" y="1333500"/>
              <a:ext cx="2362200" cy="1219200"/>
            </a:xfrm>
            <a:custGeom>
              <a:avLst/>
              <a:gdLst/>
              <a:ahLst/>
              <a:cxnLst/>
              <a:rect l="l" t="t" r="r" b="b"/>
              <a:pathLst>
                <a:path w="3443914" h="1829579">
                  <a:moveTo>
                    <a:pt x="0" y="0"/>
                  </a:moveTo>
                  <a:lnTo>
                    <a:pt x="3443914" y="0"/>
                  </a:lnTo>
                  <a:lnTo>
                    <a:pt x="3443914" y="1829579"/>
                  </a:lnTo>
                  <a:lnTo>
                    <a:pt x="0" y="1829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04CB45-A17B-4A05-1810-D014502B3FBE}"/>
                </a:ext>
              </a:extLst>
            </p:cNvPr>
            <p:cNvSpPr txBox="1"/>
            <p:nvPr/>
          </p:nvSpPr>
          <p:spPr>
            <a:xfrm>
              <a:off x="1295400" y="1554659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B79488A-6907-D181-5CE9-D697BBF098DA}"/>
              </a:ext>
            </a:extLst>
          </p:cNvPr>
          <p:cNvSpPr/>
          <p:nvPr/>
        </p:nvSpPr>
        <p:spPr>
          <a:xfrm>
            <a:off x="9639300" y="3350716"/>
            <a:ext cx="7048499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38087-F44E-9770-05C0-740C27681DA9}"/>
              </a:ext>
            </a:extLst>
          </p:cNvPr>
          <p:cNvSpPr/>
          <p:nvPr/>
        </p:nvSpPr>
        <p:spPr>
          <a:xfrm>
            <a:off x="1447800" y="7008316"/>
            <a:ext cx="6781801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C1988-0421-B9E9-F0F1-BC3FC4B633D0}"/>
              </a:ext>
            </a:extLst>
          </p:cNvPr>
          <p:cNvSpPr/>
          <p:nvPr/>
        </p:nvSpPr>
        <p:spPr>
          <a:xfrm>
            <a:off x="1447800" y="3379812"/>
            <a:ext cx="6705600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0E576-ABF8-D4A3-8C1C-500C04EDD4BF}"/>
              </a:ext>
            </a:extLst>
          </p:cNvPr>
          <p:cNvSpPr/>
          <p:nvPr/>
        </p:nvSpPr>
        <p:spPr>
          <a:xfrm>
            <a:off x="9753599" y="7008316"/>
            <a:ext cx="6934201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891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94898-2760-2679-52B1-F8611DB604DB}"/>
              </a:ext>
            </a:extLst>
          </p:cNvPr>
          <p:cNvSpPr txBox="1"/>
          <p:nvPr/>
        </p:nvSpPr>
        <p:spPr>
          <a:xfrm>
            <a:off x="4191000" y="800100"/>
            <a:ext cx="12496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Việc sử dụng tên viết tắt của các tổ chức quốc tế có tác dụng gì?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DB40BC-D984-F81D-C3B6-E58E6A47CD0D}"/>
              </a:ext>
            </a:extLst>
          </p:cNvPr>
          <p:cNvGrpSpPr/>
          <p:nvPr/>
        </p:nvGrpSpPr>
        <p:grpSpPr>
          <a:xfrm>
            <a:off x="1295400" y="876300"/>
            <a:ext cx="2362200" cy="1219200"/>
            <a:chOff x="990600" y="1333500"/>
            <a:chExt cx="2362200" cy="1219200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F861921D-BBEF-25D4-3662-0C6BE3A9E421}"/>
                </a:ext>
              </a:extLst>
            </p:cNvPr>
            <p:cNvSpPr/>
            <p:nvPr/>
          </p:nvSpPr>
          <p:spPr>
            <a:xfrm>
              <a:off x="990600" y="1333500"/>
              <a:ext cx="2362200" cy="1219200"/>
            </a:xfrm>
            <a:custGeom>
              <a:avLst/>
              <a:gdLst/>
              <a:ahLst/>
              <a:cxnLst/>
              <a:rect l="l" t="t" r="r" b="b"/>
              <a:pathLst>
                <a:path w="3443914" h="1829579">
                  <a:moveTo>
                    <a:pt x="0" y="0"/>
                  </a:moveTo>
                  <a:lnTo>
                    <a:pt x="3443914" y="0"/>
                  </a:lnTo>
                  <a:lnTo>
                    <a:pt x="3443914" y="1829579"/>
                  </a:lnTo>
                  <a:lnTo>
                    <a:pt x="0" y="1829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04CB45-A17B-4A05-1810-D014502B3FBE}"/>
                </a:ext>
              </a:extLst>
            </p:cNvPr>
            <p:cNvSpPr txBox="1"/>
            <p:nvPr/>
          </p:nvSpPr>
          <p:spPr>
            <a:xfrm>
              <a:off x="1295400" y="1554659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Câu 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B79488A-6907-D181-5CE9-D697BBF098DA}"/>
              </a:ext>
            </a:extLst>
          </p:cNvPr>
          <p:cNvSpPr/>
          <p:nvPr/>
        </p:nvSpPr>
        <p:spPr>
          <a:xfrm>
            <a:off x="1447800" y="7008316"/>
            <a:ext cx="6705600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C. Làm cho văn bản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ngắn gọn hơn.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38087-F44E-9770-05C0-740C27681DA9}"/>
              </a:ext>
            </a:extLst>
          </p:cNvPr>
          <p:cNvSpPr/>
          <p:nvPr/>
        </p:nvSpPr>
        <p:spPr>
          <a:xfrm>
            <a:off x="9753599" y="3379812"/>
            <a:ext cx="6934201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B. Làm cho văn bản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hàn lâm hơn.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C1988-0421-B9E9-F0F1-BC3FC4B633D0}"/>
              </a:ext>
            </a:extLst>
          </p:cNvPr>
          <p:cNvSpPr/>
          <p:nvPr/>
        </p:nvSpPr>
        <p:spPr>
          <a:xfrm>
            <a:off x="1447800" y="3379812"/>
            <a:ext cx="6705600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Làm cho văn bản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khoa học hơn.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0E576-ABF8-D4A3-8C1C-500C04EDD4BF}"/>
              </a:ext>
            </a:extLst>
          </p:cNvPr>
          <p:cNvSpPr/>
          <p:nvPr/>
        </p:nvSpPr>
        <p:spPr>
          <a:xfrm>
            <a:off x="9753599" y="7008316"/>
            <a:ext cx="6934201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D. Làm cho văn bản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sáng tạo hơn.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97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94898-2760-2679-52B1-F8611DB604DB}"/>
              </a:ext>
            </a:extLst>
          </p:cNvPr>
          <p:cNvSpPr txBox="1"/>
          <p:nvPr/>
        </p:nvSpPr>
        <p:spPr>
          <a:xfrm>
            <a:off x="3962400" y="800100"/>
            <a:ext cx="13106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Tên tổ chức quốc tế nào xuất hiện trong văn </a:t>
            </a:r>
            <a:r>
              <a:rPr lang="vi-VN" sz="4000" i="1" dirty="0"/>
              <a:t>bản Vịnh Hạ Long – một kì quan thiên nhiên độc đáo và tuyệt mĩ</a:t>
            </a:r>
            <a:r>
              <a:rPr lang="vi-VN" sz="4000" dirty="0"/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DB40BC-D984-F81D-C3B6-E58E6A47CD0D}"/>
              </a:ext>
            </a:extLst>
          </p:cNvPr>
          <p:cNvGrpSpPr/>
          <p:nvPr/>
        </p:nvGrpSpPr>
        <p:grpSpPr>
          <a:xfrm>
            <a:off x="1295400" y="876300"/>
            <a:ext cx="2362200" cy="1219200"/>
            <a:chOff x="990600" y="1333500"/>
            <a:chExt cx="2362200" cy="1219200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F861921D-BBEF-25D4-3662-0C6BE3A9E421}"/>
                </a:ext>
              </a:extLst>
            </p:cNvPr>
            <p:cNvSpPr/>
            <p:nvPr/>
          </p:nvSpPr>
          <p:spPr>
            <a:xfrm>
              <a:off x="990600" y="1333500"/>
              <a:ext cx="2362200" cy="1219200"/>
            </a:xfrm>
            <a:custGeom>
              <a:avLst/>
              <a:gdLst/>
              <a:ahLst/>
              <a:cxnLst/>
              <a:rect l="l" t="t" r="r" b="b"/>
              <a:pathLst>
                <a:path w="3443914" h="1829579">
                  <a:moveTo>
                    <a:pt x="0" y="0"/>
                  </a:moveTo>
                  <a:lnTo>
                    <a:pt x="3443914" y="0"/>
                  </a:lnTo>
                  <a:lnTo>
                    <a:pt x="3443914" y="1829579"/>
                  </a:lnTo>
                  <a:lnTo>
                    <a:pt x="0" y="1829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04CB45-A17B-4A05-1810-D014502B3FBE}"/>
                </a:ext>
              </a:extLst>
            </p:cNvPr>
            <p:cNvSpPr txBox="1"/>
            <p:nvPr/>
          </p:nvSpPr>
          <p:spPr>
            <a:xfrm>
              <a:off x="1295400" y="1554659"/>
              <a:ext cx="182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B79488A-6907-D181-5CE9-D697BBF098DA}"/>
              </a:ext>
            </a:extLst>
          </p:cNvPr>
          <p:cNvSpPr/>
          <p:nvPr/>
        </p:nvSpPr>
        <p:spPr>
          <a:xfrm>
            <a:off x="9639300" y="3350716"/>
            <a:ext cx="7048499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38087-F44E-9770-05C0-740C27681DA9}"/>
              </a:ext>
            </a:extLst>
          </p:cNvPr>
          <p:cNvSpPr/>
          <p:nvPr/>
        </p:nvSpPr>
        <p:spPr>
          <a:xfrm>
            <a:off x="1447800" y="7008316"/>
            <a:ext cx="6781801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C1988-0421-B9E9-F0F1-BC3FC4B633D0}"/>
              </a:ext>
            </a:extLst>
          </p:cNvPr>
          <p:cNvSpPr/>
          <p:nvPr/>
        </p:nvSpPr>
        <p:spPr>
          <a:xfrm>
            <a:off x="1447800" y="3379812"/>
            <a:ext cx="6705600" cy="23441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F0E576-ABF8-D4A3-8C1C-500C04EDD4BF}"/>
              </a:ext>
            </a:extLst>
          </p:cNvPr>
          <p:cNvSpPr/>
          <p:nvPr/>
        </p:nvSpPr>
        <p:spPr>
          <a:xfrm>
            <a:off x="9753599" y="7008316"/>
            <a:ext cx="6934201" cy="240238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2079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0D707072-ACB6-6A6C-34B4-71EF12F1A96F}"/>
              </a:ext>
            </a:extLst>
          </p:cNvPr>
          <p:cNvSpPr/>
          <p:nvPr/>
        </p:nvSpPr>
        <p:spPr>
          <a:xfrm>
            <a:off x="493550" y="3586378"/>
            <a:ext cx="5252854" cy="5662411"/>
          </a:xfrm>
          <a:custGeom>
            <a:avLst/>
            <a:gdLst/>
            <a:ahLst/>
            <a:cxnLst/>
            <a:rect l="l" t="t" r="r" b="b"/>
            <a:pathLst>
              <a:path w="2767072" h="2838022">
                <a:moveTo>
                  <a:pt x="0" y="0"/>
                </a:moveTo>
                <a:lnTo>
                  <a:pt x="2767072" y="0"/>
                </a:lnTo>
                <a:lnTo>
                  <a:pt x="2767072" y="2838022"/>
                </a:lnTo>
                <a:lnTo>
                  <a:pt x="0" y="283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336D3-D607-8535-5EC1-4148A74021FE}"/>
              </a:ext>
            </a:extLst>
          </p:cNvPr>
          <p:cNvSpPr txBox="1"/>
          <p:nvPr/>
        </p:nvSpPr>
        <p:spPr>
          <a:xfrm>
            <a:off x="5940343" y="4886378"/>
            <a:ext cx="114166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Quan sát hình ảnh biểu tượng và trả lời tên của các tổ chức quốc tế.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0DDD0-F9E9-693C-CB4D-7E97EEABBB7B}"/>
              </a:ext>
            </a:extLst>
          </p:cNvPr>
          <p:cNvSpPr/>
          <p:nvPr/>
        </p:nvSpPr>
        <p:spPr>
          <a:xfrm>
            <a:off x="1535672" y="805710"/>
            <a:ext cx="5840647" cy="1483537"/>
          </a:xfrm>
          <a:prstGeom prst="rect">
            <a:avLst/>
          </a:prstGeom>
          <a:solidFill>
            <a:schemeClr val="bg1"/>
          </a:solidFill>
          <a:ln w="57150">
            <a:solidFill>
              <a:srgbClr val="37F81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KHỞI ĐỘNG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072B00B-3CA3-2C4A-3E34-E7885FBFAC45}"/>
              </a:ext>
            </a:extLst>
          </p:cNvPr>
          <p:cNvSpPr/>
          <p:nvPr/>
        </p:nvSpPr>
        <p:spPr>
          <a:xfrm flipH="1">
            <a:off x="4574192" y="7658100"/>
            <a:ext cx="1192994" cy="950136"/>
          </a:xfrm>
          <a:custGeom>
            <a:avLst/>
            <a:gdLst/>
            <a:ahLst/>
            <a:cxnLst/>
            <a:rect l="l" t="t" r="r" b="b"/>
            <a:pathLst>
              <a:path w="3569733" h="3230609">
                <a:moveTo>
                  <a:pt x="0" y="0"/>
                </a:moveTo>
                <a:lnTo>
                  <a:pt x="3569734" y="0"/>
                </a:lnTo>
                <a:lnTo>
                  <a:pt x="3569734" y="3230609"/>
                </a:lnTo>
                <a:lnTo>
                  <a:pt x="0" y="323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178AD5-DAD2-6565-EEF5-76D96542EFA5}"/>
              </a:ext>
            </a:extLst>
          </p:cNvPr>
          <p:cNvGrpSpPr/>
          <p:nvPr/>
        </p:nvGrpSpPr>
        <p:grpSpPr>
          <a:xfrm>
            <a:off x="13468398" y="376209"/>
            <a:ext cx="4688598" cy="4594912"/>
            <a:chOff x="12981367" y="376209"/>
            <a:chExt cx="5175629" cy="4824588"/>
          </a:xfrm>
        </p:grpSpPr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ED455500-4DDA-0ECB-5BD7-559249991B8B}"/>
                </a:ext>
              </a:extLst>
            </p:cNvPr>
            <p:cNvSpPr/>
            <p:nvPr/>
          </p:nvSpPr>
          <p:spPr>
            <a:xfrm rot="5208051">
              <a:off x="13422838" y="466639"/>
              <a:ext cx="4824588" cy="464372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ightning Bolt 9">
              <a:extLst>
                <a:ext uri="{FF2B5EF4-FFF2-40B4-BE49-F238E27FC236}">
                  <a16:creationId xmlns:a16="http://schemas.microsoft.com/office/drawing/2014/main" id="{C2A5B8FD-2635-EE26-708F-19146E644F2D}"/>
                </a:ext>
              </a:extLst>
            </p:cNvPr>
            <p:cNvSpPr/>
            <p:nvPr/>
          </p:nvSpPr>
          <p:spPr>
            <a:xfrm rot="19114871" flipH="1">
              <a:off x="12981367" y="1055112"/>
              <a:ext cx="2056562" cy="237427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B21D2-AA6E-21EC-3AEF-23B072EC2413}"/>
              </a:ext>
            </a:extLst>
          </p:cNvPr>
          <p:cNvGrpSpPr/>
          <p:nvPr/>
        </p:nvGrpSpPr>
        <p:grpSpPr>
          <a:xfrm>
            <a:off x="8177984" y="2005543"/>
            <a:ext cx="5467398" cy="1336242"/>
            <a:chOff x="8153400" y="2476501"/>
            <a:chExt cx="5486400" cy="13362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FD2F6D-9D0D-887E-F637-45F9B7D9D5A0}"/>
                </a:ext>
              </a:extLst>
            </p:cNvPr>
            <p:cNvSpPr txBox="1"/>
            <p:nvPr/>
          </p:nvSpPr>
          <p:spPr>
            <a:xfrm>
              <a:off x="8311500" y="2788503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highlight>
                    <a:srgbClr val="FFFF00"/>
                  </a:highlight>
                </a:rPr>
                <a:t>Nhanh như chớp</a:t>
              </a:r>
              <a:endParaRPr lang="en-US" sz="4800" dirty="0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1FEAC8-0AD1-8714-7011-DD994428685C}"/>
                </a:ext>
              </a:extLst>
            </p:cNvPr>
            <p:cNvSpPr/>
            <p:nvPr/>
          </p:nvSpPr>
          <p:spPr>
            <a:xfrm>
              <a:off x="8153400" y="2476501"/>
              <a:ext cx="5486400" cy="1336242"/>
            </a:xfrm>
            <a:prstGeom prst="rect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7CD652-85A2-8A0B-6AE9-0448B5DF8FDC}"/>
              </a:ext>
            </a:extLst>
          </p:cNvPr>
          <p:cNvSpPr txBox="1"/>
          <p:nvPr/>
        </p:nvSpPr>
        <p:spPr>
          <a:xfrm>
            <a:off x="9144000" y="4032683"/>
            <a:ext cx="3119967" cy="769441"/>
          </a:xfrm>
          <a:prstGeom prst="rect">
            <a:avLst/>
          </a:prstGeom>
          <a:noFill/>
          <a:ln>
            <a:solidFill>
              <a:srgbClr val="37F8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dirty="0"/>
              <a:t>Luật chơi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6588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6101" y="666415"/>
            <a:ext cx="17119732" cy="9311010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086845"/>
              </p:ext>
            </p:extLst>
          </p:nvPr>
        </p:nvGraphicFramePr>
        <p:xfrm>
          <a:off x="1174967" y="1409700"/>
          <a:ext cx="16001999" cy="725200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44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2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74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Cách dùng tên viết tắt của một số tổ chức quốc tế</a:t>
                      </a:r>
                      <a:endParaRPr lang="en-GB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ơ </a:t>
                      </a:r>
                      <a:r>
                        <a:rPr kumimoji="0" lang="vi-VN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sở viết tắt</a:t>
                      </a:r>
                      <a:endParaRPr lang="en-GB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Được tạo ra bằng cách ghép các chữ cái đầu của các từ </a:t>
                      </a:r>
                      <a:endPara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 tên đầy đủ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vi-VN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cách viết tắt</a:t>
                      </a:r>
                      <a:endParaRPr lang="en-GB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Lần đầu tiên trong văn bản nhắc đến tên tổ chức quốc tế, người ta thường sử dụng tên viết tắt gắn với tên đầy đủ.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52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 dụng</a:t>
                      </a: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Tiết kiệm thời gian, kinh phí in ấn tài liệu, </a:t>
                      </a: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Thuận lợi cho việc sử dụng tên gọi của các tổ chức quốc tế.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Cách đọc</a:t>
                      </a:r>
                      <a:endParaRPr lang="en-GB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36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Dù viết tắt bằng tiếng gì cũng đọc theo chữ cái tiếng Việt.</a:t>
                      </a: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GB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58" marR="59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610553"/>
            <a:ext cx="16916400" cy="9562148"/>
          </a:xfrm>
          <a:prstGeom prst="rect">
            <a:avLst/>
          </a:prstGeom>
          <a:noFill/>
          <a:ln w="28575">
            <a:solidFill>
              <a:srgbClr val="4D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408093" y="4631056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D462F1A-52B7-6435-9586-4AFA5F52E4A1}"/>
              </a:ext>
            </a:extLst>
          </p:cNvPr>
          <p:cNvSpPr/>
          <p:nvPr/>
        </p:nvSpPr>
        <p:spPr>
          <a:xfrm>
            <a:off x="685800" y="610553"/>
            <a:ext cx="9540240" cy="953012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800" dirty="0">
              <a:solidFill>
                <a:prstClr val="white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F5BA4-E8DC-5731-FB86-D67D8BF69D7B}"/>
              </a:ext>
            </a:extLst>
          </p:cNvPr>
          <p:cNvSpPr txBox="1"/>
          <p:nvPr/>
        </p:nvSpPr>
        <p:spPr>
          <a:xfrm>
            <a:off x="3484747" y="4133588"/>
            <a:ext cx="4297385" cy="549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defTabSz="1371600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CHUYÊN GIA TRANH TÀI</a:t>
            </a:r>
            <a:endParaRPr lang="vi-VN" sz="4800" dirty="0">
              <a:solidFill>
                <a:srgbClr val="FF0000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lnSpc>
                <a:spcPct val="150000"/>
              </a:lnSpc>
            </a:pP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27359C-9763-1683-9610-B0CD189CBE80}"/>
              </a:ext>
            </a:extLst>
          </p:cNvPr>
          <p:cNvSpPr/>
          <p:nvPr/>
        </p:nvSpPr>
        <p:spPr>
          <a:xfrm>
            <a:off x="10152993" y="759476"/>
            <a:ext cx="7347343" cy="33741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lôgo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chức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quốc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Việt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4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F4B8E-1A43-2CA9-7181-3B927CDF7937}"/>
              </a:ext>
            </a:extLst>
          </p:cNvPr>
          <p:cNvSpPr/>
          <p:nvPr/>
        </p:nvSpPr>
        <p:spPr>
          <a:xfrm>
            <a:off x="10114893" y="4282510"/>
            <a:ext cx="7347343" cy="54995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Luật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Chia 2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phất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giành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quyền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giành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thắng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quyền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thuộc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ý: Bao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MC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báo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>
                <a:solidFill>
                  <a:srgbClr val="FF0000"/>
                </a:solidFill>
                <a:highlight>
                  <a:srgbClr val="37F810"/>
                </a:highlight>
                <a:latin typeface="Times New Roman" panose="02020603050405020304" pitchFamily="18" charset="0"/>
                <a:ea typeface="SimSun" panose="02010600030101010101" pitchFamily="2" charset="-122"/>
              </a:rPr>
              <a:t>BẮT ĐẦU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phất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 defTabSz="1371600"/>
            <a:endParaRPr lang="vi-VN" sz="36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3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48968B-C027-BABA-A041-3CF3D9A0C676}"/>
              </a:ext>
            </a:extLst>
          </p:cNvPr>
          <p:cNvSpPr/>
          <p:nvPr/>
        </p:nvSpPr>
        <p:spPr>
          <a:xfrm>
            <a:off x="6065485" y="2749700"/>
            <a:ext cx="2210959" cy="1219200"/>
          </a:xfrm>
          <a:prstGeom prst="roundRect">
            <a:avLst/>
          </a:prstGeom>
          <a:solidFill>
            <a:srgbClr val="FCFD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97BBB2-3E71-1A9B-D097-E610F57705FD}"/>
              </a:ext>
            </a:extLst>
          </p:cNvPr>
          <p:cNvCxnSpPr/>
          <p:nvPr/>
        </p:nvCxnSpPr>
        <p:spPr>
          <a:xfrm>
            <a:off x="0" y="1714500"/>
            <a:ext cx="182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F2939-BC1A-46B5-141D-F3C12AF613B7}"/>
              </a:ext>
            </a:extLst>
          </p:cNvPr>
          <p:cNvCxnSpPr>
            <a:cxnSpLocks/>
          </p:cNvCxnSpPr>
          <p:nvPr/>
        </p:nvCxnSpPr>
        <p:spPr>
          <a:xfrm>
            <a:off x="0" y="5981700"/>
            <a:ext cx="182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8453CE-BC62-506C-9897-0E4F85B4B715}"/>
              </a:ext>
            </a:extLst>
          </p:cNvPr>
          <p:cNvCxnSpPr>
            <a:cxnSpLocks/>
          </p:cNvCxnSpPr>
          <p:nvPr/>
        </p:nvCxnSpPr>
        <p:spPr>
          <a:xfrm flipV="1">
            <a:off x="4800600" y="245999"/>
            <a:ext cx="92530" cy="102315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73B6F3-12C5-A105-0672-829AAB84A3D2}"/>
              </a:ext>
            </a:extLst>
          </p:cNvPr>
          <p:cNvCxnSpPr>
            <a:cxnSpLocks/>
          </p:cNvCxnSpPr>
          <p:nvPr/>
        </p:nvCxnSpPr>
        <p:spPr>
          <a:xfrm flipV="1">
            <a:off x="9448800" y="0"/>
            <a:ext cx="0" cy="10287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3EEA52-1A95-3429-0FB4-97BDBDA0B964}"/>
              </a:ext>
            </a:extLst>
          </p:cNvPr>
          <p:cNvSpPr txBox="1"/>
          <p:nvPr/>
        </p:nvSpPr>
        <p:spPr>
          <a:xfrm>
            <a:off x="4800600" y="298686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viết tắt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D9097-41EF-A7F3-65AA-C2978DA77730}"/>
              </a:ext>
            </a:extLst>
          </p:cNvPr>
          <p:cNvSpPr txBox="1"/>
          <p:nvPr/>
        </p:nvSpPr>
        <p:spPr>
          <a:xfrm>
            <a:off x="-96732" y="316412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E4093-D987-E902-FF15-0696DE7D0563}"/>
              </a:ext>
            </a:extLst>
          </p:cNvPr>
          <p:cNvSpPr txBox="1"/>
          <p:nvPr/>
        </p:nvSpPr>
        <p:spPr>
          <a:xfrm>
            <a:off x="11582400" y="245999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tiếng Việt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7E3A8F-FB85-3923-8BC0-B48AB8D6EC1B}"/>
              </a:ext>
            </a:extLst>
          </p:cNvPr>
          <p:cNvSpPr/>
          <p:nvPr/>
        </p:nvSpPr>
        <p:spPr>
          <a:xfrm>
            <a:off x="6079089" y="7384901"/>
            <a:ext cx="1943680" cy="1219200"/>
          </a:xfrm>
          <a:prstGeom prst="roundRect">
            <a:avLst/>
          </a:prstGeom>
          <a:solidFill>
            <a:srgbClr val="FCFD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514856-1108-1954-4E9E-32A38F73AEA5}"/>
              </a:ext>
            </a:extLst>
          </p:cNvPr>
          <p:cNvSpPr txBox="1"/>
          <p:nvPr/>
        </p:nvSpPr>
        <p:spPr>
          <a:xfrm>
            <a:off x="9833434" y="2459352"/>
            <a:ext cx="744219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Châu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F53C5-65EE-2B59-10E5-5A31A821C569}"/>
              </a:ext>
            </a:extLst>
          </p:cNvPr>
          <p:cNvSpPr txBox="1"/>
          <p:nvPr/>
        </p:nvSpPr>
        <p:spPr>
          <a:xfrm>
            <a:off x="10096501" y="6963812"/>
            <a:ext cx="7442195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유럽연합(EU) 국기, 공식 색깔, 그리고 비례가 스톡 벡터(로열티 프리) 1240312786 | Shutterstock">
            <a:extLst>
              <a:ext uri="{FF2B5EF4-FFF2-40B4-BE49-F238E27FC236}">
                <a16:creationId xmlns:a16="http://schemas.microsoft.com/office/drawing/2014/main" id="{C6369BEE-74FC-0F2D-0194-A51F2490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2" y="1863070"/>
            <a:ext cx="4263566" cy="37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national Atomic Energy Agency - Wikipedia">
            <a:extLst>
              <a:ext uri="{FF2B5EF4-FFF2-40B4-BE49-F238E27FC236}">
                <a16:creationId xmlns:a16="http://schemas.microsoft.com/office/drawing/2014/main" id="{CA2BD595-B904-DF60-32D0-F2596911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5" y="6264959"/>
            <a:ext cx="4263565" cy="35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21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48968B-C027-BABA-A041-3CF3D9A0C676}"/>
              </a:ext>
            </a:extLst>
          </p:cNvPr>
          <p:cNvSpPr/>
          <p:nvPr/>
        </p:nvSpPr>
        <p:spPr>
          <a:xfrm>
            <a:off x="5714999" y="2933777"/>
            <a:ext cx="2971800" cy="1219200"/>
          </a:xfrm>
          <a:prstGeom prst="roundRect">
            <a:avLst/>
          </a:prstGeom>
          <a:solidFill>
            <a:srgbClr val="FCFD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ADB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97BBB2-3E71-1A9B-D097-E610F57705FD}"/>
              </a:ext>
            </a:extLst>
          </p:cNvPr>
          <p:cNvCxnSpPr/>
          <p:nvPr/>
        </p:nvCxnSpPr>
        <p:spPr>
          <a:xfrm>
            <a:off x="0" y="1714500"/>
            <a:ext cx="182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F2939-BC1A-46B5-141D-F3C12AF613B7}"/>
              </a:ext>
            </a:extLst>
          </p:cNvPr>
          <p:cNvCxnSpPr>
            <a:cxnSpLocks/>
          </p:cNvCxnSpPr>
          <p:nvPr/>
        </p:nvCxnSpPr>
        <p:spPr>
          <a:xfrm>
            <a:off x="0" y="5981700"/>
            <a:ext cx="182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8453CE-BC62-506C-9897-0E4F85B4B715}"/>
              </a:ext>
            </a:extLst>
          </p:cNvPr>
          <p:cNvCxnSpPr>
            <a:cxnSpLocks/>
          </p:cNvCxnSpPr>
          <p:nvPr/>
        </p:nvCxnSpPr>
        <p:spPr>
          <a:xfrm flipH="1" flipV="1">
            <a:off x="5075466" y="245999"/>
            <a:ext cx="76198" cy="101448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73B6F3-12C5-A105-0672-829AAB84A3D2}"/>
              </a:ext>
            </a:extLst>
          </p:cNvPr>
          <p:cNvCxnSpPr>
            <a:cxnSpLocks/>
          </p:cNvCxnSpPr>
          <p:nvPr/>
        </p:nvCxnSpPr>
        <p:spPr>
          <a:xfrm flipV="1">
            <a:off x="9448800" y="0"/>
            <a:ext cx="0" cy="10287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3EEA52-1A95-3429-0FB4-97BDBDA0B964}"/>
              </a:ext>
            </a:extLst>
          </p:cNvPr>
          <p:cNvSpPr txBox="1"/>
          <p:nvPr/>
        </p:nvSpPr>
        <p:spPr>
          <a:xfrm>
            <a:off x="5127169" y="342901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viết tắt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D9097-41EF-A7F3-65AA-C2978DA77730}"/>
              </a:ext>
            </a:extLst>
          </p:cNvPr>
          <p:cNvSpPr txBox="1"/>
          <p:nvPr/>
        </p:nvSpPr>
        <p:spPr>
          <a:xfrm>
            <a:off x="364670" y="112530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E4093-D987-E902-FF15-0696DE7D0563}"/>
              </a:ext>
            </a:extLst>
          </p:cNvPr>
          <p:cNvSpPr txBox="1"/>
          <p:nvPr/>
        </p:nvSpPr>
        <p:spPr>
          <a:xfrm>
            <a:off x="11582400" y="245999"/>
            <a:ext cx="3962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tiếng Việt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7E3A8F-FB85-3923-8BC0-B48AB8D6EC1B}"/>
              </a:ext>
            </a:extLst>
          </p:cNvPr>
          <p:cNvSpPr/>
          <p:nvPr/>
        </p:nvSpPr>
        <p:spPr>
          <a:xfrm>
            <a:off x="5936649" y="7589632"/>
            <a:ext cx="2343440" cy="1219200"/>
          </a:xfrm>
          <a:prstGeom prst="roundRect">
            <a:avLst/>
          </a:prstGeom>
          <a:solidFill>
            <a:srgbClr val="FCFD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UNICEF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514856-1108-1954-4E9E-32A38F73AEA5}"/>
              </a:ext>
            </a:extLst>
          </p:cNvPr>
          <p:cNvSpPr txBox="1"/>
          <p:nvPr/>
        </p:nvSpPr>
        <p:spPr>
          <a:xfrm>
            <a:off x="9842502" y="2799550"/>
            <a:ext cx="744219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Châu Á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F53C5-65EE-2B59-10E5-5A31A821C569}"/>
              </a:ext>
            </a:extLst>
          </p:cNvPr>
          <p:cNvSpPr txBox="1"/>
          <p:nvPr/>
        </p:nvSpPr>
        <p:spPr>
          <a:xfrm>
            <a:off x="10174517" y="7276624"/>
            <a:ext cx="744219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Liên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1CA95678-F99B-4DD3-4336-BB6D8B7D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1932989"/>
            <a:ext cx="4505182" cy="358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ỹ Nhi Đồng Liên Hiệp Quốc">
            <a:extLst>
              <a:ext uri="{FF2B5EF4-FFF2-40B4-BE49-F238E27FC236}">
                <a16:creationId xmlns:a16="http://schemas.microsoft.com/office/drawing/2014/main" id="{33CFEF9C-E3DD-E1B2-ACCF-4756DF45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3" y="6449014"/>
            <a:ext cx="4377867" cy="350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220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6144D0-339B-E171-5242-EE37DC71CA50}"/>
              </a:ext>
            </a:extLst>
          </p:cNvPr>
          <p:cNvSpPr txBox="1"/>
          <p:nvPr/>
        </p:nvSpPr>
        <p:spPr>
          <a:xfrm>
            <a:off x="5257800" y="6210300"/>
            <a:ext cx="721244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Liên đoàn Bóng đá Quốc tế.</a:t>
            </a:r>
          </a:p>
        </p:txBody>
      </p:sp>
      <p:pic>
        <p:nvPicPr>
          <p:cNvPr id="20482" name="Picture 2" descr="FIFA là gì? Tìm hiểu về Liên Đoàn Bóng Đá Quốc Tế FIFA">
            <a:extLst>
              <a:ext uri="{FF2B5EF4-FFF2-40B4-BE49-F238E27FC236}">
                <a16:creationId xmlns:a16="http://schemas.microsoft.com/office/drawing/2014/main" id="{7FC21A67-45CA-25F1-FBBD-51F9AA90F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r="17071"/>
          <a:stretch/>
        </p:blipFill>
        <p:spPr bwMode="auto">
          <a:xfrm>
            <a:off x="5105400" y="1181100"/>
            <a:ext cx="69838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79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ổ chức Lương thực và Nông nghiệp của Liên hợp quốc (FAO) | Hồ sơ - Sự kiện  - Nhân chứng">
            <a:extLst>
              <a:ext uri="{FF2B5EF4-FFF2-40B4-BE49-F238E27FC236}">
                <a16:creationId xmlns:a16="http://schemas.microsoft.com/office/drawing/2014/main" id="{4A1226D9-48C7-7159-1CEE-ECEAA67F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28700"/>
            <a:ext cx="7086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61256-F4E9-017A-CE71-55213D314441}"/>
              </a:ext>
            </a:extLst>
          </p:cNvPr>
          <p:cNvSpPr txBox="1"/>
          <p:nvPr/>
        </p:nvSpPr>
        <p:spPr>
          <a:xfrm>
            <a:off x="2286000" y="7304314"/>
            <a:ext cx="1333500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chức Lương thực và nông nghiệp Liên hợp quốc.</a:t>
            </a:r>
          </a:p>
        </p:txBody>
      </p:sp>
    </p:spTree>
    <p:extLst>
      <p:ext uri="{BB962C8B-B14F-4D97-AF65-F5344CB8AC3E}">
        <p14:creationId xmlns:p14="http://schemas.microsoft.com/office/powerpoint/2010/main" val="4272209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B4D538-7640-ADF0-E62D-BDF2EB48DF90}"/>
              </a:ext>
            </a:extLst>
          </p:cNvPr>
          <p:cNvSpPr txBox="1"/>
          <p:nvPr/>
        </p:nvSpPr>
        <p:spPr>
          <a:xfrm>
            <a:off x="3200400" y="8428187"/>
            <a:ext cx="130302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Châu Á- Thái Bình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Xin giới thiệu các bạn tập hợp logo... - Biểu tượng - Logo ...">
            <a:extLst>
              <a:ext uri="{FF2B5EF4-FFF2-40B4-BE49-F238E27FC236}">
                <a16:creationId xmlns:a16="http://schemas.microsoft.com/office/drawing/2014/main" id="{E8AC27BD-A816-83B5-FCF5-44413F88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76300"/>
            <a:ext cx="9296400" cy="73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83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0C6CF64-481C-02AE-EB5C-88BEA506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8936"/>
            <a:ext cx="472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81742-4842-C067-DAED-744077113E61}"/>
              </a:ext>
            </a:extLst>
          </p:cNvPr>
          <p:cNvSpPr txBox="1"/>
          <p:nvPr/>
        </p:nvSpPr>
        <p:spPr>
          <a:xfrm>
            <a:off x="609600" y="6210300"/>
            <a:ext cx="4876800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IMF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D908F-C54A-4969-2099-CCE2355E7909}"/>
              </a:ext>
            </a:extLst>
          </p:cNvPr>
          <p:cNvSpPr txBox="1"/>
          <p:nvPr/>
        </p:nvSpPr>
        <p:spPr>
          <a:xfrm>
            <a:off x="7086600" y="6204857"/>
            <a:ext cx="4876800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WB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3EA8C83-B6A3-5293-6B15-AD78AC2D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46900"/>
            <a:ext cx="4724400" cy="41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ED645D-C7AC-A127-FB32-6F0964179CB5}"/>
              </a:ext>
            </a:extLst>
          </p:cNvPr>
          <p:cNvSpPr txBox="1"/>
          <p:nvPr/>
        </p:nvSpPr>
        <p:spPr>
          <a:xfrm>
            <a:off x="12420600" y="6733116"/>
            <a:ext cx="5715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 chức Thương mại Thế giới (WTO)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2" name="Picture 6" descr="tổ chức thương mại thế giới biểu tượng từ vi-vn.facebook.com">
            <a:extLst>
              <a:ext uri="{FF2B5EF4-FFF2-40B4-BE49-F238E27FC236}">
                <a16:creationId xmlns:a16="http://schemas.microsoft.com/office/drawing/2014/main" id="{573F6E48-2609-5BDE-27E2-89E9E24E3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857" y="1699301"/>
            <a:ext cx="4191000" cy="40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37978C-A5EE-2107-7A7C-9672C32D21CE}"/>
              </a:ext>
            </a:extLst>
          </p:cNvPr>
          <p:cNvSpPr/>
          <p:nvPr/>
        </p:nvSpPr>
        <p:spPr>
          <a:xfrm>
            <a:off x="4811209" y="212853"/>
            <a:ext cx="4713791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trang 6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84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22720"/>
              </p:ext>
            </p:extLst>
          </p:nvPr>
        </p:nvGraphicFramePr>
        <p:xfrm>
          <a:off x="8283768" y="1981392"/>
          <a:ext cx="8755206" cy="6475429"/>
        </p:xfrm>
        <a:graphic>
          <a:graphicData uri="http://schemas.openxmlformats.org/drawingml/2006/table">
            <a:tbl>
              <a:tblPr firstRow="1" firstCol="1" bandRow="1"/>
              <a:tblGrid>
                <a:gridCol w="875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7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Tên tiếng Việt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3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Tổ chức Y tế Thế giới.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Quỹ Nhi đồng Liên hợp quốc.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 Liên minh Châu Âu.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5) Cơ quan Năng lượng nguyên tử Quốc tế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56619" y="807248"/>
            <a:ext cx="4713791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1, trang 6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357731"/>
              </p:ext>
            </p:extLst>
          </p:nvPr>
        </p:nvGraphicFramePr>
        <p:xfrm>
          <a:off x="1279719" y="1981392"/>
          <a:ext cx="6462363" cy="6475428"/>
        </p:xfrm>
        <a:graphic>
          <a:graphicData uri="http://schemas.openxmlformats.org/drawingml/2006/table">
            <a:tbl>
              <a:tblPr firstRow="1" firstCol="1" bandRow="1"/>
              <a:tblGrid>
                <a:gridCol w="646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923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lphaUcPeriod"/>
                      </a:pPr>
                      <a:r>
                        <a:rPr lang="vi-VN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viết tắt</a:t>
                      </a:r>
                      <a:endParaRPr lang="en-GB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vi-VN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</a:t>
                      </a:r>
                      <a:r>
                        <a:rPr lang="en-US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IAEA</a:t>
                      </a:r>
                      <a:endParaRPr lang="en-GB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 UNESCO</a:t>
                      </a:r>
                      <a:endParaRPr lang="en-GB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92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4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d) UNICEF</a:t>
                      </a:r>
                      <a:endParaRPr lang="en-GB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92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4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e) WHO</a:t>
                      </a:r>
                      <a:endParaRPr lang="en-GB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2702855" y="3488768"/>
            <a:ext cx="5580913" cy="351328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3326480" y="4655466"/>
            <a:ext cx="5037576" cy="321128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217188" y="3525883"/>
            <a:ext cx="4136603" cy="204691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endCxn id="6" idx="1"/>
          </p:cNvCxnSpPr>
          <p:nvPr/>
        </p:nvCxnSpPr>
        <p:spPr>
          <a:xfrm flipV="1">
            <a:off x="3326480" y="5219106"/>
            <a:ext cx="4957288" cy="262406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3973860" y="6228145"/>
            <a:ext cx="4309908" cy="53421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392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A9CD1B18-E3CC-2870-388D-6931C25EC0B9}"/>
              </a:ext>
            </a:extLst>
          </p:cNvPr>
          <p:cNvSpPr/>
          <p:nvPr/>
        </p:nvSpPr>
        <p:spPr>
          <a:xfrm>
            <a:off x="3352800" y="4375509"/>
            <a:ext cx="3886200" cy="1228990"/>
          </a:xfrm>
          <a:prstGeom prst="borderCallout2">
            <a:avLst>
              <a:gd name="adj1" fmla="val 42744"/>
              <a:gd name="adj2" fmla="val -1589"/>
              <a:gd name="adj3" fmla="val -11515"/>
              <a:gd name="adj4" fmla="val -22925"/>
              <a:gd name="adj5" fmla="val -94575"/>
              <a:gd name="adj6" fmla="val -25580"/>
            </a:avLst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Nhiệm vụ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972E19-5F05-133A-1A34-BFA6CD09477A}"/>
              </a:ext>
            </a:extLst>
          </p:cNvPr>
          <p:cNvGrpSpPr/>
          <p:nvPr/>
        </p:nvGrpSpPr>
        <p:grpSpPr>
          <a:xfrm>
            <a:off x="457200" y="-266700"/>
            <a:ext cx="8763000" cy="3526846"/>
            <a:chOff x="1752600" y="-190500"/>
            <a:chExt cx="8763000" cy="35268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B6BF16-D9D6-5983-E5D1-F3AA3A4C496A}"/>
                </a:ext>
              </a:extLst>
            </p:cNvPr>
            <p:cNvSpPr txBox="1"/>
            <p:nvPr/>
          </p:nvSpPr>
          <p:spPr>
            <a:xfrm>
              <a:off x="3907147" y="-190500"/>
              <a:ext cx="4296440" cy="1184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5E07B4-B44A-5F1A-4525-09F745364454}"/>
                </a:ext>
              </a:extLst>
            </p:cNvPr>
            <p:cNvGrpSpPr/>
            <p:nvPr/>
          </p:nvGrpSpPr>
          <p:grpSpPr>
            <a:xfrm>
              <a:off x="1752600" y="59746"/>
              <a:ext cx="8763000" cy="3276600"/>
              <a:chOff x="4762500" y="266700"/>
              <a:chExt cx="8763000" cy="3276600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6CEF8684-05B9-C205-6478-FAC520FDB85B}"/>
                  </a:ext>
                </a:extLst>
              </p:cNvPr>
              <p:cNvSpPr/>
              <p:nvPr/>
            </p:nvSpPr>
            <p:spPr>
              <a:xfrm>
                <a:off x="4762500" y="266700"/>
                <a:ext cx="8763000" cy="3276600"/>
              </a:xfrm>
              <a:custGeom>
                <a:avLst/>
                <a:gdLst/>
                <a:ahLst/>
                <a:cxnLst/>
                <a:rect l="l" t="t" r="r" b="b"/>
                <a:pathLst>
                  <a:path w="5561563" h="1946547">
                    <a:moveTo>
                      <a:pt x="0" y="0"/>
                    </a:moveTo>
                    <a:lnTo>
                      <a:pt x="5561562" y="0"/>
                    </a:lnTo>
                    <a:lnTo>
                      <a:pt x="5561562" y="1946547"/>
                    </a:lnTo>
                    <a:lnTo>
                      <a:pt x="0" y="19465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286582-C826-6862-335D-C65429C82235}"/>
                  </a:ext>
                </a:extLst>
              </p:cNvPr>
              <p:cNvSpPr txBox="1"/>
              <p:nvPr/>
            </p:nvSpPr>
            <p:spPr>
              <a:xfrm>
                <a:off x="5638800" y="1658530"/>
                <a:ext cx="6852934" cy="1427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6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VẬN DỤNG</a:t>
                </a:r>
                <a:endParaRPr lang="en-US" sz="6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E8C89D-4596-5901-4F3D-F62D42C344DE}"/>
              </a:ext>
            </a:extLst>
          </p:cNvPr>
          <p:cNvSpPr txBox="1"/>
          <p:nvPr/>
        </p:nvSpPr>
        <p:spPr>
          <a:xfrm>
            <a:off x="7832509" y="3717346"/>
            <a:ext cx="1003025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một đoạn văn (khoảng 5 – 7 dòng) trình bày hiểu biết của em về một tổ chức quốc tế mà Việt Nam tham gia, trong đoạn văn có sử dụng tên viết tắt của tổ chức đó.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400C63E-47A5-1367-9091-958B2C73F551}"/>
              </a:ext>
            </a:extLst>
          </p:cNvPr>
          <p:cNvSpPr/>
          <p:nvPr/>
        </p:nvSpPr>
        <p:spPr>
          <a:xfrm>
            <a:off x="2590800" y="5833359"/>
            <a:ext cx="4477250" cy="3852963"/>
          </a:xfrm>
          <a:custGeom>
            <a:avLst/>
            <a:gdLst/>
            <a:ahLst/>
            <a:cxnLst/>
            <a:rect l="l" t="t" r="r" b="b"/>
            <a:pathLst>
              <a:path w="3087100" h="2638067">
                <a:moveTo>
                  <a:pt x="0" y="0"/>
                </a:moveTo>
                <a:lnTo>
                  <a:pt x="3087100" y="0"/>
                </a:lnTo>
                <a:lnTo>
                  <a:pt x="3087100" y="2638068"/>
                </a:lnTo>
                <a:lnTo>
                  <a:pt x="0" y="2638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68458DB-0B5A-B9FC-9104-449094D2A53B}"/>
              </a:ext>
            </a:extLst>
          </p:cNvPr>
          <p:cNvSpPr/>
          <p:nvPr/>
        </p:nvSpPr>
        <p:spPr>
          <a:xfrm>
            <a:off x="12268200" y="1659946"/>
            <a:ext cx="2396495" cy="2039959"/>
          </a:xfrm>
          <a:custGeom>
            <a:avLst/>
            <a:gdLst/>
            <a:ahLst/>
            <a:cxnLst/>
            <a:rect l="l" t="t" r="r" b="b"/>
            <a:pathLst>
              <a:path w="3143440" h="3295875">
                <a:moveTo>
                  <a:pt x="0" y="0"/>
                </a:moveTo>
                <a:lnTo>
                  <a:pt x="3143440" y="0"/>
                </a:lnTo>
                <a:lnTo>
                  <a:pt x="3143440" y="3295875"/>
                </a:lnTo>
                <a:lnTo>
                  <a:pt x="0" y="3295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263580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8942A4-25AD-4565-3ABA-E93D0E135F5D}"/>
              </a:ext>
            </a:extLst>
          </p:cNvPr>
          <p:cNvSpPr/>
          <p:nvPr/>
        </p:nvSpPr>
        <p:spPr>
          <a:xfrm>
            <a:off x="6324600" y="8343900"/>
            <a:ext cx="5981700" cy="160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Hợp Quốc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10627">
            <a:off x="4116790" y="1264569"/>
            <a:ext cx="10909963" cy="130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เอฟซี โอนิกิริ"/>
              <a:cs typeface="Times New Roman" panose="02020603050405020304" pitchFamily="18" charset="0"/>
              <a:sym typeface="เอฟซี โอนิกิริ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60342" y="2860463"/>
            <a:ext cx="1267025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6756" y="4177108"/>
            <a:ext cx="129862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Giới thiệu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Đó là tổ chức quốc tế gì?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Tổ chức đó ra đời khi nào? Trụ sở ở đâu?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Qui mô, mục đích, vai trò của tổ chức quốc tế đó như thế nào?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Việt Nam đóng vai trò gì trong tổ chức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90EDE574-EF0A-94B3-0546-B4490C844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870" y="1032412"/>
            <a:ext cx="2650672" cy="176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5239A43-EA64-C578-0C47-FB10C4F996E3}"/>
              </a:ext>
            </a:extLst>
          </p:cNvPr>
          <p:cNvSpPr/>
          <p:nvPr/>
        </p:nvSpPr>
        <p:spPr>
          <a:xfrm>
            <a:off x="1828800" y="419100"/>
            <a:ext cx="13944600" cy="9448800"/>
          </a:xfrm>
          <a:custGeom>
            <a:avLst/>
            <a:gdLst/>
            <a:ahLst/>
            <a:cxnLst/>
            <a:rect l="l" t="t" r="r" b="b"/>
            <a:pathLst>
              <a:path w="10715273" h="7141771">
                <a:moveTo>
                  <a:pt x="0" y="0"/>
                </a:moveTo>
                <a:lnTo>
                  <a:pt x="10715273" y="0"/>
                </a:lnTo>
                <a:lnTo>
                  <a:pt x="10715273" y="7141771"/>
                </a:lnTo>
                <a:lnTo>
                  <a:pt x="0" y="714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475344-2DC6-4670-1913-2ABFD850DF8D}"/>
              </a:ext>
            </a:extLst>
          </p:cNvPr>
          <p:cNvSpPr/>
          <p:nvPr/>
        </p:nvSpPr>
        <p:spPr>
          <a:xfrm>
            <a:off x="1524000" y="743605"/>
            <a:ext cx="8763611" cy="1815047"/>
          </a:xfrm>
          <a:prstGeom prst="rect">
            <a:avLst/>
          </a:prstGeom>
          <a:solidFill>
            <a:srgbClr val="FCFDE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Ôn tập kiến thức đã học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FEE74-65C9-2797-A2C9-67FD607861DF}"/>
              </a:ext>
            </a:extLst>
          </p:cNvPr>
          <p:cNvSpPr/>
          <p:nvPr/>
        </p:nvSpPr>
        <p:spPr>
          <a:xfrm>
            <a:off x="4724400" y="3323979"/>
            <a:ext cx="12573628" cy="3419721"/>
          </a:xfrm>
          <a:prstGeom prst="rect">
            <a:avLst/>
          </a:prstGeom>
          <a:solidFill>
            <a:srgbClr val="FCFDE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Tìm tên viết tắt của một số tổ chức quốc tế mà Việt Nam tham gia và tên 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iếng Việt tương ứng của các tổ chức đó .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2EC1F-E745-82BD-2321-5265726583B5}"/>
              </a:ext>
            </a:extLst>
          </p:cNvPr>
          <p:cNvSpPr/>
          <p:nvPr/>
        </p:nvSpPr>
        <p:spPr>
          <a:xfrm>
            <a:off x="5753751" y="7529697"/>
            <a:ext cx="11585681" cy="2371479"/>
          </a:xfrm>
          <a:prstGeom prst="rect">
            <a:avLst/>
          </a:prstGeom>
          <a:solidFill>
            <a:srgbClr val="FCFDE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Soạn bài </a:t>
            </a:r>
          </a:p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Vườn quốc gia Tràm Chim – Tam Nông</a:t>
            </a:r>
            <a:endParaRPr lang="en-US" sz="48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0C3DB-298E-E3C4-2D80-968FDD34E7A0}"/>
              </a:ext>
            </a:extLst>
          </p:cNvPr>
          <p:cNvSpPr txBox="1"/>
          <p:nvPr/>
        </p:nvSpPr>
        <p:spPr>
          <a:xfrm>
            <a:off x="10896600" y="353920"/>
            <a:ext cx="6401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1E3E7B6F-137A-2343-B3E4-C6C1EE3F8E8B}"/>
              </a:ext>
            </a:extLst>
          </p:cNvPr>
          <p:cNvSpPr/>
          <p:nvPr/>
        </p:nvSpPr>
        <p:spPr>
          <a:xfrm flipH="1">
            <a:off x="657119" y="3847210"/>
            <a:ext cx="3860799" cy="6053966"/>
          </a:xfrm>
          <a:custGeom>
            <a:avLst/>
            <a:gdLst/>
            <a:ahLst/>
            <a:cxnLst/>
            <a:rect l="l" t="t" r="r" b="b"/>
            <a:pathLst>
              <a:path w="1390459" h="2455557">
                <a:moveTo>
                  <a:pt x="0" y="0"/>
                </a:moveTo>
                <a:lnTo>
                  <a:pt x="1390459" y="0"/>
                </a:lnTo>
                <a:lnTo>
                  <a:pt x="1390459" y="2455557"/>
                </a:lnTo>
                <a:lnTo>
                  <a:pt x="0" y="2455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951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9416" y="0"/>
            <a:ext cx="1131684" cy="1131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2" y="540420"/>
            <a:ext cx="16385034" cy="922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96477" y="3245618"/>
            <a:ext cx="8039987" cy="320670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220028" algn="just" defTabSz="1371600">
              <a:spcAft>
                <a:spcPts val="900"/>
              </a:spcAft>
              <a:defRPr/>
            </a:pPr>
            <a:r>
              <a:rPr lang="vi-VN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 ơn quý thầy cô và các em học sinh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C4FFF1-4887-435B-BDC5-AA2755A3B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11" y="7162499"/>
            <a:ext cx="2745299" cy="198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9C4FFF1-4887-435B-BDC5-AA2755A3B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877" y="7263684"/>
            <a:ext cx="2378504" cy="17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92" t="6156" r="10458" b="6660"/>
          <a:stretch/>
        </p:blipFill>
        <p:spPr>
          <a:xfrm>
            <a:off x="982980" y="540421"/>
            <a:ext cx="16824960" cy="8876705"/>
          </a:xfrm>
          <a:custGeom>
            <a:avLst/>
            <a:gdLst>
              <a:gd name="connsiteX0" fmla="*/ 0 w 4871881"/>
              <a:gd name="connsiteY0" fmla="*/ 0 h 4871881"/>
              <a:gd name="connsiteX1" fmla="*/ 4871881 w 4871881"/>
              <a:gd name="connsiteY1" fmla="*/ 0 h 4871881"/>
              <a:gd name="connsiteX2" fmla="*/ 4871881 w 4871881"/>
              <a:gd name="connsiteY2" fmla="*/ 4871881 h 4871881"/>
              <a:gd name="connsiteX3" fmla="*/ 0 w 4871881"/>
              <a:gd name="connsiteY3" fmla="*/ 4871881 h 4871881"/>
              <a:gd name="connsiteX4" fmla="*/ 0 w 4871881"/>
              <a:gd name="connsiteY4" fmla="*/ 0 h 4871881"/>
              <a:gd name="connsiteX5" fmla="*/ 2733365 w 4871881"/>
              <a:gd name="connsiteY5" fmla="*/ 417871 h 4871881"/>
              <a:gd name="connsiteX6" fmla="*/ 2512139 w 4871881"/>
              <a:gd name="connsiteY6" fmla="*/ 462116 h 4871881"/>
              <a:gd name="connsiteX7" fmla="*/ 2423649 w 4871881"/>
              <a:gd name="connsiteY7" fmla="*/ 491613 h 4871881"/>
              <a:gd name="connsiteX8" fmla="*/ 2379404 w 4871881"/>
              <a:gd name="connsiteY8" fmla="*/ 506361 h 4871881"/>
              <a:gd name="connsiteX9" fmla="*/ 2172927 w 4871881"/>
              <a:gd name="connsiteY9" fmla="*/ 491613 h 4871881"/>
              <a:gd name="connsiteX10" fmla="*/ 1848462 w 4871881"/>
              <a:gd name="connsiteY10" fmla="*/ 476865 h 4871881"/>
              <a:gd name="connsiteX11" fmla="*/ 1789468 w 4871881"/>
              <a:gd name="connsiteY11" fmla="*/ 462116 h 4871881"/>
              <a:gd name="connsiteX12" fmla="*/ 1597739 w 4871881"/>
              <a:gd name="connsiteY12" fmla="*/ 432619 h 4871881"/>
              <a:gd name="connsiteX13" fmla="*/ 1509249 w 4871881"/>
              <a:gd name="connsiteY13" fmla="*/ 462116 h 4871881"/>
              <a:gd name="connsiteX14" fmla="*/ 1465004 w 4871881"/>
              <a:gd name="connsiteY14" fmla="*/ 476865 h 4871881"/>
              <a:gd name="connsiteX15" fmla="*/ 1420759 w 4871881"/>
              <a:gd name="connsiteY15" fmla="*/ 506361 h 4871881"/>
              <a:gd name="connsiteX16" fmla="*/ 1317520 w 4871881"/>
              <a:gd name="connsiteY16" fmla="*/ 521110 h 4871881"/>
              <a:gd name="connsiteX17" fmla="*/ 1052049 w 4871881"/>
              <a:gd name="connsiteY17" fmla="*/ 535858 h 4871881"/>
              <a:gd name="connsiteX18" fmla="*/ 1022552 w 4871881"/>
              <a:gd name="connsiteY18" fmla="*/ 580103 h 4871881"/>
              <a:gd name="connsiteX19" fmla="*/ 1007804 w 4871881"/>
              <a:gd name="connsiteY19" fmla="*/ 624348 h 4871881"/>
              <a:gd name="connsiteX20" fmla="*/ 963559 w 4871881"/>
              <a:gd name="connsiteY20" fmla="*/ 639097 h 4871881"/>
              <a:gd name="connsiteX21" fmla="*/ 801327 w 4871881"/>
              <a:gd name="connsiteY21" fmla="*/ 653845 h 4871881"/>
              <a:gd name="connsiteX22" fmla="*/ 727585 w 4871881"/>
              <a:gd name="connsiteY22" fmla="*/ 727587 h 4871881"/>
              <a:gd name="connsiteX23" fmla="*/ 683339 w 4871881"/>
              <a:gd name="connsiteY23" fmla="*/ 757084 h 4871881"/>
              <a:gd name="connsiteX24" fmla="*/ 668591 w 4871881"/>
              <a:gd name="connsiteY24" fmla="*/ 801329 h 4871881"/>
              <a:gd name="connsiteX25" fmla="*/ 624346 w 4871881"/>
              <a:gd name="connsiteY25" fmla="*/ 816077 h 4871881"/>
              <a:gd name="connsiteX26" fmla="*/ 580101 w 4871881"/>
              <a:gd name="connsiteY26" fmla="*/ 860323 h 4871881"/>
              <a:gd name="connsiteX27" fmla="*/ 506359 w 4871881"/>
              <a:gd name="connsiteY27" fmla="*/ 845574 h 4871881"/>
              <a:gd name="connsiteX28" fmla="*/ 476862 w 4871881"/>
              <a:gd name="connsiteY28" fmla="*/ 1229032 h 4871881"/>
              <a:gd name="connsiteX29" fmla="*/ 462114 w 4871881"/>
              <a:gd name="connsiteY29" fmla="*/ 1273277 h 4871881"/>
              <a:gd name="connsiteX30" fmla="*/ 447365 w 4871881"/>
              <a:gd name="connsiteY30" fmla="*/ 1641987 h 4871881"/>
              <a:gd name="connsiteX31" fmla="*/ 417868 w 4871881"/>
              <a:gd name="connsiteY31" fmla="*/ 1774723 h 4871881"/>
              <a:gd name="connsiteX32" fmla="*/ 388372 w 4871881"/>
              <a:gd name="connsiteY32" fmla="*/ 1863213 h 4871881"/>
              <a:gd name="connsiteX33" fmla="*/ 403120 w 4871881"/>
              <a:gd name="connsiteY33" fmla="*/ 2202426 h 4871881"/>
              <a:gd name="connsiteX34" fmla="*/ 417868 w 4871881"/>
              <a:gd name="connsiteY34" fmla="*/ 2246671 h 4871881"/>
              <a:gd name="connsiteX35" fmla="*/ 432617 w 4871881"/>
              <a:gd name="connsiteY35" fmla="*/ 3013587 h 4871881"/>
              <a:gd name="connsiteX36" fmla="*/ 462114 w 4871881"/>
              <a:gd name="connsiteY36" fmla="*/ 3102077 h 4871881"/>
              <a:gd name="connsiteX37" fmla="*/ 476862 w 4871881"/>
              <a:gd name="connsiteY37" fmla="*/ 4031226 h 4871881"/>
              <a:gd name="connsiteX38" fmla="*/ 535856 w 4871881"/>
              <a:gd name="connsiteY38" fmla="*/ 4163961 h 4871881"/>
              <a:gd name="connsiteX39" fmla="*/ 580101 w 4871881"/>
              <a:gd name="connsiteY39" fmla="*/ 4193458 h 4871881"/>
              <a:gd name="connsiteX40" fmla="*/ 668591 w 4871881"/>
              <a:gd name="connsiteY40" fmla="*/ 4281948 h 4871881"/>
              <a:gd name="connsiteX41" fmla="*/ 698088 w 4871881"/>
              <a:gd name="connsiteY41" fmla="*/ 4326194 h 4871881"/>
              <a:gd name="connsiteX42" fmla="*/ 786578 w 4871881"/>
              <a:gd name="connsiteY42" fmla="*/ 4355690 h 4871881"/>
              <a:gd name="connsiteX43" fmla="*/ 830823 w 4871881"/>
              <a:gd name="connsiteY43" fmla="*/ 4385187 h 4871881"/>
              <a:gd name="connsiteX44" fmla="*/ 948810 w 4871881"/>
              <a:gd name="connsiteY44" fmla="*/ 4414684 h 4871881"/>
              <a:gd name="connsiteX45" fmla="*/ 993056 w 4871881"/>
              <a:gd name="connsiteY45" fmla="*/ 4429432 h 4871881"/>
              <a:gd name="connsiteX46" fmla="*/ 1435507 w 4871881"/>
              <a:gd name="connsiteY46" fmla="*/ 4414684 h 4871881"/>
              <a:gd name="connsiteX47" fmla="*/ 1582991 w 4871881"/>
              <a:gd name="connsiteY47" fmla="*/ 4385187 h 4871881"/>
              <a:gd name="connsiteX48" fmla="*/ 1627236 w 4871881"/>
              <a:gd name="connsiteY48" fmla="*/ 4355690 h 4871881"/>
              <a:gd name="connsiteX49" fmla="*/ 1715727 w 4871881"/>
              <a:gd name="connsiteY49" fmla="*/ 4370439 h 4871881"/>
              <a:gd name="connsiteX50" fmla="*/ 1818965 w 4871881"/>
              <a:gd name="connsiteY50" fmla="*/ 4385187 h 4871881"/>
              <a:gd name="connsiteX51" fmla="*/ 1966449 w 4871881"/>
              <a:gd name="connsiteY51" fmla="*/ 4414684 h 4871881"/>
              <a:gd name="connsiteX52" fmla="*/ 2231920 w 4871881"/>
              <a:gd name="connsiteY52" fmla="*/ 4429432 h 4871881"/>
              <a:gd name="connsiteX53" fmla="*/ 2320410 w 4871881"/>
              <a:gd name="connsiteY53" fmla="*/ 4444181 h 4871881"/>
              <a:gd name="connsiteX54" fmla="*/ 2512139 w 4871881"/>
              <a:gd name="connsiteY54" fmla="*/ 4429432 h 4871881"/>
              <a:gd name="connsiteX55" fmla="*/ 2733365 w 4871881"/>
              <a:gd name="connsiteY55" fmla="*/ 4414684 h 4871881"/>
              <a:gd name="connsiteX56" fmla="*/ 3500281 w 4871881"/>
              <a:gd name="connsiteY56" fmla="*/ 4414684 h 4871881"/>
              <a:gd name="connsiteX57" fmla="*/ 3544527 w 4871881"/>
              <a:gd name="connsiteY57" fmla="*/ 4399936 h 4871881"/>
              <a:gd name="connsiteX58" fmla="*/ 3795249 w 4871881"/>
              <a:gd name="connsiteY58" fmla="*/ 4370439 h 4871881"/>
              <a:gd name="connsiteX59" fmla="*/ 3868991 w 4871881"/>
              <a:gd name="connsiteY59" fmla="*/ 4267200 h 4871881"/>
              <a:gd name="connsiteX60" fmla="*/ 3898488 w 4871881"/>
              <a:gd name="connsiteY60" fmla="*/ 4222955 h 4871881"/>
              <a:gd name="connsiteX61" fmla="*/ 3957481 w 4871881"/>
              <a:gd name="connsiteY61" fmla="*/ 4104968 h 4871881"/>
              <a:gd name="connsiteX62" fmla="*/ 3986978 w 4871881"/>
              <a:gd name="connsiteY62" fmla="*/ 4060723 h 4871881"/>
              <a:gd name="connsiteX63" fmla="*/ 4090217 w 4871881"/>
              <a:gd name="connsiteY63" fmla="*/ 4031226 h 4871881"/>
              <a:gd name="connsiteX64" fmla="*/ 4119714 w 4871881"/>
              <a:gd name="connsiteY64" fmla="*/ 3898490 h 4871881"/>
              <a:gd name="connsiteX65" fmla="*/ 4149210 w 4871881"/>
              <a:gd name="connsiteY65" fmla="*/ 3765755 h 4871881"/>
              <a:gd name="connsiteX66" fmla="*/ 4178707 w 4871881"/>
              <a:gd name="connsiteY66" fmla="*/ 3559277 h 4871881"/>
              <a:gd name="connsiteX67" fmla="*/ 4208204 w 4871881"/>
              <a:gd name="connsiteY67" fmla="*/ 3515032 h 4871881"/>
              <a:gd name="connsiteX68" fmla="*/ 4222952 w 4871881"/>
              <a:gd name="connsiteY68" fmla="*/ 3441290 h 4871881"/>
              <a:gd name="connsiteX69" fmla="*/ 4252449 w 4871881"/>
              <a:gd name="connsiteY69" fmla="*/ 3397045 h 4871881"/>
              <a:gd name="connsiteX70" fmla="*/ 4237701 w 4871881"/>
              <a:gd name="connsiteY70" fmla="*/ 2748116 h 4871881"/>
              <a:gd name="connsiteX71" fmla="*/ 4222952 w 4871881"/>
              <a:gd name="connsiteY71" fmla="*/ 2423652 h 4871881"/>
              <a:gd name="connsiteX72" fmla="*/ 4208204 w 4871881"/>
              <a:gd name="connsiteY72" fmla="*/ 2379407 h 4871881"/>
              <a:gd name="connsiteX73" fmla="*/ 4178707 w 4871881"/>
              <a:gd name="connsiteY73" fmla="*/ 2276168 h 4871881"/>
              <a:gd name="connsiteX74" fmla="*/ 4178707 w 4871881"/>
              <a:gd name="connsiteY74" fmla="*/ 1789471 h 4871881"/>
              <a:gd name="connsiteX75" fmla="*/ 4193456 w 4871881"/>
              <a:gd name="connsiteY75" fmla="*/ 1745226 h 4871881"/>
              <a:gd name="connsiteX76" fmla="*/ 4252449 w 4871881"/>
              <a:gd name="connsiteY76" fmla="*/ 1627239 h 4871881"/>
              <a:gd name="connsiteX77" fmla="*/ 4237701 w 4871881"/>
              <a:gd name="connsiteY77" fmla="*/ 1509252 h 4871881"/>
              <a:gd name="connsiteX78" fmla="*/ 4222952 w 4871881"/>
              <a:gd name="connsiteY78" fmla="*/ 1125794 h 4871881"/>
              <a:gd name="connsiteX79" fmla="*/ 4193456 w 4871881"/>
              <a:gd name="connsiteY79" fmla="*/ 963561 h 4871881"/>
              <a:gd name="connsiteX80" fmla="*/ 4178707 w 4871881"/>
              <a:gd name="connsiteY80" fmla="*/ 889819 h 4871881"/>
              <a:gd name="connsiteX81" fmla="*/ 4149210 w 4871881"/>
              <a:gd name="connsiteY81" fmla="*/ 786581 h 4871881"/>
              <a:gd name="connsiteX82" fmla="*/ 4045972 w 4871881"/>
              <a:gd name="connsiteY82" fmla="*/ 668594 h 4871881"/>
              <a:gd name="connsiteX83" fmla="*/ 3957481 w 4871881"/>
              <a:gd name="connsiteY83" fmla="*/ 639097 h 4871881"/>
              <a:gd name="connsiteX84" fmla="*/ 3692010 w 4871881"/>
              <a:gd name="connsiteY84" fmla="*/ 609600 h 4871881"/>
              <a:gd name="connsiteX85" fmla="*/ 3613235 w 4871881"/>
              <a:gd name="connsiteY85" fmla="*/ 593930 h 4871881"/>
              <a:gd name="connsiteX86" fmla="*/ 3612250 w 4871881"/>
              <a:gd name="connsiteY86" fmla="*/ 593737 h 4871881"/>
              <a:gd name="connsiteX87" fmla="*/ 3612534 w 4871881"/>
              <a:gd name="connsiteY87" fmla="*/ 593792 h 4871881"/>
              <a:gd name="connsiteX88" fmla="*/ 3559275 w 4871881"/>
              <a:gd name="connsiteY88" fmla="*/ 580103 h 4871881"/>
              <a:gd name="connsiteX89" fmla="*/ 3485533 w 4871881"/>
              <a:gd name="connsiteY89" fmla="*/ 565355 h 4871881"/>
              <a:gd name="connsiteX90" fmla="*/ 3397043 w 4871881"/>
              <a:gd name="connsiteY90" fmla="*/ 535858 h 4871881"/>
              <a:gd name="connsiteX91" fmla="*/ 3352798 w 4871881"/>
              <a:gd name="connsiteY91" fmla="*/ 521110 h 4871881"/>
              <a:gd name="connsiteX92" fmla="*/ 3279056 w 4871881"/>
              <a:gd name="connsiteY92" fmla="*/ 506361 h 4871881"/>
              <a:gd name="connsiteX93" fmla="*/ 2984088 w 4871881"/>
              <a:gd name="connsiteY93" fmla="*/ 476865 h 4871881"/>
              <a:gd name="connsiteX94" fmla="*/ 2821856 w 4871881"/>
              <a:gd name="connsiteY94" fmla="*/ 447368 h 4871881"/>
              <a:gd name="connsiteX95" fmla="*/ 2733365 w 4871881"/>
              <a:gd name="connsiteY95" fmla="*/ 417871 h 48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871881" h="4871881">
                <a:moveTo>
                  <a:pt x="0" y="0"/>
                </a:moveTo>
                <a:lnTo>
                  <a:pt x="4871881" y="0"/>
                </a:lnTo>
                <a:lnTo>
                  <a:pt x="4871881" y="4871881"/>
                </a:lnTo>
                <a:lnTo>
                  <a:pt x="0" y="4871881"/>
                </a:lnTo>
                <a:lnTo>
                  <a:pt x="0" y="0"/>
                </a:lnTo>
                <a:close/>
                <a:moveTo>
                  <a:pt x="2733365" y="417871"/>
                </a:moveTo>
                <a:cubicBezTo>
                  <a:pt x="2569732" y="436052"/>
                  <a:pt x="2642860" y="418542"/>
                  <a:pt x="2512139" y="462116"/>
                </a:cubicBezTo>
                <a:lnTo>
                  <a:pt x="2423649" y="491613"/>
                </a:lnTo>
                <a:lnTo>
                  <a:pt x="2379404" y="506361"/>
                </a:lnTo>
                <a:lnTo>
                  <a:pt x="2172927" y="491613"/>
                </a:lnTo>
                <a:cubicBezTo>
                  <a:pt x="2064827" y="485608"/>
                  <a:pt x="1956410" y="485169"/>
                  <a:pt x="1848462" y="476865"/>
                </a:cubicBezTo>
                <a:cubicBezTo>
                  <a:pt x="1828252" y="475310"/>
                  <a:pt x="1809462" y="465448"/>
                  <a:pt x="1789468" y="462116"/>
                </a:cubicBezTo>
                <a:cubicBezTo>
                  <a:pt x="1468052" y="408546"/>
                  <a:pt x="1823275" y="477728"/>
                  <a:pt x="1597739" y="432619"/>
                </a:cubicBezTo>
                <a:lnTo>
                  <a:pt x="1509249" y="462116"/>
                </a:lnTo>
                <a:cubicBezTo>
                  <a:pt x="1494501" y="467032"/>
                  <a:pt x="1477939" y="468242"/>
                  <a:pt x="1465004" y="476865"/>
                </a:cubicBezTo>
                <a:cubicBezTo>
                  <a:pt x="1450256" y="486697"/>
                  <a:pt x="1437737" y="501268"/>
                  <a:pt x="1420759" y="506361"/>
                </a:cubicBezTo>
                <a:cubicBezTo>
                  <a:pt x="1387463" y="516350"/>
                  <a:pt x="1352172" y="518338"/>
                  <a:pt x="1317520" y="521110"/>
                </a:cubicBezTo>
                <a:cubicBezTo>
                  <a:pt x="1229175" y="528178"/>
                  <a:pt x="1140539" y="530942"/>
                  <a:pt x="1052049" y="535858"/>
                </a:cubicBezTo>
                <a:cubicBezTo>
                  <a:pt x="1042217" y="550606"/>
                  <a:pt x="1030479" y="564249"/>
                  <a:pt x="1022552" y="580103"/>
                </a:cubicBezTo>
                <a:cubicBezTo>
                  <a:pt x="1015600" y="594008"/>
                  <a:pt x="1018797" y="613355"/>
                  <a:pt x="1007804" y="624348"/>
                </a:cubicBezTo>
                <a:cubicBezTo>
                  <a:pt x="996811" y="635341"/>
                  <a:pt x="978949" y="636898"/>
                  <a:pt x="963559" y="639097"/>
                </a:cubicBezTo>
                <a:cubicBezTo>
                  <a:pt x="909804" y="646776"/>
                  <a:pt x="855404" y="648929"/>
                  <a:pt x="801327" y="653845"/>
                </a:cubicBezTo>
                <a:cubicBezTo>
                  <a:pt x="683336" y="732505"/>
                  <a:pt x="825908" y="629264"/>
                  <a:pt x="727585" y="727587"/>
                </a:cubicBezTo>
                <a:cubicBezTo>
                  <a:pt x="715051" y="740121"/>
                  <a:pt x="698088" y="747252"/>
                  <a:pt x="683339" y="757084"/>
                </a:cubicBezTo>
                <a:cubicBezTo>
                  <a:pt x="678423" y="771832"/>
                  <a:pt x="679584" y="790336"/>
                  <a:pt x="668591" y="801329"/>
                </a:cubicBezTo>
                <a:cubicBezTo>
                  <a:pt x="657598" y="812322"/>
                  <a:pt x="637281" y="807454"/>
                  <a:pt x="624346" y="816077"/>
                </a:cubicBezTo>
                <a:cubicBezTo>
                  <a:pt x="606992" y="827647"/>
                  <a:pt x="594849" y="845574"/>
                  <a:pt x="580101" y="860323"/>
                </a:cubicBezTo>
                <a:cubicBezTo>
                  <a:pt x="501538" y="844610"/>
                  <a:pt x="523566" y="784122"/>
                  <a:pt x="506359" y="845574"/>
                </a:cubicBezTo>
                <a:cubicBezTo>
                  <a:pt x="489152" y="907026"/>
                  <a:pt x="509819" y="1097200"/>
                  <a:pt x="476862" y="1229032"/>
                </a:cubicBezTo>
                <a:cubicBezTo>
                  <a:pt x="473092" y="1244114"/>
                  <a:pt x="467030" y="1258529"/>
                  <a:pt x="462114" y="1273277"/>
                </a:cubicBezTo>
                <a:cubicBezTo>
                  <a:pt x="457198" y="1396180"/>
                  <a:pt x="455547" y="1519258"/>
                  <a:pt x="447365" y="1641987"/>
                </a:cubicBezTo>
                <a:cubicBezTo>
                  <a:pt x="446162" y="1660037"/>
                  <a:pt x="424530" y="1752516"/>
                  <a:pt x="417868" y="1774723"/>
                </a:cubicBezTo>
                <a:cubicBezTo>
                  <a:pt x="408934" y="1804504"/>
                  <a:pt x="388372" y="1863213"/>
                  <a:pt x="388372" y="1863213"/>
                </a:cubicBezTo>
                <a:cubicBezTo>
                  <a:pt x="393288" y="1976284"/>
                  <a:pt x="394440" y="2089582"/>
                  <a:pt x="403120" y="2202426"/>
                </a:cubicBezTo>
                <a:cubicBezTo>
                  <a:pt x="404312" y="2217926"/>
                  <a:pt x="417303" y="2231135"/>
                  <a:pt x="417868" y="2246671"/>
                </a:cubicBezTo>
                <a:cubicBezTo>
                  <a:pt x="427160" y="2502188"/>
                  <a:pt x="419409" y="2758242"/>
                  <a:pt x="432617" y="3013587"/>
                </a:cubicBezTo>
                <a:cubicBezTo>
                  <a:pt x="434223" y="3044638"/>
                  <a:pt x="462114" y="3102077"/>
                  <a:pt x="462114" y="3102077"/>
                </a:cubicBezTo>
                <a:cubicBezTo>
                  <a:pt x="467030" y="3411793"/>
                  <a:pt x="463407" y="3721763"/>
                  <a:pt x="476862" y="4031226"/>
                </a:cubicBezTo>
                <a:cubicBezTo>
                  <a:pt x="478190" y="4061761"/>
                  <a:pt x="508367" y="4136472"/>
                  <a:pt x="535856" y="4163961"/>
                </a:cubicBezTo>
                <a:cubicBezTo>
                  <a:pt x="548390" y="4176495"/>
                  <a:pt x="565353" y="4183626"/>
                  <a:pt x="580101" y="4193458"/>
                </a:cubicBezTo>
                <a:cubicBezTo>
                  <a:pt x="649618" y="4297733"/>
                  <a:pt x="558828" y="4172184"/>
                  <a:pt x="668591" y="4281948"/>
                </a:cubicBezTo>
                <a:cubicBezTo>
                  <a:pt x="681125" y="4294482"/>
                  <a:pt x="683057" y="4316799"/>
                  <a:pt x="698088" y="4326194"/>
                </a:cubicBezTo>
                <a:cubicBezTo>
                  <a:pt x="724454" y="4342673"/>
                  <a:pt x="786578" y="4355690"/>
                  <a:pt x="786578" y="4355690"/>
                </a:cubicBezTo>
                <a:cubicBezTo>
                  <a:pt x="801326" y="4365522"/>
                  <a:pt x="814969" y="4377260"/>
                  <a:pt x="830823" y="4385187"/>
                </a:cubicBezTo>
                <a:cubicBezTo>
                  <a:pt x="864539" y="4402045"/>
                  <a:pt x="915147" y="4406269"/>
                  <a:pt x="948810" y="4414684"/>
                </a:cubicBezTo>
                <a:cubicBezTo>
                  <a:pt x="963892" y="4418454"/>
                  <a:pt x="978307" y="4424516"/>
                  <a:pt x="993056" y="4429432"/>
                </a:cubicBezTo>
                <a:cubicBezTo>
                  <a:pt x="1140540" y="4424516"/>
                  <a:pt x="1288157" y="4422649"/>
                  <a:pt x="1435507" y="4414684"/>
                </a:cubicBezTo>
                <a:cubicBezTo>
                  <a:pt x="1465982" y="4413037"/>
                  <a:pt x="1545191" y="4404087"/>
                  <a:pt x="1582991" y="4385187"/>
                </a:cubicBezTo>
                <a:cubicBezTo>
                  <a:pt x="1598845" y="4377260"/>
                  <a:pt x="1612488" y="4365522"/>
                  <a:pt x="1627236" y="4355690"/>
                </a:cubicBezTo>
                <a:lnTo>
                  <a:pt x="1715727" y="4370439"/>
                </a:lnTo>
                <a:cubicBezTo>
                  <a:pt x="1750085" y="4375725"/>
                  <a:pt x="1784764" y="4378969"/>
                  <a:pt x="1818965" y="4385187"/>
                </a:cubicBezTo>
                <a:cubicBezTo>
                  <a:pt x="1905681" y="4400954"/>
                  <a:pt x="1859866" y="4405802"/>
                  <a:pt x="1966449" y="4414684"/>
                </a:cubicBezTo>
                <a:cubicBezTo>
                  <a:pt x="2054770" y="4422044"/>
                  <a:pt x="2143430" y="4424516"/>
                  <a:pt x="2231920" y="4429432"/>
                </a:cubicBezTo>
                <a:cubicBezTo>
                  <a:pt x="2261417" y="4434348"/>
                  <a:pt x="2290506" y="4444181"/>
                  <a:pt x="2320410" y="4444181"/>
                </a:cubicBezTo>
                <a:cubicBezTo>
                  <a:pt x="2384508" y="4444181"/>
                  <a:pt x="2448203" y="4433999"/>
                  <a:pt x="2512139" y="4429432"/>
                </a:cubicBezTo>
                <a:lnTo>
                  <a:pt x="2733365" y="4414684"/>
                </a:lnTo>
                <a:cubicBezTo>
                  <a:pt x="3097623" y="4433855"/>
                  <a:pt x="3055517" y="4439392"/>
                  <a:pt x="3500281" y="4414684"/>
                </a:cubicBezTo>
                <a:cubicBezTo>
                  <a:pt x="3515803" y="4413822"/>
                  <a:pt x="3529283" y="4402985"/>
                  <a:pt x="3544527" y="4399936"/>
                </a:cubicBezTo>
                <a:cubicBezTo>
                  <a:pt x="3609745" y="4386892"/>
                  <a:pt x="3736726" y="4376291"/>
                  <a:pt x="3795249" y="4370439"/>
                </a:cubicBezTo>
                <a:cubicBezTo>
                  <a:pt x="3864764" y="4266167"/>
                  <a:pt x="3777524" y="4395254"/>
                  <a:pt x="3868991" y="4267200"/>
                </a:cubicBezTo>
                <a:cubicBezTo>
                  <a:pt x="3879294" y="4252776"/>
                  <a:pt x="3888656" y="4237703"/>
                  <a:pt x="3898488" y="4222955"/>
                </a:cubicBezTo>
                <a:cubicBezTo>
                  <a:pt x="3921246" y="4109162"/>
                  <a:pt x="3892249" y="4183246"/>
                  <a:pt x="3957481" y="4104968"/>
                </a:cubicBezTo>
                <a:cubicBezTo>
                  <a:pt x="3968829" y="4091351"/>
                  <a:pt x="3973137" y="4071796"/>
                  <a:pt x="3986978" y="4060723"/>
                </a:cubicBezTo>
                <a:cubicBezTo>
                  <a:pt x="3996598" y="4053027"/>
                  <a:pt x="4086359" y="4032190"/>
                  <a:pt x="4090217" y="4031226"/>
                </a:cubicBezTo>
                <a:cubicBezTo>
                  <a:pt x="4123417" y="3931624"/>
                  <a:pt x="4085105" y="4054228"/>
                  <a:pt x="4119714" y="3898490"/>
                </a:cubicBezTo>
                <a:cubicBezTo>
                  <a:pt x="4151522" y="3755353"/>
                  <a:pt x="4117279" y="4005233"/>
                  <a:pt x="4149210" y="3765755"/>
                </a:cubicBezTo>
                <a:cubicBezTo>
                  <a:pt x="4152032" y="3744586"/>
                  <a:pt x="4163503" y="3599821"/>
                  <a:pt x="4178707" y="3559277"/>
                </a:cubicBezTo>
                <a:cubicBezTo>
                  <a:pt x="4184931" y="3542680"/>
                  <a:pt x="4198372" y="3529780"/>
                  <a:pt x="4208204" y="3515032"/>
                </a:cubicBezTo>
                <a:cubicBezTo>
                  <a:pt x="4213120" y="3490451"/>
                  <a:pt x="4214150" y="3464761"/>
                  <a:pt x="4222952" y="3441290"/>
                </a:cubicBezTo>
                <a:cubicBezTo>
                  <a:pt x="4229176" y="3424693"/>
                  <a:pt x="4252072" y="3414766"/>
                  <a:pt x="4252449" y="3397045"/>
                </a:cubicBezTo>
                <a:cubicBezTo>
                  <a:pt x="4257052" y="3180728"/>
                  <a:pt x="4244255" y="2964382"/>
                  <a:pt x="4237701" y="2748116"/>
                </a:cubicBezTo>
                <a:cubicBezTo>
                  <a:pt x="4234422" y="2639899"/>
                  <a:pt x="4231586" y="2531574"/>
                  <a:pt x="4222952" y="2423652"/>
                </a:cubicBezTo>
                <a:cubicBezTo>
                  <a:pt x="4221712" y="2408155"/>
                  <a:pt x="4212475" y="2394355"/>
                  <a:pt x="4208204" y="2379407"/>
                </a:cubicBezTo>
                <a:cubicBezTo>
                  <a:pt x="4171175" y="2249801"/>
                  <a:pt x="4214063" y="2382232"/>
                  <a:pt x="4178707" y="2276168"/>
                </a:cubicBezTo>
                <a:cubicBezTo>
                  <a:pt x="4166874" y="2039502"/>
                  <a:pt x="4152427" y="1999712"/>
                  <a:pt x="4178707" y="1789471"/>
                </a:cubicBezTo>
                <a:cubicBezTo>
                  <a:pt x="4180635" y="1774045"/>
                  <a:pt x="4187023" y="1759379"/>
                  <a:pt x="4193456" y="1745226"/>
                </a:cubicBezTo>
                <a:cubicBezTo>
                  <a:pt x="4211651" y="1705196"/>
                  <a:pt x="4252449" y="1627239"/>
                  <a:pt x="4252449" y="1627239"/>
                </a:cubicBezTo>
                <a:cubicBezTo>
                  <a:pt x="4247533" y="1587910"/>
                  <a:pt x="4240028" y="1548819"/>
                  <a:pt x="4237701" y="1509252"/>
                </a:cubicBezTo>
                <a:cubicBezTo>
                  <a:pt x="4230190" y="1381559"/>
                  <a:pt x="4230690" y="1253474"/>
                  <a:pt x="4222952" y="1125794"/>
                </a:cubicBezTo>
                <a:cubicBezTo>
                  <a:pt x="4217626" y="1037918"/>
                  <a:pt x="4209469" y="1035621"/>
                  <a:pt x="4193456" y="963561"/>
                </a:cubicBezTo>
                <a:cubicBezTo>
                  <a:pt x="4188018" y="939090"/>
                  <a:pt x="4184145" y="914290"/>
                  <a:pt x="4178707" y="889819"/>
                </a:cubicBezTo>
                <a:cubicBezTo>
                  <a:pt x="4175877" y="877085"/>
                  <a:pt x="4158336" y="803008"/>
                  <a:pt x="4149210" y="786581"/>
                </a:cubicBezTo>
                <a:cubicBezTo>
                  <a:pt x="4119792" y="733629"/>
                  <a:pt x="4100011" y="692611"/>
                  <a:pt x="4045972" y="668594"/>
                </a:cubicBezTo>
                <a:cubicBezTo>
                  <a:pt x="4017559" y="655966"/>
                  <a:pt x="3986978" y="648929"/>
                  <a:pt x="3957481" y="639097"/>
                </a:cubicBezTo>
                <a:cubicBezTo>
                  <a:pt x="3843119" y="600976"/>
                  <a:pt x="3928768" y="625383"/>
                  <a:pt x="3692010" y="609600"/>
                </a:cubicBezTo>
                <a:cubicBezTo>
                  <a:pt x="3650309" y="601260"/>
                  <a:pt x="3626169" y="596475"/>
                  <a:pt x="3613235" y="593930"/>
                </a:cubicBezTo>
                <a:lnTo>
                  <a:pt x="3612250" y="593737"/>
                </a:lnTo>
                <a:lnTo>
                  <a:pt x="3612534" y="593792"/>
                </a:lnTo>
                <a:cubicBezTo>
                  <a:pt x="3630583" y="597186"/>
                  <a:pt x="3653002" y="600932"/>
                  <a:pt x="3559275" y="580103"/>
                </a:cubicBezTo>
                <a:cubicBezTo>
                  <a:pt x="3534805" y="574665"/>
                  <a:pt x="3509717" y="571951"/>
                  <a:pt x="3485533" y="565355"/>
                </a:cubicBezTo>
                <a:cubicBezTo>
                  <a:pt x="3455536" y="557174"/>
                  <a:pt x="3426540" y="545690"/>
                  <a:pt x="3397043" y="535858"/>
                </a:cubicBezTo>
                <a:cubicBezTo>
                  <a:pt x="3382295" y="530942"/>
                  <a:pt x="3368042" y="524159"/>
                  <a:pt x="3352798" y="521110"/>
                </a:cubicBezTo>
                <a:cubicBezTo>
                  <a:pt x="3328217" y="516194"/>
                  <a:pt x="3303945" y="509348"/>
                  <a:pt x="3279056" y="506361"/>
                </a:cubicBezTo>
                <a:cubicBezTo>
                  <a:pt x="3180947" y="494588"/>
                  <a:pt x="2984088" y="476865"/>
                  <a:pt x="2984088" y="476865"/>
                </a:cubicBezTo>
                <a:cubicBezTo>
                  <a:pt x="2863000" y="436500"/>
                  <a:pt x="3055317" y="497395"/>
                  <a:pt x="2821856" y="447368"/>
                </a:cubicBezTo>
                <a:cubicBezTo>
                  <a:pt x="2791454" y="440853"/>
                  <a:pt x="2733365" y="417871"/>
                  <a:pt x="2733365" y="417871"/>
                </a:cubicBezTo>
                <a:close/>
              </a:path>
            </a:pathLst>
          </a:cu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9C4FFF1-4887-435B-BDC5-AA2755A3B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913" y="7140846"/>
            <a:ext cx="2378504" cy="17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9C4FFF1-4887-435B-BDC5-AA2755A3B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77" y="7220700"/>
            <a:ext cx="2378504" cy="17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4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886462"/>
            <a:ext cx="16230600" cy="6422865"/>
            <a:chOff x="0" y="0"/>
            <a:chExt cx="21640800" cy="8563820"/>
          </a:xfrm>
        </p:grpSpPr>
        <p:sp>
          <p:nvSpPr>
            <p:cNvPr id="8" name="Freeform 8"/>
            <p:cNvSpPr/>
            <p:nvPr/>
          </p:nvSpPr>
          <p:spPr>
            <a:xfrm rot="-5400000">
              <a:off x="2582875" y="-2582875"/>
              <a:ext cx="8563820" cy="13729571"/>
            </a:xfrm>
            <a:custGeom>
              <a:avLst/>
              <a:gdLst/>
              <a:ahLst/>
              <a:cxnLst/>
              <a:rect l="l" t="t" r="r" b="b"/>
              <a:pathLst>
                <a:path w="8563820" h="13729571">
                  <a:moveTo>
                    <a:pt x="0" y="0"/>
                  </a:moveTo>
                  <a:lnTo>
                    <a:pt x="8563820" y="0"/>
                  </a:lnTo>
                  <a:lnTo>
                    <a:pt x="8563820" y="13729570"/>
                  </a:lnTo>
                  <a:lnTo>
                    <a:pt x="0" y="13729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13335813" y="258832"/>
              <a:ext cx="8563820" cy="8046155"/>
            </a:xfrm>
            <a:custGeom>
              <a:avLst/>
              <a:gdLst/>
              <a:ahLst/>
              <a:cxnLst/>
              <a:rect l="l" t="t" r="r" b="b"/>
              <a:pathLst>
                <a:path w="8563820" h="8046155">
                  <a:moveTo>
                    <a:pt x="0" y="0"/>
                  </a:moveTo>
                  <a:lnTo>
                    <a:pt x="8563819" y="0"/>
                  </a:lnTo>
                  <a:lnTo>
                    <a:pt x="8563819" y="8046155"/>
                  </a:lnTo>
                  <a:lnTo>
                    <a:pt x="0" y="8046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971800" y="842542"/>
            <a:ext cx="13130789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HT số 0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GB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27971" y="1028700"/>
            <a:ext cx="1006452" cy="1148441"/>
          </a:xfrm>
          <a:custGeom>
            <a:avLst/>
            <a:gdLst/>
            <a:ahLst/>
            <a:cxnLst/>
            <a:rect l="l" t="t" r="r" b="b"/>
            <a:pathLst>
              <a:path w="1006452" h="1148441">
                <a:moveTo>
                  <a:pt x="0" y="0"/>
                </a:moveTo>
                <a:lnTo>
                  <a:pt x="1006452" y="0"/>
                </a:lnTo>
                <a:lnTo>
                  <a:pt x="1006452" y="1148441"/>
                </a:lnTo>
                <a:lnTo>
                  <a:pt x="0" y="114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29877"/>
              </p:ext>
            </p:extLst>
          </p:nvPr>
        </p:nvGraphicFramePr>
        <p:xfrm>
          <a:off x="1854931" y="3322279"/>
          <a:ext cx="14429856" cy="527113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322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Yêu cầu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Trả lời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Xuất xứ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 loại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 thức biểu đạt chính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 thức biểu đạt kết hợp 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i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Mục đích VB</a:t>
                      </a:r>
                      <a:endParaRPr lang="en-GB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GB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1168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571500"/>
            <a:ext cx="16230600" cy="9372600"/>
            <a:chOff x="0" y="0"/>
            <a:chExt cx="21640800" cy="8563820"/>
          </a:xfrm>
        </p:grpSpPr>
        <p:sp>
          <p:nvSpPr>
            <p:cNvPr id="8" name="Freeform 8"/>
            <p:cNvSpPr/>
            <p:nvPr/>
          </p:nvSpPr>
          <p:spPr>
            <a:xfrm rot="-5400000">
              <a:off x="2582875" y="-2582875"/>
              <a:ext cx="8563820" cy="13729571"/>
            </a:xfrm>
            <a:custGeom>
              <a:avLst/>
              <a:gdLst/>
              <a:ahLst/>
              <a:cxnLst/>
              <a:rect l="l" t="t" r="r" b="b"/>
              <a:pathLst>
                <a:path w="8563820" h="13729571">
                  <a:moveTo>
                    <a:pt x="0" y="0"/>
                  </a:moveTo>
                  <a:lnTo>
                    <a:pt x="8563820" y="0"/>
                  </a:lnTo>
                  <a:lnTo>
                    <a:pt x="8563820" y="13729570"/>
                  </a:lnTo>
                  <a:lnTo>
                    <a:pt x="0" y="13729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13335813" y="258832"/>
              <a:ext cx="8563820" cy="8046155"/>
            </a:xfrm>
            <a:custGeom>
              <a:avLst/>
              <a:gdLst/>
              <a:ahLst/>
              <a:cxnLst/>
              <a:rect l="l" t="t" r="r" b="b"/>
              <a:pathLst>
                <a:path w="8563820" h="8046155">
                  <a:moveTo>
                    <a:pt x="0" y="0"/>
                  </a:moveTo>
                  <a:lnTo>
                    <a:pt x="8563819" y="0"/>
                  </a:lnTo>
                  <a:lnTo>
                    <a:pt x="8563819" y="8046155"/>
                  </a:lnTo>
                  <a:lnTo>
                    <a:pt x="0" y="8046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7063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27971" y="1028700"/>
            <a:ext cx="1006452" cy="1148441"/>
          </a:xfrm>
          <a:custGeom>
            <a:avLst/>
            <a:gdLst/>
            <a:ahLst/>
            <a:cxnLst/>
            <a:rect l="l" t="t" r="r" b="b"/>
            <a:pathLst>
              <a:path w="1006452" h="1148441">
                <a:moveTo>
                  <a:pt x="0" y="0"/>
                </a:moveTo>
                <a:lnTo>
                  <a:pt x="1006452" y="0"/>
                </a:lnTo>
                <a:lnTo>
                  <a:pt x="1006452" y="1148441"/>
                </a:lnTo>
                <a:lnTo>
                  <a:pt x="0" y="114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2408754" y="943764"/>
            <a:ext cx="14362089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HT số 02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THÔNG TIN CƠ BẢN VÀ NHAN ĐỀ VĂN BẢN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YÊU CẦU: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Xác định thông tin cơ bản của VB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 quốc gia Tràm Chim – Tam Nông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5688330" algn="r"/>
              </a:tabLst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 đề 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 quốc gia Tràm Chim – Tam Nông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cho em biết những thông tin gì? So với hai văn bản 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 Hạ Long: một kì quan thiên nhiên độc đáo và tuyệt mĩ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kì quan thế giới: thác I-goa-du,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đặt nhan đề bài viết này có gì khác?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TRẢ LỜI: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71650"/>
              </p:ext>
            </p:extLst>
          </p:nvPr>
        </p:nvGraphicFramePr>
        <p:xfrm>
          <a:off x="2140443" y="6638067"/>
          <a:ext cx="14630400" cy="2574725"/>
        </p:xfrm>
        <a:graphic>
          <a:graphicData uri="http://schemas.openxmlformats.org/drawingml/2006/table">
            <a:tbl>
              <a:tblPr firstRow="1" firstCol="1" bandRow="1"/>
              <a:tblGrid>
                <a:gridCol w="146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3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cơ bản của VB:............................................................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0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 VB:....................................................................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đặt nhan đề VB:........................................................................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</a:t>
                      </a:r>
                      <a:endParaRPr lang="en-GB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789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A05B0-FC91-8CCD-E2B5-E9AD60EEAD22}"/>
              </a:ext>
            </a:extLst>
          </p:cNvPr>
          <p:cNvSpPr/>
          <p:nvPr/>
        </p:nvSpPr>
        <p:spPr>
          <a:xfrm>
            <a:off x="2209800" y="8420100"/>
            <a:ext cx="13868400" cy="160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Giáo dục, Khoa học và Văn hóa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8E17C4-2682-86F1-69BB-F4BB2629F0EF}"/>
              </a:ext>
            </a:extLst>
          </p:cNvPr>
          <p:cNvSpPr/>
          <p:nvPr/>
        </p:nvSpPr>
        <p:spPr>
          <a:xfrm>
            <a:off x="5600700" y="8420100"/>
            <a:ext cx="7086600" cy="160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Y tế thế giới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0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385015F-F92C-3669-561A-17EFDB41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76300"/>
            <a:ext cx="740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D77B6B-7D65-60A4-680F-9AF0760CAE97}"/>
              </a:ext>
            </a:extLst>
          </p:cNvPr>
          <p:cNvSpPr/>
          <p:nvPr/>
        </p:nvSpPr>
        <p:spPr>
          <a:xfrm>
            <a:off x="3352800" y="8267700"/>
            <a:ext cx="11582400" cy="1524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Thương mại Thế giới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F9A356-1632-2494-0E66-7320991C6A6A}"/>
              </a:ext>
            </a:extLst>
          </p:cNvPr>
          <p:cNvSpPr/>
          <p:nvPr/>
        </p:nvSpPr>
        <p:spPr>
          <a:xfrm>
            <a:off x="2438400" y="8958943"/>
            <a:ext cx="13944600" cy="1295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Hiệp hội các quốc gia Đông Nam Á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(ASEAN)</a:t>
            </a:r>
          </a:p>
        </p:txBody>
      </p:sp>
    </p:spTree>
    <p:extLst>
      <p:ext uri="{BB962C8B-B14F-4D97-AF65-F5344CB8AC3E}">
        <p14:creationId xmlns:p14="http://schemas.microsoft.com/office/powerpoint/2010/main" val="8256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1400" y="5981700"/>
            <a:ext cx="8932027" cy="7908904"/>
          </a:xfrm>
          <a:custGeom>
            <a:avLst/>
            <a:gdLst/>
            <a:ahLst/>
            <a:cxnLst/>
            <a:rect l="l" t="t" r="r" b="b"/>
            <a:pathLst>
              <a:path w="8932027" h="7908904">
                <a:moveTo>
                  <a:pt x="0" y="0"/>
                </a:moveTo>
                <a:lnTo>
                  <a:pt x="8932027" y="0"/>
                </a:lnTo>
                <a:lnTo>
                  <a:pt x="8932027" y="7908904"/>
                </a:lnTo>
                <a:lnTo>
                  <a:pt x="0" y="790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63600" y="-6743700"/>
            <a:ext cx="11441347" cy="10411626"/>
          </a:xfrm>
          <a:custGeom>
            <a:avLst/>
            <a:gdLst/>
            <a:ahLst/>
            <a:cxnLst/>
            <a:rect l="l" t="t" r="r" b="b"/>
            <a:pathLst>
              <a:path w="11441347" h="10411626">
                <a:moveTo>
                  <a:pt x="0" y="0"/>
                </a:moveTo>
                <a:lnTo>
                  <a:pt x="11441347" y="0"/>
                </a:lnTo>
                <a:lnTo>
                  <a:pt x="11441347" y="10411625"/>
                </a:lnTo>
                <a:lnTo>
                  <a:pt x="0" y="10411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304800" y="-894048"/>
            <a:ext cx="3458658" cy="3169914"/>
          </a:xfrm>
          <a:custGeom>
            <a:avLst/>
            <a:gdLst/>
            <a:ahLst/>
            <a:cxnLst/>
            <a:rect l="l" t="t" r="r" b="b"/>
            <a:pathLst>
              <a:path w="3458658" h="3169914">
                <a:moveTo>
                  <a:pt x="0" y="0"/>
                </a:moveTo>
                <a:lnTo>
                  <a:pt x="3458658" y="0"/>
                </a:lnTo>
                <a:lnTo>
                  <a:pt x="3458658" y="3169914"/>
                </a:lnTo>
                <a:lnTo>
                  <a:pt x="0" y="3169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60988-E45B-8060-F359-2FFC036112E2}"/>
              </a:ext>
            </a:extLst>
          </p:cNvPr>
          <p:cNvSpPr txBox="1"/>
          <p:nvPr/>
        </p:nvSpPr>
        <p:spPr>
          <a:xfrm>
            <a:off x="2743200" y="587399"/>
            <a:ext cx="13175889" cy="145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/>
              <a:t>BÀI </a:t>
            </a:r>
            <a:r>
              <a:rPr lang="vi-VN" sz="6600" b="1" dirty="0"/>
              <a:t>3</a:t>
            </a:r>
            <a:r>
              <a:rPr lang="en-US" sz="6600" b="1" dirty="0"/>
              <a:t>:</a:t>
            </a:r>
            <a:r>
              <a:rPr lang="vi-VN" sz="6600" b="1" dirty="0"/>
              <a:t> VĂN BẢN THÔNG TIN</a:t>
            </a:r>
            <a:r>
              <a:rPr lang="en-US" sz="6600" b="1" dirty="0"/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C9F77F-5256-C4CE-556A-D2988410BE6B}"/>
              </a:ext>
            </a:extLst>
          </p:cNvPr>
          <p:cNvSpPr/>
          <p:nvPr/>
        </p:nvSpPr>
        <p:spPr>
          <a:xfrm>
            <a:off x="3844744" y="2529006"/>
            <a:ext cx="10972800" cy="11263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31 - 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iếng Việt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094B8-0A9F-29F0-8219-CF1A80F26A7D}"/>
              </a:ext>
            </a:extLst>
          </p:cNvPr>
          <p:cNvSpPr txBox="1"/>
          <p:nvPr/>
        </p:nvSpPr>
        <p:spPr>
          <a:xfrm>
            <a:off x="2594153" y="3916989"/>
            <a:ext cx="13903146" cy="540417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NGHĨA VÀ CÁCH DÙNG TÊN VIẾT TẮT CỦA MỘT SỐ TỔ CHỨC QUỐC TẾ</a:t>
            </a:r>
          </a:p>
        </p:txBody>
      </p:sp>
    </p:spTree>
    <p:extLst>
      <p:ext uri="{BB962C8B-B14F-4D97-AF65-F5344CB8AC3E}">
        <p14:creationId xmlns:p14="http://schemas.microsoft.com/office/powerpoint/2010/main" val="218707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F84EC7-EF63-0204-E8F9-9CCF970C9F7E}"/>
              </a:ext>
            </a:extLst>
          </p:cNvPr>
          <p:cNvGrpSpPr/>
          <p:nvPr/>
        </p:nvGrpSpPr>
        <p:grpSpPr>
          <a:xfrm>
            <a:off x="4089647" y="410963"/>
            <a:ext cx="10058400" cy="2294137"/>
            <a:chOff x="1066800" y="2552700"/>
            <a:chExt cx="10058400" cy="259080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0870FA99-51BD-AEDA-74C1-6BF6579B3C33}"/>
                </a:ext>
              </a:extLst>
            </p:cNvPr>
            <p:cNvSpPr/>
            <p:nvPr/>
          </p:nvSpPr>
          <p:spPr>
            <a:xfrm>
              <a:off x="1066800" y="2552700"/>
              <a:ext cx="10058400" cy="2590800"/>
            </a:xfrm>
            <a:custGeom>
              <a:avLst/>
              <a:gdLst/>
              <a:ahLst/>
              <a:cxnLst/>
              <a:rect l="l" t="t" r="r" b="b"/>
              <a:pathLst>
                <a:path w="3380257" h="1408440">
                  <a:moveTo>
                    <a:pt x="0" y="0"/>
                  </a:moveTo>
                  <a:lnTo>
                    <a:pt x="3380256" y="0"/>
                  </a:lnTo>
                  <a:lnTo>
                    <a:pt x="3380256" y="1408440"/>
                  </a:lnTo>
                  <a:lnTo>
                    <a:pt x="0" y="1408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07F915-EA14-578C-B035-491C00D4DE68}"/>
                </a:ext>
              </a:extLst>
            </p:cNvPr>
            <p:cNvSpPr txBox="1"/>
            <p:nvPr/>
          </p:nvSpPr>
          <p:spPr>
            <a:xfrm>
              <a:off x="1734438" y="2999390"/>
              <a:ext cx="8723123" cy="1427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E340F-C43C-3348-F86E-D2E6C4B3289D}"/>
              </a:ext>
            </a:extLst>
          </p:cNvPr>
          <p:cNvGrpSpPr/>
          <p:nvPr/>
        </p:nvGrpSpPr>
        <p:grpSpPr>
          <a:xfrm>
            <a:off x="1752600" y="3619500"/>
            <a:ext cx="8686799" cy="1092543"/>
            <a:chOff x="1931029" y="3382305"/>
            <a:chExt cx="7350756" cy="1092543"/>
          </a:xfrm>
        </p:grpSpPr>
        <p:sp>
          <p:nvSpPr>
            <p:cNvPr id="6" name="Flowchart: Decision 5">
              <a:extLst>
                <a:ext uri="{FF2B5EF4-FFF2-40B4-BE49-F238E27FC236}">
                  <a16:creationId xmlns:a16="http://schemas.microsoft.com/office/drawing/2014/main" id="{87BF10C2-3715-F148-9E43-D4C9BD6F741E}"/>
                </a:ext>
              </a:extLst>
            </p:cNvPr>
            <p:cNvSpPr/>
            <p:nvPr/>
          </p:nvSpPr>
          <p:spPr>
            <a:xfrm>
              <a:off x="1931029" y="3423610"/>
              <a:ext cx="1276315" cy="1003300"/>
            </a:xfrm>
            <a:prstGeom prst="flowChartDecisi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D6E845B-D18A-7A58-1A7D-C778D1C4F6DC}"/>
                </a:ext>
              </a:extLst>
            </p:cNvPr>
            <p:cNvSpPr txBox="1"/>
            <p:nvPr/>
          </p:nvSpPr>
          <p:spPr>
            <a:xfrm>
              <a:off x="3463557" y="3382305"/>
              <a:ext cx="5818228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TRI THỨC NGỮ VĂN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0F495-79B5-16B3-849D-DE5A8122CD1F}"/>
              </a:ext>
            </a:extLst>
          </p:cNvPr>
          <p:cNvGrpSpPr/>
          <p:nvPr/>
        </p:nvGrpSpPr>
        <p:grpSpPr>
          <a:xfrm>
            <a:off x="6464727" y="5643761"/>
            <a:ext cx="5943599" cy="1092543"/>
            <a:chOff x="1931029" y="3382305"/>
            <a:chExt cx="5358494" cy="1092543"/>
          </a:xfrm>
        </p:grpSpPr>
        <p:sp>
          <p:nvSpPr>
            <p:cNvPr id="15" name="Flowchart: Decision 14">
              <a:extLst>
                <a:ext uri="{FF2B5EF4-FFF2-40B4-BE49-F238E27FC236}">
                  <a16:creationId xmlns:a16="http://schemas.microsoft.com/office/drawing/2014/main" id="{B5CBA380-07BC-02A1-12F8-BC8591C39167}"/>
                </a:ext>
              </a:extLst>
            </p:cNvPr>
            <p:cNvSpPr/>
            <p:nvPr/>
          </p:nvSpPr>
          <p:spPr>
            <a:xfrm>
              <a:off x="1931029" y="3423610"/>
              <a:ext cx="1276315" cy="1003300"/>
            </a:xfrm>
            <a:prstGeom prst="flowChartDecisi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6FE07B30-F4DB-B77C-E7FE-9EB401317DE3}"/>
                </a:ext>
              </a:extLst>
            </p:cNvPr>
            <p:cNvSpPr txBox="1"/>
            <p:nvPr/>
          </p:nvSpPr>
          <p:spPr>
            <a:xfrm>
              <a:off x="3463557" y="3382305"/>
              <a:ext cx="382596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LUYỆN TẬP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269167-0CA3-4A64-D15E-3E2B5C63B056}"/>
              </a:ext>
            </a:extLst>
          </p:cNvPr>
          <p:cNvGrpSpPr/>
          <p:nvPr/>
        </p:nvGrpSpPr>
        <p:grpSpPr>
          <a:xfrm>
            <a:off x="10286460" y="8039100"/>
            <a:ext cx="5867399" cy="1146548"/>
            <a:chOff x="1931029" y="3280362"/>
            <a:chExt cx="4845388" cy="1146548"/>
          </a:xfrm>
        </p:grpSpPr>
        <p:sp>
          <p:nvSpPr>
            <p:cNvPr id="18" name="Flowchart: Decision 17">
              <a:extLst>
                <a:ext uri="{FF2B5EF4-FFF2-40B4-BE49-F238E27FC236}">
                  <a16:creationId xmlns:a16="http://schemas.microsoft.com/office/drawing/2014/main" id="{7FCE6BD9-025E-47EA-50A2-85E9D54CC906}"/>
                </a:ext>
              </a:extLst>
            </p:cNvPr>
            <p:cNvSpPr/>
            <p:nvPr/>
          </p:nvSpPr>
          <p:spPr>
            <a:xfrm>
              <a:off x="1931029" y="3423610"/>
              <a:ext cx="1276315" cy="1003300"/>
            </a:xfrm>
            <a:prstGeom prst="flowChartDecisi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25D72814-3520-0137-03B8-FC28A968A1A1}"/>
                </a:ext>
              </a:extLst>
            </p:cNvPr>
            <p:cNvSpPr txBox="1"/>
            <p:nvPr/>
          </p:nvSpPr>
          <p:spPr>
            <a:xfrm>
              <a:off x="3463557" y="3280362"/>
              <a:ext cx="3312860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400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VẬN DỤNG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8DEB0EFF-FBA3-EB49-C941-02C37CE3A2C9}"/>
              </a:ext>
            </a:extLst>
          </p:cNvPr>
          <p:cNvSpPr/>
          <p:nvPr/>
        </p:nvSpPr>
        <p:spPr>
          <a:xfrm>
            <a:off x="13258800" y="3021418"/>
            <a:ext cx="3801184" cy="4701364"/>
          </a:xfrm>
          <a:custGeom>
            <a:avLst/>
            <a:gdLst/>
            <a:ahLst/>
            <a:cxnLst/>
            <a:rect l="l" t="t" r="r" b="b"/>
            <a:pathLst>
              <a:path w="2828374" h="3713401">
                <a:moveTo>
                  <a:pt x="0" y="0"/>
                </a:moveTo>
                <a:lnTo>
                  <a:pt x="2828374" y="0"/>
                </a:lnTo>
                <a:lnTo>
                  <a:pt x="2828374" y="3713401"/>
                </a:lnTo>
                <a:lnTo>
                  <a:pt x="0" y="3713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AFB6EBD1-D0CA-5D57-10E5-17B5B60FADF6}"/>
              </a:ext>
            </a:extLst>
          </p:cNvPr>
          <p:cNvSpPr/>
          <p:nvPr/>
        </p:nvSpPr>
        <p:spPr>
          <a:xfrm>
            <a:off x="665924" y="5270173"/>
            <a:ext cx="5189937" cy="4605864"/>
          </a:xfrm>
          <a:custGeom>
            <a:avLst/>
            <a:gdLst/>
            <a:ahLst/>
            <a:cxnLst/>
            <a:rect l="l" t="t" r="r" b="b"/>
            <a:pathLst>
              <a:path w="4022712" h="3679106">
                <a:moveTo>
                  <a:pt x="0" y="0"/>
                </a:moveTo>
                <a:lnTo>
                  <a:pt x="4022713" y="0"/>
                </a:lnTo>
                <a:lnTo>
                  <a:pt x="4022713" y="3679106"/>
                </a:lnTo>
                <a:lnTo>
                  <a:pt x="0" y="3679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78859073"/>
      </p:ext>
    </p:extLst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1331</Words>
  <Application>Microsoft Office PowerPoint</Application>
  <PresentationFormat>Custom</PresentationFormat>
  <Paragraphs>176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.VnCentury SchoolbookH</vt:lpstr>
      <vt:lpstr>Calibri Light</vt:lpstr>
      <vt:lpstr>Calibri</vt:lpstr>
      <vt:lpstr>Times New Roman</vt:lpstr>
      <vt:lpstr>Arial Bold</vt:lpstr>
      <vt:lpstr>Arial</vt:lpstr>
      <vt:lpstr>Office Theme</vt:lpstr>
      <vt:lpstr>1_Office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nền</dc:title>
  <dc:creator>Dương Thị Tình</dc:creator>
  <cp:lastModifiedBy>my teasee</cp:lastModifiedBy>
  <cp:revision>55</cp:revision>
  <dcterms:created xsi:type="dcterms:W3CDTF">2006-08-16T00:00:00Z</dcterms:created>
  <dcterms:modified xsi:type="dcterms:W3CDTF">2025-05-27T03:47:19Z</dcterms:modified>
  <dc:identifier>DAGMrQkING4</dc:identifier>
</cp:coreProperties>
</file>