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19" r:id="rId2"/>
    <p:sldMasterId id="2147483932" r:id="rId3"/>
    <p:sldMasterId id="2147483946" r:id="rId4"/>
    <p:sldMasterId id="2147483958" r:id="rId5"/>
    <p:sldMasterId id="2147483970" r:id="rId6"/>
  </p:sldMasterIdLst>
  <p:notesMasterIdLst>
    <p:notesMasterId r:id="rId22"/>
  </p:notesMasterIdLst>
  <p:sldIdLst>
    <p:sldId id="321" r:id="rId7"/>
    <p:sldId id="259" r:id="rId8"/>
    <p:sldId id="305" r:id="rId9"/>
    <p:sldId id="306" r:id="rId10"/>
    <p:sldId id="307" r:id="rId11"/>
    <p:sldId id="308" r:id="rId12"/>
    <p:sldId id="310" r:id="rId13"/>
    <p:sldId id="312" r:id="rId14"/>
    <p:sldId id="265" r:id="rId15"/>
    <p:sldId id="314" r:id="rId16"/>
    <p:sldId id="316" r:id="rId17"/>
    <p:sldId id="318" r:id="rId18"/>
    <p:sldId id="322" r:id="rId19"/>
    <p:sldId id="319" r:id="rId20"/>
    <p:sldId id="320" r:id="rId21"/>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0" d="100"/>
          <a:sy n="80" d="100"/>
        </p:scale>
        <p:origin x="145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EE6BC-B1F7-43C6-8063-D0DE3BBE5614}" type="datetimeFigureOut">
              <a:rPr lang="en-US" smtClean="0"/>
              <a:pPr/>
              <a:t>21/9/2024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E4E1-E2F0-42C9-9859-BA6AF3FF0280}" type="slidenum">
              <a:rPr lang="en-US" smtClean="0"/>
              <a:pPr/>
              <a:t>‹#›</a:t>
            </a:fld>
            <a:endParaRPr lang="en-US" dirty="0"/>
          </a:p>
        </p:txBody>
      </p:sp>
    </p:spTree>
    <p:extLst>
      <p:ext uri="{BB962C8B-B14F-4D97-AF65-F5344CB8AC3E}">
        <p14:creationId xmlns:p14="http://schemas.microsoft.com/office/powerpoint/2010/main" val="24898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p:spPr>
        <p:txBody>
          <a:bodyPr/>
          <a:lstStyle/>
          <a:p>
            <a:endParaRPr lang="en-US"/>
          </a:p>
        </p:txBody>
      </p:sp>
      <p:sp>
        <p:nvSpPr>
          <p:cNvPr id="25604" name="Slide Number Placeholder 3"/>
          <p:cNvSpPr>
            <a:spLocks noGrp="1"/>
          </p:cNvSpPr>
          <p:nvPr>
            <p:ph type="sldNum" sz="quarter" idx="5"/>
          </p:nvPr>
        </p:nvSpPr>
        <p:spPr>
          <a:noFill/>
          <a:ln>
            <a:miter lim="800000"/>
            <a:headEnd/>
            <a:tailEnd/>
          </a:ln>
        </p:spPr>
        <p:txBody>
          <a:bodyPr/>
          <a:lstStyle/>
          <a:p>
            <a:fld id="{B8120FA7-12CF-493A-80D5-4F60D2961B5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5997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1C77-3A2C-42F6-87D7-E030981642A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4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8322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1154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96570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83587-7ADF-465F-9047-942B4A425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64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4CB6A6-F459-4892-A082-B8D0EFDD3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40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2C2D01-8CBD-4B2F-8D11-E74739144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8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ADFAD-A933-4AA8-AB35-D1CBB8B4B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90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F8577-F2C9-4B94-AD9A-C0448A3B9F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46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172D16-0E68-4E86-89AD-8AFCB5AC1E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6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58A4BC-319C-4EE6-A6CA-3DC1530FD8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143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B4F86B-4059-49E3-B7DD-240FC0DFF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037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03227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611582-EACF-4C8B-A0A8-5E00B277B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601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BAEF9F-F9B3-413E-B7F2-378E85BE4F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66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8E37E1-537F-4119-868C-C06D2B3CE3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84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46EE6C-9654-4CE7-9B35-8EE7E95A33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01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3F96681-9D36-485A-859A-0E00BB56B228}" type="datetimeFigureOut">
              <a:rPr lang="en-US">
                <a:solidFill>
                  <a:srgbClr val="000000"/>
                </a:solidFill>
              </a:rPr>
              <a:pPr>
                <a:defRPr/>
              </a:pPr>
              <a:t>21/9/2024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724DD-FE89-4851-81B1-80FB41B226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97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ACF356-69E5-454A-98DB-C5C3CA11D87D}" type="datetimeFigureOut">
              <a:rPr lang="en-US">
                <a:solidFill>
                  <a:srgbClr val="000000"/>
                </a:solidFill>
              </a:rPr>
              <a:pPr>
                <a:defRPr/>
              </a:pPr>
              <a:t>21/9/2024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ECD1AB-D950-401C-98E9-59DE009AD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67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ADF464-F79A-414F-8570-D4C67058FA15}" type="datetimeFigureOut">
              <a:rPr lang="en-US">
                <a:solidFill>
                  <a:srgbClr val="000000"/>
                </a:solidFill>
              </a:rPr>
              <a:pPr>
                <a:defRPr/>
              </a:pPr>
              <a:t>21/9/2024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AE0DE5-A50F-4BE3-8120-148D37B2E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43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DCD0743-E556-4CD8-90EA-36FADE5296C9}" type="datetimeFigureOut">
              <a:rPr lang="en-US">
                <a:solidFill>
                  <a:srgbClr val="000000"/>
                </a:solidFill>
              </a:rPr>
              <a:pPr>
                <a:defRPr/>
              </a:pPr>
              <a:t>21/9/2024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51554B-491F-460A-B302-72600FBB54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97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4BC4EF9-D016-4E7E-914A-CB41CBF1F48E}" type="datetimeFigureOut">
              <a:rPr lang="en-US">
                <a:solidFill>
                  <a:srgbClr val="000000"/>
                </a:solidFill>
              </a:rPr>
              <a:pPr>
                <a:defRPr/>
              </a:pPr>
              <a:t>21/9/2024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41A318-E9E2-4578-9756-6F0B08EAF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714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D57D124-A52E-4DF3-8113-B911047144A3}" type="datetimeFigureOut">
              <a:rPr lang="en-US">
                <a:solidFill>
                  <a:srgbClr val="000000"/>
                </a:solidFill>
              </a:rPr>
              <a:pPr>
                <a:defRPr/>
              </a:pPr>
              <a:t>21/9/2024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1CD6FD-E48F-490A-AB6A-A0F7A2922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2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905138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A63D2C-5B5E-4D3B-B150-0383DCDED467}" type="datetimeFigureOut">
              <a:rPr lang="en-US">
                <a:solidFill>
                  <a:srgbClr val="000000"/>
                </a:solidFill>
              </a:rPr>
              <a:pPr>
                <a:defRPr/>
              </a:pPr>
              <a:t>21/9/2024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6F53-7774-41A2-93D0-F92D1931E3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749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56C3F2A-001D-47A4-803D-A44C12FB858A}" type="datetimeFigureOut">
              <a:rPr lang="en-US">
                <a:solidFill>
                  <a:srgbClr val="000000"/>
                </a:solidFill>
              </a:rPr>
              <a:pPr>
                <a:defRPr/>
              </a:pPr>
              <a:t>21/9/2024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C00318-10AB-4C99-97EE-75B5CEADD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6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9EB6BD-B0F5-4BE3-9383-1423B2A683E6}" type="datetimeFigureOut">
              <a:rPr lang="en-US">
                <a:solidFill>
                  <a:srgbClr val="000000"/>
                </a:solidFill>
              </a:rPr>
              <a:pPr>
                <a:defRPr/>
              </a:pPr>
              <a:t>21/9/2024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1980F4-3602-418B-BD4A-D4B68F1403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67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4F8F45F-874C-4212-B9CB-DF6C28A516B9}" type="datetimeFigureOut">
              <a:rPr lang="en-US">
                <a:solidFill>
                  <a:srgbClr val="000000"/>
                </a:solidFill>
              </a:rPr>
              <a:pPr>
                <a:defRPr/>
              </a:pPr>
              <a:t>21/9/2024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F52729-9BB2-49E9-81A6-909855AE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96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3CC30E-9426-4179-9EC2-069D3BEA0F98}" type="datetimeFigureOut">
              <a:rPr lang="en-US">
                <a:solidFill>
                  <a:srgbClr val="000000"/>
                </a:solidFill>
              </a:rPr>
              <a:pPr>
                <a:defRPr/>
              </a:pPr>
              <a:t>21/9/2024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A7B-C954-429D-BF1B-B34FC2D70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11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E5162CE-A6A7-4689-B1E6-995E6F03CC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03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0B51FC15-9827-4F0D-A099-F12F9F95AEC8}" type="datetimeFigureOut">
              <a:rPr lang="en-US">
                <a:solidFill>
                  <a:srgbClr val="000000"/>
                </a:solidFill>
              </a:rPr>
              <a:pPr>
                <a:defRPr/>
              </a:pPr>
              <a:t>21/9/2024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3AE4A4-FE24-4A56-B8E8-D826221DAA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5045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665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605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373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319610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3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841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092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255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528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435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609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0834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647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06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39097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01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07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303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5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239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33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66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B4C61-9C34-4873-82C7-7069B205C6CD}"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F44B8E-20C8-45C5-8995-50162446AB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3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80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25885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03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99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252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6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179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6933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615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60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1205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11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133171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1"/>
            <a:ext cx="4038600" cy="4525963"/>
          </a:xfrm>
        </p:spPr>
        <p:txBody>
          <a:bodyPr/>
          <a:lstStyle/>
          <a:p>
            <a:pPr lvl="0"/>
            <a:endParaRPr lang="en-US" noProof="0"/>
          </a:p>
        </p:txBody>
      </p:sp>
      <p:sp>
        <p:nvSpPr>
          <p:cNvPr id="5" name="Rectangle 4"/>
          <p:cNvSpPr>
            <a:spLocks noGrp="1" noChangeArrowheads="1"/>
          </p:cNvSpPr>
          <p:nvPr>
            <p:ph type="dt" sz="half" idx="10"/>
          </p:nvPr>
        </p:nvSpPr>
        <p:spPr/>
        <p:txBody>
          <a:bodyPr/>
          <a:lstStyle>
            <a:lvl1pPr>
              <a:defRPr smtClean="0"/>
            </a:lvl1pPr>
          </a:lstStyle>
          <a:p>
            <a:pPr>
              <a:defRPr/>
            </a:pPr>
            <a:fld id="{50AEA40C-3DD3-49D1-8977-39BD57487C3A}" type="datetime10">
              <a:rPr lang="en-US">
                <a:solidFill>
                  <a:prstClr val="black">
                    <a:tint val="75000"/>
                  </a:prstClr>
                </a:solidFill>
              </a:rPr>
              <a:pPr>
                <a:defRPr/>
              </a:pPr>
              <a:t>07:08</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5F11E48-7B4F-4D5E-B072-C0A64AFBD4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93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0059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21/9/2024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351453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pPr/>
              <a:t>21/9/2024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39438074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CA4688-3EF6-4C63-B197-3D2A3E9C788F}"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714599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fld id="{35F420AE-FB55-4DBA-A788-88AB0FB9ABF6}" type="datetimeFigureOut">
              <a:rPr lang="en-US">
                <a:solidFill>
                  <a:srgbClr val="000000"/>
                </a:solidFill>
              </a:rPr>
              <a:pPr defTabSz="914400" fontAlgn="base">
                <a:spcBef>
                  <a:spcPct val="0"/>
                </a:spcBef>
                <a:spcAft>
                  <a:spcPct val="0"/>
                </a:spcAft>
                <a:defRPr/>
              </a:pPr>
              <a:t>21/9/2024</a:t>
            </a:fld>
            <a:endParaRPr lang="en-US">
              <a:solidFill>
                <a:srgbClr val="000000"/>
              </a:solidFill>
            </a:endParaRPr>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000000"/>
              </a:solidFill>
            </a:endParaRPr>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A52D73A3-0ED5-4D77-808F-1ADF2B43ED65}"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648558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5D9817-023C-4920-8F0C-46D4A999D4E6}" type="datetimeFigureOut">
              <a:rPr lang="en-US" smtClean="0">
                <a:solidFill>
                  <a:prstClr val="black">
                    <a:tint val="75000"/>
                  </a:prstClr>
                </a:solidFill>
              </a:rPr>
              <a:pPr/>
              <a:t>21/9/2024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DA23B1-81BC-4FEC-A155-1FB0DF0C88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44621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CB4C61-9C34-4873-82C7-7069B205C6CD}" type="datetimeFigureOut">
              <a:rPr lang="en-US" smtClean="0">
                <a:solidFill>
                  <a:prstClr val="black">
                    <a:tint val="75000"/>
                  </a:prstClr>
                </a:solidFill>
              </a:rPr>
              <a:pPr defTabSz="914400"/>
              <a:t>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AF44B8E-20C8-45C5-8995-50162446ABB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891144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1743780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1143000"/>
            <a:ext cx="7696201" cy="2514600"/>
          </a:xfrm>
        </p:spPr>
        <p:txBody>
          <a:bodyPr>
            <a:normAutofit/>
          </a:bodyPr>
          <a:lstStyle/>
          <a:p>
            <a:pPr eaLnBrk="1" hangingPunct="1">
              <a:defRPr/>
            </a:pPr>
            <a:r>
              <a:rPr lang="en-US" sz="4600" b="1" dirty="0">
                <a:latin typeface="Times New Roman" pitchFamily="18" charset="0"/>
                <a:cs typeface="Times New Roman" pitchFamily="18" charset="0"/>
              </a:rPr>
              <a:t> NHIỆT LIỆT CHÀO MỪNG CÁC EM HỌC SINH</a:t>
            </a:r>
          </a:p>
        </p:txBody>
      </p:sp>
      <p:graphicFrame>
        <p:nvGraphicFramePr>
          <p:cNvPr id="1026" name="Object 2"/>
          <p:cNvGraphicFramePr>
            <a:graphicFrameLocks noGrp="1" noChangeAspect="1"/>
          </p:cNvGraphicFramePr>
          <p:nvPr>
            <p:ph sz="half" idx="2"/>
          </p:nvPr>
        </p:nvGraphicFramePr>
        <p:xfrm>
          <a:off x="152400" y="76200"/>
          <a:ext cx="2362200" cy="6400800"/>
        </p:xfrm>
        <a:graphic>
          <a:graphicData uri="http://schemas.openxmlformats.org/presentationml/2006/ole">
            <mc:AlternateContent xmlns:mc="http://schemas.openxmlformats.org/markup-compatibility/2006">
              <mc:Choice xmlns:v="urn:schemas-microsoft-com:vml" Requires="v">
                <p:oleObj name="Clip" r:id="rId3" imgW="3535680" imgH="4450080" progId="">
                  <p:embed/>
                </p:oleObj>
              </mc:Choice>
              <mc:Fallback>
                <p:oleObj name="Clip" r:id="rId3" imgW="3535680" imgH="445008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2362200" cy="640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2246006" y="4038600"/>
            <a:ext cx="6387198" cy="646331"/>
          </a:xfrm>
          <a:prstGeom prst="rect">
            <a:avLst/>
          </a:prstGeom>
          <a:noFill/>
          <a:ln w="9525">
            <a:noFill/>
            <a:miter lim="800000"/>
            <a:headEnd/>
            <a:tailEnd/>
          </a:ln>
        </p:spPr>
        <p:txBody>
          <a:bodyPr wrap="none">
            <a:spAutoFit/>
          </a:bodyPr>
          <a:lstStyle/>
          <a:p>
            <a:pPr algn="r" defTabSz="914400"/>
            <a:r>
              <a:rPr lang="en-US" sz="3600" b="1" i="1" dirty="0" err="1">
                <a:solidFill>
                  <a:srgbClr val="FF0000"/>
                </a:solidFill>
                <a:latin typeface="Times New Roman" pitchFamily="18" charset="0"/>
                <a:cs typeface="Times New Roman" pitchFamily="18" charset="0"/>
              </a:rPr>
              <a:t>Giáo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viên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Nguyễn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Thị</a:t>
            </a:r>
            <a:r>
              <a:rPr lang="en-US" sz="3600" b="1" i="1" dirty="0">
                <a:solidFill>
                  <a:srgbClr val="FF0000"/>
                </a:solidFill>
                <a:latin typeface="Times New Roman" pitchFamily="18" charset="0"/>
                <a:cs typeface="Times New Roman" pitchFamily="18" charset="0"/>
              </a:rPr>
              <a:t> Vân Anh</a:t>
            </a:r>
          </a:p>
        </p:txBody>
      </p:sp>
      <p:sp>
        <p:nvSpPr>
          <p:cNvPr id="3" name="Date Placeholder 2"/>
          <p:cNvSpPr>
            <a:spLocks noGrp="1"/>
          </p:cNvSpPr>
          <p:nvPr>
            <p:ph type="dt" sz="quarter" idx="10"/>
          </p:nvPr>
        </p:nvSpPr>
        <p:spPr>
          <a:xfrm>
            <a:off x="0" y="6569076"/>
            <a:ext cx="685800" cy="365125"/>
          </a:xfrm>
        </p:spPr>
        <p:txBody>
          <a:bodyPr/>
          <a:lstStyle/>
          <a:p>
            <a:pPr>
              <a:defRPr/>
            </a:pPr>
            <a:fld id="{2844FD17-6264-4BE0-BFDF-BB07CF6BCDE0}" type="datetime10">
              <a:rPr lang="en-US">
                <a:solidFill>
                  <a:prstClr val="white">
                    <a:lumMod val="75000"/>
                  </a:prstClr>
                </a:solidFill>
                <a:latin typeface="Times New Roman" pitchFamily="18" charset="0"/>
                <a:cs typeface="Times New Roman" pitchFamily="18" charset="0"/>
              </a:rPr>
              <a:pPr>
                <a:defRPr/>
              </a:pPr>
              <a:t>07:08</a:t>
            </a:fld>
            <a:endParaRPr lang="en-US" dirty="0">
              <a:solidFill>
                <a:prstClr val="white">
                  <a:lumMod val="75000"/>
                </a:prstClr>
              </a:solidFill>
              <a:latin typeface="Times New Roman" pitchFamily="18" charset="0"/>
              <a:cs typeface="Times New Roman" pitchFamily="18" charset="0"/>
            </a:endParaRPr>
          </a:p>
        </p:txBody>
      </p:sp>
    </p:spTree>
    <p:extLst>
      <p:ext uri="{BB962C8B-B14F-4D97-AF65-F5344CB8AC3E}">
        <p14:creationId xmlns:p14="http://schemas.microsoft.com/office/powerpoint/2010/main" val="180872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7" name="Rectangle 6"/>
          <p:cNvSpPr/>
          <p:nvPr/>
        </p:nvSpPr>
        <p:spPr>
          <a:xfrm>
            <a:off x="228600" y="1437281"/>
            <a:ext cx="4953000" cy="1528624"/>
          </a:xfrm>
          <a:prstGeom prst="rect">
            <a:avLst/>
          </a:prstGeom>
        </p:spPr>
        <p:txBody>
          <a:bodyPr wrap="square">
            <a:spAutoFit/>
          </a:bodyPr>
          <a:lstStyle/>
          <a:p>
            <a:pPr lvl="0">
              <a:lnSpc>
                <a:spcPct val="150000"/>
              </a:lnSpc>
              <a:spcAft>
                <a:spcPts val="8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4: </a:t>
            </a:r>
            <a:r>
              <a:rPr lang="en-US" dirty="0" err="1">
                <a:solidFill>
                  <a:srgbClr val="000000"/>
                </a:solidFill>
                <a:latin typeface="Times New Roman"/>
                <a:ea typeface="Calibri"/>
                <a:cs typeface="Times New Roman"/>
              </a:rPr>
              <a:t>Với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vuông</a:t>
            </a:r>
            <a:r>
              <a:rPr lang="en-US" dirty="0">
                <a:solidFill>
                  <a:srgbClr val="000000"/>
                </a:solidFill>
                <a:latin typeface="Times New Roman"/>
                <a:ea typeface="Calibri"/>
                <a:cs typeface="Times New Roman"/>
              </a:rPr>
              <a:t> HKLM ở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5,</a:t>
            </a:r>
          </a:p>
          <a:p>
            <a:pPr lvl="0">
              <a:lnSpc>
                <a:spcPct val="150000"/>
              </a:lnSpc>
              <a:spcAft>
                <a:spcPts val="800"/>
              </a:spcAft>
            </a:pP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hoạt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sau</a:t>
            </a:r>
            <a:endParaRPr lang="en-US" sz="1400" dirty="0">
              <a:solidFill>
                <a:prstClr val="black"/>
              </a:solidFill>
              <a:ea typeface="Calibri"/>
              <a:cs typeface="Times New Roman"/>
            </a:endParaRPr>
          </a:p>
          <a:p>
            <a:pPr>
              <a:lnSpc>
                <a:spcPct val="150000"/>
              </a:lnSpc>
              <a:spcBef>
                <a:spcPts val="600"/>
              </a:spcBef>
              <a:spcAft>
                <a:spcPts val="600"/>
              </a:spcAft>
            </a:pPr>
            <a:endParaRPr lang="en-US" sz="1400" dirty="0">
              <a:ea typeface="Calibri"/>
              <a:cs typeface="Times New Roman"/>
            </a:endParaRPr>
          </a:p>
        </p:txBody>
      </p:sp>
      <p:pic>
        <p:nvPicPr>
          <p:cNvPr id="8" name="Picture 7"/>
          <p:cNvPicPr/>
          <p:nvPr/>
        </p:nvPicPr>
        <p:blipFill>
          <a:blip r:embed="rId2"/>
          <a:stretch>
            <a:fillRect/>
          </a:stretch>
        </p:blipFill>
        <p:spPr>
          <a:xfrm>
            <a:off x="5345906" y="732367"/>
            <a:ext cx="3328988" cy="3200400"/>
          </a:xfrm>
          <a:prstGeom prst="rect">
            <a:avLst/>
          </a:prstGeom>
        </p:spPr>
      </p:pic>
      <p:sp>
        <p:nvSpPr>
          <p:cNvPr id="9" name="Rectangle 8"/>
          <p:cNvSpPr/>
          <p:nvPr/>
        </p:nvSpPr>
        <p:spPr>
          <a:xfrm>
            <a:off x="228600" y="2400600"/>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a)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HK, KL, LM, MH.</a:t>
            </a:r>
            <a:endParaRPr lang="en-US" sz="1400" dirty="0">
              <a:solidFill>
                <a:srgbClr val="0000CC"/>
              </a:solidFill>
              <a:ea typeface="Calibri"/>
              <a:cs typeface="Times New Roman"/>
            </a:endParaRPr>
          </a:p>
        </p:txBody>
      </p:sp>
      <p:sp>
        <p:nvSpPr>
          <p:cNvPr id="10" name="Rectangle 9"/>
          <p:cNvSpPr/>
          <p:nvPr/>
        </p:nvSpPr>
        <p:spPr>
          <a:xfrm>
            <a:off x="228600" y="3276879"/>
            <a:ext cx="4572000" cy="1338828"/>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b) </a:t>
            </a:r>
            <a:r>
              <a:rPr lang="en-US" dirty="0" err="1">
                <a:solidFill>
                  <a:srgbClr val="0000CC"/>
                </a:solidFill>
                <a:latin typeface="Times New Roman"/>
                <a:ea typeface="Calibri"/>
                <a:cs typeface="Times New Roman"/>
              </a:rPr>
              <a:t>Quan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sát</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xem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đối</a:t>
            </a:r>
            <a:r>
              <a:rPr lang="en-US" dirty="0">
                <a:solidFill>
                  <a:srgbClr val="0000CC"/>
                </a:solidFill>
                <a:latin typeface="Times New Roman"/>
                <a:ea typeface="Calibri"/>
                <a:cs typeface="Times New Roman"/>
              </a:rPr>
              <a:t> HK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ML; HM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KL </a:t>
            </a:r>
            <a:r>
              <a:rPr lang="en-US" dirty="0" err="1">
                <a:solidFill>
                  <a:srgbClr val="0000CC"/>
                </a:solidFill>
                <a:latin typeface="Times New Roman"/>
                <a:ea typeface="Calibri"/>
                <a:cs typeface="Times New Roman"/>
              </a:rPr>
              <a:t>của</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hình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HKLM </a:t>
            </a:r>
            <a:r>
              <a:rPr lang="en-US" dirty="0" err="1">
                <a:solidFill>
                  <a:srgbClr val="0000CC"/>
                </a:solidFill>
                <a:latin typeface="Times New Roman"/>
                <a:ea typeface="Calibri"/>
                <a:cs typeface="Times New Roman"/>
              </a:rPr>
              <a:t>có</a:t>
            </a:r>
            <a:r>
              <a:rPr lang="en-US" dirty="0">
                <a:solidFill>
                  <a:srgbClr val="0000CC"/>
                </a:solidFill>
                <a:latin typeface="Times New Roman"/>
                <a:ea typeface="Calibri"/>
                <a:cs typeface="Times New Roman"/>
              </a:rPr>
              <a:t> song </a:t>
            </a:r>
            <a:r>
              <a:rPr lang="en-US" dirty="0" err="1">
                <a:solidFill>
                  <a:srgbClr val="0000CC"/>
                </a:solidFill>
                <a:latin typeface="Times New Roman"/>
                <a:ea typeface="Calibri"/>
                <a:cs typeface="Times New Roman"/>
              </a:rPr>
              <a:t>song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với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nhau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không</a:t>
            </a:r>
            <a:r>
              <a:rPr lang="en-US" dirty="0">
                <a:solidFill>
                  <a:srgbClr val="0000CC"/>
                </a:solidFill>
                <a:latin typeface="Times New Roman"/>
                <a:ea typeface="Calibri"/>
                <a:cs typeface="Times New Roman"/>
              </a:rPr>
              <a:t>? </a:t>
            </a:r>
            <a:endParaRPr lang="en-US" sz="1400" dirty="0">
              <a:solidFill>
                <a:srgbClr val="0000CC"/>
              </a:solidFill>
              <a:ea typeface="Calibri"/>
              <a:cs typeface="Times New Roman"/>
            </a:endParaRPr>
          </a:p>
        </p:txBody>
      </p:sp>
      <p:sp>
        <p:nvSpPr>
          <p:cNvPr id="11" name="Rectangle 10"/>
          <p:cNvSpPr/>
          <p:nvPr/>
        </p:nvSpPr>
        <p:spPr>
          <a:xfrm>
            <a:off x="228600" y="4589971"/>
            <a:ext cx="4572000" cy="923330"/>
          </a:xfrm>
          <a:prstGeom prst="rect">
            <a:avLst/>
          </a:prstGeom>
        </p:spPr>
        <p:txBody>
          <a:bodyPr>
            <a:spAutoFit/>
          </a:bodyPr>
          <a:lstStyle/>
          <a:p>
            <a:pPr>
              <a:lnSpc>
                <a:spcPct val="150000"/>
              </a:lnSpc>
              <a:spcAft>
                <a:spcPts val="800"/>
              </a:spcAft>
            </a:pPr>
            <a:r>
              <a:rPr lang="en-US" dirty="0">
                <a:solidFill>
                  <a:srgbClr val="0000CC"/>
                </a:solidFill>
                <a:latin typeface="Times New Roman"/>
                <a:ea typeface="Calibri"/>
                <a:cs typeface="Times New Roman"/>
              </a:rPr>
              <a:t>c) </a:t>
            </a:r>
            <a:r>
              <a:rPr lang="en-US" dirty="0" err="1">
                <a:solidFill>
                  <a:srgbClr val="0000CC"/>
                </a:solidFill>
                <a:latin typeface="Times New Roman"/>
                <a:ea typeface="Calibri"/>
                <a:cs typeface="Times New Roman"/>
              </a:rPr>
              <a:t>Đếm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số</a:t>
            </a:r>
            <a:r>
              <a:rPr lang="en-US" dirty="0">
                <a:solidFill>
                  <a:srgbClr val="0000CC"/>
                </a:solidFill>
                <a:latin typeface="Times New Roman"/>
                <a:ea typeface="Calibri"/>
                <a:cs typeface="Times New Roman"/>
              </a:rPr>
              <a:t> ô </a:t>
            </a:r>
            <a:r>
              <a:rPr lang="en-US" dirty="0" err="1">
                <a:solidFill>
                  <a:srgbClr val="0000CC"/>
                </a:solidFill>
                <a:latin typeface="Times New Roman"/>
                <a:ea typeface="Calibri"/>
                <a:cs typeface="Times New Roman"/>
              </a:rPr>
              <a:t>vuông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để</a:t>
            </a:r>
            <a:r>
              <a:rPr lang="en-US" dirty="0">
                <a:solidFill>
                  <a:srgbClr val="0000CC"/>
                </a:solidFill>
                <a:latin typeface="Times New Roman"/>
                <a:ea typeface="Calibri"/>
                <a:cs typeface="Times New Roman"/>
              </a:rPr>
              <a:t> so </a:t>
            </a:r>
            <a:r>
              <a:rPr lang="en-US" dirty="0" err="1">
                <a:solidFill>
                  <a:srgbClr val="0000CC"/>
                </a:solidFill>
                <a:latin typeface="Times New Roman"/>
                <a:ea typeface="Calibri"/>
                <a:cs typeface="Times New Roman"/>
              </a:rPr>
              <a:t>sánh</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độ</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dài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hai</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đường</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chéo</a:t>
            </a:r>
            <a:r>
              <a:rPr lang="en-US" dirty="0">
                <a:solidFill>
                  <a:srgbClr val="0000CC"/>
                </a:solidFill>
                <a:latin typeface="Times New Roman"/>
                <a:ea typeface="Calibri"/>
                <a:cs typeface="Times New Roman"/>
              </a:rPr>
              <a:t> KM </a:t>
            </a:r>
            <a:r>
              <a:rPr lang="en-US" dirty="0" err="1">
                <a:solidFill>
                  <a:srgbClr val="0000CC"/>
                </a:solidFill>
                <a:latin typeface="Times New Roman"/>
                <a:ea typeface="Calibri"/>
                <a:cs typeface="Times New Roman"/>
              </a:rPr>
              <a:t>và</a:t>
            </a:r>
            <a:r>
              <a:rPr lang="en-US" dirty="0">
                <a:solidFill>
                  <a:srgbClr val="0000CC"/>
                </a:solidFill>
                <a:latin typeface="Times New Roman"/>
                <a:ea typeface="Calibri"/>
                <a:cs typeface="Times New Roman"/>
              </a:rPr>
              <a:t> HL</a:t>
            </a:r>
            <a:r>
              <a:rPr lang="en-US" dirty="0">
                <a:solidFill>
                  <a:srgbClr val="000000"/>
                </a:solidFill>
                <a:latin typeface="Times New Roman"/>
                <a:ea typeface="Calibri"/>
                <a:cs typeface="Times New Roman"/>
              </a:rPr>
              <a:t>.</a:t>
            </a:r>
            <a:endParaRPr lang="en-US" sz="1400" dirty="0">
              <a:ea typeface="Calibri"/>
              <a:cs typeface="Times New Roman"/>
            </a:endParaRPr>
          </a:p>
        </p:txBody>
      </p:sp>
      <p:sp>
        <p:nvSpPr>
          <p:cNvPr id="13" name="Rectangle 12"/>
          <p:cNvSpPr/>
          <p:nvPr/>
        </p:nvSpPr>
        <p:spPr>
          <a:xfrm>
            <a:off x="228600" y="5513301"/>
            <a:ext cx="4724400" cy="507831"/>
          </a:xfrm>
          <a:prstGeom prst="rect">
            <a:avLst/>
          </a:prstGeom>
        </p:spPr>
        <p:txBody>
          <a:bodyPr wrap="square">
            <a:spAutoFit/>
          </a:bodyPr>
          <a:lstStyle/>
          <a:p>
            <a:pPr>
              <a:lnSpc>
                <a:spcPct val="150000"/>
              </a:lnSpc>
              <a:spcAft>
                <a:spcPts val="800"/>
              </a:spcAft>
            </a:pPr>
            <a:r>
              <a:rPr lang="en-US" dirty="0">
                <a:solidFill>
                  <a:srgbClr val="0000CC"/>
                </a:solidFill>
                <a:latin typeface="Times New Roman"/>
                <a:ea typeface="Calibri"/>
                <a:cs typeface="Times New Roman"/>
              </a:rPr>
              <a:t>d) </a:t>
            </a:r>
            <a:r>
              <a:rPr lang="en-US" dirty="0" err="1">
                <a:solidFill>
                  <a:srgbClr val="0000CC"/>
                </a:solidFill>
                <a:latin typeface="Times New Roman"/>
                <a:ea typeface="Calibri"/>
                <a:cs typeface="Times New Roman"/>
              </a:rPr>
              <a:t>Nêu</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đặc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điểm</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bốn</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góc</a:t>
            </a:r>
            <a:r>
              <a:rPr lang="en-US" dirty="0">
                <a:solidFill>
                  <a:srgbClr val="0000CC"/>
                </a:solidFill>
                <a:latin typeface="Times New Roman"/>
                <a:ea typeface="Calibri"/>
                <a:cs typeface="Times New Roman"/>
              </a:rPr>
              <a:t> ở </a:t>
            </a:r>
            <a:r>
              <a:rPr lang="en-US" dirty="0" err="1">
                <a:solidFill>
                  <a:srgbClr val="0000CC"/>
                </a:solidFill>
                <a:latin typeface="Times New Roman"/>
                <a:ea typeface="Calibri"/>
                <a:cs typeface="Times New Roman"/>
              </a:rPr>
              <a:t>các</a:t>
            </a:r>
            <a:r>
              <a:rPr lang="en-US" dirty="0">
                <a:solidFill>
                  <a:srgbClr val="0000CC"/>
                </a:solidFill>
                <a:latin typeface="Times New Roman"/>
                <a:ea typeface="Calibri"/>
                <a:cs typeface="Times New Roman"/>
              </a:rPr>
              <a:t> </a:t>
            </a:r>
            <a:r>
              <a:rPr lang="en-US" dirty="0" err="1">
                <a:solidFill>
                  <a:srgbClr val="0000CC"/>
                </a:solidFill>
                <a:latin typeface="Times New Roman"/>
                <a:ea typeface="Calibri"/>
                <a:cs typeface="Times New Roman"/>
              </a:rPr>
              <a:t>đỉnh</a:t>
            </a:r>
            <a:r>
              <a:rPr lang="en-US" dirty="0">
                <a:solidFill>
                  <a:srgbClr val="0000CC"/>
                </a:solidFill>
                <a:latin typeface="Times New Roman"/>
                <a:ea typeface="Calibri"/>
                <a:cs typeface="Times New Roman"/>
              </a:rPr>
              <a:t> H, K, L, M.</a:t>
            </a:r>
            <a:endParaRPr lang="en-US" sz="1400" dirty="0">
              <a:solidFill>
                <a:srgbClr val="0000CC"/>
              </a:solidFill>
              <a:ea typeface="Calibri"/>
              <a:cs typeface="Times New Roman"/>
            </a:endParaRPr>
          </a:p>
        </p:txBody>
      </p:sp>
      <p:sp>
        <p:nvSpPr>
          <p:cNvPr id="14" name="Rectangle 13"/>
          <p:cNvSpPr/>
          <p:nvPr/>
        </p:nvSpPr>
        <p:spPr>
          <a:xfrm>
            <a:off x="228600" y="2362200"/>
            <a:ext cx="4876800" cy="507831"/>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a)</a:t>
            </a:r>
            <a:r>
              <a:rPr lang="en-US" dirty="0">
                <a:solidFill>
                  <a:srgbClr val="00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HK=KL=LM=MH</a:t>
            </a:r>
            <a:endParaRPr lang="en-US" sz="1400" dirty="0">
              <a:solidFill>
                <a:srgbClr val="FF0000"/>
              </a:solidFill>
              <a:ea typeface="Calibri"/>
              <a:cs typeface="Times New Roman"/>
            </a:endParaRPr>
          </a:p>
        </p:txBody>
      </p:sp>
      <p:sp>
        <p:nvSpPr>
          <p:cNvPr id="15" name="Rectangle 14"/>
          <p:cNvSpPr/>
          <p:nvPr/>
        </p:nvSpPr>
        <p:spPr>
          <a:xfrm>
            <a:off x="228600" y="3276600"/>
            <a:ext cx="4724400" cy="923330"/>
          </a:xfrm>
          <a:prstGeom prst="rect">
            <a:avLst/>
          </a:prstGeom>
        </p:spPr>
        <p:txBody>
          <a:bodyPr wrap="square">
            <a:spAutoFit/>
          </a:bodyPr>
          <a:lstStyle/>
          <a:p>
            <a:pPr>
              <a:lnSpc>
                <a:spcPct val="150000"/>
              </a:lnSpc>
              <a:spcAft>
                <a:spcPts val="800"/>
              </a:spcAft>
            </a:pPr>
            <a:r>
              <a:rPr lang="en-US" dirty="0">
                <a:solidFill>
                  <a:srgbClr val="FF0000"/>
                </a:solidFill>
                <a:latin typeface="Times New Roman"/>
                <a:ea typeface="Calibri"/>
                <a:cs typeface="Times New Roman"/>
              </a:rPr>
              <a:t>b)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cạnh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đối</a:t>
            </a:r>
            <a:r>
              <a:rPr lang="en-US" dirty="0">
                <a:solidFill>
                  <a:srgbClr val="FF0000"/>
                </a:solidFill>
                <a:latin typeface="Times New Roman"/>
                <a:ea typeface="Calibri"/>
                <a:cs typeface="Times New Roman"/>
              </a:rPr>
              <a:t> HK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ML; HM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KL song </a:t>
            </a:r>
            <a:r>
              <a:rPr lang="en-US" dirty="0" err="1">
                <a:solidFill>
                  <a:srgbClr val="FF0000"/>
                </a:solidFill>
                <a:latin typeface="Times New Roman"/>
                <a:ea typeface="Calibri"/>
                <a:cs typeface="Times New Roman"/>
              </a:rPr>
              <a:t>song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với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endParaRPr lang="en-US" sz="1400" dirty="0">
              <a:solidFill>
                <a:srgbClr val="FF0000"/>
              </a:solidFill>
              <a:ea typeface="Calibri"/>
              <a:cs typeface="Times New Roman"/>
            </a:endParaRPr>
          </a:p>
        </p:txBody>
      </p:sp>
      <p:sp>
        <p:nvSpPr>
          <p:cNvPr id="16" name="Rectangle 15"/>
          <p:cNvSpPr/>
          <p:nvPr/>
        </p:nvSpPr>
        <p:spPr>
          <a:xfrm>
            <a:off x="228600" y="4419600"/>
            <a:ext cx="4572000" cy="507831"/>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c) </a:t>
            </a:r>
            <a:r>
              <a:rPr lang="en-US" dirty="0" err="1">
                <a:solidFill>
                  <a:srgbClr val="FF0000"/>
                </a:solidFill>
                <a:latin typeface="Times New Roman"/>
                <a:ea typeface="Calibri"/>
                <a:cs typeface="Times New Roman"/>
              </a:rPr>
              <a:t>Hai</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đường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chéo</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bằng</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nhau</a:t>
            </a:r>
            <a:r>
              <a:rPr lang="en-US" dirty="0">
                <a:solidFill>
                  <a:srgbClr val="FF0000"/>
                </a:solidFill>
                <a:latin typeface="Times New Roman"/>
                <a:ea typeface="Calibri"/>
                <a:cs typeface="Times New Roman"/>
              </a:rPr>
              <a:t>: KM= HL</a:t>
            </a:r>
            <a:endParaRPr lang="en-US" sz="1400" dirty="0">
              <a:solidFill>
                <a:srgbClr val="FF0000"/>
              </a:solidFill>
              <a:ea typeface="Calibri"/>
              <a:cs typeface="Times New Roman"/>
            </a:endParaRPr>
          </a:p>
        </p:txBody>
      </p:sp>
      <p:sp>
        <p:nvSpPr>
          <p:cNvPr id="17" name="Rectangle 16"/>
          <p:cNvSpPr/>
          <p:nvPr/>
        </p:nvSpPr>
        <p:spPr>
          <a:xfrm>
            <a:off x="228600" y="5486400"/>
            <a:ext cx="4572000" cy="923330"/>
          </a:xfrm>
          <a:prstGeom prst="rect">
            <a:avLst/>
          </a:prstGeom>
        </p:spPr>
        <p:txBody>
          <a:bodyPr>
            <a:spAutoFit/>
          </a:bodyPr>
          <a:lstStyle/>
          <a:p>
            <a:pPr>
              <a:lnSpc>
                <a:spcPct val="150000"/>
              </a:lnSpc>
              <a:spcAft>
                <a:spcPts val="800"/>
              </a:spcAft>
            </a:pPr>
            <a:r>
              <a:rPr lang="en-US" dirty="0">
                <a:solidFill>
                  <a:srgbClr val="FF0000"/>
                </a:solidFill>
                <a:latin typeface="Times New Roman"/>
                <a:ea typeface="Calibri"/>
                <a:cs typeface="Times New Roman"/>
              </a:rPr>
              <a:t>d)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ở </a:t>
            </a:r>
            <a:r>
              <a:rPr lang="en-US" dirty="0" err="1">
                <a:solidFill>
                  <a:srgbClr val="FF0000"/>
                </a:solidFill>
                <a:latin typeface="Times New Roman"/>
                <a:ea typeface="Calibri"/>
                <a:cs typeface="Times New Roman"/>
              </a:rPr>
              <a:t>các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đỉnh</a:t>
            </a:r>
            <a:r>
              <a:rPr lang="en-US" dirty="0">
                <a:solidFill>
                  <a:srgbClr val="FF0000"/>
                </a:solidFill>
                <a:latin typeface="Times New Roman"/>
                <a:ea typeface="Calibri"/>
                <a:cs typeface="Times New Roman"/>
              </a:rPr>
              <a:t>   H, K, L, M </a:t>
            </a:r>
            <a:r>
              <a:rPr lang="en-US" dirty="0" err="1">
                <a:solidFill>
                  <a:srgbClr val="FF0000"/>
                </a:solidFill>
                <a:latin typeface="Times New Roman"/>
                <a:ea typeface="Calibri"/>
                <a:cs typeface="Times New Roman"/>
              </a:rPr>
              <a:t>là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bốn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góc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vuông</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39638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9"/>
                                        </p:tgtEl>
                                        <p:attrNameLst>
                                          <p:attrName>fillcolor</p:attrName>
                                        </p:attrNameLst>
                                      </p:cBhvr>
                                      <p:to>
                                        <a:srgbClr val="FFFF0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0"/>
                                        </p:tgtEl>
                                        <p:attrNameLst>
                                          <p:attrName>fillcolor</p:attrName>
                                        </p:attrNameLst>
                                      </p:cBhvr>
                                      <p:to>
                                        <a:srgbClr val="FFFF00"/>
                                      </p:to>
                                    </p:animClr>
                                    <p:set>
                                      <p:cBhvr>
                                        <p:cTn id="63" dur="2000" fill="hold"/>
                                        <p:tgtEl>
                                          <p:spTgt spid="10"/>
                                        </p:tgtEl>
                                        <p:attrNameLst>
                                          <p:attrName>fill.type</p:attrName>
                                        </p:attrNameLst>
                                      </p:cBhvr>
                                      <p:to>
                                        <p:strVal val="solid"/>
                                      </p:to>
                                    </p:set>
                                    <p:set>
                                      <p:cBhvr>
                                        <p:cTn id="64" dur="2000" fill="hold"/>
                                        <p:tgtEl>
                                          <p:spTgt spid="10"/>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11"/>
                                        </p:tgtEl>
                                        <p:attrNameLst>
                                          <p:attrName>fillcolor</p:attrName>
                                        </p:attrNameLst>
                                      </p:cBhvr>
                                      <p:to>
                                        <a:srgbClr val="FFFF00"/>
                                      </p:to>
                                    </p:animClr>
                                    <p:set>
                                      <p:cBhvr>
                                        <p:cTn id="79" dur="2000" fill="hold"/>
                                        <p:tgtEl>
                                          <p:spTgt spid="11"/>
                                        </p:tgtEl>
                                        <p:attrNameLst>
                                          <p:attrName>fill.type</p:attrName>
                                        </p:attrNameLst>
                                      </p:cBhvr>
                                      <p:to>
                                        <p:strVal val="solid"/>
                                      </p:to>
                                    </p:set>
                                    <p:set>
                                      <p:cBhvr>
                                        <p:cTn id="80" dur="2000" fill="hold"/>
                                        <p:tgtEl>
                                          <p:spTgt spid="11"/>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13"/>
                                        </p:tgtEl>
                                        <p:attrNameLst>
                                          <p:attrName>fillcolor</p:attrName>
                                        </p:attrNameLst>
                                      </p:cBhvr>
                                      <p:to>
                                        <a:srgbClr val="FFFF00"/>
                                      </p:to>
                                    </p:animClr>
                                    <p:set>
                                      <p:cBhvr>
                                        <p:cTn id="95" dur="2000" fill="hold"/>
                                        <p:tgtEl>
                                          <p:spTgt spid="13"/>
                                        </p:tgtEl>
                                        <p:attrNameLst>
                                          <p:attrName>fill.type</p:attrName>
                                        </p:attrNameLst>
                                      </p:cBhvr>
                                      <p:to>
                                        <p:strVal val="solid"/>
                                      </p:to>
                                    </p:set>
                                    <p:set>
                                      <p:cBhvr>
                                        <p:cTn id="96" dur="2000" fill="hold"/>
                                        <p:tgtEl>
                                          <p:spTgt spid="13"/>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9" grpId="1"/>
      <p:bldP spid="10" grpId="0"/>
      <p:bldP spid="10" grpId="1"/>
      <p:bldP spid="11" grpId="0"/>
      <p:bldP spid="11" grpId="1"/>
      <p:bldP spid="13" grpId="0"/>
      <p:bldP spid="13" grpId="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ông thức tính chu vi hình vuông đơn giả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960" y="1295400"/>
            <a:ext cx="522224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6629400" y="1752600"/>
            <a:ext cx="2133600" cy="182880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609600" y="604164"/>
            <a:ext cx="7086600" cy="923330"/>
          </a:xfrm>
          <a:prstGeom prst="rect">
            <a:avLst/>
          </a:prstGeom>
        </p:spPr>
        <p:txBody>
          <a:bodyPr wrap="square">
            <a:spAutoFit/>
          </a:bodyPr>
          <a:lstStyle/>
          <a:p>
            <a:pPr>
              <a:lnSpc>
                <a:spcPct val="150000"/>
              </a:lnSpc>
              <a:spcAft>
                <a:spcPts val="800"/>
              </a:spcAft>
            </a:pPr>
            <a:r>
              <a:rPr lang="en-US" b="1" i="1" dirty="0" err="1">
                <a:solidFill>
                  <a:srgbClr val="FF0000"/>
                </a:solidFill>
                <a:latin typeface="Times New Roman"/>
                <a:ea typeface="Calibri"/>
                <a:cs typeface="Times New Roman"/>
              </a:rPr>
              <a:t>Quan</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sát</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vuông</a:t>
            </a:r>
            <a:r>
              <a:rPr lang="en-US" b="1" i="1" dirty="0">
                <a:solidFill>
                  <a:srgbClr val="FF0000"/>
                </a:solidFill>
                <a:latin typeface="Times New Roman"/>
                <a:ea typeface="Calibri"/>
                <a:cs typeface="Times New Roman"/>
              </a:rPr>
              <a:t> ABCD  </a:t>
            </a:r>
            <a:r>
              <a:rPr lang="en-US" b="1" i="1" dirty="0" err="1">
                <a:solidFill>
                  <a:srgbClr val="FF0000"/>
                </a:solidFill>
                <a:latin typeface="Times New Roman"/>
                <a:ea typeface="Calibri"/>
                <a:cs typeface="Times New Roman"/>
              </a:rPr>
              <a:t>hãy</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nêu</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đặc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điểm</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về</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cạnh</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đường</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chéo</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và</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các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góc</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của</a:t>
            </a:r>
            <a:r>
              <a:rPr lang="en-US" b="1" i="1" dirty="0">
                <a:solidFill>
                  <a:srgbClr val="FF0000"/>
                </a:solidFill>
                <a:latin typeface="Times New Roman"/>
                <a:ea typeface="Calibri"/>
                <a:cs typeface="Times New Roman"/>
              </a:rPr>
              <a:t> </a:t>
            </a:r>
            <a:r>
              <a:rPr lang="en-US" b="1" i="1" dirty="0" err="1">
                <a:solidFill>
                  <a:srgbClr val="FF0000"/>
                </a:solidFill>
                <a:latin typeface="Times New Roman"/>
                <a:ea typeface="Calibri"/>
                <a:cs typeface="Times New Roman"/>
              </a:rPr>
              <a:t>hình</a:t>
            </a:r>
            <a:r>
              <a:rPr lang="en-US" b="1" i="1" dirty="0">
                <a:solidFill>
                  <a:srgbClr val="FF0000"/>
                </a:solidFill>
                <a:latin typeface="Times New Roman"/>
                <a:ea typeface="Calibri"/>
                <a:cs typeface="Times New Roman"/>
              </a:rPr>
              <a:t>? </a:t>
            </a:r>
            <a:endParaRPr lang="en-US" sz="1400" dirty="0">
              <a:ea typeface="Calibri"/>
              <a:cs typeface="Times New Roman"/>
            </a:endParaRPr>
          </a:p>
        </p:txBody>
      </p:sp>
      <p:sp>
        <p:nvSpPr>
          <p:cNvPr id="13" name="Rectangle 12"/>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14" name="Rectangle 13"/>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5" name="Rectangle 14"/>
          <p:cNvSpPr/>
          <p:nvPr/>
        </p:nvSpPr>
        <p:spPr>
          <a:xfrm>
            <a:off x="76200" y="1746354"/>
            <a:ext cx="7086600" cy="2755691"/>
          </a:xfrm>
          <a:prstGeom prst="rect">
            <a:avLst/>
          </a:prstGeom>
        </p:spPr>
        <p:txBody>
          <a:bodyPr wrap="square">
            <a:spAutoFit/>
          </a:bodyPr>
          <a:lstStyle/>
          <a:p>
            <a:pPr>
              <a:lnSpc>
                <a:spcPct val="150000"/>
              </a:lnSpc>
              <a:spcAft>
                <a:spcPts val="800"/>
              </a:spcAft>
            </a:pPr>
            <a:r>
              <a:rPr lang="en-US" sz="2000" b="1" i="1" dirty="0" err="1">
                <a:solidFill>
                  <a:srgbClr val="FF0000"/>
                </a:solidFill>
                <a:latin typeface="Times New Roman"/>
                <a:ea typeface="Calibri"/>
                <a:cs typeface="Times New Roman"/>
              </a:rPr>
              <a:t>Nhận</a:t>
            </a:r>
            <a:r>
              <a:rPr lang="en-US" sz="2000" b="1" i="1" dirty="0">
                <a:solidFill>
                  <a:srgbClr val="FF0000"/>
                </a:solidFill>
                <a:latin typeface="Times New Roman"/>
                <a:ea typeface="Calibri"/>
                <a:cs typeface="Times New Roman"/>
              </a:rPr>
              <a:t> </a:t>
            </a:r>
            <a:r>
              <a:rPr lang="en-US" sz="2000" b="1" i="1" dirty="0" err="1">
                <a:solidFill>
                  <a:srgbClr val="FF0000"/>
                </a:solidFill>
                <a:latin typeface="Times New Roman"/>
                <a:ea typeface="Calibri"/>
                <a:cs typeface="Times New Roman"/>
              </a:rPr>
              <a:t>xét</a:t>
            </a:r>
            <a:r>
              <a:rPr lang="en-US" sz="2000" b="1" i="1" dirty="0">
                <a:solidFill>
                  <a:srgbClr val="FF0000"/>
                </a:solidFill>
                <a:latin typeface="Times New Roman"/>
                <a:ea typeface="Calibri"/>
                <a:cs typeface="Times New Roman"/>
              </a:rPr>
              <a:t>: </a:t>
            </a:r>
            <a:r>
              <a:rPr lang="en-US" sz="2000" i="1" dirty="0" err="1">
                <a:solidFill>
                  <a:srgbClr val="000000"/>
                </a:solidFill>
                <a:latin typeface="Times New Roman"/>
                <a:ea typeface="Calibri"/>
                <a:cs typeface="Times New Roman"/>
              </a:rPr>
              <a:t>Hình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r>
              <a:rPr lang="en-US" sz="2000" i="1" dirty="0">
                <a:solidFill>
                  <a:srgbClr val="000000"/>
                </a:solidFill>
                <a:latin typeface="Times New Roman"/>
                <a:ea typeface="Calibri"/>
                <a:cs typeface="Times New Roman"/>
              </a:rPr>
              <a:t> ABCD </a:t>
            </a:r>
            <a:r>
              <a:rPr lang="en-US" sz="2000" i="1" dirty="0" err="1">
                <a:solidFill>
                  <a:srgbClr val="000000"/>
                </a:solidFill>
                <a:latin typeface="Times New Roman"/>
                <a:ea typeface="Calibri"/>
                <a:cs typeface="Times New Roman"/>
              </a:rPr>
              <a:t>có</a:t>
            </a:r>
            <a:r>
              <a:rPr lang="en-US" sz="2000" i="1" dirty="0">
                <a:solidFill>
                  <a:srgbClr val="000000"/>
                </a:solidFill>
                <a:latin typeface="Times New Roman"/>
                <a:ea typeface="Calibri"/>
                <a:cs typeface="Times New Roman"/>
              </a:rPr>
              <a:t>:</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i="1" dirty="0">
                <a:solidFill>
                  <a:srgbClr val="000000"/>
                </a:solidFill>
                <a:latin typeface="Times New Roman"/>
                <a:ea typeface="Calibri"/>
                <a:cs typeface="Times New Roman"/>
              </a:rPr>
              <a:t>: AB=BC=CD=DA</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cạnh</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đối</a:t>
            </a:r>
            <a:r>
              <a:rPr lang="en-US" sz="2000" i="1" dirty="0">
                <a:solidFill>
                  <a:srgbClr val="000000"/>
                </a:solidFill>
                <a:latin typeface="Times New Roman"/>
                <a:ea typeface="Calibri"/>
                <a:cs typeface="Times New Roman"/>
              </a:rPr>
              <a:t> AB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CD; AD </a:t>
            </a:r>
            <a:r>
              <a:rPr lang="en-US" sz="2000" i="1" dirty="0" err="1">
                <a:solidFill>
                  <a:srgbClr val="000000"/>
                </a:solidFill>
                <a:latin typeface="Times New Roman"/>
                <a:ea typeface="Calibri"/>
                <a:cs typeface="Times New Roman"/>
              </a:rPr>
              <a:t>và</a:t>
            </a:r>
            <a:r>
              <a:rPr lang="en-US" sz="2000" i="1" dirty="0">
                <a:solidFill>
                  <a:srgbClr val="000000"/>
                </a:solidFill>
                <a:latin typeface="Times New Roman"/>
                <a:ea typeface="Calibri"/>
                <a:cs typeface="Times New Roman"/>
              </a:rPr>
              <a:t> BC song </a:t>
            </a:r>
            <a:r>
              <a:rPr lang="en-US" sz="2000" i="1" dirty="0" err="1">
                <a:solidFill>
                  <a:srgbClr val="000000"/>
                </a:solidFill>
                <a:latin typeface="Times New Roman"/>
                <a:ea typeface="Calibri"/>
                <a:cs typeface="Times New Roman"/>
              </a:rPr>
              <a:t>song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với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endParaRPr lang="en-US" sz="2000" i="1" dirty="0">
              <a:solidFill>
                <a:srgbClr val="000000"/>
              </a:solidFill>
              <a:latin typeface="Times New Roman"/>
              <a:ea typeface="Calibri"/>
              <a:cs typeface="Times New Roman"/>
            </a:endParaRP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Hai</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đường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cheo</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bằng</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nhau</a:t>
            </a:r>
            <a:r>
              <a:rPr lang="en-US" sz="2000" dirty="0">
                <a:ea typeface="Calibri"/>
                <a:cs typeface="Times New Roman"/>
              </a:rPr>
              <a:t>: AC= BD</a:t>
            </a:r>
          </a:p>
          <a:p>
            <a:pPr marL="285750" indent="-285750">
              <a:lnSpc>
                <a:spcPct val="150000"/>
              </a:lnSpc>
              <a:spcAft>
                <a:spcPts val="800"/>
              </a:spcAft>
              <a:buFont typeface="Arial" pitchFamily="34" charset="0"/>
              <a:buChar char="•"/>
            </a:pPr>
            <a:r>
              <a:rPr lang="en-US" sz="2000" i="1" dirty="0" err="1">
                <a:solidFill>
                  <a:srgbClr val="000000"/>
                </a:solidFill>
                <a:latin typeface="Times New Roman"/>
                <a:ea typeface="Calibri"/>
                <a:cs typeface="Times New Roman"/>
              </a:rPr>
              <a:t>Bốn</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ở </a:t>
            </a:r>
            <a:r>
              <a:rPr lang="en-US" sz="2000" i="1" dirty="0" err="1">
                <a:solidFill>
                  <a:srgbClr val="000000"/>
                </a:solidFill>
                <a:latin typeface="Times New Roman"/>
                <a:ea typeface="Calibri"/>
                <a:cs typeface="Times New Roman"/>
              </a:rPr>
              <a:t>các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đỉnh</a:t>
            </a:r>
            <a:r>
              <a:rPr lang="en-US" sz="2000" i="1" dirty="0">
                <a:solidFill>
                  <a:srgbClr val="000000"/>
                </a:solidFill>
                <a:latin typeface="Times New Roman"/>
                <a:ea typeface="Calibri"/>
                <a:cs typeface="Times New Roman"/>
              </a:rPr>
              <a:t> A, B, C, D </a:t>
            </a:r>
            <a:r>
              <a:rPr lang="en-US" sz="2000" i="1" dirty="0" err="1">
                <a:solidFill>
                  <a:srgbClr val="000000"/>
                </a:solidFill>
                <a:latin typeface="Times New Roman"/>
                <a:ea typeface="Calibri"/>
                <a:cs typeface="Times New Roman"/>
              </a:rPr>
              <a:t>là</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góc</a:t>
            </a:r>
            <a:r>
              <a:rPr lang="en-US" sz="2000" i="1" dirty="0">
                <a:solidFill>
                  <a:srgbClr val="000000"/>
                </a:solidFill>
                <a:latin typeface="Times New Roman"/>
                <a:ea typeface="Calibri"/>
                <a:cs typeface="Times New Roman"/>
              </a:rPr>
              <a:t> </a:t>
            </a:r>
            <a:r>
              <a:rPr lang="en-US" sz="2000" i="1" dirty="0" err="1">
                <a:solidFill>
                  <a:srgbClr val="000000"/>
                </a:solidFill>
                <a:latin typeface="Times New Roman"/>
                <a:ea typeface="Calibri"/>
                <a:cs typeface="Times New Roman"/>
              </a:rPr>
              <a:t>vuông</a:t>
            </a:r>
            <a:endParaRPr lang="en-US" sz="2000" i="1"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11823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D</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B</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A</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C</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AB=7cm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A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AB,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AD=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BC=7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89440" y="5013176"/>
            <a:ext cx="3884600" cy="538206"/>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7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CD</a:t>
            </a:r>
          </a:p>
        </p:txBody>
      </p:sp>
      <p:sp>
        <p:nvSpPr>
          <p:cNvPr id="181" name="Rectangle 180"/>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3" name="Rectangle 192"/>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94" name="Rectangle 193"/>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Tree>
    <p:extLst>
      <p:ext uri="{BB962C8B-B14F-4D97-AF65-F5344CB8AC3E}">
        <p14:creationId xmlns:p14="http://schemas.microsoft.com/office/powerpoint/2010/main" val="32946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Effect transition="in" filter="fade">
                                      <p:cBhvr>
                                        <p:cTn id="17" dur="500"/>
                                        <p:tgtEl>
                                          <p:spTgt spid="2949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4"/>
                                        </p:tgtEl>
                                      </p:cBhvr>
                                    </p:animEffect>
                                    <p:set>
                                      <p:cBhvr>
                                        <p:cTn id="22" dur="1" fill="hold">
                                          <p:stCondLst>
                                            <p:cond delay="499"/>
                                          </p:stCondLst>
                                        </p:cTn>
                                        <p:tgtEl>
                                          <p:spTgt spid="6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49"/>
                                        </p:tgtEl>
                                        <p:attrNameLst>
                                          <p:attrName>style.visibility</p:attrName>
                                        </p:attrNameLst>
                                      </p:cBhvr>
                                      <p:to>
                                        <p:strVal val="visible"/>
                                      </p:to>
                                    </p:set>
                                    <p:animEffect transition="in" filter="fade">
                                      <p:cBhvr>
                                        <p:cTn id="32" dur="500"/>
                                        <p:tgtEl>
                                          <p:spTgt spid="29494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4944"/>
                                        </p:tgtEl>
                                        <p:attrNameLst>
                                          <p:attrName>style.visibility</p:attrName>
                                        </p:attrNameLst>
                                      </p:cBhvr>
                                      <p:to>
                                        <p:strVal val="visible"/>
                                      </p:to>
                                    </p:set>
                                    <p:animEffect transition="in" filter="fade">
                                      <p:cBhvr>
                                        <p:cTn id="37" dur="500"/>
                                        <p:tgtEl>
                                          <p:spTgt spid="2949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4948"/>
                                        </p:tgtEl>
                                        <p:attrNameLst>
                                          <p:attrName>style.visibility</p:attrName>
                                        </p:attrNameLst>
                                      </p:cBhvr>
                                      <p:to>
                                        <p:strVal val="visible"/>
                                      </p:to>
                                    </p:set>
                                    <p:animEffect transition="in" filter="fade">
                                      <p:cBhvr>
                                        <p:cTn id="42" dur="500"/>
                                        <p:tgtEl>
                                          <p:spTgt spid="2949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6"/>
                                        </p:tgtEl>
                                        <p:attrNameLst>
                                          <p:attrName>style.visibility</p:attrName>
                                        </p:attrNameLst>
                                      </p:cBhvr>
                                      <p:to>
                                        <p:strVal val="visible"/>
                                      </p:to>
                                    </p:set>
                                    <p:animEffect transition="in" filter="fade">
                                      <p:cBhvr>
                                        <p:cTn id="47" dur="500"/>
                                        <p:tgtEl>
                                          <p:spTgt spid="2949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61"/>
                                        </p:tgtEl>
                                        <p:attrNameLst>
                                          <p:attrName>style.visibility</p:attrName>
                                        </p:attrNameLst>
                                      </p:cBhvr>
                                      <p:to>
                                        <p:strVal val="visible"/>
                                      </p:to>
                                    </p:set>
                                    <p:animEffect transition="in" filter="fade">
                                      <p:cBhvr>
                                        <p:cTn id="52" dur="500"/>
                                        <p:tgtEl>
                                          <p:spTgt spid="294961"/>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58385 0.04421 L -0.29306 0.04838 L -0.58385 0.04421 Z " pathEditMode="relative" ptsTypes="AAA">
                                      <p:cBhvr>
                                        <p:cTn id="56" dur="2000" fill="hold"/>
                                        <p:tgtEl>
                                          <p:spTgt spid="9"/>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4915"/>
                                        </p:tgtEl>
                                        <p:attrNameLst>
                                          <p:attrName>style.visibility</p:attrName>
                                        </p:attrNameLst>
                                      </p:cBhvr>
                                      <p:to>
                                        <p:strVal val="visible"/>
                                      </p:to>
                                    </p:set>
                                    <p:animEffect transition="in" filter="fade">
                                      <p:cBhvr>
                                        <p:cTn id="61" dur="500"/>
                                        <p:tgtEl>
                                          <p:spTgt spid="2949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4953"/>
                                        </p:tgtEl>
                                        <p:attrNameLst>
                                          <p:attrName>style.visibility</p:attrName>
                                        </p:attrNameLst>
                                      </p:cBhvr>
                                      <p:to>
                                        <p:strVal val="visible"/>
                                      </p:to>
                                    </p:set>
                                    <p:animEffect transition="in" filter="fade">
                                      <p:cBhvr>
                                        <p:cTn id="66" dur="500"/>
                                        <p:tgtEl>
                                          <p:spTgt spid="29495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47"/>
                                        </p:tgtEl>
                                        <p:attrNameLst>
                                          <p:attrName>style.visibility</p:attrName>
                                        </p:attrNameLst>
                                      </p:cBhvr>
                                      <p:to>
                                        <p:strVal val="visible"/>
                                      </p:to>
                                    </p:set>
                                    <p:animEffect transition="in" filter="fade">
                                      <p:cBhvr>
                                        <p:cTn id="71" dur="500"/>
                                        <p:tgtEl>
                                          <p:spTgt spid="2949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43"/>
                                        </p:tgtEl>
                                        <p:attrNameLst>
                                          <p:attrName>style.visibility</p:attrName>
                                        </p:attrNameLst>
                                      </p:cBhvr>
                                      <p:to>
                                        <p:strVal val="visible"/>
                                      </p:to>
                                    </p:set>
                                    <p:animEffect transition="in" filter="fade">
                                      <p:cBhvr>
                                        <p:cTn id="76" dur="500"/>
                                        <p:tgtEl>
                                          <p:spTgt spid="29494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82"/>
                                        </p:tgtEl>
                                        <p:attrNameLst>
                                          <p:attrName>style.visibility</p:attrName>
                                        </p:attrNameLst>
                                      </p:cBhvr>
                                      <p:to>
                                        <p:strVal val="visible"/>
                                      </p:to>
                                    </p:set>
                                    <p:animEffect transition="in" filter="fade">
                                      <p:cBhvr>
                                        <p:cTn id="86" dur="500"/>
                                        <p:tgtEl>
                                          <p:spTgt spid="18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94962"/>
                                        </p:tgtEl>
                                        <p:attrNameLst>
                                          <p:attrName>style.visibility</p:attrName>
                                        </p:attrNameLst>
                                      </p:cBhvr>
                                      <p:to>
                                        <p:strVal val="visible"/>
                                      </p:to>
                                    </p:set>
                                    <p:animEffect transition="in" filter="fade">
                                      <p:cBhvr>
                                        <p:cTn id="91" dur="500"/>
                                        <p:tgtEl>
                                          <p:spTgt spid="294962"/>
                                        </p:tgtEl>
                                      </p:cBhvr>
                                    </p:animEffec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1.02257 -0.04051 L 0.73178 -0.03842 L 1.02257 -0.04051 Z " pathEditMode="relative" ptsTypes="AAA">
                                      <p:cBhvr>
                                        <p:cTn id="95" dur="2000" fill="hold"/>
                                        <p:tgtEl>
                                          <p:spTgt spid="183"/>
                                        </p:tgtEl>
                                        <p:attrNameLst>
                                          <p:attrName>ppt_x</p:attrName>
                                          <p:attrName>ppt_y</p:attrName>
                                        </p:attrNameLst>
                                      </p:cBhvr>
                                    </p:animMotion>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83"/>
                                        </p:tgtEl>
                                      </p:cBhvr>
                                    </p:animEffect>
                                    <p:set>
                                      <p:cBhvr>
                                        <p:cTn id="100" dur="1" fill="hold">
                                          <p:stCondLst>
                                            <p:cond delay="499"/>
                                          </p:stCondLst>
                                        </p:cTn>
                                        <p:tgtEl>
                                          <p:spTgt spid="18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94917"/>
                                        </p:tgtEl>
                                        <p:attrNameLst>
                                          <p:attrName>style.visibility</p:attrName>
                                        </p:attrNameLst>
                                      </p:cBhvr>
                                      <p:to>
                                        <p:strVal val="visible"/>
                                      </p:to>
                                    </p:set>
                                    <p:animEffect transition="in" filter="fade">
                                      <p:cBhvr>
                                        <p:cTn id="105" dur="500"/>
                                        <p:tgtEl>
                                          <p:spTgt spid="294917"/>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294950"/>
                                        </p:tgtEl>
                                        <p:attrNameLst>
                                          <p:attrName>style.visibility</p:attrName>
                                        </p:attrNameLst>
                                      </p:cBhvr>
                                      <p:to>
                                        <p:strVal val="visible"/>
                                      </p:to>
                                    </p:set>
                                    <p:anim calcmode="lin" valueType="num">
                                      <p:cBhvr additive="base">
                                        <p:cTn id="110" dur="500" fill="hold"/>
                                        <p:tgtEl>
                                          <p:spTgt spid="294950"/>
                                        </p:tgtEl>
                                        <p:attrNameLst>
                                          <p:attrName>ppt_x</p:attrName>
                                        </p:attrNameLst>
                                      </p:cBhvr>
                                      <p:tavLst>
                                        <p:tav tm="0">
                                          <p:val>
                                            <p:strVal val="#ppt_x"/>
                                          </p:val>
                                        </p:tav>
                                        <p:tav tm="100000">
                                          <p:val>
                                            <p:strVal val="#ppt_x"/>
                                          </p:val>
                                        </p:tav>
                                      </p:tavLst>
                                    </p:anim>
                                    <p:anim calcmode="lin" valueType="num">
                                      <p:cBhvr additive="base">
                                        <p:cTn id="111"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94945"/>
                                        </p:tgtEl>
                                        <p:attrNameLst>
                                          <p:attrName>style.visibility</p:attrName>
                                        </p:attrNameLst>
                                      </p:cBhvr>
                                      <p:to>
                                        <p:strVal val="visible"/>
                                      </p:to>
                                    </p:set>
                                    <p:animEffect transition="in" filter="fade">
                                      <p:cBhvr>
                                        <p:cTn id="116" dur="500"/>
                                        <p:tgtEl>
                                          <p:spTgt spid="29494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1"/>
                                        </p:tgtEl>
                                        <p:attrNameLst>
                                          <p:attrName>style.visibility</p:attrName>
                                        </p:attrNameLst>
                                      </p:cBhvr>
                                      <p:to>
                                        <p:strVal val="visible"/>
                                      </p:to>
                                    </p:set>
                                    <p:animEffect transition="in" filter="fade">
                                      <p:cBhvr>
                                        <p:cTn id="121" dur="500"/>
                                        <p:tgtEl>
                                          <p:spTgt spid="19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94954"/>
                                        </p:tgtEl>
                                        <p:attrNameLst>
                                          <p:attrName>style.visibility</p:attrName>
                                        </p:attrNameLst>
                                      </p:cBhvr>
                                      <p:to>
                                        <p:strVal val="visible"/>
                                      </p:to>
                                    </p:set>
                                    <p:animEffect transition="in" filter="fade">
                                      <p:cBhvr>
                                        <p:cTn id="126" dur="500"/>
                                        <p:tgtEl>
                                          <p:spTgt spid="294954"/>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92"/>
                                        </p:tgtEl>
                                        <p:attrNameLst>
                                          <p:attrName>style.visibility</p:attrName>
                                        </p:attrNameLst>
                                      </p:cBhvr>
                                      <p:to>
                                        <p:strVal val="visible"/>
                                      </p:to>
                                    </p:set>
                                    <p:animEffect transition="in" filter="fade">
                                      <p:cBhvr>
                                        <p:cTn id="131" dur="500"/>
                                        <p:tgtEl>
                                          <p:spTgt spid="19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Line 3"/>
          <p:cNvSpPr>
            <a:spLocks noChangeShapeType="1"/>
          </p:cNvSpPr>
          <p:nvPr/>
        </p:nvSpPr>
        <p:spPr bwMode="auto">
          <a:xfrm>
            <a:off x="5235575" y="2097088"/>
            <a:ext cx="1588" cy="284480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6" name="Line 4"/>
          <p:cNvSpPr>
            <a:spLocks noChangeShapeType="1"/>
          </p:cNvSpPr>
          <p:nvPr/>
        </p:nvSpPr>
        <p:spPr bwMode="auto">
          <a:xfrm>
            <a:off x="5237163" y="4940300"/>
            <a:ext cx="2652712"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7" name="Line 5"/>
          <p:cNvSpPr>
            <a:spLocks noChangeShapeType="1"/>
          </p:cNvSpPr>
          <p:nvPr/>
        </p:nvSpPr>
        <p:spPr bwMode="auto">
          <a:xfrm flipV="1">
            <a:off x="7896225" y="2097088"/>
            <a:ext cx="0" cy="2838450"/>
          </a:xfrm>
          <a:prstGeom prst="line">
            <a:avLst/>
          </a:prstGeom>
          <a:noFill/>
          <a:ln w="38100">
            <a:solidFill>
              <a:srgbClr val="0000FF"/>
            </a:solidFill>
            <a:round/>
            <a:headEnd/>
            <a:tailEnd/>
          </a:ln>
        </p:spPr>
        <p:txBody>
          <a:bodyPr/>
          <a:lstStyle/>
          <a:p>
            <a:pPr defTabSz="914400"/>
            <a:endParaRPr lang="en-US">
              <a:solidFill>
                <a:prstClr val="black"/>
              </a:solidFill>
            </a:endParaRPr>
          </a:p>
        </p:txBody>
      </p:sp>
      <p:sp>
        <p:nvSpPr>
          <p:cNvPr id="294918" name="Line 6"/>
          <p:cNvSpPr>
            <a:spLocks noChangeShapeType="1"/>
          </p:cNvSpPr>
          <p:nvPr/>
        </p:nvSpPr>
        <p:spPr bwMode="auto">
          <a:xfrm>
            <a:off x="5235575" y="2097088"/>
            <a:ext cx="2660650" cy="1588"/>
          </a:xfrm>
          <a:prstGeom prst="line">
            <a:avLst/>
          </a:prstGeom>
          <a:noFill/>
          <a:ln w="38100">
            <a:solidFill>
              <a:srgbClr val="0000FF"/>
            </a:solidFill>
            <a:round/>
            <a:headEnd/>
            <a:tailEnd/>
          </a:ln>
        </p:spPr>
        <p:txBody>
          <a:bodyPr/>
          <a:lstStyle/>
          <a:p>
            <a:pPr defTabSz="914400"/>
            <a:endParaRPr lang="en-US">
              <a:solidFill>
                <a:prstClr val="black"/>
              </a:solidFill>
            </a:endParaRPr>
          </a:p>
        </p:txBody>
      </p:sp>
      <p:grpSp>
        <p:nvGrpSpPr>
          <p:cNvPr id="5" name="Group 7"/>
          <p:cNvGrpSpPr>
            <a:grpSpLocks/>
          </p:cNvGrpSpPr>
          <p:nvPr/>
        </p:nvGrpSpPr>
        <p:grpSpPr bwMode="auto">
          <a:xfrm rot="5400000">
            <a:off x="7279225" y="7058480"/>
            <a:ext cx="1617245" cy="2855231"/>
            <a:chOff x="3278" y="618"/>
            <a:chExt cx="1477" cy="2744"/>
          </a:xfrm>
        </p:grpSpPr>
        <p:sp>
          <p:nvSpPr>
            <p:cNvPr id="7225"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26"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27"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8"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29"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0"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31"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294943" name="Oval 31"/>
          <p:cNvSpPr>
            <a:spLocks noChangeArrowheads="1"/>
          </p:cNvSpPr>
          <p:nvPr/>
        </p:nvSpPr>
        <p:spPr bwMode="auto">
          <a:xfrm>
            <a:off x="5192067"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4" name="Oval 32"/>
          <p:cNvSpPr>
            <a:spLocks noChangeArrowheads="1"/>
          </p:cNvSpPr>
          <p:nvPr/>
        </p:nvSpPr>
        <p:spPr bwMode="auto">
          <a:xfrm>
            <a:off x="5203825" y="4870450"/>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5" name="Oval 33"/>
          <p:cNvSpPr>
            <a:spLocks noChangeArrowheads="1"/>
          </p:cNvSpPr>
          <p:nvPr/>
        </p:nvSpPr>
        <p:spPr bwMode="auto">
          <a:xfrm>
            <a:off x="7829550" y="2024063"/>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6" name="Oval 34"/>
          <p:cNvSpPr>
            <a:spLocks noChangeArrowheads="1"/>
          </p:cNvSpPr>
          <p:nvPr/>
        </p:nvSpPr>
        <p:spPr bwMode="auto">
          <a:xfrm>
            <a:off x="7829550" y="4886325"/>
            <a:ext cx="100013" cy="107950"/>
          </a:xfrm>
          <a:prstGeom prst="ellipse">
            <a:avLst/>
          </a:prstGeom>
          <a:solidFill>
            <a:schemeClr val="tx1"/>
          </a:solidFill>
          <a:ln w="9525">
            <a:solidFill>
              <a:schemeClr val="tx1"/>
            </a:solidFill>
            <a:round/>
            <a:headEnd/>
            <a:tailEnd/>
          </a:ln>
        </p:spPr>
        <p:txBody>
          <a:bodyPr wrap="none" anchor="ctr"/>
          <a:lstStyle/>
          <a:p>
            <a:pPr defTabSz="914400"/>
            <a:endParaRPr lang="en-US">
              <a:solidFill>
                <a:prstClr val="black"/>
              </a:solidFill>
            </a:endParaRPr>
          </a:p>
        </p:txBody>
      </p:sp>
      <p:sp>
        <p:nvSpPr>
          <p:cNvPr id="294947" name="Text Box 35"/>
          <p:cNvSpPr txBox="1">
            <a:spLocks noChangeArrowheads="1"/>
          </p:cNvSpPr>
          <p:nvPr/>
        </p:nvSpPr>
        <p:spPr bwMode="auto">
          <a:xfrm>
            <a:off x="4765675" y="1795463"/>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I</a:t>
            </a:r>
          </a:p>
        </p:txBody>
      </p:sp>
      <p:sp>
        <p:nvSpPr>
          <p:cNvPr id="294948" name="Text Box 36"/>
          <p:cNvSpPr txBox="1">
            <a:spLocks noChangeArrowheads="1"/>
          </p:cNvSpPr>
          <p:nvPr/>
        </p:nvSpPr>
        <p:spPr bwMode="auto">
          <a:xfrm>
            <a:off x="7643813" y="4976813"/>
            <a:ext cx="438150" cy="461665"/>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G</a:t>
            </a:r>
          </a:p>
        </p:txBody>
      </p:sp>
      <p:sp>
        <p:nvSpPr>
          <p:cNvPr id="294949" name="Text Box 37"/>
          <p:cNvSpPr txBox="1">
            <a:spLocks noChangeArrowheads="1"/>
          </p:cNvSpPr>
          <p:nvPr/>
        </p:nvSpPr>
        <p:spPr bwMode="auto">
          <a:xfrm>
            <a:off x="4799013" y="4845050"/>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E</a:t>
            </a:r>
          </a:p>
        </p:txBody>
      </p:sp>
      <p:sp>
        <p:nvSpPr>
          <p:cNvPr id="294950" name="Text Box 38"/>
          <p:cNvSpPr txBox="1">
            <a:spLocks noChangeArrowheads="1"/>
          </p:cNvSpPr>
          <p:nvPr/>
        </p:nvSpPr>
        <p:spPr bwMode="auto">
          <a:xfrm>
            <a:off x="7889875" y="1639888"/>
            <a:ext cx="438150" cy="457200"/>
          </a:xfrm>
          <a:prstGeom prst="rect">
            <a:avLst/>
          </a:prstGeom>
          <a:noFill/>
          <a:ln w="9525">
            <a:noFill/>
            <a:miter lim="800000"/>
            <a:headEnd/>
            <a:tailEnd/>
          </a:ln>
        </p:spPr>
        <p:txBody>
          <a:bodyPr>
            <a:spAutoFit/>
          </a:bodyPr>
          <a:lstStyle/>
          <a:p>
            <a:pPr defTabSz="914400">
              <a:spcBef>
                <a:spcPct val="50000"/>
              </a:spcBef>
            </a:pPr>
            <a:r>
              <a:rPr lang="en-US" sz="2400" b="1" dirty="0">
                <a:solidFill>
                  <a:prstClr val="black"/>
                </a:solidFill>
                <a:latin typeface="Times New Roman" pitchFamily="18" charset="0"/>
              </a:rPr>
              <a:t>H</a:t>
            </a:r>
          </a:p>
        </p:txBody>
      </p:sp>
      <p:sp>
        <p:nvSpPr>
          <p:cNvPr id="294951" name="Freeform 39"/>
          <p:cNvSpPr>
            <a:spLocks/>
          </p:cNvSpPr>
          <p:nvPr/>
        </p:nvSpPr>
        <p:spPr bwMode="auto">
          <a:xfrm>
            <a:off x="5237163" y="2060575"/>
            <a:ext cx="333375" cy="360363"/>
          </a:xfrm>
          <a:custGeom>
            <a:avLst/>
            <a:gdLst>
              <a:gd name="T0" fmla="*/ 227 w 227"/>
              <a:gd name="T1" fmla="*/ 0 h 227"/>
              <a:gd name="T2" fmla="*/ 227 w 227"/>
              <a:gd name="T3" fmla="*/ 227 h 227"/>
              <a:gd name="T4" fmla="*/ 0 w 227"/>
              <a:gd name="T5" fmla="*/ 227 h 227"/>
              <a:gd name="T6" fmla="*/ 0 60000 65536"/>
              <a:gd name="T7" fmla="*/ 0 60000 65536"/>
              <a:gd name="T8" fmla="*/ 0 60000 65536"/>
              <a:gd name="T9" fmla="*/ 0 w 227"/>
              <a:gd name="T10" fmla="*/ 0 h 227"/>
              <a:gd name="T11" fmla="*/ 227 w 227"/>
              <a:gd name="T12" fmla="*/ 227 h 227"/>
            </a:gdLst>
            <a:ahLst/>
            <a:cxnLst>
              <a:cxn ang="T6">
                <a:pos x="T0" y="T1"/>
              </a:cxn>
              <a:cxn ang="T7">
                <a:pos x="T2" y="T3"/>
              </a:cxn>
              <a:cxn ang="T8">
                <a:pos x="T4" y="T5"/>
              </a:cxn>
            </a:cxnLst>
            <a:rect l="T9" t="T10" r="T11" b="T12"/>
            <a:pathLst>
              <a:path w="227" h="227">
                <a:moveTo>
                  <a:pt x="227" y="0"/>
                </a:moveTo>
                <a:lnTo>
                  <a:pt x="227" y="227"/>
                </a:lnTo>
                <a:lnTo>
                  <a:pt x="0"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2" name="Freeform 40"/>
          <p:cNvSpPr>
            <a:spLocks/>
          </p:cNvSpPr>
          <p:nvPr/>
        </p:nvSpPr>
        <p:spPr bwMode="auto">
          <a:xfrm>
            <a:off x="7596188" y="2060575"/>
            <a:ext cx="300037" cy="323850"/>
          </a:xfrm>
          <a:custGeom>
            <a:avLst/>
            <a:gdLst>
              <a:gd name="T0" fmla="*/ 0 w 204"/>
              <a:gd name="T1" fmla="*/ 0 h 204"/>
              <a:gd name="T2" fmla="*/ 0 w 204"/>
              <a:gd name="T3" fmla="*/ 204 h 204"/>
              <a:gd name="T4" fmla="*/ 204 w 204"/>
              <a:gd name="T5" fmla="*/ 204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lnTo>
                  <a:pt x="0" y="204"/>
                </a:lnTo>
                <a:lnTo>
                  <a:pt x="204" y="204"/>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3" name="Freeform 41"/>
          <p:cNvSpPr>
            <a:spLocks/>
          </p:cNvSpPr>
          <p:nvPr/>
        </p:nvSpPr>
        <p:spPr bwMode="auto">
          <a:xfrm>
            <a:off x="5237163" y="4613275"/>
            <a:ext cx="333375" cy="328613"/>
          </a:xfrm>
          <a:custGeom>
            <a:avLst/>
            <a:gdLst>
              <a:gd name="T0" fmla="*/ 0 w 249"/>
              <a:gd name="T1" fmla="*/ 0 h 227"/>
              <a:gd name="T2" fmla="*/ 249 w 249"/>
              <a:gd name="T3" fmla="*/ 0 h 227"/>
              <a:gd name="T4" fmla="*/ 249 w 249"/>
              <a:gd name="T5" fmla="*/ 227 h 227"/>
              <a:gd name="T6" fmla="*/ 0 60000 65536"/>
              <a:gd name="T7" fmla="*/ 0 60000 65536"/>
              <a:gd name="T8" fmla="*/ 0 60000 65536"/>
              <a:gd name="T9" fmla="*/ 0 w 249"/>
              <a:gd name="T10" fmla="*/ 0 h 227"/>
              <a:gd name="T11" fmla="*/ 249 w 249"/>
              <a:gd name="T12" fmla="*/ 227 h 227"/>
            </a:gdLst>
            <a:ahLst/>
            <a:cxnLst>
              <a:cxn ang="T6">
                <a:pos x="T0" y="T1"/>
              </a:cxn>
              <a:cxn ang="T7">
                <a:pos x="T2" y="T3"/>
              </a:cxn>
              <a:cxn ang="T8">
                <a:pos x="T4" y="T5"/>
              </a:cxn>
            </a:cxnLst>
            <a:rect l="T9" t="T10" r="T11" b="T12"/>
            <a:pathLst>
              <a:path w="249" h="227">
                <a:moveTo>
                  <a:pt x="0" y="0"/>
                </a:moveTo>
                <a:lnTo>
                  <a:pt x="249" y="0"/>
                </a:lnTo>
                <a:lnTo>
                  <a:pt x="249" y="227"/>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54" name="Freeform 42"/>
          <p:cNvSpPr>
            <a:spLocks/>
          </p:cNvSpPr>
          <p:nvPr/>
        </p:nvSpPr>
        <p:spPr bwMode="auto">
          <a:xfrm>
            <a:off x="7596188" y="4633913"/>
            <a:ext cx="300037" cy="287337"/>
          </a:xfrm>
          <a:custGeom>
            <a:avLst/>
            <a:gdLst>
              <a:gd name="T0" fmla="*/ 204 w 204"/>
              <a:gd name="T1" fmla="*/ 0 h 181"/>
              <a:gd name="T2" fmla="*/ 0 w 204"/>
              <a:gd name="T3" fmla="*/ 0 h 181"/>
              <a:gd name="T4" fmla="*/ 0 w 204"/>
              <a:gd name="T5" fmla="*/ 181 h 181"/>
              <a:gd name="T6" fmla="*/ 0 60000 65536"/>
              <a:gd name="T7" fmla="*/ 0 60000 65536"/>
              <a:gd name="T8" fmla="*/ 0 60000 65536"/>
              <a:gd name="T9" fmla="*/ 0 w 204"/>
              <a:gd name="T10" fmla="*/ 0 h 181"/>
              <a:gd name="T11" fmla="*/ 204 w 204"/>
              <a:gd name="T12" fmla="*/ 181 h 181"/>
            </a:gdLst>
            <a:ahLst/>
            <a:cxnLst>
              <a:cxn ang="T6">
                <a:pos x="T0" y="T1"/>
              </a:cxn>
              <a:cxn ang="T7">
                <a:pos x="T2" y="T3"/>
              </a:cxn>
              <a:cxn ang="T8">
                <a:pos x="T4" y="T5"/>
              </a:cxn>
            </a:cxnLst>
            <a:rect l="T9" t="T10" r="T11" b="T12"/>
            <a:pathLst>
              <a:path w="204" h="181">
                <a:moveTo>
                  <a:pt x="204" y="0"/>
                </a:moveTo>
                <a:lnTo>
                  <a:pt x="0" y="0"/>
                </a:lnTo>
                <a:lnTo>
                  <a:pt x="0" y="181"/>
                </a:lnTo>
              </a:path>
            </a:pathLst>
          </a:custGeom>
          <a:noFill/>
          <a:ln w="28575">
            <a:solidFill>
              <a:schemeClr val="tx1"/>
            </a:solidFill>
            <a:round/>
            <a:headEnd/>
            <a:tailEnd/>
          </a:ln>
        </p:spPr>
        <p:txBody>
          <a:bodyPr/>
          <a:lstStyle/>
          <a:p>
            <a:pPr defTabSz="914400"/>
            <a:endParaRPr lang="en-US">
              <a:solidFill>
                <a:prstClr val="black"/>
              </a:solidFill>
            </a:endParaRPr>
          </a:p>
        </p:txBody>
      </p:sp>
      <p:sp>
        <p:nvSpPr>
          <p:cNvPr id="294960" name="Text Box 48"/>
          <p:cNvSpPr txBox="1">
            <a:spLocks noChangeArrowheads="1"/>
          </p:cNvSpPr>
          <p:nvPr/>
        </p:nvSpPr>
        <p:spPr bwMode="auto">
          <a:xfrm>
            <a:off x="484188" y="1706565"/>
            <a:ext cx="4148137"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1</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EG=7cm</a:t>
            </a:r>
          </a:p>
        </p:txBody>
      </p:sp>
      <p:sp>
        <p:nvSpPr>
          <p:cNvPr id="294961" name="Text Box 49"/>
          <p:cNvSpPr txBox="1">
            <a:spLocks noChangeArrowheads="1"/>
          </p:cNvSpPr>
          <p:nvPr/>
        </p:nvSpPr>
        <p:spPr bwMode="auto">
          <a:xfrm>
            <a:off x="517525" y="2843443"/>
            <a:ext cx="3943350" cy="1938992"/>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2 </a:t>
            </a:r>
            <a:r>
              <a:rPr lang="en-US" sz="2400" dirty="0">
                <a:solidFill>
                  <a:srgbClr val="FF0000"/>
                </a:solidFill>
                <a:latin typeface="Times New Roman" pitchFamily="18" charset="0"/>
              </a:rPr>
              <a: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Đặt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đỉnh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góc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vuông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với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điểm</a:t>
            </a:r>
            <a:r>
              <a:rPr lang="en-US" sz="2400" dirty="0">
                <a:solidFill>
                  <a:srgbClr val="0000FF"/>
                </a:solidFill>
                <a:latin typeface="Times New Roman" pitchFamily="18" charset="0"/>
              </a:rPr>
              <a:t> E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EG,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theo</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kia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EI= 7cm</a:t>
            </a:r>
          </a:p>
        </p:txBody>
      </p:sp>
      <p:sp>
        <p:nvSpPr>
          <p:cNvPr id="294962" name="Text Box 50"/>
          <p:cNvSpPr txBox="1">
            <a:spLocks noChangeArrowheads="1"/>
          </p:cNvSpPr>
          <p:nvPr/>
        </p:nvSpPr>
        <p:spPr bwMode="auto">
          <a:xfrm>
            <a:off x="517525" y="4800600"/>
            <a:ext cx="3683000" cy="1200329"/>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3:</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Xoay</a:t>
            </a:r>
            <a:r>
              <a:rPr lang="en-US" sz="2400" dirty="0">
                <a:solidFill>
                  <a:srgbClr val="0000FF"/>
                </a:solidFill>
                <a:latin typeface="Times New Roman" pitchFamily="18" charset="0"/>
              </a:rPr>
              <a:t> ê </a:t>
            </a:r>
            <a:r>
              <a:rPr lang="en-US" sz="2400" dirty="0" err="1">
                <a:solidFill>
                  <a:srgbClr val="0000FF"/>
                </a:solidFill>
                <a:latin typeface="Times New Roman" pitchFamily="18" charset="0"/>
              </a:rPr>
              <a:t>ke</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rồi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thực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hiện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tương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tự</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như</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bước</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để</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được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cạnh</a:t>
            </a:r>
            <a:r>
              <a:rPr lang="en-US" sz="2400" dirty="0">
                <a:solidFill>
                  <a:srgbClr val="0000FF"/>
                </a:solidFill>
                <a:latin typeface="Times New Roman" pitchFamily="18" charset="0"/>
              </a:rPr>
              <a:t> GH=7 cm</a:t>
            </a:r>
          </a:p>
        </p:txBody>
      </p:sp>
      <p:grpSp>
        <p:nvGrpSpPr>
          <p:cNvPr id="9" name="Group 52"/>
          <p:cNvGrpSpPr>
            <a:grpSpLocks/>
          </p:cNvGrpSpPr>
          <p:nvPr/>
        </p:nvGrpSpPr>
        <p:grpSpPr bwMode="auto">
          <a:xfrm>
            <a:off x="10598323" y="2883792"/>
            <a:ext cx="742429" cy="1729483"/>
            <a:chOff x="3278" y="618"/>
            <a:chExt cx="1477" cy="2744"/>
          </a:xfrm>
        </p:grpSpPr>
        <p:sp>
          <p:nvSpPr>
            <p:cNvPr id="7200" name="AutoShape 53"/>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7201" name="AutoShape 54"/>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7202" name="Line 55"/>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3" name="Line 56"/>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4" name="Line 57"/>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5" name="Line 58"/>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7206" name="Line 59"/>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grpSp>
        <p:nvGrpSpPr>
          <p:cNvPr id="64" name="Group 238"/>
          <p:cNvGrpSpPr>
            <a:grpSpLocks/>
          </p:cNvGrpSpPr>
          <p:nvPr/>
        </p:nvGrpSpPr>
        <p:grpSpPr bwMode="auto">
          <a:xfrm>
            <a:off x="5175039" y="5029200"/>
            <a:ext cx="4578561" cy="575864"/>
            <a:chOff x="576" y="816"/>
            <a:chExt cx="5040" cy="713"/>
          </a:xfrm>
        </p:grpSpPr>
        <p:sp>
          <p:nvSpPr>
            <p:cNvPr id="65"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algn="ctr" defTabSz="914400"/>
              <a:endParaRPr lang="en-US" kern="0">
                <a:solidFill>
                  <a:srgbClr val="FF3300"/>
                </a:solidFill>
              </a:endParaRPr>
            </a:p>
          </p:txBody>
        </p:sp>
        <p:sp>
          <p:nvSpPr>
            <p:cNvPr id="66"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7"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8"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69"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0"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1"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2"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3"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4"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5"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6"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7"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8"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79"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0"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1"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2"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3"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4"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5"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6"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7"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8"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89"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0"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1"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2"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3"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4"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5"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6"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7"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8"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99"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0"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1"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2"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3"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4"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5"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6"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7"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8"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09"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0"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1"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2"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3"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4"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5"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6"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7"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8"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19"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0"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1"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2"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3"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4"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5"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6"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7"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8"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29"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0"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1"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2"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3"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4"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5"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6"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7"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8"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39"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0"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1"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2"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3"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4"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5"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6"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7"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8"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49"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0"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1"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2"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3"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4"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5"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6"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7"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8"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59" name="Text Box 333"/>
            <p:cNvSpPr txBox="1">
              <a:spLocks noChangeArrowheads="1"/>
            </p:cNvSpPr>
            <p:nvPr/>
          </p:nvSpPr>
          <p:spPr bwMode="auto">
            <a:xfrm>
              <a:off x="576" y="969"/>
              <a:ext cx="29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0 </a:t>
              </a:r>
            </a:p>
          </p:txBody>
        </p:sp>
        <p:sp>
          <p:nvSpPr>
            <p:cNvPr id="160"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1</a:t>
              </a:r>
            </a:p>
          </p:txBody>
        </p:sp>
        <p:sp>
          <p:nvSpPr>
            <p:cNvPr id="161"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2</a:t>
              </a:r>
            </a:p>
          </p:txBody>
        </p:sp>
        <p:sp>
          <p:nvSpPr>
            <p:cNvPr id="162"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3</a:t>
              </a:r>
            </a:p>
          </p:txBody>
        </p:sp>
        <p:sp>
          <p:nvSpPr>
            <p:cNvPr id="163"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4</a:t>
              </a:r>
            </a:p>
          </p:txBody>
        </p:sp>
        <p:sp>
          <p:nvSpPr>
            <p:cNvPr id="164"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5</a:t>
              </a:r>
            </a:p>
          </p:txBody>
        </p:sp>
        <p:sp>
          <p:nvSpPr>
            <p:cNvPr id="165"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6</a:t>
              </a:r>
            </a:p>
          </p:txBody>
        </p:sp>
        <p:sp>
          <p:nvSpPr>
            <p:cNvPr id="166"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7</a:t>
              </a:r>
            </a:p>
          </p:txBody>
        </p:sp>
        <p:sp>
          <p:nvSpPr>
            <p:cNvPr id="167"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8</a:t>
              </a:r>
            </a:p>
          </p:txBody>
        </p:sp>
        <p:sp>
          <p:nvSpPr>
            <p:cNvPr id="168"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a:solidFill>
                    <a:srgbClr val="FF3300"/>
                  </a:solidFill>
                </a:rPr>
                <a:t>9</a:t>
              </a:r>
            </a:p>
          </p:txBody>
        </p:sp>
        <p:sp>
          <p:nvSpPr>
            <p:cNvPr id="169"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0"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1"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2"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3"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4"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5"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6"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77"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kern="0" dirty="0">
                  <a:solidFill>
                    <a:srgbClr val="FF3300"/>
                  </a:solidFill>
                </a:rPr>
                <a:t>10</a:t>
              </a:r>
            </a:p>
          </p:txBody>
        </p:sp>
        <p:sp>
          <p:nvSpPr>
            <p:cNvPr id="178"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r>
                <a:rPr lang="en-US" sz="1000" kern="0">
                  <a:solidFill>
                    <a:srgbClr val="FFFFFF"/>
                  </a:solidFill>
                </a:rPr>
                <a:t>THCS Phulac</a:t>
              </a:r>
            </a:p>
          </p:txBody>
        </p:sp>
        <p:sp>
          <p:nvSpPr>
            <p:cNvPr id="179"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sp>
          <p:nvSpPr>
            <p:cNvPr id="180"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defTabSz="914400"/>
              <a:endParaRPr lang="en-US" kern="0">
                <a:solidFill>
                  <a:sysClr val="windowText" lastClr="000000"/>
                </a:solidFill>
              </a:endParaRPr>
            </a:p>
          </p:txBody>
        </p:sp>
      </p:grpSp>
      <p:sp>
        <p:nvSpPr>
          <p:cNvPr id="10" name="Rectangle 9"/>
          <p:cNvSpPr/>
          <p:nvPr/>
        </p:nvSpPr>
        <p:spPr>
          <a:xfrm>
            <a:off x="6225333" y="4940300"/>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82" name="Rectangle 181"/>
          <p:cNvSpPr/>
          <p:nvPr/>
        </p:nvSpPr>
        <p:spPr>
          <a:xfrm>
            <a:off x="4401195" y="3215493"/>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grpSp>
        <p:nvGrpSpPr>
          <p:cNvPr id="183" name="Group 7"/>
          <p:cNvGrpSpPr>
            <a:grpSpLocks/>
          </p:cNvGrpSpPr>
          <p:nvPr/>
        </p:nvGrpSpPr>
        <p:grpSpPr bwMode="auto">
          <a:xfrm rot="16200000">
            <a:off x="-3333041" y="3317614"/>
            <a:ext cx="1336476" cy="2376264"/>
            <a:chOff x="3278" y="618"/>
            <a:chExt cx="1477" cy="2744"/>
          </a:xfrm>
        </p:grpSpPr>
        <p:sp>
          <p:nvSpPr>
            <p:cNvPr id="184" name="AutoShape 8"/>
            <p:cNvSpPr>
              <a:spLocks noChangeArrowheads="1"/>
            </p:cNvSpPr>
            <p:nvPr/>
          </p:nvSpPr>
          <p:spPr bwMode="auto">
            <a:xfrm>
              <a:off x="3279" y="618"/>
              <a:ext cx="1476" cy="2744"/>
            </a:xfrm>
            <a:prstGeom prst="rtTriangle">
              <a:avLst/>
            </a:prstGeom>
            <a:solidFill>
              <a:srgbClr val="FF99FF"/>
            </a:solidFill>
            <a:ln w="9525">
              <a:noFill/>
              <a:miter lim="800000"/>
              <a:headEnd/>
              <a:tailEnd/>
            </a:ln>
          </p:spPr>
          <p:txBody>
            <a:bodyPr wrap="none" anchor="ctr"/>
            <a:lstStyle/>
            <a:p>
              <a:pPr defTabSz="914400"/>
              <a:endParaRPr lang="en-US">
                <a:solidFill>
                  <a:prstClr val="black"/>
                </a:solidFill>
              </a:endParaRPr>
            </a:p>
          </p:txBody>
        </p:sp>
        <p:sp>
          <p:nvSpPr>
            <p:cNvPr id="185" name="AutoShape 9"/>
            <p:cNvSpPr>
              <a:spLocks noChangeArrowheads="1"/>
            </p:cNvSpPr>
            <p:nvPr/>
          </p:nvSpPr>
          <p:spPr bwMode="auto">
            <a:xfrm>
              <a:off x="3496" y="1616"/>
              <a:ext cx="803" cy="1516"/>
            </a:xfrm>
            <a:prstGeom prst="rtTriangle">
              <a:avLst/>
            </a:prstGeom>
            <a:solidFill>
              <a:schemeClr val="bg1"/>
            </a:solidFill>
            <a:ln w="9525">
              <a:noFill/>
              <a:miter lim="800000"/>
              <a:headEnd/>
              <a:tailEnd/>
            </a:ln>
          </p:spPr>
          <p:txBody>
            <a:bodyPr wrap="none" anchor="ctr"/>
            <a:lstStyle/>
            <a:p>
              <a:pPr defTabSz="914400"/>
              <a:endParaRPr lang="en-US">
                <a:solidFill>
                  <a:prstClr val="black"/>
                </a:solidFill>
              </a:endParaRPr>
            </a:p>
          </p:txBody>
        </p:sp>
        <p:sp>
          <p:nvSpPr>
            <p:cNvPr id="186" name="Line 10"/>
            <p:cNvSpPr>
              <a:spLocks noChangeShapeType="1"/>
            </p:cNvSpPr>
            <p:nvPr/>
          </p:nvSpPr>
          <p:spPr bwMode="auto">
            <a:xfrm>
              <a:off x="3278" y="2455"/>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7" name="Line 11"/>
            <p:cNvSpPr>
              <a:spLocks noChangeShapeType="1"/>
            </p:cNvSpPr>
            <p:nvPr/>
          </p:nvSpPr>
          <p:spPr bwMode="auto">
            <a:xfrm>
              <a:off x="3278" y="2001"/>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8" name="Line 12"/>
            <p:cNvSpPr>
              <a:spLocks noChangeShapeType="1"/>
            </p:cNvSpPr>
            <p:nvPr/>
          </p:nvSpPr>
          <p:spPr bwMode="auto">
            <a:xfrm>
              <a:off x="3278" y="154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89" name="Line 13"/>
            <p:cNvSpPr>
              <a:spLocks noChangeShapeType="1"/>
            </p:cNvSpPr>
            <p:nvPr/>
          </p:nvSpPr>
          <p:spPr bwMode="auto">
            <a:xfrm>
              <a:off x="3278" y="1094"/>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sp>
          <p:nvSpPr>
            <p:cNvPr id="190" name="Line 14"/>
            <p:cNvSpPr>
              <a:spLocks noChangeShapeType="1"/>
            </p:cNvSpPr>
            <p:nvPr/>
          </p:nvSpPr>
          <p:spPr bwMode="auto">
            <a:xfrm>
              <a:off x="3278" y="2908"/>
              <a:ext cx="124" cy="0"/>
            </a:xfrm>
            <a:prstGeom prst="line">
              <a:avLst/>
            </a:prstGeom>
            <a:noFill/>
            <a:ln w="9525">
              <a:solidFill>
                <a:schemeClr val="accent2"/>
              </a:solidFill>
              <a:round/>
              <a:headEnd/>
              <a:tailEnd/>
            </a:ln>
          </p:spPr>
          <p:txBody>
            <a:bodyPr/>
            <a:lstStyle/>
            <a:p>
              <a:pPr defTabSz="914400"/>
              <a:endParaRPr lang="en-US">
                <a:solidFill>
                  <a:prstClr val="black"/>
                </a:solidFill>
              </a:endParaRPr>
            </a:p>
          </p:txBody>
        </p:sp>
      </p:grpSp>
      <p:sp>
        <p:nvSpPr>
          <p:cNvPr id="191" name="Rectangle 190"/>
          <p:cNvSpPr/>
          <p:nvPr/>
        </p:nvSpPr>
        <p:spPr>
          <a:xfrm>
            <a:off x="7891703" y="3057549"/>
            <a:ext cx="775379"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black"/>
                </a:solidFill>
                <a:latin typeface="Times New Roman" pitchFamily="18" charset="0"/>
                <a:cs typeface="Times New Roman" pitchFamily="18" charset="0"/>
              </a:rPr>
              <a:t>6 cm</a:t>
            </a:r>
          </a:p>
        </p:txBody>
      </p:sp>
      <p:sp>
        <p:nvSpPr>
          <p:cNvPr id="192" name="Text Box 50"/>
          <p:cNvSpPr txBox="1">
            <a:spLocks noChangeArrowheads="1"/>
          </p:cNvSpPr>
          <p:nvPr/>
        </p:nvSpPr>
        <p:spPr bwMode="auto">
          <a:xfrm>
            <a:off x="518984" y="6108724"/>
            <a:ext cx="3683000" cy="461665"/>
          </a:xfrm>
          <a:prstGeom prst="rect">
            <a:avLst/>
          </a:prstGeom>
          <a:noFill/>
          <a:ln w="9525">
            <a:noFill/>
            <a:miter lim="800000"/>
            <a:headEnd/>
            <a:tailEnd/>
          </a:ln>
        </p:spPr>
        <p:txBody>
          <a:bodyPr>
            <a:spAutoFit/>
          </a:bodyPr>
          <a:lstStyle/>
          <a:p>
            <a:pPr defTabSz="914400">
              <a:spcBef>
                <a:spcPct val="50000"/>
              </a:spcBef>
            </a:pPr>
            <a:r>
              <a:rPr lang="en-US" sz="2400" b="1" i="1" u="sng" dirty="0" err="1">
                <a:solidFill>
                  <a:srgbClr val="FF0000"/>
                </a:solidFill>
                <a:latin typeface="Times New Roman" pitchFamily="18" charset="0"/>
              </a:rPr>
              <a:t>Bước</a:t>
            </a:r>
            <a:r>
              <a:rPr lang="en-US" sz="2400" b="1" i="1" u="sng" dirty="0">
                <a:solidFill>
                  <a:srgbClr val="FF0000"/>
                </a:solidFill>
                <a:latin typeface="Times New Roman" pitchFamily="18" charset="0"/>
              </a:rPr>
              <a:t> 4:</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Vẽ</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HI</a:t>
            </a:r>
          </a:p>
        </p:txBody>
      </p:sp>
      <p:sp>
        <p:nvSpPr>
          <p:cNvPr id="181" name="Rectangle 180"/>
          <p:cNvSpPr/>
          <p:nvPr/>
        </p:nvSpPr>
        <p:spPr>
          <a:xfrm>
            <a:off x="639502" y="304801"/>
            <a:ext cx="7990584" cy="1200329"/>
          </a:xfrm>
          <a:prstGeom prst="rect">
            <a:avLst/>
          </a:prstGeom>
        </p:spPr>
        <p:txBody>
          <a:bodyPr wrap="square">
            <a:spAutoFit/>
          </a:bodyPr>
          <a:lstStyle/>
          <a:p>
            <a:pPr>
              <a:lnSpc>
                <a:spcPct val="150000"/>
              </a:lnSpc>
              <a:spcBef>
                <a:spcPts val="600"/>
              </a:spcBef>
            </a:pPr>
            <a:r>
              <a:rPr lang="en-US" sz="2400" b="1" i="1" u="sng" dirty="0" err="1">
                <a:solidFill>
                  <a:srgbClr val="FF0000"/>
                </a:solidFill>
                <a:latin typeface="Times New Roman" pitchFamily="18" charset="0"/>
                <a:ea typeface="Calibri"/>
                <a:cs typeface="Times New Roman" pitchFamily="18" charset="0"/>
              </a:rPr>
              <a:t>Luyện</a:t>
            </a:r>
            <a:r>
              <a:rPr lang="en-US" sz="2400" b="1" i="1" u="sng" dirty="0">
                <a:solidFill>
                  <a:srgbClr val="FF0000"/>
                </a:solidFill>
                <a:latin typeface="Times New Roman" pitchFamily="18" charset="0"/>
                <a:ea typeface="Calibri"/>
                <a:cs typeface="Times New Roman" pitchFamily="18" charset="0"/>
              </a:rPr>
              <a:t> </a:t>
            </a:r>
            <a:r>
              <a:rPr lang="en-US" sz="2400" b="1" i="1" u="sng" dirty="0" err="1">
                <a:solidFill>
                  <a:srgbClr val="FF0000"/>
                </a:solidFill>
                <a:latin typeface="Times New Roman" pitchFamily="18" charset="0"/>
                <a:ea typeface="Calibri"/>
                <a:cs typeface="Times New Roman" pitchFamily="18" charset="0"/>
              </a:rPr>
              <a:t>tập</a:t>
            </a:r>
            <a:r>
              <a:rPr lang="en-US" sz="2400" b="1" i="1" u="sng" dirty="0">
                <a:solidFill>
                  <a:srgbClr val="FF0000"/>
                </a:solidFill>
                <a:latin typeface="Times New Roman" pitchFamily="18" charset="0"/>
                <a:ea typeface="Calibri"/>
                <a:cs typeface="Times New Roman" pitchFamily="18" charset="0"/>
              </a:rPr>
              <a:t> 2</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Dùng</a:t>
            </a:r>
            <a:r>
              <a:rPr lang="en-US" sz="2400" b="1" i="1" dirty="0">
                <a:solidFill>
                  <a:srgbClr val="FF0000"/>
                </a:solidFill>
                <a:latin typeface="Times New Roman" pitchFamily="18" charset="0"/>
                <a:ea typeface="Calibri"/>
                <a:cs typeface="Times New Roman" pitchFamily="18" charset="0"/>
              </a:rPr>
              <a:t> ê </a:t>
            </a:r>
            <a:r>
              <a:rPr lang="en-US" sz="2400" b="1" i="1" dirty="0" err="1">
                <a:solidFill>
                  <a:srgbClr val="FF0000"/>
                </a:solidFill>
                <a:latin typeface="Times New Roman" pitchFamily="18" charset="0"/>
                <a:ea typeface="Calibri"/>
                <a:cs typeface="Times New Roman" pitchFamily="18" charset="0"/>
              </a:rPr>
              <a:t>ke</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vẽ</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hình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vuông</a:t>
            </a:r>
            <a:r>
              <a:rPr lang="en-US" sz="2400" b="1" i="1" dirty="0">
                <a:solidFill>
                  <a:srgbClr val="FF0000"/>
                </a:solidFill>
                <a:latin typeface="Times New Roman" pitchFamily="18" charset="0"/>
                <a:ea typeface="Calibri"/>
                <a:cs typeface="Times New Roman" pitchFamily="18" charset="0"/>
              </a:rPr>
              <a:t> EGHI </a:t>
            </a:r>
            <a:r>
              <a:rPr lang="en-US" sz="2400" b="1" i="1" dirty="0" err="1">
                <a:solidFill>
                  <a:srgbClr val="FF0000"/>
                </a:solidFill>
                <a:latin typeface="Times New Roman" pitchFamily="18" charset="0"/>
                <a:ea typeface="Calibri"/>
                <a:cs typeface="Times New Roman" pitchFamily="18" charset="0"/>
              </a:rPr>
              <a:t>có</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độ</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dài</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cạnh</a:t>
            </a:r>
            <a:r>
              <a:rPr lang="en-US" sz="2400" b="1" i="1" dirty="0">
                <a:solidFill>
                  <a:srgbClr val="FF0000"/>
                </a:solidFill>
                <a:latin typeface="Times New Roman" pitchFamily="18" charset="0"/>
                <a:ea typeface="Calibri"/>
                <a:cs typeface="Times New Roman" pitchFamily="18" charset="0"/>
              </a:rPr>
              <a:t> </a:t>
            </a:r>
            <a:r>
              <a:rPr lang="en-US" sz="2400" b="1" i="1" dirty="0" err="1">
                <a:solidFill>
                  <a:srgbClr val="FF0000"/>
                </a:solidFill>
                <a:latin typeface="Times New Roman" pitchFamily="18" charset="0"/>
                <a:ea typeface="Calibri"/>
                <a:cs typeface="Times New Roman" pitchFamily="18" charset="0"/>
              </a:rPr>
              <a:t>bằng</a:t>
            </a:r>
            <a:r>
              <a:rPr lang="en-US" sz="2400" b="1" i="1" dirty="0">
                <a:solidFill>
                  <a:srgbClr val="FF0000"/>
                </a:solidFill>
                <a:latin typeface="Times New Roman" pitchFamily="18" charset="0"/>
                <a:ea typeface="Calibri"/>
                <a:cs typeface="Times New Roman" pitchFamily="18" charset="0"/>
              </a:rPr>
              <a:t> 6cm</a:t>
            </a:r>
          </a:p>
        </p:txBody>
      </p:sp>
    </p:spTree>
    <p:extLst>
      <p:ext uri="{BB962C8B-B14F-4D97-AF65-F5344CB8AC3E}">
        <p14:creationId xmlns:p14="http://schemas.microsoft.com/office/powerpoint/2010/main" val="196280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4960"/>
                                        </p:tgtEl>
                                        <p:attrNameLst>
                                          <p:attrName>style.visibility</p:attrName>
                                        </p:attrNameLst>
                                      </p:cBhvr>
                                      <p:to>
                                        <p:strVal val="visible"/>
                                      </p:to>
                                    </p:set>
                                    <p:animEffect transition="in" filter="blinds(horizontal)">
                                      <p:cBhvr>
                                        <p:cTn id="7" dur="500"/>
                                        <p:tgtEl>
                                          <p:spTgt spid="294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4961"/>
                                        </p:tgtEl>
                                        <p:attrNameLst>
                                          <p:attrName>style.visibility</p:attrName>
                                        </p:attrNameLst>
                                      </p:cBhvr>
                                      <p:to>
                                        <p:strVal val="visible"/>
                                      </p:to>
                                    </p:set>
                                    <p:animEffect transition="in" filter="fade">
                                      <p:cBhvr>
                                        <p:cTn id="12" dur="500"/>
                                        <p:tgtEl>
                                          <p:spTgt spid="2949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4962"/>
                                        </p:tgtEl>
                                        <p:attrNameLst>
                                          <p:attrName>style.visibility</p:attrName>
                                        </p:attrNameLst>
                                      </p:cBhvr>
                                      <p:to>
                                        <p:strVal val="visible"/>
                                      </p:to>
                                    </p:set>
                                    <p:animEffect transition="in" filter="fade">
                                      <p:cBhvr>
                                        <p:cTn id="17" dur="500"/>
                                        <p:tgtEl>
                                          <p:spTgt spid="2949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4916"/>
                                        </p:tgtEl>
                                        <p:attrNameLst>
                                          <p:attrName>style.visibility</p:attrName>
                                        </p:attrNameLst>
                                      </p:cBhvr>
                                      <p:to>
                                        <p:strVal val="visible"/>
                                      </p:to>
                                    </p:set>
                                    <p:animEffect transition="in" filter="fade">
                                      <p:cBhvr>
                                        <p:cTn id="32" dur="500"/>
                                        <p:tgtEl>
                                          <p:spTgt spid="2949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4949"/>
                                        </p:tgtEl>
                                        <p:attrNameLst>
                                          <p:attrName>style.visibility</p:attrName>
                                        </p:attrNameLst>
                                      </p:cBhvr>
                                      <p:to>
                                        <p:strVal val="visible"/>
                                      </p:to>
                                    </p:set>
                                    <p:animEffect transition="in" filter="fade">
                                      <p:cBhvr>
                                        <p:cTn id="47" dur="500"/>
                                        <p:tgtEl>
                                          <p:spTgt spid="2949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4944"/>
                                        </p:tgtEl>
                                        <p:attrNameLst>
                                          <p:attrName>style.visibility</p:attrName>
                                        </p:attrNameLst>
                                      </p:cBhvr>
                                      <p:to>
                                        <p:strVal val="visible"/>
                                      </p:to>
                                    </p:set>
                                    <p:animEffect transition="in" filter="fade">
                                      <p:cBhvr>
                                        <p:cTn id="52" dur="500"/>
                                        <p:tgtEl>
                                          <p:spTgt spid="2949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4948"/>
                                        </p:tgtEl>
                                        <p:attrNameLst>
                                          <p:attrName>style.visibility</p:attrName>
                                        </p:attrNameLst>
                                      </p:cBhvr>
                                      <p:to>
                                        <p:strVal val="visible"/>
                                      </p:to>
                                    </p:set>
                                    <p:animEffect transition="in" filter="fade">
                                      <p:cBhvr>
                                        <p:cTn id="57" dur="500"/>
                                        <p:tgtEl>
                                          <p:spTgt spid="2949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4946"/>
                                        </p:tgtEl>
                                        <p:attrNameLst>
                                          <p:attrName>style.visibility</p:attrName>
                                        </p:attrNameLst>
                                      </p:cBhvr>
                                      <p:to>
                                        <p:strVal val="visible"/>
                                      </p:to>
                                    </p:set>
                                    <p:animEffect transition="in" filter="fade">
                                      <p:cBhvr>
                                        <p:cTn id="62" dur="500"/>
                                        <p:tgtEl>
                                          <p:spTgt spid="294946"/>
                                        </p:tgtEl>
                                      </p:cBhvr>
                                    </p:animEffec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58385 0.04421 L -0.29306 0.04838 L -0.58385 0.04421 Z " pathEditMode="relative" ptsTypes="AAA">
                                      <p:cBhvr>
                                        <p:cTn id="66" dur="2000" fill="hold"/>
                                        <p:tgtEl>
                                          <p:spTgt spid="9"/>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4915"/>
                                        </p:tgtEl>
                                        <p:attrNameLst>
                                          <p:attrName>style.visibility</p:attrName>
                                        </p:attrNameLst>
                                      </p:cBhvr>
                                      <p:to>
                                        <p:strVal val="visible"/>
                                      </p:to>
                                    </p:set>
                                    <p:animEffect transition="in" filter="fade">
                                      <p:cBhvr>
                                        <p:cTn id="71" dur="500"/>
                                        <p:tgtEl>
                                          <p:spTgt spid="29491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4953"/>
                                        </p:tgtEl>
                                        <p:attrNameLst>
                                          <p:attrName>style.visibility</p:attrName>
                                        </p:attrNameLst>
                                      </p:cBhvr>
                                      <p:to>
                                        <p:strVal val="visible"/>
                                      </p:to>
                                    </p:set>
                                    <p:animEffect transition="in" filter="fade">
                                      <p:cBhvr>
                                        <p:cTn id="76" dur="500"/>
                                        <p:tgtEl>
                                          <p:spTgt spid="2949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94947"/>
                                        </p:tgtEl>
                                        <p:attrNameLst>
                                          <p:attrName>style.visibility</p:attrName>
                                        </p:attrNameLst>
                                      </p:cBhvr>
                                      <p:to>
                                        <p:strVal val="visible"/>
                                      </p:to>
                                    </p:set>
                                    <p:animEffect transition="in" filter="fade">
                                      <p:cBhvr>
                                        <p:cTn id="81" dur="500"/>
                                        <p:tgtEl>
                                          <p:spTgt spid="29494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94943"/>
                                        </p:tgtEl>
                                        <p:attrNameLst>
                                          <p:attrName>style.visibility</p:attrName>
                                        </p:attrNameLst>
                                      </p:cBhvr>
                                      <p:to>
                                        <p:strVal val="visible"/>
                                      </p:to>
                                    </p:set>
                                    <p:animEffect transition="in" filter="fade">
                                      <p:cBhvr>
                                        <p:cTn id="86" dur="500"/>
                                        <p:tgtEl>
                                          <p:spTgt spid="2949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9"/>
                                        </p:tgtEl>
                                      </p:cBhvr>
                                    </p:animEffect>
                                    <p:set>
                                      <p:cBhvr>
                                        <p:cTn id="91" dur="1" fill="hold">
                                          <p:stCondLst>
                                            <p:cond delay="499"/>
                                          </p:stCondLst>
                                        </p:cTn>
                                        <p:tgtEl>
                                          <p:spTgt spid="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82"/>
                                        </p:tgtEl>
                                        <p:attrNameLst>
                                          <p:attrName>style.visibility</p:attrName>
                                        </p:attrNameLst>
                                      </p:cBhvr>
                                      <p:to>
                                        <p:strVal val="visible"/>
                                      </p:to>
                                    </p:set>
                                    <p:animEffect transition="in" filter="fade">
                                      <p:cBhvr>
                                        <p:cTn id="96" dur="500"/>
                                        <p:tgtEl>
                                          <p:spTgt spid="182"/>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1.02257 -0.04051 L 0.73178 -0.03842 L 1.02257 -0.04051 Z " pathEditMode="relative" ptsTypes="AAA">
                                      <p:cBhvr>
                                        <p:cTn id="100" dur="2000" fill="hold"/>
                                        <p:tgtEl>
                                          <p:spTgt spid="183"/>
                                        </p:tgtEl>
                                        <p:attrNameLst>
                                          <p:attrName>ppt_x</p:attrName>
                                          <p:attrName>ppt_y</p:attrName>
                                        </p:attrNameLst>
                                      </p:cBhvr>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83"/>
                                        </p:tgtEl>
                                      </p:cBhvr>
                                    </p:animEffect>
                                    <p:set>
                                      <p:cBhvr>
                                        <p:cTn id="105" dur="1" fill="hold">
                                          <p:stCondLst>
                                            <p:cond delay="499"/>
                                          </p:stCondLst>
                                        </p:cTn>
                                        <p:tgtEl>
                                          <p:spTgt spid="18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4917"/>
                                        </p:tgtEl>
                                        <p:attrNameLst>
                                          <p:attrName>style.visibility</p:attrName>
                                        </p:attrNameLst>
                                      </p:cBhvr>
                                      <p:to>
                                        <p:strVal val="visible"/>
                                      </p:to>
                                    </p:set>
                                    <p:animEffect transition="in" filter="fade">
                                      <p:cBhvr>
                                        <p:cTn id="110" dur="500"/>
                                        <p:tgtEl>
                                          <p:spTgt spid="29491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94950"/>
                                        </p:tgtEl>
                                        <p:attrNameLst>
                                          <p:attrName>style.visibility</p:attrName>
                                        </p:attrNameLst>
                                      </p:cBhvr>
                                      <p:to>
                                        <p:strVal val="visible"/>
                                      </p:to>
                                    </p:set>
                                    <p:anim calcmode="lin" valueType="num">
                                      <p:cBhvr additive="base">
                                        <p:cTn id="115" dur="500" fill="hold"/>
                                        <p:tgtEl>
                                          <p:spTgt spid="294950"/>
                                        </p:tgtEl>
                                        <p:attrNameLst>
                                          <p:attrName>ppt_x</p:attrName>
                                        </p:attrNameLst>
                                      </p:cBhvr>
                                      <p:tavLst>
                                        <p:tav tm="0">
                                          <p:val>
                                            <p:strVal val="#ppt_x"/>
                                          </p:val>
                                        </p:tav>
                                        <p:tav tm="100000">
                                          <p:val>
                                            <p:strVal val="#ppt_x"/>
                                          </p:val>
                                        </p:tav>
                                      </p:tavLst>
                                    </p:anim>
                                    <p:anim calcmode="lin" valueType="num">
                                      <p:cBhvr additive="base">
                                        <p:cTn id="116" dur="500" fill="hold"/>
                                        <p:tgtEl>
                                          <p:spTgt spid="29495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94945"/>
                                        </p:tgtEl>
                                        <p:attrNameLst>
                                          <p:attrName>style.visibility</p:attrName>
                                        </p:attrNameLst>
                                      </p:cBhvr>
                                      <p:to>
                                        <p:strVal val="visible"/>
                                      </p:to>
                                    </p:set>
                                    <p:animEffect transition="in" filter="fade">
                                      <p:cBhvr>
                                        <p:cTn id="121" dur="500"/>
                                        <p:tgtEl>
                                          <p:spTgt spid="29494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94954"/>
                                        </p:tgtEl>
                                        <p:attrNameLst>
                                          <p:attrName>style.visibility</p:attrName>
                                        </p:attrNameLst>
                                      </p:cBhvr>
                                      <p:to>
                                        <p:strVal val="visible"/>
                                      </p:to>
                                    </p:set>
                                    <p:animEffect transition="in" filter="fade">
                                      <p:cBhvr>
                                        <p:cTn id="131" dur="500"/>
                                        <p:tgtEl>
                                          <p:spTgt spid="294954"/>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0.15191 -0.81273 L -0.15642 -0.61064 L -0.15191 -0.81273 Z " pathEditMode="relative" ptsTypes="AAA">
                                      <p:cBhvr>
                                        <p:cTn id="135" dur="2000" fill="hold"/>
                                        <p:tgtEl>
                                          <p:spTgt spid="5"/>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5"/>
                                        </p:tgtEl>
                                      </p:cBhvr>
                                    </p:animEffect>
                                    <p:set>
                                      <p:cBhvr>
                                        <p:cTn id="140" dur="1" fill="hold">
                                          <p:stCondLst>
                                            <p:cond delay="499"/>
                                          </p:stCondLst>
                                        </p:cTn>
                                        <p:tgtEl>
                                          <p:spTgt spid="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94918"/>
                                        </p:tgtEl>
                                        <p:attrNameLst>
                                          <p:attrName>style.visibility</p:attrName>
                                        </p:attrNameLst>
                                      </p:cBhvr>
                                      <p:to>
                                        <p:strVal val="visible"/>
                                      </p:to>
                                    </p:set>
                                    <p:animEffect transition="in" filter="fade">
                                      <p:cBhvr>
                                        <p:cTn id="145" dur="500"/>
                                        <p:tgtEl>
                                          <p:spTgt spid="2949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294951"/>
                                        </p:tgtEl>
                                        <p:attrNameLst>
                                          <p:attrName>style.visibility</p:attrName>
                                        </p:attrNameLst>
                                      </p:cBhvr>
                                      <p:to>
                                        <p:strVal val="visible"/>
                                      </p:to>
                                    </p:set>
                                    <p:animEffect transition="in" filter="fade">
                                      <p:cBhvr>
                                        <p:cTn id="150" dur="500"/>
                                        <p:tgtEl>
                                          <p:spTgt spid="29495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294952"/>
                                        </p:tgtEl>
                                        <p:attrNameLst>
                                          <p:attrName>style.visibility</p:attrName>
                                        </p:attrNameLst>
                                      </p:cBhvr>
                                      <p:to>
                                        <p:strVal val="visible"/>
                                      </p:to>
                                    </p:set>
                                    <p:animEffect transition="in" filter="fade">
                                      <p:cBhvr>
                                        <p:cTn id="155" dur="500"/>
                                        <p:tgtEl>
                                          <p:spTgt spid="294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animBg="1"/>
      <p:bldP spid="294916" grpId="0" animBg="1"/>
      <p:bldP spid="294917" grpId="0" animBg="1"/>
      <p:bldP spid="294918" grpId="0" animBg="1"/>
      <p:bldP spid="294943" grpId="0" animBg="1"/>
      <p:bldP spid="294944" grpId="0" animBg="1"/>
      <p:bldP spid="294945" grpId="0" animBg="1"/>
      <p:bldP spid="294946" grpId="0" animBg="1"/>
      <p:bldP spid="294947" grpId="0"/>
      <p:bldP spid="294948" grpId="0"/>
      <p:bldP spid="294949" grpId="0"/>
      <p:bldP spid="294950" grpId="0"/>
      <p:bldP spid="294951" grpId="0" animBg="1"/>
      <p:bldP spid="294952" grpId="0" animBg="1"/>
      <p:bldP spid="294953" grpId="0" animBg="1"/>
      <p:bldP spid="294954" grpId="0" animBg="1"/>
      <p:bldP spid="294960" grpId="0"/>
      <p:bldP spid="294961" grpId="0"/>
      <p:bldP spid="294962" grpId="0"/>
      <p:bldP spid="10" grpId="0"/>
      <p:bldP spid="182" grpId="0"/>
      <p:bldP spid="191" grpId="0"/>
      <p:bldP spid="1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31" y="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 HÌNH VUÔNG</a:t>
            </a:r>
          </a:p>
        </p:txBody>
      </p:sp>
      <p:sp>
        <p:nvSpPr>
          <p:cNvPr id="8" name="Rectangle 7"/>
          <p:cNvSpPr/>
          <p:nvPr/>
        </p:nvSpPr>
        <p:spPr>
          <a:xfrm>
            <a:off x="230863" y="533400"/>
            <a:ext cx="48006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1. </a:t>
            </a:r>
            <a:r>
              <a:rPr lang="en-US" sz="2400" b="1" dirty="0" err="1">
                <a:solidFill>
                  <a:prstClr val="black"/>
                </a:solidFill>
                <a:latin typeface="Times New Roman" pitchFamily="18" charset="0"/>
                <a:ea typeface="Calibri"/>
                <a:cs typeface="Times New Roman" pitchFamily="18" charset="0"/>
              </a:rPr>
              <a:t>Nhận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9" name="Rectangle 8"/>
          <p:cNvSpPr/>
          <p:nvPr/>
        </p:nvSpPr>
        <p:spPr>
          <a:xfrm>
            <a:off x="217488" y="1059920"/>
            <a:ext cx="4800600" cy="579967"/>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Vẽ</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0" name="Rectangle 9"/>
          <p:cNvSpPr/>
          <p:nvPr/>
        </p:nvSpPr>
        <p:spPr>
          <a:xfrm>
            <a:off x="228600" y="1639669"/>
            <a:ext cx="5410200" cy="646331"/>
          </a:xfrm>
          <a:prstGeom prst="rect">
            <a:avLst/>
          </a:prstGeom>
        </p:spPr>
        <p:txBody>
          <a:bodyPr wrap="square">
            <a:spAutoFit/>
          </a:bodyPr>
          <a:lstStyle/>
          <a:p>
            <a:pPr>
              <a:lnSpc>
                <a:spcPct val="150000"/>
              </a:lnSpc>
              <a:spcBef>
                <a:spcPts val="600"/>
              </a:spcBef>
            </a:pPr>
            <a:r>
              <a:rPr lang="en-US" sz="2400" b="1" dirty="0">
                <a:solidFill>
                  <a:prstClr val="black"/>
                </a:solidFill>
                <a:latin typeface="Times New Roman" pitchFamily="18" charset="0"/>
                <a:ea typeface="Calibri"/>
                <a:cs typeface="Times New Roman" pitchFamily="18" charset="0"/>
              </a:rPr>
              <a:t>3. Chu vi </a:t>
            </a:r>
            <a:r>
              <a:rPr lang="en-US" sz="2400" b="1" dirty="0" err="1">
                <a:solidFill>
                  <a:prstClr val="black"/>
                </a:solidFill>
                <a:latin typeface="Times New Roman" pitchFamily="18" charset="0"/>
                <a:ea typeface="Calibri"/>
                <a:cs typeface="Times New Roman" pitchFamily="18" charset="0"/>
              </a:rPr>
              <a:t>và</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diện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tích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của</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hình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vuông</a:t>
            </a:r>
            <a:endParaRPr lang="en-US" sz="2400" b="1" dirty="0">
              <a:solidFill>
                <a:prstClr val="black"/>
              </a:solidFill>
              <a:latin typeface="Times New Roman" pitchFamily="18" charset="0"/>
              <a:ea typeface="Calibri"/>
              <a:cs typeface="Times New Roman" pitchFamily="18" charset="0"/>
            </a:endParaRPr>
          </a:p>
        </p:txBody>
      </p:sp>
      <p:sp>
        <p:nvSpPr>
          <p:cNvPr id="11" name="Rectangle 10"/>
          <p:cNvSpPr/>
          <p:nvPr/>
        </p:nvSpPr>
        <p:spPr>
          <a:xfrm>
            <a:off x="762000" y="2514600"/>
            <a:ext cx="8077200" cy="1297791"/>
          </a:xfrm>
          <a:prstGeom prst="rect">
            <a:avLst/>
          </a:prstGeom>
        </p:spPr>
        <p:txBody>
          <a:bodyPr wrap="square">
            <a:spAutoFit/>
          </a:bodyPr>
          <a:lstStyle/>
          <a:p>
            <a:pPr>
              <a:lnSpc>
                <a:spcPct val="150000"/>
              </a:lnSpc>
              <a:spcAft>
                <a:spcPts val="1000"/>
              </a:spcAft>
              <a:tabLst>
                <a:tab pos="1219200" algn="l"/>
              </a:tabLst>
            </a:pPr>
            <a:r>
              <a:rPr lang="en-US" sz="2800" b="1" dirty="0">
                <a:solidFill>
                  <a:srgbClr val="FF0000"/>
                </a:solidFill>
                <a:latin typeface="Times New Roman"/>
                <a:ea typeface="Calibri"/>
                <a:cs typeface="Times New Roman"/>
              </a:rPr>
              <a:t>- Chu vi </a:t>
            </a:r>
            <a:r>
              <a:rPr lang="en-US" sz="2800" b="1" dirty="0" err="1">
                <a:solidFill>
                  <a:srgbClr val="FF0000"/>
                </a:solidFill>
                <a:latin typeface="Times New Roman"/>
                <a:ea typeface="Calibri"/>
                <a:cs typeface="Times New Roman"/>
              </a:rPr>
              <a:t>hình</a:t>
            </a:r>
            <a:r>
              <a:rPr lang="en-US" sz="2800" b="1" dirty="0">
                <a:solidFill>
                  <a:srgbClr val="FF0000"/>
                </a:solidFill>
                <a:latin typeface="Times New Roman"/>
                <a:ea typeface="Calibri"/>
                <a:cs typeface="Times New Roman"/>
              </a:rPr>
              <a:t> </a:t>
            </a:r>
            <a:r>
              <a:rPr lang="en-US" sz="2800" b="1" dirty="0" err="1">
                <a:solidFill>
                  <a:srgbClr val="FF0000"/>
                </a:solidFill>
                <a:latin typeface="Times New Roman"/>
                <a:ea typeface="Calibri"/>
                <a:cs typeface="Times New Roman"/>
              </a:rPr>
              <a:t>vuông</a:t>
            </a:r>
            <a:r>
              <a:rPr lang="en-US" sz="2800" dirty="0">
                <a:solidFill>
                  <a:srgbClr val="000000"/>
                </a:solidFill>
                <a:latin typeface="Times New Roman"/>
                <a:ea typeface="Calibri"/>
                <a:cs typeface="Times New Roman"/>
              </a:rPr>
              <a:t>: C = 4a</a:t>
            </a:r>
            <a:endParaRPr lang="en-US" sz="2800" dirty="0">
              <a:ea typeface="Calibri"/>
              <a:cs typeface="Times New Roman"/>
            </a:endParaRPr>
          </a:p>
          <a:p>
            <a:r>
              <a:rPr lang="en-US" sz="2800" b="1" dirty="0">
                <a:solidFill>
                  <a:srgbClr val="FF0000"/>
                </a:solidFill>
                <a:latin typeface="Times New Roman"/>
                <a:ea typeface="Calibri"/>
              </a:rPr>
              <a:t>- </a:t>
            </a:r>
            <a:r>
              <a:rPr lang="en-US" sz="2800" b="1" dirty="0" err="1">
                <a:solidFill>
                  <a:srgbClr val="FF0000"/>
                </a:solidFill>
                <a:latin typeface="Times New Roman"/>
                <a:ea typeface="Calibri"/>
              </a:rPr>
              <a:t>Diện</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tích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của</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hình</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vuông</a:t>
            </a:r>
            <a:r>
              <a:rPr lang="en-US" sz="2800" b="1" dirty="0">
                <a:solidFill>
                  <a:srgbClr val="FF0000"/>
                </a:solidFill>
                <a:latin typeface="Times New Roman"/>
                <a:ea typeface="Calibri"/>
              </a:rPr>
              <a:t> </a:t>
            </a:r>
            <a:r>
              <a:rPr lang="en-US" sz="2800" b="1" dirty="0" err="1">
                <a:solidFill>
                  <a:srgbClr val="FF0000"/>
                </a:solidFill>
                <a:latin typeface="Times New Roman"/>
                <a:ea typeface="Calibri"/>
              </a:rPr>
              <a:t>là</a:t>
            </a:r>
            <a:r>
              <a:rPr lang="en-US" sz="2800" b="1" dirty="0">
                <a:solidFill>
                  <a:srgbClr val="FF0000"/>
                </a:solidFill>
                <a:latin typeface="Times New Roman"/>
                <a:ea typeface="Calibri"/>
              </a:rPr>
              <a:t> </a:t>
            </a:r>
            <a:r>
              <a:rPr lang="en-US" sz="2800" dirty="0">
                <a:solidFill>
                  <a:srgbClr val="000000"/>
                </a:solidFill>
                <a:latin typeface="Times New Roman"/>
                <a:ea typeface="Calibri"/>
              </a:rPr>
              <a:t>: S = </a:t>
            </a:r>
            <a:r>
              <a:rPr lang="en-US" sz="2800" dirty="0" err="1">
                <a:solidFill>
                  <a:srgbClr val="000000"/>
                </a:solidFill>
                <a:latin typeface="Times New Roman"/>
                <a:ea typeface="Calibri"/>
              </a:rPr>
              <a:t>a.a</a:t>
            </a:r>
            <a:r>
              <a:rPr lang="en-US" sz="2800" dirty="0">
                <a:solidFill>
                  <a:srgbClr val="000000"/>
                </a:solidFill>
                <a:latin typeface="Times New Roman"/>
                <a:ea typeface="Calibri"/>
              </a:rPr>
              <a:t> = a</a:t>
            </a:r>
            <a:r>
              <a:rPr lang="en-US" sz="2800" baseline="30000" dirty="0">
                <a:solidFill>
                  <a:srgbClr val="000000"/>
                </a:solidFill>
                <a:latin typeface="Times New Roman"/>
                <a:ea typeface="Calibri"/>
              </a:rPr>
              <a:t>2</a:t>
            </a:r>
            <a:endParaRPr lang="en-US" sz="2800" dirty="0"/>
          </a:p>
        </p:txBody>
      </p:sp>
    </p:spTree>
    <p:extLst>
      <p:ext uri="{BB962C8B-B14F-4D97-AF65-F5344CB8AC3E}">
        <p14:creationId xmlns:p14="http://schemas.microsoft.com/office/powerpoint/2010/main" val="130138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152401"/>
            <a:ext cx="3429000" cy="646331"/>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III. LỤC GIÁC ĐỀU</a:t>
            </a:r>
          </a:p>
        </p:txBody>
      </p:sp>
      <p:sp>
        <p:nvSpPr>
          <p:cNvPr id="8" name="Rectangle 7"/>
          <p:cNvSpPr/>
          <p:nvPr/>
        </p:nvSpPr>
        <p:spPr>
          <a:xfrm>
            <a:off x="190500" y="914400"/>
            <a:ext cx="6629400" cy="923330"/>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Thực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hành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ghép</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lục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từ</a:t>
            </a:r>
            <a:r>
              <a:rPr lang="en-US" i="1" dirty="0">
                <a:solidFill>
                  <a:srgbClr val="000000"/>
                </a:solidFill>
                <a:latin typeface="Times New Roman"/>
                <a:ea typeface="Calibri"/>
                <a:cs typeface="Times New Roman"/>
              </a:rPr>
              <a:t> 6 </a:t>
            </a:r>
            <a:r>
              <a:rPr lang="en-US" i="1" dirty="0" err="1">
                <a:solidFill>
                  <a:srgbClr val="000000"/>
                </a:solidFill>
                <a:latin typeface="Times New Roman"/>
                <a:ea typeface="Calibri"/>
                <a:cs typeface="Times New Roman"/>
              </a:rPr>
              <a:t>miếng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phẳng</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của</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tam </a:t>
            </a:r>
            <a:r>
              <a:rPr lang="en-US" i="1" dirty="0" err="1">
                <a:solidFill>
                  <a:srgbClr val="000000"/>
                </a:solidFill>
                <a:latin typeface="Times New Roman"/>
                <a:ea typeface="Calibri"/>
                <a:cs typeface="Times New Roman"/>
              </a:rPr>
              <a:t>giác</a:t>
            </a:r>
            <a:r>
              <a:rPr lang="en-US" i="1" dirty="0">
                <a:solidFill>
                  <a:srgbClr val="000000"/>
                </a:solidFill>
                <a:latin typeface="Times New Roman"/>
                <a:ea typeface="Calibri"/>
                <a:cs typeface="Times New Roman"/>
              </a:rPr>
              <a:t> </a:t>
            </a:r>
            <a:r>
              <a:rPr lang="en-US" i="1" dirty="0" err="1">
                <a:solidFill>
                  <a:srgbClr val="000000"/>
                </a:solidFill>
                <a:latin typeface="Times New Roman"/>
                <a:ea typeface="Calibri"/>
                <a:cs typeface="Times New Roman"/>
              </a:rPr>
              <a:t>đều</a:t>
            </a:r>
            <a:r>
              <a:rPr lang="en-US" i="1" dirty="0">
                <a:solidFill>
                  <a:srgbClr val="000000"/>
                </a:solidFill>
                <a:latin typeface="Times New Roman"/>
                <a:ea typeface="Calibri"/>
                <a:cs typeface="Times New Roman"/>
              </a:rPr>
              <a:t> ( </a:t>
            </a:r>
            <a:r>
              <a:rPr lang="en-US" i="1" dirty="0" err="1">
                <a:solidFill>
                  <a:srgbClr val="000000"/>
                </a:solidFill>
                <a:latin typeface="Times New Roman"/>
                <a:ea typeface="Calibri"/>
                <a:cs typeface="Times New Roman"/>
              </a:rPr>
              <a:t>Hình</a:t>
            </a:r>
            <a:r>
              <a:rPr lang="en-US" i="1" dirty="0">
                <a:solidFill>
                  <a:srgbClr val="000000"/>
                </a:solidFill>
                <a:latin typeface="Times New Roman"/>
                <a:ea typeface="Calibri"/>
                <a:cs typeface="Times New Roman"/>
              </a:rPr>
              <a:t> 7 – SGK)</a:t>
            </a:r>
            <a:endParaRPr lang="en-US" sz="1400" dirty="0">
              <a:ea typeface="Calibri"/>
              <a:cs typeface="Times New Roman"/>
            </a:endParaRPr>
          </a:p>
        </p:txBody>
      </p:sp>
      <p:sp>
        <p:nvSpPr>
          <p:cNvPr id="9" name="Rectangle 8"/>
          <p:cNvSpPr/>
          <p:nvPr/>
        </p:nvSpPr>
        <p:spPr>
          <a:xfrm>
            <a:off x="265924" y="2057400"/>
            <a:ext cx="1524776" cy="369332"/>
          </a:xfrm>
          <a:prstGeom prst="rect">
            <a:avLst/>
          </a:prstGeom>
        </p:spPr>
        <p:txBody>
          <a:bodyPr wrap="none">
            <a:spAutoFit/>
          </a:bodyPr>
          <a:lstStyle/>
          <a:p>
            <a:r>
              <a:rPr lang="en-US" b="1" dirty="0" err="1">
                <a:solidFill>
                  <a:srgbClr val="000000"/>
                </a:solidFill>
                <a:latin typeface="Times New Roman"/>
                <a:ea typeface="Calibri"/>
              </a:rPr>
              <a:t>Hoạt</a:t>
            </a:r>
            <a:r>
              <a:rPr lang="en-US" b="1" dirty="0">
                <a:solidFill>
                  <a:srgbClr val="000000"/>
                </a:solidFill>
                <a:latin typeface="Times New Roman"/>
                <a:ea typeface="Calibri"/>
              </a:rPr>
              <a:t> </a:t>
            </a:r>
            <a:r>
              <a:rPr lang="en-US" b="1" dirty="0" err="1">
                <a:solidFill>
                  <a:srgbClr val="000000"/>
                </a:solidFill>
                <a:latin typeface="Times New Roman"/>
                <a:ea typeface="Calibri"/>
              </a:rPr>
              <a:t>động</a:t>
            </a:r>
            <a:r>
              <a:rPr lang="en-US" b="1" dirty="0">
                <a:solidFill>
                  <a:srgbClr val="000000"/>
                </a:solidFill>
                <a:latin typeface="Times New Roman"/>
                <a:ea typeface="Calibri"/>
              </a:rPr>
              <a:t> 7: </a:t>
            </a:r>
            <a:endParaRPr lang="en-US" dirty="0"/>
          </a:p>
        </p:txBody>
      </p:sp>
      <p:sp>
        <p:nvSpPr>
          <p:cNvPr id="10" name="Rectangle 9"/>
          <p:cNvSpPr/>
          <p:nvPr/>
        </p:nvSpPr>
        <p:spPr>
          <a:xfrm>
            <a:off x="337603" y="2450158"/>
            <a:ext cx="3954993" cy="507831"/>
          </a:xfrm>
          <a:prstGeom prst="rect">
            <a:avLst/>
          </a:prstGeom>
        </p:spPr>
        <p:txBody>
          <a:bodyPr wrap="none">
            <a:spAutoFit/>
          </a:bodyPr>
          <a:lstStyle/>
          <a:p>
            <a:pPr>
              <a:lnSpc>
                <a:spcPct val="150000"/>
              </a:lnSpc>
              <a:spcBef>
                <a:spcPts val="600"/>
              </a:spcBef>
              <a:spcAft>
                <a:spcPts val="600"/>
              </a:spcAft>
            </a:pPr>
            <a:r>
              <a:rPr lang="en-US" b="1" i="1" u="sng" dirty="0">
                <a:solidFill>
                  <a:srgbClr val="FF0000"/>
                </a:solidFill>
                <a:latin typeface="Times New Roman"/>
                <a:ea typeface="Calibri"/>
                <a:cs typeface="Times New Roman"/>
              </a:rPr>
              <a:t>*</a:t>
            </a:r>
            <a:r>
              <a:rPr lang="en-US" b="1" i="1" u="sng" dirty="0" err="1">
                <a:solidFill>
                  <a:srgbClr val="FF0000"/>
                </a:solidFill>
                <a:latin typeface="Times New Roman"/>
                <a:ea typeface="Calibri"/>
                <a:cs typeface="Times New Roman"/>
              </a:rPr>
              <a:t>Nhận</a:t>
            </a:r>
            <a:r>
              <a:rPr lang="en-US" b="1" i="1" u="sng" dirty="0">
                <a:solidFill>
                  <a:srgbClr val="FF0000"/>
                </a:solidFill>
                <a:latin typeface="Times New Roman"/>
                <a:ea typeface="Calibri"/>
                <a:cs typeface="Times New Roman"/>
              </a:rPr>
              <a:t> </a:t>
            </a:r>
            <a:r>
              <a:rPr lang="en-US" b="1" i="1" u="sng" dirty="0" err="1">
                <a:solidFill>
                  <a:srgbClr val="FF0000"/>
                </a:solidFill>
                <a:latin typeface="Times New Roman"/>
                <a:ea typeface="Calibri"/>
                <a:cs typeface="Times New Roman"/>
              </a:rPr>
              <a:t>xét</a:t>
            </a:r>
            <a:r>
              <a:rPr lang="en-US" b="1" i="1" u="sng" dirty="0">
                <a:solidFill>
                  <a:srgbClr val="FF0000"/>
                </a:solidFill>
                <a:latin typeface="Times New Roman"/>
                <a:ea typeface="Calibri"/>
                <a:cs typeface="Times New Roman"/>
              </a:rPr>
              <a:t>:</a:t>
            </a:r>
            <a:r>
              <a:rPr lang="en-US" b="1" dirty="0">
                <a:solidFill>
                  <a:srgbClr val="FF0000"/>
                </a:solidFill>
                <a:latin typeface="Times New Roman"/>
                <a:ea typeface="Calibri"/>
                <a:cs typeface="Times New Roman"/>
              </a:rPr>
              <a:t> </a:t>
            </a:r>
            <a:r>
              <a:rPr lang="en-US" b="1" dirty="0" err="1">
                <a:solidFill>
                  <a:srgbClr val="000000"/>
                </a:solidFill>
                <a:latin typeface="Times New Roman"/>
                <a:ea typeface="Calibri"/>
                <a:cs typeface="Times New Roman"/>
              </a:rPr>
              <a:t>Lục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giác</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đều</a:t>
            </a:r>
            <a:r>
              <a:rPr lang="en-US" b="1" dirty="0">
                <a:solidFill>
                  <a:srgbClr val="000000"/>
                </a:solidFill>
                <a:latin typeface="Times New Roman"/>
                <a:ea typeface="Calibri"/>
                <a:cs typeface="Times New Roman"/>
              </a:rPr>
              <a:t> ABCDEG </a:t>
            </a:r>
            <a:r>
              <a:rPr lang="en-US" b="1" dirty="0" err="1">
                <a:solidFill>
                  <a:srgbClr val="000000"/>
                </a:solidFill>
                <a:latin typeface="Times New Roman"/>
                <a:ea typeface="Calibri"/>
                <a:cs typeface="Times New Roman"/>
              </a:rPr>
              <a:t>có</a:t>
            </a:r>
            <a:r>
              <a:rPr lang="en-US" b="1" dirty="0">
                <a:solidFill>
                  <a:srgbClr val="000000"/>
                </a:solidFill>
                <a:latin typeface="Times New Roman"/>
                <a:ea typeface="Calibri"/>
                <a:cs typeface="Times New Roman"/>
              </a:rPr>
              <a:t>:</a:t>
            </a:r>
            <a:endParaRPr lang="en-US" sz="1400" dirty="0">
              <a:ea typeface="Calibri"/>
              <a:cs typeface="Times New Roman"/>
            </a:endParaRPr>
          </a:p>
        </p:txBody>
      </p:sp>
      <p:pic>
        <p:nvPicPr>
          <p:cNvPr id="3074" name="Picture 2" descr="Hãy ghép sáu miếng phẳng hình tam giác đều có cạnh bằng nhau để tạo thành  hình lục gi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5566"/>
            <a:ext cx="1666875" cy="1581151"/>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Giải câu 1 trang 96 Cánh Diều Toán 6 tập 1 | [Cánh diều] Toán 6 tập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Giải câu 1 trang 96 Cánh Diều Toán 6 tập 1 | [Cánh diều] Toán 6 tập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Giải câu 1 trang 96 Cánh Diều Toán 6 tập 1 | [Cánh diều] Toán 6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26732"/>
            <a:ext cx="3429000" cy="29064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94472" y="3048000"/>
            <a:ext cx="5514074"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Sáu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cạnh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AB = BC = CD = DE = EG= GA</a:t>
            </a:r>
            <a:endParaRPr lang="en-US" sz="1400" dirty="0">
              <a:ea typeface="Calibri"/>
              <a:cs typeface="Times New Roman"/>
            </a:endParaRPr>
          </a:p>
        </p:txBody>
      </p:sp>
      <p:sp>
        <p:nvSpPr>
          <p:cNvPr id="14" name="Rectangle 13"/>
          <p:cNvSpPr/>
          <p:nvPr/>
        </p:nvSpPr>
        <p:spPr>
          <a:xfrm>
            <a:off x="407625" y="3584663"/>
            <a:ext cx="4402167" cy="507831"/>
          </a:xfrm>
          <a:prstGeom prst="rect">
            <a:avLst/>
          </a:prstGeom>
        </p:spPr>
        <p:txBody>
          <a:bodyPr wrap="non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cắt</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tại</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điểm</a:t>
            </a:r>
            <a:r>
              <a:rPr lang="en-US" b="1" i="1" dirty="0">
                <a:solidFill>
                  <a:srgbClr val="000000"/>
                </a:solidFill>
                <a:latin typeface="Times New Roman"/>
                <a:ea typeface="Calibri"/>
                <a:cs typeface="Times New Roman"/>
              </a:rPr>
              <a:t> O;</a:t>
            </a:r>
            <a:endParaRPr lang="en-US" sz="1400" dirty="0">
              <a:ea typeface="Calibri"/>
              <a:cs typeface="Times New Roman"/>
            </a:endParaRPr>
          </a:p>
        </p:txBody>
      </p:sp>
      <p:sp>
        <p:nvSpPr>
          <p:cNvPr id="15" name="Rectangle 14"/>
          <p:cNvSpPr/>
          <p:nvPr/>
        </p:nvSpPr>
        <p:spPr>
          <a:xfrm>
            <a:off x="407624" y="4188594"/>
            <a:ext cx="5459776" cy="507831"/>
          </a:xfrm>
          <a:prstGeom prst="rect">
            <a:avLst/>
          </a:prstGeom>
        </p:spPr>
        <p:txBody>
          <a:bodyPr wrap="square">
            <a:spAutoFit/>
          </a:bodyPr>
          <a:lstStyle/>
          <a:p>
            <a:pPr>
              <a:lnSpc>
                <a:spcPct val="150000"/>
              </a:lnSpc>
              <a:spcBef>
                <a:spcPts val="600"/>
              </a:spcBef>
              <a:spcAft>
                <a:spcPts val="600"/>
              </a:spcAft>
            </a:pPr>
            <a:r>
              <a:rPr lang="en-US" b="1" i="1" dirty="0">
                <a:solidFill>
                  <a:srgbClr val="000000"/>
                </a:solidFill>
                <a:latin typeface="Times New Roman"/>
                <a:ea typeface="Calibri"/>
                <a:cs typeface="Times New Roman"/>
              </a:rPr>
              <a:t>- Ba </a:t>
            </a:r>
            <a:r>
              <a:rPr lang="en-US" b="1" i="1" dirty="0" err="1">
                <a:solidFill>
                  <a:srgbClr val="000000"/>
                </a:solidFill>
                <a:latin typeface="Times New Roman"/>
                <a:ea typeface="Calibri"/>
                <a:cs typeface="Times New Roman"/>
              </a:rPr>
              <a:t>đường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chéo</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chính</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bằng</a:t>
            </a:r>
            <a:r>
              <a:rPr lang="en-US" b="1" i="1" dirty="0">
                <a:solidFill>
                  <a:srgbClr val="000000"/>
                </a:solidFill>
                <a:latin typeface="Times New Roman"/>
                <a:ea typeface="Calibri"/>
                <a:cs typeface="Times New Roman"/>
              </a:rPr>
              <a:t> </a:t>
            </a:r>
            <a:r>
              <a:rPr lang="en-US" b="1" i="1" dirty="0" err="1">
                <a:solidFill>
                  <a:srgbClr val="000000"/>
                </a:solidFill>
                <a:latin typeface="Times New Roman"/>
                <a:ea typeface="Calibri"/>
                <a:cs typeface="Times New Roman"/>
              </a:rPr>
              <a:t>nhau</a:t>
            </a:r>
            <a:r>
              <a:rPr lang="en-US" b="1" i="1" dirty="0">
                <a:solidFill>
                  <a:srgbClr val="000000"/>
                </a:solidFill>
                <a:latin typeface="Times New Roman"/>
                <a:ea typeface="Calibri"/>
                <a:cs typeface="Times New Roman"/>
              </a:rPr>
              <a:t>: AD = BE = CG;</a:t>
            </a:r>
            <a:endParaRPr lang="en-US" sz="1400" dirty="0">
              <a:ea typeface="Calibri"/>
              <a:cs typeface="Times New Roman"/>
            </a:endParaRPr>
          </a:p>
        </p:txBody>
      </p:sp>
      <p:sp>
        <p:nvSpPr>
          <p:cNvPr id="16" name="Rectangle 15"/>
          <p:cNvSpPr/>
          <p:nvPr/>
        </p:nvSpPr>
        <p:spPr>
          <a:xfrm>
            <a:off x="460375" y="4936187"/>
            <a:ext cx="4572000" cy="646331"/>
          </a:xfrm>
          <a:prstGeom prst="rect">
            <a:avLst/>
          </a:prstGeom>
        </p:spPr>
        <p:txBody>
          <a:bodyPr>
            <a:spAutoFit/>
          </a:bodyPr>
          <a:lstStyle/>
          <a:p>
            <a:r>
              <a:rPr lang="en-US" b="1" i="1" dirty="0">
                <a:solidFill>
                  <a:srgbClr val="000000"/>
                </a:solidFill>
                <a:latin typeface="Times New Roman"/>
                <a:ea typeface="Calibri"/>
              </a:rPr>
              <a:t>- </a:t>
            </a:r>
            <a:r>
              <a:rPr lang="en-US" b="1" i="1" dirty="0" err="1">
                <a:solidFill>
                  <a:srgbClr val="000000"/>
                </a:solidFill>
                <a:latin typeface="Times New Roman"/>
                <a:ea typeface="Calibri"/>
              </a:rPr>
              <a:t>Sáu</a:t>
            </a:r>
            <a:r>
              <a:rPr lang="en-US" b="1" i="1" dirty="0">
                <a:solidFill>
                  <a:srgbClr val="000000"/>
                </a:solidFill>
                <a:latin typeface="Times New Roman"/>
                <a:ea typeface="Calibri"/>
              </a:rPr>
              <a:t> </a:t>
            </a:r>
            <a:r>
              <a:rPr lang="en-US" b="1" i="1" dirty="0" err="1">
                <a:solidFill>
                  <a:srgbClr val="000000"/>
                </a:solidFill>
                <a:latin typeface="Times New Roman"/>
                <a:ea typeface="Calibri"/>
              </a:rPr>
              <a:t>góc</a:t>
            </a:r>
            <a:r>
              <a:rPr lang="en-US" b="1" i="1" dirty="0">
                <a:solidFill>
                  <a:srgbClr val="000000"/>
                </a:solidFill>
                <a:latin typeface="Times New Roman"/>
                <a:ea typeface="Calibri"/>
              </a:rPr>
              <a:t> ở </a:t>
            </a:r>
            <a:r>
              <a:rPr lang="en-US" b="1" i="1" dirty="0" err="1">
                <a:solidFill>
                  <a:srgbClr val="000000"/>
                </a:solidFill>
                <a:latin typeface="Times New Roman"/>
                <a:ea typeface="Calibri"/>
              </a:rPr>
              <a:t>các</a:t>
            </a:r>
            <a:r>
              <a:rPr lang="en-US" b="1" i="1" dirty="0">
                <a:solidFill>
                  <a:srgbClr val="000000"/>
                </a:solidFill>
                <a:latin typeface="Times New Roman"/>
                <a:ea typeface="Calibri"/>
              </a:rPr>
              <a:t> </a:t>
            </a:r>
            <a:r>
              <a:rPr lang="en-US" b="1" i="1" dirty="0" err="1">
                <a:solidFill>
                  <a:srgbClr val="000000"/>
                </a:solidFill>
                <a:latin typeface="Times New Roman"/>
                <a:ea typeface="Calibri"/>
              </a:rPr>
              <a:t>đỉnh</a:t>
            </a:r>
            <a:r>
              <a:rPr lang="en-US" b="1" i="1" dirty="0">
                <a:solidFill>
                  <a:srgbClr val="000000"/>
                </a:solidFill>
                <a:latin typeface="Times New Roman"/>
                <a:ea typeface="Calibri"/>
              </a:rPr>
              <a:t> A, B, C, D, E, G </a:t>
            </a:r>
            <a:r>
              <a:rPr lang="en-US" b="1" i="1" dirty="0" err="1">
                <a:solidFill>
                  <a:srgbClr val="000000"/>
                </a:solidFill>
                <a:latin typeface="Times New Roman"/>
                <a:ea typeface="Calibri"/>
              </a:rPr>
              <a:t>bằng</a:t>
            </a:r>
            <a:r>
              <a:rPr lang="en-US" b="1" i="1" dirty="0">
                <a:solidFill>
                  <a:srgbClr val="000000"/>
                </a:solidFill>
                <a:latin typeface="Times New Roman"/>
                <a:ea typeface="Calibri"/>
              </a:rPr>
              <a:t> </a:t>
            </a:r>
            <a:r>
              <a:rPr lang="en-US" b="1" i="1" dirty="0" err="1">
                <a:solidFill>
                  <a:srgbClr val="000000"/>
                </a:solidFill>
                <a:latin typeface="Times New Roman"/>
                <a:ea typeface="Calibri"/>
              </a:rPr>
              <a:t>nhau</a:t>
            </a:r>
            <a:r>
              <a:rPr lang="en-US" b="1" i="1" dirty="0">
                <a:solidFill>
                  <a:srgbClr val="000000"/>
                </a:solidFill>
                <a:latin typeface="Times New Roman"/>
                <a:ea typeface="Calibri"/>
              </a:rPr>
              <a:t>.</a:t>
            </a:r>
            <a:endParaRPr lang="en-US" dirty="0"/>
          </a:p>
        </p:txBody>
      </p:sp>
      <p:cxnSp>
        <p:nvCxnSpPr>
          <p:cNvPr id="18" name="Straight Connector 17"/>
          <p:cNvCxnSpPr/>
          <p:nvPr/>
        </p:nvCxnSpPr>
        <p:spPr>
          <a:xfrm>
            <a:off x="7239000" y="2881789"/>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H="1">
            <a:off x="7870610" y="3276599"/>
            <a:ext cx="130390" cy="121206"/>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6553200" y="3215996"/>
            <a:ext cx="152400" cy="1818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6477000" y="4067388"/>
            <a:ext cx="152400" cy="2510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28703" y="4454014"/>
            <a:ext cx="0" cy="242411"/>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897383" y="4113346"/>
            <a:ext cx="103617" cy="15385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6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125" y="2059725"/>
            <a:ext cx="2236787"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45433" y="156466"/>
            <a:ext cx="1552575" cy="131699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778" y="4102100"/>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520" y="4114800"/>
            <a:ext cx="1401763"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342" y="190890"/>
            <a:ext cx="2316163" cy="12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69" y="2093063"/>
            <a:ext cx="18954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1200" y="4272757"/>
            <a:ext cx="157321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588" y="2078647"/>
            <a:ext cx="195103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7838" y="211368"/>
            <a:ext cx="20669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4658" y="6139191"/>
            <a:ext cx="5109142" cy="523220"/>
          </a:xfrm>
          <a:prstGeom prst="rect">
            <a:avLst/>
          </a:prstGeom>
        </p:spPr>
        <p:txBody>
          <a:bodyPr wrap="square">
            <a:spAutoFit/>
          </a:bodyPr>
          <a:lstStyle/>
          <a:p>
            <a:r>
              <a:rPr lang="nl-NL" sz="2800" b="1" dirty="0">
                <a:latin typeface="Times New Roman"/>
                <a:ea typeface="Calibri"/>
              </a:rPr>
              <a:t>Một số hình ảnh trong thực tế</a:t>
            </a:r>
            <a:endParaRPr lang="en-US" dirty="0"/>
          </a:p>
        </p:txBody>
      </p:sp>
      <p:sp>
        <p:nvSpPr>
          <p:cNvPr id="3" name="Rectangle 2"/>
          <p:cNvSpPr/>
          <p:nvPr/>
        </p:nvSpPr>
        <p:spPr>
          <a:xfrm>
            <a:off x="914400" y="1520426"/>
            <a:ext cx="1281120" cy="369332"/>
          </a:xfrm>
          <a:prstGeom prst="rect">
            <a:avLst/>
          </a:prstGeom>
        </p:spPr>
        <p:txBody>
          <a:bodyPr wrap="none">
            <a:spAutoFit/>
          </a:bodyPr>
          <a:lstStyle/>
          <a:p>
            <a:r>
              <a:rPr lang="nl-NL" b="1" dirty="0">
                <a:solidFill>
                  <a:srgbClr val="FF0000"/>
                </a:solidFill>
                <a:latin typeface="Times New Roman"/>
                <a:ea typeface="Calibri"/>
              </a:rPr>
              <a:t>Khối rubik</a:t>
            </a:r>
            <a:endParaRPr lang="en-US" b="1" dirty="0">
              <a:solidFill>
                <a:srgbClr val="FF0000"/>
              </a:solidFill>
            </a:endParaRPr>
          </a:p>
        </p:txBody>
      </p:sp>
      <p:sp>
        <p:nvSpPr>
          <p:cNvPr id="4" name="Rectangle 3"/>
          <p:cNvSpPr/>
          <p:nvPr/>
        </p:nvSpPr>
        <p:spPr>
          <a:xfrm>
            <a:off x="6969585" y="1589318"/>
            <a:ext cx="1050288" cy="369332"/>
          </a:xfrm>
          <a:prstGeom prst="rect">
            <a:avLst/>
          </a:prstGeom>
        </p:spPr>
        <p:txBody>
          <a:bodyPr wrap="none">
            <a:spAutoFit/>
          </a:bodyPr>
          <a:lstStyle/>
          <a:p>
            <a:r>
              <a:rPr lang="nl-NL" b="1" dirty="0">
                <a:solidFill>
                  <a:srgbClr val="FF0000"/>
                </a:solidFill>
                <a:latin typeface="Times New Roman"/>
                <a:ea typeface="Calibri"/>
              </a:rPr>
              <a:t>Biển báo</a:t>
            </a:r>
            <a:endParaRPr lang="en-US" b="1" dirty="0">
              <a:solidFill>
                <a:srgbClr val="FF0000"/>
              </a:solidFill>
            </a:endParaRPr>
          </a:p>
        </p:txBody>
      </p:sp>
      <p:sp>
        <p:nvSpPr>
          <p:cNvPr id="7" name="Rectangle 6"/>
          <p:cNvSpPr/>
          <p:nvPr/>
        </p:nvSpPr>
        <p:spPr>
          <a:xfrm>
            <a:off x="6988821" y="3601001"/>
            <a:ext cx="1011815" cy="369332"/>
          </a:xfrm>
          <a:prstGeom prst="rect">
            <a:avLst/>
          </a:prstGeom>
        </p:spPr>
        <p:txBody>
          <a:bodyPr wrap="none">
            <a:spAutoFit/>
          </a:bodyPr>
          <a:lstStyle/>
          <a:p>
            <a:r>
              <a:rPr lang="nl-NL" b="1" dirty="0">
                <a:solidFill>
                  <a:srgbClr val="FF0000"/>
                </a:solidFill>
                <a:latin typeface="Times New Roman"/>
                <a:ea typeface="Calibri"/>
              </a:rPr>
              <a:t>Nền nhà</a:t>
            </a:r>
            <a:endParaRPr lang="en-US" b="1" dirty="0">
              <a:solidFill>
                <a:srgbClr val="FF0000"/>
              </a:solidFill>
            </a:endParaRPr>
          </a:p>
        </p:txBody>
      </p:sp>
      <p:sp>
        <p:nvSpPr>
          <p:cNvPr id="11" name="Rectangle 10"/>
          <p:cNvSpPr/>
          <p:nvPr/>
        </p:nvSpPr>
        <p:spPr>
          <a:xfrm>
            <a:off x="4148748" y="1723731"/>
            <a:ext cx="870751" cy="369332"/>
          </a:xfrm>
          <a:prstGeom prst="rect">
            <a:avLst/>
          </a:prstGeom>
        </p:spPr>
        <p:txBody>
          <a:bodyPr wrap="none">
            <a:spAutoFit/>
          </a:bodyPr>
          <a:lstStyle/>
          <a:p>
            <a:r>
              <a:rPr lang="nl-NL" b="1" dirty="0">
                <a:solidFill>
                  <a:srgbClr val="FF0000"/>
                </a:solidFill>
                <a:latin typeface="Times New Roman"/>
                <a:ea typeface="Calibri"/>
              </a:rPr>
              <a:t>Tổ ong</a:t>
            </a:r>
            <a:endParaRPr lang="en-US" b="1" dirty="0">
              <a:solidFill>
                <a:srgbClr val="FF0000"/>
              </a:solidFill>
            </a:endParaRPr>
          </a:p>
        </p:txBody>
      </p:sp>
      <p:sp>
        <p:nvSpPr>
          <p:cNvPr id="13" name="Rectangle 12"/>
          <p:cNvSpPr/>
          <p:nvPr/>
        </p:nvSpPr>
        <p:spPr>
          <a:xfrm>
            <a:off x="5815457" y="5397545"/>
            <a:ext cx="755335" cy="369332"/>
          </a:xfrm>
          <a:prstGeom prst="rect">
            <a:avLst/>
          </a:prstGeom>
        </p:spPr>
        <p:txBody>
          <a:bodyPr wrap="none">
            <a:spAutoFit/>
          </a:bodyPr>
          <a:lstStyle/>
          <a:p>
            <a:r>
              <a:rPr lang="nl-NL" b="1" dirty="0">
                <a:solidFill>
                  <a:srgbClr val="FF0000"/>
                </a:solidFill>
                <a:latin typeface="Times New Roman"/>
                <a:ea typeface="Calibri"/>
              </a:rPr>
              <a:t>Kệ gỗ</a:t>
            </a:r>
            <a:endParaRPr lang="en-US" b="1" dirty="0">
              <a:solidFill>
                <a:srgbClr val="FF0000"/>
              </a:solidFill>
            </a:endParaRPr>
          </a:p>
        </p:txBody>
      </p:sp>
      <p:sp>
        <p:nvSpPr>
          <p:cNvPr id="14" name="Rectangle 13"/>
          <p:cNvSpPr/>
          <p:nvPr/>
        </p:nvSpPr>
        <p:spPr>
          <a:xfrm>
            <a:off x="290714" y="3601001"/>
            <a:ext cx="5867400" cy="646331"/>
          </a:xfrm>
          <a:prstGeom prst="rect">
            <a:avLst/>
          </a:prstGeom>
        </p:spPr>
        <p:txBody>
          <a:bodyPr wrap="square">
            <a:spAutoFit/>
          </a:bodyPr>
          <a:lstStyle/>
          <a:p>
            <a:pPr lvl="0"/>
            <a:r>
              <a:rPr lang="nl-NL" b="1" dirty="0">
                <a:solidFill>
                  <a:srgbClr val="FF0000"/>
                </a:solidFill>
                <a:latin typeface="Times New Roman"/>
                <a:ea typeface="Calibri"/>
              </a:rPr>
              <a:t>Các bức tường ốp bằng gạch có hình tam giác đều, hình lục giác đều, hình vuông</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500"/>
                                        <p:tgtEl>
                                          <p:spTgt spid="30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8"/>
                                        </p:tgtEl>
                                        <p:attrNameLst>
                                          <p:attrName>style.visibility</p:attrName>
                                        </p:attrNameLst>
                                      </p:cBhvr>
                                      <p:to>
                                        <p:strVal val="visible"/>
                                      </p:to>
                                    </p:set>
                                    <p:animEffect transition="in" filter="fade">
                                      <p:cBhvr>
                                        <p:cTn id="47" dur="500"/>
                                        <p:tgtEl>
                                          <p:spTgt spid="307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fade">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Effect transition="in" filter="fade">
                                      <p:cBhvr>
                                        <p:cTn id="67" dur="500"/>
                                        <p:tgtEl>
                                          <p:spTgt spid="307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75"/>
                                        </p:tgtEl>
                                        <p:attrNameLst>
                                          <p:attrName>style.visibility</p:attrName>
                                        </p:attrNameLst>
                                      </p:cBhvr>
                                      <p:to>
                                        <p:strVal val="visible"/>
                                      </p:to>
                                    </p:set>
                                    <p:animEffect transition="in" filter="fade">
                                      <p:cBhvr>
                                        <p:cTn id="72" dur="500"/>
                                        <p:tgtEl>
                                          <p:spTgt spid="307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76"/>
                                        </p:tgtEl>
                                        <p:attrNameLst>
                                          <p:attrName>style.visibility</p:attrName>
                                        </p:attrNameLst>
                                      </p:cBhvr>
                                      <p:to>
                                        <p:strVal val="visible"/>
                                      </p:to>
                                    </p:set>
                                    <p:animEffect transition="in" filter="fade">
                                      <p:cBhvr>
                                        <p:cTn id="77" dur="500"/>
                                        <p:tgtEl>
                                          <p:spTgt spid="30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124200"/>
            <a:ext cx="7696200" cy="1815882"/>
          </a:xfrm>
          <a:prstGeom prst="rect">
            <a:avLst/>
          </a:prstGeom>
        </p:spPr>
        <p:txBody>
          <a:bodyPr wrap="square">
            <a:spAutoFit/>
          </a:bodyPr>
          <a:lstStyle/>
          <a:p>
            <a:r>
              <a:rPr lang="nl-NL" sz="2800" b="1" dirty="0">
                <a:solidFill>
                  <a:srgbClr val="FF0000"/>
                </a:solidFill>
                <a:latin typeface="Times New Roman"/>
                <a:ea typeface="Calibri"/>
              </a:rPr>
              <a:t>“Hình vuông, hình tam giác đều, hình thoi,.. là các hình phẳng  quen thuộc trong thực tế. Chúng ta sẽ cùng nhau tìm hiểu các đặc điểm cơ bản của các hình đó ” </a:t>
            </a:r>
            <a:endParaRPr lang="en-US" sz="2800" b="1" dirty="0">
              <a:solidFill>
                <a:srgbClr val="FF0000"/>
              </a:solidFill>
            </a:endParaRPr>
          </a:p>
        </p:txBody>
      </p:sp>
      <p:sp>
        <p:nvSpPr>
          <p:cNvPr id="4" name="Rectangle 3"/>
          <p:cNvSpPr/>
          <p:nvPr/>
        </p:nvSpPr>
        <p:spPr>
          <a:xfrm>
            <a:off x="1140941"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a:ea typeface="Times New Roman"/>
                <a:cs typeface="Times New Roman"/>
              </a:rPr>
              <a:t>CHƯƠNG III: HÌNH HỌC TRỰC QUAN</a:t>
            </a:r>
            <a:endParaRPr lang="en-US" sz="2800" dirty="0">
              <a:solidFill>
                <a:srgbClr val="FF0000"/>
              </a:solidFill>
              <a:ea typeface="Calibri"/>
              <a:cs typeface="Times New Roman"/>
            </a:endParaRPr>
          </a:p>
        </p:txBody>
      </p:sp>
      <p:sp>
        <p:nvSpPr>
          <p:cNvPr id="5" name="Rectangle 4"/>
          <p:cNvSpPr/>
          <p:nvPr/>
        </p:nvSpPr>
        <p:spPr>
          <a:xfrm>
            <a:off x="1752600" y="1219201"/>
            <a:ext cx="6705600" cy="1218090"/>
          </a:xfrm>
          <a:prstGeom prst="rect">
            <a:avLst/>
          </a:prstGeom>
        </p:spPr>
        <p:txBody>
          <a:bodyPr wrap="square">
            <a:spAutoFit/>
          </a:bodyPr>
          <a:lstStyle/>
          <a:p>
            <a:pPr lvl="0" algn="ctr">
              <a:lnSpc>
                <a:spcPct val="150000"/>
              </a:lnSpc>
              <a:spcBef>
                <a:spcPts val="600"/>
              </a:spcBef>
            </a:pPr>
            <a:r>
              <a:rPr lang="nl-NL" sz="2400" b="1" cap="all" dirty="0">
                <a:solidFill>
                  <a:srgbClr val="0000CC"/>
                </a:solidFill>
                <a:latin typeface="Times New Roman"/>
                <a:ea typeface="Times New Roman"/>
                <a:cs typeface="Times New Roman"/>
              </a:rPr>
              <a:t>BÀI 1: TAM GIÁC ĐỀU. HÌNH VUÔNG</a:t>
            </a:r>
          </a:p>
          <a:p>
            <a:pPr lvl="0" algn="ctr">
              <a:lnSpc>
                <a:spcPct val="150000"/>
              </a:lnSpc>
              <a:spcBef>
                <a:spcPts val="600"/>
              </a:spcBef>
            </a:pPr>
            <a:r>
              <a:rPr lang="nl-NL" sz="2400" b="1" cap="all" dirty="0">
                <a:solidFill>
                  <a:srgbClr val="0000CC"/>
                </a:solidFill>
                <a:latin typeface="Times New Roman"/>
                <a:ea typeface="Times New Roman"/>
                <a:cs typeface="Times New Roman"/>
              </a:rPr>
              <a:t> LỤC GIÁC ĐỀU ( 3 TIẾT)</a:t>
            </a:r>
            <a:endParaRPr lang="en-US" sz="2400" dirty="0">
              <a:solidFill>
                <a:srgbClr val="0000CC"/>
              </a:solidFill>
              <a:ea typeface="Calibri"/>
              <a:cs typeface="Times New Roman"/>
            </a:endParaRPr>
          </a:p>
        </p:txBody>
      </p:sp>
      <p:sp>
        <p:nvSpPr>
          <p:cNvPr id="6" name="Rectangle 5"/>
          <p:cNvSpPr/>
          <p:nvPr/>
        </p:nvSpPr>
        <p:spPr>
          <a:xfrm>
            <a:off x="381000" y="2553483"/>
            <a:ext cx="7696200" cy="523220"/>
          </a:xfrm>
          <a:prstGeom prst="rect">
            <a:avLst/>
          </a:prstGeom>
        </p:spPr>
        <p:txBody>
          <a:bodyPr wrap="square">
            <a:spAutoFit/>
          </a:bodyPr>
          <a:lstStyle/>
          <a:p>
            <a:pPr marL="457200" indent="-457200">
              <a:buFont typeface="Arial" pitchFamily="34" charset="0"/>
              <a:buChar char="•"/>
            </a:pPr>
            <a:r>
              <a:rPr lang="nl-NL" sz="2800" b="1" dirty="0">
                <a:latin typeface="Times New Roman"/>
              </a:rPr>
              <a:t>Tam giác đều, hình vuông, lục giác đều</a:t>
            </a:r>
          </a:p>
        </p:txBody>
      </p:sp>
      <p:sp>
        <p:nvSpPr>
          <p:cNvPr id="7" name="Rectangle 6"/>
          <p:cNvSpPr/>
          <p:nvPr/>
        </p:nvSpPr>
        <p:spPr>
          <a:xfrm>
            <a:off x="377658" y="5715000"/>
            <a:ext cx="4422942"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Đối xứng trong thực tiễn</a:t>
            </a:r>
            <a:endParaRPr lang="en-US" sz="2800" b="1" dirty="0">
              <a:solidFill>
                <a:prstClr val="black"/>
              </a:solidFill>
            </a:endParaRPr>
          </a:p>
        </p:txBody>
      </p:sp>
      <p:sp>
        <p:nvSpPr>
          <p:cNvPr id="8" name="Rectangle 7"/>
          <p:cNvSpPr/>
          <p:nvPr/>
        </p:nvSpPr>
        <p:spPr>
          <a:xfrm>
            <a:off x="381000" y="5181600"/>
            <a:ext cx="3975768"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tâm đối xứng</a:t>
            </a:r>
          </a:p>
        </p:txBody>
      </p:sp>
      <p:sp>
        <p:nvSpPr>
          <p:cNvPr id="9" name="Rectangle 8"/>
          <p:cNvSpPr/>
          <p:nvPr/>
        </p:nvSpPr>
        <p:spPr>
          <a:xfrm>
            <a:off x="381000" y="4625405"/>
            <a:ext cx="4014240"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có trục đối xứng</a:t>
            </a:r>
          </a:p>
        </p:txBody>
      </p:sp>
      <p:sp>
        <p:nvSpPr>
          <p:cNvPr id="10" name="Rectangle 9"/>
          <p:cNvSpPr/>
          <p:nvPr/>
        </p:nvSpPr>
        <p:spPr>
          <a:xfrm>
            <a:off x="381000" y="4087945"/>
            <a:ext cx="3023585"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thang cân</a:t>
            </a:r>
          </a:p>
        </p:txBody>
      </p:sp>
      <p:sp>
        <p:nvSpPr>
          <p:cNvPr id="11" name="Rectangle 10"/>
          <p:cNvSpPr/>
          <p:nvPr/>
        </p:nvSpPr>
        <p:spPr>
          <a:xfrm>
            <a:off x="342899" y="3599923"/>
            <a:ext cx="3086101"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bình hành</a:t>
            </a:r>
          </a:p>
        </p:txBody>
      </p:sp>
      <p:sp>
        <p:nvSpPr>
          <p:cNvPr id="12" name="Rectangle 11"/>
          <p:cNvSpPr/>
          <p:nvPr/>
        </p:nvSpPr>
        <p:spPr>
          <a:xfrm>
            <a:off x="381000" y="3076703"/>
            <a:ext cx="4448654" cy="523220"/>
          </a:xfrm>
          <a:prstGeom prst="rect">
            <a:avLst/>
          </a:prstGeom>
        </p:spPr>
        <p:txBody>
          <a:bodyPr wrap="none">
            <a:spAutoFit/>
          </a:bodyPr>
          <a:lstStyle/>
          <a:p>
            <a:pPr marL="457200" lvl="0" indent="-457200">
              <a:buFont typeface="Arial" pitchFamily="34" charset="0"/>
              <a:buChar char="•"/>
            </a:pPr>
            <a:r>
              <a:rPr lang="nl-NL" sz="2800" b="1" dirty="0">
                <a:solidFill>
                  <a:prstClr val="black"/>
                </a:solidFill>
                <a:latin typeface="Times New Roman"/>
              </a:rPr>
              <a:t>Hình chữ nhật, hình thoi</a:t>
            </a:r>
          </a:p>
        </p:txBody>
      </p:sp>
    </p:spTree>
    <p:extLst>
      <p:ext uri="{BB962C8B-B14F-4D97-AF65-F5344CB8AC3E}">
        <p14:creationId xmlns:p14="http://schemas.microsoft.com/office/powerpoint/2010/main" val="29180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000" fill="hold"/>
                                        <p:tgtEl>
                                          <p:spTgt spid="6"/>
                                        </p:tgtEl>
                                        <p:attrNameLst>
                                          <p:attrName>fillcolor</p:attrName>
                                        </p:attrNameLst>
                                      </p:cBhvr>
                                      <p:to>
                                        <a:srgbClr val="92D050"/>
                                      </p:to>
                                    </p:animClr>
                                    <p:set>
                                      <p:cBhvr>
                                        <p:cTn id="87" dur="2000" fill="hold"/>
                                        <p:tgtEl>
                                          <p:spTgt spid="6"/>
                                        </p:tgtEl>
                                        <p:attrNameLst>
                                          <p:attrName>fill.type</p:attrName>
                                        </p:attrNameLst>
                                      </p:cBhvr>
                                      <p:to>
                                        <p:strVal val="solid"/>
                                      </p:to>
                                    </p:set>
                                    <p:set>
                                      <p:cBhvr>
                                        <p:cTn id="88" dur="2000" fill="hold"/>
                                        <p:tgtEl>
                                          <p:spTgt spid="6"/>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6"/>
                                        </p:tgtEl>
                                      </p:cBhvr>
                                    </p:animEffect>
                                    <p:set>
                                      <p:cBhvr>
                                        <p:cTn id="93" dur="1" fill="hold">
                                          <p:stCondLst>
                                            <p:cond delay="499"/>
                                          </p:stCondLst>
                                        </p:cTn>
                                        <p:tgtEl>
                                          <p:spTgt spid="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fade">
                                      <p:cBhvr>
                                        <p:cTn id="9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1000"/>
            <a:ext cx="7772400" cy="669542"/>
          </a:xfrm>
          <a:prstGeom prst="rect">
            <a:avLst/>
          </a:prstGeom>
        </p:spPr>
        <p:txBody>
          <a:bodyPr wrap="square">
            <a:spAutoFit/>
          </a:bodyPr>
          <a:lstStyle/>
          <a:p>
            <a:pPr algn="ctr">
              <a:lnSpc>
                <a:spcPct val="150000"/>
              </a:lnSpc>
              <a:spcBef>
                <a:spcPts val="600"/>
              </a:spcBef>
              <a:spcAft>
                <a:spcPts val="1200"/>
              </a:spcAft>
              <a:tabLst>
                <a:tab pos="3429000" algn="ctr"/>
                <a:tab pos="4552315" algn="l"/>
              </a:tabLst>
            </a:pPr>
            <a:r>
              <a:rPr lang="nl-NL" sz="2800" b="1" dirty="0">
                <a:solidFill>
                  <a:srgbClr val="FF0000"/>
                </a:solidFill>
                <a:latin typeface="Times New Roman" pitchFamily="18" charset="0"/>
                <a:ea typeface="Times New Roman"/>
                <a:cs typeface="Times New Roman" pitchFamily="18" charset="0"/>
              </a:rPr>
              <a:t>CHƯƠNG III: HÌNH HỌC TRỰC QUAN</a:t>
            </a:r>
            <a:endParaRPr lang="en-US"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1524000" y="1219201"/>
            <a:ext cx="6705600" cy="1218090"/>
          </a:xfrm>
          <a:prstGeom prst="rect">
            <a:avLst/>
          </a:prstGeom>
        </p:spPr>
        <p:txBody>
          <a:bodyPr wrap="square">
            <a:spAutoFit/>
          </a:bodyPr>
          <a:lstStyle/>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BÀI 1: TAM GIÁC ĐỀU. HÌNH VUÔNG</a:t>
            </a:r>
          </a:p>
          <a:p>
            <a:pPr algn="ctr">
              <a:lnSpc>
                <a:spcPct val="150000"/>
              </a:lnSpc>
              <a:spcBef>
                <a:spcPts val="600"/>
              </a:spcBef>
            </a:pPr>
            <a:r>
              <a:rPr lang="nl-NL" sz="2400" b="1" cap="all" dirty="0">
                <a:solidFill>
                  <a:srgbClr val="0000CC"/>
                </a:solidFill>
                <a:latin typeface="Times New Roman" pitchFamily="18" charset="0"/>
                <a:ea typeface="Times New Roman"/>
                <a:cs typeface="Times New Roman" pitchFamily="18" charset="0"/>
              </a:rPr>
              <a:t> LỤC GIÁC ĐỀU ( 3 TIẾT)</a:t>
            </a:r>
            <a:endParaRPr lang="en-US" sz="2400" dirty="0">
              <a:solidFill>
                <a:srgbClr val="0000CC"/>
              </a:solidFill>
              <a:latin typeface="Times New Roman" pitchFamily="18" charset="0"/>
              <a:ea typeface="Calibri"/>
              <a:cs typeface="Times New Roman" pitchFamily="18" charset="0"/>
            </a:endParaRPr>
          </a:p>
        </p:txBody>
      </p:sp>
      <p:sp>
        <p:nvSpPr>
          <p:cNvPr id="13" name="Rectangle 12"/>
          <p:cNvSpPr/>
          <p:nvPr/>
        </p:nvSpPr>
        <p:spPr>
          <a:xfrm>
            <a:off x="304800" y="251571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14" name="Rectangle 13"/>
          <p:cNvSpPr/>
          <p:nvPr/>
        </p:nvSpPr>
        <p:spPr>
          <a:xfrm>
            <a:off x="381000" y="3124200"/>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2" name="Rectangle 1"/>
          <p:cNvSpPr/>
          <p:nvPr/>
        </p:nvSpPr>
        <p:spPr>
          <a:xfrm>
            <a:off x="533400" y="3877270"/>
            <a:ext cx="4572000" cy="923330"/>
          </a:xfrm>
          <a:prstGeom prst="rect">
            <a:avLst/>
          </a:prstGeom>
        </p:spPr>
        <p:txBody>
          <a:bodyPr>
            <a:spAutoFit/>
          </a:bodyPr>
          <a:lstStyle/>
          <a:p>
            <a:pPr lvl="0">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Thực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xếp</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chiếc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que</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độ</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dài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như</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1</a:t>
            </a:r>
            <a:endParaRPr lang="en-US" sz="1400" dirty="0">
              <a:ea typeface="Calibri"/>
              <a:cs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3877270"/>
            <a:ext cx="2633662" cy="121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629400" y="5257800"/>
            <a:ext cx="1497205" cy="463397"/>
          </a:xfrm>
          <a:prstGeom prst="rect">
            <a:avLst/>
          </a:prstGeom>
        </p:spPr>
        <p:txBody>
          <a:bodyPr wrap="none">
            <a:spAutoFit/>
          </a:bodyPr>
          <a:lstStyle/>
          <a:p>
            <a:pPr>
              <a:lnSpc>
                <a:spcPct val="150000"/>
              </a:lnSpc>
              <a:spcBef>
                <a:spcPts val="600"/>
              </a:spcBef>
              <a:spcAft>
                <a:spcPts val="600"/>
              </a:spcAft>
            </a:pPr>
            <a:r>
              <a:rPr lang="en-US" b="1" dirty="0">
                <a:solidFill>
                  <a:srgbClr val="FF0000"/>
                </a:solidFill>
                <a:latin typeface="Times New Roman"/>
                <a:ea typeface="Calibri"/>
                <a:cs typeface="Times New Roman"/>
              </a:rPr>
              <a:t>Tam </a:t>
            </a:r>
            <a:r>
              <a:rPr lang="en-US" b="1" dirty="0" err="1">
                <a:solidFill>
                  <a:srgbClr val="FF0000"/>
                </a:solidFill>
                <a:latin typeface="Times New Roman"/>
                <a:ea typeface="Calibri"/>
                <a:cs typeface="Times New Roman"/>
              </a:rPr>
              <a:t>giác</a:t>
            </a:r>
            <a:r>
              <a:rPr lang="en-US" b="1" dirty="0">
                <a:solidFill>
                  <a:srgbClr val="FF0000"/>
                </a:solidFill>
                <a:latin typeface="Times New Roman"/>
                <a:ea typeface="Calibri"/>
                <a:cs typeface="Times New Roman"/>
              </a:rPr>
              <a:t> </a:t>
            </a:r>
            <a:r>
              <a:rPr lang="en-US" b="1" dirty="0" err="1">
                <a:solidFill>
                  <a:srgbClr val="FF0000"/>
                </a:solidFill>
                <a:latin typeface="Times New Roman"/>
                <a:ea typeface="Calibri"/>
                <a:cs typeface="Times New Roman"/>
              </a:rPr>
              <a:t>đều</a:t>
            </a:r>
            <a:endParaRPr lang="en-US" sz="1400" dirty="0">
              <a:solidFill>
                <a:srgbClr val="FF0000"/>
              </a:solidFill>
              <a:ea typeface="Calibri"/>
              <a:cs typeface="Times New Roman"/>
            </a:endParaRPr>
          </a:p>
        </p:txBody>
      </p:sp>
    </p:spTree>
    <p:extLst>
      <p:ext uri="{BB962C8B-B14F-4D97-AF65-F5344CB8AC3E}">
        <p14:creationId xmlns:p14="http://schemas.microsoft.com/office/powerpoint/2010/main" val="1881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7620000" cy="507831"/>
          </a:xfrm>
          <a:prstGeom prst="rect">
            <a:avLst/>
          </a:prstGeom>
        </p:spPr>
        <p:txBody>
          <a:bodyPr wrap="square">
            <a:spAutoFit/>
          </a:bodyPr>
          <a:lstStyle/>
          <a:p>
            <a:pPr>
              <a:lnSpc>
                <a:spcPct val="150000"/>
              </a:lnSpc>
              <a:spcBef>
                <a:spcPts val="600"/>
              </a:spcBef>
              <a:spcAft>
                <a:spcPts val="600"/>
              </a:spcAft>
            </a:pPr>
            <a:r>
              <a:rPr lang="en-US" b="1" dirty="0" err="1">
                <a:solidFill>
                  <a:srgbClr val="000000"/>
                </a:solidFill>
                <a:latin typeface="Times New Roman" pitchFamily="18" charset="0"/>
                <a:ea typeface="Calibri"/>
                <a:cs typeface="Times New Roman" pitchFamily="18" charset="0"/>
              </a:rPr>
              <a:t>Hoạt</a:t>
            </a:r>
            <a:r>
              <a:rPr lang="en-US" b="1" dirty="0">
                <a:solidFill>
                  <a:srgbClr val="000000"/>
                </a:solidFill>
                <a:latin typeface="Times New Roman" pitchFamily="18" charset="0"/>
                <a:ea typeface="Calibri"/>
                <a:cs typeface="Times New Roman" pitchFamily="18" charset="0"/>
              </a:rPr>
              <a:t> </a:t>
            </a:r>
            <a:r>
              <a:rPr lang="en-US" b="1" dirty="0" err="1">
                <a:solidFill>
                  <a:srgbClr val="000000"/>
                </a:solidFill>
                <a:latin typeface="Times New Roman" pitchFamily="18" charset="0"/>
                <a:ea typeface="Calibri"/>
                <a:cs typeface="Times New Roman" pitchFamily="18" charset="0"/>
              </a:rPr>
              <a:t>động</a:t>
            </a:r>
            <a:r>
              <a:rPr lang="en-US" b="1" dirty="0">
                <a:solidFill>
                  <a:srgbClr val="000000"/>
                </a:solidFill>
                <a:latin typeface="Times New Roman" pitchFamily="18" charset="0"/>
                <a:ea typeface="Calibri"/>
                <a:cs typeface="Times New Roman" pitchFamily="18" charset="0"/>
              </a:rPr>
              <a:t> 2:</a:t>
            </a:r>
            <a:endParaRPr lang="en-US" sz="1400" dirty="0">
              <a:latin typeface="Times New Roman" pitchFamily="18" charset="0"/>
              <a:ea typeface="Calibri"/>
              <a:cs typeface="Times New Roman" pitchFamily="18" charset="0"/>
            </a:endParaRPr>
          </a:p>
        </p:txBody>
      </p:sp>
      <p:pic>
        <p:nvPicPr>
          <p:cNvPr id="7" name="Picture 6"/>
          <p:cNvPicPr/>
          <p:nvPr/>
        </p:nvPicPr>
        <p:blipFill>
          <a:blip r:embed="rId2"/>
          <a:stretch>
            <a:fillRect/>
          </a:stretch>
        </p:blipFill>
        <p:spPr>
          <a:xfrm>
            <a:off x="152400" y="1081086"/>
            <a:ext cx="1276350" cy="14954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58946"/>
            <a:ext cx="1923632" cy="149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76400" y="330369"/>
            <a:ext cx="8686800" cy="507831"/>
          </a:xfrm>
          <a:prstGeom prst="rect">
            <a:avLst/>
          </a:prstGeom>
        </p:spPr>
        <p:txBody>
          <a:bodyPr wrap="square">
            <a:spAutoFit/>
          </a:bodyPr>
          <a:lstStyle/>
          <a:p>
            <a:pPr lvl="0">
              <a:lnSpc>
                <a:spcPct val="150000"/>
              </a:lnSpc>
              <a:spcBef>
                <a:spcPts val="600"/>
              </a:spcBef>
              <a:spcAft>
                <a:spcPts val="600"/>
              </a:spcAft>
            </a:pPr>
            <a:r>
              <a:rPr lang="vi-VN" dirty="0">
                <a:solidFill>
                  <a:srgbClr val="000000"/>
                </a:solidFill>
                <a:latin typeface="Times New Roman" pitchFamily="18" charset="0"/>
                <a:cs typeface="Times New Roman" pitchFamily="18" charset="0"/>
              </a:rPr>
              <a:t>Gấp tam giác ABC sao cho cạnh AB trùng với cạnh AC, đỉnh B trùng với đỉnh C</a:t>
            </a:r>
            <a:endParaRPr lang="en-US" dirty="0">
              <a:solidFill>
                <a:srgbClr val="000000"/>
              </a:solidFill>
              <a:latin typeface="Times New Roman" pitchFamily="18" charset="0"/>
              <a:cs typeface="Times New Roman" pitchFamily="18" charset="0"/>
            </a:endParaRPr>
          </a:p>
        </p:txBody>
      </p:sp>
      <p:sp>
        <p:nvSpPr>
          <p:cNvPr id="12" name="Rectangle 11"/>
          <p:cNvSpPr/>
          <p:nvPr/>
        </p:nvSpPr>
        <p:spPr>
          <a:xfrm>
            <a:off x="3962400" y="1367133"/>
            <a:ext cx="4953000"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3" name="Rectangle 12"/>
          <p:cNvSpPr/>
          <p:nvPr/>
        </p:nvSpPr>
        <p:spPr>
          <a:xfrm>
            <a:off x="4534930" y="1482022"/>
            <a:ext cx="4572000" cy="8874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AB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AC</a:t>
            </a:r>
            <a:endParaRPr lang="en-US" sz="1400" b="1" dirty="0">
              <a:solidFill>
                <a:srgbClr val="FF0000"/>
              </a:solidFill>
              <a:latin typeface="Times New Roman" pitchFamily="18" charset="0"/>
              <a:ea typeface="Calibri"/>
              <a:cs typeface="Times New Roman" pitchFamily="18" charset="0"/>
            </a:endParaRPr>
          </a:p>
          <a:p>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ACB</a:t>
            </a:r>
            <a:endParaRPr lang="en-US" b="1" dirty="0">
              <a:solidFill>
                <a:srgbClr val="FF0000"/>
              </a:solidFill>
              <a:latin typeface="Times New Roman" pitchFamily="18" charset="0"/>
              <a:cs typeface="Times New Roman" pitchFamily="18" charset="0"/>
            </a:endParaRPr>
          </a:p>
        </p:txBody>
      </p:sp>
      <p:sp>
        <p:nvSpPr>
          <p:cNvPr id="14" name="Rectangle 13"/>
          <p:cNvSpPr/>
          <p:nvPr/>
        </p:nvSpPr>
        <p:spPr>
          <a:xfrm>
            <a:off x="304800" y="3105835"/>
            <a:ext cx="8229600" cy="369332"/>
          </a:xfrm>
          <a:prstGeom prst="rect">
            <a:avLst/>
          </a:prstGeom>
        </p:spPr>
        <p:txBody>
          <a:bodyPr wrap="square">
            <a:spAutoFit/>
          </a:bodyPr>
          <a:lstStyle/>
          <a:p>
            <a:r>
              <a:rPr lang="vi-VN" dirty="0">
                <a:solidFill>
                  <a:srgbClr val="000000"/>
                </a:solidFill>
                <a:latin typeface="Times New Roman" pitchFamily="18" charset="0"/>
                <a:cs typeface="Times New Roman" pitchFamily="18" charset="0"/>
              </a:rPr>
              <a:t>Gấp tam giác ABC sao cho cạnh BC trùng với cạnh BA, đỉnh C trùng với đỉnh A</a:t>
            </a:r>
            <a:endParaRPr lang="en-US"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37" y="3475167"/>
            <a:ext cx="1274763"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5"/>
          <a:stretch>
            <a:fillRect/>
          </a:stretch>
        </p:blipFill>
        <p:spPr>
          <a:xfrm>
            <a:off x="2304117" y="3429000"/>
            <a:ext cx="1314450" cy="1485900"/>
          </a:xfrm>
          <a:prstGeom prst="rect">
            <a:avLst/>
          </a:prstGeom>
        </p:spPr>
      </p:pic>
      <p:sp>
        <p:nvSpPr>
          <p:cNvPr id="15" name="Rectangle 14"/>
          <p:cNvSpPr/>
          <p:nvPr/>
        </p:nvSpPr>
        <p:spPr>
          <a:xfrm>
            <a:off x="3970638" y="3710285"/>
            <a:ext cx="4944762" cy="923330"/>
          </a:xfrm>
          <a:prstGeom prst="rect">
            <a:avLst/>
          </a:prstGeom>
        </p:spPr>
        <p:txBody>
          <a:bodyPr wrap="square">
            <a:spAutoFit/>
          </a:bodyPr>
          <a:lstStyle/>
          <a:p>
            <a:pPr lvl="0">
              <a:lnSpc>
                <a:spcPct val="150000"/>
              </a:lnSpc>
              <a:spcBef>
                <a:spcPts val="600"/>
              </a:spcBef>
              <a:spcAft>
                <a:spcPts val="600"/>
              </a:spcAft>
            </a:pPr>
            <a:r>
              <a:rPr lang="en-US" b="1" dirty="0" err="1">
                <a:solidFill>
                  <a:srgbClr val="FF0000"/>
                </a:solidFill>
                <a:latin typeface="Times New Roman" pitchFamily="18" charset="0"/>
                <a:ea typeface="Calibri"/>
                <a:cs typeface="Times New Roman" pitchFamily="18" charset="0"/>
              </a:rPr>
              <a:t>Dựa</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cảm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mắt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thường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để</a:t>
            </a:r>
            <a:r>
              <a:rPr lang="en-US" b="1" dirty="0">
                <a:solidFill>
                  <a:srgbClr val="FF0000"/>
                </a:solidFill>
                <a:latin typeface="Times New Roman" pitchFamily="18" charset="0"/>
                <a:ea typeface="Calibri"/>
                <a:cs typeface="Times New Roman" pitchFamily="18" charset="0"/>
              </a:rPr>
              <a:t> so </a:t>
            </a:r>
            <a:r>
              <a:rPr lang="en-US" b="1" dirty="0" err="1">
                <a:solidFill>
                  <a:srgbClr val="FF0000"/>
                </a:solidFill>
                <a:latin typeface="Times New Roman" pitchFamily="18" charset="0"/>
                <a:ea typeface="Calibri"/>
                <a:cs typeface="Times New Roman" pitchFamily="18" charset="0"/>
              </a:rPr>
              <a:t>sánh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hai</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ACB?</a:t>
            </a:r>
            <a:endParaRPr lang="en-US" sz="1400" b="1" dirty="0">
              <a:solidFill>
                <a:srgbClr val="FF0000"/>
              </a:solidFill>
              <a:latin typeface="Times New Roman" pitchFamily="18" charset="0"/>
              <a:ea typeface="Calibri"/>
              <a:cs typeface="Times New Roman" pitchFamily="18" charset="0"/>
            </a:endParaRPr>
          </a:p>
        </p:txBody>
      </p:sp>
      <p:sp>
        <p:nvSpPr>
          <p:cNvPr id="16" name="Rectangle 15"/>
          <p:cNvSpPr/>
          <p:nvPr/>
        </p:nvSpPr>
        <p:spPr>
          <a:xfrm>
            <a:off x="3930478" y="3735952"/>
            <a:ext cx="4572000" cy="1025922"/>
          </a:xfrm>
          <a:prstGeom prst="rect">
            <a:avLst/>
          </a:prstGeom>
        </p:spPr>
        <p:txBody>
          <a:bodyPr>
            <a:spAutoFit/>
          </a:bodyPr>
          <a:lstStyle/>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BA</a:t>
            </a:r>
            <a:endParaRPr lang="en-US" sz="1400" b="1" dirty="0">
              <a:solidFill>
                <a:srgbClr val="FF0000"/>
              </a:solidFill>
              <a:latin typeface="Times New Roman" pitchFamily="18" charset="0"/>
              <a:ea typeface="Calibri"/>
              <a:cs typeface="Times New Roman" pitchFamily="18" charset="0"/>
            </a:endParaRPr>
          </a:p>
          <a:p>
            <a:pPr>
              <a:lnSpc>
                <a:spcPct val="150000"/>
              </a:lnSpc>
              <a:spcAft>
                <a:spcPts val="800"/>
              </a:spcAft>
            </a:pP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BCA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BAC</a:t>
            </a:r>
            <a:endParaRPr lang="en-US" sz="1400" b="1" dirty="0">
              <a:solidFill>
                <a:srgbClr val="FF0000"/>
              </a:solidFill>
              <a:latin typeface="Times New Roman" pitchFamily="18" charset="0"/>
              <a:ea typeface="Calibri"/>
              <a:cs typeface="Times New Roman" pitchFamily="18" charset="0"/>
            </a:endParaRPr>
          </a:p>
        </p:txBody>
      </p:sp>
      <p:sp>
        <p:nvSpPr>
          <p:cNvPr id="20" name="Rectangle 19"/>
          <p:cNvSpPr/>
          <p:nvPr/>
        </p:nvSpPr>
        <p:spPr>
          <a:xfrm>
            <a:off x="609600" y="5360978"/>
            <a:ext cx="8001000" cy="923330"/>
          </a:xfrm>
          <a:prstGeom prst="rect">
            <a:avLst/>
          </a:prstGeom>
        </p:spPr>
        <p:txBody>
          <a:bodyPr wrap="square">
            <a:spAutoFit/>
          </a:bodyPr>
          <a:lstStyle/>
          <a:p>
            <a:pPr>
              <a:lnSpc>
                <a:spcPct val="150000"/>
              </a:lnSpc>
              <a:spcAft>
                <a:spcPts val="800"/>
              </a:spcAft>
            </a:pPr>
            <a:r>
              <a:rPr lang="en-US" b="1" dirty="0">
                <a:solidFill>
                  <a:srgbClr val="FF0000"/>
                </a:solidFill>
                <a:latin typeface="Times New Roman" pitchFamily="18" charset="0"/>
                <a:ea typeface="Calibri"/>
                <a:cs typeface="Times New Roman" pitchFamily="18" charset="0"/>
              </a:rPr>
              <a:t>Qua </a:t>
            </a:r>
            <a:r>
              <a:rPr lang="en-US" b="1" dirty="0" err="1">
                <a:solidFill>
                  <a:srgbClr val="FF0000"/>
                </a:solidFill>
                <a:latin typeface="Times New Roman" pitchFamily="18" charset="0"/>
                <a:ea typeface="Calibri"/>
                <a:cs typeface="Times New Roman" pitchFamily="18" charset="0"/>
              </a:rPr>
              <a:t>hoạt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trên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em</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nhận</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xét</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gì</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về</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độ</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dài</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  </a:t>
            </a:r>
            <a:r>
              <a:rPr lang="en-US" b="1" dirty="0" err="1">
                <a:solidFill>
                  <a:srgbClr val="FF0000"/>
                </a:solidFill>
                <a:latin typeface="Times New Roman" pitchFamily="18" charset="0"/>
                <a:ea typeface="Calibri"/>
                <a:cs typeface="Times New Roman" pitchFamily="18" charset="0"/>
              </a:rPr>
              <a:t>Và</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số</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đo</a:t>
            </a:r>
            <a:r>
              <a:rPr lang="en-US" b="1" dirty="0">
                <a:solidFill>
                  <a:srgbClr val="FF0000"/>
                </a:solidFill>
                <a:latin typeface="Times New Roman" pitchFamily="18" charset="0"/>
                <a:ea typeface="Calibri"/>
                <a:cs typeface="Times New Roman" pitchFamily="18" charset="0"/>
              </a:rPr>
              <a:t> 3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của</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endParaRPr lang="en-US" b="1" dirty="0">
              <a:solidFill>
                <a:srgbClr val="FF0000"/>
              </a:solidFill>
              <a:latin typeface="Times New Roman" pitchFamily="18" charset="0"/>
              <a:cs typeface="Times New Roman" pitchFamily="18" charset="0"/>
            </a:endParaRPr>
          </a:p>
        </p:txBody>
      </p:sp>
      <p:sp>
        <p:nvSpPr>
          <p:cNvPr id="18" name="Rectangle 17"/>
          <p:cNvSpPr/>
          <p:nvPr/>
        </p:nvSpPr>
        <p:spPr>
          <a:xfrm>
            <a:off x="1905000" y="5169694"/>
            <a:ext cx="6629400" cy="1231106"/>
          </a:xfrm>
          <a:prstGeom prst="rect">
            <a:avLst/>
          </a:prstGeom>
        </p:spPr>
        <p:txBody>
          <a:bodyPr wrap="square">
            <a:spAutoFit/>
          </a:bodyPr>
          <a:lstStyle/>
          <a:p>
            <a:pPr>
              <a:spcBef>
                <a:spcPts val="600"/>
              </a:spcBef>
              <a:spcAft>
                <a:spcPts val="600"/>
              </a:spcAft>
            </a:pPr>
            <a:r>
              <a:rPr lang="en-US" i="1" u="sng" dirty="0">
                <a:solidFill>
                  <a:srgbClr val="FF0000"/>
                </a:solidFill>
                <a:latin typeface="Times New Roman" pitchFamily="18" charset="0"/>
                <a:ea typeface="Calibri"/>
                <a:cs typeface="Times New Roman" pitchFamily="18" charset="0"/>
              </a:rPr>
              <a:t>*</a:t>
            </a:r>
            <a:r>
              <a:rPr lang="en-US" b="1" i="1" u="sng" dirty="0" err="1">
                <a:solidFill>
                  <a:srgbClr val="FF0000"/>
                </a:solidFill>
                <a:latin typeface="Times New Roman" pitchFamily="18" charset="0"/>
                <a:ea typeface="Calibri"/>
                <a:cs typeface="Times New Roman" pitchFamily="18" charset="0"/>
              </a:rPr>
              <a:t>Nhận</a:t>
            </a:r>
            <a:r>
              <a:rPr lang="en-US" b="1" i="1" u="sng" dirty="0">
                <a:solidFill>
                  <a:srgbClr val="FF0000"/>
                </a:solidFill>
                <a:latin typeface="Times New Roman" pitchFamily="18" charset="0"/>
                <a:ea typeface="Calibri"/>
                <a:cs typeface="Times New Roman" pitchFamily="18" charset="0"/>
              </a:rPr>
              <a:t> </a:t>
            </a:r>
            <a:r>
              <a:rPr lang="en-US" b="1" i="1" u="sng" dirty="0" err="1">
                <a:solidFill>
                  <a:srgbClr val="FF0000"/>
                </a:solidFill>
                <a:latin typeface="Times New Roman" pitchFamily="18" charset="0"/>
                <a:ea typeface="Calibri"/>
                <a:cs typeface="Times New Roman" pitchFamily="18" charset="0"/>
              </a:rPr>
              <a:t>xét</a:t>
            </a:r>
            <a:r>
              <a:rPr lang="en-US" b="1" i="1" u="sng" dirty="0">
                <a:solidFill>
                  <a:srgbClr val="FF0000"/>
                </a:solidFill>
                <a:latin typeface="Times New Roman" pitchFamily="18" charset="0"/>
                <a:ea typeface="Calibri"/>
                <a:cs typeface="Times New Roman" pitchFamily="18" charset="0"/>
              </a:rPr>
              <a:t>:</a:t>
            </a:r>
            <a:r>
              <a:rPr lang="en-US" b="1" dirty="0">
                <a:solidFill>
                  <a:srgbClr val="FF0000"/>
                </a:solidFill>
                <a:latin typeface="Times New Roman" pitchFamily="18" charset="0"/>
                <a:ea typeface="Calibri"/>
                <a:cs typeface="Times New Roman" pitchFamily="18" charset="0"/>
              </a:rPr>
              <a:t> Tam </a:t>
            </a:r>
            <a:r>
              <a:rPr lang="en-US" b="1" dirty="0" err="1">
                <a:solidFill>
                  <a:srgbClr val="FF0000"/>
                </a:solidFill>
                <a:latin typeface="Times New Roman" pitchFamily="18" charset="0"/>
                <a:ea typeface="Calibri"/>
                <a:cs typeface="Times New Roman" pitchFamily="18" charset="0"/>
              </a:rPr>
              <a:t>giác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đều</a:t>
            </a:r>
            <a:r>
              <a:rPr lang="en-US" b="1" dirty="0">
                <a:solidFill>
                  <a:srgbClr val="FF0000"/>
                </a:solidFill>
                <a:latin typeface="Times New Roman" pitchFamily="18" charset="0"/>
                <a:ea typeface="Calibri"/>
                <a:cs typeface="Times New Roman" pitchFamily="18" charset="0"/>
              </a:rPr>
              <a:t> ABC ở </a:t>
            </a:r>
            <a:r>
              <a:rPr lang="en-US" b="1" dirty="0" err="1">
                <a:solidFill>
                  <a:srgbClr val="FF0000"/>
                </a:solidFill>
                <a:latin typeface="Times New Roman" pitchFamily="18" charset="0"/>
                <a:ea typeface="Calibri"/>
                <a:cs typeface="Times New Roman" pitchFamily="18" charset="0"/>
              </a:rPr>
              <a:t>Hình</a:t>
            </a:r>
            <a:r>
              <a:rPr lang="en-US" b="1" dirty="0">
                <a:solidFill>
                  <a:srgbClr val="FF0000"/>
                </a:solidFill>
                <a:latin typeface="Times New Roman" pitchFamily="18" charset="0"/>
                <a:ea typeface="Calibri"/>
                <a:cs typeface="Times New Roman" pitchFamily="18" charset="0"/>
              </a:rPr>
              <a:t> 2 </a:t>
            </a:r>
            <a:r>
              <a:rPr lang="en-US" b="1" dirty="0" err="1">
                <a:solidFill>
                  <a:srgbClr val="FF0000"/>
                </a:solidFill>
                <a:latin typeface="Times New Roman" pitchFamily="18" charset="0"/>
                <a:ea typeface="Calibri"/>
                <a:cs typeface="Times New Roman" pitchFamily="18" charset="0"/>
              </a:rPr>
              <a:t>có</a:t>
            </a:r>
            <a:r>
              <a:rPr lang="en-US" b="1" dirty="0">
                <a:solidFill>
                  <a:srgbClr val="FF0000"/>
                </a:solidFill>
                <a:latin typeface="Times New Roman" pitchFamily="18" charset="0"/>
                <a:ea typeface="Calibri"/>
                <a:cs typeface="Times New Roman" pitchFamily="18" charset="0"/>
              </a:rPr>
              <a:t>: </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cạnh</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 AB = BC = CA.</a:t>
            </a:r>
            <a:endParaRPr lang="en-US" sz="1400" b="1" dirty="0">
              <a:solidFill>
                <a:srgbClr val="FF0000"/>
              </a:solidFill>
              <a:latin typeface="Times New Roman" pitchFamily="18" charset="0"/>
              <a:ea typeface="Calibri"/>
              <a:cs typeface="Times New Roman" pitchFamily="18" charset="0"/>
            </a:endParaRPr>
          </a:p>
          <a:p>
            <a:pPr>
              <a:spcBef>
                <a:spcPts val="600"/>
              </a:spcBef>
              <a:spcAft>
                <a:spcPts val="600"/>
              </a:spcAft>
            </a:pPr>
            <a:r>
              <a:rPr lang="en-US" b="1" dirty="0">
                <a:solidFill>
                  <a:srgbClr val="FF0000"/>
                </a:solidFill>
                <a:latin typeface="Times New Roman" pitchFamily="18" charset="0"/>
                <a:ea typeface="Calibri"/>
                <a:cs typeface="Times New Roman" pitchFamily="18" charset="0"/>
              </a:rPr>
              <a:t>- Ba </a:t>
            </a:r>
            <a:r>
              <a:rPr lang="en-US" b="1" dirty="0" err="1">
                <a:solidFill>
                  <a:srgbClr val="FF0000"/>
                </a:solidFill>
                <a:latin typeface="Times New Roman" pitchFamily="18" charset="0"/>
                <a:ea typeface="Calibri"/>
                <a:cs typeface="Times New Roman" pitchFamily="18" charset="0"/>
              </a:rPr>
              <a:t>góc</a:t>
            </a:r>
            <a:r>
              <a:rPr lang="en-US" b="1" dirty="0">
                <a:solidFill>
                  <a:srgbClr val="FF0000"/>
                </a:solidFill>
                <a:latin typeface="Times New Roman" pitchFamily="18" charset="0"/>
                <a:ea typeface="Calibri"/>
                <a:cs typeface="Times New Roman" pitchFamily="18" charset="0"/>
              </a:rPr>
              <a:t> ở </a:t>
            </a:r>
            <a:r>
              <a:rPr lang="en-US" b="1" dirty="0" err="1">
                <a:solidFill>
                  <a:srgbClr val="FF0000"/>
                </a:solidFill>
                <a:latin typeface="Times New Roman" pitchFamily="18" charset="0"/>
                <a:ea typeface="Calibri"/>
                <a:cs typeface="Times New Roman" pitchFamily="18" charset="0"/>
              </a:rPr>
              <a:t>các</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đỉnh</a:t>
            </a:r>
            <a:r>
              <a:rPr lang="en-US" b="1" dirty="0">
                <a:solidFill>
                  <a:srgbClr val="FF0000"/>
                </a:solidFill>
                <a:latin typeface="Times New Roman" pitchFamily="18" charset="0"/>
                <a:ea typeface="Calibri"/>
                <a:cs typeface="Times New Roman" pitchFamily="18" charset="0"/>
              </a:rPr>
              <a:t> A, B, C </a:t>
            </a:r>
            <a:r>
              <a:rPr lang="en-US" b="1" dirty="0" err="1">
                <a:solidFill>
                  <a:srgbClr val="FF0000"/>
                </a:solidFill>
                <a:latin typeface="Times New Roman" pitchFamily="18" charset="0"/>
                <a:ea typeface="Calibri"/>
                <a:cs typeface="Times New Roman" pitchFamily="18" charset="0"/>
              </a:rPr>
              <a:t>bằng</a:t>
            </a:r>
            <a:r>
              <a:rPr lang="en-US" b="1" dirty="0">
                <a:solidFill>
                  <a:srgbClr val="FF0000"/>
                </a:solidFill>
                <a:latin typeface="Times New Roman" pitchFamily="18" charset="0"/>
                <a:ea typeface="Calibri"/>
                <a:cs typeface="Times New Roman" pitchFamily="18" charset="0"/>
              </a:rPr>
              <a:t> </a:t>
            </a:r>
            <a:r>
              <a:rPr lang="en-US" b="1" dirty="0" err="1">
                <a:solidFill>
                  <a:srgbClr val="FF0000"/>
                </a:solidFill>
                <a:latin typeface="Times New Roman" pitchFamily="18" charset="0"/>
                <a:ea typeface="Calibri"/>
                <a:cs typeface="Times New Roman" pitchFamily="18" charset="0"/>
              </a:rPr>
              <a:t>nhau</a:t>
            </a:r>
            <a:r>
              <a:rPr lang="en-US" b="1" dirty="0">
                <a:solidFill>
                  <a:srgbClr val="FF0000"/>
                </a:solidFill>
                <a:latin typeface="Times New Roman" pitchFamily="18" charset="0"/>
                <a:ea typeface="Calibri"/>
                <a:cs typeface="Times New Roman" pitchFamily="18" charset="0"/>
              </a:rPr>
              <a:t>.</a:t>
            </a:r>
            <a:endParaRPr lang="en-US" sz="1400" b="1" dirty="0">
              <a:solidFill>
                <a:srgbClr val="FF00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7218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3"/>
                                        </p:tgtEl>
                                        <p:attrNameLst>
                                          <p:attrName>style.visibility</p:attrName>
                                        </p:attrNameLst>
                                      </p:cBhvr>
                                      <p:to>
                                        <p:strVal val="visible"/>
                                      </p:to>
                                    </p:set>
                                    <p:animEffect transition="in" filter="fade">
                                      <p:cBhvr>
                                        <p:cTn id="47" dur="500"/>
                                        <p:tgtEl>
                                          <p:spTgt spid="51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2" grpId="1"/>
      <p:bldP spid="13" grpId="0"/>
      <p:bldP spid="14" grpId="0"/>
      <p:bldP spid="15" grpId="0"/>
      <p:bldP spid="15" grpId="1"/>
      <p:bldP spid="16" grpId="0"/>
      <p:bldP spid="20" grpId="0"/>
      <p:bldP spid="20" grpId="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738902"/>
            <a:ext cx="8382000" cy="878895"/>
          </a:xfrm>
          <a:prstGeom prst="rect">
            <a:avLst/>
          </a:prstGeom>
        </p:spPr>
        <p:txBody>
          <a:bodyPr wrap="square">
            <a:spAutoFit/>
          </a:bodyPr>
          <a:lstStyle/>
          <a:p>
            <a:pPr>
              <a:lnSpc>
                <a:spcPct val="150000"/>
              </a:lnSpc>
              <a:spcBef>
                <a:spcPts val="600"/>
              </a:spcBef>
              <a:spcAft>
                <a:spcPts val="600"/>
              </a:spcAft>
            </a:pPr>
            <a:r>
              <a:rPr lang="en-US" b="1" i="1" u="sng" dirty="0">
                <a:solidFill>
                  <a:srgbClr val="000000"/>
                </a:solidFill>
                <a:latin typeface="Times New Roman"/>
                <a:ea typeface="Calibri"/>
                <a:cs typeface="Times New Roman"/>
              </a:rPr>
              <a:t>*</a:t>
            </a:r>
            <a:r>
              <a:rPr lang="en-US" b="1" i="1" u="sng" dirty="0" err="1">
                <a:solidFill>
                  <a:srgbClr val="000000"/>
                </a:solidFill>
                <a:latin typeface="Times New Roman"/>
                <a:ea typeface="Calibri"/>
                <a:cs typeface="Times New Roman"/>
              </a:rPr>
              <a:t>Chú</a:t>
            </a:r>
            <a:r>
              <a:rPr lang="en-US" b="1" i="1" u="sng" dirty="0">
                <a:solidFill>
                  <a:srgbClr val="000000"/>
                </a:solidFill>
                <a:latin typeface="Times New Roman"/>
                <a:ea typeface="Calibri"/>
                <a:cs typeface="Times New Roman"/>
              </a:rPr>
              <a:t> ý:</a:t>
            </a:r>
            <a:r>
              <a:rPr lang="en-US" b="1"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Trong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học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chung</a:t>
            </a:r>
            <a:r>
              <a:rPr lang="en-US" dirty="0">
                <a:solidFill>
                  <a:srgbClr val="000000"/>
                </a:solidFill>
                <a:latin typeface="Times New Roman"/>
                <a:ea typeface="Calibri"/>
                <a:cs typeface="Times New Roman"/>
              </a:rPr>
              <a:t>, tam </a:t>
            </a:r>
            <a:r>
              <a:rPr lang="en-US" dirty="0" err="1">
                <a:solidFill>
                  <a:srgbClr val="000000"/>
                </a:solidFill>
                <a:latin typeface="Times New Roman"/>
                <a:ea typeface="Calibri"/>
                <a:cs typeface="Times New Roman"/>
              </a:rPr>
              <a:t>giác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nói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riêng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cạnh</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haycác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góc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nhau</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được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chỉ</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rõ</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bằng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hiệu</a:t>
            </a:r>
            <a:r>
              <a:rPr lang="en-US" dirty="0">
                <a:solidFill>
                  <a:srgbClr val="000000"/>
                </a:solidFill>
                <a:latin typeface="Times New Roman"/>
                <a:ea typeface="Calibri"/>
                <a:cs typeface="Times New Roman"/>
              </a:rPr>
              <a:t> ( </a:t>
            </a:r>
            <a:r>
              <a:rPr lang="en-US" dirty="0" err="1">
                <a:solidFill>
                  <a:srgbClr val="000000"/>
                </a:solidFill>
                <a:latin typeface="Times New Roman"/>
                <a:ea typeface="Calibri"/>
                <a:cs typeface="Times New Roman"/>
              </a:rPr>
              <a:t>Hình</a:t>
            </a:r>
            <a:r>
              <a:rPr lang="en-US" dirty="0">
                <a:solidFill>
                  <a:srgbClr val="000000"/>
                </a:solidFill>
                <a:latin typeface="Times New Roman"/>
                <a:ea typeface="Calibri"/>
                <a:cs typeface="Times New Roman"/>
              </a:rPr>
              <a:t> 4)</a:t>
            </a:r>
            <a:endParaRPr lang="en-US" sz="1400" dirty="0">
              <a:ea typeface="Calibri"/>
              <a:cs typeface="Times New Roman"/>
            </a:endParaRPr>
          </a:p>
        </p:txBody>
      </p:sp>
      <p:sp>
        <p:nvSpPr>
          <p:cNvPr id="4" name="Rectangle 3"/>
          <p:cNvSpPr/>
          <p:nvPr/>
        </p:nvSpPr>
        <p:spPr>
          <a:xfrm>
            <a:off x="76200" y="152400"/>
            <a:ext cx="28194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I.TAM GIÁC ĐỀU</a:t>
            </a:r>
          </a:p>
        </p:txBody>
      </p:sp>
      <p:sp>
        <p:nvSpPr>
          <p:cNvPr id="5" name="Rectangle 4"/>
          <p:cNvSpPr/>
          <p:nvPr/>
        </p:nvSpPr>
        <p:spPr>
          <a:xfrm>
            <a:off x="228600" y="742664"/>
            <a:ext cx="4800600" cy="646331"/>
          </a:xfrm>
          <a:prstGeom prst="rect">
            <a:avLst/>
          </a:prstGeom>
        </p:spPr>
        <p:txBody>
          <a:bodyPr wrap="square">
            <a:spAutoFit/>
          </a:bodyPr>
          <a:lstStyle/>
          <a:p>
            <a:pPr>
              <a:lnSpc>
                <a:spcPct val="150000"/>
              </a:lnSpc>
              <a:spcBef>
                <a:spcPts val="600"/>
              </a:spcBef>
            </a:pPr>
            <a:r>
              <a:rPr lang="en-US" sz="2400" b="1" dirty="0">
                <a:latin typeface="Times New Roman" pitchFamily="18" charset="0"/>
                <a:ea typeface="Calibri"/>
                <a:cs typeface="Times New Roman" pitchFamily="18" charset="0"/>
              </a:rPr>
              <a:t>1. </a:t>
            </a:r>
            <a:r>
              <a:rPr lang="en-US" sz="2400" b="1" dirty="0" err="1">
                <a:latin typeface="Times New Roman" pitchFamily="18" charset="0"/>
                <a:ea typeface="Calibri"/>
                <a:cs typeface="Times New Roman" pitchFamily="18" charset="0"/>
              </a:rPr>
              <a:t>Nhận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biết</a:t>
            </a:r>
            <a:r>
              <a:rPr lang="en-US" sz="2400" b="1" dirty="0">
                <a:latin typeface="Times New Roman" pitchFamily="18" charset="0"/>
                <a:ea typeface="Calibri"/>
                <a:cs typeface="Times New Roman" pitchFamily="18" charset="0"/>
              </a:rPr>
              <a:t> tam </a:t>
            </a:r>
            <a:r>
              <a:rPr lang="en-US" sz="2400" b="1" dirty="0" err="1">
                <a:latin typeface="Times New Roman" pitchFamily="18" charset="0"/>
                <a:ea typeface="Calibri"/>
                <a:cs typeface="Times New Roman" pitchFamily="18" charset="0"/>
              </a:rPr>
              <a:t>giác</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đều</a:t>
            </a:r>
            <a:endParaRPr lang="en-US" sz="2400" b="1" dirty="0">
              <a:latin typeface="Times New Roman" pitchFamily="18" charset="0"/>
              <a:ea typeface="Calibri"/>
              <a:cs typeface="Times New Roman" pitchFamily="18" charset="0"/>
            </a:endParaRPr>
          </a:p>
        </p:txBody>
      </p:sp>
      <p:sp>
        <p:nvSpPr>
          <p:cNvPr id="6" name="Rectangle 5"/>
          <p:cNvSpPr/>
          <p:nvPr/>
        </p:nvSpPr>
        <p:spPr>
          <a:xfrm>
            <a:off x="216243" y="1295400"/>
            <a:ext cx="7086600" cy="1231106"/>
          </a:xfrm>
          <a:prstGeom prst="rect">
            <a:avLst/>
          </a:prstGeom>
        </p:spPr>
        <p:txBody>
          <a:bodyPr wrap="square">
            <a:spAutoFit/>
          </a:bodyPr>
          <a:lstStyle/>
          <a:p>
            <a:pPr>
              <a:spcBef>
                <a:spcPts val="600"/>
              </a:spcBef>
              <a:spcAft>
                <a:spcPts val="600"/>
              </a:spcAft>
            </a:pPr>
            <a:r>
              <a:rPr lang="en-US" i="1" u="sng" dirty="0">
                <a:latin typeface="Times New Roman" pitchFamily="18" charset="0"/>
                <a:ea typeface="Calibri"/>
                <a:cs typeface="Times New Roman" pitchFamily="18" charset="0"/>
              </a:rPr>
              <a:t>*</a:t>
            </a:r>
            <a:r>
              <a:rPr lang="en-US" b="1" i="1" u="sng" dirty="0" err="1">
                <a:latin typeface="Times New Roman" pitchFamily="18" charset="0"/>
                <a:ea typeface="Calibri"/>
                <a:cs typeface="Times New Roman" pitchFamily="18" charset="0"/>
              </a:rPr>
              <a:t>Nhận</a:t>
            </a:r>
            <a:r>
              <a:rPr lang="en-US" b="1" i="1" u="sng" dirty="0">
                <a:latin typeface="Times New Roman" pitchFamily="18" charset="0"/>
                <a:ea typeface="Calibri"/>
                <a:cs typeface="Times New Roman" pitchFamily="18" charset="0"/>
              </a:rPr>
              <a:t> </a:t>
            </a:r>
            <a:r>
              <a:rPr lang="en-US" b="1" i="1" u="sng" dirty="0" err="1">
                <a:latin typeface="Times New Roman" pitchFamily="18" charset="0"/>
                <a:ea typeface="Calibri"/>
                <a:cs typeface="Times New Roman" pitchFamily="18" charset="0"/>
              </a:rPr>
              <a:t>xét</a:t>
            </a:r>
            <a:r>
              <a:rPr lang="en-US" b="1" i="1" u="sng" dirty="0">
                <a:latin typeface="Times New Roman" pitchFamily="18" charset="0"/>
                <a:ea typeface="Calibri"/>
                <a:cs typeface="Times New Roman" pitchFamily="18" charset="0"/>
              </a:rPr>
              <a:t>:</a:t>
            </a:r>
            <a:r>
              <a:rPr lang="en-US" b="1" dirty="0">
                <a:latin typeface="Times New Roman" pitchFamily="18" charset="0"/>
                <a:ea typeface="Calibri"/>
                <a:cs typeface="Times New Roman" pitchFamily="18" charset="0"/>
              </a:rPr>
              <a:t> </a:t>
            </a:r>
            <a:r>
              <a:rPr lang="en-US" dirty="0">
                <a:latin typeface="Times New Roman" pitchFamily="18" charset="0"/>
                <a:ea typeface="Calibri"/>
                <a:cs typeface="Times New Roman" pitchFamily="18" charset="0"/>
              </a:rPr>
              <a:t>Tam </a:t>
            </a:r>
            <a:r>
              <a:rPr lang="en-US" dirty="0" err="1">
                <a:latin typeface="Times New Roman" pitchFamily="18" charset="0"/>
                <a:ea typeface="Calibri"/>
                <a:cs typeface="Times New Roman" pitchFamily="18" charset="0"/>
              </a:rPr>
              <a:t>giác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đều</a:t>
            </a:r>
            <a:r>
              <a:rPr lang="en-US" dirty="0">
                <a:latin typeface="Times New Roman" pitchFamily="18" charset="0"/>
                <a:ea typeface="Calibri"/>
                <a:cs typeface="Times New Roman" pitchFamily="18" charset="0"/>
              </a:rPr>
              <a:t> ABC ở </a:t>
            </a:r>
            <a:r>
              <a:rPr lang="en-US" dirty="0" err="1">
                <a:latin typeface="Times New Roman" pitchFamily="18" charset="0"/>
                <a:ea typeface="Calibri"/>
                <a:cs typeface="Times New Roman" pitchFamily="18" charset="0"/>
              </a:rPr>
              <a:t>Hình</a:t>
            </a:r>
            <a:r>
              <a:rPr lang="en-US" dirty="0">
                <a:latin typeface="Times New Roman" pitchFamily="18" charset="0"/>
                <a:ea typeface="Calibri"/>
                <a:cs typeface="Times New Roman" pitchFamily="18" charset="0"/>
              </a:rPr>
              <a:t> 2 </a:t>
            </a:r>
            <a:r>
              <a:rPr lang="en-US" dirty="0" err="1">
                <a:latin typeface="Times New Roman" pitchFamily="18" charset="0"/>
                <a:ea typeface="Calibri"/>
                <a:cs typeface="Times New Roman" pitchFamily="18" charset="0"/>
              </a:rPr>
              <a:t>có</a:t>
            </a:r>
            <a:r>
              <a:rPr lang="en-US" dirty="0">
                <a:latin typeface="Times New Roman" pitchFamily="18" charset="0"/>
                <a:ea typeface="Calibri"/>
                <a:cs typeface="Times New Roman" pitchFamily="18" charset="0"/>
              </a:rPr>
              <a:t>: </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cạnh</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 AB = BC = CA.</a:t>
            </a:r>
            <a:endParaRPr lang="en-US" sz="1400" dirty="0">
              <a:latin typeface="Times New Roman" pitchFamily="18" charset="0"/>
              <a:ea typeface="Calibri"/>
              <a:cs typeface="Times New Roman" pitchFamily="18" charset="0"/>
            </a:endParaRPr>
          </a:p>
          <a:p>
            <a:pPr>
              <a:spcBef>
                <a:spcPts val="600"/>
              </a:spcBef>
              <a:spcAft>
                <a:spcPts val="600"/>
              </a:spcAft>
            </a:pPr>
            <a:r>
              <a:rPr lang="en-US" dirty="0">
                <a:latin typeface="Times New Roman" pitchFamily="18" charset="0"/>
                <a:ea typeface="Calibri"/>
                <a:cs typeface="Times New Roman" pitchFamily="18" charset="0"/>
              </a:rPr>
              <a:t>- Ba </a:t>
            </a:r>
            <a:r>
              <a:rPr lang="en-US" dirty="0" err="1">
                <a:latin typeface="Times New Roman" pitchFamily="18" charset="0"/>
                <a:ea typeface="Calibri"/>
                <a:cs typeface="Times New Roman" pitchFamily="18" charset="0"/>
              </a:rPr>
              <a:t>góc</a:t>
            </a:r>
            <a:r>
              <a:rPr lang="en-US" dirty="0">
                <a:latin typeface="Times New Roman" pitchFamily="18" charset="0"/>
                <a:ea typeface="Calibri"/>
                <a:cs typeface="Times New Roman" pitchFamily="18" charset="0"/>
              </a:rPr>
              <a:t> ở </a:t>
            </a:r>
            <a:r>
              <a:rPr lang="en-US" dirty="0" err="1">
                <a:latin typeface="Times New Roman" pitchFamily="18" charset="0"/>
                <a:ea typeface="Calibri"/>
                <a:cs typeface="Times New Roman" pitchFamily="18" charset="0"/>
              </a:rPr>
              <a:t>các</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đỉnh</a:t>
            </a:r>
            <a:r>
              <a:rPr lang="en-US" dirty="0">
                <a:latin typeface="Times New Roman" pitchFamily="18" charset="0"/>
                <a:ea typeface="Calibri"/>
                <a:cs typeface="Times New Roman" pitchFamily="18" charset="0"/>
              </a:rPr>
              <a:t> A, B, C </a:t>
            </a:r>
            <a:r>
              <a:rPr lang="en-US" dirty="0" err="1">
                <a:latin typeface="Times New Roman" pitchFamily="18" charset="0"/>
                <a:ea typeface="Calibri"/>
                <a:cs typeface="Times New Roman" pitchFamily="18" charset="0"/>
              </a:rPr>
              <a:t>bằng</a:t>
            </a:r>
            <a:r>
              <a:rPr lang="en-US" dirty="0">
                <a:latin typeface="Times New Roman" pitchFamily="18" charset="0"/>
                <a:ea typeface="Calibri"/>
                <a:cs typeface="Times New Roman" pitchFamily="18" charset="0"/>
              </a:rPr>
              <a:t> </a:t>
            </a:r>
            <a:r>
              <a:rPr lang="en-US" dirty="0" err="1">
                <a:latin typeface="Times New Roman" pitchFamily="18" charset="0"/>
                <a:ea typeface="Calibri"/>
                <a:cs typeface="Times New Roman" pitchFamily="18" charset="0"/>
              </a:rPr>
              <a:t>nhau</a:t>
            </a:r>
            <a:r>
              <a:rPr lang="en-US" dirty="0">
                <a:latin typeface="Times New Roman" pitchFamily="18" charset="0"/>
                <a:ea typeface="Calibri"/>
                <a:cs typeface="Times New Roman" pitchFamily="18" charset="0"/>
              </a:rPr>
              <a:t>.</a:t>
            </a:r>
            <a:endParaRPr lang="en-US" sz="1400" dirty="0">
              <a:latin typeface="Times New Roman" pitchFamily="18" charset="0"/>
              <a:ea typeface="Calibri"/>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962400"/>
            <a:ext cx="2049462" cy="225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398463" y="3157538"/>
            <a:ext cx="4114800" cy="388620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2205038" y="3141663"/>
            <a:ext cx="4114800" cy="388620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3001963"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2439988"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2444750"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3352800"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2825750"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3749675"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2425700" y="5029200"/>
            <a:ext cx="1838325" cy="11430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4321175" y="49530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B</a:t>
            </a:r>
            <a:endParaRPr lang="en-US" altLang="en-US" dirty="0">
              <a:solidFill>
                <a:srgbClr val="000000"/>
              </a:solidFill>
            </a:endParaRPr>
          </a:p>
        </p:txBody>
      </p:sp>
      <p:sp>
        <p:nvSpPr>
          <p:cNvPr id="9232" name="Rectangle 16"/>
          <p:cNvSpPr>
            <a:spLocks noChangeArrowheads="1"/>
          </p:cNvSpPr>
          <p:nvPr/>
        </p:nvSpPr>
        <p:spPr bwMode="auto">
          <a:xfrm>
            <a:off x="2235200" y="4962525"/>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A</a:t>
            </a:r>
            <a:endParaRPr lang="en-US" altLang="en-US" dirty="0">
              <a:solidFill>
                <a:srgbClr val="000000"/>
              </a:solidFill>
            </a:endParaRPr>
          </a:p>
        </p:txBody>
      </p:sp>
      <p:sp>
        <p:nvSpPr>
          <p:cNvPr id="9233" name="Rectangle 17"/>
          <p:cNvSpPr>
            <a:spLocks noChangeArrowheads="1"/>
          </p:cNvSpPr>
          <p:nvPr/>
        </p:nvSpPr>
        <p:spPr bwMode="auto">
          <a:xfrm>
            <a:off x="3282950" y="3238500"/>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en-US" dirty="0">
                <a:solidFill>
                  <a:srgbClr val="000000"/>
                </a:solidFill>
                <a:latin typeface="Times New Roman" pitchFamily="18" charset="0"/>
              </a:rPr>
              <a:t>C</a:t>
            </a:r>
            <a:endParaRPr lang="en-US" altLang="en-US" dirty="0">
              <a:solidFill>
                <a:srgbClr val="000000"/>
              </a:solidFill>
            </a:endParaRPr>
          </a:p>
        </p:txBody>
      </p:sp>
      <p:sp>
        <p:nvSpPr>
          <p:cNvPr id="50" name="Oval 18"/>
          <p:cNvSpPr>
            <a:spLocks noChangeArrowheads="1"/>
          </p:cNvSpPr>
          <p:nvPr/>
        </p:nvSpPr>
        <p:spPr bwMode="auto">
          <a:xfrm>
            <a:off x="3321050"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ltLang="en-US">
              <a:solidFill>
                <a:srgbClr val="000000"/>
              </a:solidFill>
            </a:endParaRPr>
          </a:p>
        </p:txBody>
      </p:sp>
      <p:grpSp>
        <p:nvGrpSpPr>
          <p:cNvPr id="6" name="Group 4"/>
          <p:cNvGrpSpPr>
            <a:grpSpLocks/>
          </p:cNvGrpSpPr>
          <p:nvPr/>
        </p:nvGrpSpPr>
        <p:grpSpPr bwMode="auto">
          <a:xfrm rot="2798637">
            <a:off x="372270" y="3132931"/>
            <a:ext cx="4144962" cy="3946525"/>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ltLang="en-US">
                <a:solidFill>
                  <a:srgbClr val="000000"/>
                </a:solidFill>
              </a:endParaRPr>
            </a:p>
          </p:txBody>
        </p:sp>
        <p:pic>
          <p:nvPicPr>
            <p:cNvPr id="18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4343400" y="1599056"/>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A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AB.</a:t>
            </a:r>
            <a:endParaRPr lang="en-US" sz="1400" dirty="0">
              <a:effectLst/>
              <a:latin typeface="Calibri"/>
              <a:ea typeface="Calibri"/>
              <a:cs typeface="Times New Roman"/>
            </a:endParaRPr>
          </a:p>
        </p:txBody>
      </p:sp>
      <p:sp>
        <p:nvSpPr>
          <p:cNvPr id="29" name="Rectangle 28"/>
          <p:cNvSpPr/>
          <p:nvPr/>
        </p:nvSpPr>
        <p:spPr>
          <a:xfrm>
            <a:off x="4343400" y="1091225"/>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AB = 3cm.</a:t>
            </a:r>
            <a:endParaRPr lang="en-US" sz="1400" dirty="0">
              <a:ea typeface="Calibri"/>
              <a:cs typeface="Times New Roman"/>
            </a:endParaRPr>
          </a:p>
        </p:txBody>
      </p:sp>
      <p:sp>
        <p:nvSpPr>
          <p:cNvPr id="7" name="Rectangle 6"/>
          <p:cNvSpPr/>
          <p:nvPr/>
        </p:nvSpPr>
        <p:spPr>
          <a:xfrm>
            <a:off x="4343400" y="2406855"/>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B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BA;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C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8" name="Rectangle 7"/>
          <p:cNvSpPr/>
          <p:nvPr/>
        </p:nvSpPr>
        <p:spPr>
          <a:xfrm>
            <a:off x="4343400" y="3847860"/>
            <a:ext cx="4865499"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AC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BC.</a:t>
            </a:r>
            <a:endParaRPr lang="en-US" sz="1400" dirty="0">
              <a:effectLst/>
              <a:latin typeface="Calibri"/>
              <a:ea typeface="Calibri"/>
              <a:cs typeface="Times New Roman"/>
            </a:endParaRPr>
          </a:p>
        </p:txBody>
      </p:sp>
      <p:sp>
        <p:nvSpPr>
          <p:cNvPr id="32" name="Rectangle 31"/>
          <p:cNvSpPr/>
          <p:nvPr/>
        </p:nvSpPr>
        <p:spPr>
          <a:xfrm>
            <a:off x="1796278" y="472016"/>
            <a:ext cx="4800600" cy="579967"/>
          </a:xfrm>
          <a:prstGeom prst="rect">
            <a:avLst/>
          </a:prstGeom>
        </p:spPr>
        <p:txBody>
          <a:bodyPr wrap="square">
            <a:spAutoFit/>
          </a:bodyPr>
          <a:lstStyle/>
          <a:p>
            <a:pPr>
              <a:lnSpc>
                <a:spcPct val="150000"/>
              </a:lnSpc>
              <a:spcBef>
                <a:spcPts val="600"/>
              </a:spcBef>
            </a:pPr>
            <a:r>
              <a:rPr lang="en-US" sz="2400" b="1" dirty="0">
                <a:solidFill>
                  <a:srgbClr val="FF0000"/>
                </a:solidFill>
                <a:latin typeface="Times New Roman" pitchFamily="18" charset="0"/>
                <a:ea typeface="Calibri"/>
                <a:cs typeface="Times New Roman" pitchFamily="18" charset="0"/>
              </a:rPr>
              <a:t>2. </a:t>
            </a:r>
            <a:r>
              <a:rPr lang="en-US" sz="2400" b="1" dirty="0" err="1">
                <a:solidFill>
                  <a:srgbClr val="FF0000"/>
                </a:solidFill>
                <a:latin typeface="Times New Roman" pitchFamily="18" charset="0"/>
                <a:ea typeface="Calibri"/>
                <a:cs typeface="Times New Roman" pitchFamily="18" charset="0"/>
              </a:rPr>
              <a:t>Vẽ</a:t>
            </a:r>
            <a:r>
              <a:rPr lang="en-US" sz="2400" b="1" dirty="0">
                <a:solidFill>
                  <a:srgbClr val="FF0000"/>
                </a:solidFill>
                <a:latin typeface="Times New Roman" pitchFamily="18" charset="0"/>
                <a:ea typeface="Calibri"/>
                <a:cs typeface="Times New Roman" pitchFamily="18" charset="0"/>
              </a:rPr>
              <a:t> tam </a:t>
            </a:r>
            <a:r>
              <a:rPr lang="en-US" sz="2400" b="1" dirty="0" err="1">
                <a:solidFill>
                  <a:srgbClr val="FF0000"/>
                </a:solidFill>
                <a:latin typeface="Times New Roman" pitchFamily="18" charset="0"/>
                <a:ea typeface="Calibri"/>
                <a:cs typeface="Times New Roman" pitchFamily="18" charset="0"/>
              </a:rPr>
              <a:t>giác</a:t>
            </a:r>
            <a:r>
              <a:rPr lang="en-US" sz="2400" b="1" dirty="0">
                <a:solidFill>
                  <a:srgbClr val="FF0000"/>
                </a:solidFill>
                <a:latin typeface="Times New Roman" pitchFamily="18" charset="0"/>
                <a:ea typeface="Calibri"/>
                <a:cs typeface="Times New Roman" pitchFamily="18" charset="0"/>
              </a:rPr>
              <a:t> </a:t>
            </a:r>
            <a:r>
              <a:rPr lang="en-US" sz="2400" b="1" dirty="0" err="1">
                <a:solidFill>
                  <a:srgbClr val="FF0000"/>
                </a:solidFill>
                <a:latin typeface="Times New Roman" pitchFamily="18" charset="0"/>
                <a:ea typeface="Calibri"/>
                <a:cs typeface="Times New Roman" pitchFamily="18" charset="0"/>
              </a:rPr>
              <a:t>đều</a:t>
            </a:r>
            <a:endParaRPr lang="en-US" sz="2400" b="1" dirty="0">
              <a:solidFill>
                <a:srgbClr val="FF0000"/>
              </a:solidFill>
              <a:latin typeface="Times New Roman" pitchFamily="18" charset="0"/>
              <a:ea typeface="Calibri"/>
              <a:cs typeface="Times New Roman" pitchFamily="18" charset="0"/>
            </a:endParaRPr>
          </a:p>
        </p:txBody>
      </p:sp>
      <p:sp>
        <p:nvSpPr>
          <p:cNvPr id="9" name="Rectangle 8"/>
          <p:cNvSpPr/>
          <p:nvPr/>
        </p:nvSpPr>
        <p:spPr>
          <a:xfrm>
            <a:off x="2937304" y="5029200"/>
            <a:ext cx="767491" cy="561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3 cm</a:t>
            </a:r>
          </a:p>
        </p:txBody>
      </p:sp>
      <p:sp>
        <p:nvSpPr>
          <p:cNvPr id="151" name="Rectangle 150"/>
          <p:cNvSpPr/>
          <p:nvPr/>
        </p:nvSpPr>
        <p:spPr>
          <a:xfrm>
            <a:off x="5505435" y="584432"/>
            <a:ext cx="1467068" cy="507831"/>
          </a:xfrm>
          <a:prstGeom prst="rect">
            <a:avLst/>
          </a:prstGeom>
        </p:spPr>
        <p:txBody>
          <a:bodyPr wrap="none">
            <a:spAutoFit/>
          </a:bodyPr>
          <a:lstStyle/>
          <a:p>
            <a:pPr>
              <a:lnSpc>
                <a:spcPct val="150000"/>
              </a:lnSpc>
              <a:spcBef>
                <a:spcPts val="600"/>
              </a:spcBef>
              <a:spcAft>
                <a:spcPts val="600"/>
              </a:spcAft>
            </a:pPr>
            <a:r>
              <a:rPr lang="en-US" b="1" dirty="0" err="1">
                <a:solidFill>
                  <a:srgbClr val="000000"/>
                </a:solidFill>
                <a:latin typeface="Times New Roman"/>
                <a:ea typeface="Calibri"/>
                <a:cs typeface="Times New Roman"/>
              </a:rPr>
              <a:t>Hoạt</a:t>
            </a:r>
            <a:r>
              <a:rPr lang="en-US" b="1" dirty="0">
                <a:solidFill>
                  <a:srgbClr val="000000"/>
                </a:solidFill>
                <a:latin typeface="Times New Roman"/>
                <a:ea typeface="Calibri"/>
                <a:cs typeface="Times New Roman"/>
              </a:rPr>
              <a:t> </a:t>
            </a:r>
            <a:r>
              <a:rPr lang="en-US" b="1" dirty="0" err="1">
                <a:solidFill>
                  <a:srgbClr val="000000"/>
                </a:solidFill>
                <a:latin typeface="Times New Roman"/>
                <a:ea typeface="Calibri"/>
                <a:cs typeface="Times New Roman"/>
              </a:rPr>
              <a:t>động</a:t>
            </a:r>
            <a:r>
              <a:rPr lang="en-US" b="1" dirty="0">
                <a:solidFill>
                  <a:srgbClr val="000000"/>
                </a:solidFill>
                <a:latin typeface="Times New Roman"/>
                <a:ea typeface="Calibri"/>
                <a:cs typeface="Times New Roman"/>
              </a:rPr>
              <a:t> 3:</a:t>
            </a:r>
            <a:endParaRPr lang="en-US" sz="1400" dirty="0">
              <a:ea typeface="Calibri"/>
              <a:cs typeface="Times New Roman"/>
            </a:endParaRPr>
          </a:p>
        </p:txBody>
      </p:sp>
      <p:grpSp>
        <p:nvGrpSpPr>
          <p:cNvPr id="269" name="Group 238"/>
          <p:cNvGrpSpPr>
            <a:grpSpLocks/>
          </p:cNvGrpSpPr>
          <p:nvPr/>
        </p:nvGrpSpPr>
        <p:grpSpPr bwMode="auto">
          <a:xfrm>
            <a:off x="2313628" y="5109748"/>
            <a:ext cx="6373172" cy="569325"/>
            <a:chOff x="576" y="816"/>
            <a:chExt cx="5040" cy="576"/>
          </a:xfrm>
        </p:grpSpPr>
        <p:sp>
          <p:nvSpPr>
            <p:cNvPr id="27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27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0"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1"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2"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3"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4"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5"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7"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8"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9"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0"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1"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2"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3"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4"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5"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6"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7"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8"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9"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0"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1"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2"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3"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4"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5"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6"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7"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8"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9"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0"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1"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2"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3"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4"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5"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6"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7"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8"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9"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0"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1"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2"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3"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4"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5"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6"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7"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8"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9"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0"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1"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2"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3"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4"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5"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6"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7"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8"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9"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0"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1"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2"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3"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4"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5"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6"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7"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8"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9"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0"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1"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2"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3"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4"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5"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6"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7"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8"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9"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0"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1"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2"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3"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4" name="Text Box 333"/>
            <p:cNvSpPr txBox="1">
              <a:spLocks noChangeArrowheads="1"/>
            </p:cNvSpPr>
            <p:nvPr/>
          </p:nvSpPr>
          <p:spPr bwMode="auto">
            <a:xfrm>
              <a:off x="576" y="969"/>
              <a:ext cx="4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0 Cm</a:t>
              </a:r>
            </a:p>
          </p:txBody>
        </p:sp>
        <p:sp>
          <p:nvSpPr>
            <p:cNvPr id="365"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366"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367"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3</a:t>
              </a:r>
            </a:p>
          </p:txBody>
        </p:sp>
        <p:sp>
          <p:nvSpPr>
            <p:cNvPr id="368"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369"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370"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371"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372"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373"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374"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5"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6"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7"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8"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9"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0"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1"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2"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10</a:t>
              </a:r>
            </a:p>
          </p:txBody>
        </p:sp>
        <p:sp>
          <p:nvSpPr>
            <p:cNvPr id="383"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384"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5"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625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5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232"/>
                                        </p:tgtEl>
                                        <p:attrNameLst>
                                          <p:attrName>style.visibility</p:attrName>
                                        </p:attrNameLst>
                                      </p:cBhvr>
                                      <p:to>
                                        <p:strVal val="visible"/>
                                      </p:to>
                                    </p:set>
                                    <p:animEffect transition="in" filter="fade">
                                      <p:cBhvr>
                                        <p:cTn id="26" dur="2000"/>
                                        <p:tgtEl>
                                          <p:spTgt spid="92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231"/>
                                        </p:tgtEl>
                                        <p:attrNameLst>
                                          <p:attrName>style.visibility</p:attrName>
                                        </p:attrNameLst>
                                      </p:cBhvr>
                                      <p:to>
                                        <p:strVal val="visible"/>
                                      </p:to>
                                    </p:set>
                                    <p:animEffect transition="in" filter="fade">
                                      <p:cBhvr>
                                        <p:cTn id="29" dur="2000"/>
                                        <p:tgtEl>
                                          <p:spTgt spid="92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69"/>
                                        </p:tgtEl>
                                      </p:cBhvr>
                                    </p:animEffect>
                                    <p:set>
                                      <p:cBhvr>
                                        <p:cTn id="34" dur="1" fill="hold">
                                          <p:stCondLst>
                                            <p:cond delay="499"/>
                                          </p:stCondLst>
                                        </p:cTn>
                                        <p:tgtEl>
                                          <p:spTgt spid="26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mph" presetSubtype="0" fill="hold" nodeType="clickEffect">
                                  <p:stCondLst>
                                    <p:cond delay="0"/>
                                  </p:stCondLst>
                                  <p:childTnLst>
                                    <p:animRot by="-4200000">
                                      <p:cBhvr>
                                        <p:cTn id="54" dur="500" fill="hold"/>
                                        <p:tgtEl>
                                          <p:spTgt spid="6"/>
                                        </p:tgtEl>
                                        <p:attrNameLst>
                                          <p:attrName>r</p:attrName>
                                        </p:attrNameLst>
                                      </p:cBhvr>
                                    </p:animRot>
                                  </p:childTnLst>
                                </p:cTn>
                              </p:par>
                            </p:childTnLst>
                          </p:cTn>
                        </p:par>
                        <p:par>
                          <p:cTn id="55" fill="hold" nodeType="afterGroup">
                            <p:stCondLst>
                              <p:cond delay="500"/>
                            </p:stCondLst>
                            <p:childTnLst>
                              <p:par>
                                <p:cTn id="56" presetID="10" presetClass="exit" presetSubtype="0" fill="hold" nodeType="afterEffect">
                                  <p:stCondLst>
                                    <p:cond delay="0"/>
                                  </p:stCondLst>
                                  <p:childTnLst>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mph" presetSubtype="0" fill="hold" nodeType="clickEffect">
                                  <p:stCondLst>
                                    <p:cond delay="0"/>
                                  </p:stCondLst>
                                  <p:childTnLst>
                                    <p:animRot by="1800000">
                                      <p:cBhvr>
                                        <p:cTn id="65" dur="1000" fill="hold"/>
                                        <p:tgtEl>
                                          <p:spTgt spid="2"/>
                                        </p:tgtEl>
                                        <p:attrNameLst>
                                          <p:attrName>r</p:attrName>
                                        </p:attrNameLst>
                                      </p:cBhvr>
                                    </p:animRot>
                                  </p:childTnLst>
                                </p:cTn>
                              </p:par>
                              <p:par>
                                <p:cTn id="66" presetID="22" presetClass="entr" presetSubtype="8" fill="hold" grpId="0" nodeType="withEffect">
                                  <p:stCondLst>
                                    <p:cond delay="0"/>
                                  </p:stCondLst>
                                  <p:childTnLst>
                                    <p:set>
                                      <p:cBhvr>
                                        <p:cTn id="67" dur="1" fill="hold">
                                          <p:stCondLst>
                                            <p:cond delay="0"/>
                                          </p:stCondLst>
                                        </p:cTn>
                                        <p:tgtEl>
                                          <p:spTgt spid="9224"/>
                                        </p:tgtEl>
                                        <p:attrNameLst>
                                          <p:attrName>style.visibility</p:attrName>
                                        </p:attrNameLst>
                                      </p:cBhvr>
                                      <p:to>
                                        <p:strVal val="visible"/>
                                      </p:to>
                                    </p:set>
                                    <p:animEffect transition="in" filter="wipe(left)">
                                      <p:cBhvr>
                                        <p:cTn id="68" dur="1000"/>
                                        <p:tgtEl>
                                          <p:spTgt spid="9224"/>
                                        </p:tgtEl>
                                      </p:cBhvr>
                                    </p:animEffec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000"/>
                                        <p:tgtEl>
                                          <p:spTgt spid="2"/>
                                        </p:tgtEl>
                                      </p:cBhvr>
                                    </p:animEffect>
                                    <p:set>
                                      <p:cBhvr>
                                        <p:cTn id="72" dur="1" fill="hold">
                                          <p:stCondLst>
                                            <p:cond delay="19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16"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8" presetClass="emph" presetSubtype="0" fill="hold" nodeType="clickEffect">
                                  <p:stCondLst>
                                    <p:cond delay="0"/>
                                  </p:stCondLst>
                                  <p:childTnLst>
                                    <p:animRot by="4500000">
                                      <p:cBhvr>
                                        <p:cTn id="87" dur="1000" fill="hold"/>
                                        <p:tgtEl>
                                          <p:spTgt spid="3"/>
                                        </p:tgtEl>
                                        <p:attrNameLst>
                                          <p:attrName>r</p:attrName>
                                        </p:attrNameLst>
                                      </p:cBhvr>
                                    </p:animRot>
                                  </p:childTnLst>
                                </p:cTn>
                              </p:par>
                              <p:par>
                                <p:cTn id="88" presetID="22" presetClass="entr" presetSubtype="8" fill="hold" grpId="0" nodeType="withEffect">
                                  <p:stCondLst>
                                    <p:cond delay="500"/>
                                  </p:stCondLst>
                                  <p:childTnLst>
                                    <p:set>
                                      <p:cBhvr>
                                        <p:cTn id="89" dur="1" fill="hold">
                                          <p:stCondLst>
                                            <p:cond delay="0"/>
                                          </p:stCondLst>
                                        </p:cTn>
                                        <p:tgtEl>
                                          <p:spTgt spid="9223"/>
                                        </p:tgtEl>
                                        <p:attrNameLst>
                                          <p:attrName>style.visibility</p:attrName>
                                        </p:attrNameLst>
                                      </p:cBhvr>
                                      <p:to>
                                        <p:strVal val="visible"/>
                                      </p:to>
                                    </p:set>
                                    <p:animEffect transition="in" filter="wipe(left)">
                                      <p:cBhvr>
                                        <p:cTn id="90" dur="600"/>
                                        <p:tgtEl>
                                          <p:spTgt spid="9223"/>
                                        </p:tgtEl>
                                      </p:cBhvr>
                                    </p:animEffect>
                                  </p:childTnLst>
                                </p:cTn>
                              </p:par>
                            </p:childTnLst>
                          </p:cTn>
                        </p:par>
                        <p:par>
                          <p:cTn id="91" fill="hold" nodeType="afterGroup">
                            <p:stCondLst>
                              <p:cond delay="1100"/>
                            </p:stCondLst>
                            <p:childTnLst>
                              <p:par>
                                <p:cTn id="92" presetID="10" presetClass="exit" presetSubtype="0" fill="hold" nodeType="afterEffect">
                                  <p:stCondLst>
                                    <p:cond delay="0"/>
                                  </p:stCondLst>
                                  <p:childTnLst>
                                    <p:animEffect transition="out" filter="fade">
                                      <p:cBhvr>
                                        <p:cTn id="93" dur="2000"/>
                                        <p:tgtEl>
                                          <p:spTgt spid="3"/>
                                        </p:tgtEl>
                                      </p:cBhvr>
                                    </p:animEffect>
                                    <p:set>
                                      <p:cBhvr>
                                        <p:cTn id="94" dur="1" fill="hold">
                                          <p:stCondLst>
                                            <p:cond delay="1999"/>
                                          </p:stCondLst>
                                        </p:cTn>
                                        <p:tgtEl>
                                          <p:spTgt spid="3"/>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233"/>
                                        </p:tgtEl>
                                        <p:attrNameLst>
                                          <p:attrName>style.visibility</p:attrName>
                                        </p:attrNameLst>
                                      </p:cBhvr>
                                      <p:to>
                                        <p:strVal val="visible"/>
                                      </p:to>
                                    </p:set>
                                    <p:animEffect transition="in" filter="fade">
                                      <p:cBhvr>
                                        <p:cTn id="102" dur="500"/>
                                        <p:tgtEl>
                                          <p:spTgt spid="92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5" grpId="0"/>
      <p:bldP spid="29" grpId="0"/>
      <p:bldP spid="7" grpId="0"/>
      <p:bldP spid="8" grpId="0"/>
      <p:bldP spid="3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727489">
            <a:off x="-1295400" y="3157538"/>
            <a:ext cx="4114800" cy="3886200"/>
            <a:chOff x="576" y="960"/>
            <a:chExt cx="1872" cy="1872"/>
          </a:xfrm>
        </p:grpSpPr>
        <p:sp>
          <p:nvSpPr>
            <p:cNvPr id="14367"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a:solidFill>
                  <a:srgbClr val="000000"/>
                </a:solidFill>
              </a:endParaRPr>
            </a:p>
          </p:txBody>
        </p:sp>
        <p:pic>
          <p:nvPicPr>
            <p:cNvPr id="143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7990932">
            <a:off x="523875" y="3141663"/>
            <a:ext cx="4114800" cy="3886200"/>
            <a:chOff x="576" y="960"/>
            <a:chExt cx="1872" cy="1872"/>
          </a:xfrm>
        </p:grpSpPr>
        <p:sp>
          <p:nvSpPr>
            <p:cNvPr id="14365"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p>
              <a:pPr defTabSz="914400" fontAlgn="base">
                <a:spcBef>
                  <a:spcPct val="0"/>
                </a:spcBef>
                <a:spcAft>
                  <a:spcPct val="0"/>
                </a:spcAft>
              </a:pPr>
              <a:endParaRPr lang="en-US">
                <a:solidFill>
                  <a:srgbClr val="000000"/>
                </a:solidFill>
              </a:endParaRPr>
            </a:p>
          </p:txBody>
        </p:sp>
        <p:pic>
          <p:nvPicPr>
            <p:cNvPr id="14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7"/>
          <p:cNvSpPr>
            <a:spLocks/>
          </p:cNvSpPr>
          <p:nvPr/>
        </p:nvSpPr>
        <p:spPr bwMode="auto">
          <a:xfrm>
            <a:off x="1328738" y="3351213"/>
            <a:ext cx="1233487" cy="1716087"/>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4" name="Arc 8"/>
          <p:cNvSpPr>
            <a:spLocks/>
          </p:cNvSpPr>
          <p:nvPr/>
        </p:nvSpPr>
        <p:spPr bwMode="auto">
          <a:xfrm>
            <a:off x="766763" y="3359150"/>
            <a:ext cx="1276350" cy="1722438"/>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a:solidFill>
                <a:srgbClr val="000000"/>
              </a:solidFill>
            </a:endParaRPr>
          </a:p>
        </p:txBody>
      </p:sp>
      <p:sp>
        <p:nvSpPr>
          <p:cNvPr id="9226" name="Line 10"/>
          <p:cNvSpPr>
            <a:spLocks noChangeShapeType="1"/>
          </p:cNvSpPr>
          <p:nvPr/>
        </p:nvSpPr>
        <p:spPr bwMode="auto">
          <a:xfrm flipH="1">
            <a:off x="771525" y="3524250"/>
            <a:ext cx="904875"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7" name="Line 11"/>
          <p:cNvSpPr>
            <a:spLocks noChangeShapeType="1"/>
          </p:cNvSpPr>
          <p:nvPr/>
        </p:nvSpPr>
        <p:spPr bwMode="auto">
          <a:xfrm>
            <a:off x="1679575" y="3524250"/>
            <a:ext cx="895350" cy="1562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8" name="Line 12"/>
          <p:cNvSpPr>
            <a:spLocks noChangeShapeType="1"/>
          </p:cNvSpPr>
          <p:nvPr/>
        </p:nvSpPr>
        <p:spPr bwMode="auto">
          <a:xfrm>
            <a:off x="1152525" y="4295775"/>
            <a:ext cx="1047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9229" name="Line 13"/>
          <p:cNvSpPr>
            <a:spLocks noChangeShapeType="1"/>
          </p:cNvSpPr>
          <p:nvPr/>
        </p:nvSpPr>
        <p:spPr bwMode="auto">
          <a:xfrm flipH="1">
            <a:off x="2076450" y="4276725"/>
            <a:ext cx="95250"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nvGrpSpPr>
          <p:cNvPr id="4" name="Group 51"/>
          <p:cNvGrpSpPr>
            <a:grpSpLocks/>
          </p:cNvGrpSpPr>
          <p:nvPr/>
        </p:nvGrpSpPr>
        <p:grpSpPr bwMode="auto">
          <a:xfrm>
            <a:off x="752475" y="5029200"/>
            <a:ext cx="1838325" cy="114300"/>
            <a:chOff x="2228850" y="5029200"/>
            <a:chExt cx="1838325" cy="114300"/>
          </a:xfrm>
        </p:grpSpPr>
        <p:grpSp>
          <p:nvGrpSpPr>
            <p:cNvPr id="14360" name="Group 50"/>
            <p:cNvGrpSpPr>
              <a:grpSpLocks/>
            </p:cNvGrpSpPr>
            <p:nvPr/>
          </p:nvGrpSpPr>
          <p:grpSpPr bwMode="auto">
            <a:xfrm>
              <a:off x="2228850" y="5067300"/>
              <a:ext cx="1838325" cy="38100"/>
              <a:chOff x="2228850" y="5067300"/>
              <a:chExt cx="1838325" cy="38100"/>
            </a:xfrm>
          </p:grpSpPr>
          <p:sp>
            <p:nvSpPr>
              <p:cNvPr id="14362"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sp>
            <p:nvSpPr>
              <p:cNvPr id="14363"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sp>
            <p:nvSpPr>
              <p:cNvPr id="14364"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sp>
          <p:nvSpPr>
            <p:cNvPr id="14361"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endParaRPr>
            </a:p>
          </p:txBody>
        </p:sp>
      </p:grpSp>
      <p:sp>
        <p:nvSpPr>
          <p:cNvPr id="9231" name="Rectangle 15"/>
          <p:cNvSpPr>
            <a:spLocks noChangeArrowheads="1"/>
          </p:cNvSpPr>
          <p:nvPr/>
        </p:nvSpPr>
        <p:spPr bwMode="auto">
          <a:xfrm>
            <a:off x="2633663" y="4983163"/>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G</a:t>
            </a:r>
            <a:endParaRPr lang="en-US" dirty="0">
              <a:solidFill>
                <a:srgbClr val="000000"/>
              </a:solidFill>
            </a:endParaRPr>
          </a:p>
        </p:txBody>
      </p:sp>
      <p:sp>
        <p:nvSpPr>
          <p:cNvPr id="9232" name="Rectangle 16"/>
          <p:cNvSpPr>
            <a:spLocks noChangeArrowheads="1"/>
          </p:cNvSpPr>
          <p:nvPr/>
        </p:nvSpPr>
        <p:spPr bwMode="auto">
          <a:xfrm>
            <a:off x="561975" y="496252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E</a:t>
            </a:r>
            <a:endParaRPr lang="en-US" dirty="0">
              <a:solidFill>
                <a:srgbClr val="000000"/>
              </a:solidFill>
            </a:endParaRPr>
          </a:p>
        </p:txBody>
      </p:sp>
      <p:sp>
        <p:nvSpPr>
          <p:cNvPr id="9233" name="Rectangle 17"/>
          <p:cNvSpPr>
            <a:spLocks noChangeArrowheads="1"/>
          </p:cNvSpPr>
          <p:nvPr/>
        </p:nvSpPr>
        <p:spPr bwMode="auto">
          <a:xfrm>
            <a:off x="1609725" y="3238500"/>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dirty="0">
                <a:solidFill>
                  <a:srgbClr val="000000"/>
                </a:solidFill>
                <a:latin typeface="Times New Roman" pitchFamily="18" charset="0"/>
              </a:rPr>
              <a:t>H</a:t>
            </a:r>
            <a:endParaRPr lang="en-US" dirty="0">
              <a:solidFill>
                <a:srgbClr val="000000"/>
              </a:solidFill>
            </a:endParaRPr>
          </a:p>
        </p:txBody>
      </p:sp>
      <p:sp>
        <p:nvSpPr>
          <p:cNvPr id="50" name="Oval 18"/>
          <p:cNvSpPr>
            <a:spLocks noChangeArrowheads="1"/>
          </p:cNvSpPr>
          <p:nvPr/>
        </p:nvSpPr>
        <p:spPr bwMode="auto">
          <a:xfrm>
            <a:off x="1647825" y="3505200"/>
            <a:ext cx="38100" cy="38100"/>
          </a:xfrm>
          <a:prstGeom prst="ellipse">
            <a:avLst/>
          </a:prstGeom>
          <a:solidFill>
            <a:srgbClr val="FF0000"/>
          </a:solidFill>
          <a:ln w="0">
            <a:solidFill>
              <a:srgbClr val="000000"/>
            </a:solidFill>
            <a:round/>
            <a:headEnd/>
            <a:tailEnd/>
          </a:ln>
        </p:spPr>
        <p:txBody>
          <a:bodyPr/>
          <a:lstStyle/>
          <a:p>
            <a:pPr defTabSz="914400" fontAlgn="base">
              <a:spcBef>
                <a:spcPct val="0"/>
              </a:spcBef>
              <a:spcAft>
                <a:spcPct val="0"/>
              </a:spcAft>
            </a:pPr>
            <a:endParaRPr lang="en-US">
              <a:solidFill>
                <a:srgbClr val="000000"/>
              </a:solidFill>
            </a:endParaRPr>
          </a:p>
        </p:txBody>
      </p:sp>
      <p:grpSp>
        <p:nvGrpSpPr>
          <p:cNvPr id="6" name="Group 4"/>
          <p:cNvGrpSpPr>
            <a:grpSpLocks/>
          </p:cNvGrpSpPr>
          <p:nvPr/>
        </p:nvGrpSpPr>
        <p:grpSpPr bwMode="auto">
          <a:xfrm rot="2798637">
            <a:off x="-1316832" y="3118644"/>
            <a:ext cx="4144963" cy="3946526"/>
            <a:chOff x="576" y="960"/>
            <a:chExt cx="1872" cy="1872"/>
          </a:xfrm>
        </p:grpSpPr>
        <p:sp>
          <p:nvSpPr>
            <p:cNvPr id="1435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pPr defTabSz="914400" fontAlgn="base">
                <a:spcBef>
                  <a:spcPct val="0"/>
                </a:spcBef>
                <a:spcAft>
                  <a:spcPct val="0"/>
                </a:spcAft>
              </a:pPr>
              <a:endParaRPr lang="en-US">
                <a:solidFill>
                  <a:srgbClr val="000000"/>
                </a:solidFill>
              </a:endParaRPr>
            </a:p>
          </p:txBody>
        </p:sp>
        <p:pic>
          <p:nvPicPr>
            <p:cNvPr id="143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2"/>
          <p:cNvSpPr/>
          <p:nvPr/>
        </p:nvSpPr>
        <p:spPr>
          <a:xfrm>
            <a:off x="457200" y="533400"/>
            <a:ext cx="7556877" cy="1295035"/>
          </a:xfrm>
          <a:prstGeom prst="rect">
            <a:avLst/>
          </a:prstGeom>
        </p:spPr>
        <p:txBody>
          <a:bodyPr wrap="none">
            <a:spAutoFit/>
          </a:bodyPr>
          <a:lstStyle/>
          <a:p>
            <a:pPr>
              <a:lnSpc>
                <a:spcPct val="150000"/>
              </a:lnSpc>
              <a:spcBef>
                <a:spcPts val="600"/>
              </a:spcBef>
              <a:spcAft>
                <a:spcPts val="600"/>
              </a:spcAft>
            </a:pPr>
            <a:r>
              <a:rPr lang="en-US" sz="2400" b="1" i="1" u="sng" dirty="0" err="1">
                <a:solidFill>
                  <a:srgbClr val="FF0000"/>
                </a:solidFill>
                <a:latin typeface="Times New Roman"/>
                <a:ea typeface="Calibri"/>
                <a:cs typeface="Times New Roman"/>
              </a:rPr>
              <a:t>Luyện</a:t>
            </a:r>
            <a:r>
              <a:rPr lang="en-US" sz="2400" b="1" i="1" u="sng" dirty="0">
                <a:solidFill>
                  <a:srgbClr val="FF0000"/>
                </a:solidFill>
                <a:latin typeface="Times New Roman"/>
                <a:ea typeface="Calibri"/>
                <a:cs typeface="Times New Roman"/>
              </a:rPr>
              <a:t> </a:t>
            </a:r>
            <a:r>
              <a:rPr lang="en-US" sz="2400" b="1" i="1" u="sng" dirty="0" err="1">
                <a:solidFill>
                  <a:srgbClr val="FF0000"/>
                </a:solidFill>
                <a:latin typeface="Times New Roman"/>
                <a:ea typeface="Calibri"/>
                <a:cs typeface="Times New Roman"/>
              </a:rPr>
              <a:t>tập</a:t>
            </a:r>
            <a:r>
              <a:rPr lang="en-US" sz="2400" b="1" i="1" u="sng" dirty="0">
                <a:solidFill>
                  <a:srgbClr val="FF0000"/>
                </a:solidFill>
                <a:latin typeface="Times New Roman"/>
                <a:ea typeface="Calibri"/>
                <a:cs typeface="Times New Roman"/>
              </a:rPr>
              <a:t> 1</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Dùng</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thước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và</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compa</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vẽ</a:t>
            </a:r>
            <a:r>
              <a:rPr lang="en-US" sz="2400" b="1" i="1" dirty="0">
                <a:solidFill>
                  <a:srgbClr val="FF0000"/>
                </a:solidFill>
                <a:latin typeface="Times New Roman"/>
                <a:ea typeface="Calibri"/>
                <a:cs typeface="Times New Roman"/>
              </a:rPr>
              <a:t> tam </a:t>
            </a:r>
            <a:r>
              <a:rPr lang="en-US" sz="2400" b="1" i="1" dirty="0" err="1">
                <a:solidFill>
                  <a:srgbClr val="FF0000"/>
                </a:solidFill>
                <a:latin typeface="Times New Roman"/>
                <a:ea typeface="Calibri"/>
                <a:cs typeface="Times New Roman"/>
              </a:rPr>
              <a:t>giác</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đều</a:t>
            </a:r>
            <a:r>
              <a:rPr lang="en-US" sz="2400" b="1" i="1" dirty="0">
                <a:solidFill>
                  <a:srgbClr val="FF0000"/>
                </a:solidFill>
                <a:latin typeface="Times New Roman"/>
                <a:ea typeface="Calibri"/>
                <a:cs typeface="Times New Roman"/>
              </a:rPr>
              <a:t> EGH </a:t>
            </a:r>
          </a:p>
          <a:p>
            <a:pPr>
              <a:lnSpc>
                <a:spcPct val="150000"/>
              </a:lnSpc>
              <a:spcBef>
                <a:spcPts val="600"/>
              </a:spcBef>
              <a:spcAft>
                <a:spcPts val="600"/>
              </a:spcAft>
            </a:pPr>
            <a:r>
              <a:rPr lang="en-US" sz="2400" b="1" i="1" dirty="0" err="1">
                <a:solidFill>
                  <a:srgbClr val="FF0000"/>
                </a:solidFill>
                <a:latin typeface="Times New Roman"/>
                <a:ea typeface="Calibri"/>
                <a:cs typeface="Times New Roman"/>
              </a:rPr>
              <a:t>có</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độ</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dài</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cạnh</a:t>
            </a:r>
            <a:r>
              <a:rPr lang="en-US" sz="2400" b="1" i="1" dirty="0">
                <a:solidFill>
                  <a:srgbClr val="FF0000"/>
                </a:solidFill>
                <a:latin typeface="Times New Roman"/>
                <a:ea typeface="Calibri"/>
                <a:cs typeface="Times New Roman"/>
              </a:rPr>
              <a:t> </a:t>
            </a:r>
            <a:r>
              <a:rPr lang="en-US" sz="2400" b="1" i="1" dirty="0" err="1">
                <a:solidFill>
                  <a:srgbClr val="FF0000"/>
                </a:solidFill>
                <a:latin typeface="Times New Roman"/>
                <a:ea typeface="Calibri"/>
                <a:cs typeface="Times New Roman"/>
              </a:rPr>
              <a:t>bằng</a:t>
            </a:r>
            <a:r>
              <a:rPr lang="en-US" sz="2400" b="1" i="1" dirty="0">
                <a:solidFill>
                  <a:srgbClr val="FF0000"/>
                </a:solidFill>
                <a:latin typeface="Times New Roman"/>
                <a:ea typeface="Calibri"/>
                <a:cs typeface="Times New Roman"/>
              </a:rPr>
              <a:t> 4 cm</a:t>
            </a:r>
            <a:endParaRPr lang="en-US" sz="2400" dirty="0">
              <a:solidFill>
                <a:srgbClr val="FF0000"/>
              </a:solidFill>
              <a:ea typeface="Calibri"/>
              <a:cs typeface="Times New Roman"/>
            </a:endParaRPr>
          </a:p>
        </p:txBody>
      </p:sp>
      <p:sp>
        <p:nvSpPr>
          <p:cNvPr id="34" name="Rectangle 33"/>
          <p:cNvSpPr/>
          <p:nvPr/>
        </p:nvSpPr>
        <p:spPr>
          <a:xfrm>
            <a:off x="3975853" y="2230298"/>
            <a:ext cx="5323827" cy="507831"/>
          </a:xfrm>
          <a:prstGeom prst="rect">
            <a:avLst/>
          </a:prstGeom>
        </p:spPr>
        <p:txBody>
          <a:bodyPr wrap="squar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1</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EG = 4 cm.</a:t>
            </a:r>
            <a:endParaRPr lang="en-US" sz="1400" dirty="0">
              <a:ea typeface="Calibri"/>
              <a:cs typeface="Times New Roman"/>
            </a:endParaRPr>
          </a:p>
        </p:txBody>
      </p:sp>
      <p:sp>
        <p:nvSpPr>
          <p:cNvPr id="35" name="Rectangle 34"/>
          <p:cNvSpPr/>
          <p:nvPr/>
        </p:nvSpPr>
        <p:spPr>
          <a:xfrm>
            <a:off x="3975853" y="2915334"/>
            <a:ext cx="4572000" cy="923330"/>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2</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E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EG.</a:t>
            </a:r>
            <a:endParaRPr lang="en-US" sz="1400" dirty="0">
              <a:effectLst/>
              <a:latin typeface="Calibri"/>
              <a:ea typeface="Calibri"/>
              <a:cs typeface="Times New Roman"/>
            </a:endParaRPr>
          </a:p>
        </p:txBody>
      </p:sp>
      <p:sp>
        <p:nvSpPr>
          <p:cNvPr id="36" name="Rectangle 35"/>
          <p:cNvSpPr/>
          <p:nvPr/>
        </p:nvSpPr>
        <p:spPr>
          <a:xfrm>
            <a:off x="4002626" y="4034593"/>
            <a:ext cx="4572000" cy="1338828"/>
          </a:xfrm>
          <a:prstGeom prst="rect">
            <a:avLst/>
          </a:prstGeom>
        </p:spPr>
        <p:txBody>
          <a:bodyPr>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3</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Lấy</a:t>
            </a:r>
            <a:r>
              <a:rPr lang="en-US" dirty="0">
                <a:solidFill>
                  <a:srgbClr val="000000"/>
                </a:solidFill>
                <a:latin typeface="Times New Roman"/>
                <a:ea typeface="Calibri"/>
                <a:cs typeface="Times New Roman"/>
              </a:rPr>
              <a:t>  G </a:t>
            </a:r>
            <a:r>
              <a:rPr lang="en-US" dirty="0" err="1">
                <a:solidFill>
                  <a:srgbClr val="000000"/>
                </a:solidFill>
                <a:latin typeface="Times New Roman"/>
                <a:ea typeface="Calibri"/>
                <a:cs typeface="Times New Roman"/>
              </a:rPr>
              <a:t>làm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tâm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compa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một</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có</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bán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kính</a:t>
            </a:r>
            <a:r>
              <a:rPr lang="en-US" dirty="0">
                <a:solidFill>
                  <a:srgbClr val="000000"/>
                </a:solidFill>
                <a:latin typeface="Times New Roman"/>
                <a:ea typeface="Calibri"/>
                <a:cs typeface="Times New Roman"/>
              </a:rPr>
              <a:t> GE; </a:t>
            </a:r>
            <a:r>
              <a:rPr lang="en-US" dirty="0" err="1">
                <a:solidFill>
                  <a:srgbClr val="000000"/>
                </a:solidFill>
                <a:latin typeface="Times New Roman"/>
                <a:ea typeface="Calibri"/>
                <a:cs typeface="Times New Roman"/>
              </a:rPr>
              <a:t>gọi</a:t>
            </a:r>
            <a:r>
              <a:rPr lang="en-US" dirty="0">
                <a:solidFill>
                  <a:srgbClr val="000000"/>
                </a:solidFill>
                <a:latin typeface="Times New Roman"/>
                <a:ea typeface="Calibri"/>
                <a:cs typeface="Times New Roman"/>
              </a:rPr>
              <a:t> H </a:t>
            </a:r>
            <a:r>
              <a:rPr lang="en-US" dirty="0" err="1">
                <a:solidFill>
                  <a:srgbClr val="000000"/>
                </a:solidFill>
                <a:latin typeface="Times New Roman"/>
                <a:ea typeface="Calibri"/>
                <a:cs typeface="Times New Roman"/>
              </a:rPr>
              <a:t>là</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giao</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điểm</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của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hai</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phần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đường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tròn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vừa</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a:t>
            </a:r>
            <a:endParaRPr lang="en-US" sz="1400" dirty="0">
              <a:effectLst/>
              <a:latin typeface="Calibri"/>
              <a:ea typeface="Calibri"/>
              <a:cs typeface="Times New Roman"/>
            </a:endParaRPr>
          </a:p>
        </p:txBody>
      </p:sp>
      <p:sp>
        <p:nvSpPr>
          <p:cNvPr id="37" name="Rectangle 36"/>
          <p:cNvSpPr/>
          <p:nvPr/>
        </p:nvSpPr>
        <p:spPr>
          <a:xfrm>
            <a:off x="3955258" y="5509974"/>
            <a:ext cx="4891083" cy="507831"/>
          </a:xfrm>
          <a:prstGeom prst="rect">
            <a:avLst/>
          </a:prstGeom>
        </p:spPr>
        <p:txBody>
          <a:bodyPr wrap="none">
            <a:spAutoFit/>
          </a:bodyPr>
          <a:lstStyle/>
          <a:p>
            <a:pPr>
              <a:lnSpc>
                <a:spcPct val="150000"/>
              </a:lnSpc>
              <a:spcBef>
                <a:spcPts val="600"/>
              </a:spcBef>
              <a:spcAft>
                <a:spcPts val="600"/>
              </a:spcAft>
            </a:pPr>
            <a:r>
              <a:rPr lang="en-US" dirty="0" err="1">
                <a:solidFill>
                  <a:srgbClr val="0000CC"/>
                </a:solidFill>
                <a:latin typeface="Times New Roman"/>
                <a:ea typeface="Calibri"/>
                <a:cs typeface="Times New Roman"/>
              </a:rPr>
              <a:t>Bước</a:t>
            </a:r>
            <a:r>
              <a:rPr lang="en-US" dirty="0">
                <a:solidFill>
                  <a:srgbClr val="0000CC"/>
                </a:solidFill>
                <a:latin typeface="Times New Roman"/>
                <a:ea typeface="Calibri"/>
                <a:cs typeface="Times New Roman"/>
              </a:rPr>
              <a:t> 4</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Dùng</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thước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vẽ</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các</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đoạn</a:t>
            </a:r>
            <a:r>
              <a:rPr lang="en-US" dirty="0">
                <a:solidFill>
                  <a:srgbClr val="000000"/>
                </a:solidFill>
                <a:latin typeface="Times New Roman"/>
                <a:ea typeface="Calibri"/>
                <a:cs typeface="Times New Roman"/>
              </a:rPr>
              <a:t> </a:t>
            </a:r>
            <a:r>
              <a:rPr lang="en-US" dirty="0" err="1">
                <a:solidFill>
                  <a:srgbClr val="000000"/>
                </a:solidFill>
                <a:latin typeface="Times New Roman"/>
                <a:ea typeface="Calibri"/>
                <a:cs typeface="Times New Roman"/>
              </a:rPr>
              <a:t>thẳng</a:t>
            </a:r>
            <a:r>
              <a:rPr lang="en-US" dirty="0">
                <a:solidFill>
                  <a:srgbClr val="000000"/>
                </a:solidFill>
                <a:latin typeface="Times New Roman"/>
                <a:ea typeface="Calibri"/>
                <a:cs typeface="Times New Roman"/>
              </a:rPr>
              <a:t> HE </a:t>
            </a:r>
            <a:r>
              <a:rPr lang="en-US" dirty="0" err="1">
                <a:solidFill>
                  <a:srgbClr val="000000"/>
                </a:solidFill>
                <a:latin typeface="Times New Roman"/>
                <a:ea typeface="Calibri"/>
                <a:cs typeface="Times New Roman"/>
              </a:rPr>
              <a:t>và</a:t>
            </a:r>
            <a:r>
              <a:rPr lang="en-US" dirty="0">
                <a:solidFill>
                  <a:srgbClr val="000000"/>
                </a:solidFill>
                <a:latin typeface="Times New Roman"/>
                <a:ea typeface="Calibri"/>
                <a:cs typeface="Times New Roman"/>
              </a:rPr>
              <a:t> HG.</a:t>
            </a:r>
            <a:endParaRPr lang="en-US" sz="1400" dirty="0">
              <a:effectLst/>
              <a:latin typeface="Calibri"/>
              <a:ea typeface="Calibri"/>
              <a:cs typeface="Times New Roman"/>
            </a:endParaRPr>
          </a:p>
        </p:txBody>
      </p:sp>
      <p:sp>
        <p:nvSpPr>
          <p:cNvPr id="38" name="Rectangle 37"/>
          <p:cNvSpPr/>
          <p:nvPr/>
        </p:nvSpPr>
        <p:spPr>
          <a:xfrm>
            <a:off x="1295400" y="5001482"/>
            <a:ext cx="767491" cy="56111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000000"/>
                </a:solidFill>
                <a:latin typeface="Times New Roman" pitchFamily="18" charset="0"/>
                <a:cs typeface="Times New Roman" pitchFamily="18" charset="0"/>
              </a:rPr>
              <a:t>4</a:t>
            </a:r>
            <a:r>
              <a:rPr kumimoji="0" lang="en-US" sz="1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cm</a:t>
            </a:r>
          </a:p>
        </p:txBody>
      </p:sp>
      <p:grpSp>
        <p:nvGrpSpPr>
          <p:cNvPr id="39" name="Group 238"/>
          <p:cNvGrpSpPr>
            <a:grpSpLocks/>
          </p:cNvGrpSpPr>
          <p:nvPr/>
        </p:nvGrpSpPr>
        <p:grpSpPr bwMode="auto">
          <a:xfrm>
            <a:off x="673568" y="5144530"/>
            <a:ext cx="4863940" cy="539353"/>
            <a:chOff x="576" y="816"/>
            <a:chExt cx="5040" cy="576"/>
          </a:xfrm>
        </p:grpSpPr>
        <p:sp>
          <p:nvSpPr>
            <p:cNvPr id="40" name="Rectangle 239"/>
            <p:cNvSpPr>
              <a:spLocks noChangeArrowheads="1"/>
            </p:cNvSpPr>
            <p:nvPr/>
          </p:nvSpPr>
          <p:spPr bwMode="auto">
            <a:xfrm>
              <a:off x="576" y="816"/>
              <a:ext cx="4992" cy="576"/>
            </a:xfrm>
            <a:prstGeom prst="rect">
              <a:avLst/>
            </a:prstGeom>
            <a:gradFill rotWithShape="1">
              <a:gsLst>
                <a:gs pos="0">
                  <a:srgbClr val="FFFFFF"/>
                </a:gs>
                <a:gs pos="100000">
                  <a:srgbClr val="99CC00"/>
                </a:gs>
              </a:gsLst>
              <a:lin ang="5400000" scaled="1"/>
            </a:gradFill>
            <a:ln w="9525">
              <a:solidFill>
                <a:srgbClr val="009999"/>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3300"/>
                </a:solidFill>
                <a:effectLst/>
                <a:uLnTx/>
                <a:uFillTx/>
              </a:endParaRPr>
            </a:p>
          </p:txBody>
        </p:sp>
        <p:sp>
          <p:nvSpPr>
            <p:cNvPr id="41" name="Line 240"/>
            <p:cNvSpPr>
              <a:spLocks noChangeShapeType="1"/>
            </p:cNvSpPr>
            <p:nvPr/>
          </p:nvSpPr>
          <p:spPr bwMode="auto">
            <a:xfrm>
              <a:off x="6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241"/>
            <p:cNvSpPr>
              <a:spLocks noChangeShapeType="1"/>
            </p:cNvSpPr>
            <p:nvPr/>
          </p:nvSpPr>
          <p:spPr bwMode="auto">
            <a:xfrm>
              <a:off x="7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Line 242"/>
            <p:cNvSpPr>
              <a:spLocks noChangeShapeType="1"/>
            </p:cNvSpPr>
            <p:nvPr/>
          </p:nvSpPr>
          <p:spPr bwMode="auto">
            <a:xfrm>
              <a:off x="7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Line 243"/>
            <p:cNvSpPr>
              <a:spLocks noChangeShapeType="1"/>
            </p:cNvSpPr>
            <p:nvPr/>
          </p:nvSpPr>
          <p:spPr bwMode="auto">
            <a:xfrm>
              <a:off x="8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Line 244"/>
            <p:cNvSpPr>
              <a:spLocks noChangeShapeType="1"/>
            </p:cNvSpPr>
            <p:nvPr/>
          </p:nvSpPr>
          <p:spPr bwMode="auto">
            <a:xfrm>
              <a:off x="8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Line 245"/>
            <p:cNvSpPr>
              <a:spLocks noChangeShapeType="1"/>
            </p:cNvSpPr>
            <p:nvPr/>
          </p:nvSpPr>
          <p:spPr bwMode="auto">
            <a:xfrm>
              <a:off x="9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246"/>
            <p:cNvSpPr>
              <a:spLocks noChangeShapeType="1"/>
            </p:cNvSpPr>
            <p:nvPr/>
          </p:nvSpPr>
          <p:spPr bwMode="auto">
            <a:xfrm>
              <a:off x="9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Line 247"/>
            <p:cNvSpPr>
              <a:spLocks noChangeShapeType="1"/>
            </p:cNvSpPr>
            <p:nvPr/>
          </p:nvSpPr>
          <p:spPr bwMode="auto">
            <a:xfrm>
              <a:off x="10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Line 248"/>
            <p:cNvSpPr>
              <a:spLocks noChangeShapeType="1"/>
            </p:cNvSpPr>
            <p:nvPr/>
          </p:nvSpPr>
          <p:spPr bwMode="auto">
            <a:xfrm>
              <a:off x="10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Line 249"/>
            <p:cNvSpPr>
              <a:spLocks noChangeShapeType="1"/>
            </p:cNvSpPr>
            <p:nvPr/>
          </p:nvSpPr>
          <p:spPr bwMode="auto">
            <a:xfrm>
              <a:off x="11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250"/>
            <p:cNvSpPr>
              <a:spLocks noChangeShapeType="1"/>
            </p:cNvSpPr>
            <p:nvPr/>
          </p:nvSpPr>
          <p:spPr bwMode="auto">
            <a:xfrm>
              <a:off x="12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251"/>
            <p:cNvSpPr>
              <a:spLocks noChangeShapeType="1"/>
            </p:cNvSpPr>
            <p:nvPr/>
          </p:nvSpPr>
          <p:spPr bwMode="auto">
            <a:xfrm>
              <a:off x="12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252"/>
            <p:cNvSpPr>
              <a:spLocks noChangeShapeType="1"/>
            </p:cNvSpPr>
            <p:nvPr/>
          </p:nvSpPr>
          <p:spPr bwMode="auto">
            <a:xfrm>
              <a:off x="12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253"/>
            <p:cNvSpPr>
              <a:spLocks noChangeShapeType="1"/>
            </p:cNvSpPr>
            <p:nvPr/>
          </p:nvSpPr>
          <p:spPr bwMode="auto">
            <a:xfrm>
              <a:off x="13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254"/>
            <p:cNvSpPr>
              <a:spLocks noChangeShapeType="1"/>
            </p:cNvSpPr>
            <p:nvPr/>
          </p:nvSpPr>
          <p:spPr bwMode="auto">
            <a:xfrm>
              <a:off x="14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255"/>
            <p:cNvSpPr>
              <a:spLocks noChangeShapeType="1"/>
            </p:cNvSpPr>
            <p:nvPr/>
          </p:nvSpPr>
          <p:spPr bwMode="auto">
            <a:xfrm>
              <a:off x="14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Line 256"/>
            <p:cNvSpPr>
              <a:spLocks noChangeShapeType="1"/>
            </p:cNvSpPr>
            <p:nvPr/>
          </p:nvSpPr>
          <p:spPr bwMode="auto">
            <a:xfrm>
              <a:off x="15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Line 257"/>
            <p:cNvSpPr>
              <a:spLocks noChangeShapeType="1"/>
            </p:cNvSpPr>
            <p:nvPr/>
          </p:nvSpPr>
          <p:spPr bwMode="auto">
            <a:xfrm>
              <a:off x="15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Line 258"/>
            <p:cNvSpPr>
              <a:spLocks noChangeShapeType="1"/>
            </p:cNvSpPr>
            <p:nvPr/>
          </p:nvSpPr>
          <p:spPr bwMode="auto">
            <a:xfrm>
              <a:off x="16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Line 259"/>
            <p:cNvSpPr>
              <a:spLocks noChangeShapeType="1"/>
            </p:cNvSpPr>
            <p:nvPr/>
          </p:nvSpPr>
          <p:spPr bwMode="auto">
            <a:xfrm>
              <a:off x="17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Line 260"/>
            <p:cNvSpPr>
              <a:spLocks noChangeShapeType="1"/>
            </p:cNvSpPr>
            <p:nvPr/>
          </p:nvSpPr>
          <p:spPr bwMode="auto">
            <a:xfrm>
              <a:off x="17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Line 261"/>
            <p:cNvSpPr>
              <a:spLocks noChangeShapeType="1"/>
            </p:cNvSpPr>
            <p:nvPr/>
          </p:nvSpPr>
          <p:spPr bwMode="auto">
            <a:xfrm>
              <a:off x="18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Line 262"/>
            <p:cNvSpPr>
              <a:spLocks noChangeShapeType="1"/>
            </p:cNvSpPr>
            <p:nvPr/>
          </p:nvSpPr>
          <p:spPr bwMode="auto">
            <a:xfrm>
              <a:off x="19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263"/>
            <p:cNvSpPr>
              <a:spLocks noChangeShapeType="1"/>
            </p:cNvSpPr>
            <p:nvPr/>
          </p:nvSpPr>
          <p:spPr bwMode="auto">
            <a:xfrm>
              <a:off x="19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Line 264"/>
            <p:cNvSpPr>
              <a:spLocks noChangeShapeType="1"/>
            </p:cNvSpPr>
            <p:nvPr/>
          </p:nvSpPr>
          <p:spPr bwMode="auto">
            <a:xfrm>
              <a:off x="20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Line 265"/>
            <p:cNvSpPr>
              <a:spLocks noChangeShapeType="1"/>
            </p:cNvSpPr>
            <p:nvPr/>
          </p:nvSpPr>
          <p:spPr bwMode="auto">
            <a:xfrm>
              <a:off x="20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Line 266"/>
            <p:cNvSpPr>
              <a:spLocks noChangeShapeType="1"/>
            </p:cNvSpPr>
            <p:nvPr/>
          </p:nvSpPr>
          <p:spPr bwMode="auto">
            <a:xfrm>
              <a:off x="21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Line 267"/>
            <p:cNvSpPr>
              <a:spLocks noChangeShapeType="1"/>
            </p:cNvSpPr>
            <p:nvPr/>
          </p:nvSpPr>
          <p:spPr bwMode="auto">
            <a:xfrm>
              <a:off x="22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Line 268"/>
            <p:cNvSpPr>
              <a:spLocks noChangeShapeType="1"/>
            </p:cNvSpPr>
            <p:nvPr/>
          </p:nvSpPr>
          <p:spPr bwMode="auto">
            <a:xfrm>
              <a:off x="22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Line 269"/>
            <p:cNvSpPr>
              <a:spLocks noChangeShapeType="1"/>
            </p:cNvSpPr>
            <p:nvPr/>
          </p:nvSpPr>
          <p:spPr bwMode="auto">
            <a:xfrm>
              <a:off x="23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Line 270"/>
            <p:cNvSpPr>
              <a:spLocks noChangeShapeType="1"/>
            </p:cNvSpPr>
            <p:nvPr/>
          </p:nvSpPr>
          <p:spPr bwMode="auto">
            <a:xfrm>
              <a:off x="24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Line 271"/>
            <p:cNvSpPr>
              <a:spLocks noChangeShapeType="1"/>
            </p:cNvSpPr>
            <p:nvPr/>
          </p:nvSpPr>
          <p:spPr bwMode="auto">
            <a:xfrm>
              <a:off x="24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Line 272"/>
            <p:cNvSpPr>
              <a:spLocks noChangeShapeType="1"/>
            </p:cNvSpPr>
            <p:nvPr/>
          </p:nvSpPr>
          <p:spPr bwMode="auto">
            <a:xfrm>
              <a:off x="24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Line 273"/>
            <p:cNvSpPr>
              <a:spLocks noChangeShapeType="1"/>
            </p:cNvSpPr>
            <p:nvPr/>
          </p:nvSpPr>
          <p:spPr bwMode="auto">
            <a:xfrm>
              <a:off x="25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Line 274"/>
            <p:cNvSpPr>
              <a:spLocks noChangeShapeType="1"/>
            </p:cNvSpPr>
            <p:nvPr/>
          </p:nvSpPr>
          <p:spPr bwMode="auto">
            <a:xfrm>
              <a:off x="26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Line 275"/>
            <p:cNvSpPr>
              <a:spLocks noChangeShapeType="1"/>
            </p:cNvSpPr>
            <p:nvPr/>
          </p:nvSpPr>
          <p:spPr bwMode="auto">
            <a:xfrm>
              <a:off x="26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Line 276"/>
            <p:cNvSpPr>
              <a:spLocks noChangeShapeType="1"/>
            </p:cNvSpPr>
            <p:nvPr/>
          </p:nvSpPr>
          <p:spPr bwMode="auto">
            <a:xfrm>
              <a:off x="27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Line 277"/>
            <p:cNvSpPr>
              <a:spLocks noChangeShapeType="1"/>
            </p:cNvSpPr>
            <p:nvPr/>
          </p:nvSpPr>
          <p:spPr bwMode="auto">
            <a:xfrm>
              <a:off x="27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Line 278"/>
            <p:cNvSpPr>
              <a:spLocks noChangeShapeType="1"/>
            </p:cNvSpPr>
            <p:nvPr/>
          </p:nvSpPr>
          <p:spPr bwMode="auto">
            <a:xfrm>
              <a:off x="28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Line 279"/>
            <p:cNvSpPr>
              <a:spLocks noChangeShapeType="1"/>
            </p:cNvSpPr>
            <p:nvPr/>
          </p:nvSpPr>
          <p:spPr bwMode="auto">
            <a:xfrm>
              <a:off x="29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Line 280"/>
            <p:cNvSpPr>
              <a:spLocks noChangeShapeType="1"/>
            </p:cNvSpPr>
            <p:nvPr/>
          </p:nvSpPr>
          <p:spPr bwMode="auto">
            <a:xfrm>
              <a:off x="29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Line 281"/>
            <p:cNvSpPr>
              <a:spLocks noChangeShapeType="1"/>
            </p:cNvSpPr>
            <p:nvPr/>
          </p:nvSpPr>
          <p:spPr bwMode="auto">
            <a:xfrm>
              <a:off x="30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Line 282"/>
            <p:cNvSpPr>
              <a:spLocks noChangeShapeType="1"/>
            </p:cNvSpPr>
            <p:nvPr/>
          </p:nvSpPr>
          <p:spPr bwMode="auto">
            <a:xfrm>
              <a:off x="31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Line 283"/>
            <p:cNvSpPr>
              <a:spLocks noChangeShapeType="1"/>
            </p:cNvSpPr>
            <p:nvPr/>
          </p:nvSpPr>
          <p:spPr bwMode="auto">
            <a:xfrm>
              <a:off x="31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Line 284"/>
            <p:cNvSpPr>
              <a:spLocks noChangeShapeType="1"/>
            </p:cNvSpPr>
            <p:nvPr/>
          </p:nvSpPr>
          <p:spPr bwMode="auto">
            <a:xfrm>
              <a:off x="32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Line 285"/>
            <p:cNvSpPr>
              <a:spLocks noChangeShapeType="1"/>
            </p:cNvSpPr>
            <p:nvPr/>
          </p:nvSpPr>
          <p:spPr bwMode="auto">
            <a:xfrm>
              <a:off x="32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Line 286"/>
            <p:cNvSpPr>
              <a:spLocks noChangeShapeType="1"/>
            </p:cNvSpPr>
            <p:nvPr/>
          </p:nvSpPr>
          <p:spPr bwMode="auto">
            <a:xfrm>
              <a:off x="33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Line 287"/>
            <p:cNvSpPr>
              <a:spLocks noChangeShapeType="1"/>
            </p:cNvSpPr>
            <p:nvPr/>
          </p:nvSpPr>
          <p:spPr bwMode="auto">
            <a:xfrm>
              <a:off x="34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0" name="Line 288"/>
            <p:cNvSpPr>
              <a:spLocks noChangeShapeType="1"/>
            </p:cNvSpPr>
            <p:nvPr/>
          </p:nvSpPr>
          <p:spPr bwMode="auto">
            <a:xfrm>
              <a:off x="34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Line 289"/>
            <p:cNvSpPr>
              <a:spLocks noChangeShapeType="1"/>
            </p:cNvSpPr>
            <p:nvPr/>
          </p:nvSpPr>
          <p:spPr bwMode="auto">
            <a:xfrm>
              <a:off x="35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Line 290"/>
            <p:cNvSpPr>
              <a:spLocks noChangeShapeType="1"/>
            </p:cNvSpPr>
            <p:nvPr/>
          </p:nvSpPr>
          <p:spPr bwMode="auto">
            <a:xfrm>
              <a:off x="36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Line 291"/>
            <p:cNvSpPr>
              <a:spLocks noChangeShapeType="1"/>
            </p:cNvSpPr>
            <p:nvPr/>
          </p:nvSpPr>
          <p:spPr bwMode="auto">
            <a:xfrm>
              <a:off x="36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Line 292"/>
            <p:cNvSpPr>
              <a:spLocks noChangeShapeType="1"/>
            </p:cNvSpPr>
            <p:nvPr/>
          </p:nvSpPr>
          <p:spPr bwMode="auto">
            <a:xfrm>
              <a:off x="36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Line 293"/>
            <p:cNvSpPr>
              <a:spLocks noChangeShapeType="1"/>
            </p:cNvSpPr>
            <p:nvPr/>
          </p:nvSpPr>
          <p:spPr bwMode="auto">
            <a:xfrm>
              <a:off x="37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Line 294"/>
            <p:cNvSpPr>
              <a:spLocks noChangeShapeType="1"/>
            </p:cNvSpPr>
            <p:nvPr/>
          </p:nvSpPr>
          <p:spPr bwMode="auto">
            <a:xfrm>
              <a:off x="38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Line 295"/>
            <p:cNvSpPr>
              <a:spLocks noChangeShapeType="1"/>
            </p:cNvSpPr>
            <p:nvPr/>
          </p:nvSpPr>
          <p:spPr bwMode="auto">
            <a:xfrm>
              <a:off x="38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Line 296"/>
            <p:cNvSpPr>
              <a:spLocks noChangeShapeType="1"/>
            </p:cNvSpPr>
            <p:nvPr/>
          </p:nvSpPr>
          <p:spPr bwMode="auto">
            <a:xfrm>
              <a:off x="39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Line 297"/>
            <p:cNvSpPr>
              <a:spLocks noChangeShapeType="1"/>
            </p:cNvSpPr>
            <p:nvPr/>
          </p:nvSpPr>
          <p:spPr bwMode="auto">
            <a:xfrm>
              <a:off x="39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Line 298"/>
            <p:cNvSpPr>
              <a:spLocks noChangeShapeType="1"/>
            </p:cNvSpPr>
            <p:nvPr/>
          </p:nvSpPr>
          <p:spPr bwMode="auto">
            <a:xfrm>
              <a:off x="40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Line 299"/>
            <p:cNvSpPr>
              <a:spLocks noChangeShapeType="1"/>
            </p:cNvSpPr>
            <p:nvPr/>
          </p:nvSpPr>
          <p:spPr bwMode="auto">
            <a:xfrm>
              <a:off x="41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Line 300"/>
            <p:cNvSpPr>
              <a:spLocks noChangeShapeType="1"/>
            </p:cNvSpPr>
            <p:nvPr/>
          </p:nvSpPr>
          <p:spPr bwMode="auto">
            <a:xfrm>
              <a:off x="41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Line 301"/>
            <p:cNvSpPr>
              <a:spLocks noChangeShapeType="1"/>
            </p:cNvSpPr>
            <p:nvPr/>
          </p:nvSpPr>
          <p:spPr bwMode="auto">
            <a:xfrm>
              <a:off x="42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Line 302"/>
            <p:cNvSpPr>
              <a:spLocks noChangeShapeType="1"/>
            </p:cNvSpPr>
            <p:nvPr/>
          </p:nvSpPr>
          <p:spPr bwMode="auto">
            <a:xfrm>
              <a:off x="432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Line 303"/>
            <p:cNvSpPr>
              <a:spLocks noChangeShapeType="1"/>
            </p:cNvSpPr>
            <p:nvPr/>
          </p:nvSpPr>
          <p:spPr bwMode="auto">
            <a:xfrm>
              <a:off x="436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Line 304"/>
            <p:cNvSpPr>
              <a:spLocks noChangeShapeType="1"/>
            </p:cNvSpPr>
            <p:nvPr/>
          </p:nvSpPr>
          <p:spPr bwMode="auto">
            <a:xfrm>
              <a:off x="441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Line 305"/>
            <p:cNvSpPr>
              <a:spLocks noChangeShapeType="1"/>
            </p:cNvSpPr>
            <p:nvPr/>
          </p:nvSpPr>
          <p:spPr bwMode="auto">
            <a:xfrm>
              <a:off x="446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Line 306"/>
            <p:cNvSpPr>
              <a:spLocks noChangeShapeType="1"/>
            </p:cNvSpPr>
            <p:nvPr/>
          </p:nvSpPr>
          <p:spPr bwMode="auto">
            <a:xfrm>
              <a:off x="456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Line 307"/>
            <p:cNvSpPr>
              <a:spLocks noChangeShapeType="1"/>
            </p:cNvSpPr>
            <p:nvPr/>
          </p:nvSpPr>
          <p:spPr bwMode="auto">
            <a:xfrm>
              <a:off x="460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Line 308"/>
            <p:cNvSpPr>
              <a:spLocks noChangeShapeType="1"/>
            </p:cNvSpPr>
            <p:nvPr/>
          </p:nvSpPr>
          <p:spPr bwMode="auto">
            <a:xfrm>
              <a:off x="465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309"/>
            <p:cNvSpPr>
              <a:spLocks noChangeShapeType="1"/>
            </p:cNvSpPr>
            <p:nvPr/>
          </p:nvSpPr>
          <p:spPr bwMode="auto">
            <a:xfrm>
              <a:off x="470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Line 310"/>
            <p:cNvSpPr>
              <a:spLocks noChangeShapeType="1"/>
            </p:cNvSpPr>
            <p:nvPr/>
          </p:nvSpPr>
          <p:spPr bwMode="auto">
            <a:xfrm>
              <a:off x="480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Line 311"/>
            <p:cNvSpPr>
              <a:spLocks noChangeShapeType="1"/>
            </p:cNvSpPr>
            <p:nvPr/>
          </p:nvSpPr>
          <p:spPr bwMode="auto">
            <a:xfrm>
              <a:off x="484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Line 312"/>
            <p:cNvSpPr>
              <a:spLocks noChangeShapeType="1"/>
            </p:cNvSpPr>
            <p:nvPr/>
          </p:nvSpPr>
          <p:spPr bwMode="auto">
            <a:xfrm>
              <a:off x="489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Line 313"/>
            <p:cNvSpPr>
              <a:spLocks noChangeShapeType="1"/>
            </p:cNvSpPr>
            <p:nvPr/>
          </p:nvSpPr>
          <p:spPr bwMode="auto">
            <a:xfrm>
              <a:off x="494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Line 314"/>
            <p:cNvSpPr>
              <a:spLocks noChangeShapeType="1"/>
            </p:cNvSpPr>
            <p:nvPr/>
          </p:nvSpPr>
          <p:spPr bwMode="auto">
            <a:xfrm>
              <a:off x="504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Line 315"/>
            <p:cNvSpPr>
              <a:spLocks noChangeShapeType="1"/>
            </p:cNvSpPr>
            <p:nvPr/>
          </p:nvSpPr>
          <p:spPr bwMode="auto">
            <a:xfrm>
              <a:off x="508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Line 316"/>
            <p:cNvSpPr>
              <a:spLocks noChangeShapeType="1"/>
            </p:cNvSpPr>
            <p:nvPr/>
          </p:nvSpPr>
          <p:spPr bwMode="auto">
            <a:xfrm>
              <a:off x="11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Line 317"/>
            <p:cNvSpPr>
              <a:spLocks noChangeShapeType="1"/>
            </p:cNvSpPr>
            <p:nvPr/>
          </p:nvSpPr>
          <p:spPr bwMode="auto">
            <a:xfrm>
              <a:off x="16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Line 318"/>
            <p:cNvSpPr>
              <a:spLocks noChangeShapeType="1"/>
            </p:cNvSpPr>
            <p:nvPr/>
          </p:nvSpPr>
          <p:spPr bwMode="auto">
            <a:xfrm>
              <a:off x="21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Line 319"/>
            <p:cNvSpPr>
              <a:spLocks noChangeShapeType="1"/>
            </p:cNvSpPr>
            <p:nvPr/>
          </p:nvSpPr>
          <p:spPr bwMode="auto">
            <a:xfrm>
              <a:off x="25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Line 320"/>
            <p:cNvSpPr>
              <a:spLocks noChangeShapeType="1"/>
            </p:cNvSpPr>
            <p:nvPr/>
          </p:nvSpPr>
          <p:spPr bwMode="auto">
            <a:xfrm>
              <a:off x="30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Line 321"/>
            <p:cNvSpPr>
              <a:spLocks noChangeShapeType="1"/>
            </p:cNvSpPr>
            <p:nvPr/>
          </p:nvSpPr>
          <p:spPr bwMode="auto">
            <a:xfrm>
              <a:off x="355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Line 322"/>
            <p:cNvSpPr>
              <a:spLocks noChangeShapeType="1"/>
            </p:cNvSpPr>
            <p:nvPr/>
          </p:nvSpPr>
          <p:spPr bwMode="auto">
            <a:xfrm>
              <a:off x="403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Line 323"/>
            <p:cNvSpPr>
              <a:spLocks noChangeShapeType="1"/>
            </p:cNvSpPr>
            <p:nvPr/>
          </p:nvSpPr>
          <p:spPr bwMode="auto">
            <a:xfrm>
              <a:off x="451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Line 324"/>
            <p:cNvSpPr>
              <a:spLocks noChangeShapeType="1"/>
            </p:cNvSpPr>
            <p:nvPr/>
          </p:nvSpPr>
          <p:spPr bwMode="auto">
            <a:xfrm>
              <a:off x="499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Line 325"/>
            <p:cNvSpPr>
              <a:spLocks noChangeShapeType="1"/>
            </p:cNvSpPr>
            <p:nvPr/>
          </p:nvSpPr>
          <p:spPr bwMode="auto">
            <a:xfrm>
              <a:off x="13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Line 326"/>
            <p:cNvSpPr>
              <a:spLocks noChangeShapeType="1"/>
            </p:cNvSpPr>
            <p:nvPr/>
          </p:nvSpPr>
          <p:spPr bwMode="auto">
            <a:xfrm>
              <a:off x="18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Line 327"/>
            <p:cNvSpPr>
              <a:spLocks noChangeShapeType="1"/>
            </p:cNvSpPr>
            <p:nvPr/>
          </p:nvSpPr>
          <p:spPr bwMode="auto">
            <a:xfrm>
              <a:off x="23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Line 328"/>
            <p:cNvSpPr>
              <a:spLocks noChangeShapeType="1"/>
            </p:cNvSpPr>
            <p:nvPr/>
          </p:nvSpPr>
          <p:spPr bwMode="auto">
            <a:xfrm>
              <a:off x="28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Line 329"/>
            <p:cNvSpPr>
              <a:spLocks noChangeShapeType="1"/>
            </p:cNvSpPr>
            <p:nvPr/>
          </p:nvSpPr>
          <p:spPr bwMode="auto">
            <a:xfrm>
              <a:off x="331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Line 330"/>
            <p:cNvSpPr>
              <a:spLocks noChangeShapeType="1"/>
            </p:cNvSpPr>
            <p:nvPr/>
          </p:nvSpPr>
          <p:spPr bwMode="auto">
            <a:xfrm>
              <a:off x="379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Line 331"/>
            <p:cNvSpPr>
              <a:spLocks noChangeShapeType="1"/>
            </p:cNvSpPr>
            <p:nvPr/>
          </p:nvSpPr>
          <p:spPr bwMode="auto">
            <a:xfrm>
              <a:off x="427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Line 332"/>
            <p:cNvSpPr>
              <a:spLocks noChangeShapeType="1"/>
            </p:cNvSpPr>
            <p:nvPr/>
          </p:nvSpPr>
          <p:spPr bwMode="auto">
            <a:xfrm>
              <a:off x="475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Text Box 333"/>
            <p:cNvSpPr txBox="1">
              <a:spLocks noChangeArrowheads="1"/>
            </p:cNvSpPr>
            <p:nvPr/>
          </p:nvSpPr>
          <p:spPr bwMode="auto">
            <a:xfrm>
              <a:off x="576" y="969"/>
              <a:ext cx="32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0</a:t>
              </a:r>
            </a:p>
          </p:txBody>
        </p:sp>
        <p:sp>
          <p:nvSpPr>
            <p:cNvPr id="136" name="Text Box 334"/>
            <p:cNvSpPr txBox="1">
              <a:spLocks noChangeArrowheads="1"/>
            </p:cNvSpPr>
            <p:nvPr/>
          </p:nvSpPr>
          <p:spPr bwMode="auto">
            <a:xfrm>
              <a:off x="105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1</a:t>
              </a:r>
            </a:p>
          </p:txBody>
        </p:sp>
        <p:sp>
          <p:nvSpPr>
            <p:cNvPr id="137" name="Text Box 335"/>
            <p:cNvSpPr txBox="1">
              <a:spLocks noChangeArrowheads="1"/>
            </p:cNvSpPr>
            <p:nvPr/>
          </p:nvSpPr>
          <p:spPr bwMode="auto">
            <a:xfrm>
              <a:off x="153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2</a:t>
              </a:r>
            </a:p>
          </p:txBody>
        </p:sp>
        <p:sp>
          <p:nvSpPr>
            <p:cNvPr id="138" name="Text Box 336"/>
            <p:cNvSpPr txBox="1">
              <a:spLocks noChangeArrowheads="1"/>
            </p:cNvSpPr>
            <p:nvPr/>
          </p:nvSpPr>
          <p:spPr bwMode="auto">
            <a:xfrm>
              <a:off x="201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3</a:t>
              </a:r>
            </a:p>
          </p:txBody>
        </p:sp>
        <p:sp>
          <p:nvSpPr>
            <p:cNvPr id="139" name="Text Box 337"/>
            <p:cNvSpPr txBox="1">
              <a:spLocks noChangeArrowheads="1"/>
            </p:cNvSpPr>
            <p:nvPr/>
          </p:nvSpPr>
          <p:spPr bwMode="auto">
            <a:xfrm>
              <a:off x="2496"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4</a:t>
              </a:r>
            </a:p>
          </p:txBody>
        </p:sp>
        <p:sp>
          <p:nvSpPr>
            <p:cNvPr id="140" name="Text Box 338"/>
            <p:cNvSpPr txBox="1">
              <a:spLocks noChangeArrowheads="1"/>
            </p:cNvSpPr>
            <p:nvPr/>
          </p:nvSpPr>
          <p:spPr bwMode="auto">
            <a:xfrm>
              <a:off x="297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5</a:t>
              </a:r>
            </a:p>
          </p:txBody>
        </p:sp>
        <p:sp>
          <p:nvSpPr>
            <p:cNvPr id="141" name="Text Box 339"/>
            <p:cNvSpPr txBox="1">
              <a:spLocks noChangeArrowheads="1"/>
            </p:cNvSpPr>
            <p:nvPr/>
          </p:nvSpPr>
          <p:spPr bwMode="auto">
            <a:xfrm>
              <a:off x="345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6</a:t>
              </a:r>
            </a:p>
          </p:txBody>
        </p:sp>
        <p:sp>
          <p:nvSpPr>
            <p:cNvPr id="142" name="Text Box 340"/>
            <p:cNvSpPr txBox="1">
              <a:spLocks noChangeArrowheads="1"/>
            </p:cNvSpPr>
            <p:nvPr/>
          </p:nvSpPr>
          <p:spPr bwMode="auto">
            <a:xfrm>
              <a:off x="393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7</a:t>
              </a:r>
            </a:p>
          </p:txBody>
        </p:sp>
        <p:sp>
          <p:nvSpPr>
            <p:cNvPr id="143" name="Text Box 341"/>
            <p:cNvSpPr txBox="1">
              <a:spLocks noChangeArrowheads="1"/>
            </p:cNvSpPr>
            <p:nvPr/>
          </p:nvSpPr>
          <p:spPr bwMode="auto">
            <a:xfrm>
              <a:off x="441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8</a:t>
              </a:r>
            </a:p>
          </p:txBody>
        </p:sp>
        <p:sp>
          <p:nvSpPr>
            <p:cNvPr id="144" name="Text Box 342"/>
            <p:cNvSpPr txBox="1">
              <a:spLocks noChangeArrowheads="1"/>
            </p:cNvSpPr>
            <p:nvPr/>
          </p:nvSpPr>
          <p:spPr bwMode="auto">
            <a:xfrm>
              <a:off x="4892" y="96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3300"/>
                  </a:solidFill>
                  <a:effectLst/>
                  <a:uLnTx/>
                  <a:uFillTx/>
                  <a:latin typeface="Arial" charset="0"/>
                  <a:cs typeface="Arial" charset="0"/>
                </a:rPr>
                <a:t>9</a:t>
              </a:r>
            </a:p>
          </p:txBody>
        </p:sp>
        <p:sp>
          <p:nvSpPr>
            <p:cNvPr id="145" name="Line 343"/>
            <p:cNvSpPr>
              <a:spLocks noChangeShapeType="1"/>
            </p:cNvSpPr>
            <p:nvPr/>
          </p:nvSpPr>
          <p:spPr bwMode="auto">
            <a:xfrm>
              <a:off x="513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Line 344"/>
            <p:cNvSpPr>
              <a:spLocks noChangeShapeType="1"/>
            </p:cNvSpPr>
            <p:nvPr/>
          </p:nvSpPr>
          <p:spPr bwMode="auto">
            <a:xfrm>
              <a:off x="518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Line 345"/>
            <p:cNvSpPr>
              <a:spLocks noChangeShapeType="1"/>
            </p:cNvSpPr>
            <p:nvPr/>
          </p:nvSpPr>
          <p:spPr bwMode="auto">
            <a:xfrm>
              <a:off x="5280"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Line 346"/>
            <p:cNvSpPr>
              <a:spLocks noChangeShapeType="1"/>
            </p:cNvSpPr>
            <p:nvPr/>
          </p:nvSpPr>
          <p:spPr bwMode="auto">
            <a:xfrm>
              <a:off x="5328"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9" name="Line 347"/>
            <p:cNvSpPr>
              <a:spLocks noChangeShapeType="1"/>
            </p:cNvSpPr>
            <p:nvPr/>
          </p:nvSpPr>
          <p:spPr bwMode="auto">
            <a:xfrm>
              <a:off x="5376"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Line 348"/>
            <p:cNvSpPr>
              <a:spLocks noChangeShapeType="1"/>
            </p:cNvSpPr>
            <p:nvPr/>
          </p:nvSpPr>
          <p:spPr bwMode="auto">
            <a:xfrm>
              <a:off x="5424" y="816"/>
              <a:ext cx="0" cy="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Line 349"/>
            <p:cNvSpPr>
              <a:spLocks noChangeShapeType="1"/>
            </p:cNvSpPr>
            <p:nvPr/>
          </p:nvSpPr>
          <p:spPr bwMode="auto">
            <a:xfrm>
              <a:off x="5232" y="816"/>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Line 350"/>
            <p:cNvSpPr>
              <a:spLocks noChangeShapeType="1"/>
            </p:cNvSpPr>
            <p:nvPr/>
          </p:nvSpPr>
          <p:spPr bwMode="auto">
            <a:xfrm>
              <a:off x="5472" y="816"/>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Text Box 351"/>
            <p:cNvSpPr txBox="1">
              <a:spLocks noChangeArrowheads="1"/>
            </p:cNvSpPr>
            <p:nvPr/>
          </p:nvSpPr>
          <p:spPr bwMode="auto">
            <a:xfrm>
              <a:off x="5340" y="969"/>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3300"/>
                  </a:solidFill>
                  <a:effectLst/>
                  <a:uLnTx/>
                  <a:uFillTx/>
                  <a:latin typeface="Arial" charset="0"/>
                  <a:cs typeface="Arial" charset="0"/>
                </a:rPr>
                <a:t>10</a:t>
              </a:r>
            </a:p>
          </p:txBody>
        </p:sp>
        <p:sp>
          <p:nvSpPr>
            <p:cNvPr id="154" name="Text Box 352"/>
            <p:cNvSpPr txBox="1">
              <a:spLocks noChangeArrowheads="1"/>
            </p:cNvSpPr>
            <p:nvPr/>
          </p:nvSpPr>
          <p:spPr bwMode="auto">
            <a:xfrm>
              <a:off x="4920" y="1192"/>
              <a:ext cx="5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FFFFFF"/>
                  </a:solidFill>
                  <a:effectLst/>
                  <a:uLnTx/>
                  <a:uFillTx/>
                  <a:latin typeface="Arial" charset="0"/>
                  <a:cs typeface="Arial" charset="0"/>
                </a:rPr>
                <a:t>THCS Phulac</a:t>
              </a:r>
            </a:p>
          </p:txBody>
        </p:sp>
        <p:sp>
          <p:nvSpPr>
            <p:cNvPr id="155" name="Line 353"/>
            <p:cNvSpPr>
              <a:spLocks noChangeShapeType="1"/>
            </p:cNvSpPr>
            <p:nvPr/>
          </p:nvSpPr>
          <p:spPr bwMode="auto">
            <a:xfrm>
              <a:off x="576" y="1392"/>
              <a:ext cx="4992" cy="0"/>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Line 354"/>
            <p:cNvSpPr>
              <a:spLocks noChangeShapeType="1"/>
            </p:cNvSpPr>
            <p:nvPr/>
          </p:nvSpPr>
          <p:spPr bwMode="auto">
            <a:xfrm>
              <a:off x="576" y="816"/>
              <a:ext cx="0" cy="576"/>
            </a:xfrm>
            <a:prstGeom prst="line">
              <a:avLst/>
            </a:prstGeom>
            <a:noFill/>
            <a:ln w="38100">
              <a:solidFill>
                <a:srgbClr val="0099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142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232"/>
                                        </p:tgtEl>
                                        <p:attrNameLst>
                                          <p:attrName>style.visibility</p:attrName>
                                        </p:attrNameLst>
                                      </p:cBhvr>
                                      <p:to>
                                        <p:strVal val="visible"/>
                                      </p:to>
                                    </p:set>
                                    <p:animEffect transition="in" filter="fade">
                                      <p:cBhvr>
                                        <p:cTn id="41" dur="2000"/>
                                        <p:tgtEl>
                                          <p:spTgt spid="92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231"/>
                                        </p:tgtEl>
                                        <p:attrNameLst>
                                          <p:attrName>style.visibility</p:attrName>
                                        </p:attrNameLst>
                                      </p:cBhvr>
                                      <p:to>
                                        <p:strVal val="visible"/>
                                      </p:to>
                                    </p:set>
                                    <p:animEffect transition="in" filter="fade">
                                      <p:cBhvr>
                                        <p:cTn id="44" dur="2000"/>
                                        <p:tgtEl>
                                          <p:spTgt spid="92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mph" presetSubtype="0" fill="hold" nodeType="clickEffect">
                                  <p:stCondLst>
                                    <p:cond delay="0"/>
                                  </p:stCondLst>
                                  <p:childTnLst>
                                    <p:animRot by="-4200000">
                                      <p:cBhvr>
                                        <p:cTn id="64" dur="500" fill="hold"/>
                                        <p:tgtEl>
                                          <p:spTgt spid="6"/>
                                        </p:tgtEl>
                                        <p:attrNameLst>
                                          <p:attrName>r</p:attrName>
                                        </p:attrNameLst>
                                      </p:cBhvr>
                                    </p:animRo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1800000">
                                      <p:cBhvr>
                                        <p:cTn id="75" dur="1000" fill="hold"/>
                                        <p:tgtEl>
                                          <p:spTgt spid="2"/>
                                        </p:tgtEl>
                                        <p:attrNameLst>
                                          <p:attrName>r</p:attrName>
                                        </p:attrNameLst>
                                      </p:cBhvr>
                                    </p:animRot>
                                  </p:childTnLst>
                                </p:cTn>
                              </p:par>
                              <p:par>
                                <p:cTn id="76" presetID="22" presetClass="entr" presetSubtype="8" fill="hold" grpId="0" nodeType="withEffect">
                                  <p:stCondLst>
                                    <p:cond delay="0"/>
                                  </p:stCondLst>
                                  <p:childTnLst>
                                    <p:set>
                                      <p:cBhvr>
                                        <p:cTn id="77" dur="1" fill="hold">
                                          <p:stCondLst>
                                            <p:cond delay="0"/>
                                          </p:stCondLst>
                                        </p:cTn>
                                        <p:tgtEl>
                                          <p:spTgt spid="9224"/>
                                        </p:tgtEl>
                                        <p:attrNameLst>
                                          <p:attrName>style.visibility</p:attrName>
                                        </p:attrNameLst>
                                      </p:cBhvr>
                                      <p:to>
                                        <p:strVal val="visible"/>
                                      </p:to>
                                    </p:set>
                                    <p:animEffect transition="in" filter="wipe(left)">
                                      <p:cBhvr>
                                        <p:cTn id="78" dur="1000"/>
                                        <p:tgtEl>
                                          <p:spTgt spid="9224"/>
                                        </p:tgtEl>
                                      </p:cBhvr>
                                    </p:animEffect>
                                  </p:childTnLst>
                                </p:cTn>
                              </p:par>
                            </p:childTnLst>
                          </p:cTn>
                        </p:par>
                        <p:par>
                          <p:cTn id="79" fill="hold" nodeType="afterGroup">
                            <p:stCondLst>
                              <p:cond delay="1000"/>
                            </p:stCondLst>
                            <p:childTnLst>
                              <p:par>
                                <p:cTn id="80" presetID="10" presetClass="exit" presetSubtype="0" fill="hold" nodeType="afterEffect">
                                  <p:stCondLst>
                                    <p:cond delay="0"/>
                                  </p:stCondLst>
                                  <p:childTnLst>
                                    <p:animEffect transition="out" filter="fade">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p:cTn id="87" dur="500" fill="hold"/>
                                        <p:tgtEl>
                                          <p:spTgt spid="3"/>
                                        </p:tgtEl>
                                        <p:attrNameLst>
                                          <p:attrName>ppt_w</p:attrName>
                                        </p:attrNameLst>
                                      </p:cBhvr>
                                      <p:tavLst>
                                        <p:tav tm="0">
                                          <p:val>
                                            <p:fltVal val="0"/>
                                          </p:val>
                                        </p:tav>
                                        <p:tav tm="100000">
                                          <p:val>
                                            <p:strVal val="#ppt_w"/>
                                          </p:val>
                                        </p:tav>
                                      </p:tavLst>
                                    </p:anim>
                                    <p:anim calcmode="lin" valueType="num">
                                      <p:cBhvr>
                                        <p:cTn id="8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childTnLst>
                                    <p:animRot by="4500000">
                                      <p:cBhvr>
                                        <p:cTn id="92" dur="1000" fill="hold"/>
                                        <p:tgtEl>
                                          <p:spTgt spid="3"/>
                                        </p:tgtEl>
                                        <p:attrNameLst>
                                          <p:attrName>r</p:attrName>
                                        </p:attrNameLst>
                                      </p:cBhvr>
                                    </p:animRot>
                                  </p:childTnLst>
                                </p:cTn>
                              </p:par>
                              <p:par>
                                <p:cTn id="93" presetID="22" presetClass="entr" presetSubtype="8" fill="hold" grpId="0" nodeType="withEffect">
                                  <p:stCondLst>
                                    <p:cond delay="500"/>
                                  </p:stCondLst>
                                  <p:childTnLst>
                                    <p:set>
                                      <p:cBhvr>
                                        <p:cTn id="94" dur="1" fill="hold">
                                          <p:stCondLst>
                                            <p:cond delay="0"/>
                                          </p:stCondLst>
                                        </p:cTn>
                                        <p:tgtEl>
                                          <p:spTgt spid="9223"/>
                                        </p:tgtEl>
                                        <p:attrNameLst>
                                          <p:attrName>style.visibility</p:attrName>
                                        </p:attrNameLst>
                                      </p:cBhvr>
                                      <p:to>
                                        <p:strVal val="visible"/>
                                      </p:to>
                                    </p:set>
                                    <p:animEffect transition="in" filter="wipe(left)">
                                      <p:cBhvr>
                                        <p:cTn id="95" dur="600"/>
                                        <p:tgtEl>
                                          <p:spTgt spid="9223"/>
                                        </p:tgtEl>
                                      </p:cBhvr>
                                    </p:animEffect>
                                  </p:childTnLst>
                                </p:cTn>
                              </p:par>
                            </p:childTnLst>
                          </p:cTn>
                        </p:par>
                        <p:par>
                          <p:cTn id="96" fill="hold" nodeType="afterGroup">
                            <p:stCondLst>
                              <p:cond delay="1100"/>
                            </p:stCondLst>
                            <p:childTnLst>
                              <p:par>
                                <p:cTn id="97" presetID="10" presetClass="exit" presetSubtype="0" fill="hold" nodeType="afterEffect">
                                  <p:stCondLst>
                                    <p:cond delay="0"/>
                                  </p:stCondLst>
                                  <p:childTnLst>
                                    <p:animEffect transition="out" filter="fade">
                                      <p:cBhvr>
                                        <p:cTn id="98" dur="2000"/>
                                        <p:tgtEl>
                                          <p:spTgt spid="3"/>
                                        </p:tgtEl>
                                      </p:cBhvr>
                                    </p:animEffect>
                                    <p:set>
                                      <p:cBhvr>
                                        <p:cTn id="99" dur="1" fill="hold">
                                          <p:stCondLst>
                                            <p:cond delay="1999"/>
                                          </p:stCondLst>
                                        </p:cTn>
                                        <p:tgtEl>
                                          <p:spTgt spid="3"/>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500"/>
                                        <p:tgtEl>
                                          <p:spTgt spid="5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9233"/>
                                        </p:tgtEl>
                                        <p:attrNameLst>
                                          <p:attrName>style.visibility</p:attrName>
                                        </p:attrNameLst>
                                      </p:cBhvr>
                                      <p:to>
                                        <p:strVal val="visible"/>
                                      </p:to>
                                    </p:set>
                                    <p:animEffect transition="in" filter="fade">
                                      <p:cBhvr>
                                        <p:cTn id="107" dur="500"/>
                                        <p:tgtEl>
                                          <p:spTgt spid="923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226"/>
                                        </p:tgtEl>
                                        <p:attrNameLst>
                                          <p:attrName>style.visibility</p:attrName>
                                        </p:attrNameLst>
                                      </p:cBhvr>
                                      <p:to>
                                        <p:strVal val="visible"/>
                                      </p:to>
                                    </p:set>
                                    <p:animEffect transition="in" filter="wipe(up)">
                                      <p:cBhvr>
                                        <p:cTn id="112" dur="500"/>
                                        <p:tgtEl>
                                          <p:spTgt spid="9226"/>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9228"/>
                                        </p:tgtEl>
                                        <p:attrNameLst>
                                          <p:attrName>style.visibility</p:attrName>
                                        </p:attrNameLst>
                                      </p:cBhvr>
                                      <p:to>
                                        <p:strVal val="visible"/>
                                      </p:to>
                                    </p:set>
                                    <p:animEffect transition="in" filter="wipe(up)">
                                      <p:cBhvr>
                                        <p:cTn id="115" dur="500"/>
                                        <p:tgtEl>
                                          <p:spTgt spid="9228"/>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9227"/>
                                        </p:tgtEl>
                                        <p:attrNameLst>
                                          <p:attrName>style.visibility</p:attrName>
                                        </p:attrNameLst>
                                      </p:cBhvr>
                                      <p:to>
                                        <p:strVal val="visible"/>
                                      </p:to>
                                    </p:set>
                                    <p:animEffect transition="in" filter="wipe(up)">
                                      <p:cBhvr>
                                        <p:cTn id="118" dur="500"/>
                                        <p:tgtEl>
                                          <p:spTgt spid="9227"/>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9229"/>
                                        </p:tgtEl>
                                        <p:attrNameLst>
                                          <p:attrName>style.visibility</p:attrName>
                                        </p:attrNameLst>
                                      </p:cBhvr>
                                      <p:to>
                                        <p:strVal val="visible"/>
                                      </p:to>
                                    </p:set>
                                    <p:animEffect transition="in" filter="wipe(up)">
                                      <p:cBhvr>
                                        <p:cTn id="12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6" grpId="0" animBg="1"/>
      <p:bldP spid="9227" grpId="0" animBg="1"/>
      <p:bldP spid="9228" grpId="0" animBg="1"/>
      <p:bldP spid="9229" grpId="0" animBg="1"/>
      <p:bldP spid="9231" grpId="0"/>
      <p:bldP spid="9232" grpId="0"/>
      <p:bldP spid="9233" grpId="0"/>
      <p:bldP spid="50" grpId="0" animBg="1"/>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28600"/>
            <a:ext cx="6248400" cy="646331"/>
          </a:xfrm>
          <a:prstGeom prst="rect">
            <a:avLst/>
          </a:prstGeom>
          <a:solidFill>
            <a:schemeClr val="accent2">
              <a:lumMod val="20000"/>
              <a:lumOff val="80000"/>
            </a:schemeClr>
          </a:solidFill>
          <a:ln w="19050">
            <a:solidFill>
              <a:srgbClr val="7030A0"/>
            </a:solidFill>
          </a:ln>
        </p:spPr>
        <p:txBody>
          <a:bodyPr wrap="square" rtlCol="0">
            <a:spAutoFit/>
          </a:bodyPr>
          <a:lstStyle/>
          <a:p>
            <a:r>
              <a:rPr lang="en-US" sz="3600" b="1" dirty="0">
                <a:solidFill>
                  <a:srgbClr val="FF0000"/>
                </a:solidFill>
                <a:latin typeface="+mj-lt"/>
                <a:cs typeface="Times New Roman" pitchFamily="18" charset="0"/>
              </a:rPr>
              <a:t> </a:t>
            </a:r>
            <a:r>
              <a:rPr lang="vi-VN" sz="3600" b="1" dirty="0">
                <a:solidFill>
                  <a:srgbClr val="FF0000"/>
                </a:solidFill>
                <a:latin typeface="+mj-lt"/>
                <a:cs typeface="Times New Roman" pitchFamily="18" charset="0"/>
              </a:rPr>
              <a:t>HÌNH VUÔNG</a:t>
            </a:r>
            <a:endParaRPr lang="en-US" sz="3600" dirty="0">
              <a:latin typeface="+mj-lt"/>
            </a:endParaRPr>
          </a:p>
        </p:txBody>
      </p:sp>
      <p:pic>
        <p:nvPicPr>
          <p:cNvPr id="5" name="Picture 4">
            <a:extLst>
              <a:ext uri="{FF2B5EF4-FFF2-40B4-BE49-F238E27FC236}">
                <a16:creationId xmlns:a16="http://schemas.microsoft.com/office/drawing/2014/main" id="{CC4DC24F-C11D-4CFB-8147-3B7B577852AD}"/>
              </a:ext>
            </a:extLst>
          </p:cNvPr>
          <p:cNvPicPr>
            <a:picLocks noChangeAspect="1"/>
          </p:cNvPicPr>
          <p:nvPr/>
        </p:nvPicPr>
        <p:blipFill>
          <a:blip r:embed="rId2"/>
          <a:stretch>
            <a:fillRect/>
          </a:stretch>
        </p:blipFill>
        <p:spPr>
          <a:xfrm>
            <a:off x="381000" y="1300936"/>
            <a:ext cx="3181350" cy="2524125"/>
          </a:xfrm>
          <a:prstGeom prst="rect">
            <a:avLst/>
          </a:prstGeom>
        </p:spPr>
      </p:pic>
      <p:pic>
        <p:nvPicPr>
          <p:cNvPr id="7" name="Picture 6">
            <a:extLst>
              <a:ext uri="{FF2B5EF4-FFF2-40B4-BE49-F238E27FC236}">
                <a16:creationId xmlns:a16="http://schemas.microsoft.com/office/drawing/2014/main" id="{19158D7F-9CB4-44A5-BA2D-5168D35AD6EE}"/>
              </a:ext>
            </a:extLst>
          </p:cNvPr>
          <p:cNvPicPr>
            <a:picLocks noChangeAspect="1"/>
          </p:cNvPicPr>
          <p:nvPr/>
        </p:nvPicPr>
        <p:blipFill>
          <a:blip r:embed="rId3"/>
          <a:stretch>
            <a:fillRect/>
          </a:stretch>
        </p:blipFill>
        <p:spPr>
          <a:xfrm>
            <a:off x="4267200" y="1085850"/>
            <a:ext cx="3905250" cy="2343150"/>
          </a:xfrm>
          <a:prstGeom prst="rect">
            <a:avLst/>
          </a:prstGeom>
        </p:spPr>
      </p:pic>
      <p:pic>
        <p:nvPicPr>
          <p:cNvPr id="12" name="Picture 11">
            <a:extLst>
              <a:ext uri="{FF2B5EF4-FFF2-40B4-BE49-F238E27FC236}">
                <a16:creationId xmlns:a16="http://schemas.microsoft.com/office/drawing/2014/main" id="{08803E70-58BE-467B-A5E6-B926FFACB0BA}"/>
              </a:ext>
            </a:extLst>
          </p:cNvPr>
          <p:cNvPicPr>
            <a:picLocks noChangeAspect="1"/>
          </p:cNvPicPr>
          <p:nvPr/>
        </p:nvPicPr>
        <p:blipFill>
          <a:blip r:embed="rId4"/>
          <a:stretch>
            <a:fillRect/>
          </a:stretch>
        </p:blipFill>
        <p:spPr>
          <a:xfrm>
            <a:off x="685800" y="4310108"/>
            <a:ext cx="3676650" cy="2124075"/>
          </a:xfrm>
          <a:prstGeom prst="rect">
            <a:avLst/>
          </a:prstGeom>
        </p:spPr>
      </p:pic>
      <p:pic>
        <p:nvPicPr>
          <p:cNvPr id="14" name="Picture 13">
            <a:extLst>
              <a:ext uri="{FF2B5EF4-FFF2-40B4-BE49-F238E27FC236}">
                <a16:creationId xmlns:a16="http://schemas.microsoft.com/office/drawing/2014/main" id="{C3BF1C22-1938-43A4-9722-1A85F512003D}"/>
              </a:ext>
            </a:extLst>
          </p:cNvPr>
          <p:cNvPicPr>
            <a:picLocks noChangeAspect="1"/>
          </p:cNvPicPr>
          <p:nvPr/>
        </p:nvPicPr>
        <p:blipFill>
          <a:blip r:embed="rId5"/>
          <a:stretch>
            <a:fillRect/>
          </a:stretch>
        </p:blipFill>
        <p:spPr>
          <a:xfrm>
            <a:off x="5029200" y="3813964"/>
            <a:ext cx="2847975" cy="269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3252</TotalTime>
  <Words>1355</Words>
  <Application>Microsoft Office PowerPoint</Application>
  <PresentationFormat>On-screen Show (4:3)</PresentationFormat>
  <Paragraphs>179</Paragraphs>
  <Slides>15</Slides>
  <Notes>3</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15</vt:i4>
      </vt:variant>
    </vt:vector>
  </HeadingPairs>
  <TitlesOfParts>
    <vt:vector size="26" baseType="lpstr">
      <vt:lpstr>Arial</vt:lpstr>
      <vt:lpstr>Calibri</vt:lpstr>
      <vt:lpstr>Calibri Light</vt:lpstr>
      <vt:lpstr>Times New Roman</vt:lpstr>
      <vt:lpstr>Office Theme</vt:lpstr>
      <vt:lpstr>Default Design</vt:lpstr>
      <vt:lpstr>1_Default Design</vt:lpstr>
      <vt:lpstr>1_Office Theme</vt:lpstr>
      <vt:lpstr>2_Office Theme</vt:lpstr>
      <vt:lpstr>3_Office Theme</vt:lpstr>
      <vt:lpstr>Clip</vt:lpstr>
      <vt:lpstr> NHIỆT LIỆT CHÀO MỪNG CÁC EM HỌC SINH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cp:lastModifiedBy>
  <cp:revision>355</cp:revision>
  <dcterms:created xsi:type="dcterms:W3CDTF">2020-08-05T03:57:15Z</dcterms:created>
  <dcterms:modified xsi:type="dcterms:W3CDTF">2024-09-21T00:55:24Z</dcterms:modified>
</cp:coreProperties>
</file>