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588" r:id="rId2"/>
    <p:sldId id="619" r:id="rId3"/>
    <p:sldId id="310" r:id="rId4"/>
    <p:sldId id="620" r:id="rId5"/>
    <p:sldId id="621" r:id="rId6"/>
    <p:sldId id="622" r:id="rId7"/>
    <p:sldId id="624" r:id="rId8"/>
    <p:sldId id="625" r:id="rId9"/>
    <p:sldId id="626" r:id="rId10"/>
    <p:sldId id="634" r:id="rId11"/>
    <p:sldId id="631" r:id="rId12"/>
    <p:sldId id="632" r:id="rId13"/>
    <p:sldId id="633" r:id="rId14"/>
    <p:sldId id="635" r:id="rId15"/>
    <p:sldId id="628" r:id="rId16"/>
    <p:sldId id="629" r:id="rId17"/>
    <p:sldId id="630" r:id="rId18"/>
    <p:sldId id="618" r:id="rId19"/>
    <p:sldId id="276" r:id="rId20"/>
  </p:sldIdLst>
  <p:sldSz cx="12192000" cy="6858000"/>
  <p:notesSz cx="6858000" cy="9144000"/>
  <p:embeddedFontLst>
    <p:embeddedFont>
      <p:font typeface="#9Slide03 AllRoundGothic" charset="-93"/>
      <p:regular r:id="rId22"/>
    </p:embeddedFont>
    <p:embeddedFont>
      <p:font typeface="Aharoni" pitchFamily="2" charset="-79"/>
      <p:bold r:id="rId23"/>
    </p:embeddedFont>
    <p:embeddedFont>
      <p:font typeface="#9Slide06 Hellvina Hand Script" charset="-93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Wingdings 3" pitchFamily="18" charset="2"/>
      <p:regular r:id="rId29"/>
    </p:embeddedFont>
    <p:embeddedFont>
      <p:font typeface="#9Slide07 IcielBaliho Script" charset="-93"/>
      <p:regular r:id="rId30"/>
    </p:embeddedFont>
    <p:embeddedFont>
      <p:font typeface="Bahnschrift Condensed" charset="0"/>
      <p:regular r:id="rId31"/>
      <p:bold r:id="rId32"/>
    </p:embeddedFont>
    <p:embeddedFont>
      <p:font typeface="#9Slide05 SVNAngellife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4" roundtripDataSignature="AMtx7mjQOfMUv6SNgKwXG3IjwfFB/SzL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7C7"/>
    <a:srgbClr val="7BB61C"/>
    <a:srgbClr val="FFFFFF"/>
    <a:srgbClr val="FFF95F"/>
    <a:srgbClr val="FFFAEB"/>
    <a:srgbClr val="EEF7E9"/>
    <a:srgbClr val="A4D122"/>
    <a:srgbClr val="F2F2F2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3"/>
  </p:normalViewPr>
  <p:slideViewPr>
    <p:cSldViewPr snapToGrid="0">
      <p:cViewPr varScale="1">
        <p:scale>
          <a:sx n="74" d="100"/>
          <a:sy n="74" d="100"/>
        </p:scale>
        <p:origin x="-534" y="-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F2E2DC-74A9-426F-9453-EF3115756D6B}" type="doc">
      <dgm:prSet loTypeId="urn:microsoft.com/office/officeart/2005/8/layout/chevron2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B697812E-5942-4481-A017-BF65B89F4FE3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1</a:t>
          </a:r>
        </a:p>
      </dgm:t>
    </dgm:pt>
    <dgm:pt modelId="{0500FBEB-BD54-4275-87D0-C104F1BAE551}" type="parTrans" cxnId="{05193ABF-B354-4853-856C-F5E8A5859EB5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FAF6958B-981E-48F7-866D-02D5817AB5D2}" type="sibTrans" cxnId="{05193ABF-B354-4853-856C-F5E8A5859EB5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DB582499-9338-4CFB-BAEA-9C861B527523}">
      <dgm:prSet phldrT="[Text]" custT="1"/>
      <dgm:spPr>
        <a:ln w="28575">
          <a:solidFill>
            <a:srgbClr val="FFC000"/>
          </a:solidFill>
        </a:ln>
      </dgm:spPr>
      <dgm:t>
        <a:bodyPr/>
        <a:lstStyle/>
        <a:p>
          <a:pPr algn="just">
            <a:lnSpc>
              <a:spcPct val="150000"/>
            </a:lnSpc>
          </a:pP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Phân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tích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được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phương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thức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con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người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khai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thác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tự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nhiên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ở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Bắc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Mỹ</a:t>
          </a:r>
          <a:endParaRPr lang="en-GB" sz="3200" dirty="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3236751C-C8B1-42AE-AB71-091FFCBB68BC}" type="parTrans" cxnId="{DC6050DB-321A-499C-92C5-E04E3C4B9AB0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E5EC987B-706A-420D-9F9C-302DAB9CB157}" type="sibTrans" cxnId="{DC6050DB-321A-499C-92C5-E04E3C4B9AB0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8FD124AC-2CA1-4A56-A427-052D12A26713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2</a:t>
          </a:r>
        </a:p>
      </dgm:t>
    </dgm:pt>
    <dgm:pt modelId="{606DB1B3-0C3E-493C-8295-F627EA77C958}" type="parTrans" cxnId="{BBF553A8-8F5A-4244-A11F-CD99B102F55C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56CFF715-65E7-4F7D-9723-B9BF6B369233}" type="sibTrans" cxnId="{BBF553A8-8F5A-4244-A11F-CD99B102F55C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B43FBA24-BA31-47E1-8F2E-8FAEF6C90229}">
      <dgm:prSet phldrT="[Text]" custT="1"/>
      <dgm:spPr>
        <a:ln w="28575">
          <a:solidFill>
            <a:srgbClr val="00B0F0"/>
          </a:solidFill>
        </a:ln>
      </dgm:spPr>
      <dgm:t>
        <a:bodyPr/>
        <a:lstStyle/>
        <a:p>
          <a:pPr algn="just">
            <a:lnSpc>
              <a:spcPct val="150000"/>
            </a:lnSpc>
          </a:pP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Xác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định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được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trên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bản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đồ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một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số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trung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tâm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kinh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tế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quan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trọng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ở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Bắc</a:t>
          </a:r>
          <a:r>
            <a:rPr lang="en-GB" sz="3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dirty="0" err="1">
              <a:solidFill>
                <a:schemeClr val="tx1"/>
              </a:solidFill>
              <a:latin typeface="#9Slide07 IcielBaliho Script" pitchFamily="2" charset="-93"/>
            </a:rPr>
            <a:t>Mỹ</a:t>
          </a:r>
          <a:endParaRPr lang="en-GB" sz="3200" dirty="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4D2DF7D1-20F5-4F08-A089-C9BC696EF768}" type="parTrans" cxnId="{81E2E79E-4992-46A6-ADF4-4AF398103550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65909501-61B3-46EF-A096-A59555A7C682}" type="sibTrans" cxnId="{81E2E79E-4992-46A6-ADF4-4AF398103550}">
      <dgm:prSet/>
      <dgm:spPr/>
      <dgm:t>
        <a:bodyPr/>
        <a:lstStyle/>
        <a:p>
          <a:pPr>
            <a:lnSpc>
              <a:spcPct val="150000"/>
            </a:lnSpc>
          </a:pPr>
          <a:endParaRPr lang="en-GB" sz="3200">
            <a:solidFill>
              <a:schemeClr val="tx1"/>
            </a:solidFill>
            <a:latin typeface="#9Slide07 IcielBaliho Script" pitchFamily="2" charset="-93"/>
          </a:endParaRPr>
        </a:p>
      </dgm:t>
    </dgm:pt>
    <dgm:pt modelId="{9ED10344-EB43-4549-B0D3-6A051606E087}" type="pres">
      <dgm:prSet presAssocID="{5EF2E2DC-74A9-426F-9453-EF3115756D6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11E22C88-ED36-4284-B24D-A8C22AC13DF2}" type="pres">
      <dgm:prSet presAssocID="{B697812E-5942-4481-A017-BF65B89F4FE3}" presName="composite" presStyleCnt="0"/>
      <dgm:spPr/>
    </dgm:pt>
    <dgm:pt modelId="{860A3114-0A4B-45EB-A378-F60AC69B3151}" type="pres">
      <dgm:prSet presAssocID="{B697812E-5942-4481-A017-BF65B89F4FE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94278BD-D207-4CE3-8C70-E19C86B96BB2}" type="pres">
      <dgm:prSet presAssocID="{B697812E-5942-4481-A017-BF65B89F4FE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E764E2B1-F81F-44C4-99EE-FF0479D46C9F}" type="pres">
      <dgm:prSet presAssocID="{FAF6958B-981E-48F7-866D-02D5817AB5D2}" presName="sp" presStyleCnt="0"/>
      <dgm:spPr/>
    </dgm:pt>
    <dgm:pt modelId="{4C0A8FBD-3B23-474B-8E8A-BE30FEE0C101}" type="pres">
      <dgm:prSet presAssocID="{8FD124AC-2CA1-4A56-A427-052D12A26713}" presName="composite" presStyleCnt="0"/>
      <dgm:spPr/>
    </dgm:pt>
    <dgm:pt modelId="{392A1450-0D72-464B-9C2F-95ECB646A3EF}" type="pres">
      <dgm:prSet presAssocID="{8FD124AC-2CA1-4A56-A427-052D12A2671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1BADF72-4538-4E7C-A880-BDD6BD91C208}" type="pres">
      <dgm:prSet presAssocID="{8FD124AC-2CA1-4A56-A427-052D12A26713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BBF553A8-8F5A-4244-A11F-CD99B102F55C}" srcId="{5EF2E2DC-74A9-426F-9453-EF3115756D6B}" destId="{8FD124AC-2CA1-4A56-A427-052D12A26713}" srcOrd="1" destOrd="0" parTransId="{606DB1B3-0C3E-493C-8295-F627EA77C958}" sibTransId="{56CFF715-65E7-4F7D-9723-B9BF6B369233}"/>
    <dgm:cxn modelId="{6FAAD3CC-EA75-42E7-A615-85DD06493BC7}" type="presOf" srcId="{5EF2E2DC-74A9-426F-9453-EF3115756D6B}" destId="{9ED10344-EB43-4549-B0D3-6A051606E087}" srcOrd="0" destOrd="0" presId="urn:microsoft.com/office/officeart/2005/8/layout/chevron2"/>
    <dgm:cxn modelId="{05193ABF-B354-4853-856C-F5E8A5859EB5}" srcId="{5EF2E2DC-74A9-426F-9453-EF3115756D6B}" destId="{B697812E-5942-4481-A017-BF65B89F4FE3}" srcOrd="0" destOrd="0" parTransId="{0500FBEB-BD54-4275-87D0-C104F1BAE551}" sibTransId="{FAF6958B-981E-48F7-866D-02D5817AB5D2}"/>
    <dgm:cxn modelId="{BD50ABFF-024F-455D-AC3C-7E5F72EF2481}" type="presOf" srcId="{8FD124AC-2CA1-4A56-A427-052D12A26713}" destId="{392A1450-0D72-464B-9C2F-95ECB646A3EF}" srcOrd="0" destOrd="0" presId="urn:microsoft.com/office/officeart/2005/8/layout/chevron2"/>
    <dgm:cxn modelId="{DC6050DB-321A-499C-92C5-E04E3C4B9AB0}" srcId="{B697812E-5942-4481-A017-BF65B89F4FE3}" destId="{DB582499-9338-4CFB-BAEA-9C861B527523}" srcOrd="0" destOrd="0" parTransId="{3236751C-C8B1-42AE-AB71-091FFCBB68BC}" sibTransId="{E5EC987B-706A-420D-9F9C-302DAB9CB157}"/>
    <dgm:cxn modelId="{4A7CC4A1-C63E-481C-B47A-774ACBA8378A}" type="presOf" srcId="{DB582499-9338-4CFB-BAEA-9C861B527523}" destId="{594278BD-D207-4CE3-8C70-E19C86B96BB2}" srcOrd="0" destOrd="0" presId="urn:microsoft.com/office/officeart/2005/8/layout/chevron2"/>
    <dgm:cxn modelId="{F89AA179-36C2-46AA-81F0-71A2E1831F2E}" type="presOf" srcId="{B697812E-5942-4481-A017-BF65B89F4FE3}" destId="{860A3114-0A4B-45EB-A378-F60AC69B3151}" srcOrd="0" destOrd="0" presId="urn:microsoft.com/office/officeart/2005/8/layout/chevron2"/>
    <dgm:cxn modelId="{CBD0C283-2043-4800-9FC1-DA8652B11CF9}" type="presOf" srcId="{B43FBA24-BA31-47E1-8F2E-8FAEF6C90229}" destId="{01BADF72-4538-4E7C-A880-BDD6BD91C208}" srcOrd="0" destOrd="0" presId="urn:microsoft.com/office/officeart/2005/8/layout/chevron2"/>
    <dgm:cxn modelId="{81E2E79E-4992-46A6-ADF4-4AF398103550}" srcId="{8FD124AC-2CA1-4A56-A427-052D12A26713}" destId="{B43FBA24-BA31-47E1-8F2E-8FAEF6C90229}" srcOrd="0" destOrd="0" parTransId="{4D2DF7D1-20F5-4F08-A089-C9BC696EF768}" sibTransId="{65909501-61B3-46EF-A096-A59555A7C682}"/>
    <dgm:cxn modelId="{CDCEDDDB-5D7A-4D5D-B8BA-607D767B8E86}" type="presParOf" srcId="{9ED10344-EB43-4549-B0D3-6A051606E087}" destId="{11E22C88-ED36-4284-B24D-A8C22AC13DF2}" srcOrd="0" destOrd="0" presId="urn:microsoft.com/office/officeart/2005/8/layout/chevron2"/>
    <dgm:cxn modelId="{7EA769A9-1809-4539-BA1C-3D88AC812E9F}" type="presParOf" srcId="{11E22C88-ED36-4284-B24D-A8C22AC13DF2}" destId="{860A3114-0A4B-45EB-A378-F60AC69B3151}" srcOrd="0" destOrd="0" presId="urn:microsoft.com/office/officeart/2005/8/layout/chevron2"/>
    <dgm:cxn modelId="{922EB270-DE82-46AB-BE42-62464B9EAEB6}" type="presParOf" srcId="{11E22C88-ED36-4284-B24D-A8C22AC13DF2}" destId="{594278BD-D207-4CE3-8C70-E19C86B96BB2}" srcOrd="1" destOrd="0" presId="urn:microsoft.com/office/officeart/2005/8/layout/chevron2"/>
    <dgm:cxn modelId="{FC45219D-F47E-4CF5-96A2-13C78F9F17E8}" type="presParOf" srcId="{9ED10344-EB43-4549-B0D3-6A051606E087}" destId="{E764E2B1-F81F-44C4-99EE-FF0479D46C9F}" srcOrd="1" destOrd="0" presId="urn:microsoft.com/office/officeart/2005/8/layout/chevron2"/>
    <dgm:cxn modelId="{3DE759C8-4D61-4A41-A8A7-543F49705FCC}" type="presParOf" srcId="{9ED10344-EB43-4549-B0D3-6A051606E087}" destId="{4C0A8FBD-3B23-474B-8E8A-BE30FEE0C101}" srcOrd="2" destOrd="0" presId="urn:microsoft.com/office/officeart/2005/8/layout/chevron2"/>
    <dgm:cxn modelId="{177C3CF1-82A6-4AA1-A217-8A616F376D4C}" type="presParOf" srcId="{4C0A8FBD-3B23-474B-8E8A-BE30FEE0C101}" destId="{392A1450-0D72-464B-9C2F-95ECB646A3EF}" srcOrd="0" destOrd="0" presId="urn:microsoft.com/office/officeart/2005/8/layout/chevron2"/>
    <dgm:cxn modelId="{57AE392A-CEAC-4E87-A9EC-DF98839C269B}" type="presParOf" srcId="{4C0A8FBD-3B23-474B-8E8A-BE30FEE0C101}" destId="{01BADF72-4538-4E7C-A880-BDD6BD91C2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EFCCA-5B83-41DD-AFDB-8AB53FAB37A2}" type="doc">
      <dgm:prSet loTypeId="urn:microsoft.com/office/officeart/2009/3/layout/IncreasingArrowsProcess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C29466E2-A167-412D-8957-C38B0541F74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Thực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trạng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trước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đây</a:t>
          </a:r>
          <a:endParaRPr lang="en-GB" dirty="0">
            <a:latin typeface="#9Slide07 IcielBaliho Script" pitchFamily="2" charset="-93"/>
          </a:endParaRPr>
        </a:p>
      </dgm:t>
    </dgm:pt>
    <dgm:pt modelId="{CAF2ED53-D5B1-4782-BF8F-874520A69711}" type="parTrans" cxnId="{A3D29349-93A9-4208-96B4-1E74F995E1F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190ABA5A-A639-4F19-B9E5-C5723C49E4F9}" type="sibTrans" cxnId="{A3D29349-93A9-4208-96B4-1E74F995E1F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C03144FC-7254-4C9F-B1EF-219E5056BB63}">
      <dgm:prSet phldrT="[Text]"/>
      <dgm:spPr/>
      <dgm:t>
        <a:bodyPr/>
        <a:lstStyle/>
        <a:p>
          <a:pPr algn="just"/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Suy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giảm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diện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tích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rừng</a:t>
          </a:r>
          <a:endParaRPr lang="en-GB" dirty="0">
            <a:latin typeface="#9Slide07 IcielBaliho Script" pitchFamily="2" charset="-93"/>
          </a:endParaRPr>
        </a:p>
      </dgm:t>
    </dgm:pt>
    <dgm:pt modelId="{E0FD4F85-773F-40BE-9043-A7ED2DF1AFBA}" type="parTrans" cxnId="{23B973AE-CBCA-4887-886F-B04B4F4E3A8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D12AD8E5-D158-456B-923E-0826AB7E0B87}" type="sibTrans" cxnId="{23B973AE-CBCA-4887-886F-B04B4F4E3A8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17575AE6-5395-4738-9A4A-FC1EB3F15804}">
      <dgm:prSet phldrT="[Text]"/>
      <dgm:spPr/>
      <dgm:t>
        <a:bodyPr/>
        <a:lstStyle/>
        <a:p>
          <a:pPr algn="just"/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Suy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giảm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đa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dạng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sinh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học</a:t>
          </a:r>
          <a:endParaRPr lang="en-GB" dirty="0">
            <a:latin typeface="#9Slide07 IcielBaliho Script" pitchFamily="2" charset="-93"/>
          </a:endParaRPr>
        </a:p>
      </dgm:t>
    </dgm:pt>
    <dgm:pt modelId="{5835BB73-538E-428A-BBE7-732A4E6B01C2}" type="parTrans" cxnId="{209422D7-CEF0-419A-958D-063259A30F5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05741752-F129-4FB1-AA7E-44C9A94F96A2}" type="sibTrans" cxnId="{209422D7-CEF0-419A-958D-063259A30F5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ED96B565-6B14-4C2F-995F-FBC8A1BCC8A1}">
      <dgm:prSet phldrT="[Text]"/>
      <dgm:spPr/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Nguyên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nhân</a:t>
          </a:r>
          <a:endParaRPr lang="en-GB" dirty="0">
            <a:latin typeface="#9Slide07 IcielBaliho Script" pitchFamily="2" charset="-93"/>
          </a:endParaRPr>
        </a:p>
      </dgm:t>
    </dgm:pt>
    <dgm:pt modelId="{E416CE5C-9C62-41C1-8EA4-C7D4A95DDD24}" type="parTrans" cxnId="{5405EFA6-C13A-4451-B001-917CC070F50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6CC0B2EF-DEC3-4D41-872C-146D783FE697}" type="sibTrans" cxnId="{5405EFA6-C13A-4451-B001-917CC070F504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1241EA8E-169B-4F97-B01F-8B58EE51C039}">
      <dgm:prSet phldrT="[Text]"/>
      <dgm:spPr/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Khai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thác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gỗ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quá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mức</a:t>
          </a:r>
          <a:endParaRPr lang="en-GB" dirty="0">
            <a:latin typeface="#9Slide07 IcielBaliho Script" pitchFamily="2" charset="-93"/>
          </a:endParaRPr>
        </a:p>
      </dgm:t>
    </dgm:pt>
    <dgm:pt modelId="{632FA72F-E0C4-4741-87E4-AEB2D023F915}" type="parTrans" cxnId="{FA3156D6-E997-47C1-8D26-891749D894D6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3F4F7B97-9171-4236-BB95-F4D3D3FAE1B1}" type="sibTrans" cxnId="{FA3156D6-E997-47C1-8D26-891749D894D6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06B0A797-B415-4AE6-8DBF-336774FB8792}">
      <dgm:prSet phldrT="[Text]"/>
      <dgm:spPr/>
      <dgm:t>
        <a:bodyPr/>
        <a:lstStyle/>
        <a:p>
          <a:pPr algn="just"/>
          <a:r>
            <a:rPr lang="en-GB" dirty="0" err="1">
              <a:latin typeface="#9Slide07 IcielBaliho Script" pitchFamily="2" charset="-93"/>
            </a:rPr>
            <a:t>Giải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pháp</a:t>
          </a:r>
          <a:endParaRPr lang="en-GB" dirty="0">
            <a:latin typeface="#9Slide07 IcielBaliho Script" pitchFamily="2" charset="-93"/>
          </a:endParaRPr>
        </a:p>
      </dgm:t>
    </dgm:pt>
    <dgm:pt modelId="{B020081B-9D67-4458-87DD-EE2525FFBE16}" type="parTrans" cxnId="{4DE25725-A92D-4BD4-834E-2755B54DEAD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EFCE43FB-FBDC-4D1D-B89C-F299385A072A}" type="sibTrans" cxnId="{4DE25725-A92D-4BD4-834E-2755B54DEAD1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D6B65F8F-F036-4BBF-B2EA-B61D2D1B8E8B}">
      <dgm:prSet phldrT="[Text]"/>
      <dgm:spPr/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Trồng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rừng</a:t>
          </a:r>
          <a:endParaRPr lang="en-GB" dirty="0">
            <a:latin typeface="#9Slide07 IcielBaliho Script" pitchFamily="2" charset="-93"/>
          </a:endParaRPr>
        </a:p>
      </dgm:t>
    </dgm:pt>
    <dgm:pt modelId="{4DA29CC6-1103-4E08-B113-F875C26907DC}" type="parTrans" cxnId="{1938E7DD-8310-45E5-8EFB-5F08F267CDE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BFA8BAE1-800D-45EF-AA63-027487CE2B34}" type="sibTrans" cxnId="{1938E7DD-8310-45E5-8EFB-5F08F267CDEE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BEE009C3-7A12-480E-AC79-85A0F7BD7359}">
      <dgm:prSet phldrT="[Text]"/>
      <dgm:spPr/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Xây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dựng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các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vườn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quốc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gia</a:t>
          </a:r>
          <a:endParaRPr lang="en-GB" dirty="0">
            <a:latin typeface="#9Slide07 IcielBaliho Script" pitchFamily="2" charset="-93"/>
          </a:endParaRPr>
        </a:p>
      </dgm:t>
    </dgm:pt>
    <dgm:pt modelId="{33160AE8-3DA6-4501-96DF-CEC6668CA3A2}" type="parTrans" cxnId="{07834980-0D43-4ED3-91C6-6A2E6C0BA29B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31650292-AAB3-4765-BF1E-27E488F95FF6}" type="sibTrans" cxnId="{07834980-0D43-4ED3-91C6-6A2E6C0BA29B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C77BAE4D-A11E-4BA2-8531-5100001FBBB7}">
      <dgm:prSet phldrT="[Text]"/>
      <dgm:spPr/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Khai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thác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có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chọn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lọc</a:t>
          </a:r>
          <a:endParaRPr lang="en-GB" dirty="0">
            <a:latin typeface="#9Slide07 IcielBaliho Script" pitchFamily="2" charset="-93"/>
          </a:endParaRPr>
        </a:p>
      </dgm:t>
    </dgm:pt>
    <dgm:pt modelId="{0580A48D-BCED-4642-8AE4-46788EF0B166}" type="parTrans" cxnId="{8FEBE7DB-408D-4C92-A809-C6D138BF7E05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585DFB95-3FC4-4F23-8EB2-F55FBEDACEFA}" type="sibTrans" cxnId="{8FEBE7DB-408D-4C92-A809-C6D138BF7E05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6CD30411-DF9A-47EF-AC00-5CBFF393EC41}">
      <dgm:prSet phldrT="[Text]"/>
      <dgm:spPr/>
      <dgm:t>
        <a:bodyPr/>
        <a:lstStyle/>
        <a:p>
          <a:pPr algn="just">
            <a:buFont typeface="Wingdings" panose="05000000000000000000" pitchFamily="2" charset="2"/>
            <a:buChar char="ü"/>
          </a:pPr>
          <a:r>
            <a:rPr lang="en-GB" dirty="0">
              <a:latin typeface="#9Slide07 IcielBaliho Script" pitchFamily="2" charset="-93"/>
            </a:rPr>
            <a:t>- </a:t>
          </a:r>
          <a:r>
            <a:rPr lang="en-GB" dirty="0" err="1">
              <a:latin typeface="#9Slide07 IcielBaliho Script" pitchFamily="2" charset="-93"/>
            </a:rPr>
            <a:t>Áp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dụng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biện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pháp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rừng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tái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sinh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tự</a:t>
          </a:r>
          <a:r>
            <a:rPr lang="en-GB" dirty="0">
              <a:latin typeface="#9Slide07 IcielBaliho Script" pitchFamily="2" charset="-93"/>
            </a:rPr>
            <a:t> </a:t>
          </a:r>
          <a:r>
            <a:rPr lang="en-GB" dirty="0" err="1">
              <a:latin typeface="#9Slide07 IcielBaliho Script" pitchFamily="2" charset="-93"/>
            </a:rPr>
            <a:t>nhiên</a:t>
          </a:r>
          <a:endParaRPr lang="en-GB" dirty="0">
            <a:latin typeface="#9Slide07 IcielBaliho Script" pitchFamily="2" charset="-93"/>
          </a:endParaRPr>
        </a:p>
      </dgm:t>
    </dgm:pt>
    <dgm:pt modelId="{156674B2-AF46-4493-AB60-6F3D13DE13DA}" type="parTrans" cxnId="{89E07A6C-FEAC-4F6C-8CD4-ED303F78B9CA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DDDF7E1A-CFA6-4058-9A37-2CD6B991A2B8}" type="sibTrans" cxnId="{89E07A6C-FEAC-4F6C-8CD4-ED303F78B9CA}">
      <dgm:prSet/>
      <dgm:spPr/>
      <dgm:t>
        <a:bodyPr/>
        <a:lstStyle/>
        <a:p>
          <a:pPr algn="just"/>
          <a:endParaRPr lang="en-GB">
            <a:latin typeface="#9Slide07 IcielBaliho Script" pitchFamily="2" charset="-93"/>
          </a:endParaRPr>
        </a:p>
      </dgm:t>
    </dgm:pt>
    <dgm:pt modelId="{34942976-9E29-4285-A3B3-4BAD4A41487A}" type="pres">
      <dgm:prSet presAssocID="{25DEFCCA-5B83-41DD-AFDB-8AB53FAB37A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vi-VN"/>
        </a:p>
      </dgm:t>
    </dgm:pt>
    <dgm:pt modelId="{1F810A5B-6C0D-4CD7-B2A9-103BC94E8D84}" type="pres">
      <dgm:prSet presAssocID="{C29466E2-A167-412D-8957-C38B0541F742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5A098159-C588-4ED5-A362-B83109AE5F22}" type="pres">
      <dgm:prSet presAssocID="{C29466E2-A167-412D-8957-C38B0541F742}" presName="childText1" presStyleLbl="solidAlignAcc1" presStyleIdx="0" presStyleCnt="3" custScaleX="93017" custLinFactNeighborX="-303" custLinFactNeighborY="-16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B9D3BE4-99BE-4998-9902-FDADD3D7EEC3}" type="pres">
      <dgm:prSet presAssocID="{ED96B565-6B14-4C2F-995F-FBC8A1BCC8A1}" presName="parentText2" presStyleLbl="node1" presStyleIdx="1" presStyleCnt="3" custScaleX="102568" custLinFactNeighborX="-944" custLinFactNeighborY="-9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C00E7D9-D287-460A-BBC5-965F2EFEB65E}" type="pres">
      <dgm:prSet presAssocID="{ED96B565-6B14-4C2F-995F-FBC8A1BCC8A1}" presName="childText2" presStyleLbl="solidAlignAcc1" presStyleIdx="1" presStyleCnt="3" custScaleX="81137" custLinFactNeighborX="-13096" custLinFactNeighborY="-6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94BD66C-1FDD-4D58-B7AA-BC73146801E4}" type="pres">
      <dgm:prSet presAssocID="{06B0A797-B415-4AE6-8DBF-336774FB8792}" presName="parentText3" presStyleLbl="node1" presStyleIdx="2" presStyleCnt="3" custScaleX="120890" custLinFactNeighborX="-7587" custLinFactNeighborY="504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239F72A1-F2EB-41E2-B473-C866156CA871}" type="pres">
      <dgm:prSet presAssocID="{06B0A797-B415-4AE6-8DBF-336774FB8792}" presName="childText3" presStyleLbl="solidAlignAcc1" presStyleIdx="2" presStyleCnt="3" custScaleX="126011" custLinFactNeighborX="-87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FA3156D6-E997-47C1-8D26-891749D894D6}" srcId="{ED96B565-6B14-4C2F-995F-FBC8A1BCC8A1}" destId="{1241EA8E-169B-4F97-B01F-8B58EE51C039}" srcOrd="0" destOrd="0" parTransId="{632FA72F-E0C4-4741-87E4-AEB2D023F915}" sibTransId="{3F4F7B97-9171-4236-BB95-F4D3D3FAE1B1}"/>
    <dgm:cxn modelId="{A3D29349-93A9-4208-96B4-1E74F995E1FE}" srcId="{25DEFCCA-5B83-41DD-AFDB-8AB53FAB37A2}" destId="{C29466E2-A167-412D-8957-C38B0541F742}" srcOrd="0" destOrd="0" parTransId="{CAF2ED53-D5B1-4782-BF8F-874520A69711}" sibTransId="{190ABA5A-A639-4F19-B9E5-C5723C49E4F9}"/>
    <dgm:cxn modelId="{15A65139-4032-453E-9C88-4411F240B694}" type="presOf" srcId="{BEE009C3-7A12-480E-AC79-85A0F7BD7359}" destId="{239F72A1-F2EB-41E2-B473-C866156CA871}" srcOrd="0" destOrd="1" presId="urn:microsoft.com/office/officeart/2009/3/layout/IncreasingArrowsProcess"/>
    <dgm:cxn modelId="{2672C21D-A479-4BE3-879D-BA1C6C64499F}" type="presOf" srcId="{D6B65F8F-F036-4BBF-B2EA-B61D2D1B8E8B}" destId="{239F72A1-F2EB-41E2-B473-C866156CA871}" srcOrd="0" destOrd="0" presId="urn:microsoft.com/office/officeart/2009/3/layout/IncreasingArrowsProcess"/>
    <dgm:cxn modelId="{89E07A6C-FEAC-4F6C-8CD4-ED303F78B9CA}" srcId="{06B0A797-B415-4AE6-8DBF-336774FB8792}" destId="{6CD30411-DF9A-47EF-AC00-5CBFF393EC41}" srcOrd="3" destOrd="0" parTransId="{156674B2-AF46-4493-AB60-6F3D13DE13DA}" sibTransId="{DDDF7E1A-CFA6-4058-9A37-2CD6B991A2B8}"/>
    <dgm:cxn modelId="{66D89FEC-E5ED-46EB-B414-EF5DC5CC3EF1}" type="presOf" srcId="{6CD30411-DF9A-47EF-AC00-5CBFF393EC41}" destId="{239F72A1-F2EB-41E2-B473-C866156CA871}" srcOrd="0" destOrd="3" presId="urn:microsoft.com/office/officeart/2009/3/layout/IncreasingArrowsProcess"/>
    <dgm:cxn modelId="{209422D7-CEF0-419A-958D-063259A30F51}" srcId="{C29466E2-A167-412D-8957-C38B0541F742}" destId="{17575AE6-5395-4738-9A4A-FC1EB3F15804}" srcOrd="1" destOrd="0" parTransId="{5835BB73-538E-428A-BBE7-732A4E6B01C2}" sibTransId="{05741752-F129-4FB1-AA7E-44C9A94F96A2}"/>
    <dgm:cxn modelId="{D43C11FE-C74F-4549-8F61-C927B5770C0A}" type="presOf" srcId="{C77BAE4D-A11E-4BA2-8531-5100001FBBB7}" destId="{239F72A1-F2EB-41E2-B473-C866156CA871}" srcOrd="0" destOrd="2" presId="urn:microsoft.com/office/officeart/2009/3/layout/IncreasingArrowsProcess"/>
    <dgm:cxn modelId="{FE0198C3-DF44-4109-89B2-DFB6FF4B99A9}" type="presOf" srcId="{C03144FC-7254-4C9F-B1EF-219E5056BB63}" destId="{5A098159-C588-4ED5-A362-B83109AE5F22}" srcOrd="0" destOrd="0" presId="urn:microsoft.com/office/officeart/2009/3/layout/IncreasingArrowsProcess"/>
    <dgm:cxn modelId="{23B973AE-CBCA-4887-886F-B04B4F4E3A84}" srcId="{C29466E2-A167-412D-8957-C38B0541F742}" destId="{C03144FC-7254-4C9F-B1EF-219E5056BB63}" srcOrd="0" destOrd="0" parTransId="{E0FD4F85-773F-40BE-9043-A7ED2DF1AFBA}" sibTransId="{D12AD8E5-D158-456B-923E-0826AB7E0B87}"/>
    <dgm:cxn modelId="{07834980-0D43-4ED3-91C6-6A2E6C0BA29B}" srcId="{06B0A797-B415-4AE6-8DBF-336774FB8792}" destId="{BEE009C3-7A12-480E-AC79-85A0F7BD7359}" srcOrd="1" destOrd="0" parTransId="{33160AE8-3DA6-4501-96DF-CEC6668CA3A2}" sibTransId="{31650292-AAB3-4765-BF1E-27E488F95FF6}"/>
    <dgm:cxn modelId="{4DE25725-A92D-4BD4-834E-2755B54DEAD1}" srcId="{25DEFCCA-5B83-41DD-AFDB-8AB53FAB37A2}" destId="{06B0A797-B415-4AE6-8DBF-336774FB8792}" srcOrd="2" destOrd="0" parTransId="{B020081B-9D67-4458-87DD-EE2525FFBE16}" sibTransId="{EFCE43FB-FBDC-4D1D-B89C-F299385A072A}"/>
    <dgm:cxn modelId="{FD540455-924D-4EB6-8AFF-C1708A21E6E5}" type="presOf" srcId="{25DEFCCA-5B83-41DD-AFDB-8AB53FAB37A2}" destId="{34942976-9E29-4285-A3B3-4BAD4A41487A}" srcOrd="0" destOrd="0" presId="urn:microsoft.com/office/officeart/2009/3/layout/IncreasingArrowsProcess"/>
    <dgm:cxn modelId="{5405EFA6-C13A-4451-B001-917CC070F504}" srcId="{25DEFCCA-5B83-41DD-AFDB-8AB53FAB37A2}" destId="{ED96B565-6B14-4C2F-995F-FBC8A1BCC8A1}" srcOrd="1" destOrd="0" parTransId="{E416CE5C-9C62-41C1-8EA4-C7D4A95DDD24}" sibTransId="{6CC0B2EF-DEC3-4D41-872C-146D783FE697}"/>
    <dgm:cxn modelId="{8FEBE7DB-408D-4C92-A809-C6D138BF7E05}" srcId="{06B0A797-B415-4AE6-8DBF-336774FB8792}" destId="{C77BAE4D-A11E-4BA2-8531-5100001FBBB7}" srcOrd="2" destOrd="0" parTransId="{0580A48D-BCED-4642-8AE4-46788EF0B166}" sibTransId="{585DFB95-3FC4-4F23-8EB2-F55FBEDACEFA}"/>
    <dgm:cxn modelId="{A1EF5208-B81F-4FB1-8F34-A5A118E7E9E1}" type="presOf" srcId="{ED96B565-6B14-4C2F-995F-FBC8A1BCC8A1}" destId="{8B9D3BE4-99BE-4998-9902-FDADD3D7EEC3}" srcOrd="0" destOrd="0" presId="urn:microsoft.com/office/officeart/2009/3/layout/IncreasingArrowsProcess"/>
    <dgm:cxn modelId="{3C5429A9-7FD4-4E74-A41C-400DF2874CD6}" type="presOf" srcId="{1241EA8E-169B-4F97-B01F-8B58EE51C039}" destId="{7C00E7D9-D287-460A-BBC5-965F2EFEB65E}" srcOrd="0" destOrd="0" presId="urn:microsoft.com/office/officeart/2009/3/layout/IncreasingArrowsProcess"/>
    <dgm:cxn modelId="{F2662602-FE0E-4550-B05B-009F71355A53}" type="presOf" srcId="{C29466E2-A167-412D-8957-C38B0541F742}" destId="{1F810A5B-6C0D-4CD7-B2A9-103BC94E8D84}" srcOrd="0" destOrd="0" presId="urn:microsoft.com/office/officeart/2009/3/layout/IncreasingArrowsProcess"/>
    <dgm:cxn modelId="{4F0C5D77-9DD9-4A5C-A7FD-A3DF8B9E4EA2}" type="presOf" srcId="{17575AE6-5395-4738-9A4A-FC1EB3F15804}" destId="{5A098159-C588-4ED5-A362-B83109AE5F22}" srcOrd="0" destOrd="1" presId="urn:microsoft.com/office/officeart/2009/3/layout/IncreasingArrowsProcess"/>
    <dgm:cxn modelId="{B45E8275-3C91-44CF-9861-7B4D05B7E48D}" type="presOf" srcId="{06B0A797-B415-4AE6-8DBF-336774FB8792}" destId="{394BD66C-1FDD-4D58-B7AA-BC73146801E4}" srcOrd="0" destOrd="0" presId="urn:microsoft.com/office/officeart/2009/3/layout/IncreasingArrowsProcess"/>
    <dgm:cxn modelId="{1938E7DD-8310-45E5-8EFB-5F08F267CDEE}" srcId="{06B0A797-B415-4AE6-8DBF-336774FB8792}" destId="{D6B65F8F-F036-4BBF-B2EA-B61D2D1B8E8B}" srcOrd="0" destOrd="0" parTransId="{4DA29CC6-1103-4E08-B113-F875C26907DC}" sibTransId="{BFA8BAE1-800D-45EF-AA63-027487CE2B34}"/>
    <dgm:cxn modelId="{56A3A40E-BEB4-4C5F-A66E-A5BC69904B1A}" type="presParOf" srcId="{34942976-9E29-4285-A3B3-4BAD4A41487A}" destId="{1F810A5B-6C0D-4CD7-B2A9-103BC94E8D84}" srcOrd="0" destOrd="0" presId="urn:microsoft.com/office/officeart/2009/3/layout/IncreasingArrowsProcess"/>
    <dgm:cxn modelId="{BF951828-6FE3-4860-9575-305A0EAB5847}" type="presParOf" srcId="{34942976-9E29-4285-A3B3-4BAD4A41487A}" destId="{5A098159-C588-4ED5-A362-B83109AE5F22}" srcOrd="1" destOrd="0" presId="urn:microsoft.com/office/officeart/2009/3/layout/IncreasingArrowsProcess"/>
    <dgm:cxn modelId="{EECC870D-7022-47B8-B249-4407399A2794}" type="presParOf" srcId="{34942976-9E29-4285-A3B3-4BAD4A41487A}" destId="{8B9D3BE4-99BE-4998-9902-FDADD3D7EEC3}" srcOrd="2" destOrd="0" presId="urn:microsoft.com/office/officeart/2009/3/layout/IncreasingArrowsProcess"/>
    <dgm:cxn modelId="{68BA8F8A-CB38-4D63-B60B-665CE843CB3C}" type="presParOf" srcId="{34942976-9E29-4285-A3B3-4BAD4A41487A}" destId="{7C00E7D9-D287-460A-BBC5-965F2EFEB65E}" srcOrd="3" destOrd="0" presId="urn:microsoft.com/office/officeart/2009/3/layout/IncreasingArrowsProcess"/>
    <dgm:cxn modelId="{1063DA97-A7AE-41A9-99A0-AF4BDD590645}" type="presParOf" srcId="{34942976-9E29-4285-A3B3-4BAD4A41487A}" destId="{394BD66C-1FDD-4D58-B7AA-BC73146801E4}" srcOrd="4" destOrd="0" presId="urn:microsoft.com/office/officeart/2009/3/layout/IncreasingArrowsProcess"/>
    <dgm:cxn modelId="{F522A25D-FD66-4601-9880-B2E4A181F0E7}" type="presParOf" srcId="{34942976-9E29-4285-A3B3-4BAD4A41487A}" destId="{239F72A1-F2EB-41E2-B473-C866156CA871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12E601-61F7-42DA-AC7F-42F8A3BE046E}" type="doc">
      <dgm:prSet loTypeId="urn:microsoft.com/office/officeart/2005/8/layout/StepDownProcess" loCatId="process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9352DFFF-83A2-4FEB-9243-B2098ECE2A80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000" dirty="0" err="1">
              <a:latin typeface="#9Slide07 IcielBaliho Script" pitchFamily="2" charset="-93"/>
            </a:rPr>
            <a:t>Thực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trạng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trước</a:t>
          </a:r>
          <a:r>
            <a:rPr lang="en-GB" sz="3000" dirty="0">
              <a:latin typeface="#9Slide07 IcielBaliho Script" pitchFamily="2" charset="-93"/>
            </a:rPr>
            <a:t> </a:t>
          </a:r>
          <a:r>
            <a:rPr lang="en-GB" sz="3000" dirty="0" err="1">
              <a:latin typeface="#9Slide07 IcielBaliho Script" pitchFamily="2" charset="-93"/>
            </a:rPr>
            <a:t>đây</a:t>
          </a:r>
          <a:endParaRPr lang="en-GB" sz="3000" dirty="0">
            <a:latin typeface="#9Slide07 IcielBaliho Script" pitchFamily="2" charset="-93"/>
          </a:endParaRPr>
        </a:p>
      </dgm:t>
    </dgm:pt>
    <dgm:pt modelId="{612AA3E2-730F-4FC2-A1D8-841ACE21363C}" type="parTrans" cxnId="{F8B84218-D12D-4FF0-B90E-EDAECF323027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2195C2E1-AFF8-4EF7-8B1D-7D2B5448633C}" type="sibTrans" cxnId="{F8B84218-D12D-4FF0-B90E-EDAECF323027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7D3AC0B8-F3D3-4736-964A-0E06FFFE4DF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GB" sz="3200" dirty="0" err="1">
              <a:latin typeface="#9Slide07 IcielBaliho Script" pitchFamily="2" charset="-93"/>
            </a:rPr>
            <a:t>Nguyên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nhân</a:t>
          </a:r>
          <a:endParaRPr lang="en-GB" sz="3200" dirty="0">
            <a:latin typeface="#9Slide07 IcielBaliho Script" pitchFamily="2" charset="-93"/>
          </a:endParaRPr>
        </a:p>
      </dgm:t>
    </dgm:pt>
    <dgm:pt modelId="{95030929-636E-4827-B6AE-7908A62F2B10}" type="parTrans" cxnId="{998523B3-108A-41E3-AFB6-F70CBAF40F58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294CDCC3-22A2-4D27-8EC7-1FA935E3065C}" type="sibTrans" cxnId="{998523B3-108A-41E3-AFB6-F70CBAF40F58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9900FAC4-E456-4FB9-A3D6-530C25549A56}">
      <dgm:prSet phldrT="[Text]" custT="1"/>
      <dgm:spPr/>
      <dgm:t>
        <a:bodyPr/>
        <a:lstStyle/>
        <a:p>
          <a:r>
            <a:rPr lang="en-GB" sz="3200" dirty="0" err="1">
              <a:latin typeface="#9Slide07 IcielBaliho Script" pitchFamily="2" charset="-93"/>
            </a:rPr>
            <a:t>Giải</a:t>
          </a:r>
          <a:r>
            <a:rPr lang="en-GB" sz="3200" dirty="0">
              <a:latin typeface="#9Slide07 IcielBaliho Script" pitchFamily="2" charset="-93"/>
            </a:rPr>
            <a:t> </a:t>
          </a:r>
          <a:r>
            <a:rPr lang="en-GB" sz="3200" dirty="0" err="1">
              <a:latin typeface="#9Slide07 IcielBaliho Script" pitchFamily="2" charset="-93"/>
            </a:rPr>
            <a:t>pháp</a:t>
          </a:r>
          <a:endParaRPr lang="en-GB" sz="3200" dirty="0">
            <a:latin typeface="#9Slide07 IcielBaliho Script" pitchFamily="2" charset="-93"/>
          </a:endParaRPr>
        </a:p>
      </dgm:t>
    </dgm:pt>
    <dgm:pt modelId="{2885BB0D-8173-4DB8-BC64-6491B9D9D27C}" type="parTrans" cxnId="{10A70882-CFFB-4F99-A766-C02187BFACA2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41E0CF72-CFBF-4E21-8C46-449B4B15CFF5}" type="sibTrans" cxnId="{10A70882-CFFB-4F99-A766-C02187BFACA2}">
      <dgm:prSet/>
      <dgm:spPr/>
      <dgm:t>
        <a:bodyPr/>
        <a:lstStyle/>
        <a:p>
          <a:endParaRPr lang="en-GB" sz="3200">
            <a:latin typeface="#9Slide07 IcielBaliho Script" pitchFamily="2" charset="-93"/>
          </a:endParaRPr>
        </a:p>
      </dgm:t>
    </dgm:pt>
    <dgm:pt modelId="{88F85741-34C7-4F79-BDBD-549ED733E991}" type="pres">
      <dgm:prSet presAssocID="{C512E601-61F7-42DA-AC7F-42F8A3BE046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vi-VN"/>
        </a:p>
      </dgm:t>
    </dgm:pt>
    <dgm:pt modelId="{C51E381E-E7C2-4F94-94C6-19C4A587C177}" type="pres">
      <dgm:prSet presAssocID="{9352DFFF-83A2-4FEB-9243-B2098ECE2A80}" presName="composite" presStyleCnt="0"/>
      <dgm:spPr/>
    </dgm:pt>
    <dgm:pt modelId="{6BF37C8C-9EAD-4904-8E0C-5400477DAA72}" type="pres">
      <dgm:prSet presAssocID="{9352DFFF-83A2-4FEB-9243-B2098ECE2A80}" presName="bentUpArrow1" presStyleLbl="alignImgPlace1" presStyleIdx="0" presStyleCnt="2"/>
      <dgm:spPr/>
    </dgm:pt>
    <dgm:pt modelId="{4E1B5D08-E502-4D99-AD2F-AB71038A6523}" type="pres">
      <dgm:prSet presAssocID="{9352DFFF-83A2-4FEB-9243-B2098ECE2A80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42B7C1A-F87A-4A4D-934D-AC21869D5076}" type="pres">
      <dgm:prSet presAssocID="{9352DFFF-83A2-4FEB-9243-B2098ECE2A8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E4D6692-0482-4D29-AF73-685952B09BE3}" type="pres">
      <dgm:prSet presAssocID="{2195C2E1-AFF8-4EF7-8B1D-7D2B5448633C}" presName="sibTrans" presStyleCnt="0"/>
      <dgm:spPr/>
    </dgm:pt>
    <dgm:pt modelId="{D8EC852B-9691-4920-A996-C8A6BD912254}" type="pres">
      <dgm:prSet presAssocID="{7D3AC0B8-F3D3-4736-964A-0E06FFFE4DF6}" presName="composite" presStyleCnt="0"/>
      <dgm:spPr/>
    </dgm:pt>
    <dgm:pt modelId="{23227851-91DB-480E-8AD3-E28F237344E8}" type="pres">
      <dgm:prSet presAssocID="{7D3AC0B8-F3D3-4736-964A-0E06FFFE4DF6}" presName="bentUpArrow1" presStyleLbl="alignImgPlace1" presStyleIdx="1" presStyleCnt="2"/>
      <dgm:spPr/>
    </dgm:pt>
    <dgm:pt modelId="{3EB47E8D-5C42-4A8E-A92E-1055533618E6}" type="pres">
      <dgm:prSet presAssocID="{7D3AC0B8-F3D3-4736-964A-0E06FFFE4DF6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10C6046-11FC-404D-B6F0-7E086F389EBD}" type="pres">
      <dgm:prSet presAssocID="{7D3AC0B8-F3D3-4736-964A-0E06FFFE4DF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B648529-D62E-434D-A81A-7B2CF1F09914}" type="pres">
      <dgm:prSet presAssocID="{294CDCC3-22A2-4D27-8EC7-1FA935E3065C}" presName="sibTrans" presStyleCnt="0"/>
      <dgm:spPr/>
    </dgm:pt>
    <dgm:pt modelId="{9058013E-4247-4184-B61B-143EE6BFC0E0}" type="pres">
      <dgm:prSet presAssocID="{9900FAC4-E456-4FB9-A3D6-530C25549A56}" presName="composite" presStyleCnt="0"/>
      <dgm:spPr/>
    </dgm:pt>
    <dgm:pt modelId="{979C5BAD-279D-477A-A607-F821A2E17FC9}" type="pres">
      <dgm:prSet presAssocID="{9900FAC4-E456-4FB9-A3D6-530C25549A5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F8B84218-D12D-4FF0-B90E-EDAECF323027}" srcId="{C512E601-61F7-42DA-AC7F-42F8A3BE046E}" destId="{9352DFFF-83A2-4FEB-9243-B2098ECE2A80}" srcOrd="0" destOrd="0" parTransId="{612AA3E2-730F-4FC2-A1D8-841ACE21363C}" sibTransId="{2195C2E1-AFF8-4EF7-8B1D-7D2B5448633C}"/>
    <dgm:cxn modelId="{10A70882-CFFB-4F99-A766-C02187BFACA2}" srcId="{C512E601-61F7-42DA-AC7F-42F8A3BE046E}" destId="{9900FAC4-E456-4FB9-A3D6-530C25549A56}" srcOrd="2" destOrd="0" parTransId="{2885BB0D-8173-4DB8-BC64-6491B9D9D27C}" sibTransId="{41E0CF72-CFBF-4E21-8C46-449B4B15CFF5}"/>
    <dgm:cxn modelId="{E8609AB0-E9D6-4611-B362-4D57AAEAF34C}" type="presOf" srcId="{9352DFFF-83A2-4FEB-9243-B2098ECE2A80}" destId="{4E1B5D08-E502-4D99-AD2F-AB71038A6523}" srcOrd="0" destOrd="0" presId="urn:microsoft.com/office/officeart/2005/8/layout/StepDownProcess"/>
    <dgm:cxn modelId="{998523B3-108A-41E3-AFB6-F70CBAF40F58}" srcId="{C512E601-61F7-42DA-AC7F-42F8A3BE046E}" destId="{7D3AC0B8-F3D3-4736-964A-0E06FFFE4DF6}" srcOrd="1" destOrd="0" parTransId="{95030929-636E-4827-B6AE-7908A62F2B10}" sibTransId="{294CDCC3-22A2-4D27-8EC7-1FA935E3065C}"/>
    <dgm:cxn modelId="{F9847646-5A2C-4D1C-84E3-A9CFA6C264E8}" type="presOf" srcId="{9900FAC4-E456-4FB9-A3D6-530C25549A56}" destId="{979C5BAD-279D-477A-A607-F821A2E17FC9}" srcOrd="0" destOrd="0" presId="urn:microsoft.com/office/officeart/2005/8/layout/StepDownProcess"/>
    <dgm:cxn modelId="{28870C8B-0A69-4CFE-8E09-07971D29B44C}" type="presOf" srcId="{C512E601-61F7-42DA-AC7F-42F8A3BE046E}" destId="{88F85741-34C7-4F79-BDBD-549ED733E991}" srcOrd="0" destOrd="0" presId="urn:microsoft.com/office/officeart/2005/8/layout/StepDownProcess"/>
    <dgm:cxn modelId="{E0C120D7-527D-498C-864A-3A5CAACEB3B4}" type="presOf" srcId="{7D3AC0B8-F3D3-4736-964A-0E06FFFE4DF6}" destId="{3EB47E8D-5C42-4A8E-A92E-1055533618E6}" srcOrd="0" destOrd="0" presId="urn:microsoft.com/office/officeart/2005/8/layout/StepDownProcess"/>
    <dgm:cxn modelId="{22FD6C1D-E279-49BB-84F2-DFB075F024A3}" type="presParOf" srcId="{88F85741-34C7-4F79-BDBD-549ED733E991}" destId="{C51E381E-E7C2-4F94-94C6-19C4A587C177}" srcOrd="0" destOrd="0" presId="urn:microsoft.com/office/officeart/2005/8/layout/StepDownProcess"/>
    <dgm:cxn modelId="{09FF5CFB-84ED-4906-9B93-7B111FDE28FD}" type="presParOf" srcId="{C51E381E-E7C2-4F94-94C6-19C4A587C177}" destId="{6BF37C8C-9EAD-4904-8E0C-5400477DAA72}" srcOrd="0" destOrd="0" presId="urn:microsoft.com/office/officeart/2005/8/layout/StepDownProcess"/>
    <dgm:cxn modelId="{21A1A760-C232-42EC-86E9-BFEF9B0CD561}" type="presParOf" srcId="{C51E381E-E7C2-4F94-94C6-19C4A587C177}" destId="{4E1B5D08-E502-4D99-AD2F-AB71038A6523}" srcOrd="1" destOrd="0" presId="urn:microsoft.com/office/officeart/2005/8/layout/StepDownProcess"/>
    <dgm:cxn modelId="{ADAB39AE-D80E-49D9-B560-3E24680898BC}" type="presParOf" srcId="{C51E381E-E7C2-4F94-94C6-19C4A587C177}" destId="{C42B7C1A-F87A-4A4D-934D-AC21869D5076}" srcOrd="2" destOrd="0" presId="urn:microsoft.com/office/officeart/2005/8/layout/StepDownProcess"/>
    <dgm:cxn modelId="{0B7B7202-B6A2-4B54-A96F-1DC0C0F47AD7}" type="presParOf" srcId="{88F85741-34C7-4F79-BDBD-549ED733E991}" destId="{8E4D6692-0482-4D29-AF73-685952B09BE3}" srcOrd="1" destOrd="0" presId="urn:microsoft.com/office/officeart/2005/8/layout/StepDownProcess"/>
    <dgm:cxn modelId="{13DE2711-A157-4631-806B-57E6EF91FA6E}" type="presParOf" srcId="{88F85741-34C7-4F79-BDBD-549ED733E991}" destId="{D8EC852B-9691-4920-A996-C8A6BD912254}" srcOrd="2" destOrd="0" presId="urn:microsoft.com/office/officeart/2005/8/layout/StepDownProcess"/>
    <dgm:cxn modelId="{0F3D7DD5-ABAF-483C-BC32-FA7D6492F279}" type="presParOf" srcId="{D8EC852B-9691-4920-A996-C8A6BD912254}" destId="{23227851-91DB-480E-8AD3-E28F237344E8}" srcOrd="0" destOrd="0" presId="urn:microsoft.com/office/officeart/2005/8/layout/StepDownProcess"/>
    <dgm:cxn modelId="{CC750841-781E-4AED-8D98-F8662E1BBE55}" type="presParOf" srcId="{D8EC852B-9691-4920-A996-C8A6BD912254}" destId="{3EB47E8D-5C42-4A8E-A92E-1055533618E6}" srcOrd="1" destOrd="0" presId="urn:microsoft.com/office/officeart/2005/8/layout/StepDownProcess"/>
    <dgm:cxn modelId="{0710A35B-FF4C-450B-B782-397D603D27EA}" type="presParOf" srcId="{D8EC852B-9691-4920-A996-C8A6BD912254}" destId="{D10C6046-11FC-404D-B6F0-7E086F389EBD}" srcOrd="2" destOrd="0" presId="urn:microsoft.com/office/officeart/2005/8/layout/StepDownProcess"/>
    <dgm:cxn modelId="{614AFCC3-5B0F-47E2-9985-C8D1E8651A89}" type="presParOf" srcId="{88F85741-34C7-4F79-BDBD-549ED733E991}" destId="{0B648529-D62E-434D-A81A-7B2CF1F09914}" srcOrd="3" destOrd="0" presId="urn:microsoft.com/office/officeart/2005/8/layout/StepDownProcess"/>
    <dgm:cxn modelId="{070C7BB9-84A2-4D37-94E3-6D3317A6A098}" type="presParOf" srcId="{88F85741-34C7-4F79-BDBD-549ED733E991}" destId="{9058013E-4247-4184-B61B-143EE6BFC0E0}" srcOrd="4" destOrd="0" presId="urn:microsoft.com/office/officeart/2005/8/layout/StepDownProcess"/>
    <dgm:cxn modelId="{71F5E953-4C46-4896-902A-B6233A3F41CA}" type="presParOf" srcId="{9058013E-4247-4184-B61B-143EE6BFC0E0}" destId="{979C5BAD-279D-477A-A607-F821A2E17FC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A3114-0A4B-45EB-A378-F60AC69B3151}">
      <dsp:nvSpPr>
        <dsp:cNvPr id="0" name=""/>
        <dsp:cNvSpPr/>
      </dsp:nvSpPr>
      <dsp:spPr>
        <a:xfrm rot="5400000">
          <a:off x="-323451" y="326959"/>
          <a:ext cx="2156342" cy="1509439"/>
        </a:xfrm>
        <a:prstGeom prst="chevron">
          <a:avLst/>
        </a:prstGeom>
        <a:solidFill>
          <a:srgbClr val="FFC000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1</a:t>
          </a:r>
        </a:p>
      </dsp:txBody>
      <dsp:txXfrm rot="-5400000">
        <a:off x="1" y="758228"/>
        <a:ext cx="1509439" cy="646903"/>
      </dsp:txXfrm>
    </dsp:sp>
    <dsp:sp modelId="{594278BD-D207-4CE3-8C70-E19C86B96BB2}">
      <dsp:nvSpPr>
        <dsp:cNvPr id="0" name=""/>
        <dsp:cNvSpPr/>
      </dsp:nvSpPr>
      <dsp:spPr>
        <a:xfrm rot="5400000">
          <a:off x="5141477" y="-3628529"/>
          <a:ext cx="1402359" cy="866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C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Phân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tích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được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phương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thức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con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người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khai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thác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tự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nhiên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ở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Bắc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Mỹ</a:t>
          </a:r>
          <a:endParaRPr lang="en-GB" sz="3200" kern="1200" dirty="0">
            <a:solidFill>
              <a:schemeClr val="tx1"/>
            </a:solidFill>
            <a:latin typeface="#9Slide07 IcielBaliho Script" pitchFamily="2" charset="-93"/>
          </a:endParaRPr>
        </a:p>
      </dsp:txBody>
      <dsp:txXfrm rot="-5400000">
        <a:off x="1509439" y="71967"/>
        <a:ext cx="8597977" cy="1265443"/>
      </dsp:txXfrm>
    </dsp:sp>
    <dsp:sp modelId="{392A1450-0D72-464B-9C2F-95ECB646A3EF}">
      <dsp:nvSpPr>
        <dsp:cNvPr id="0" name=""/>
        <dsp:cNvSpPr/>
      </dsp:nvSpPr>
      <dsp:spPr>
        <a:xfrm rot="5400000">
          <a:off x="-323451" y="2196909"/>
          <a:ext cx="2156342" cy="1509439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2</a:t>
          </a:r>
        </a:p>
      </dsp:txBody>
      <dsp:txXfrm rot="-5400000">
        <a:off x="1" y="2628178"/>
        <a:ext cx="1509439" cy="646903"/>
      </dsp:txXfrm>
    </dsp:sp>
    <dsp:sp modelId="{01BADF72-4538-4E7C-A880-BDD6BD91C208}">
      <dsp:nvSpPr>
        <dsp:cNvPr id="0" name=""/>
        <dsp:cNvSpPr/>
      </dsp:nvSpPr>
      <dsp:spPr>
        <a:xfrm rot="5400000">
          <a:off x="5141846" y="-1758948"/>
          <a:ext cx="1401622" cy="86664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F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just" defTabSz="14224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Xác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định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được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trên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bản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đồ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một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số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trung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tâm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kinh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tế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quan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trọng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ở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Bắc</a:t>
          </a:r>
          <a:r>
            <a:rPr lang="en-GB" sz="3200" kern="1200" dirty="0">
              <a:solidFill>
                <a:schemeClr val="tx1"/>
              </a:solidFill>
              <a:latin typeface="#9Slide07 IcielBaliho Script" pitchFamily="2" charset="-93"/>
            </a:rPr>
            <a:t> </a:t>
          </a:r>
          <a:r>
            <a:rPr lang="en-GB" sz="3200" kern="1200" dirty="0" err="1">
              <a:solidFill>
                <a:schemeClr val="tx1"/>
              </a:solidFill>
              <a:latin typeface="#9Slide07 IcielBaliho Script" pitchFamily="2" charset="-93"/>
            </a:rPr>
            <a:t>Mỹ</a:t>
          </a:r>
          <a:endParaRPr lang="en-GB" sz="3200" kern="1200" dirty="0">
            <a:solidFill>
              <a:schemeClr val="tx1"/>
            </a:solidFill>
            <a:latin typeface="#9Slide07 IcielBaliho Script" pitchFamily="2" charset="-93"/>
          </a:endParaRPr>
        </a:p>
      </dsp:txBody>
      <dsp:txXfrm rot="-5400000">
        <a:off x="1509440" y="1941880"/>
        <a:ext cx="8598013" cy="1264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810A5B-6C0D-4CD7-B2A9-103BC94E8D84}">
      <dsp:nvSpPr>
        <dsp:cNvPr id="0" name=""/>
        <dsp:cNvSpPr/>
      </dsp:nvSpPr>
      <dsp:spPr>
        <a:xfrm>
          <a:off x="-204675" y="244865"/>
          <a:ext cx="10206035" cy="1486387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35964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err="1">
              <a:latin typeface="#9Slide07 IcielBaliho Script" pitchFamily="2" charset="-93"/>
            </a:rPr>
            <a:t>Thực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trạng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trước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đây</a:t>
          </a:r>
          <a:endParaRPr lang="en-GB" sz="3000" kern="1200" dirty="0">
            <a:latin typeface="#9Slide07 IcielBaliho Script" pitchFamily="2" charset="-93"/>
          </a:endParaRPr>
        </a:p>
      </dsp:txBody>
      <dsp:txXfrm>
        <a:off x="-204675" y="616462"/>
        <a:ext cx="9834438" cy="743193"/>
      </dsp:txXfrm>
    </dsp:sp>
    <dsp:sp modelId="{5A098159-C588-4ED5-A362-B83109AE5F22}">
      <dsp:nvSpPr>
        <dsp:cNvPr id="0" name=""/>
        <dsp:cNvSpPr/>
      </dsp:nvSpPr>
      <dsp:spPr>
        <a:xfrm>
          <a:off x="-94922" y="1343467"/>
          <a:ext cx="2923951" cy="28633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Suy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giảm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diện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tích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rừng</a:t>
          </a:r>
          <a:endParaRPr lang="en-GB" sz="2800" kern="1200" dirty="0">
            <a:latin typeface="#9Slide07 IcielBaliho Script" pitchFamily="2" charset="-93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Suy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giảm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đa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dạng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sinh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học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-94922" y="1343467"/>
        <a:ext cx="2923951" cy="2863329"/>
      </dsp:txXfrm>
    </dsp:sp>
    <dsp:sp modelId="{8B9D3BE4-99BE-4998-9902-FDADD3D7EEC3}">
      <dsp:nvSpPr>
        <dsp:cNvPr id="0" name=""/>
        <dsp:cNvSpPr/>
      </dsp:nvSpPr>
      <dsp:spPr>
        <a:xfrm>
          <a:off x="2781428" y="725939"/>
          <a:ext cx="7243943" cy="1486387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35964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err="1">
              <a:latin typeface="#9Slide07 IcielBaliho Script" pitchFamily="2" charset="-93"/>
            </a:rPr>
            <a:t>Nguyên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nhân</a:t>
          </a:r>
          <a:endParaRPr lang="en-GB" sz="3000" kern="1200" dirty="0">
            <a:latin typeface="#9Slide07 IcielBaliho Script" pitchFamily="2" charset="-93"/>
          </a:endParaRPr>
        </a:p>
      </dsp:txBody>
      <dsp:txXfrm>
        <a:off x="2781428" y="1097536"/>
        <a:ext cx="6872346" cy="743193"/>
      </dsp:txXfrm>
    </dsp:sp>
    <dsp:sp modelId="{7C00E7D9-D287-460A-BBC5-965F2EFEB65E}">
      <dsp:nvSpPr>
        <dsp:cNvPr id="0" name=""/>
        <dsp:cNvSpPr/>
      </dsp:nvSpPr>
      <dsp:spPr>
        <a:xfrm>
          <a:off x="2823590" y="1867506"/>
          <a:ext cx="2550508" cy="28633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err="1">
              <a:latin typeface="#9Slide07 IcielBaliho Script" pitchFamily="2" charset="-93"/>
            </a:rPr>
            <a:t>Khai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thác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gỗ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quá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mức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2823590" y="1867506"/>
        <a:ext cx="2550508" cy="2863329"/>
      </dsp:txXfrm>
    </dsp:sp>
    <dsp:sp modelId="{394BD66C-1FDD-4D58-B7AA-BC73146801E4}">
      <dsp:nvSpPr>
        <dsp:cNvPr id="0" name=""/>
        <dsp:cNvSpPr/>
      </dsp:nvSpPr>
      <dsp:spPr>
        <a:xfrm>
          <a:off x="5375546" y="1310704"/>
          <a:ext cx="4737821" cy="1486387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35964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err="1">
              <a:latin typeface="#9Slide07 IcielBaliho Script" pitchFamily="2" charset="-93"/>
            </a:rPr>
            <a:t>Giải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pháp</a:t>
          </a:r>
          <a:endParaRPr lang="en-GB" sz="3000" kern="1200" dirty="0">
            <a:latin typeface="#9Slide07 IcielBaliho Script" pitchFamily="2" charset="-93"/>
          </a:endParaRPr>
        </a:p>
      </dsp:txBody>
      <dsp:txXfrm>
        <a:off x="5375546" y="1682301"/>
        <a:ext cx="4366224" cy="743193"/>
      </dsp:txXfrm>
    </dsp:sp>
    <dsp:sp modelId="{239F72A1-F2EB-41E2-B473-C866156CA871}">
      <dsp:nvSpPr>
        <dsp:cNvPr id="0" name=""/>
        <dsp:cNvSpPr/>
      </dsp:nvSpPr>
      <dsp:spPr>
        <a:xfrm>
          <a:off x="5397203" y="2382009"/>
          <a:ext cx="3961103" cy="28214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Trồng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rừng</a:t>
          </a:r>
          <a:endParaRPr lang="en-GB" sz="2800" kern="1200" dirty="0">
            <a:latin typeface="#9Slide07 IcielBaliho Script" pitchFamily="2" charset="-93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Xây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dựng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các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vườn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quốc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gia</a:t>
          </a:r>
          <a:endParaRPr lang="en-GB" sz="2800" kern="1200" dirty="0">
            <a:latin typeface="#9Slide07 IcielBaliho Script" pitchFamily="2" charset="-93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Khai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thác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có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chọn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lọc</a:t>
          </a:r>
          <a:endParaRPr lang="en-GB" sz="2800" kern="1200" dirty="0">
            <a:latin typeface="#9Slide07 IcielBaliho Script" pitchFamily="2" charset="-93"/>
          </a:endParaRPr>
        </a:p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ü"/>
          </a:pPr>
          <a:r>
            <a:rPr lang="en-GB" sz="2800" kern="1200" dirty="0">
              <a:latin typeface="#9Slide07 IcielBaliho Script" pitchFamily="2" charset="-93"/>
            </a:rPr>
            <a:t>- </a:t>
          </a:r>
          <a:r>
            <a:rPr lang="en-GB" sz="2800" kern="1200" dirty="0" err="1">
              <a:latin typeface="#9Slide07 IcielBaliho Script" pitchFamily="2" charset="-93"/>
            </a:rPr>
            <a:t>Áp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dụng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biện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pháp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rừng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tái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sinh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tự</a:t>
          </a:r>
          <a:r>
            <a:rPr lang="en-GB" sz="2800" kern="1200" dirty="0">
              <a:latin typeface="#9Slide07 IcielBaliho Script" pitchFamily="2" charset="-93"/>
            </a:rPr>
            <a:t> </a:t>
          </a:r>
          <a:r>
            <a:rPr lang="en-GB" sz="2800" kern="1200" dirty="0" err="1">
              <a:latin typeface="#9Slide07 IcielBaliho Script" pitchFamily="2" charset="-93"/>
            </a:rPr>
            <a:t>nhiên</a:t>
          </a:r>
          <a:endParaRPr lang="en-GB" sz="2800" kern="1200" dirty="0">
            <a:latin typeface="#9Slide07 IcielBaliho Script" pitchFamily="2" charset="-93"/>
          </a:endParaRPr>
        </a:p>
      </dsp:txBody>
      <dsp:txXfrm>
        <a:off x="5397203" y="2382009"/>
        <a:ext cx="3961103" cy="28214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37C8C-9EAD-4904-8E0C-5400477DAA72}">
      <dsp:nvSpPr>
        <dsp:cNvPr id="0" name=""/>
        <dsp:cNvSpPr/>
      </dsp:nvSpPr>
      <dsp:spPr>
        <a:xfrm rot="5400000">
          <a:off x="304907" y="2359613"/>
          <a:ext cx="1140483" cy="12983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1B5D08-E502-4D99-AD2F-AB71038A6523}">
      <dsp:nvSpPr>
        <dsp:cNvPr id="0" name=""/>
        <dsp:cNvSpPr/>
      </dsp:nvSpPr>
      <dsp:spPr>
        <a:xfrm>
          <a:off x="2748" y="1095365"/>
          <a:ext cx="1919902" cy="1343869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err="1">
              <a:latin typeface="#9Slide07 IcielBaliho Script" pitchFamily="2" charset="-93"/>
            </a:rPr>
            <a:t>Thực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trạng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trước</a:t>
          </a:r>
          <a:r>
            <a:rPr lang="en-GB" sz="3000" kern="1200" dirty="0">
              <a:latin typeface="#9Slide07 IcielBaliho Script" pitchFamily="2" charset="-93"/>
            </a:rPr>
            <a:t> </a:t>
          </a:r>
          <a:r>
            <a:rPr lang="en-GB" sz="3000" kern="1200" dirty="0" err="1">
              <a:latin typeface="#9Slide07 IcielBaliho Script" pitchFamily="2" charset="-93"/>
            </a:rPr>
            <a:t>đây</a:t>
          </a:r>
          <a:endParaRPr lang="en-GB" sz="3000" kern="1200" dirty="0">
            <a:latin typeface="#9Slide07 IcielBaliho Script" pitchFamily="2" charset="-93"/>
          </a:endParaRPr>
        </a:p>
      </dsp:txBody>
      <dsp:txXfrm>
        <a:off x="68362" y="1160979"/>
        <a:ext cx="1788674" cy="1212641"/>
      </dsp:txXfrm>
    </dsp:sp>
    <dsp:sp modelId="{C42B7C1A-F87A-4A4D-934D-AC21869D5076}">
      <dsp:nvSpPr>
        <dsp:cNvPr id="0" name=""/>
        <dsp:cNvSpPr/>
      </dsp:nvSpPr>
      <dsp:spPr>
        <a:xfrm>
          <a:off x="1922650" y="1223533"/>
          <a:ext cx="1396353" cy="1086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27851-91DB-480E-8AD3-E28F237344E8}">
      <dsp:nvSpPr>
        <dsp:cNvPr id="0" name=""/>
        <dsp:cNvSpPr/>
      </dsp:nvSpPr>
      <dsp:spPr>
        <a:xfrm rot="5400000">
          <a:off x="1896710" y="3869222"/>
          <a:ext cx="1140483" cy="129839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10860531"/>
            <a:satOff val="-52986"/>
            <a:lumOff val="756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B47E8D-5C42-4A8E-A92E-1055533618E6}">
      <dsp:nvSpPr>
        <dsp:cNvPr id="0" name=""/>
        <dsp:cNvSpPr/>
      </dsp:nvSpPr>
      <dsp:spPr>
        <a:xfrm>
          <a:off x="1594551" y="2604973"/>
          <a:ext cx="1919902" cy="1343869"/>
        </a:xfrm>
        <a:prstGeom prst="roundRect">
          <a:avLst>
            <a:gd name="adj" fmla="val 1667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>
              <a:latin typeface="#9Slide07 IcielBaliho Script" pitchFamily="2" charset="-93"/>
            </a:rPr>
            <a:t>Nguyên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nhân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1660165" y="2670587"/>
        <a:ext cx="1788674" cy="1212641"/>
      </dsp:txXfrm>
    </dsp:sp>
    <dsp:sp modelId="{D10C6046-11FC-404D-B6F0-7E086F389EBD}">
      <dsp:nvSpPr>
        <dsp:cNvPr id="0" name=""/>
        <dsp:cNvSpPr/>
      </dsp:nvSpPr>
      <dsp:spPr>
        <a:xfrm>
          <a:off x="3514453" y="2733142"/>
          <a:ext cx="1396353" cy="1086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C5BAD-279D-477A-A607-F821A2E17FC9}">
      <dsp:nvSpPr>
        <dsp:cNvPr id="0" name=""/>
        <dsp:cNvSpPr/>
      </dsp:nvSpPr>
      <dsp:spPr>
        <a:xfrm>
          <a:off x="3186354" y="4114582"/>
          <a:ext cx="1919902" cy="1343869"/>
        </a:xfrm>
        <a:prstGeom prst="roundRect">
          <a:avLst>
            <a:gd name="adj" fmla="val 1667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err="1">
              <a:latin typeface="#9Slide07 IcielBaliho Script" pitchFamily="2" charset="-93"/>
            </a:rPr>
            <a:t>Giải</a:t>
          </a:r>
          <a:r>
            <a:rPr lang="en-GB" sz="3200" kern="1200" dirty="0">
              <a:latin typeface="#9Slide07 IcielBaliho Script" pitchFamily="2" charset="-93"/>
            </a:rPr>
            <a:t> </a:t>
          </a:r>
          <a:r>
            <a:rPr lang="en-GB" sz="3200" kern="1200" dirty="0" err="1">
              <a:latin typeface="#9Slide07 IcielBaliho Script" pitchFamily="2" charset="-93"/>
            </a:rPr>
            <a:t>pháp</a:t>
          </a:r>
          <a:endParaRPr lang="en-GB" sz="3200" kern="1200" dirty="0">
            <a:latin typeface="#9Slide07 IcielBaliho Script" pitchFamily="2" charset="-93"/>
          </a:endParaRPr>
        </a:p>
      </dsp:txBody>
      <dsp:txXfrm>
        <a:off x="3251968" y="4180196"/>
        <a:ext cx="1788674" cy="1212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7571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988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ống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Dọc và Văn bả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Bản chiếu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ội dung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ép so sánh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ỉ Tiêu đề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ội dung với Chú thích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̉nh với Chú thích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0937E7-734F-42E6-BAC9-EA2A9DEA303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AD867C-395F-4A5C-9D5D-2599AFD4B2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15A941-0C28-49C3-8E0B-AF626F78B37D}"/>
              </a:ext>
            </a:extLst>
          </p:cNvPr>
          <p:cNvSpPr/>
          <p:nvPr/>
        </p:nvSpPr>
        <p:spPr>
          <a:xfrm>
            <a:off x="255181" y="317217"/>
            <a:ext cx="1168540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 rot="21445839">
            <a:off x="1184056" y="470702"/>
            <a:ext cx="459898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D</a:t>
            </a:r>
            <a:r>
              <a:rPr lang="en-US" altLang="en-US" sz="4400" smtClean="0">
                <a:solidFill>
                  <a:srgbClr val="7030A0"/>
                </a:solidFill>
                <a:latin typeface="#9Slide06 Hellvina Hand Script" pitchFamily="2" charset="0"/>
              </a:rPr>
              <a:t>Ự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ĐOÁN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TỪ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CHÌA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KHÓA</a:t>
            </a:r>
            <a:endParaRPr lang="en-US" altLang="en-US" sz="4400" dirty="0">
              <a:solidFill>
                <a:srgbClr val="7030A0"/>
              </a:solidFill>
              <a:latin typeface="#9Slide06 Hellvina Hand Script" pitchFamily="2" charset="0"/>
            </a:endParaRPr>
          </a:p>
        </p:txBody>
      </p:sp>
      <p:pic>
        <p:nvPicPr>
          <p:cNvPr id="17" name="Picture 2" descr="Rocket Cartoon png download - 512*512 - Free Transparent Rocket png  Download. - CleanPNG / KissPNG">
            <a:extLst>
              <a:ext uri="{FF2B5EF4-FFF2-40B4-BE49-F238E27FC236}">
                <a16:creationId xmlns:a16="http://schemas.microsoft.com/office/drawing/2014/main" xmlns="" id="{EB7E3555-68FD-493E-ACAC-F451C4F2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3846" r="23889" b="5193"/>
          <a:stretch/>
        </p:blipFill>
        <p:spPr bwMode="auto">
          <a:xfrm>
            <a:off x="402704" y="430308"/>
            <a:ext cx="1309940" cy="131550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A3162B-9BAF-4657-9ACC-13F9944FD8E2}"/>
              </a:ext>
            </a:extLst>
          </p:cNvPr>
          <p:cNvSpPr txBox="1"/>
          <p:nvPr/>
        </p:nvSpPr>
        <p:spPr>
          <a:xfrm>
            <a:off x="7376817" y="465666"/>
            <a:ext cx="3019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GB" sz="4400" dirty="0" err="1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LUẬT</a:t>
            </a:r>
            <a:r>
              <a:rPr lang="en-GB" sz="4400" dirty="0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CHƠI</a:t>
            </a:r>
            <a:endParaRPr lang="en-GB" sz="4400" dirty="0">
              <a:solidFill>
                <a:srgbClr val="00B05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369E47-D1E1-4983-B524-9092E486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7AEC4F-35AF-43CB-BED2-1D36358CA7BE}"/>
              </a:ext>
            </a:extLst>
          </p:cNvPr>
          <p:cNvGrpSpPr/>
          <p:nvPr/>
        </p:nvGrpSpPr>
        <p:grpSpPr>
          <a:xfrm>
            <a:off x="5537913" y="1537762"/>
            <a:ext cx="6529589" cy="4972505"/>
            <a:chOff x="5608418" y="1237154"/>
            <a:chExt cx="6218466" cy="5262979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>
            <a:xfrm>
              <a:off x="5608418" y="1237154"/>
              <a:ext cx="6218466" cy="5262979"/>
            </a:xfrm>
            <a:custGeom>
              <a:avLst/>
              <a:gdLst>
                <a:gd name="connsiteX0" fmla="*/ 0 w 5512858"/>
                <a:gd name="connsiteY0" fmla="*/ 0 h 4268028"/>
                <a:gd name="connsiteX1" fmla="*/ 799364 w 5512858"/>
                <a:gd name="connsiteY1" fmla="*/ 0 h 4268028"/>
                <a:gd name="connsiteX2" fmla="*/ 1433343 w 5512858"/>
                <a:gd name="connsiteY2" fmla="*/ 0 h 4268028"/>
                <a:gd name="connsiteX3" fmla="*/ 2122450 w 5512858"/>
                <a:gd name="connsiteY3" fmla="*/ 0 h 4268028"/>
                <a:gd name="connsiteX4" fmla="*/ 2756429 w 5512858"/>
                <a:gd name="connsiteY4" fmla="*/ 0 h 4268028"/>
                <a:gd name="connsiteX5" fmla="*/ 3280151 w 5512858"/>
                <a:gd name="connsiteY5" fmla="*/ 0 h 4268028"/>
                <a:gd name="connsiteX6" fmla="*/ 4079515 w 5512858"/>
                <a:gd name="connsiteY6" fmla="*/ 0 h 4268028"/>
                <a:gd name="connsiteX7" fmla="*/ 4878879 w 5512858"/>
                <a:gd name="connsiteY7" fmla="*/ 0 h 4268028"/>
                <a:gd name="connsiteX8" fmla="*/ 5512858 w 5512858"/>
                <a:gd name="connsiteY8" fmla="*/ 0 h 4268028"/>
                <a:gd name="connsiteX9" fmla="*/ 5512858 w 5512858"/>
                <a:gd name="connsiteY9" fmla="*/ 695079 h 4268028"/>
                <a:gd name="connsiteX10" fmla="*/ 5512858 w 5512858"/>
                <a:gd name="connsiteY10" fmla="*/ 1390158 h 4268028"/>
                <a:gd name="connsiteX11" fmla="*/ 5512858 w 5512858"/>
                <a:gd name="connsiteY11" fmla="*/ 1957196 h 4268028"/>
                <a:gd name="connsiteX12" fmla="*/ 5512858 w 5512858"/>
                <a:gd name="connsiteY12" fmla="*/ 2566914 h 4268028"/>
                <a:gd name="connsiteX13" fmla="*/ 5512858 w 5512858"/>
                <a:gd name="connsiteY13" fmla="*/ 3219313 h 4268028"/>
                <a:gd name="connsiteX14" fmla="*/ 5512858 w 5512858"/>
                <a:gd name="connsiteY14" fmla="*/ 3743670 h 4268028"/>
                <a:gd name="connsiteX15" fmla="*/ 5512858 w 5512858"/>
                <a:gd name="connsiteY15" fmla="*/ 4268028 h 4268028"/>
                <a:gd name="connsiteX16" fmla="*/ 4823751 w 5512858"/>
                <a:gd name="connsiteY16" fmla="*/ 4268028 h 4268028"/>
                <a:gd name="connsiteX17" fmla="*/ 4244901 w 5512858"/>
                <a:gd name="connsiteY17" fmla="*/ 4268028 h 4268028"/>
                <a:gd name="connsiteX18" fmla="*/ 3666051 w 5512858"/>
                <a:gd name="connsiteY18" fmla="*/ 4268028 h 4268028"/>
                <a:gd name="connsiteX19" fmla="*/ 3032072 w 5512858"/>
                <a:gd name="connsiteY19" fmla="*/ 4268028 h 4268028"/>
                <a:gd name="connsiteX20" fmla="*/ 2342965 w 5512858"/>
                <a:gd name="connsiteY20" fmla="*/ 4268028 h 4268028"/>
                <a:gd name="connsiteX21" fmla="*/ 1708986 w 5512858"/>
                <a:gd name="connsiteY21" fmla="*/ 4268028 h 4268028"/>
                <a:gd name="connsiteX22" fmla="*/ 1185264 w 5512858"/>
                <a:gd name="connsiteY22" fmla="*/ 4268028 h 4268028"/>
                <a:gd name="connsiteX23" fmla="*/ 0 w 5512858"/>
                <a:gd name="connsiteY23" fmla="*/ 4268028 h 4268028"/>
                <a:gd name="connsiteX24" fmla="*/ 0 w 5512858"/>
                <a:gd name="connsiteY24" fmla="*/ 3786351 h 4268028"/>
                <a:gd name="connsiteX25" fmla="*/ 0 w 5512858"/>
                <a:gd name="connsiteY25" fmla="*/ 3176632 h 4268028"/>
                <a:gd name="connsiteX26" fmla="*/ 0 w 5512858"/>
                <a:gd name="connsiteY26" fmla="*/ 2481553 h 4268028"/>
                <a:gd name="connsiteX27" fmla="*/ 0 w 5512858"/>
                <a:gd name="connsiteY27" fmla="*/ 1999876 h 4268028"/>
                <a:gd name="connsiteX28" fmla="*/ 0 w 5512858"/>
                <a:gd name="connsiteY28" fmla="*/ 1347477 h 4268028"/>
                <a:gd name="connsiteX29" fmla="*/ 0 w 5512858"/>
                <a:gd name="connsiteY29" fmla="*/ 695079 h 4268028"/>
                <a:gd name="connsiteX30" fmla="*/ 0 w 5512858"/>
                <a:gd name="connsiteY30" fmla="*/ 0 h 426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512858" h="4268028" fill="none" extrusionOk="0">
                  <a:moveTo>
                    <a:pt x="0" y="0"/>
                  </a:moveTo>
                  <a:cubicBezTo>
                    <a:pt x="270545" y="-18381"/>
                    <a:pt x="564001" y="13336"/>
                    <a:pt x="799364" y="0"/>
                  </a:cubicBezTo>
                  <a:cubicBezTo>
                    <a:pt x="1034727" y="-13336"/>
                    <a:pt x="1225678" y="-2585"/>
                    <a:pt x="1433343" y="0"/>
                  </a:cubicBezTo>
                  <a:cubicBezTo>
                    <a:pt x="1641008" y="2585"/>
                    <a:pt x="1788803" y="26451"/>
                    <a:pt x="2122450" y="0"/>
                  </a:cubicBezTo>
                  <a:cubicBezTo>
                    <a:pt x="2456097" y="-26451"/>
                    <a:pt x="2479430" y="-7131"/>
                    <a:pt x="2756429" y="0"/>
                  </a:cubicBezTo>
                  <a:cubicBezTo>
                    <a:pt x="3033428" y="7131"/>
                    <a:pt x="3106649" y="7392"/>
                    <a:pt x="3280151" y="0"/>
                  </a:cubicBezTo>
                  <a:cubicBezTo>
                    <a:pt x="3453653" y="-7392"/>
                    <a:pt x="3693698" y="31480"/>
                    <a:pt x="4079515" y="0"/>
                  </a:cubicBezTo>
                  <a:cubicBezTo>
                    <a:pt x="4465332" y="-31480"/>
                    <a:pt x="4646652" y="7187"/>
                    <a:pt x="4878879" y="0"/>
                  </a:cubicBezTo>
                  <a:cubicBezTo>
                    <a:pt x="5111106" y="-7187"/>
                    <a:pt x="5264122" y="-14021"/>
                    <a:pt x="5512858" y="0"/>
                  </a:cubicBezTo>
                  <a:cubicBezTo>
                    <a:pt x="5514396" y="164801"/>
                    <a:pt x="5535086" y="357422"/>
                    <a:pt x="5512858" y="695079"/>
                  </a:cubicBezTo>
                  <a:cubicBezTo>
                    <a:pt x="5490630" y="1032736"/>
                    <a:pt x="5540560" y="1188087"/>
                    <a:pt x="5512858" y="1390158"/>
                  </a:cubicBezTo>
                  <a:cubicBezTo>
                    <a:pt x="5485156" y="1592229"/>
                    <a:pt x="5510862" y="1801523"/>
                    <a:pt x="5512858" y="1957196"/>
                  </a:cubicBezTo>
                  <a:cubicBezTo>
                    <a:pt x="5514854" y="2112869"/>
                    <a:pt x="5517974" y="2398475"/>
                    <a:pt x="5512858" y="2566914"/>
                  </a:cubicBezTo>
                  <a:cubicBezTo>
                    <a:pt x="5507742" y="2735353"/>
                    <a:pt x="5537987" y="2902479"/>
                    <a:pt x="5512858" y="3219313"/>
                  </a:cubicBezTo>
                  <a:cubicBezTo>
                    <a:pt x="5487729" y="3536147"/>
                    <a:pt x="5524573" y="3497976"/>
                    <a:pt x="5512858" y="3743670"/>
                  </a:cubicBezTo>
                  <a:cubicBezTo>
                    <a:pt x="5501143" y="3989364"/>
                    <a:pt x="5508673" y="4092322"/>
                    <a:pt x="5512858" y="4268028"/>
                  </a:cubicBezTo>
                  <a:cubicBezTo>
                    <a:pt x="5241867" y="4283168"/>
                    <a:pt x="5085656" y="4275050"/>
                    <a:pt x="4823751" y="4268028"/>
                  </a:cubicBezTo>
                  <a:cubicBezTo>
                    <a:pt x="4561846" y="4261006"/>
                    <a:pt x="4403603" y="4273523"/>
                    <a:pt x="4244901" y="4268028"/>
                  </a:cubicBezTo>
                  <a:cubicBezTo>
                    <a:pt x="4086199" y="4262534"/>
                    <a:pt x="3894829" y="4274538"/>
                    <a:pt x="3666051" y="4268028"/>
                  </a:cubicBezTo>
                  <a:cubicBezTo>
                    <a:pt x="3437273" y="4261519"/>
                    <a:pt x="3274773" y="4242791"/>
                    <a:pt x="3032072" y="4268028"/>
                  </a:cubicBezTo>
                  <a:cubicBezTo>
                    <a:pt x="2789371" y="4293265"/>
                    <a:pt x="2660283" y="4290949"/>
                    <a:pt x="2342965" y="4268028"/>
                  </a:cubicBezTo>
                  <a:cubicBezTo>
                    <a:pt x="2025647" y="4245107"/>
                    <a:pt x="1840245" y="4280034"/>
                    <a:pt x="1708986" y="4268028"/>
                  </a:cubicBezTo>
                  <a:cubicBezTo>
                    <a:pt x="1577727" y="4256022"/>
                    <a:pt x="1367545" y="4288468"/>
                    <a:pt x="1185264" y="4268028"/>
                  </a:cubicBezTo>
                  <a:cubicBezTo>
                    <a:pt x="1002983" y="4247588"/>
                    <a:pt x="482915" y="4227814"/>
                    <a:pt x="0" y="4268028"/>
                  </a:cubicBezTo>
                  <a:cubicBezTo>
                    <a:pt x="-13114" y="4028739"/>
                    <a:pt x="15791" y="3915264"/>
                    <a:pt x="0" y="3786351"/>
                  </a:cubicBezTo>
                  <a:cubicBezTo>
                    <a:pt x="-15791" y="3657438"/>
                    <a:pt x="-26948" y="3356668"/>
                    <a:pt x="0" y="3176632"/>
                  </a:cubicBezTo>
                  <a:cubicBezTo>
                    <a:pt x="26948" y="2996596"/>
                    <a:pt x="15806" y="2695151"/>
                    <a:pt x="0" y="2481553"/>
                  </a:cubicBezTo>
                  <a:cubicBezTo>
                    <a:pt x="-15806" y="2267955"/>
                    <a:pt x="7768" y="2097383"/>
                    <a:pt x="0" y="1999876"/>
                  </a:cubicBezTo>
                  <a:cubicBezTo>
                    <a:pt x="-7768" y="1902369"/>
                    <a:pt x="-30468" y="1609146"/>
                    <a:pt x="0" y="1347477"/>
                  </a:cubicBezTo>
                  <a:cubicBezTo>
                    <a:pt x="30468" y="1085808"/>
                    <a:pt x="-2546" y="945366"/>
                    <a:pt x="0" y="695079"/>
                  </a:cubicBezTo>
                  <a:cubicBezTo>
                    <a:pt x="2546" y="444792"/>
                    <a:pt x="-8747" y="224539"/>
                    <a:pt x="0" y="0"/>
                  </a:cubicBezTo>
                  <a:close/>
                </a:path>
                <a:path w="5512858" h="4268028" stroke="0" extrusionOk="0">
                  <a:moveTo>
                    <a:pt x="0" y="0"/>
                  </a:moveTo>
                  <a:cubicBezTo>
                    <a:pt x="204228" y="-16594"/>
                    <a:pt x="279845" y="-17595"/>
                    <a:pt x="523722" y="0"/>
                  </a:cubicBezTo>
                  <a:cubicBezTo>
                    <a:pt x="767599" y="17595"/>
                    <a:pt x="873667" y="-887"/>
                    <a:pt x="1047443" y="0"/>
                  </a:cubicBezTo>
                  <a:cubicBezTo>
                    <a:pt x="1221219" y="887"/>
                    <a:pt x="1510094" y="-9416"/>
                    <a:pt x="1626293" y="0"/>
                  </a:cubicBezTo>
                  <a:cubicBezTo>
                    <a:pt x="1742492" y="9416"/>
                    <a:pt x="1933369" y="-20457"/>
                    <a:pt x="2150015" y="0"/>
                  </a:cubicBezTo>
                  <a:cubicBezTo>
                    <a:pt x="2366661" y="20457"/>
                    <a:pt x="2476689" y="-11175"/>
                    <a:pt x="2728865" y="0"/>
                  </a:cubicBezTo>
                  <a:cubicBezTo>
                    <a:pt x="2981041" y="11175"/>
                    <a:pt x="3115129" y="1587"/>
                    <a:pt x="3252586" y="0"/>
                  </a:cubicBezTo>
                  <a:cubicBezTo>
                    <a:pt x="3390043" y="-1587"/>
                    <a:pt x="3683074" y="-21397"/>
                    <a:pt x="3941693" y="0"/>
                  </a:cubicBezTo>
                  <a:cubicBezTo>
                    <a:pt x="4200312" y="21397"/>
                    <a:pt x="4307240" y="30031"/>
                    <a:pt x="4575672" y="0"/>
                  </a:cubicBezTo>
                  <a:cubicBezTo>
                    <a:pt x="4844104" y="-30031"/>
                    <a:pt x="5280611" y="26905"/>
                    <a:pt x="5512858" y="0"/>
                  </a:cubicBezTo>
                  <a:cubicBezTo>
                    <a:pt x="5498580" y="146141"/>
                    <a:pt x="5532221" y="481098"/>
                    <a:pt x="5512858" y="695079"/>
                  </a:cubicBezTo>
                  <a:cubicBezTo>
                    <a:pt x="5493495" y="909060"/>
                    <a:pt x="5509669" y="1128652"/>
                    <a:pt x="5512858" y="1304797"/>
                  </a:cubicBezTo>
                  <a:cubicBezTo>
                    <a:pt x="5516047" y="1480942"/>
                    <a:pt x="5497126" y="1666156"/>
                    <a:pt x="5512858" y="1871835"/>
                  </a:cubicBezTo>
                  <a:cubicBezTo>
                    <a:pt x="5528590" y="2077514"/>
                    <a:pt x="5536570" y="2232175"/>
                    <a:pt x="5512858" y="2353513"/>
                  </a:cubicBezTo>
                  <a:cubicBezTo>
                    <a:pt x="5489146" y="2474851"/>
                    <a:pt x="5496858" y="2728032"/>
                    <a:pt x="5512858" y="3005911"/>
                  </a:cubicBezTo>
                  <a:cubicBezTo>
                    <a:pt x="5528858" y="3283790"/>
                    <a:pt x="5520818" y="3377850"/>
                    <a:pt x="5512858" y="3572949"/>
                  </a:cubicBezTo>
                  <a:cubicBezTo>
                    <a:pt x="5504898" y="3768048"/>
                    <a:pt x="5516277" y="3938792"/>
                    <a:pt x="5512858" y="4268028"/>
                  </a:cubicBezTo>
                  <a:cubicBezTo>
                    <a:pt x="5336993" y="4285848"/>
                    <a:pt x="5008292" y="4289961"/>
                    <a:pt x="4823751" y="4268028"/>
                  </a:cubicBezTo>
                  <a:cubicBezTo>
                    <a:pt x="4639210" y="4246095"/>
                    <a:pt x="4349270" y="4251261"/>
                    <a:pt x="4079515" y="4268028"/>
                  </a:cubicBezTo>
                  <a:cubicBezTo>
                    <a:pt x="3809760" y="4284795"/>
                    <a:pt x="3586639" y="4235528"/>
                    <a:pt x="3335279" y="4268028"/>
                  </a:cubicBezTo>
                  <a:cubicBezTo>
                    <a:pt x="3083919" y="4300528"/>
                    <a:pt x="2912503" y="4259868"/>
                    <a:pt x="2701300" y="4268028"/>
                  </a:cubicBezTo>
                  <a:cubicBezTo>
                    <a:pt x="2490097" y="4276188"/>
                    <a:pt x="2297451" y="4286279"/>
                    <a:pt x="2177579" y="4268028"/>
                  </a:cubicBezTo>
                  <a:cubicBezTo>
                    <a:pt x="2057707" y="4249777"/>
                    <a:pt x="1655040" y="4265009"/>
                    <a:pt x="1433343" y="4268028"/>
                  </a:cubicBezTo>
                  <a:cubicBezTo>
                    <a:pt x="1211646" y="4271047"/>
                    <a:pt x="936471" y="4267650"/>
                    <a:pt x="799364" y="4268028"/>
                  </a:cubicBezTo>
                  <a:cubicBezTo>
                    <a:pt x="662257" y="4268406"/>
                    <a:pt x="193233" y="4306260"/>
                    <a:pt x="0" y="4268028"/>
                  </a:cubicBezTo>
                  <a:cubicBezTo>
                    <a:pt x="22504" y="4068345"/>
                    <a:pt x="22967" y="3756978"/>
                    <a:pt x="0" y="3615629"/>
                  </a:cubicBezTo>
                  <a:cubicBezTo>
                    <a:pt x="-22967" y="3474280"/>
                    <a:pt x="11193" y="3160828"/>
                    <a:pt x="0" y="2920551"/>
                  </a:cubicBezTo>
                  <a:cubicBezTo>
                    <a:pt x="-11193" y="2680274"/>
                    <a:pt x="25232" y="2480893"/>
                    <a:pt x="0" y="2310832"/>
                  </a:cubicBezTo>
                  <a:cubicBezTo>
                    <a:pt x="-25232" y="2140771"/>
                    <a:pt x="13089" y="1837588"/>
                    <a:pt x="0" y="1701114"/>
                  </a:cubicBezTo>
                  <a:cubicBezTo>
                    <a:pt x="-13089" y="1564640"/>
                    <a:pt x="17540" y="1388005"/>
                    <a:pt x="0" y="1219437"/>
                  </a:cubicBezTo>
                  <a:cubicBezTo>
                    <a:pt x="-17540" y="1050869"/>
                    <a:pt x="13974" y="874823"/>
                    <a:pt x="0" y="695079"/>
                  </a:cubicBezTo>
                  <a:cubicBezTo>
                    <a:pt x="-13974" y="515335"/>
                    <a:pt x="-332" y="240031"/>
                    <a:pt x="0" y="0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40583271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numCol="1">
              <a:spAutoFit/>
            </a:bodyPr>
            <a:lstStyle/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1 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HS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chìa</a:t>
              </a:r>
              <a:r>
                <a:rPr lang="en-US" sz="280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khóa </a:t>
              </a: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  <a:sym typeface="Wingdings 3"/>
                </a:rPr>
                <a:t></a:t>
              </a: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endParaRPr lang="en-US" sz="2800" dirty="0">
                <a:solidFill>
                  <a:schemeClr val="tx1"/>
                </a:solidFill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200000"/>
                </a:lnSpc>
                <a:defRPr/>
              </a:pPr>
              <a:r>
                <a:rPr lang="en-US" sz="280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  <a:sym typeface="Wingdings 3"/>
                </a:rPr>
                <a:t> </a:t>
              </a: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Lưu 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ý: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lặp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</a:p>
            <a:p>
              <a:pPr marL="285750" indent="-285750" algn="just">
                <a:lnSpc>
                  <a:spcPct val="200000"/>
                </a:lnSpc>
                <a:buFont typeface="Wingdings" panose="05000000000000000000" pitchFamily="2" charset="2"/>
                <a:buChar char="ü"/>
                <a:defRPr/>
              </a:pPr>
              <a:r>
                <a:rPr lang="en-US" sz="280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HS </a:t>
              </a:r>
              <a:r>
                <a:rPr lang="en-US" sz="2800" smtClean="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lớp bấm        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GB" sz="2800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0864770F-E812-435C-828C-C803725F2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9586" y="4980375"/>
              <a:ext cx="748615" cy="748614"/>
            </a:xfrm>
            <a:prstGeom prst="rect">
              <a:avLst/>
            </a:prstGeom>
            <a:grpFill/>
          </p:spPr>
        </p:pic>
      </p:grpSp>
      <p:pic>
        <p:nvPicPr>
          <p:cNvPr id="11" name="Picture 2" descr="Nên lựa chọn dịch vụ SEO từ khóa hay SEO tổng thể">
            <a:extLst>
              <a:ext uri="{FF2B5EF4-FFF2-40B4-BE49-F238E27FC236}">
                <a16:creationId xmlns:a16="http://schemas.microsoft.com/office/drawing/2014/main" xmlns="" id="{D9E6299C-30B8-4657-8C15-673E79B3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9" y="2712774"/>
            <a:ext cx="6016571" cy="36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FE85FF-A380-4647-A0C9-426C0AC5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7572375" cy="5391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8687" y="5490185"/>
            <a:ext cx="10334625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Thành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viên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dự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hội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nghị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ghi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lại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mục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cơ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bản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Nguyên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nhân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– </a:t>
            </a: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hậu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quả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- </a:t>
            </a: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giải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#9Slide05 SVNAngellife" panose="02000500000000020003" pitchFamily="2" charset="0"/>
              </a:rPr>
              <a:t>pháp</a:t>
            </a:r>
            <a:r>
              <a:rPr lang="en-US" sz="3000" dirty="0">
                <a:solidFill>
                  <a:srgbClr val="C00000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ở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từng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báo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cáo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để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thảo</a:t>
            </a:r>
            <a:r>
              <a:rPr lang="en-US" sz="3000" dirty="0">
                <a:solidFill>
                  <a:schemeClr val="tx1"/>
                </a:solidFill>
                <a:latin typeface="#9Slide05 SVNAngellife" panose="02000500000000020003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5 SVNAngellife" panose="02000500000000020003" pitchFamily="2" charset="0"/>
              </a:rPr>
              <a:t>luận</a:t>
            </a:r>
            <a:endParaRPr lang="en-US" sz="3000" dirty="0">
              <a:solidFill>
                <a:schemeClr val="tx1"/>
              </a:solidFill>
              <a:latin typeface="#9Slide05 SVNAngellife" panose="02000500000000020003" pitchFamily="2" charset="0"/>
            </a:endParaRPr>
          </a:p>
        </p:txBody>
      </p:sp>
      <p:pic>
        <p:nvPicPr>
          <p:cNvPr id="1030" name="Picture 6" descr="People seminar icon simple style Royalty Free Vector Image">
            <a:extLst>
              <a:ext uri="{FF2B5EF4-FFF2-40B4-BE49-F238E27FC236}">
                <a16:creationId xmlns:a16="http://schemas.microsoft.com/office/drawing/2014/main" xmlns="" id="{E36F8FB1-FEE5-42E1-B292-FB991197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b="23473"/>
          <a:stretch/>
        </p:blipFill>
        <p:spPr bwMode="auto">
          <a:xfrm>
            <a:off x="7810032" y="1524000"/>
            <a:ext cx="4191467" cy="3771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4E96D-1AEB-42AD-BBD7-16D71D0BD026}"/>
              </a:ext>
            </a:extLst>
          </p:cNvPr>
          <p:cNvSpPr txBox="1"/>
          <p:nvPr/>
        </p:nvSpPr>
        <p:spPr>
          <a:xfrm>
            <a:off x="8448675" y="167486"/>
            <a:ext cx="32861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BÁO</a:t>
            </a:r>
            <a:r>
              <a:rPr lang="en-US" sz="4000" dirty="0">
                <a:solidFill>
                  <a:srgbClr val="C0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3 AllRoundGothic" panose="020B0703020202020104" pitchFamily="34" charset="0"/>
              </a:rPr>
              <a:t>CÁO</a:t>
            </a:r>
            <a:endParaRPr lang="en-US" sz="4000" dirty="0">
              <a:solidFill>
                <a:srgbClr val="C0000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5 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#9Slide03 AllRoundGothic" panose="020B0703020202020104" pitchFamily="34" charset="0"/>
              </a:rPr>
              <a:t>/</a:t>
            </a:r>
            <a:r>
              <a:rPr lang="en-US" sz="2800" dirty="0" err="1">
                <a:solidFill>
                  <a:schemeClr val="tx1"/>
                </a:solidFill>
                <a:latin typeface="#9Slide03 AllRoundGothic" panose="020B0703020202020104" pitchFamily="34" charset="0"/>
              </a:rPr>
              <a:t>nhóm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545C148A-50A0-437C-BC6E-E80D865351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4" y="4357093"/>
            <a:ext cx="1838325" cy="10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8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A8FB6A-5D97-4AA5-A4AB-A91A943E5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717"/>
            <a:ext cx="12192000" cy="6862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6E7E68-F2A1-40E4-BE05-45A24410B51B}"/>
              </a:ext>
            </a:extLst>
          </p:cNvPr>
          <p:cNvSpPr txBox="1"/>
          <p:nvPr/>
        </p:nvSpPr>
        <p:spPr>
          <a:xfrm>
            <a:off x="2329458" y="14206"/>
            <a:ext cx="697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KHAI</a:t>
            </a:r>
            <a:r>
              <a:rPr lang="en-GB" sz="32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THÁC</a:t>
            </a:r>
            <a:r>
              <a:rPr lang="en-GB" sz="32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TÀI</a:t>
            </a:r>
            <a:r>
              <a:rPr lang="en-GB" sz="32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NGUYÊN</a:t>
            </a:r>
            <a:r>
              <a:rPr lang="en-GB" sz="32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ĐẤT</a:t>
            </a:r>
            <a:endParaRPr lang="en-GB" sz="3200" u="sng" dirty="0">
              <a:solidFill>
                <a:srgbClr val="C0000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8FC5D72-4831-47B4-9E0C-E95476904C49}"/>
              </a:ext>
            </a:extLst>
          </p:cNvPr>
          <p:cNvSpPr/>
          <p:nvPr/>
        </p:nvSpPr>
        <p:spPr>
          <a:xfrm>
            <a:off x="380995" y="825514"/>
            <a:ext cx="2962275" cy="661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#9Slide07 IcielBaliho Script" pitchFamily="2" charset="-93"/>
              </a:rPr>
              <a:t>Thực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trạng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trước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đây</a:t>
            </a:r>
            <a:endParaRPr lang="en-GB" sz="2800" dirty="0">
              <a:latin typeface="#9Slide07 IcielBaliho Script" pitchFamily="2" charset="-93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A0E5059-1034-4AF8-B730-BF5861F9A6F5}"/>
              </a:ext>
            </a:extLst>
          </p:cNvPr>
          <p:cNvSpPr/>
          <p:nvPr/>
        </p:nvSpPr>
        <p:spPr>
          <a:xfrm>
            <a:off x="3781421" y="3124006"/>
            <a:ext cx="3043239" cy="66167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Nguyên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nhân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7175F12-A969-4CCA-AC7F-AEE6F5502698}"/>
              </a:ext>
            </a:extLst>
          </p:cNvPr>
          <p:cNvSpPr/>
          <p:nvPr/>
        </p:nvSpPr>
        <p:spPr>
          <a:xfrm>
            <a:off x="7481885" y="825514"/>
            <a:ext cx="4486274" cy="661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#9Slide07 IcielBaliho Script" pitchFamily="2" charset="-93"/>
              </a:rPr>
              <a:t>Giải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pháp</a:t>
            </a:r>
            <a:endParaRPr lang="en-GB" sz="2800" dirty="0">
              <a:latin typeface="#9Slide07 IcielBaliho Script" pitchFamily="2" charset="-93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F91CFCE-12F6-49E9-85C3-FB15222ECC21}"/>
              </a:ext>
            </a:extLst>
          </p:cNvPr>
          <p:cNvSpPr/>
          <p:nvPr/>
        </p:nvSpPr>
        <p:spPr>
          <a:xfrm>
            <a:off x="380994" y="1707915"/>
            <a:ext cx="2962275" cy="1282936"/>
          </a:xfrm>
          <a:prstGeom prst="roundRect">
            <a:avLst>
              <a:gd name="adj" fmla="val 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080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US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bị</a:t>
            </a:r>
            <a:r>
              <a:rPr lang="en-US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8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thoái</a:t>
            </a:r>
            <a:r>
              <a:rPr lang="en-US" sz="28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8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hóa</a:t>
            </a:r>
            <a:r>
              <a:rPr lang="en-US" sz="28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và</a:t>
            </a:r>
            <a:r>
              <a:rPr lang="en-US" sz="28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8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ô </a:t>
            </a:r>
            <a:r>
              <a:rPr lang="en-US" sz="28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nhiễm</a:t>
            </a:r>
            <a:endParaRPr lang="en-GB" sz="2800" b="0" dirty="0">
              <a:solidFill>
                <a:srgbClr val="C00000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arth Pollution Icon - Download in Flat Style">
            <a:extLst>
              <a:ext uri="{FF2B5EF4-FFF2-40B4-BE49-F238E27FC236}">
                <a16:creationId xmlns:a16="http://schemas.microsoft.com/office/drawing/2014/main" xmlns="" id="{84D74B32-EF85-4848-ADA6-2DBCD9A2A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4" y="3318274"/>
            <a:ext cx="2817418" cy="31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839896B-2A35-4075-8375-AECE80CC636F}"/>
              </a:ext>
            </a:extLst>
          </p:cNvPr>
          <p:cNvSpPr/>
          <p:nvPr/>
        </p:nvSpPr>
        <p:spPr>
          <a:xfrm>
            <a:off x="3781421" y="825514"/>
            <a:ext cx="3043239" cy="2077766"/>
          </a:xfrm>
          <a:prstGeom prst="roundRect">
            <a:avLst>
              <a:gd name="adj" fmla="val 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08000" algn="just">
              <a:spcAft>
                <a:spcPts val="0"/>
              </a:spcAft>
            </a:pP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-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Phát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triển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nông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nghiệp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với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quy</a:t>
            </a:r>
            <a:r>
              <a:rPr lang="en-US" sz="26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mô</a:t>
            </a:r>
            <a:r>
              <a:rPr lang="en-US" sz="26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lớn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sản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xuất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chuyên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canh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.</a:t>
            </a:r>
            <a:endParaRPr lang="en-GB" sz="2600" b="0" dirty="0">
              <a:solidFill>
                <a:schemeClr val="tx1"/>
              </a:solidFill>
              <a:effectLst/>
              <a:latin typeface="#9Slide07 IcielBaliho Script" pitchFamily="2" charset="-93"/>
            </a:endParaRPr>
          </a:p>
          <a:p>
            <a:pPr indent="108000" algn="just">
              <a:spcAft>
                <a:spcPts val="0"/>
              </a:spcAft>
            </a:pP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-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Sử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dụng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nhiều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chế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phẩm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hóa</a:t>
            </a:r>
            <a:r>
              <a:rPr lang="en-US" sz="26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6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học</a:t>
            </a:r>
            <a:r>
              <a:rPr lang="en-US" sz="26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.</a:t>
            </a:r>
            <a:endParaRPr lang="en-GB" sz="2600" b="0" dirty="0">
              <a:solidFill>
                <a:schemeClr val="tx1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F643E4E-16E8-4A5D-A3B0-393ACBCB298B}"/>
              </a:ext>
            </a:extLst>
          </p:cNvPr>
          <p:cNvSpPr txBox="1"/>
          <p:nvPr/>
        </p:nvSpPr>
        <p:spPr>
          <a:xfrm>
            <a:off x="7372348" y="1633714"/>
            <a:ext cx="4705348" cy="302974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1080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-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Sản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xuất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theo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hình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thức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đa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canh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và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luân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canh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  <a:sym typeface="Wingdings" panose="05000000000000000000" pitchFamily="2" charset="2"/>
              </a:rPr>
              <a:t>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giảm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sâu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bệnh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tăng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độ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phì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.</a:t>
            </a:r>
            <a:endParaRPr lang="en-GB" sz="2400" b="0" dirty="0">
              <a:solidFill>
                <a:schemeClr val="tx1"/>
              </a:solidFill>
              <a:effectLst/>
              <a:latin typeface="#9Slide07 IcielBaliho Script" pitchFamily="2" charset="-93"/>
            </a:endParaRPr>
          </a:p>
          <a:p>
            <a:pPr indent="1080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- 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Trồng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cây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che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phủ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bón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phân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hữu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cơ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giảm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cày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xới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duy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trì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độ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ẩm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của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bằng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lớp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phủ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  <a:sym typeface="Wingdings" panose="05000000000000000000" pitchFamily="2" charset="2"/>
              </a:rPr>
              <a:t>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Ngăn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ngừa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xói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mòn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bổ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sung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dinh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dưỡng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cho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đất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,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giảm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cỏ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dại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.</a:t>
            </a:r>
            <a:endParaRPr lang="en-GB" sz="2400" b="0" dirty="0">
              <a:solidFill>
                <a:schemeClr val="tx1"/>
              </a:solidFill>
              <a:effectLst/>
              <a:latin typeface="#9Slide07 IcielBaliho Script" pitchFamily="2" charset="-93"/>
            </a:endParaRPr>
          </a:p>
          <a:p>
            <a:pPr indent="1080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-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Kết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rgbClr val="C00000"/>
                </a:solidFill>
                <a:effectLst/>
                <a:latin typeface="#9Slide07 IcielBaliho Script" pitchFamily="2" charset="-93"/>
              </a:rPr>
              <a:t>hợp</a:t>
            </a:r>
            <a:r>
              <a:rPr lang="en-US" sz="2400" b="0" dirty="0">
                <a:solidFill>
                  <a:srgbClr val="C00000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chăn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nuôi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với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trồng</a:t>
            </a:r>
            <a:r>
              <a:rPr lang="en-US" sz="2400" b="0" dirty="0">
                <a:solidFill>
                  <a:schemeClr val="tx1"/>
                </a:solidFill>
                <a:effectLst/>
                <a:latin typeface="#9Slide07 IcielBaliho Script" pitchFamily="2" charset="-93"/>
              </a:rPr>
              <a:t> </a:t>
            </a:r>
            <a:r>
              <a:rPr lang="en-US" sz="2400" b="0" dirty="0" err="1">
                <a:solidFill>
                  <a:schemeClr val="tx1"/>
                </a:solidFill>
                <a:effectLst/>
                <a:latin typeface="#9Slide07 IcielBaliho Script" pitchFamily="2" charset="-93"/>
              </a:rPr>
              <a:t>cây</a:t>
            </a:r>
            <a:endParaRPr lang="en-GB" sz="2400" b="0" dirty="0">
              <a:solidFill>
                <a:schemeClr val="tx1"/>
              </a:solidFill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he 9 Best Fertilizers of 2022">
            <a:extLst>
              <a:ext uri="{FF2B5EF4-FFF2-40B4-BE49-F238E27FC236}">
                <a16:creationId xmlns:a16="http://schemas.microsoft.com/office/drawing/2014/main" xmlns="" id="{FEE57103-1117-429A-A19F-C5FBE6921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7" r="41969" b="16183"/>
          <a:stretch/>
        </p:blipFill>
        <p:spPr bwMode="auto">
          <a:xfrm>
            <a:off x="3781421" y="4202579"/>
            <a:ext cx="3131904" cy="2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ì sao nên che phủ đất khi trồng cây?">
            <a:extLst>
              <a:ext uri="{FF2B5EF4-FFF2-40B4-BE49-F238E27FC236}">
                <a16:creationId xmlns:a16="http://schemas.microsoft.com/office/drawing/2014/main" xmlns="" id="{F101D768-7236-41DE-A5D2-E54028A0D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13" y="4944484"/>
            <a:ext cx="1983486" cy="189931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mium Vector | Organic fertilizer logo design with illustration of  thriving seeds">
            <a:extLst>
              <a:ext uri="{FF2B5EF4-FFF2-40B4-BE49-F238E27FC236}">
                <a16:creationId xmlns:a16="http://schemas.microsoft.com/office/drawing/2014/main" xmlns="" id="{F35B9B8E-1717-4DC2-898B-42D207840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12722" r="11644" b="15324"/>
          <a:stretch/>
        </p:blipFill>
        <p:spPr bwMode="auto">
          <a:xfrm>
            <a:off x="7664427" y="4881032"/>
            <a:ext cx="2041384" cy="189931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itas Việt Nam: Hãy là người bảo vệ mẹ đất">
            <a:extLst>
              <a:ext uri="{FF2B5EF4-FFF2-40B4-BE49-F238E27FC236}">
                <a16:creationId xmlns:a16="http://schemas.microsoft.com/office/drawing/2014/main" xmlns="" id="{72CF7534-0388-4B0A-9F7A-2F2D31BC2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 t="11600" r="23126" b="17600"/>
          <a:stretch/>
        </p:blipFill>
        <p:spPr bwMode="auto">
          <a:xfrm>
            <a:off x="9114918" y="4725789"/>
            <a:ext cx="1462087" cy="116835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mũi tên chỉ hướng | Mũi tên, Nghệ thuật, Hình">
            <a:extLst>
              <a:ext uri="{FF2B5EF4-FFF2-40B4-BE49-F238E27FC236}">
                <a16:creationId xmlns:a16="http://schemas.microsoft.com/office/drawing/2014/main" xmlns="" id="{2624BE6D-163B-4A4D-9BED-1DD618D9F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259254" y="2800364"/>
            <a:ext cx="1543038" cy="100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mũi tên chỉ hướng | Mũi tên, Nghệ thuật, Hình">
            <a:extLst>
              <a:ext uri="{FF2B5EF4-FFF2-40B4-BE49-F238E27FC236}">
                <a16:creationId xmlns:a16="http://schemas.microsoft.com/office/drawing/2014/main" xmlns="" id="{FCAECE75-0435-4288-99C3-64AFE447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021045" y="3647036"/>
            <a:ext cx="1460840" cy="94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9A91CB9C-0962-47E1-B953-750E6CA8CFCA}"/>
              </a:ext>
            </a:extLst>
          </p:cNvPr>
          <p:cNvSpPr/>
          <p:nvPr/>
        </p:nvSpPr>
        <p:spPr>
          <a:xfrm>
            <a:off x="3198412" y="5124450"/>
            <a:ext cx="380994" cy="76968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xmlns="" id="{4AD337E6-EEB2-4C41-9A55-608BC55F454F}"/>
              </a:ext>
            </a:extLst>
          </p:cNvPr>
          <p:cNvSpPr/>
          <p:nvPr/>
        </p:nvSpPr>
        <p:spPr>
          <a:xfrm>
            <a:off x="7075245" y="5224286"/>
            <a:ext cx="589181" cy="76968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7B3CD99-E818-4B05-BAB3-5CE3C27A89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7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ne Forest | Forest illustration, Forest cartoon, Landscape illustration">
            <a:extLst>
              <a:ext uri="{FF2B5EF4-FFF2-40B4-BE49-F238E27FC236}">
                <a16:creationId xmlns:a16="http://schemas.microsoft.com/office/drawing/2014/main" xmlns="" id="{C997EA46-109C-487C-902F-FC0186A4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8D2447-F1EE-4AD1-9775-96E4F497EEB0}"/>
              </a:ext>
            </a:extLst>
          </p:cNvPr>
          <p:cNvSpPr/>
          <p:nvPr/>
        </p:nvSpPr>
        <p:spPr>
          <a:xfrm>
            <a:off x="0" y="285751"/>
            <a:ext cx="11934825" cy="639492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6E7E68-F2A1-40E4-BE05-45A24410B51B}"/>
              </a:ext>
            </a:extLst>
          </p:cNvPr>
          <p:cNvSpPr txBox="1"/>
          <p:nvPr/>
        </p:nvSpPr>
        <p:spPr>
          <a:xfrm>
            <a:off x="9977436" y="801655"/>
            <a:ext cx="2076451" cy="4149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KHAI</a:t>
            </a:r>
            <a:r>
              <a:rPr lang="en-GB" sz="36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6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THÁC</a:t>
            </a:r>
            <a:r>
              <a:rPr lang="en-GB" sz="36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6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TÀI</a:t>
            </a:r>
            <a:r>
              <a:rPr lang="en-GB" sz="36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6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NGUYÊN</a:t>
            </a:r>
            <a:r>
              <a:rPr lang="en-GB" sz="3600" u="sng" dirty="0">
                <a:solidFill>
                  <a:srgbClr val="C00000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600" u="sng" dirty="0" err="1">
                <a:solidFill>
                  <a:srgbClr val="C00000"/>
                </a:solidFill>
                <a:latin typeface="#9Slide03 AllRoundGothic" panose="020B0703020202020104" pitchFamily="34" charset="-93"/>
              </a:rPr>
              <a:t>RỪNG</a:t>
            </a:r>
            <a:endParaRPr lang="en-GB" sz="3600" u="sng" dirty="0">
              <a:solidFill>
                <a:srgbClr val="C00000"/>
              </a:solidFill>
              <a:latin typeface="#9Slide03 AllRoundGothic" panose="020B0703020202020104" pitchFamily="34" charset="-93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48E2B4DC-A1E3-4F5E-A05E-DB59FA5819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618658"/>
              </p:ext>
            </p:extLst>
          </p:nvPr>
        </p:nvGraphicFramePr>
        <p:xfrm>
          <a:off x="252415" y="152400"/>
          <a:ext cx="10206035" cy="544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Deforestation icon. ecological natural problem. vector flat cartoon  illustration. | CanStock">
            <a:extLst>
              <a:ext uri="{FF2B5EF4-FFF2-40B4-BE49-F238E27FC236}">
                <a16:creationId xmlns:a16="http://schemas.microsoft.com/office/drawing/2014/main" xmlns="" id="{2FFF1A14-D90A-4F19-A7A7-C94FF726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86358"/>
            <a:ext cx="2147805" cy="219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odiversity loss concept icon disappearance Vector Image">
            <a:extLst>
              <a:ext uri="{FF2B5EF4-FFF2-40B4-BE49-F238E27FC236}">
                <a16:creationId xmlns:a16="http://schemas.microsoft.com/office/drawing/2014/main" xmlns="" id="{47866873-3025-423F-8447-BC73BD81E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7500" r="21800" b="44444"/>
          <a:stretch/>
        </p:blipFill>
        <p:spPr bwMode="auto">
          <a:xfrm>
            <a:off x="1247775" y="2876550"/>
            <a:ext cx="1600200" cy="148039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verexploitation Of Natural Resources Stock Illustration - Download Image  Now - iStock">
            <a:extLst>
              <a:ext uri="{FF2B5EF4-FFF2-40B4-BE49-F238E27FC236}">
                <a16:creationId xmlns:a16="http://schemas.microsoft.com/office/drawing/2014/main" xmlns="" id="{5C66CE78-02C4-43C1-8002-755FB42AC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8" b="16348"/>
          <a:stretch/>
        </p:blipFill>
        <p:spPr bwMode="auto">
          <a:xfrm>
            <a:off x="3314782" y="2982963"/>
            <a:ext cx="2147805" cy="188108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ist of the United States National Park System official units - Wikipedia">
            <a:extLst>
              <a:ext uri="{FF2B5EF4-FFF2-40B4-BE49-F238E27FC236}">
                <a16:creationId xmlns:a16="http://schemas.microsoft.com/office/drawing/2014/main" xmlns="" id="{B1B05342-9F34-4574-B7C3-FC1157C9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4587439"/>
            <a:ext cx="1881188" cy="218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forestation - Free nature icons">
            <a:extLst>
              <a:ext uri="{FF2B5EF4-FFF2-40B4-BE49-F238E27FC236}">
                <a16:creationId xmlns:a16="http://schemas.microsoft.com/office/drawing/2014/main" xmlns="" id="{FBA67857-7974-4A4E-A588-515C2BF4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33" y="5011026"/>
            <a:ext cx="1812091" cy="181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2E44451-DD43-4B51-AB67-FCFE61403C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6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werpoint Background In Hd - 1024x768 - Download HD Wallpaper -  WallpaperTip">
            <a:extLst>
              <a:ext uri="{FF2B5EF4-FFF2-40B4-BE49-F238E27FC236}">
                <a16:creationId xmlns:a16="http://schemas.microsoft.com/office/drawing/2014/main" xmlns="" id="{6C4DC8D9-7EE7-4BC0-AE71-E995C10B8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b="3926"/>
          <a:stretch/>
        </p:blipFill>
        <p:spPr bwMode="auto">
          <a:xfrm>
            <a:off x="-8867" y="14206"/>
            <a:ext cx="12209734" cy="68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6E7E68-F2A1-40E4-BE05-45A24410B51B}"/>
              </a:ext>
            </a:extLst>
          </p:cNvPr>
          <p:cNvSpPr txBox="1"/>
          <p:nvPr/>
        </p:nvSpPr>
        <p:spPr>
          <a:xfrm>
            <a:off x="2488494" y="164127"/>
            <a:ext cx="7786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KHAI</a:t>
            </a:r>
            <a:r>
              <a:rPr lang="en-GB" sz="3200" u="sng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THÁC</a:t>
            </a:r>
            <a:r>
              <a:rPr lang="en-GB" sz="3200" u="sng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TÀI</a:t>
            </a:r>
            <a:r>
              <a:rPr lang="en-GB" sz="3200" u="sng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NGUYÊN</a:t>
            </a:r>
            <a:r>
              <a:rPr lang="en-GB" sz="3200" u="sng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KHOÁNG</a:t>
            </a:r>
            <a:r>
              <a:rPr lang="en-GB" sz="3200" u="sng" dirty="0">
                <a:solidFill>
                  <a:schemeClr val="bg1"/>
                </a:solidFill>
                <a:latin typeface="#9Slide03 AllRoundGothic" panose="020B0703020202020104" pitchFamily="34" charset="-93"/>
              </a:rPr>
              <a:t> </a:t>
            </a:r>
            <a:r>
              <a:rPr lang="en-GB" sz="3200" u="sng" dirty="0" err="1">
                <a:solidFill>
                  <a:schemeClr val="bg1"/>
                </a:solidFill>
                <a:latin typeface="#9Slide03 AllRoundGothic" panose="020B0703020202020104" pitchFamily="34" charset="-93"/>
              </a:rPr>
              <a:t>SẢN</a:t>
            </a:r>
            <a:endParaRPr lang="en-GB" sz="3200" u="sng" dirty="0">
              <a:solidFill>
                <a:schemeClr val="bg1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EA6A6F8-6064-44AB-A584-1E087634B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0" y="6302384"/>
            <a:ext cx="555616" cy="555616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E88DF986-0E25-4585-91B4-6D0E649B0D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913548"/>
              </p:ext>
            </p:extLst>
          </p:nvPr>
        </p:nvGraphicFramePr>
        <p:xfrm>
          <a:off x="205945" y="304183"/>
          <a:ext cx="5109005" cy="655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A9142C3-79E4-4077-8DE7-1B5DFBBAA2D5}"/>
              </a:ext>
            </a:extLst>
          </p:cNvPr>
          <p:cNvGrpSpPr/>
          <p:nvPr/>
        </p:nvGrpSpPr>
        <p:grpSpPr>
          <a:xfrm>
            <a:off x="2487859" y="1475056"/>
            <a:ext cx="5113091" cy="1122167"/>
            <a:chOff x="1871036" y="1092350"/>
            <a:chExt cx="1511279" cy="11221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5BCE6B75-7B19-42D2-97F6-FB338FCD6143}"/>
                </a:ext>
              </a:extLst>
            </p:cNvPr>
            <p:cNvSpPr/>
            <p:nvPr/>
          </p:nvSpPr>
          <p:spPr>
            <a:xfrm>
              <a:off x="1958497" y="1092350"/>
              <a:ext cx="1423818" cy="11075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5F469B8-8E53-47C6-B6FC-15B546BC3461}"/>
                </a:ext>
              </a:extLst>
            </p:cNvPr>
            <p:cNvSpPr txBox="1"/>
            <p:nvPr/>
          </p:nvSpPr>
          <p:spPr>
            <a:xfrm>
              <a:off x="1871036" y="1106980"/>
              <a:ext cx="1423818" cy="1107537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Suy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giảm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tài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nguyên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khoáng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sản</a:t>
              </a:r>
              <a:endParaRPr lang="en-GB" sz="2800" kern="1200" dirty="0">
                <a:latin typeface="#9Slide07 IcielBaliho Script" pitchFamily="2" charset="-93"/>
              </a:endParaRPr>
            </a:p>
            <a:p>
              <a:pPr marL="114300" lvl="1" indent="-11430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800" kern="1200" dirty="0">
                  <a:latin typeface="#9Slide07 IcielBaliho Script" pitchFamily="2" charset="-93"/>
                </a:rPr>
                <a:t> Ô </a:t>
              </a:r>
              <a:r>
                <a:rPr lang="en-GB" sz="2800" kern="1200" dirty="0" err="1">
                  <a:latin typeface="#9Slide07 IcielBaliho Script" pitchFamily="2" charset="-93"/>
                </a:rPr>
                <a:t>nhiễm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môi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trường</a:t>
              </a:r>
              <a:endParaRPr lang="en-GB" sz="2800" kern="1200" dirty="0">
                <a:latin typeface="#9Slide07 IcielBaliho Script" pitchFamily="2" charset="-93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8508762-888D-439E-B4E3-1E22453D9494}"/>
              </a:ext>
            </a:extLst>
          </p:cNvPr>
          <p:cNvGrpSpPr/>
          <p:nvPr/>
        </p:nvGrpSpPr>
        <p:grpSpPr>
          <a:xfrm>
            <a:off x="3903034" y="2955863"/>
            <a:ext cx="4785536" cy="1477484"/>
            <a:chOff x="3461828" y="2261704"/>
            <a:chExt cx="1543598" cy="147748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2A0636-91AE-4501-9D45-E183A1623DB7}"/>
                </a:ext>
              </a:extLst>
            </p:cNvPr>
            <p:cNvSpPr/>
            <p:nvPr/>
          </p:nvSpPr>
          <p:spPr>
            <a:xfrm>
              <a:off x="3581608" y="2631651"/>
              <a:ext cx="1423818" cy="110753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CB6123-E446-4246-A6D8-39BF956E632B}"/>
                </a:ext>
              </a:extLst>
            </p:cNvPr>
            <p:cNvSpPr txBox="1"/>
            <p:nvPr/>
          </p:nvSpPr>
          <p:spPr>
            <a:xfrm>
              <a:off x="3461828" y="2261704"/>
              <a:ext cx="1423818" cy="1107537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800" kern="1200" dirty="0">
                  <a:latin typeface="#9Slide07 IcielBaliho Script" pitchFamily="2" charset="-93"/>
                </a:rPr>
                <a:t>Do </a:t>
              </a:r>
              <a:r>
                <a:rPr lang="en-GB" sz="2800" kern="1200" dirty="0" err="1">
                  <a:latin typeface="#9Slide07 IcielBaliho Script" pitchFamily="2" charset="-93"/>
                </a:rPr>
                <a:t>lịch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sử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khai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thác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và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sử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dụng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khoáng</a:t>
              </a:r>
              <a:r>
                <a:rPr lang="en-GB" sz="2800" kern="1200" dirty="0">
                  <a:latin typeface="#9Slide07 IcielBaliho Script" pitchFamily="2" charset="-93"/>
                </a:rPr>
                <a:t> </a:t>
              </a:r>
              <a:r>
                <a:rPr lang="en-GB" sz="2800" kern="1200" dirty="0" err="1">
                  <a:latin typeface="#9Slide07 IcielBaliho Script" pitchFamily="2" charset="-93"/>
                </a:rPr>
                <a:t>sản</a:t>
              </a:r>
              <a:endParaRPr lang="en-GB" sz="2800" kern="1200" dirty="0">
                <a:latin typeface="#9Slide07 IcielBaliho Script" pitchFamily="2" charset="-93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F9E1D74-5890-4E5F-91B6-8108E521DB07}"/>
              </a:ext>
            </a:extLst>
          </p:cNvPr>
          <p:cNvSpPr/>
          <p:nvPr/>
        </p:nvSpPr>
        <p:spPr>
          <a:xfrm>
            <a:off x="8946441" y="3249682"/>
            <a:ext cx="1423818" cy="110753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180BD5A-106B-4709-B01E-54867F08AA73}"/>
              </a:ext>
            </a:extLst>
          </p:cNvPr>
          <p:cNvSpPr txBox="1"/>
          <p:nvPr/>
        </p:nvSpPr>
        <p:spPr>
          <a:xfrm>
            <a:off x="5529762" y="4176043"/>
            <a:ext cx="6443997" cy="26469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Khai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thác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tiết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kiệm</a:t>
            </a:r>
            <a:r>
              <a:rPr lang="en-US" sz="2600" kern="1200" dirty="0">
                <a:latin typeface="#9Slide07 IcielBaliho Script" pitchFamily="2" charset="-93"/>
              </a:rPr>
              <a:t>,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phù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hợp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</a:p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Áp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dụng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công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nghệ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hiện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đại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để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khai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thác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hiệu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quả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,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giảm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thiểu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ô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nhiễm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môi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trường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.</a:t>
            </a:r>
            <a:endParaRPr lang="en-GB" sz="2600" b="0" kern="1200" dirty="0">
              <a:effectLst/>
              <a:latin typeface="#9Slide07 IcielBaliho Script" pitchFamily="2" charset="-93"/>
            </a:endParaRPr>
          </a:p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kern="1200" dirty="0"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Hạn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chế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xuất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khẩu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nguyên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,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nhiên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liệu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thô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.</a:t>
            </a:r>
            <a:endParaRPr lang="en-GB" sz="2600" b="0" kern="1200" dirty="0">
              <a:effectLst/>
              <a:latin typeface="#9Slide07 IcielBaliho Script" pitchFamily="2" charset="-93"/>
            </a:endParaRPr>
          </a:p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0" kern="1200" dirty="0" err="1">
                <a:effectLst/>
                <a:latin typeface="#9Slide07 IcielBaliho Script" pitchFamily="2" charset="-93"/>
              </a:rPr>
              <a:t>Phát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triển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nguyên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liệu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thay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thế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và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năng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lượng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tái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tạo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</a:p>
          <a:p>
            <a:pPr marL="57150" lvl="1" indent="-57150" algn="just" defTabSz="2667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Nhập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khẩu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một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số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nguyên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,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nhiên</a:t>
            </a:r>
            <a:r>
              <a:rPr lang="en-US" sz="2600" b="0" kern="1200" dirty="0">
                <a:effectLst/>
                <a:latin typeface="#9Slide07 IcielBaliho Script" pitchFamily="2" charset="-93"/>
              </a:rPr>
              <a:t> </a:t>
            </a:r>
            <a:r>
              <a:rPr lang="en-US" sz="2600" b="0" kern="1200" dirty="0" err="1">
                <a:effectLst/>
                <a:latin typeface="#9Slide07 IcielBaliho Script" pitchFamily="2" charset="-93"/>
              </a:rPr>
              <a:t>liệu</a:t>
            </a:r>
            <a:endParaRPr lang="en-GB" sz="2600" b="0" kern="12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áo gỡ những &quot;nút thắt&quot; để phát triển các nguồn năng lượng sạch">
            <a:extLst>
              <a:ext uri="{FF2B5EF4-FFF2-40B4-BE49-F238E27FC236}">
                <a16:creationId xmlns:a16="http://schemas.microsoft.com/office/drawing/2014/main" xmlns="" id="{1EA4704E-7E46-4A4F-91AF-8E6B1107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78" y="1372225"/>
            <a:ext cx="3502040" cy="24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143" y="5192767"/>
            <a:ext cx="10174664" cy="1382026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    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Nếu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trưởng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tài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nguyên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hỏi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giải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pháp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khu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vực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Bắc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Mỹ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chiến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lược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khai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thác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bền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vững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#9Slide07 IcielBaliho Script" pitchFamily="2" charset="0"/>
              </a:rPr>
              <a:t>Việt</a:t>
            </a:r>
            <a:r>
              <a:rPr lang="en-US" sz="2800" dirty="0">
                <a:solidFill>
                  <a:srgbClr val="C00000"/>
                </a:solidFill>
                <a:latin typeface="#9Slide07 IcielBaliho Script" pitchFamily="2" charset="0"/>
              </a:rPr>
              <a:t> Nam?</a:t>
            </a:r>
          </a:p>
        </p:txBody>
      </p:sp>
      <p:pic>
        <p:nvPicPr>
          <p:cNvPr id="2050" name="Picture 2" descr="KIPOS - Giải pháp thư viện tổng th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84" y="0"/>
            <a:ext cx="4969702" cy="311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bền vững sẽ là “vắc - xin” của doanh nghiệp giữa bão COV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r="16086"/>
          <a:stretch/>
        </p:blipFill>
        <p:spPr bwMode="auto">
          <a:xfrm>
            <a:off x="39200" y="0"/>
            <a:ext cx="6096000" cy="4864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BaoViet | Báo cáo phát triển bền vững"/>
          <p:cNvSpPr>
            <a:spLocks noChangeAspect="1" noChangeArrowheads="1"/>
          </p:cNvSpPr>
          <p:nvPr/>
        </p:nvSpPr>
        <p:spPr bwMode="auto">
          <a:xfrm>
            <a:off x="-5374657" y="1909860"/>
            <a:ext cx="134320" cy="13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BaoViet | Báo cáo phát triển bền vữ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18" y="2981739"/>
            <a:ext cx="583883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Câu hỏi thường gặ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Câu hỏi thường gặp"/>
          <p:cNvSpPr>
            <a:spLocks noChangeAspect="1" noChangeArrowheads="1"/>
          </p:cNvSpPr>
          <p:nvPr/>
        </p:nvSpPr>
        <p:spPr bwMode="auto">
          <a:xfrm>
            <a:off x="-304800" y="58402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Message Question Red Icon - Message Types Icons - SoftIcons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99858"/>
            <a:ext cx="1567845" cy="156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34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AC8D95-C125-4610-A1C6-2AB481253A3E}"/>
              </a:ext>
            </a:extLst>
          </p:cNvPr>
          <p:cNvGrpSpPr/>
          <p:nvPr/>
        </p:nvGrpSpPr>
        <p:grpSpPr>
          <a:xfrm>
            <a:off x="7153275" y="51091"/>
            <a:ext cx="4781550" cy="2068445"/>
            <a:chOff x="0" y="0"/>
            <a:chExt cx="4591050" cy="34603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9F55A5F-9A2A-4D40-AE0E-2912621754EF}"/>
                </a:ext>
              </a:extLst>
            </p:cNvPr>
            <p:cNvSpPr/>
            <p:nvPr/>
          </p:nvSpPr>
          <p:spPr>
            <a:xfrm>
              <a:off x="0" y="0"/>
              <a:ext cx="4591050" cy="33432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2ACD53D5-0652-47D5-A7B8-AB94974B4D92}"/>
                </a:ext>
              </a:extLst>
            </p:cNvPr>
            <p:cNvGrpSpPr/>
            <p:nvPr/>
          </p:nvGrpSpPr>
          <p:grpSpPr>
            <a:xfrm>
              <a:off x="96829" y="95250"/>
              <a:ext cx="4427546" cy="3365080"/>
              <a:chOff x="96829" y="95250"/>
              <a:chExt cx="4427546" cy="3365080"/>
            </a:xfrm>
          </p:grpSpPr>
          <p:pic>
            <p:nvPicPr>
              <p:cNvPr id="12292" name="Picture 4" descr="Map The Journey - Customer Journey Icon Png Clipart - Full Size Clipart  (#3707125) - PinClipart">
                <a:extLst>
                  <a:ext uri="{FF2B5EF4-FFF2-40B4-BE49-F238E27FC236}">
                    <a16:creationId xmlns:a16="http://schemas.microsoft.com/office/drawing/2014/main" xmlns="" id="{CC634D08-B30F-42B6-8EC1-F969FBCE16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29" y="95250"/>
                <a:ext cx="4427546" cy="2781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5A35D92-0BC0-4084-B63E-A816D5FD513A}"/>
                  </a:ext>
                </a:extLst>
              </p:cNvPr>
              <p:cNvSpPr txBox="1"/>
              <p:nvPr/>
            </p:nvSpPr>
            <p:spPr>
              <a:xfrm>
                <a:off x="96829" y="937400"/>
                <a:ext cx="4427546" cy="2522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Hành</a:t>
                </a:r>
                <a:r>
                  <a:rPr lang="en-GB" sz="2800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      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trình</a:t>
                </a:r>
                <a:endParaRPr lang="en-GB" sz="2800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endParaRPr>
              </a:p>
              <a:p>
                <a:pPr algn="ctr"/>
                <a:endParaRPr lang="en-GB" sz="3600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endParaRPr>
              </a:p>
              <a:p>
                <a:pPr algn="ctr"/>
                <a:r>
                  <a:rPr lang="vi-VN" sz="2800" dirty="0">
                    <a:solidFill>
                      <a:srgbClr val="C0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qua các thành phố sầm uất</a:t>
                </a:r>
                <a:endParaRPr lang="en-GB" sz="20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C8156DD7-C750-4468-B53A-C6680865A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43000"/>
            <a:ext cx="6696076" cy="5715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2556A1F-9A59-4FA8-A8B6-CFB20D3AC32F}"/>
              </a:ext>
            </a:extLst>
          </p:cNvPr>
          <p:cNvGrpSpPr/>
          <p:nvPr/>
        </p:nvGrpSpPr>
        <p:grpSpPr>
          <a:xfrm>
            <a:off x="7048500" y="2184020"/>
            <a:ext cx="4991099" cy="4325718"/>
            <a:chOff x="7048500" y="2098295"/>
            <a:chExt cx="4991099" cy="43257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30F3336-201C-484B-B168-9E9425F47922}"/>
                </a:ext>
              </a:extLst>
            </p:cNvPr>
            <p:cNvSpPr txBox="1"/>
            <p:nvPr/>
          </p:nvSpPr>
          <p:spPr>
            <a:xfrm>
              <a:off x="7048500" y="2381560"/>
              <a:ext cx="4991099" cy="4042453"/>
            </a:xfrm>
            <a:custGeom>
              <a:avLst/>
              <a:gdLst>
                <a:gd name="connsiteX0" fmla="*/ 0 w 4991099"/>
                <a:gd name="connsiteY0" fmla="*/ 0 h 4042453"/>
                <a:gd name="connsiteX1" fmla="*/ 673798 w 4991099"/>
                <a:gd name="connsiteY1" fmla="*/ 0 h 4042453"/>
                <a:gd name="connsiteX2" fmla="*/ 1197864 w 4991099"/>
                <a:gd name="connsiteY2" fmla="*/ 0 h 4042453"/>
                <a:gd name="connsiteX3" fmla="*/ 1721929 w 4991099"/>
                <a:gd name="connsiteY3" fmla="*/ 0 h 4042453"/>
                <a:gd name="connsiteX4" fmla="*/ 2245995 w 4991099"/>
                <a:gd name="connsiteY4" fmla="*/ 0 h 4042453"/>
                <a:gd name="connsiteX5" fmla="*/ 2919793 w 4991099"/>
                <a:gd name="connsiteY5" fmla="*/ 0 h 4042453"/>
                <a:gd name="connsiteX6" fmla="*/ 3593591 w 4991099"/>
                <a:gd name="connsiteY6" fmla="*/ 0 h 4042453"/>
                <a:gd name="connsiteX7" fmla="*/ 4117657 w 4991099"/>
                <a:gd name="connsiteY7" fmla="*/ 0 h 4042453"/>
                <a:gd name="connsiteX8" fmla="*/ 4991099 w 4991099"/>
                <a:gd name="connsiteY8" fmla="*/ 0 h 4042453"/>
                <a:gd name="connsiteX9" fmla="*/ 4991099 w 4991099"/>
                <a:gd name="connsiteY9" fmla="*/ 552469 h 4042453"/>
                <a:gd name="connsiteX10" fmla="*/ 4991099 w 4991099"/>
                <a:gd name="connsiteY10" fmla="*/ 1104937 h 4042453"/>
                <a:gd name="connsiteX11" fmla="*/ 4991099 w 4991099"/>
                <a:gd name="connsiteY11" fmla="*/ 1859528 h 4042453"/>
                <a:gd name="connsiteX12" fmla="*/ 4991099 w 4991099"/>
                <a:gd name="connsiteY12" fmla="*/ 2573695 h 4042453"/>
                <a:gd name="connsiteX13" fmla="*/ 4991099 w 4991099"/>
                <a:gd name="connsiteY13" fmla="*/ 3328286 h 4042453"/>
                <a:gd name="connsiteX14" fmla="*/ 4991099 w 4991099"/>
                <a:gd name="connsiteY14" fmla="*/ 4042453 h 4042453"/>
                <a:gd name="connsiteX15" fmla="*/ 4417123 w 4991099"/>
                <a:gd name="connsiteY15" fmla="*/ 4042453 h 4042453"/>
                <a:gd name="connsiteX16" fmla="*/ 3693413 w 4991099"/>
                <a:gd name="connsiteY16" fmla="*/ 4042453 h 4042453"/>
                <a:gd name="connsiteX17" fmla="*/ 3019615 w 4991099"/>
                <a:gd name="connsiteY17" fmla="*/ 4042453 h 4042453"/>
                <a:gd name="connsiteX18" fmla="*/ 2345817 w 4991099"/>
                <a:gd name="connsiteY18" fmla="*/ 4042453 h 4042453"/>
                <a:gd name="connsiteX19" fmla="*/ 1871662 w 4991099"/>
                <a:gd name="connsiteY19" fmla="*/ 4042453 h 4042453"/>
                <a:gd name="connsiteX20" fmla="*/ 1197864 w 4991099"/>
                <a:gd name="connsiteY20" fmla="*/ 4042453 h 4042453"/>
                <a:gd name="connsiteX21" fmla="*/ 723709 w 4991099"/>
                <a:gd name="connsiteY21" fmla="*/ 4042453 h 4042453"/>
                <a:gd name="connsiteX22" fmla="*/ 0 w 4991099"/>
                <a:gd name="connsiteY22" fmla="*/ 4042453 h 4042453"/>
                <a:gd name="connsiteX23" fmla="*/ 0 w 4991099"/>
                <a:gd name="connsiteY23" fmla="*/ 3449560 h 4042453"/>
                <a:gd name="connsiteX24" fmla="*/ 0 w 4991099"/>
                <a:gd name="connsiteY24" fmla="*/ 2735393 h 4042453"/>
                <a:gd name="connsiteX25" fmla="*/ 0 w 4991099"/>
                <a:gd name="connsiteY25" fmla="*/ 2021227 h 4042453"/>
                <a:gd name="connsiteX26" fmla="*/ 0 w 4991099"/>
                <a:gd name="connsiteY26" fmla="*/ 1266635 h 4042453"/>
                <a:gd name="connsiteX27" fmla="*/ 0 w 4991099"/>
                <a:gd name="connsiteY27" fmla="*/ 673742 h 4042453"/>
                <a:gd name="connsiteX28" fmla="*/ 0 w 4991099"/>
                <a:gd name="connsiteY28" fmla="*/ 0 h 404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991099" h="4042453" extrusionOk="0">
                  <a:moveTo>
                    <a:pt x="0" y="0"/>
                  </a:moveTo>
                  <a:cubicBezTo>
                    <a:pt x="260091" y="4177"/>
                    <a:pt x="478603" y="6423"/>
                    <a:pt x="673798" y="0"/>
                  </a:cubicBezTo>
                  <a:cubicBezTo>
                    <a:pt x="868993" y="-6423"/>
                    <a:pt x="1083574" y="-5555"/>
                    <a:pt x="1197864" y="0"/>
                  </a:cubicBezTo>
                  <a:cubicBezTo>
                    <a:pt x="1312154" y="5555"/>
                    <a:pt x="1493514" y="-15749"/>
                    <a:pt x="1721929" y="0"/>
                  </a:cubicBezTo>
                  <a:cubicBezTo>
                    <a:pt x="1950345" y="15749"/>
                    <a:pt x="2100723" y="-11930"/>
                    <a:pt x="2245995" y="0"/>
                  </a:cubicBezTo>
                  <a:cubicBezTo>
                    <a:pt x="2391267" y="11930"/>
                    <a:pt x="2775665" y="-32944"/>
                    <a:pt x="2919793" y="0"/>
                  </a:cubicBezTo>
                  <a:cubicBezTo>
                    <a:pt x="3063921" y="32944"/>
                    <a:pt x="3266728" y="-13254"/>
                    <a:pt x="3593591" y="0"/>
                  </a:cubicBezTo>
                  <a:cubicBezTo>
                    <a:pt x="3920454" y="13254"/>
                    <a:pt x="3870409" y="19056"/>
                    <a:pt x="4117657" y="0"/>
                  </a:cubicBezTo>
                  <a:cubicBezTo>
                    <a:pt x="4364905" y="-19056"/>
                    <a:pt x="4644165" y="10001"/>
                    <a:pt x="4991099" y="0"/>
                  </a:cubicBezTo>
                  <a:cubicBezTo>
                    <a:pt x="5001054" y="169224"/>
                    <a:pt x="4980429" y="414010"/>
                    <a:pt x="4991099" y="552469"/>
                  </a:cubicBezTo>
                  <a:cubicBezTo>
                    <a:pt x="5001769" y="690928"/>
                    <a:pt x="4998754" y="849144"/>
                    <a:pt x="4991099" y="1104937"/>
                  </a:cubicBezTo>
                  <a:cubicBezTo>
                    <a:pt x="4983444" y="1360730"/>
                    <a:pt x="5013949" y="1616832"/>
                    <a:pt x="4991099" y="1859528"/>
                  </a:cubicBezTo>
                  <a:cubicBezTo>
                    <a:pt x="4968249" y="2102224"/>
                    <a:pt x="5008968" y="2371475"/>
                    <a:pt x="4991099" y="2573695"/>
                  </a:cubicBezTo>
                  <a:cubicBezTo>
                    <a:pt x="4973230" y="2775915"/>
                    <a:pt x="4987030" y="3026442"/>
                    <a:pt x="4991099" y="3328286"/>
                  </a:cubicBezTo>
                  <a:cubicBezTo>
                    <a:pt x="4995168" y="3630130"/>
                    <a:pt x="4994082" y="3803818"/>
                    <a:pt x="4991099" y="4042453"/>
                  </a:cubicBezTo>
                  <a:cubicBezTo>
                    <a:pt x="4716794" y="4034270"/>
                    <a:pt x="4562150" y="4048287"/>
                    <a:pt x="4417123" y="4042453"/>
                  </a:cubicBezTo>
                  <a:cubicBezTo>
                    <a:pt x="4272096" y="4036619"/>
                    <a:pt x="4047192" y="4035914"/>
                    <a:pt x="3693413" y="4042453"/>
                  </a:cubicBezTo>
                  <a:cubicBezTo>
                    <a:pt x="3339634" y="4048993"/>
                    <a:pt x="3181906" y="4009389"/>
                    <a:pt x="3019615" y="4042453"/>
                  </a:cubicBezTo>
                  <a:cubicBezTo>
                    <a:pt x="2857324" y="4075517"/>
                    <a:pt x="2583165" y="4037261"/>
                    <a:pt x="2345817" y="4042453"/>
                  </a:cubicBezTo>
                  <a:cubicBezTo>
                    <a:pt x="2108469" y="4047645"/>
                    <a:pt x="2046206" y="4064938"/>
                    <a:pt x="1871662" y="4042453"/>
                  </a:cubicBezTo>
                  <a:cubicBezTo>
                    <a:pt x="1697119" y="4019968"/>
                    <a:pt x="1434666" y="4031929"/>
                    <a:pt x="1197864" y="4042453"/>
                  </a:cubicBezTo>
                  <a:cubicBezTo>
                    <a:pt x="961062" y="4052977"/>
                    <a:pt x="867276" y="4056027"/>
                    <a:pt x="723709" y="4042453"/>
                  </a:cubicBezTo>
                  <a:cubicBezTo>
                    <a:pt x="580143" y="4028879"/>
                    <a:pt x="325495" y="4056633"/>
                    <a:pt x="0" y="4042453"/>
                  </a:cubicBezTo>
                  <a:cubicBezTo>
                    <a:pt x="-13827" y="3763214"/>
                    <a:pt x="-17381" y="3671257"/>
                    <a:pt x="0" y="3449560"/>
                  </a:cubicBezTo>
                  <a:cubicBezTo>
                    <a:pt x="17381" y="3227863"/>
                    <a:pt x="-9677" y="2994133"/>
                    <a:pt x="0" y="2735393"/>
                  </a:cubicBezTo>
                  <a:cubicBezTo>
                    <a:pt x="9677" y="2476653"/>
                    <a:pt x="20379" y="2171232"/>
                    <a:pt x="0" y="2021227"/>
                  </a:cubicBezTo>
                  <a:cubicBezTo>
                    <a:pt x="-20379" y="1871222"/>
                    <a:pt x="35528" y="1616154"/>
                    <a:pt x="0" y="1266635"/>
                  </a:cubicBezTo>
                  <a:cubicBezTo>
                    <a:pt x="-35528" y="917116"/>
                    <a:pt x="23302" y="879771"/>
                    <a:pt x="0" y="673742"/>
                  </a:cubicBezTo>
                  <a:cubicBezTo>
                    <a:pt x="-23302" y="467713"/>
                    <a:pt x="8522" y="136747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1293482106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Quan  sát 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ình 16.2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GB" sz="2600" dirty="0"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GB" sz="2600" dirty="0">
                  <a:solidFill>
                    <a:srgbClr val="C0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vị trí phân bố của các trung tâm kinh tế lớn của Bắc Mỹ. </a:t>
              </a:r>
              <a:endParaRPr lang="en-GB" sz="26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Kể tên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các ngành công nghiệp ở các trung tâm.</a:t>
              </a:r>
              <a:endPara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15000"/>
                </a:lnSpc>
                <a:spcAft>
                  <a:spcPts val="800"/>
                </a:spcAft>
                <a:buFont typeface="Wingdings" panose="05000000000000000000" pitchFamily="2" charset="2"/>
                <a:buChar char="Ø"/>
              </a:pP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 bày </a:t>
              </a:r>
              <a:r>
                <a:rPr lang="vi-VN" sz="2600" dirty="0">
                  <a:solidFill>
                    <a:srgbClr val="C00000"/>
                  </a:solidFill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vai trò 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của các trung tâm kinh tế </a:t>
              </a:r>
              <a:r>
                <a:rPr lang="en-GB" sz="2600" dirty="0" err="1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600" dirty="0" err="1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GB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600" dirty="0">
                  <a:effectLst/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với nền kinh tế khu vực và toàn cầu.</a:t>
              </a:r>
              <a:endParaRPr lang="en-GB" sz="2600" dirty="0">
                <a:effectLst/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8DB21C2-7032-4708-A5D2-AB5089EDD4E2}"/>
                </a:ext>
              </a:extLst>
            </p:cNvPr>
            <p:cNvSpPr/>
            <p:nvPr/>
          </p:nvSpPr>
          <p:spPr>
            <a:xfrm>
              <a:off x="10288578" y="2098295"/>
              <a:ext cx="1576806" cy="64471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NHIỆM</a:t>
              </a:r>
              <a:r>
                <a:rPr lang="en-GB" sz="28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VỤ</a:t>
              </a:r>
              <a:endParaRPr lang="en-GB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BF1D3AF-1A96-48DA-B0A1-D6243F80FEF2}"/>
              </a:ext>
            </a:extLst>
          </p:cNvPr>
          <p:cNvSpPr/>
          <p:nvPr/>
        </p:nvSpPr>
        <p:spPr>
          <a:xfrm>
            <a:off x="152400" y="200176"/>
            <a:ext cx="6438900" cy="660765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2.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MỘT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SỐ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TRUNG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TÂM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KINH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TẾ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QUAN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TRỌNG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63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C8156DD7-C750-4468-B53A-C6680865A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4" y="908566"/>
            <a:ext cx="6696076" cy="5915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0F3336-201C-484B-B168-9E9425F47922}"/>
              </a:ext>
            </a:extLst>
          </p:cNvPr>
          <p:cNvSpPr txBox="1"/>
          <p:nvPr/>
        </p:nvSpPr>
        <p:spPr>
          <a:xfrm>
            <a:off x="180975" y="994291"/>
            <a:ext cx="5191125" cy="5921621"/>
          </a:xfrm>
          <a:custGeom>
            <a:avLst/>
            <a:gdLst>
              <a:gd name="connsiteX0" fmla="*/ 0 w 5191125"/>
              <a:gd name="connsiteY0" fmla="*/ 0 h 5422831"/>
              <a:gd name="connsiteX1" fmla="*/ 700802 w 5191125"/>
              <a:gd name="connsiteY1" fmla="*/ 0 h 5422831"/>
              <a:gd name="connsiteX2" fmla="*/ 1245870 w 5191125"/>
              <a:gd name="connsiteY2" fmla="*/ 0 h 5422831"/>
              <a:gd name="connsiteX3" fmla="*/ 1790938 w 5191125"/>
              <a:gd name="connsiteY3" fmla="*/ 0 h 5422831"/>
              <a:gd name="connsiteX4" fmla="*/ 2336006 w 5191125"/>
              <a:gd name="connsiteY4" fmla="*/ 0 h 5422831"/>
              <a:gd name="connsiteX5" fmla="*/ 3036808 w 5191125"/>
              <a:gd name="connsiteY5" fmla="*/ 0 h 5422831"/>
              <a:gd name="connsiteX6" fmla="*/ 3737610 w 5191125"/>
              <a:gd name="connsiteY6" fmla="*/ 0 h 5422831"/>
              <a:gd name="connsiteX7" fmla="*/ 4282678 w 5191125"/>
              <a:gd name="connsiteY7" fmla="*/ 0 h 5422831"/>
              <a:gd name="connsiteX8" fmla="*/ 5191125 w 5191125"/>
              <a:gd name="connsiteY8" fmla="*/ 0 h 5422831"/>
              <a:gd name="connsiteX9" fmla="*/ 5191125 w 5191125"/>
              <a:gd name="connsiteY9" fmla="*/ 515169 h 5422831"/>
              <a:gd name="connsiteX10" fmla="*/ 5191125 w 5191125"/>
              <a:gd name="connsiteY10" fmla="*/ 1030338 h 5422831"/>
              <a:gd name="connsiteX11" fmla="*/ 5191125 w 5191125"/>
              <a:gd name="connsiteY11" fmla="*/ 1816648 h 5422831"/>
              <a:gd name="connsiteX12" fmla="*/ 5191125 w 5191125"/>
              <a:gd name="connsiteY12" fmla="*/ 2548731 h 5422831"/>
              <a:gd name="connsiteX13" fmla="*/ 5191125 w 5191125"/>
              <a:gd name="connsiteY13" fmla="*/ 3335041 h 5422831"/>
              <a:gd name="connsiteX14" fmla="*/ 5191125 w 5191125"/>
              <a:gd name="connsiteY14" fmla="*/ 4067123 h 5422831"/>
              <a:gd name="connsiteX15" fmla="*/ 5191125 w 5191125"/>
              <a:gd name="connsiteY15" fmla="*/ 4690749 h 5422831"/>
              <a:gd name="connsiteX16" fmla="*/ 5191125 w 5191125"/>
              <a:gd name="connsiteY16" fmla="*/ 5422831 h 5422831"/>
              <a:gd name="connsiteX17" fmla="*/ 4594146 w 5191125"/>
              <a:gd name="connsiteY17" fmla="*/ 5422831 h 5422831"/>
              <a:gd name="connsiteX18" fmla="*/ 3893344 w 5191125"/>
              <a:gd name="connsiteY18" fmla="*/ 5422831 h 5422831"/>
              <a:gd name="connsiteX19" fmla="*/ 3400187 w 5191125"/>
              <a:gd name="connsiteY19" fmla="*/ 5422831 h 5422831"/>
              <a:gd name="connsiteX20" fmla="*/ 2699385 w 5191125"/>
              <a:gd name="connsiteY20" fmla="*/ 5422831 h 5422831"/>
              <a:gd name="connsiteX21" fmla="*/ 2206228 w 5191125"/>
              <a:gd name="connsiteY21" fmla="*/ 5422831 h 5422831"/>
              <a:gd name="connsiteX22" fmla="*/ 1557338 w 5191125"/>
              <a:gd name="connsiteY22" fmla="*/ 5422831 h 5422831"/>
              <a:gd name="connsiteX23" fmla="*/ 1012269 w 5191125"/>
              <a:gd name="connsiteY23" fmla="*/ 5422831 h 5422831"/>
              <a:gd name="connsiteX24" fmla="*/ 0 w 5191125"/>
              <a:gd name="connsiteY24" fmla="*/ 5422831 h 5422831"/>
              <a:gd name="connsiteX25" fmla="*/ 0 w 5191125"/>
              <a:gd name="connsiteY25" fmla="*/ 4799205 h 5422831"/>
              <a:gd name="connsiteX26" fmla="*/ 0 w 5191125"/>
              <a:gd name="connsiteY26" fmla="*/ 4012895 h 5422831"/>
              <a:gd name="connsiteX27" fmla="*/ 0 w 5191125"/>
              <a:gd name="connsiteY27" fmla="*/ 3443498 h 5422831"/>
              <a:gd name="connsiteX28" fmla="*/ 0 w 5191125"/>
              <a:gd name="connsiteY28" fmla="*/ 2928329 h 5422831"/>
              <a:gd name="connsiteX29" fmla="*/ 0 w 5191125"/>
              <a:gd name="connsiteY29" fmla="*/ 2142018 h 5422831"/>
              <a:gd name="connsiteX30" fmla="*/ 0 w 5191125"/>
              <a:gd name="connsiteY30" fmla="*/ 1409936 h 5422831"/>
              <a:gd name="connsiteX31" fmla="*/ 0 w 5191125"/>
              <a:gd name="connsiteY31" fmla="*/ 732082 h 5422831"/>
              <a:gd name="connsiteX32" fmla="*/ 0 w 5191125"/>
              <a:gd name="connsiteY32" fmla="*/ 0 h 5422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91125" h="5422831" extrusionOk="0">
                <a:moveTo>
                  <a:pt x="0" y="0"/>
                </a:moveTo>
                <a:cubicBezTo>
                  <a:pt x="313406" y="29109"/>
                  <a:pt x="451346" y="-7472"/>
                  <a:pt x="700802" y="0"/>
                </a:cubicBezTo>
                <a:cubicBezTo>
                  <a:pt x="950258" y="7472"/>
                  <a:pt x="1007587" y="22681"/>
                  <a:pt x="1245870" y="0"/>
                </a:cubicBezTo>
                <a:cubicBezTo>
                  <a:pt x="1484153" y="-22681"/>
                  <a:pt x="1580688" y="21656"/>
                  <a:pt x="1790938" y="0"/>
                </a:cubicBezTo>
                <a:cubicBezTo>
                  <a:pt x="2001188" y="-21656"/>
                  <a:pt x="2086944" y="13979"/>
                  <a:pt x="2336006" y="0"/>
                </a:cubicBezTo>
                <a:cubicBezTo>
                  <a:pt x="2585068" y="-13979"/>
                  <a:pt x="2702034" y="34034"/>
                  <a:pt x="3036808" y="0"/>
                </a:cubicBezTo>
                <a:cubicBezTo>
                  <a:pt x="3371582" y="-34034"/>
                  <a:pt x="3511162" y="-12304"/>
                  <a:pt x="3737610" y="0"/>
                </a:cubicBezTo>
                <a:cubicBezTo>
                  <a:pt x="3964058" y="12304"/>
                  <a:pt x="4078954" y="-22268"/>
                  <a:pt x="4282678" y="0"/>
                </a:cubicBezTo>
                <a:cubicBezTo>
                  <a:pt x="4486402" y="22268"/>
                  <a:pt x="4742441" y="33796"/>
                  <a:pt x="5191125" y="0"/>
                </a:cubicBezTo>
                <a:cubicBezTo>
                  <a:pt x="5214276" y="197640"/>
                  <a:pt x="5176836" y="319643"/>
                  <a:pt x="5191125" y="515169"/>
                </a:cubicBezTo>
                <a:cubicBezTo>
                  <a:pt x="5205414" y="710695"/>
                  <a:pt x="5188121" y="858073"/>
                  <a:pt x="5191125" y="1030338"/>
                </a:cubicBezTo>
                <a:cubicBezTo>
                  <a:pt x="5194129" y="1202603"/>
                  <a:pt x="5182332" y="1468414"/>
                  <a:pt x="5191125" y="1816648"/>
                </a:cubicBezTo>
                <a:cubicBezTo>
                  <a:pt x="5199919" y="2164882"/>
                  <a:pt x="5158571" y="2278158"/>
                  <a:pt x="5191125" y="2548731"/>
                </a:cubicBezTo>
                <a:cubicBezTo>
                  <a:pt x="5223679" y="2819304"/>
                  <a:pt x="5153462" y="3152525"/>
                  <a:pt x="5191125" y="3335041"/>
                </a:cubicBezTo>
                <a:cubicBezTo>
                  <a:pt x="5228789" y="3517557"/>
                  <a:pt x="5204030" y="3894982"/>
                  <a:pt x="5191125" y="4067123"/>
                </a:cubicBezTo>
                <a:cubicBezTo>
                  <a:pt x="5178220" y="4239264"/>
                  <a:pt x="5188533" y="4503647"/>
                  <a:pt x="5191125" y="4690749"/>
                </a:cubicBezTo>
                <a:cubicBezTo>
                  <a:pt x="5193717" y="4877851"/>
                  <a:pt x="5224826" y="5184023"/>
                  <a:pt x="5191125" y="5422831"/>
                </a:cubicBezTo>
                <a:cubicBezTo>
                  <a:pt x="4953595" y="5432359"/>
                  <a:pt x="4878803" y="5418804"/>
                  <a:pt x="4594146" y="5422831"/>
                </a:cubicBezTo>
                <a:cubicBezTo>
                  <a:pt x="4309489" y="5426858"/>
                  <a:pt x="4151189" y="5423441"/>
                  <a:pt x="3893344" y="5422831"/>
                </a:cubicBezTo>
                <a:cubicBezTo>
                  <a:pt x="3635499" y="5422221"/>
                  <a:pt x="3637999" y="5428408"/>
                  <a:pt x="3400187" y="5422831"/>
                </a:cubicBezTo>
                <a:cubicBezTo>
                  <a:pt x="3162375" y="5417254"/>
                  <a:pt x="2895244" y="5437227"/>
                  <a:pt x="2699385" y="5422831"/>
                </a:cubicBezTo>
                <a:cubicBezTo>
                  <a:pt x="2503526" y="5408435"/>
                  <a:pt x="2334831" y="5421451"/>
                  <a:pt x="2206228" y="5422831"/>
                </a:cubicBezTo>
                <a:cubicBezTo>
                  <a:pt x="2077625" y="5424211"/>
                  <a:pt x="1689634" y="5427854"/>
                  <a:pt x="1557338" y="5422831"/>
                </a:cubicBezTo>
                <a:cubicBezTo>
                  <a:pt x="1425042" y="5417809"/>
                  <a:pt x="1123702" y="5416066"/>
                  <a:pt x="1012269" y="5422831"/>
                </a:cubicBezTo>
                <a:cubicBezTo>
                  <a:pt x="900836" y="5429596"/>
                  <a:pt x="262108" y="5473385"/>
                  <a:pt x="0" y="5422831"/>
                </a:cubicBezTo>
                <a:cubicBezTo>
                  <a:pt x="25805" y="5248624"/>
                  <a:pt x="-30443" y="5009896"/>
                  <a:pt x="0" y="4799205"/>
                </a:cubicBezTo>
                <a:cubicBezTo>
                  <a:pt x="30443" y="4588514"/>
                  <a:pt x="3889" y="4355597"/>
                  <a:pt x="0" y="4012895"/>
                </a:cubicBezTo>
                <a:cubicBezTo>
                  <a:pt x="-3889" y="3670193"/>
                  <a:pt x="-21703" y="3620318"/>
                  <a:pt x="0" y="3443498"/>
                </a:cubicBezTo>
                <a:cubicBezTo>
                  <a:pt x="21703" y="3266678"/>
                  <a:pt x="11625" y="3085041"/>
                  <a:pt x="0" y="2928329"/>
                </a:cubicBezTo>
                <a:cubicBezTo>
                  <a:pt x="-11625" y="2771617"/>
                  <a:pt x="-26286" y="2443332"/>
                  <a:pt x="0" y="2142018"/>
                </a:cubicBezTo>
                <a:cubicBezTo>
                  <a:pt x="26286" y="1840704"/>
                  <a:pt x="-19575" y="1758476"/>
                  <a:pt x="0" y="1409936"/>
                </a:cubicBezTo>
                <a:cubicBezTo>
                  <a:pt x="19575" y="1061396"/>
                  <a:pt x="32837" y="1060383"/>
                  <a:pt x="0" y="732082"/>
                </a:cubicBezTo>
                <a:cubicBezTo>
                  <a:pt x="-32837" y="403781"/>
                  <a:pt x="6329" y="33565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934821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Đông bắc Hoa Kỳ và Đông Nam Ca-na-đa: Niu- Y-ooc, Si-ca-gô, Phi-la-đen-phi-a, Tô-rôn-tô, Môn-trê-an.</a:t>
            </a:r>
            <a:endParaRPr lang="en-GB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Đông nam và ven vịnh Mê –hi-cô của Hoa Kỳ: At-lan-ta, Niu-Ooc-lin, Hiu-xton, </a:t>
            </a:r>
            <a:endParaRPr lang="en-GB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Tây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Nam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Hoa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Kỳ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Lôt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An-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giơ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len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Xan 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Pharan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-xi-</a:t>
            </a:r>
            <a:r>
              <a:rPr lang="en-US" sz="2600" dirty="0" err="1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cô</a:t>
            </a:r>
            <a:r>
              <a:rPr lang="en-US" sz="26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tâm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đóng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vai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trò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tàu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kết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thúc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đẩy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tăng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trưởng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2600" kern="1800" dirty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vực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kết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nối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trung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tâm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kinh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tế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toàn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kern="18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sz="2600" kern="18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en-GB" sz="26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BF1D3AF-1A96-48DA-B0A1-D6243F80FEF2}"/>
              </a:ext>
            </a:extLst>
          </p:cNvPr>
          <p:cNvSpPr/>
          <p:nvPr/>
        </p:nvSpPr>
        <p:spPr>
          <a:xfrm>
            <a:off x="3071812" y="181126"/>
            <a:ext cx="6438900" cy="660765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2.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MỘT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SỐ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TRUNG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TÂM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KINH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TẾ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QUAN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TRỌNG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9AEE0BF-1B3F-4447-B683-4B9FDDD9B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A052CCE-C16A-4A0F-8A68-0222D37D95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8D41BC2-25D8-48BC-A268-AF6C82F9E747}"/>
              </a:ext>
            </a:extLst>
          </p:cNvPr>
          <p:cNvSpPr/>
          <p:nvPr/>
        </p:nvSpPr>
        <p:spPr>
          <a:xfrm>
            <a:off x="255181" y="317217"/>
            <a:ext cx="1168540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340" name="Picture 4" descr="Happy Kids Sprinter Coming First To Finish Line Stock Illustration -  Download Image Now - iStock">
            <a:extLst>
              <a:ext uri="{FF2B5EF4-FFF2-40B4-BE49-F238E27FC236}">
                <a16:creationId xmlns:a16="http://schemas.microsoft.com/office/drawing/2014/main" xmlns="" id="{A8085CEA-CD80-42C0-9307-7F5CE644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90549"/>
            <a:ext cx="604778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037345-A2BB-4310-B7DB-00B9538D429B}"/>
              </a:ext>
            </a:extLst>
          </p:cNvPr>
          <p:cNvSpPr txBox="1"/>
          <p:nvPr/>
        </p:nvSpPr>
        <p:spPr>
          <a:xfrm>
            <a:off x="-161925" y="2176409"/>
            <a:ext cx="26431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solidFill>
                  <a:srgbClr val="00B050"/>
                </a:solidFill>
                <a:latin typeface="#9Slide03 AllRoundGothic" panose="020B0703020202020104" pitchFamily="34" charset="-93"/>
                <a:cs typeface="Aharoni" panose="02010803020104030203" pitchFamily="2" charset="-79"/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3B1747-2F14-4476-BE2D-0BED81C53AB7}"/>
              </a:ext>
            </a:extLst>
          </p:cNvPr>
          <p:cNvSpPr txBox="1"/>
          <p:nvPr/>
        </p:nvSpPr>
        <p:spPr>
          <a:xfrm>
            <a:off x="3136106" y="199846"/>
            <a:ext cx="4236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chemeClr val="accent5">
                    <a:lumMod val="75000"/>
                  </a:schemeClr>
                </a:solidFill>
                <a:latin typeface="#9Slide03 AllRoundGothic" panose="020B0703020202020104" pitchFamily="34" charset="-93"/>
                <a:cs typeface="Aharoni" panose="02010803020104030203" pitchFamily="2" charset="-79"/>
              </a:rPr>
              <a:t>NHANH</a:t>
            </a:r>
            <a:endParaRPr lang="en-GB" sz="8000" b="1" dirty="0">
              <a:solidFill>
                <a:schemeClr val="accent5">
                  <a:lumMod val="75000"/>
                </a:schemeClr>
              </a:solidFill>
              <a:latin typeface="#9Slide03 AllRoundGothic" panose="020B0703020202020104" pitchFamily="34" charset="-93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83E4CD-808F-4986-850E-A0D7F7B8FC22}"/>
              </a:ext>
            </a:extLst>
          </p:cNvPr>
          <p:cNvSpPr txBox="1"/>
          <p:nvPr/>
        </p:nvSpPr>
        <p:spPr>
          <a:xfrm>
            <a:off x="8117681" y="2268884"/>
            <a:ext cx="42362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err="1">
                <a:solidFill>
                  <a:srgbClr val="C00000"/>
                </a:solidFill>
                <a:latin typeface="#9Slide03 AllRoundGothic" panose="020B0703020202020104" pitchFamily="34" charset="-93"/>
                <a:cs typeface="Aharoni" panose="02010803020104030203" pitchFamily="2" charset="-79"/>
              </a:rPr>
              <a:t>NHẤT</a:t>
            </a:r>
            <a:endParaRPr lang="en-GB" sz="8000" b="1" dirty="0">
              <a:solidFill>
                <a:srgbClr val="C00000"/>
              </a:solidFill>
              <a:latin typeface="#9Slide03 AllRoundGothic" panose="020B0703020202020104" pitchFamily="34" charset="-93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289B35-8A09-4D67-873E-9B3DFA43E568}"/>
              </a:ext>
            </a:extLst>
          </p:cNvPr>
          <p:cNvSpPr txBox="1"/>
          <p:nvPr/>
        </p:nvSpPr>
        <p:spPr>
          <a:xfrm>
            <a:off x="1282744" y="4274752"/>
            <a:ext cx="9381523" cy="217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GB" sz="2600" smtClean="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HS truy cập kahoot theo link GV gửi và làm bài.</a:t>
            </a:r>
            <a:endParaRPr lang="en-GB" sz="2600" dirty="0">
              <a:effectLst/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GB" sz="26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GB" sz="2600" dirty="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GB" sz="2600" dirty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err="1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GB" sz="260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, trả lời đúng nhiều câu hỏi nhất = 10 điểm.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HS trả lời nhiều câu hỏi đúng thứ 2 </a:t>
            </a: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= 9 điểm.</a:t>
            </a:r>
          </a:p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GB" sz="260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HS trả lời nhiều câu hỏi đúng </a:t>
            </a:r>
            <a:r>
              <a:rPr lang="en-GB" sz="260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thứ </a:t>
            </a: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GB" sz="260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en-GB" sz="260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GB" sz="2600" smtClean="0">
                <a:latin typeface="#9Slide07 IcielBaliho Script" pitchFamily="2" charset="-93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2600"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58B4F00-8285-4C66-A896-FEAA1A2022C2}"/>
              </a:ext>
            </a:extLst>
          </p:cNvPr>
          <p:cNvSpPr txBox="1"/>
          <p:nvPr/>
        </p:nvSpPr>
        <p:spPr>
          <a:xfrm>
            <a:off x="386057" y="461983"/>
            <a:ext cx="179337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GB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GB" sz="2800" dirty="0">
              <a:effectLst/>
              <a:latin typeface="#9Slide07 IcielBaliho Script" pitchFamily="2" charset="-9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 descr="Cup Icon | Flat Free Sample Iconset | Squid Ink">
            <a:extLst>
              <a:ext uri="{FF2B5EF4-FFF2-40B4-BE49-F238E27FC236}">
                <a16:creationId xmlns:a16="http://schemas.microsoft.com/office/drawing/2014/main" xmlns="" id="{3022386C-CE18-43F3-8BFB-870447C4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205" y="4855471"/>
            <a:ext cx="581755" cy="5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7D305CF-3276-4D95-B161-D7E522168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E3CEAC1-7E88-4561-92EB-526213BDE0E8}"/>
              </a:ext>
            </a:extLst>
          </p:cNvPr>
          <p:cNvGrpSpPr/>
          <p:nvPr/>
        </p:nvGrpSpPr>
        <p:grpSpPr>
          <a:xfrm>
            <a:off x="107953" y="162929"/>
            <a:ext cx="3916747" cy="6379346"/>
            <a:chOff x="7725970" y="953818"/>
            <a:chExt cx="4279898" cy="5189806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63F36E68-F40C-4C63-BA44-D0E6C4816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744" t="25057" r="4966" b="36589"/>
            <a:stretch/>
          </p:blipFill>
          <p:spPr>
            <a:xfrm>
              <a:off x="7725970" y="953818"/>
              <a:ext cx="4279898" cy="51898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E20CE4D-9A17-4A41-9462-5A9EB2F0BD36}"/>
                </a:ext>
              </a:extLst>
            </p:cNvPr>
            <p:cNvSpPr txBox="1"/>
            <p:nvPr/>
          </p:nvSpPr>
          <p:spPr>
            <a:xfrm>
              <a:off x="8048624" y="1191170"/>
              <a:ext cx="3678233" cy="471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en-GB" sz="2800" dirty="0" err="1">
                  <a:solidFill>
                    <a:srgbClr val="C0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GB" sz="2800" dirty="0">
                  <a:solidFill>
                    <a:srgbClr val="C0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800" dirty="0" err="1">
                  <a:solidFill>
                    <a:srgbClr val="C00000"/>
                  </a:solidFill>
                  <a:latin typeface="#9Slide07 IcielBaliho Script" pitchFamily="2" charset="-93"/>
                  <a:ea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GB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r>
                <a:rPr lang="en-GB" sz="2800" dirty="0">
                  <a:latin typeface="#9Slide07 IcielBaliho Script" pitchFamily="2" charset="-93"/>
                </a:rPr>
                <a:t>- T</a:t>
              </a:r>
              <a:r>
                <a:rPr lang="vi-VN" sz="2800" dirty="0">
                  <a:latin typeface="#9Slide07 IcielBaliho Script" pitchFamily="2" charset="-93"/>
                </a:rPr>
                <a:t>hu thập thông tin về một vấn đề môi trường ở địa phương phương thức khai thác theo hướng bền vững tài nguyên rừng hoặc khoáng sản ở Việt Nam.</a:t>
              </a:r>
              <a:endParaRPr lang="en-GB" sz="2800" dirty="0">
                <a:latin typeface="#9Slide07 IcielBaliho Script" pitchFamily="2" charset="-93"/>
              </a:endParaRPr>
            </a:p>
            <a:p>
              <a:pPr algn="just">
                <a:lnSpc>
                  <a:spcPct val="130000"/>
                </a:lnSpc>
              </a:pPr>
              <a:r>
                <a:rPr lang="en-GB" sz="2800" dirty="0">
                  <a:latin typeface="#9Slide07 IcielBaliho Script" pitchFamily="2" charset="-93"/>
                </a:rPr>
                <a:t>- </a:t>
              </a:r>
              <a:r>
                <a:rPr lang="en-GB" sz="2800" dirty="0" err="1">
                  <a:latin typeface="#9Slide07 IcielBaliho Script" pitchFamily="2" charset="-93"/>
                </a:rPr>
                <a:t>Sản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phẩm</a:t>
              </a:r>
              <a:r>
                <a:rPr lang="en-GB" sz="2800" dirty="0">
                  <a:latin typeface="#9Slide07 IcielBaliho Script" pitchFamily="2" charset="-93"/>
                </a:rPr>
                <a:t>: poster, infographic…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D9B0EE8-AAE0-465D-8867-BA3F132DE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ED06D1CC-D258-4F16-B69B-7A5495790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0" t="2222" r="3867" b="8611"/>
          <a:stretch/>
        </p:blipFill>
        <p:spPr>
          <a:xfrm>
            <a:off x="9125146" y="50464"/>
            <a:ext cx="3040251" cy="3026111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24B48F-1A0F-45A1-AF18-2A6D98CA093D}"/>
              </a:ext>
            </a:extLst>
          </p:cNvPr>
          <p:cNvSpPr txBox="1"/>
          <p:nvPr/>
        </p:nvSpPr>
        <p:spPr>
          <a:xfrm>
            <a:off x="9011039" y="920960"/>
            <a:ext cx="3125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dirty="0" err="1">
                <a:latin typeface="#9Slide05 SVNAngellife" panose="02000500000000020003" pitchFamily="2" charset="0"/>
              </a:rPr>
              <a:t>VẬN</a:t>
            </a:r>
            <a:r>
              <a:rPr lang="en-GB" sz="4400" dirty="0">
                <a:latin typeface="#9Slide05 SVNAngellife" panose="02000500000000020003" pitchFamily="2" charset="0"/>
              </a:rPr>
              <a:t> </a:t>
            </a:r>
            <a:r>
              <a:rPr lang="en-GB" sz="4400" dirty="0" err="1">
                <a:latin typeface="#9Slide05 SVNAngellife" panose="02000500000000020003" pitchFamily="2" charset="0"/>
              </a:rPr>
              <a:t>DỤNG</a:t>
            </a:r>
            <a:endParaRPr lang="en-GB" sz="4400" dirty="0">
              <a:latin typeface="#9Slide05 SVNAngellife" panose="02000500000000020003" pitchFamily="2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8926010A-8BEE-4BD7-9FFE-FFFD2F639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21317"/>
              </p:ext>
            </p:extLst>
          </p:nvPr>
        </p:nvGraphicFramePr>
        <p:xfrm>
          <a:off x="4371785" y="2589767"/>
          <a:ext cx="7620383" cy="4093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4520">
                  <a:extLst>
                    <a:ext uri="{9D8B030D-6E8A-4147-A177-3AD203B41FA5}">
                      <a16:colId xmlns:a16="http://schemas.microsoft.com/office/drawing/2014/main" xmlns="" val="3484259160"/>
                    </a:ext>
                  </a:extLst>
                </a:gridCol>
                <a:gridCol w="4756593">
                  <a:extLst>
                    <a:ext uri="{9D8B030D-6E8A-4147-A177-3AD203B41FA5}">
                      <a16:colId xmlns:a16="http://schemas.microsoft.com/office/drawing/2014/main" xmlns="" val="4134508512"/>
                    </a:ext>
                  </a:extLst>
                </a:gridCol>
                <a:gridCol w="1259270">
                  <a:extLst>
                    <a:ext uri="{9D8B030D-6E8A-4147-A177-3AD203B41FA5}">
                      <a16:colId xmlns:a16="http://schemas.microsoft.com/office/drawing/2014/main" xmlns="" val="2681865026"/>
                    </a:ext>
                  </a:extLst>
                </a:gridCol>
              </a:tblGrid>
              <a:tr h="270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chí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Yêu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SP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Điểm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978218"/>
                  </a:ext>
                </a:extLst>
              </a:tr>
              <a:tr h="565274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Nội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dung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(60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TSĐ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Giới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thiệu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loại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tài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trò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5344768"/>
                  </a:ext>
                </a:extLst>
              </a:tr>
              <a:tr h="2702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Thực trạng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7908905"/>
                  </a:ext>
                </a:extLst>
              </a:tr>
              <a:tr h="2702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 nhân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6447793"/>
                  </a:ext>
                </a:extLst>
              </a:tr>
              <a:tr h="8603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pháp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khai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theo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hướng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bền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vững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ta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đang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thực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.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4348229"/>
                  </a:ext>
                </a:extLst>
              </a:tr>
              <a:tr h="565274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thức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(40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TSĐ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)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Thông tin đúng, trình bày khoa học,  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7568457"/>
                  </a:ext>
                </a:extLst>
              </a:tr>
              <a:tr h="56527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Áp phích trình bày sáng tạo, đẹp, màu sắc bắt mắt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553235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F7B75F-57B9-4F85-9F74-841DD358C81E}"/>
              </a:ext>
            </a:extLst>
          </p:cNvPr>
          <p:cNvSpPr txBox="1"/>
          <p:nvPr/>
        </p:nvSpPr>
        <p:spPr>
          <a:xfrm>
            <a:off x="4267588" y="1765957"/>
            <a:ext cx="4371782" cy="65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TIÊU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CHÍ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ĐÁNH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GIÁ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SẢN</a:t>
            </a:r>
            <a:r>
              <a:rPr lang="en-GB" sz="2800" dirty="0">
                <a:solidFill>
                  <a:srgbClr val="C00000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#9Slide07 IcielBaliho Script" pitchFamily="2" charset="-93"/>
              </a:rPr>
              <a:t>PHẨM</a:t>
            </a:r>
            <a:endParaRPr lang="en-GB" sz="2800" dirty="0">
              <a:solidFill>
                <a:srgbClr val="C00000"/>
              </a:solidFill>
              <a:latin typeface="#9Slide07 IcielBaliho Script" pitchFamily="2" charset="-93"/>
            </a:endParaRPr>
          </a:p>
        </p:txBody>
      </p:sp>
      <p:pic>
        <p:nvPicPr>
          <p:cNvPr id="16386" name="Picture 2" descr="Tầm quan trọng , ý nghĩa của việc trồng cây xanh - Chi tiết tin tức - Ban  dân tộc">
            <a:extLst>
              <a:ext uri="{FF2B5EF4-FFF2-40B4-BE49-F238E27FC236}">
                <a16:creationId xmlns:a16="http://schemas.microsoft.com/office/drawing/2014/main" xmlns="" id="{FBFA050A-54F4-42AC-890B-6DE405C2E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81" y="71946"/>
            <a:ext cx="2633370" cy="154813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ình hình điện gió ngày nay - Khang Duc Investment &amp; Construction JSC">
            <a:extLst>
              <a:ext uri="{FF2B5EF4-FFF2-40B4-BE49-F238E27FC236}">
                <a16:creationId xmlns:a16="http://schemas.microsoft.com/office/drawing/2014/main" xmlns="" id="{755795A2-C8AA-44C1-98B5-1DAAA739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01" y="130031"/>
            <a:ext cx="2633370" cy="15536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3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Thank you messages | Thank you greetings, Thank you for birthday wishes,  Thank you messages for birthday">
            <a:extLst>
              <a:ext uri="{FF2B5EF4-FFF2-40B4-BE49-F238E27FC236}">
                <a16:creationId xmlns:a16="http://schemas.microsoft.com/office/drawing/2014/main" xmlns="" id="{B213EE7F-E7BF-4BEA-8ABC-992C8A589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3" b="256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E4F7B1-6694-4A4F-982E-4FFFD7B59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AD867C-395F-4A5C-9D5D-2599AFD4B2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15A941-0C28-49C3-8E0B-AF626F78B37D}"/>
              </a:ext>
            </a:extLst>
          </p:cNvPr>
          <p:cNvSpPr/>
          <p:nvPr/>
        </p:nvSpPr>
        <p:spPr>
          <a:xfrm>
            <a:off x="255181" y="317217"/>
            <a:ext cx="1168540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 rot="21445839">
            <a:off x="949858" y="419233"/>
            <a:ext cx="459898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DỰ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ĐOÁN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TỪ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CHÌA</a:t>
            </a:r>
            <a:r>
              <a:rPr lang="en-US" altLang="en-US" sz="4400" dirty="0">
                <a:solidFill>
                  <a:srgbClr val="7030A0"/>
                </a:solidFill>
                <a:latin typeface="#9Slide06 Hellvina Hand Script" pitchFamily="2" charset="0"/>
              </a:rPr>
              <a:t> </a:t>
            </a:r>
            <a:r>
              <a:rPr lang="en-US" altLang="en-US" sz="4400" dirty="0" err="1">
                <a:solidFill>
                  <a:srgbClr val="7030A0"/>
                </a:solidFill>
                <a:latin typeface="#9Slide06 Hellvina Hand Script" pitchFamily="2" charset="0"/>
              </a:rPr>
              <a:t>KHÓA</a:t>
            </a:r>
            <a:endParaRPr lang="en-US" altLang="en-US" sz="4400" dirty="0">
              <a:solidFill>
                <a:srgbClr val="7030A0"/>
              </a:solidFill>
              <a:latin typeface="#9Slide06 Hellvina Hand Script" pitchFamily="2" charset="0"/>
            </a:endParaRPr>
          </a:p>
        </p:txBody>
      </p:sp>
      <p:pic>
        <p:nvPicPr>
          <p:cNvPr id="17" name="Picture 2" descr="Rocket Cartoon png download - 512*512 - Free Transparent Rocket png  Download. - CleanPNG / KissPNG">
            <a:extLst>
              <a:ext uri="{FF2B5EF4-FFF2-40B4-BE49-F238E27FC236}">
                <a16:creationId xmlns:a16="http://schemas.microsoft.com/office/drawing/2014/main" xmlns="" id="{EB7E3555-68FD-493E-ACAC-F451C4F2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3846" r="23889" b="5193"/>
          <a:stretch/>
        </p:blipFill>
        <p:spPr bwMode="auto">
          <a:xfrm>
            <a:off x="402704" y="430308"/>
            <a:ext cx="1309940" cy="131550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A3162B-9BAF-4657-9ACC-13F9944FD8E2}"/>
              </a:ext>
            </a:extLst>
          </p:cNvPr>
          <p:cNvSpPr txBox="1"/>
          <p:nvPr/>
        </p:nvSpPr>
        <p:spPr>
          <a:xfrm>
            <a:off x="6760350" y="550650"/>
            <a:ext cx="38055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GB" sz="4400" dirty="0" err="1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TỪ</a:t>
            </a:r>
            <a:r>
              <a:rPr lang="en-GB" sz="4400" dirty="0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CHÌA</a:t>
            </a:r>
            <a:r>
              <a:rPr lang="en-GB" sz="4400" dirty="0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dirty="0" err="1">
                <a:solidFill>
                  <a:srgbClr val="00B050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KHÓA</a:t>
            </a:r>
            <a:endParaRPr lang="en-GB" sz="4400" dirty="0">
              <a:solidFill>
                <a:srgbClr val="00B050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6369E47-D1E1-4983-B524-9092E4860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pic>
        <p:nvPicPr>
          <p:cNvPr id="11" name="Picture 2" descr="Nên lựa chọn dịch vụ SEO từ khóa hay SEO tổng thể">
            <a:extLst>
              <a:ext uri="{FF2B5EF4-FFF2-40B4-BE49-F238E27FC236}">
                <a16:creationId xmlns:a16="http://schemas.microsoft.com/office/drawing/2014/main" xmlns="" id="{D9E6299C-30B8-4657-8C15-673E79B31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47" y="2898711"/>
            <a:ext cx="5336320" cy="320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8B86876-D09E-4CB8-9327-7F16C303CE36}"/>
              </a:ext>
            </a:extLst>
          </p:cNvPr>
          <p:cNvSpPr txBox="1"/>
          <p:nvPr/>
        </p:nvSpPr>
        <p:spPr>
          <a:xfrm>
            <a:off x="5849316" y="1606508"/>
            <a:ext cx="4508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kern="1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kern="1800" dirty="0">
                <a:solidFill>
                  <a:srgbClr val="0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: Một trong những điều kiện không thể thiếu để trồng cây.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>
              <a:latin typeface="#9Slide07 IcielBaliho Script" pitchFamily="2" charset="-93"/>
            </a:endParaRPr>
          </a:p>
        </p:txBody>
      </p:sp>
      <p:pic>
        <p:nvPicPr>
          <p:cNvPr id="2050" name="Picture 2" descr="Small green sprout in the ground plant in soil Vector Image">
            <a:extLst>
              <a:ext uri="{FF2B5EF4-FFF2-40B4-BE49-F238E27FC236}">
                <a16:creationId xmlns:a16="http://schemas.microsoft.com/office/drawing/2014/main" xmlns="" id="{A6672EEC-FB6E-44AE-B81A-7A63D8738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4" t="24306" r="14664" b="29167"/>
          <a:stretch/>
        </p:blipFill>
        <p:spPr bwMode="auto">
          <a:xfrm>
            <a:off x="10099199" y="1543672"/>
            <a:ext cx="1706969" cy="135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22204F6-0A67-4182-9C9F-53E0322CE15F}"/>
              </a:ext>
            </a:extLst>
          </p:cNvPr>
          <p:cNvSpPr txBox="1"/>
          <p:nvPr/>
        </p:nvSpPr>
        <p:spPr>
          <a:xfrm>
            <a:off x="7372626" y="3053058"/>
            <a:ext cx="45085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C00000"/>
                </a:solidFill>
                <a:latin typeface="#9Slide07 IcielBaliho Script" pitchFamily="2" charset="-93"/>
              </a:rPr>
              <a:t>Trồng rừng</a:t>
            </a:r>
            <a:r>
              <a:rPr lang="vi-VN" sz="2800" dirty="0">
                <a:latin typeface="#9Slide07 IcielBaliho Script" pitchFamily="2" charset="-93"/>
              </a:rPr>
              <a:t>: Biện pháp không thể thiếu để bảo vệ đất và khắc phục ô nhiễm không khí.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2052" name="Picture 4" descr="Tầm quan trọng , ý nghĩa của việc trồng cây xanh - Chi tiết tin tức - Ban  dân tộc">
            <a:extLst>
              <a:ext uri="{FF2B5EF4-FFF2-40B4-BE49-F238E27FC236}">
                <a16:creationId xmlns:a16="http://schemas.microsoft.com/office/drawing/2014/main" xmlns="" id="{F30B227B-9D83-434C-944B-707E88253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01" y="3053058"/>
            <a:ext cx="1838325" cy="13937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8CB0F1F-5550-44D6-A610-BB428FDABD7A}"/>
              </a:ext>
            </a:extLst>
          </p:cNvPr>
          <p:cNvCxnSpPr/>
          <p:nvPr/>
        </p:nvCxnSpPr>
        <p:spPr>
          <a:xfrm>
            <a:off x="5358549" y="283138"/>
            <a:ext cx="0" cy="6257645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04ABBD0-069C-42E8-99D6-BD6004519CDE}"/>
              </a:ext>
            </a:extLst>
          </p:cNvPr>
          <p:cNvSpPr txBox="1"/>
          <p:nvPr/>
        </p:nvSpPr>
        <p:spPr>
          <a:xfrm>
            <a:off x="5803811" y="4958816"/>
            <a:ext cx="400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C00000"/>
                </a:solidFill>
                <a:latin typeface="#9Slide07 IcielBaliho Script" pitchFamily="2" charset="-93"/>
              </a:rPr>
              <a:t>Năng lượng Mặt trời</a:t>
            </a:r>
            <a:r>
              <a:rPr lang="vi-VN" sz="2800" dirty="0">
                <a:latin typeface="#9Slide07 IcielBaliho Script" pitchFamily="2" charset="-93"/>
              </a:rPr>
              <a:t>: Nguồn năng lượng sạch khai thác từ nhiệt độ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2054" name="Picture 6" descr="Hình ảnh Các Tấm Pin Mặt Trời Biểu Tượng Vector PNG , Các Tấm Pin Mặt Trời,  Biểu Tượng Năng Lượng Mặt Trời, Năng Lượng Mặt Trời PNG và Vector với nền">
            <a:extLst>
              <a:ext uri="{FF2B5EF4-FFF2-40B4-BE49-F238E27FC236}">
                <a16:creationId xmlns:a16="http://schemas.microsoft.com/office/drawing/2014/main" xmlns="" id="{D2D19C92-E41B-4945-8941-19CB506D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878" y="4886110"/>
            <a:ext cx="1583822" cy="15772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38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A7DCA6C-6C74-40D5-BE21-D6818D8655C3}"/>
              </a:ext>
            </a:extLst>
          </p:cNvPr>
          <p:cNvSpPr/>
          <p:nvPr/>
        </p:nvSpPr>
        <p:spPr>
          <a:xfrm>
            <a:off x="5701675" y="132540"/>
            <a:ext cx="6356337" cy="28877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817031" y="334706"/>
            <a:ext cx="6150032" cy="248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#9Slide07 IcielBaliho Script" pitchFamily="2" charset="77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#9Slide07 IcielBaliho Script" pitchFamily="2" charset="77"/>
              </a:rPr>
              <a:t> 16.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PHƯƠNG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THỨC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CON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NGƯỜI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KHAI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THÁC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TỰ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NHIÊN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BỀN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VỮNG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BẮC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77"/>
              </a:rPr>
              <a:t>MỸ</a:t>
            </a:r>
            <a:endParaRPr lang="en-US" sz="3600" dirty="0">
              <a:solidFill>
                <a:srgbClr val="C00000"/>
              </a:solidFill>
              <a:latin typeface="#9Slide07 IcielBaliho Script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0E22B1-8F27-41A8-B157-F78DDC131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  <p:pic>
        <p:nvPicPr>
          <p:cNvPr id="3074" name="Picture 2" descr="Nâng cao hiệu quả hoạt động của doanh nghiệp nông nghiệp trên địa bàn TP.  Hà Nội">
            <a:extLst>
              <a:ext uri="{FF2B5EF4-FFF2-40B4-BE49-F238E27FC236}">
                <a16:creationId xmlns:a16="http://schemas.microsoft.com/office/drawing/2014/main" xmlns="" id="{515AE73F-D181-4A2A-8B42-E1DAD72C5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9786"/>
            <a:ext cx="5437992" cy="29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xmlns="" id="{F62A1E6D-8E62-4A65-9435-2F045F647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8" y="0"/>
            <a:ext cx="5535088" cy="3873699"/>
          </a:xfrm>
          <a:prstGeom prst="rect">
            <a:avLst/>
          </a:prstGeom>
        </p:spPr>
      </p:pic>
      <p:pic>
        <p:nvPicPr>
          <p:cNvPr id="3076" name="Picture 4" descr="The Impact of Wood Use on North American Forests | BDC University">
            <a:extLst>
              <a:ext uri="{FF2B5EF4-FFF2-40B4-BE49-F238E27FC236}">
                <a16:creationId xmlns:a16="http://schemas.microsoft.com/office/drawing/2014/main" xmlns="" id="{9C6736CD-9DD1-46FA-83B5-5A6B4E6D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675" y="3305688"/>
            <a:ext cx="6380744" cy="35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C638F0-BC06-4C99-A955-F12AA9DE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684" y="6092047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7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B6FD82-79BF-4CBD-90C3-2515C46E88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2FB558-41AD-4BB3-9C00-C267BD974DCC}"/>
              </a:ext>
            </a:extLst>
          </p:cNvPr>
          <p:cNvSpPr/>
          <p:nvPr/>
        </p:nvSpPr>
        <p:spPr>
          <a:xfrm>
            <a:off x="255181" y="317217"/>
            <a:ext cx="1168540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07636C-727D-46A3-813F-5884AC7C3E24}"/>
              </a:ext>
            </a:extLst>
          </p:cNvPr>
          <p:cNvSpPr txBox="1"/>
          <p:nvPr/>
        </p:nvSpPr>
        <p:spPr>
          <a:xfrm>
            <a:off x="3455175" y="541125"/>
            <a:ext cx="513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NỘI</a:t>
            </a:r>
            <a:r>
              <a:rPr lang="en-GB" sz="4400" u="sng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DUNG </a:t>
            </a:r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BÀI</a:t>
            </a:r>
            <a:r>
              <a:rPr lang="en-GB" sz="4400" u="sng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HỌC</a:t>
            </a:r>
            <a:endParaRPr lang="en-GB" sz="4400" u="sng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5122" name="Picture 2" descr="Checklist icon - Download on Iconfinder on Iconfinder">
            <a:extLst>
              <a:ext uri="{FF2B5EF4-FFF2-40B4-BE49-F238E27FC236}">
                <a16:creationId xmlns:a16="http://schemas.microsoft.com/office/drawing/2014/main" xmlns="" id="{9DDFCC4A-1EA0-4945-AB40-1BBA983DE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49" y="409575"/>
            <a:ext cx="14954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05E7DA-91C4-4F4B-B2A6-7D92413D4BB3}"/>
              </a:ext>
            </a:extLst>
          </p:cNvPr>
          <p:cNvSpPr/>
          <p:nvPr/>
        </p:nvSpPr>
        <p:spPr>
          <a:xfrm>
            <a:off x="923925" y="2972425"/>
            <a:ext cx="4981575" cy="27521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Khai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thác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tài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nguyên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đất</a:t>
            </a:r>
            <a:endParaRPr lang="en-GB" sz="2800" dirty="0">
              <a:solidFill>
                <a:schemeClr val="tx1"/>
              </a:solidFill>
              <a:latin typeface="#9Slide07 IcielBaliho Script" pitchFamily="2" charset="-93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Khai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thác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tài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nguyên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rừng</a:t>
            </a:r>
            <a:endParaRPr lang="en-GB" sz="2800" dirty="0">
              <a:solidFill>
                <a:schemeClr val="tx1"/>
              </a:solidFill>
              <a:latin typeface="#9Slide07 IcielBaliho Script" pitchFamily="2" charset="-93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Khai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thác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tài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nguyên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khoáng</a:t>
            </a:r>
            <a:r>
              <a:rPr lang="en-GB" sz="2800" dirty="0">
                <a:solidFill>
                  <a:schemeClr val="tx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#9Slide07 IcielBaliho Script" pitchFamily="2" charset="-93"/>
              </a:rPr>
              <a:t>sản</a:t>
            </a:r>
            <a:endParaRPr lang="en-GB" sz="2800" dirty="0">
              <a:solidFill>
                <a:schemeClr val="tx1"/>
              </a:solidFill>
              <a:latin typeface="#9Slide07 IcielBaliho Script" pitchFamily="2" charset="-93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3A052CC-BE3B-4612-8A32-F73A8DD5B92C}"/>
              </a:ext>
            </a:extLst>
          </p:cNvPr>
          <p:cNvSpPr/>
          <p:nvPr/>
        </p:nvSpPr>
        <p:spPr>
          <a:xfrm>
            <a:off x="923925" y="2231559"/>
            <a:ext cx="4991100" cy="1143000"/>
          </a:xfrm>
          <a:prstGeom prst="roundRect">
            <a:avLst>
              <a:gd name="adj" fmla="val 31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#9Slide07 IcielBaliho Script" pitchFamily="2" charset="-93"/>
              </a:rPr>
              <a:t>1. P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</a:rPr>
              <a:t>hương thức khai thác tự nhiên bền vững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5124" name="Picture 4" descr="Tất tần tật về phố Wall - unitrain.edu.vn">
            <a:extLst>
              <a:ext uri="{FF2B5EF4-FFF2-40B4-BE49-F238E27FC236}">
                <a16:creationId xmlns:a16="http://schemas.microsoft.com/office/drawing/2014/main" xmlns="" id="{2CCFD7AC-086E-4A2E-AC4D-321121D8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56" y="3099906"/>
            <a:ext cx="4981575" cy="26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5894B11-FBE3-4A90-8724-B13685F9C3C8}"/>
              </a:ext>
            </a:extLst>
          </p:cNvPr>
          <p:cNvSpPr/>
          <p:nvPr/>
        </p:nvSpPr>
        <p:spPr>
          <a:xfrm>
            <a:off x="6432256" y="2286000"/>
            <a:ext cx="4991100" cy="1143000"/>
          </a:xfrm>
          <a:prstGeom prst="roundRect">
            <a:avLst>
              <a:gd name="adj" fmla="val 31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#9Slide07 IcielBaliho Script" pitchFamily="2" charset="-93"/>
              </a:rPr>
              <a:t>2. </a:t>
            </a:r>
            <a:r>
              <a:rPr lang="en-GB" sz="2800" dirty="0" err="1">
                <a:latin typeface="#9Slide07 IcielBaliho Script" pitchFamily="2" charset="-93"/>
              </a:rPr>
              <a:t>Một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số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trung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tâm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kinh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tế</a:t>
            </a:r>
            <a:r>
              <a:rPr lang="en-GB" sz="2800" dirty="0">
                <a:latin typeface="#9Slide07 IcielBaliho Script" pitchFamily="2" charset="-93"/>
              </a:rPr>
              <a:t> </a:t>
            </a:r>
          </a:p>
          <a:p>
            <a:pPr algn="ctr"/>
            <a:r>
              <a:rPr lang="en-GB" sz="2800" dirty="0" err="1">
                <a:latin typeface="#9Slide07 IcielBaliho Script" pitchFamily="2" charset="-93"/>
              </a:rPr>
              <a:t>quan</a:t>
            </a:r>
            <a:r>
              <a:rPr lang="en-GB" sz="2800" dirty="0">
                <a:latin typeface="#9Slide07 IcielBaliho Script" pitchFamily="2" charset="-93"/>
              </a:rPr>
              <a:t> </a:t>
            </a:r>
            <a:r>
              <a:rPr lang="en-GB" sz="2800" dirty="0" err="1">
                <a:latin typeface="#9Slide07 IcielBaliho Script" pitchFamily="2" charset="-93"/>
              </a:rPr>
              <a:t>trọng</a:t>
            </a:r>
            <a:endParaRPr lang="en-GB" sz="2800" dirty="0">
              <a:latin typeface="#9Slide07 IcielBaliho Script" pitchFamily="2" charset="-93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778379D-915C-4E56-9C8F-1D854CCE3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4B6FD82-79BF-4CBD-90C3-2515C46E88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2FB558-41AD-4BB3-9C00-C267BD974DCC}"/>
              </a:ext>
            </a:extLst>
          </p:cNvPr>
          <p:cNvSpPr/>
          <p:nvPr/>
        </p:nvSpPr>
        <p:spPr>
          <a:xfrm>
            <a:off x="255181" y="317217"/>
            <a:ext cx="11685406" cy="626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07636C-727D-46A3-813F-5884AC7C3E24}"/>
              </a:ext>
            </a:extLst>
          </p:cNvPr>
          <p:cNvSpPr txBox="1"/>
          <p:nvPr/>
        </p:nvSpPr>
        <p:spPr>
          <a:xfrm>
            <a:off x="3455175" y="541125"/>
            <a:ext cx="51363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MỤC</a:t>
            </a:r>
            <a:r>
              <a:rPr lang="en-GB" sz="4400" u="sng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TIÊU</a:t>
            </a:r>
            <a:r>
              <a:rPr lang="en-GB" sz="4400" u="sng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BÀI</a:t>
            </a:r>
            <a:r>
              <a:rPr lang="en-GB" sz="4400" u="sng" dirty="0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 </a:t>
            </a:r>
            <a:r>
              <a:rPr lang="en-GB" sz="4400" u="sng" dirty="0" err="1">
                <a:solidFill>
                  <a:schemeClr val="tx1"/>
                </a:solidFill>
                <a:latin typeface="#9Slide07 IcielBaliho Script" pitchFamily="2" charset="-93"/>
                <a:ea typeface="Times New Roman" panose="02020603050405020304" pitchFamily="18" charset="0"/>
              </a:rPr>
              <a:t>HỌC</a:t>
            </a:r>
            <a:endParaRPr lang="en-GB" sz="4400" u="sng" dirty="0">
              <a:solidFill>
                <a:schemeClr val="tx1"/>
              </a:solidFill>
              <a:effectLst/>
              <a:latin typeface="#9Slide07 IcielBaliho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6148" name="Picture 4" descr="Target Goal Business - Free image on Pixabay">
            <a:extLst>
              <a:ext uri="{FF2B5EF4-FFF2-40B4-BE49-F238E27FC236}">
                <a16:creationId xmlns:a16="http://schemas.microsoft.com/office/drawing/2014/main" xmlns="" id="{4E2133AB-5EA6-452E-8F46-435E2B12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36" y="449403"/>
            <a:ext cx="1776413" cy="164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F5A5A15-AF1C-4FD1-A859-320A318EAA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2339375"/>
              </p:ext>
            </p:extLst>
          </p:nvPr>
        </p:nvGraphicFramePr>
        <p:xfrm>
          <a:off x="1339849" y="2095500"/>
          <a:ext cx="10175875" cy="4033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9CA6E2-1D60-4CE3-8FE2-CE9DF9204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2E3B4F1-FD5D-454E-A6C5-379C64044FDE}"/>
              </a:ext>
            </a:extLst>
          </p:cNvPr>
          <p:cNvGrpSpPr/>
          <p:nvPr/>
        </p:nvGrpSpPr>
        <p:grpSpPr>
          <a:xfrm>
            <a:off x="-257175" y="0"/>
            <a:ext cx="5476875" cy="4484120"/>
            <a:chOff x="-257175" y="0"/>
            <a:chExt cx="5476875" cy="44841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5178386-A099-4A65-BB45-21AD930F2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219700" cy="44841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F6194DF-9EAD-476A-857A-5D550E4D46B5}"/>
                </a:ext>
              </a:extLst>
            </p:cNvPr>
            <p:cNvSpPr txBox="1"/>
            <p:nvPr/>
          </p:nvSpPr>
          <p:spPr>
            <a:xfrm>
              <a:off x="2105025" y="0"/>
              <a:ext cx="3005138" cy="34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GB" sz="3000" kern="1800" dirty="0">
                  <a:latin typeface="#9Slide07 IcielBaliho Script" pitchFamily="2" charset="-93"/>
                  <a:ea typeface="Times New Roman" panose="02020603050405020304" pitchFamily="18" charset="0"/>
                </a:rPr>
                <a:t>C</a:t>
              </a:r>
              <a:r>
                <a:rPr lang="vi-VN" sz="3000" kern="1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huyển giao giải pháp khai thác tự nhiên bền vững của khu vực Bắc Mỹ đến Việt Nam</a:t>
              </a:r>
              <a:endParaRPr lang="en-GB" sz="3000" dirty="0">
                <a:latin typeface="#9Slide07 IcielBaliho Script" pitchFamily="2" charset="-93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84F80F9-1593-4B58-BDA6-9FCE1044C3EC}"/>
                </a:ext>
              </a:extLst>
            </p:cNvPr>
            <p:cNvSpPr txBox="1"/>
            <p:nvPr/>
          </p:nvSpPr>
          <p:spPr>
            <a:xfrm>
              <a:off x="-257175" y="111837"/>
              <a:ext cx="2047875" cy="1482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3200" kern="1800" dirty="0" err="1">
                  <a:solidFill>
                    <a:schemeClr val="bg1"/>
                  </a:solidFill>
                  <a:effectLst/>
                  <a:latin typeface="#9Slide03 AllRoundGothic" panose="020B0703020202020104" pitchFamily="34" charset="-93"/>
                  <a:ea typeface="Times New Roman" panose="02020603050405020304" pitchFamily="18" charset="0"/>
                </a:rPr>
                <a:t>HỘI</a:t>
              </a:r>
              <a:r>
                <a:rPr lang="en-GB" sz="3200" kern="1800" dirty="0">
                  <a:solidFill>
                    <a:schemeClr val="bg1"/>
                  </a:solidFill>
                  <a:effectLst/>
                  <a:latin typeface="#9Slide03 AllRoundGothic" panose="020B0703020202020104" pitchFamily="34" charset="-93"/>
                  <a:ea typeface="Times New Roman" panose="02020603050405020304" pitchFamily="18" charset="0"/>
                </a:rPr>
                <a:t> </a:t>
              </a:r>
              <a:r>
                <a:rPr lang="en-GB" sz="3200" kern="1800" dirty="0" err="1">
                  <a:solidFill>
                    <a:schemeClr val="bg1"/>
                  </a:solidFill>
                  <a:effectLst/>
                  <a:latin typeface="#9Slide03 AllRoundGothic" panose="020B0703020202020104" pitchFamily="34" charset="-93"/>
                  <a:ea typeface="Times New Roman" panose="02020603050405020304" pitchFamily="18" charset="0"/>
                </a:rPr>
                <a:t>THẢO</a:t>
              </a:r>
              <a:endParaRPr lang="en-GB" sz="3200" dirty="0">
                <a:solidFill>
                  <a:schemeClr val="bg1"/>
                </a:solidFill>
                <a:latin typeface="#9Slide03 AllRoundGothic" panose="020B0703020202020104" pitchFamily="34" charset="-93"/>
              </a:endParaRPr>
            </a:p>
          </p:txBody>
        </p:sp>
      </p:grpSp>
      <p:pic>
        <p:nvPicPr>
          <p:cNvPr id="7170" name="Picture 2" descr="25 năm quan hệ ngoại giao Việt Nam-Hoa Kỳ: Hướng tới sự cân bằng">
            <a:extLst>
              <a:ext uri="{FF2B5EF4-FFF2-40B4-BE49-F238E27FC236}">
                <a16:creationId xmlns:a16="http://schemas.microsoft.com/office/drawing/2014/main" xmlns="" id="{1C0754F9-3C68-4CA6-B1B3-DDE4CDF35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0" y="4484120"/>
            <a:ext cx="4288299" cy="2373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FD25A8-F18E-490B-AFA3-0A6BFEB2C35A}"/>
              </a:ext>
            </a:extLst>
          </p:cNvPr>
          <p:cNvSpPr txBox="1"/>
          <p:nvPr/>
        </p:nvSpPr>
        <p:spPr>
          <a:xfrm>
            <a:off x="6124865" y="1128509"/>
            <a:ext cx="4895850" cy="7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u="sng" kern="1800" dirty="0" err="1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CÔNG</a:t>
            </a:r>
            <a:r>
              <a:rPr lang="en-GB" sz="3200" u="sng" kern="1800" dirty="0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200" u="sng" kern="1800" dirty="0" err="1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TÁC</a:t>
            </a:r>
            <a:r>
              <a:rPr lang="en-GB" sz="3200" u="sng" kern="1800" dirty="0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200" u="sng" kern="1800" dirty="0" err="1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CHUẨN</a:t>
            </a:r>
            <a:r>
              <a:rPr lang="en-GB" sz="3200" u="sng" kern="1800" dirty="0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 </a:t>
            </a:r>
            <a:r>
              <a:rPr lang="en-GB" sz="3200" u="sng" kern="1800" dirty="0" err="1">
                <a:solidFill>
                  <a:schemeClr val="tx1"/>
                </a:solidFill>
                <a:effectLst/>
                <a:latin typeface="#9Slide03 AllRoundGothic" panose="020B0703020202020104" pitchFamily="34" charset="-93"/>
                <a:ea typeface="Times New Roman" panose="02020603050405020304" pitchFamily="18" charset="0"/>
              </a:rPr>
              <a:t>BỊ</a:t>
            </a:r>
            <a:endParaRPr lang="en-GB" sz="3200" u="sng" dirty="0">
              <a:solidFill>
                <a:schemeClr val="tx1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2A308A2-F32C-4B28-822B-4F3C256E0B86}"/>
              </a:ext>
            </a:extLst>
          </p:cNvPr>
          <p:cNvSpPr/>
          <p:nvPr/>
        </p:nvSpPr>
        <p:spPr>
          <a:xfrm>
            <a:off x="5364273" y="2242060"/>
            <a:ext cx="6417034" cy="23738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en-US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1: Phương thức 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 tài nguyên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280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en-US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800" smtClean="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2800">
                <a:solidFill>
                  <a:srgbClr val="000000"/>
                </a:solidFill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thác tài nguyên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hóm </a:t>
            </a:r>
            <a:r>
              <a:rPr lang="en-US" sz="280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3: Phương </a:t>
            </a:r>
            <a:r>
              <a:rPr lang="en-US" sz="2800"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vi-VN" sz="2800" smtClean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pháp 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khai thác </a:t>
            </a:r>
            <a:r>
              <a:rPr lang="vi-VN" sz="2800" dirty="0">
                <a:solidFill>
                  <a:srgbClr val="C00000"/>
                </a:solidFill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khoáng sản</a:t>
            </a:r>
            <a:r>
              <a:rPr lang="vi-VN" sz="2800" dirty="0">
                <a:effectLst/>
                <a:latin typeface="#9Slide07 IcielBaliho Script" pitchFamily="2" charset="-93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#9Slide07 IcielBaliho Script" pitchFamily="2" charset="-93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643F8EF-E76A-4C2F-955D-BF23C3C8BD84}"/>
              </a:ext>
            </a:extLst>
          </p:cNvPr>
          <p:cNvSpPr/>
          <p:nvPr/>
        </p:nvSpPr>
        <p:spPr>
          <a:xfrm>
            <a:off x="5300663" y="74857"/>
            <a:ext cx="6891337" cy="660765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1.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PHƯƠNG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THỨC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KHAI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THÁC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TỰ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NHIÊN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BỀN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VỮNG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A0932FA-D2F0-4EBA-B121-5FBB089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67CD48D-3712-4176-9277-8A16F6123A38}"/>
              </a:ext>
            </a:extLst>
          </p:cNvPr>
          <p:cNvGrpSpPr/>
          <p:nvPr/>
        </p:nvGrpSpPr>
        <p:grpSpPr>
          <a:xfrm>
            <a:off x="5619749" y="164910"/>
            <a:ext cx="6248397" cy="3264090"/>
            <a:chOff x="5466768" y="907415"/>
            <a:chExt cx="6410906" cy="21024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5CCC202-1A28-454E-B7BF-35B588ED7BB7}"/>
                </a:ext>
              </a:extLst>
            </p:cNvPr>
            <p:cNvSpPr/>
            <p:nvPr/>
          </p:nvSpPr>
          <p:spPr>
            <a:xfrm>
              <a:off x="5466768" y="1234156"/>
              <a:ext cx="6410906" cy="177574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50000"/>
                </a:lnSpc>
                <a:buFontTx/>
                <a:buChar char="-"/>
              </a:pPr>
              <a:r>
                <a:rPr lang="en-GB" sz="2800" kern="1800" dirty="0">
                  <a:latin typeface="#9Slide07 IcielBaliho Script" pitchFamily="2" charset="-93"/>
                  <a:ea typeface="Times New Roman" panose="02020603050405020304" pitchFamily="18" charset="0"/>
                </a:rPr>
                <a:t>N</a:t>
              </a:r>
              <a:r>
                <a:rPr lang="vi-VN" sz="2800" kern="1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ghiên cứu SGK, mạng Internet tìm hiểu nội dung nhóm mình phụ trách</a:t>
              </a:r>
              <a:endParaRPr lang="en-GB" sz="2800" kern="1800" dirty="0">
                <a:effectLst/>
                <a:latin typeface="#9Slide07 IcielBaliho Script" pitchFamily="2" charset="-93"/>
                <a:ea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Tx/>
                <a:buChar char="-"/>
              </a:pPr>
              <a:r>
                <a:rPr lang="en-GB" sz="2800" dirty="0" err="1">
                  <a:latin typeface="#9Slide07 IcielBaliho Script" pitchFamily="2" charset="-93"/>
                </a:rPr>
                <a:t>Sản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phẩm</a:t>
              </a:r>
              <a:r>
                <a:rPr lang="en-GB" sz="2800" dirty="0">
                  <a:latin typeface="#9Slide07 IcielBaliho Script" pitchFamily="2" charset="-93"/>
                </a:rPr>
                <a:t>: PPT, </a:t>
              </a:r>
              <a:r>
                <a:rPr lang="en-GB" sz="2800" dirty="0" err="1">
                  <a:latin typeface="#9Slide07 IcielBaliho Script" pitchFamily="2" charset="-93"/>
                </a:rPr>
                <a:t>áp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phích</a:t>
              </a:r>
              <a:r>
                <a:rPr lang="en-GB" sz="2800" dirty="0">
                  <a:latin typeface="#9Slide07 IcielBaliho Script" pitchFamily="2" charset="-93"/>
                </a:rPr>
                <a:t>, </a:t>
              </a:r>
              <a:r>
                <a:rPr lang="en-GB" sz="2800" dirty="0" err="1">
                  <a:latin typeface="#9Slide07 IcielBaliho Script" pitchFamily="2" charset="-93"/>
                </a:rPr>
                <a:t>sơ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đồ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tư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duy</a:t>
              </a:r>
              <a:r>
                <a:rPr lang="en-GB" sz="2800" dirty="0">
                  <a:latin typeface="#9Slide07 IcielBaliho Script" pitchFamily="2" charset="-93"/>
                </a:rPr>
                <a:t>, video, </a:t>
              </a:r>
              <a:r>
                <a:rPr lang="en-GB" sz="2800" dirty="0" err="1">
                  <a:latin typeface="#9Slide07 IcielBaliho Script" pitchFamily="2" charset="-93"/>
                </a:rPr>
                <a:t>tập</a:t>
              </a:r>
              <a:r>
                <a:rPr lang="en-GB" sz="2800" dirty="0">
                  <a:latin typeface="#9Slide07 IcielBaliho Script" pitchFamily="2" charset="-93"/>
                </a:rPr>
                <a:t> san….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296CBE8-2984-460C-9964-E7224F0A9BEC}"/>
                </a:ext>
              </a:extLst>
            </p:cNvPr>
            <p:cNvSpPr/>
            <p:nvPr/>
          </p:nvSpPr>
          <p:spPr>
            <a:xfrm>
              <a:off x="7774922" y="907415"/>
              <a:ext cx="1617816" cy="415278"/>
            </a:xfrm>
            <a:prstGeom prst="roundRect">
              <a:avLst/>
            </a:prstGeom>
            <a:solidFill>
              <a:srgbClr val="00206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NHIỆM</a:t>
              </a:r>
              <a:r>
                <a:rPr lang="en-GB" sz="28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VỤ</a:t>
              </a:r>
              <a:endParaRPr lang="en-GB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E85FF-A380-4647-A0C9-426C0AC5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360585" cy="4257675"/>
          </a:xfrm>
          <a:prstGeom prst="rect">
            <a:avLst/>
          </a:prstGeom>
        </p:spPr>
      </p:pic>
      <p:pic>
        <p:nvPicPr>
          <p:cNvPr id="9218" name="Picture 2" descr="Teamwork là gì? Ý nghĩa và lợi ích của Teamwork">
            <a:extLst>
              <a:ext uri="{FF2B5EF4-FFF2-40B4-BE49-F238E27FC236}">
                <a16:creationId xmlns:a16="http://schemas.microsoft.com/office/drawing/2014/main" xmlns="" id="{EF0CAD05-1002-4417-ACA8-DD6FBF01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84" y="3637555"/>
            <a:ext cx="6831416" cy="322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608DF4-25A5-4454-9174-DC45C7F8FBBE}"/>
              </a:ext>
            </a:extLst>
          </p:cNvPr>
          <p:cNvSpPr txBox="1"/>
          <p:nvPr/>
        </p:nvSpPr>
        <p:spPr>
          <a:xfrm>
            <a:off x="637178" y="4393462"/>
            <a:ext cx="40862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3200" dirty="0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GB" sz="3200" dirty="0">
              <a:solidFill>
                <a:srgbClr val="C00000"/>
              </a:solidFill>
              <a:effectLst/>
              <a:latin typeface="#9Slide05 SVNAngellife" panose="02000500000000020003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CHUYÊN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NGHIỆP</a:t>
            </a:r>
            <a:endParaRPr lang="en-GB" sz="3200" dirty="0">
              <a:solidFill>
                <a:srgbClr val="C00000"/>
              </a:solidFill>
              <a:latin typeface="#9Slide05 SVNAngellife" panose="02000500000000020003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HIỆU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QUẢ</a:t>
            </a:r>
            <a:endParaRPr lang="en-GB" sz="3200" dirty="0">
              <a:solidFill>
                <a:srgbClr val="C00000"/>
              </a:solidFill>
              <a:latin typeface="#9Slide05 SVNAngellife" panose="02000500000000020003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B879C4-E649-45D6-A725-E3CBC0412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35684"/>
            <a:ext cx="822316" cy="8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374ECCF-5226-44DB-ADB6-3B069DCD5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23401"/>
              </p:ext>
            </p:extLst>
          </p:nvPr>
        </p:nvGraphicFramePr>
        <p:xfrm>
          <a:off x="328612" y="901701"/>
          <a:ext cx="11534775" cy="5810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4011">
                  <a:extLst>
                    <a:ext uri="{9D8B030D-6E8A-4147-A177-3AD203B41FA5}">
                      <a16:colId xmlns:a16="http://schemas.microsoft.com/office/drawing/2014/main" xmlns="" val="599633452"/>
                    </a:ext>
                  </a:extLst>
                </a:gridCol>
                <a:gridCol w="6350233">
                  <a:extLst>
                    <a:ext uri="{9D8B030D-6E8A-4147-A177-3AD203B41FA5}">
                      <a16:colId xmlns:a16="http://schemas.microsoft.com/office/drawing/2014/main" xmlns="" val="905996123"/>
                    </a:ext>
                  </a:extLst>
                </a:gridCol>
                <a:gridCol w="1210531">
                  <a:extLst>
                    <a:ext uri="{9D8B030D-6E8A-4147-A177-3AD203B41FA5}">
                      <a16:colId xmlns:a16="http://schemas.microsoft.com/office/drawing/2014/main" xmlns="" val="2386805969"/>
                    </a:ext>
                  </a:extLst>
                </a:gridCol>
              </a:tblGrid>
              <a:tr h="591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chí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Yêu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SP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đánh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giá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7768721"/>
                  </a:ext>
                </a:extLst>
              </a:tr>
              <a:tr h="18854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Nội dung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(Tùy lựa chọn vấn đề tìm hiểu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và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có thể mở rộng thêm các nội dung khác)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Thực </a:t>
                      </a:r>
                      <a:r>
                        <a:rPr lang="vi-VN" sz="2400" b="0" smtClean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</a:t>
                      </a:r>
                      <a:r>
                        <a:rPr lang="en-US" sz="2400" b="0" smtClean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ạ</a:t>
                      </a:r>
                      <a:r>
                        <a:rPr lang="vi-VN" sz="2400" b="0" smtClean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 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trước đây.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2283138"/>
                  </a:ext>
                </a:extLst>
              </a:tr>
              <a:tr h="18854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Nguyên nhân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4104437"/>
                  </a:ext>
                </a:extLst>
              </a:tr>
              <a:tr h="98470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Giải pháp 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4943928"/>
                  </a:ext>
                </a:extLst>
              </a:tr>
              <a:tr h="5543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Tinh thần hợp tác nhóm và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báo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cáo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hội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thảo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Phân công nhiệm vụ rõ ràng, nhóm đoàn kết thống nhất.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1605052"/>
                  </a:ext>
                </a:extLst>
              </a:tr>
              <a:tr h="3898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Tích cực, chủ động hoàn thành đúng thời hạn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3222422"/>
                  </a:ext>
                </a:extLst>
              </a:tr>
              <a:tr h="3898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Thuyết trình mạch lạc, rõ ràng, hấp dẫn người nghe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366216"/>
                  </a:ext>
                </a:extLst>
              </a:tr>
              <a:tr h="3898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Hình thức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sản</a:t>
                      </a:r>
                      <a:r>
                        <a:rPr lang="en-GB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phẩm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Trình bày đầy đủ nội dung, khoa học, có hình ảnh, số liệu, video…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1596622"/>
                  </a:ext>
                </a:extLst>
              </a:tr>
              <a:tr h="48597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Sáng tạo, ý tưởng độc đáo ..</a:t>
                      </a:r>
                      <a:endParaRPr lang="en-GB" sz="2400" b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3506149"/>
                  </a:ext>
                </a:extLst>
              </a:tr>
              <a:tr h="18854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 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-93"/>
                        </a:rPr>
                        <a:t>10</a:t>
                      </a:r>
                      <a:endParaRPr lang="en-GB" sz="2400" b="0" dirty="0">
                        <a:solidFill>
                          <a:schemeClr val="tx1"/>
                        </a:solidFill>
                        <a:effectLst/>
                        <a:latin typeface="#9Slide07 IcielBaliho Script" pitchFamily="2" charset="-93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66" marR="562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6300477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95DBC75-CDD2-4FCC-8A27-9FBB1873CE89}"/>
              </a:ext>
            </a:extLst>
          </p:cNvPr>
          <p:cNvSpPr/>
          <p:nvPr/>
        </p:nvSpPr>
        <p:spPr>
          <a:xfrm>
            <a:off x="3133726" y="186960"/>
            <a:ext cx="6223778" cy="546633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PHIẾU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ĐỊNH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HƯỚNG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ĐÁNH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GIÁ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SẢN</a:t>
            </a:r>
            <a:r>
              <a:rPr lang="en-GB" sz="2800" dirty="0">
                <a:solidFill>
                  <a:schemeClr val="bg1"/>
                </a:solidFill>
                <a:latin typeface="#9Slide07 IcielBaliho Script" pitchFamily="2" charset="-93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#9Slide07 IcielBaliho Script" pitchFamily="2" charset="-93"/>
              </a:rPr>
              <a:t>PHẨM</a:t>
            </a:r>
            <a:endParaRPr lang="en-GB" sz="2800" dirty="0">
              <a:solidFill>
                <a:schemeClr val="bg1"/>
              </a:solidFill>
              <a:latin typeface="#9Slide07 IcielBaliho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5747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67CD48D-3712-4176-9277-8A16F6123A38}"/>
              </a:ext>
            </a:extLst>
          </p:cNvPr>
          <p:cNvGrpSpPr/>
          <p:nvPr/>
        </p:nvGrpSpPr>
        <p:grpSpPr>
          <a:xfrm>
            <a:off x="5619749" y="164910"/>
            <a:ext cx="6248397" cy="3264090"/>
            <a:chOff x="5466768" y="907415"/>
            <a:chExt cx="6410906" cy="21024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5CCC202-1A28-454E-B7BF-35B588ED7BB7}"/>
                </a:ext>
              </a:extLst>
            </p:cNvPr>
            <p:cNvSpPr/>
            <p:nvPr/>
          </p:nvSpPr>
          <p:spPr>
            <a:xfrm>
              <a:off x="5466768" y="1234156"/>
              <a:ext cx="6410906" cy="1775744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85750" indent="-285750" algn="just">
                <a:lnSpc>
                  <a:spcPct val="150000"/>
                </a:lnSpc>
                <a:buFontTx/>
                <a:buChar char="-"/>
              </a:pPr>
              <a:r>
                <a:rPr lang="en-GB" sz="2800" kern="1800" dirty="0">
                  <a:latin typeface="#9Slide07 IcielBaliho Script" pitchFamily="2" charset="-93"/>
                  <a:ea typeface="Times New Roman" panose="02020603050405020304" pitchFamily="18" charset="0"/>
                </a:rPr>
                <a:t>N</a:t>
              </a:r>
              <a:r>
                <a:rPr lang="vi-VN" sz="2800" kern="1800" dirty="0">
                  <a:effectLst/>
                  <a:latin typeface="#9Slide07 IcielBaliho Script" pitchFamily="2" charset="-93"/>
                  <a:ea typeface="Times New Roman" panose="02020603050405020304" pitchFamily="18" charset="0"/>
                </a:rPr>
                <a:t>ghiên cứu SGK, mạng Internet tìm hiểu nội dung nhóm mình phụ trách</a:t>
              </a:r>
              <a:endParaRPr lang="en-GB" sz="2800" kern="1800" dirty="0">
                <a:effectLst/>
                <a:latin typeface="#9Slide07 IcielBaliho Script" pitchFamily="2" charset="-93"/>
                <a:ea typeface="Times New Roman" panose="02020603050405020304" pitchFamily="18" charset="0"/>
              </a:endParaRPr>
            </a:p>
            <a:p>
              <a:pPr marL="285750" indent="-285750" algn="just">
                <a:lnSpc>
                  <a:spcPct val="150000"/>
                </a:lnSpc>
                <a:buFontTx/>
                <a:buChar char="-"/>
              </a:pPr>
              <a:r>
                <a:rPr lang="en-GB" sz="2800" dirty="0" err="1">
                  <a:latin typeface="#9Slide07 IcielBaliho Script" pitchFamily="2" charset="-93"/>
                </a:rPr>
                <a:t>Sản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phẩm</a:t>
              </a:r>
              <a:r>
                <a:rPr lang="en-GB" sz="2800" dirty="0">
                  <a:latin typeface="#9Slide07 IcielBaliho Script" pitchFamily="2" charset="-93"/>
                </a:rPr>
                <a:t>: PPT, </a:t>
              </a:r>
              <a:r>
                <a:rPr lang="en-GB" sz="2800" dirty="0" err="1">
                  <a:latin typeface="#9Slide07 IcielBaliho Script" pitchFamily="2" charset="-93"/>
                </a:rPr>
                <a:t>áp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phích</a:t>
              </a:r>
              <a:r>
                <a:rPr lang="en-GB" sz="2800" dirty="0">
                  <a:latin typeface="#9Slide07 IcielBaliho Script" pitchFamily="2" charset="-93"/>
                </a:rPr>
                <a:t>, </a:t>
              </a:r>
              <a:r>
                <a:rPr lang="en-GB" sz="2800" dirty="0" err="1">
                  <a:latin typeface="#9Slide07 IcielBaliho Script" pitchFamily="2" charset="-93"/>
                </a:rPr>
                <a:t>sơ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đồ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tư</a:t>
              </a:r>
              <a:r>
                <a:rPr lang="en-GB" sz="2800" dirty="0"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latin typeface="#9Slide07 IcielBaliho Script" pitchFamily="2" charset="-93"/>
                </a:rPr>
                <a:t>duy</a:t>
              </a:r>
              <a:r>
                <a:rPr lang="en-GB" sz="2800" dirty="0">
                  <a:latin typeface="#9Slide07 IcielBaliho Script" pitchFamily="2" charset="-93"/>
                </a:rPr>
                <a:t>, video, </a:t>
              </a:r>
              <a:r>
                <a:rPr lang="en-GB" sz="2800" dirty="0" err="1">
                  <a:latin typeface="#9Slide07 IcielBaliho Script" pitchFamily="2" charset="-93"/>
                </a:rPr>
                <a:t>tập</a:t>
              </a:r>
              <a:r>
                <a:rPr lang="en-GB" sz="2800" dirty="0">
                  <a:latin typeface="#9Slide07 IcielBaliho Script" pitchFamily="2" charset="-93"/>
                </a:rPr>
                <a:t> san….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296CBE8-2984-460C-9964-E7224F0A9BEC}"/>
                </a:ext>
              </a:extLst>
            </p:cNvPr>
            <p:cNvSpPr/>
            <p:nvPr/>
          </p:nvSpPr>
          <p:spPr>
            <a:xfrm>
              <a:off x="7774922" y="907415"/>
              <a:ext cx="1617816" cy="415278"/>
            </a:xfrm>
            <a:prstGeom prst="roundRect">
              <a:avLst/>
            </a:prstGeom>
            <a:solidFill>
              <a:srgbClr val="00206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NHIỆM</a:t>
              </a:r>
              <a:r>
                <a:rPr lang="en-GB" sz="2800" dirty="0">
                  <a:solidFill>
                    <a:schemeClr val="bg1"/>
                  </a:solidFill>
                  <a:latin typeface="#9Slide07 IcielBaliho Script" pitchFamily="2" charset="-93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#9Slide07 IcielBaliho Script" pitchFamily="2" charset="-93"/>
                </a:rPr>
                <a:t>VỤ</a:t>
              </a:r>
              <a:endParaRPr lang="en-GB" sz="2800" dirty="0">
                <a:solidFill>
                  <a:schemeClr val="bg1"/>
                </a:solidFill>
                <a:latin typeface="#9Slide07 IcielBaliho Script" pitchFamily="2" charset="-93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FE85FF-A380-4647-A0C9-426C0AC5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854"/>
            <a:ext cx="5360585" cy="4257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608DF4-25A5-4454-9174-DC45C7F8FBBE}"/>
              </a:ext>
            </a:extLst>
          </p:cNvPr>
          <p:cNvSpPr txBox="1"/>
          <p:nvPr/>
        </p:nvSpPr>
        <p:spPr>
          <a:xfrm>
            <a:off x="637178" y="4393462"/>
            <a:ext cx="40862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3200" dirty="0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effectLst/>
                <a:latin typeface="#9Slide05 SVNAngellife" panose="0200050000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GB" sz="3200" dirty="0">
              <a:solidFill>
                <a:srgbClr val="C00000"/>
              </a:solidFill>
              <a:effectLst/>
              <a:latin typeface="#9Slide05 SVNAngellife" panose="02000500000000020003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THẢO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LUẬN</a:t>
            </a:r>
            <a:endParaRPr lang="en-GB" sz="3200" dirty="0">
              <a:solidFill>
                <a:srgbClr val="C00000"/>
              </a:solidFill>
              <a:latin typeface="#9Slide05 SVNAngellife" panose="02000500000000020003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LÊN</a:t>
            </a:r>
            <a:r>
              <a:rPr lang="en-GB" sz="3200" dirty="0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 Ý </a:t>
            </a:r>
            <a:r>
              <a:rPr lang="en-GB" sz="3200" dirty="0" err="1">
                <a:solidFill>
                  <a:srgbClr val="C00000"/>
                </a:solidFill>
                <a:latin typeface="#9Slide05 SVNAngellife" panose="02000500000000020003" pitchFamily="2" charset="0"/>
                <a:cs typeface="Times New Roman" panose="02020603050405020304" pitchFamily="18" charset="0"/>
              </a:rPr>
              <a:t>TƯỞNG</a:t>
            </a:r>
            <a:endParaRPr lang="en-GB" sz="3200" dirty="0">
              <a:solidFill>
                <a:srgbClr val="C00000"/>
              </a:solidFill>
              <a:latin typeface="#9Slide05 SVNAngellife" panose="02000500000000020003" pitchFamily="2" charset="0"/>
            </a:endParaRPr>
          </a:p>
        </p:txBody>
      </p:sp>
      <p:pic>
        <p:nvPicPr>
          <p:cNvPr id="10242" name="Picture 2" descr="5 Điểm Chết Trong Teamwork: Cách Xây Dựng Và Duy Trì Đội Ngũ Hiệu Quả –  ActionCOACH IQS">
            <a:extLst>
              <a:ext uri="{FF2B5EF4-FFF2-40B4-BE49-F238E27FC236}">
                <a16:creationId xmlns:a16="http://schemas.microsoft.com/office/drawing/2014/main" xmlns="" id="{5CD9B96C-7F38-4413-94B8-254F8CA3E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4219"/>
          <a:stretch/>
        </p:blipFill>
        <p:spPr bwMode="auto">
          <a:xfrm>
            <a:off x="5624649" y="3505200"/>
            <a:ext cx="3802776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1167</Words>
  <Application>Microsoft Office PowerPoint</Application>
  <PresentationFormat>Custom</PresentationFormat>
  <Paragraphs>157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#9Slide03 AllRoundGothic</vt:lpstr>
      <vt:lpstr>Aharoni</vt:lpstr>
      <vt:lpstr>Times New Roman</vt:lpstr>
      <vt:lpstr>Symbol</vt:lpstr>
      <vt:lpstr>#9Slide06 Hellvina Hand Script</vt:lpstr>
      <vt:lpstr>Calibri</vt:lpstr>
      <vt:lpstr>Wingdings</vt:lpstr>
      <vt:lpstr>Wingdings 3</vt:lpstr>
      <vt:lpstr>#9Slide07 IcielBaliho Script</vt:lpstr>
      <vt:lpstr>Bahnschrift Condensed</vt:lpstr>
      <vt:lpstr>#9Slide05 SVNAngellife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Doan Thuy</dc:creator>
  <cp:lastModifiedBy>21AK22</cp:lastModifiedBy>
  <cp:revision>27</cp:revision>
  <dcterms:created xsi:type="dcterms:W3CDTF">2022-07-05T10:43:40Z</dcterms:created>
  <dcterms:modified xsi:type="dcterms:W3CDTF">2022-10-13T04:48:53Z</dcterms:modified>
</cp:coreProperties>
</file>