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9" r:id="rId2"/>
    <p:sldId id="256" r:id="rId3"/>
    <p:sldId id="257" r:id="rId4"/>
    <p:sldId id="258" r:id="rId5"/>
    <p:sldId id="599" r:id="rId6"/>
    <p:sldId id="260" r:id="rId7"/>
    <p:sldId id="600" r:id="rId8"/>
    <p:sldId id="602" r:id="rId9"/>
    <p:sldId id="604" r:id="rId10"/>
    <p:sldId id="606" r:id="rId11"/>
    <p:sldId id="607" r:id="rId12"/>
    <p:sldId id="608" r:id="rId13"/>
    <p:sldId id="605" r:id="rId14"/>
    <p:sldId id="609" r:id="rId15"/>
    <p:sldId id="610" r:id="rId16"/>
    <p:sldId id="623" r:id="rId17"/>
    <p:sldId id="611" r:id="rId18"/>
    <p:sldId id="620" r:id="rId19"/>
    <p:sldId id="625" r:id="rId20"/>
    <p:sldId id="613" r:id="rId21"/>
    <p:sldId id="612" r:id="rId22"/>
    <p:sldId id="626" r:id="rId23"/>
    <p:sldId id="624" r:id="rId24"/>
    <p:sldId id="614" r:id="rId25"/>
    <p:sldId id="619" r:id="rId26"/>
    <p:sldId id="618" r:id="rId27"/>
    <p:sldId id="617" r:id="rId28"/>
    <p:sldId id="615" r:id="rId29"/>
    <p:sldId id="628" r:id="rId30"/>
    <p:sldId id="627" r:id="rId31"/>
    <p:sldId id="616" r:id="rId32"/>
    <p:sldId id="621" r:id="rId33"/>
    <p:sldId id="62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C4EF"/>
    <a:srgbClr val="B2C607"/>
    <a:srgbClr val="EC554F"/>
    <a:srgbClr val="0BD1C0"/>
    <a:srgbClr val="FFFFFF"/>
    <a:srgbClr val="A7FBF3"/>
    <a:srgbClr val="74F8EB"/>
    <a:srgbClr val="007FAC"/>
    <a:srgbClr val="5E6804"/>
    <a:srgbClr val="078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E2B73-569D-4C96-B5DD-D88FDC2BDF6D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CA96F3-411A-42C5-BC60-101305BE595C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hình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1EEFC6-48BF-475D-89AA-330570C140C7}" type="parTrans" cxnId="{DB3D0E0F-5341-4821-84FF-4BBEB731CB83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526269E7-272D-47BC-AAD0-665535898967}" type="sibTrans" cxnId="{DB3D0E0F-5341-4821-84FF-4BBEB731CB83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49F7541C-C204-4EFE-8E74-23A0CA997089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khí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E996F4-673A-4EDA-AE01-C6DE0D36099E}" type="parTrans" cxnId="{D2EE8CDC-3B13-4101-B013-2A3D0AA2A6B0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556F0AEF-3B0D-490E-831B-060E46E96B8E}" type="sibTrans" cxnId="{D2EE8CDC-3B13-4101-B013-2A3D0AA2A6B0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546349AA-166A-405C-84D6-5168E65E82C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sông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hồ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D09B7D-9A9F-475F-A7FF-39551E1DE870}" type="parTrans" cxnId="{A6E55EEF-0ED0-45E1-B005-EE59210DE163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7A0D6F4E-B445-4C87-B250-C45DEC292FE6}" type="sibTrans" cxnId="{A6E55EEF-0ED0-45E1-B005-EE59210DE163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iCiel Baliho Script" pitchFamily="50" charset="0"/>
          </a:endParaRPr>
        </a:p>
      </dgm:t>
    </dgm:pt>
    <dgm:pt modelId="{D277CB6D-04A9-4A91-B2D5-9AF0285220F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đới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thiên</a:t>
          </a:r>
          <a:r>
            <a: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nhiên</a:t>
          </a:r>
          <a:endParaRPr lang="en-US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1CB842-E3E4-4E27-8111-FF00BC501CBE}" type="parTrans" cxnId="{C47533F1-22CB-4AEC-BC9C-33E98050685D}">
      <dgm:prSet/>
      <dgm:spPr/>
      <dgm:t>
        <a:bodyPr/>
        <a:lstStyle/>
        <a:p>
          <a:endParaRPr lang="en-GB"/>
        </a:p>
      </dgm:t>
    </dgm:pt>
    <dgm:pt modelId="{4288DCFE-83DE-4071-9D8D-E21E3A9A55EE}" type="sibTrans" cxnId="{C47533F1-22CB-4AEC-BC9C-33E98050685D}">
      <dgm:prSet/>
      <dgm:spPr/>
      <dgm:t>
        <a:bodyPr/>
        <a:lstStyle/>
        <a:p>
          <a:endParaRPr lang="en-GB"/>
        </a:p>
      </dgm:t>
    </dgm:pt>
    <dgm:pt modelId="{2F6E1DF5-25E3-4E9E-AF79-4E9564EE02BA}" type="pres">
      <dgm:prSet presAssocID="{1D8E2B73-569D-4C96-B5DD-D88FDC2BDF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ADA046-54F7-4600-9218-82BC0CA0A8D4}" type="pres">
      <dgm:prSet presAssocID="{41CA96F3-411A-42C5-BC60-101305BE595C}" presName="parentLin" presStyleCnt="0"/>
      <dgm:spPr/>
    </dgm:pt>
    <dgm:pt modelId="{266FB55A-A1A3-4958-9A37-3417E5B001E6}" type="pres">
      <dgm:prSet presAssocID="{41CA96F3-411A-42C5-BC60-101305BE595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BBFEC36-6445-4E7E-B570-DCDD90483A02}" type="pres">
      <dgm:prSet presAssocID="{41CA96F3-411A-42C5-BC60-101305BE595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06551-E36A-43CA-ABCF-E2F381372D1D}" type="pres">
      <dgm:prSet presAssocID="{41CA96F3-411A-42C5-BC60-101305BE595C}" presName="negativeSpace" presStyleCnt="0"/>
      <dgm:spPr/>
    </dgm:pt>
    <dgm:pt modelId="{34A9A218-5960-42BF-ABB9-15BC303724B6}" type="pres">
      <dgm:prSet presAssocID="{41CA96F3-411A-42C5-BC60-101305BE595C}" presName="childText" presStyleLbl="conFgAcc1" presStyleIdx="0" presStyleCnt="4">
        <dgm:presLayoutVars>
          <dgm:bulletEnabled val="1"/>
        </dgm:presLayoutVars>
      </dgm:prSet>
      <dgm:spPr/>
    </dgm:pt>
    <dgm:pt modelId="{C3A72DB3-0EDB-46F4-BA7C-843E4CE89C22}" type="pres">
      <dgm:prSet presAssocID="{526269E7-272D-47BC-AAD0-665535898967}" presName="spaceBetweenRectangles" presStyleCnt="0"/>
      <dgm:spPr/>
    </dgm:pt>
    <dgm:pt modelId="{ACF36074-E406-48C0-BCBE-20B5E50FC05C}" type="pres">
      <dgm:prSet presAssocID="{49F7541C-C204-4EFE-8E74-23A0CA997089}" presName="parentLin" presStyleCnt="0"/>
      <dgm:spPr/>
    </dgm:pt>
    <dgm:pt modelId="{0A564F0B-DE5A-4E03-9267-70F64CAD1CD2}" type="pres">
      <dgm:prSet presAssocID="{49F7541C-C204-4EFE-8E74-23A0CA997089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B635019-F00B-4833-8AE6-3A85D481B97F}" type="pres">
      <dgm:prSet presAssocID="{49F7541C-C204-4EFE-8E74-23A0CA99708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FD0D9-6165-4D3D-82F8-F0BC2AA1A1C7}" type="pres">
      <dgm:prSet presAssocID="{49F7541C-C204-4EFE-8E74-23A0CA997089}" presName="negativeSpace" presStyleCnt="0"/>
      <dgm:spPr/>
    </dgm:pt>
    <dgm:pt modelId="{32378C3C-37D8-4674-8385-35BC40B8E5C0}" type="pres">
      <dgm:prSet presAssocID="{49F7541C-C204-4EFE-8E74-23A0CA997089}" presName="childText" presStyleLbl="conFgAcc1" presStyleIdx="1" presStyleCnt="4">
        <dgm:presLayoutVars>
          <dgm:bulletEnabled val="1"/>
        </dgm:presLayoutVars>
      </dgm:prSet>
      <dgm:spPr/>
    </dgm:pt>
    <dgm:pt modelId="{087B96F8-4E51-438D-9271-678B0DB1572D}" type="pres">
      <dgm:prSet presAssocID="{556F0AEF-3B0D-490E-831B-060E46E96B8E}" presName="spaceBetweenRectangles" presStyleCnt="0"/>
      <dgm:spPr/>
    </dgm:pt>
    <dgm:pt modelId="{A52E011F-A218-4BFE-B16B-A0AC31922604}" type="pres">
      <dgm:prSet presAssocID="{546349AA-166A-405C-84D6-5168E65E82CD}" presName="parentLin" presStyleCnt="0"/>
      <dgm:spPr/>
    </dgm:pt>
    <dgm:pt modelId="{D06F941C-A9E3-4DD5-BD61-B845A92A62F6}" type="pres">
      <dgm:prSet presAssocID="{546349AA-166A-405C-84D6-5168E65E82C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9C73642C-0AD1-4DD9-A1CC-8D62C725E961}" type="pres">
      <dgm:prSet presAssocID="{546349AA-166A-405C-84D6-5168E65E82C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55118-D235-4BE0-9C68-63F7B2F6AB1C}" type="pres">
      <dgm:prSet presAssocID="{546349AA-166A-405C-84D6-5168E65E82CD}" presName="negativeSpace" presStyleCnt="0"/>
      <dgm:spPr/>
    </dgm:pt>
    <dgm:pt modelId="{4D405822-166C-45A3-A0A3-DE06726080AB}" type="pres">
      <dgm:prSet presAssocID="{546349AA-166A-405C-84D6-5168E65E82CD}" presName="childText" presStyleLbl="conFgAcc1" presStyleIdx="2" presStyleCnt="4">
        <dgm:presLayoutVars>
          <dgm:bulletEnabled val="1"/>
        </dgm:presLayoutVars>
      </dgm:prSet>
      <dgm:spPr/>
    </dgm:pt>
    <dgm:pt modelId="{750F3035-60C3-48FC-9DD2-F0689A32E201}" type="pres">
      <dgm:prSet presAssocID="{7A0D6F4E-B445-4C87-B250-C45DEC292FE6}" presName="spaceBetweenRectangles" presStyleCnt="0"/>
      <dgm:spPr/>
    </dgm:pt>
    <dgm:pt modelId="{0374232A-0622-4886-96E4-BA3A657502AC}" type="pres">
      <dgm:prSet presAssocID="{D277CB6D-04A9-4A91-B2D5-9AF0285220FF}" presName="parentLin" presStyleCnt="0"/>
      <dgm:spPr/>
    </dgm:pt>
    <dgm:pt modelId="{DEDDFA45-1970-4753-B6CF-BD052141C206}" type="pres">
      <dgm:prSet presAssocID="{D277CB6D-04A9-4A91-B2D5-9AF0285220F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9EF4EA77-E744-43E1-AACE-7A3EFE7C2E30}" type="pres">
      <dgm:prSet presAssocID="{D277CB6D-04A9-4A91-B2D5-9AF0285220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6D8DF-A075-405F-8EB6-1F3E77ACDC6E}" type="pres">
      <dgm:prSet presAssocID="{D277CB6D-04A9-4A91-B2D5-9AF0285220FF}" presName="negativeSpace" presStyleCnt="0"/>
      <dgm:spPr/>
    </dgm:pt>
    <dgm:pt modelId="{F7E7E0B1-0FD7-4632-A517-27DF840EE70C}" type="pres">
      <dgm:prSet presAssocID="{D277CB6D-04A9-4A91-B2D5-9AF0285220F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7E975CF-2D05-4E8A-B3A8-60FB3E731EFC}" type="presOf" srcId="{1D8E2B73-569D-4C96-B5DD-D88FDC2BDF6D}" destId="{2F6E1DF5-25E3-4E9E-AF79-4E9564EE02BA}" srcOrd="0" destOrd="0" presId="urn:microsoft.com/office/officeart/2005/8/layout/list1"/>
    <dgm:cxn modelId="{F7D825F4-241C-410A-A8AC-55A0E2F0DB0A}" type="presOf" srcId="{D277CB6D-04A9-4A91-B2D5-9AF0285220FF}" destId="{9EF4EA77-E744-43E1-AACE-7A3EFE7C2E30}" srcOrd="1" destOrd="0" presId="urn:microsoft.com/office/officeart/2005/8/layout/list1"/>
    <dgm:cxn modelId="{25228B38-BD35-4906-A5C6-D2464E73A02E}" type="presOf" srcId="{D277CB6D-04A9-4A91-B2D5-9AF0285220FF}" destId="{DEDDFA45-1970-4753-B6CF-BD052141C206}" srcOrd="0" destOrd="0" presId="urn:microsoft.com/office/officeart/2005/8/layout/list1"/>
    <dgm:cxn modelId="{5A0B5629-D95B-4D35-9FB1-1343A296B3EC}" type="presOf" srcId="{49F7541C-C204-4EFE-8E74-23A0CA997089}" destId="{BB635019-F00B-4833-8AE6-3A85D481B97F}" srcOrd="1" destOrd="0" presId="urn:microsoft.com/office/officeart/2005/8/layout/list1"/>
    <dgm:cxn modelId="{D90C87A9-68AE-440E-B4EB-E7D18D88A7EF}" type="presOf" srcId="{546349AA-166A-405C-84D6-5168E65E82CD}" destId="{D06F941C-A9E3-4DD5-BD61-B845A92A62F6}" srcOrd="0" destOrd="0" presId="urn:microsoft.com/office/officeart/2005/8/layout/list1"/>
    <dgm:cxn modelId="{A6E55EEF-0ED0-45E1-B005-EE59210DE163}" srcId="{1D8E2B73-569D-4C96-B5DD-D88FDC2BDF6D}" destId="{546349AA-166A-405C-84D6-5168E65E82CD}" srcOrd="2" destOrd="0" parTransId="{91D09B7D-9A9F-475F-A7FF-39551E1DE870}" sibTransId="{7A0D6F4E-B445-4C87-B250-C45DEC292FE6}"/>
    <dgm:cxn modelId="{DB3D0E0F-5341-4821-84FF-4BBEB731CB83}" srcId="{1D8E2B73-569D-4C96-B5DD-D88FDC2BDF6D}" destId="{41CA96F3-411A-42C5-BC60-101305BE595C}" srcOrd="0" destOrd="0" parTransId="{8B1EEFC6-48BF-475D-89AA-330570C140C7}" sibTransId="{526269E7-272D-47BC-AAD0-665535898967}"/>
    <dgm:cxn modelId="{41D374EC-55D8-4D9B-9237-3BB824CF2DD5}" type="presOf" srcId="{41CA96F3-411A-42C5-BC60-101305BE595C}" destId="{BBBFEC36-6445-4E7E-B570-DCDD90483A02}" srcOrd="1" destOrd="0" presId="urn:microsoft.com/office/officeart/2005/8/layout/list1"/>
    <dgm:cxn modelId="{9B78056E-95FE-4775-8601-C9B9EACD125C}" type="presOf" srcId="{41CA96F3-411A-42C5-BC60-101305BE595C}" destId="{266FB55A-A1A3-4958-9A37-3417E5B001E6}" srcOrd="0" destOrd="0" presId="urn:microsoft.com/office/officeart/2005/8/layout/list1"/>
    <dgm:cxn modelId="{C47533F1-22CB-4AEC-BC9C-33E98050685D}" srcId="{1D8E2B73-569D-4C96-B5DD-D88FDC2BDF6D}" destId="{D277CB6D-04A9-4A91-B2D5-9AF0285220FF}" srcOrd="3" destOrd="0" parTransId="{B81CB842-E3E4-4E27-8111-FF00BC501CBE}" sibTransId="{4288DCFE-83DE-4071-9D8D-E21E3A9A55EE}"/>
    <dgm:cxn modelId="{D2EE8CDC-3B13-4101-B013-2A3D0AA2A6B0}" srcId="{1D8E2B73-569D-4C96-B5DD-D88FDC2BDF6D}" destId="{49F7541C-C204-4EFE-8E74-23A0CA997089}" srcOrd="1" destOrd="0" parTransId="{67E996F4-673A-4EDA-AE01-C6DE0D36099E}" sibTransId="{556F0AEF-3B0D-490E-831B-060E46E96B8E}"/>
    <dgm:cxn modelId="{1B81C24E-4577-4225-9F72-33A5FA2AA260}" type="presOf" srcId="{49F7541C-C204-4EFE-8E74-23A0CA997089}" destId="{0A564F0B-DE5A-4E03-9267-70F64CAD1CD2}" srcOrd="0" destOrd="0" presId="urn:microsoft.com/office/officeart/2005/8/layout/list1"/>
    <dgm:cxn modelId="{50685E15-6F69-4115-BE23-13AD6439169D}" type="presOf" srcId="{546349AA-166A-405C-84D6-5168E65E82CD}" destId="{9C73642C-0AD1-4DD9-A1CC-8D62C725E961}" srcOrd="1" destOrd="0" presId="urn:microsoft.com/office/officeart/2005/8/layout/list1"/>
    <dgm:cxn modelId="{F5DC674D-1046-4F78-A409-81DCE9C93A04}" type="presParOf" srcId="{2F6E1DF5-25E3-4E9E-AF79-4E9564EE02BA}" destId="{B5ADA046-54F7-4600-9218-82BC0CA0A8D4}" srcOrd="0" destOrd="0" presId="urn:microsoft.com/office/officeart/2005/8/layout/list1"/>
    <dgm:cxn modelId="{280797DA-247E-46E1-BDBC-CCAEA7DA912B}" type="presParOf" srcId="{B5ADA046-54F7-4600-9218-82BC0CA0A8D4}" destId="{266FB55A-A1A3-4958-9A37-3417E5B001E6}" srcOrd="0" destOrd="0" presId="urn:microsoft.com/office/officeart/2005/8/layout/list1"/>
    <dgm:cxn modelId="{12924001-3A34-4A88-90DA-9B7BD11655FF}" type="presParOf" srcId="{B5ADA046-54F7-4600-9218-82BC0CA0A8D4}" destId="{BBBFEC36-6445-4E7E-B570-DCDD90483A02}" srcOrd="1" destOrd="0" presId="urn:microsoft.com/office/officeart/2005/8/layout/list1"/>
    <dgm:cxn modelId="{8B083C08-631A-4C4D-87BD-F6DA8451695B}" type="presParOf" srcId="{2F6E1DF5-25E3-4E9E-AF79-4E9564EE02BA}" destId="{A1506551-E36A-43CA-ABCF-E2F381372D1D}" srcOrd="1" destOrd="0" presId="urn:microsoft.com/office/officeart/2005/8/layout/list1"/>
    <dgm:cxn modelId="{170E6135-D709-49F2-B477-352F6296FCF9}" type="presParOf" srcId="{2F6E1DF5-25E3-4E9E-AF79-4E9564EE02BA}" destId="{34A9A218-5960-42BF-ABB9-15BC303724B6}" srcOrd="2" destOrd="0" presId="urn:microsoft.com/office/officeart/2005/8/layout/list1"/>
    <dgm:cxn modelId="{4589C9A8-0286-4580-93ED-1482DF046802}" type="presParOf" srcId="{2F6E1DF5-25E3-4E9E-AF79-4E9564EE02BA}" destId="{C3A72DB3-0EDB-46F4-BA7C-843E4CE89C22}" srcOrd="3" destOrd="0" presId="urn:microsoft.com/office/officeart/2005/8/layout/list1"/>
    <dgm:cxn modelId="{1F934075-C9FD-415D-842D-6A962A78BD56}" type="presParOf" srcId="{2F6E1DF5-25E3-4E9E-AF79-4E9564EE02BA}" destId="{ACF36074-E406-48C0-BCBE-20B5E50FC05C}" srcOrd="4" destOrd="0" presId="urn:microsoft.com/office/officeart/2005/8/layout/list1"/>
    <dgm:cxn modelId="{ED49B4F3-D6C7-4D49-87CF-794F0DB51826}" type="presParOf" srcId="{ACF36074-E406-48C0-BCBE-20B5E50FC05C}" destId="{0A564F0B-DE5A-4E03-9267-70F64CAD1CD2}" srcOrd="0" destOrd="0" presId="urn:microsoft.com/office/officeart/2005/8/layout/list1"/>
    <dgm:cxn modelId="{543519B5-4156-47E2-BB86-C1C0290B7F5E}" type="presParOf" srcId="{ACF36074-E406-48C0-BCBE-20B5E50FC05C}" destId="{BB635019-F00B-4833-8AE6-3A85D481B97F}" srcOrd="1" destOrd="0" presId="urn:microsoft.com/office/officeart/2005/8/layout/list1"/>
    <dgm:cxn modelId="{CA93740F-622A-4147-A483-17C58AFB52B0}" type="presParOf" srcId="{2F6E1DF5-25E3-4E9E-AF79-4E9564EE02BA}" destId="{EDEFD0D9-6165-4D3D-82F8-F0BC2AA1A1C7}" srcOrd="5" destOrd="0" presId="urn:microsoft.com/office/officeart/2005/8/layout/list1"/>
    <dgm:cxn modelId="{C4DF8608-DA8C-425D-A726-3C6F8CAE8E9C}" type="presParOf" srcId="{2F6E1DF5-25E3-4E9E-AF79-4E9564EE02BA}" destId="{32378C3C-37D8-4674-8385-35BC40B8E5C0}" srcOrd="6" destOrd="0" presId="urn:microsoft.com/office/officeart/2005/8/layout/list1"/>
    <dgm:cxn modelId="{634D79F5-8B10-41A0-ABC1-E2E3FD34DD51}" type="presParOf" srcId="{2F6E1DF5-25E3-4E9E-AF79-4E9564EE02BA}" destId="{087B96F8-4E51-438D-9271-678B0DB1572D}" srcOrd="7" destOrd="0" presId="urn:microsoft.com/office/officeart/2005/8/layout/list1"/>
    <dgm:cxn modelId="{15E1C50C-CE32-45C4-823D-22E559ABB980}" type="presParOf" srcId="{2F6E1DF5-25E3-4E9E-AF79-4E9564EE02BA}" destId="{A52E011F-A218-4BFE-B16B-A0AC31922604}" srcOrd="8" destOrd="0" presId="urn:microsoft.com/office/officeart/2005/8/layout/list1"/>
    <dgm:cxn modelId="{052806BB-C006-46E3-8330-7BCB1D4BB355}" type="presParOf" srcId="{A52E011F-A218-4BFE-B16B-A0AC31922604}" destId="{D06F941C-A9E3-4DD5-BD61-B845A92A62F6}" srcOrd="0" destOrd="0" presId="urn:microsoft.com/office/officeart/2005/8/layout/list1"/>
    <dgm:cxn modelId="{323A2180-46C9-464F-9444-5BF0EFBC3D5A}" type="presParOf" srcId="{A52E011F-A218-4BFE-B16B-A0AC31922604}" destId="{9C73642C-0AD1-4DD9-A1CC-8D62C725E961}" srcOrd="1" destOrd="0" presId="urn:microsoft.com/office/officeart/2005/8/layout/list1"/>
    <dgm:cxn modelId="{696AFEDE-0FDE-4EFA-826B-A8B21EA93F0B}" type="presParOf" srcId="{2F6E1DF5-25E3-4E9E-AF79-4E9564EE02BA}" destId="{4B655118-D235-4BE0-9C68-63F7B2F6AB1C}" srcOrd="9" destOrd="0" presId="urn:microsoft.com/office/officeart/2005/8/layout/list1"/>
    <dgm:cxn modelId="{B32673AA-2DF9-4B39-A67E-C64FE02B360D}" type="presParOf" srcId="{2F6E1DF5-25E3-4E9E-AF79-4E9564EE02BA}" destId="{4D405822-166C-45A3-A0A3-DE06726080AB}" srcOrd="10" destOrd="0" presId="urn:microsoft.com/office/officeart/2005/8/layout/list1"/>
    <dgm:cxn modelId="{4610F747-5044-4E9A-BB26-288E3DA4A87C}" type="presParOf" srcId="{2F6E1DF5-25E3-4E9E-AF79-4E9564EE02BA}" destId="{750F3035-60C3-48FC-9DD2-F0689A32E201}" srcOrd="11" destOrd="0" presId="urn:microsoft.com/office/officeart/2005/8/layout/list1"/>
    <dgm:cxn modelId="{73B92B7D-2B66-4C63-8C10-3C12FB0778B2}" type="presParOf" srcId="{2F6E1DF5-25E3-4E9E-AF79-4E9564EE02BA}" destId="{0374232A-0622-4886-96E4-BA3A657502AC}" srcOrd="12" destOrd="0" presId="urn:microsoft.com/office/officeart/2005/8/layout/list1"/>
    <dgm:cxn modelId="{800F9F60-6757-4C21-9CC8-0553F213C5DE}" type="presParOf" srcId="{0374232A-0622-4886-96E4-BA3A657502AC}" destId="{DEDDFA45-1970-4753-B6CF-BD052141C206}" srcOrd="0" destOrd="0" presId="urn:microsoft.com/office/officeart/2005/8/layout/list1"/>
    <dgm:cxn modelId="{26A3D39C-9455-43ED-A71C-AD1DC60C3765}" type="presParOf" srcId="{0374232A-0622-4886-96E4-BA3A657502AC}" destId="{9EF4EA77-E744-43E1-AACE-7A3EFE7C2E30}" srcOrd="1" destOrd="0" presId="urn:microsoft.com/office/officeart/2005/8/layout/list1"/>
    <dgm:cxn modelId="{044A338D-871D-41EF-9059-539A0DEA3C5E}" type="presParOf" srcId="{2F6E1DF5-25E3-4E9E-AF79-4E9564EE02BA}" destId="{3D36D8DF-A075-405F-8EB6-1F3E77ACDC6E}" srcOrd="13" destOrd="0" presId="urn:microsoft.com/office/officeart/2005/8/layout/list1"/>
    <dgm:cxn modelId="{CEC5C703-DF2E-45B4-B3C8-6CCF9CC40F4A}" type="presParOf" srcId="{2F6E1DF5-25E3-4E9E-AF79-4E9564EE02BA}" destId="{F7E7E0B1-0FD7-4632-A517-27DF840EE70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CC8F19-4FE7-45A4-963E-941E6591FA8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DBF6656-2059-41D4-9F62-C02E8235A975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3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GB" sz="23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dirty="0" err="1">
              <a:latin typeface="Times New Roman" pitchFamily="18" charset="0"/>
              <a:cs typeface="Times New Roman" pitchFamily="18" charset="0"/>
            </a:rPr>
            <a:t>Bắc</a:t>
          </a:r>
          <a:r>
            <a:rPr lang="en-GB" sz="23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err="1">
              <a:latin typeface="Times New Roman" pitchFamily="18" charset="0"/>
              <a:cs typeface="Times New Roman" pitchFamily="18" charset="0"/>
            </a:rPr>
            <a:t>đến</a:t>
          </a:r>
          <a:r>
            <a:rPr lang="en-GB" sz="230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smtClean="0">
              <a:latin typeface="Times New Roman" pitchFamily="18" charset="0"/>
              <a:cs typeface="Times New Roman" pitchFamily="18" charset="0"/>
            </a:rPr>
            <a:t>Nam</a:t>
          </a:r>
          <a:endParaRPr lang="en-GB" sz="2300" dirty="0">
            <a:latin typeface="Times New Roman" pitchFamily="18" charset="0"/>
            <a:cs typeface="Times New Roman" pitchFamily="18" charset="0"/>
          </a:endParaRPr>
        </a:p>
      </dgm:t>
    </dgm:pt>
    <dgm:pt modelId="{A6DF1406-6684-4EE4-9D64-AD77A26111F9}" type="parTrans" cxnId="{FE5232D7-6973-43CC-9C6D-6D5DBA007455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1F672504-7101-47BD-AE1E-0CABBFBDE8A1}" type="sibTrans" cxnId="{FE5232D7-6973-43CC-9C6D-6D5DBA007455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A2EF113-558D-4475-82C7-E506E8405496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Cực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cận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cực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711A6894-00F7-45D8-A22D-80E32ABF83CA}" type="parTrans" cxnId="{50005E58-D2DB-44F5-BB43-5FCED89CD6E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6904B251-7552-43A5-93BD-631095AE9652}" type="sibTrans" cxnId="{50005E58-D2DB-44F5-BB43-5FCED89CD6E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B0A85E57-244B-40BC-8F87-DA36D2D5E232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đới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66FF9EE0-4CD5-4542-A416-1332BF54C3EB}" type="parTrans" cxnId="{4FC7D600-18D5-4448-B21C-E8D6F977EF68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539E96F-B4EB-4186-8F87-F29ED6B15DF7}" type="sibTrans" cxnId="{4FC7D600-18D5-4448-B21C-E8D6F977EF68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40DC1773-2A6A-4D6A-A427-574B59729F9B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đông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sang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tây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059B53E3-B6FF-4B4E-BFE3-CEEDA528DB15}" type="parTrans" cxnId="{83E6424A-D5D2-47FE-8B08-3A019C52F19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3C960D9C-C1C4-49A2-A096-028430D1D673}" type="sibTrans" cxnId="{83E6424A-D5D2-47FE-8B08-3A019C52F19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FE22361D-8715-4386-ACE6-AB6E454A6C67}">
      <dgm:prSet phldrT="[Text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địa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FEEBE281-A616-4115-9735-64741CE7A2E4}" type="parTrans" cxnId="{A9BC064B-EB53-4B0E-B8B4-08A6BEB2E1EE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72064584-A87B-47C9-BAEA-4BAC067A5406}" type="sibTrans" cxnId="{A9BC064B-EB53-4B0E-B8B4-08A6BEB2E1EE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6BE69061-3CC9-4966-9123-CCEB73EAE2D1}">
      <dgm:prSet phldrT="[Text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hoang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mạc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bán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hoang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mạc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47C8D017-1B16-413C-AD2C-9E0A3509D80B}" type="parTrans" cxnId="{75598F2C-9B99-42B1-9007-1C7ABA4F3A3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EC8C5BD6-BFFB-40B4-8993-17BA378CE8D6}" type="sibTrans" cxnId="{75598F2C-9B99-42B1-9007-1C7ABA4F3A3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9124B03B-D634-412C-9E33-32000C7A7835}">
      <dgm:prSet phldrT="[Text]" custT="1"/>
      <dgm:spPr/>
      <dgm:t>
        <a:bodyPr/>
        <a:lstStyle/>
        <a:p>
          <a:pPr algn="ctr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>
              <a:latin typeface="Times New Roman" pitchFamily="18" charset="0"/>
              <a:cs typeface="Times New Roman" pitchFamily="18" charset="0"/>
            </a:rPr>
            <a:t>Theo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cao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9F55F62B-1673-4821-80BC-847B180766C7}" type="parTrans" cxnId="{E876FFE8-6C0B-4DFE-82C9-846172ECB3B1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F489A18-06C0-49D8-8D3C-5F17FE62618A}" type="sibTrans" cxnId="{E876FFE8-6C0B-4DFE-82C9-846172ECB3B1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C450E3E1-7F33-41FC-9C65-9F204CB78BD1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hiện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rõ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ở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phía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tây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3F548217-8A98-4D21-82CA-387E12DC5295}" type="parTrans" cxnId="{7952FC7D-95BA-40C2-B32C-B2B69638BAB3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168BC1F9-A519-48A9-8F78-906817355A6D}" type="sibTrans" cxnId="{7952FC7D-95BA-40C2-B32C-B2B69638BAB3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6FB5A803-3837-4545-B4C4-9592092D0C09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Cận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nhiệt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đới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EA8F87B6-21FF-49F1-974F-387C1EB59BD5}" type="parTrans" cxnId="{2A0AE2C2-AA85-41B1-8C5E-558EACB19B0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B4308070-538D-4138-8064-D904690C132B}" type="sibTrans" cxnId="{2A0AE2C2-AA85-41B1-8C5E-558EACB19B0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EE88A822-0462-429C-839E-BDA55EBC80AA}">
      <dgm:prSet phldrT="[Text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hải</a:t>
          </a:r>
          <a:r>
            <a:rPr lang="en-GB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dirty="0" err="1">
              <a:latin typeface="Times New Roman" pitchFamily="18" charset="0"/>
              <a:cs typeface="Times New Roman" pitchFamily="18" charset="0"/>
            </a:rPr>
            <a:t>dương</a:t>
          </a:r>
          <a:endParaRPr lang="en-GB" sz="2400" dirty="0">
            <a:latin typeface="Times New Roman" pitchFamily="18" charset="0"/>
            <a:cs typeface="Times New Roman" pitchFamily="18" charset="0"/>
          </a:endParaRPr>
        </a:p>
      </dgm:t>
    </dgm:pt>
    <dgm:pt modelId="{F434C36A-A5D8-435E-880F-202DEBEF1F63}" type="parTrans" cxnId="{B2A0E54E-718E-4AB3-995C-E4717808DCD3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3E7FBD4-6081-43B5-A9CC-EC16978A7A4A}" type="sibTrans" cxnId="{B2A0E54E-718E-4AB3-995C-E4717808DCD3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3FAA4482-2C52-4804-8103-B691CED12624}" type="pres">
      <dgm:prSet presAssocID="{A5CC8F19-4FE7-45A4-963E-941E6591FA8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6B8C47-9906-46B4-B076-C2DA5663E4FD}" type="pres">
      <dgm:prSet presAssocID="{A5CC8F19-4FE7-45A4-963E-941E6591FA85}" presName="cycle" presStyleCnt="0"/>
      <dgm:spPr/>
    </dgm:pt>
    <dgm:pt modelId="{27863540-494A-41AF-871B-58C21C1F8AC7}" type="pres">
      <dgm:prSet presAssocID="{A5CC8F19-4FE7-45A4-963E-941E6591FA85}" presName="centerShape" presStyleCnt="0"/>
      <dgm:spPr/>
    </dgm:pt>
    <dgm:pt modelId="{AB2C44BF-DE51-40B7-A991-E3ED7E149F42}" type="pres">
      <dgm:prSet presAssocID="{A5CC8F19-4FE7-45A4-963E-941E6591FA85}" presName="connSite" presStyleLbl="node1" presStyleIdx="0" presStyleCnt="4"/>
      <dgm:spPr/>
    </dgm:pt>
    <dgm:pt modelId="{108E8B95-ACB3-4A65-B3C5-65265D5F5179}" type="pres">
      <dgm:prSet presAssocID="{A5CC8F19-4FE7-45A4-963E-941E6591FA85}" presName="visible" presStyleLbl="nod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EF731B5-D405-47A3-9E12-DD2614094C52}" type="pres">
      <dgm:prSet presAssocID="{A6DF1406-6684-4EE4-9D64-AD77A26111F9}" presName="Name25" presStyleLbl="parChTrans1D1" presStyleIdx="0" presStyleCnt="3"/>
      <dgm:spPr/>
      <dgm:t>
        <a:bodyPr/>
        <a:lstStyle/>
        <a:p>
          <a:endParaRPr lang="en-US"/>
        </a:p>
      </dgm:t>
    </dgm:pt>
    <dgm:pt modelId="{5183D469-932F-44B7-A1FE-70E1012F04FE}" type="pres">
      <dgm:prSet presAssocID="{1DBF6656-2059-41D4-9F62-C02E8235A975}" presName="node" presStyleCnt="0"/>
      <dgm:spPr/>
    </dgm:pt>
    <dgm:pt modelId="{23A35836-5BCA-4782-A5F3-3AF1E17FC222}" type="pres">
      <dgm:prSet presAssocID="{1DBF6656-2059-41D4-9F62-C02E8235A975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CF814-58F1-47A0-9E94-0AE98067AF80}" type="pres">
      <dgm:prSet presAssocID="{1DBF6656-2059-41D4-9F62-C02E8235A975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57742-B2F0-42C8-BE78-98A986F173BA}" type="pres">
      <dgm:prSet presAssocID="{059B53E3-B6FF-4B4E-BFE3-CEEDA528DB15}" presName="Name25" presStyleLbl="parChTrans1D1" presStyleIdx="1" presStyleCnt="3"/>
      <dgm:spPr/>
      <dgm:t>
        <a:bodyPr/>
        <a:lstStyle/>
        <a:p>
          <a:endParaRPr lang="en-US"/>
        </a:p>
      </dgm:t>
    </dgm:pt>
    <dgm:pt modelId="{DA8AF68A-A230-4FE4-9584-0F4DCD68996E}" type="pres">
      <dgm:prSet presAssocID="{40DC1773-2A6A-4D6A-A427-574B59729F9B}" presName="node" presStyleCnt="0"/>
      <dgm:spPr/>
    </dgm:pt>
    <dgm:pt modelId="{F37DCDAE-0BCA-4ABB-8B8A-8639EDBB4895}" type="pres">
      <dgm:prSet presAssocID="{40DC1773-2A6A-4D6A-A427-574B59729F9B}" presName="parentNode" presStyleLbl="node1" presStyleIdx="2" presStyleCnt="4" custScaleX="1180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4A133-D87F-4690-9F26-138FB7698EAA}" type="pres">
      <dgm:prSet presAssocID="{40DC1773-2A6A-4D6A-A427-574B59729F9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16617-E3E6-49E4-83EB-2B392F7512A3}" type="pres">
      <dgm:prSet presAssocID="{9F55F62B-1673-4821-80BC-847B180766C7}" presName="Name25" presStyleLbl="parChTrans1D1" presStyleIdx="2" presStyleCnt="3"/>
      <dgm:spPr/>
      <dgm:t>
        <a:bodyPr/>
        <a:lstStyle/>
        <a:p>
          <a:endParaRPr lang="en-US"/>
        </a:p>
      </dgm:t>
    </dgm:pt>
    <dgm:pt modelId="{95B68038-2B4A-47C9-A538-6AFB4E14E319}" type="pres">
      <dgm:prSet presAssocID="{9124B03B-D634-412C-9E33-32000C7A7835}" presName="node" presStyleCnt="0"/>
      <dgm:spPr/>
    </dgm:pt>
    <dgm:pt modelId="{E7626CB7-8FF6-4C6B-80EA-0176594C06E8}" type="pres">
      <dgm:prSet presAssocID="{9124B03B-D634-412C-9E33-32000C7A7835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9513B-3D05-4BBE-A6D5-D7A63AA80FB4}" type="pres">
      <dgm:prSet presAssocID="{9124B03B-D634-412C-9E33-32000C7A7835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80BBB6-BC81-4744-9B13-D9C52EC2E446}" type="presOf" srcId="{6FB5A803-3837-4545-B4C4-9592092D0C09}" destId="{E90CF814-58F1-47A0-9E94-0AE98067AF80}" srcOrd="0" destOrd="2" presId="urn:microsoft.com/office/officeart/2005/8/layout/radial2"/>
    <dgm:cxn modelId="{FE5232D7-6973-43CC-9C6D-6D5DBA007455}" srcId="{A5CC8F19-4FE7-45A4-963E-941E6591FA85}" destId="{1DBF6656-2059-41D4-9F62-C02E8235A975}" srcOrd="0" destOrd="0" parTransId="{A6DF1406-6684-4EE4-9D64-AD77A26111F9}" sibTransId="{1F672504-7101-47BD-AE1E-0CABBFBDE8A1}"/>
    <dgm:cxn modelId="{2A0AE2C2-AA85-41B1-8C5E-558EACB19B00}" srcId="{1DBF6656-2059-41D4-9F62-C02E8235A975}" destId="{6FB5A803-3837-4545-B4C4-9592092D0C09}" srcOrd="2" destOrd="0" parTransId="{EA8F87B6-21FF-49F1-974F-387C1EB59BD5}" sibTransId="{B4308070-538D-4138-8064-D904690C132B}"/>
    <dgm:cxn modelId="{8109AEC2-3CA5-4032-B024-C5F45CAE590E}" type="presOf" srcId="{EE88A822-0462-429C-839E-BDA55EBC80AA}" destId="{D654A133-D87F-4690-9F26-138FB7698EAA}" srcOrd="0" destOrd="1" presId="urn:microsoft.com/office/officeart/2005/8/layout/radial2"/>
    <dgm:cxn modelId="{7952FC7D-95BA-40C2-B32C-B2B69638BAB3}" srcId="{9124B03B-D634-412C-9E33-32000C7A7835}" destId="{C450E3E1-7F33-41FC-9C65-9F204CB78BD1}" srcOrd="0" destOrd="0" parTransId="{3F548217-8A98-4D21-82CA-387E12DC5295}" sibTransId="{168BC1F9-A519-48A9-8F78-906817355A6D}"/>
    <dgm:cxn modelId="{2AB59B17-A11E-4FFD-831A-7CDFDF2FE717}" type="presOf" srcId="{FE22361D-8715-4386-ACE6-AB6E454A6C67}" destId="{D654A133-D87F-4690-9F26-138FB7698EAA}" srcOrd="0" destOrd="0" presId="urn:microsoft.com/office/officeart/2005/8/layout/radial2"/>
    <dgm:cxn modelId="{E876FFE8-6C0B-4DFE-82C9-846172ECB3B1}" srcId="{A5CC8F19-4FE7-45A4-963E-941E6591FA85}" destId="{9124B03B-D634-412C-9E33-32000C7A7835}" srcOrd="2" destOrd="0" parTransId="{9F55F62B-1673-4821-80BC-847B180766C7}" sibTransId="{AF489A18-06C0-49D8-8D3C-5F17FE62618A}"/>
    <dgm:cxn modelId="{8A635B05-B1B0-4FD7-B1E6-65D71A1BE4CF}" type="presOf" srcId="{9F55F62B-1673-4821-80BC-847B180766C7}" destId="{E1A16617-E3E6-49E4-83EB-2B392F7512A3}" srcOrd="0" destOrd="0" presId="urn:microsoft.com/office/officeart/2005/8/layout/radial2"/>
    <dgm:cxn modelId="{BDA82F88-5787-46A5-A25E-E6AF8DA51FA8}" type="presOf" srcId="{B0A85E57-244B-40BC-8F87-DA36D2D5E232}" destId="{E90CF814-58F1-47A0-9E94-0AE98067AF80}" srcOrd="0" destOrd="1" presId="urn:microsoft.com/office/officeart/2005/8/layout/radial2"/>
    <dgm:cxn modelId="{10E42B60-76D4-4542-91E7-210A081E2473}" type="presOf" srcId="{A5CC8F19-4FE7-45A4-963E-941E6591FA85}" destId="{3FAA4482-2C52-4804-8103-B691CED12624}" srcOrd="0" destOrd="0" presId="urn:microsoft.com/office/officeart/2005/8/layout/radial2"/>
    <dgm:cxn modelId="{A9BC064B-EB53-4B0E-B8B4-08A6BEB2E1EE}" srcId="{40DC1773-2A6A-4D6A-A427-574B59729F9B}" destId="{FE22361D-8715-4386-ACE6-AB6E454A6C67}" srcOrd="0" destOrd="0" parTransId="{FEEBE281-A616-4115-9735-64741CE7A2E4}" sibTransId="{72064584-A87B-47C9-BAEA-4BAC067A5406}"/>
    <dgm:cxn modelId="{A4B6E3CD-1221-4FB5-860D-62973911CC31}" type="presOf" srcId="{40DC1773-2A6A-4D6A-A427-574B59729F9B}" destId="{F37DCDAE-0BCA-4ABB-8B8A-8639EDBB4895}" srcOrd="0" destOrd="0" presId="urn:microsoft.com/office/officeart/2005/8/layout/radial2"/>
    <dgm:cxn modelId="{A11B88BF-5790-4586-A51B-0C76714C0AFD}" type="presOf" srcId="{6BE69061-3CC9-4966-9123-CCEB73EAE2D1}" destId="{D654A133-D87F-4690-9F26-138FB7698EAA}" srcOrd="0" destOrd="2" presId="urn:microsoft.com/office/officeart/2005/8/layout/radial2"/>
    <dgm:cxn modelId="{83E6424A-D5D2-47FE-8B08-3A019C52F192}" srcId="{A5CC8F19-4FE7-45A4-963E-941E6591FA85}" destId="{40DC1773-2A6A-4D6A-A427-574B59729F9B}" srcOrd="1" destOrd="0" parTransId="{059B53E3-B6FF-4B4E-BFE3-CEEDA528DB15}" sibTransId="{3C960D9C-C1C4-49A2-A096-028430D1D673}"/>
    <dgm:cxn modelId="{624C2AFA-7F40-4FE2-A772-39995E040168}" type="presOf" srcId="{059B53E3-B6FF-4B4E-BFE3-CEEDA528DB15}" destId="{30757742-B2F0-42C8-BE78-98A986F173BA}" srcOrd="0" destOrd="0" presId="urn:microsoft.com/office/officeart/2005/8/layout/radial2"/>
    <dgm:cxn modelId="{9D11C71A-3338-4B89-B1E4-05BB37365381}" type="presOf" srcId="{9124B03B-D634-412C-9E33-32000C7A7835}" destId="{E7626CB7-8FF6-4C6B-80EA-0176594C06E8}" srcOrd="0" destOrd="0" presId="urn:microsoft.com/office/officeart/2005/8/layout/radial2"/>
    <dgm:cxn modelId="{50005E58-D2DB-44F5-BB43-5FCED89CD6E0}" srcId="{1DBF6656-2059-41D4-9F62-C02E8235A975}" destId="{AA2EF113-558D-4475-82C7-E506E8405496}" srcOrd="0" destOrd="0" parTransId="{711A6894-00F7-45D8-A22D-80E32ABF83CA}" sibTransId="{6904B251-7552-43A5-93BD-631095AE9652}"/>
    <dgm:cxn modelId="{10C105DB-86FD-41FB-AA1D-7E2B2DA1FB8B}" type="presOf" srcId="{AA2EF113-558D-4475-82C7-E506E8405496}" destId="{E90CF814-58F1-47A0-9E94-0AE98067AF80}" srcOrd="0" destOrd="0" presId="urn:microsoft.com/office/officeart/2005/8/layout/radial2"/>
    <dgm:cxn modelId="{8BA354EA-4225-4DC2-8B48-C93EC840FA6F}" type="presOf" srcId="{1DBF6656-2059-41D4-9F62-C02E8235A975}" destId="{23A35836-5BCA-4782-A5F3-3AF1E17FC222}" srcOrd="0" destOrd="0" presId="urn:microsoft.com/office/officeart/2005/8/layout/radial2"/>
    <dgm:cxn modelId="{4FC7D600-18D5-4448-B21C-E8D6F977EF68}" srcId="{1DBF6656-2059-41D4-9F62-C02E8235A975}" destId="{B0A85E57-244B-40BC-8F87-DA36D2D5E232}" srcOrd="1" destOrd="0" parTransId="{66FF9EE0-4CD5-4542-A416-1332BF54C3EB}" sibTransId="{A539E96F-B4EB-4186-8F87-F29ED6B15DF7}"/>
    <dgm:cxn modelId="{3202D149-48D5-46C6-A03C-91F831BF1BB3}" type="presOf" srcId="{C450E3E1-7F33-41FC-9C65-9F204CB78BD1}" destId="{8FD9513B-3D05-4BBE-A6D5-D7A63AA80FB4}" srcOrd="0" destOrd="0" presId="urn:microsoft.com/office/officeart/2005/8/layout/radial2"/>
    <dgm:cxn modelId="{75598F2C-9B99-42B1-9007-1C7ABA4F3A30}" srcId="{40DC1773-2A6A-4D6A-A427-574B59729F9B}" destId="{6BE69061-3CC9-4966-9123-CCEB73EAE2D1}" srcOrd="2" destOrd="0" parTransId="{47C8D017-1B16-413C-AD2C-9E0A3509D80B}" sibTransId="{EC8C5BD6-BFFB-40B4-8993-17BA378CE8D6}"/>
    <dgm:cxn modelId="{B2A0E54E-718E-4AB3-995C-E4717808DCD3}" srcId="{40DC1773-2A6A-4D6A-A427-574B59729F9B}" destId="{EE88A822-0462-429C-839E-BDA55EBC80AA}" srcOrd="1" destOrd="0" parTransId="{F434C36A-A5D8-435E-880F-202DEBEF1F63}" sibTransId="{A3E7FBD4-6081-43B5-A9CC-EC16978A7A4A}"/>
    <dgm:cxn modelId="{F8490CD1-C95F-44E9-914E-D5B76DEA1955}" type="presOf" srcId="{A6DF1406-6684-4EE4-9D64-AD77A26111F9}" destId="{BEF731B5-D405-47A3-9E12-DD2614094C52}" srcOrd="0" destOrd="0" presId="urn:microsoft.com/office/officeart/2005/8/layout/radial2"/>
    <dgm:cxn modelId="{57A356F0-3171-4005-BF3E-9341629DE2E2}" type="presParOf" srcId="{3FAA4482-2C52-4804-8103-B691CED12624}" destId="{E26B8C47-9906-46B4-B076-C2DA5663E4FD}" srcOrd="0" destOrd="0" presId="urn:microsoft.com/office/officeart/2005/8/layout/radial2"/>
    <dgm:cxn modelId="{C1F05590-163B-44F8-BCE5-606AD1B0FA50}" type="presParOf" srcId="{E26B8C47-9906-46B4-B076-C2DA5663E4FD}" destId="{27863540-494A-41AF-871B-58C21C1F8AC7}" srcOrd="0" destOrd="0" presId="urn:microsoft.com/office/officeart/2005/8/layout/radial2"/>
    <dgm:cxn modelId="{CDCF2F93-2011-482B-B32D-33C0267B43A2}" type="presParOf" srcId="{27863540-494A-41AF-871B-58C21C1F8AC7}" destId="{AB2C44BF-DE51-40B7-A991-E3ED7E149F42}" srcOrd="0" destOrd="0" presId="urn:microsoft.com/office/officeart/2005/8/layout/radial2"/>
    <dgm:cxn modelId="{50A21452-2A03-491E-B764-202D63E00CD2}" type="presParOf" srcId="{27863540-494A-41AF-871B-58C21C1F8AC7}" destId="{108E8B95-ACB3-4A65-B3C5-65265D5F5179}" srcOrd="1" destOrd="0" presId="urn:microsoft.com/office/officeart/2005/8/layout/radial2"/>
    <dgm:cxn modelId="{E8AC6F1C-B25D-4B4E-8F23-34E983DE0940}" type="presParOf" srcId="{E26B8C47-9906-46B4-B076-C2DA5663E4FD}" destId="{BEF731B5-D405-47A3-9E12-DD2614094C52}" srcOrd="1" destOrd="0" presId="urn:microsoft.com/office/officeart/2005/8/layout/radial2"/>
    <dgm:cxn modelId="{0D27A076-791D-4AAD-9BF1-CB59B71EFE2C}" type="presParOf" srcId="{E26B8C47-9906-46B4-B076-C2DA5663E4FD}" destId="{5183D469-932F-44B7-A1FE-70E1012F04FE}" srcOrd="2" destOrd="0" presId="urn:microsoft.com/office/officeart/2005/8/layout/radial2"/>
    <dgm:cxn modelId="{45886EC3-B79B-401A-8762-E7A718291F90}" type="presParOf" srcId="{5183D469-932F-44B7-A1FE-70E1012F04FE}" destId="{23A35836-5BCA-4782-A5F3-3AF1E17FC222}" srcOrd="0" destOrd="0" presId="urn:microsoft.com/office/officeart/2005/8/layout/radial2"/>
    <dgm:cxn modelId="{6CA53434-8BE9-4446-AA09-6D1B2818BD70}" type="presParOf" srcId="{5183D469-932F-44B7-A1FE-70E1012F04FE}" destId="{E90CF814-58F1-47A0-9E94-0AE98067AF80}" srcOrd="1" destOrd="0" presId="urn:microsoft.com/office/officeart/2005/8/layout/radial2"/>
    <dgm:cxn modelId="{49E25A5D-2619-48E4-819E-1C4FCE05CE1F}" type="presParOf" srcId="{E26B8C47-9906-46B4-B076-C2DA5663E4FD}" destId="{30757742-B2F0-42C8-BE78-98A986F173BA}" srcOrd="3" destOrd="0" presId="urn:microsoft.com/office/officeart/2005/8/layout/radial2"/>
    <dgm:cxn modelId="{398452BA-DCED-40EE-B242-7AD06B9AFFC4}" type="presParOf" srcId="{E26B8C47-9906-46B4-B076-C2DA5663E4FD}" destId="{DA8AF68A-A230-4FE4-9584-0F4DCD68996E}" srcOrd="4" destOrd="0" presId="urn:microsoft.com/office/officeart/2005/8/layout/radial2"/>
    <dgm:cxn modelId="{2B1A3A19-7622-4930-B06D-947C77CD809C}" type="presParOf" srcId="{DA8AF68A-A230-4FE4-9584-0F4DCD68996E}" destId="{F37DCDAE-0BCA-4ABB-8B8A-8639EDBB4895}" srcOrd="0" destOrd="0" presId="urn:microsoft.com/office/officeart/2005/8/layout/radial2"/>
    <dgm:cxn modelId="{9939F190-B815-498F-8DE7-3EFBC54EFB76}" type="presParOf" srcId="{DA8AF68A-A230-4FE4-9584-0F4DCD68996E}" destId="{D654A133-D87F-4690-9F26-138FB7698EAA}" srcOrd="1" destOrd="0" presId="urn:microsoft.com/office/officeart/2005/8/layout/radial2"/>
    <dgm:cxn modelId="{890D8953-02D1-4187-BF08-76CFA22257BA}" type="presParOf" srcId="{E26B8C47-9906-46B4-B076-C2DA5663E4FD}" destId="{E1A16617-E3E6-49E4-83EB-2B392F7512A3}" srcOrd="5" destOrd="0" presId="urn:microsoft.com/office/officeart/2005/8/layout/radial2"/>
    <dgm:cxn modelId="{289C9612-75A0-45A4-A692-91184C8F6E8E}" type="presParOf" srcId="{E26B8C47-9906-46B4-B076-C2DA5663E4FD}" destId="{95B68038-2B4A-47C9-A538-6AFB4E14E319}" srcOrd="6" destOrd="0" presId="urn:microsoft.com/office/officeart/2005/8/layout/radial2"/>
    <dgm:cxn modelId="{7E19AF95-7E31-42CA-A7C1-ADC3C8E9AB9F}" type="presParOf" srcId="{95B68038-2B4A-47C9-A538-6AFB4E14E319}" destId="{E7626CB7-8FF6-4C6B-80EA-0176594C06E8}" srcOrd="0" destOrd="0" presId="urn:microsoft.com/office/officeart/2005/8/layout/radial2"/>
    <dgm:cxn modelId="{FB875E59-3485-44D8-A375-665B8B7DBE2A}" type="presParOf" srcId="{95B68038-2B4A-47C9-A538-6AFB4E14E319}" destId="{8FD9513B-3D05-4BBE-A6D5-D7A63AA80FB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9A218-5960-42BF-ABB9-15BC303724B6}">
      <dsp:nvSpPr>
        <dsp:cNvPr id="0" name=""/>
        <dsp:cNvSpPr/>
      </dsp:nvSpPr>
      <dsp:spPr>
        <a:xfrm>
          <a:off x="0" y="469246"/>
          <a:ext cx="912044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BFEC36-6445-4E7E-B570-DCDD90483A02}">
      <dsp:nvSpPr>
        <dsp:cNvPr id="0" name=""/>
        <dsp:cNvSpPr/>
      </dsp:nvSpPr>
      <dsp:spPr>
        <a:xfrm>
          <a:off x="456022" y="55966"/>
          <a:ext cx="6384309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12" tIns="0" rIns="24131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địa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hình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371" y="96315"/>
        <a:ext cx="6303611" cy="745862"/>
      </dsp:txXfrm>
    </dsp:sp>
    <dsp:sp modelId="{32378C3C-37D8-4674-8385-35BC40B8E5C0}">
      <dsp:nvSpPr>
        <dsp:cNvPr id="0" name=""/>
        <dsp:cNvSpPr/>
      </dsp:nvSpPr>
      <dsp:spPr>
        <a:xfrm>
          <a:off x="0" y="1739326"/>
          <a:ext cx="912044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635019-F00B-4833-8AE6-3A85D481B97F}">
      <dsp:nvSpPr>
        <dsp:cNvPr id="0" name=""/>
        <dsp:cNvSpPr/>
      </dsp:nvSpPr>
      <dsp:spPr>
        <a:xfrm>
          <a:off x="456022" y="1326046"/>
          <a:ext cx="6384309" cy="82656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12" tIns="0" rIns="24131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Sự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phân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hóa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khí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hậu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371" y="1366395"/>
        <a:ext cx="6303611" cy="745862"/>
      </dsp:txXfrm>
    </dsp:sp>
    <dsp:sp modelId="{4D405822-166C-45A3-A0A3-DE06726080AB}">
      <dsp:nvSpPr>
        <dsp:cNvPr id="0" name=""/>
        <dsp:cNvSpPr/>
      </dsp:nvSpPr>
      <dsp:spPr>
        <a:xfrm>
          <a:off x="0" y="3009406"/>
          <a:ext cx="912044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73642C-0AD1-4DD9-A1CC-8D62C725E961}">
      <dsp:nvSpPr>
        <dsp:cNvPr id="0" name=""/>
        <dsp:cNvSpPr/>
      </dsp:nvSpPr>
      <dsp:spPr>
        <a:xfrm>
          <a:off x="456022" y="2596126"/>
          <a:ext cx="6384309" cy="82656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12" tIns="0" rIns="24131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sông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hồ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371" y="2636475"/>
        <a:ext cx="6303611" cy="745862"/>
      </dsp:txXfrm>
    </dsp:sp>
    <dsp:sp modelId="{F7E7E0B1-0FD7-4632-A517-27DF840EE70C}">
      <dsp:nvSpPr>
        <dsp:cNvPr id="0" name=""/>
        <dsp:cNvSpPr/>
      </dsp:nvSpPr>
      <dsp:spPr>
        <a:xfrm>
          <a:off x="0" y="4279486"/>
          <a:ext cx="912044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F4EA77-E744-43E1-AACE-7A3EFE7C2E30}">
      <dsp:nvSpPr>
        <dsp:cNvPr id="0" name=""/>
        <dsp:cNvSpPr/>
      </dsp:nvSpPr>
      <dsp:spPr>
        <a:xfrm>
          <a:off x="456022" y="3866206"/>
          <a:ext cx="6384309" cy="8265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12" tIns="0" rIns="241312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Đặc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điểm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đới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thiên</a:t>
          </a:r>
          <a:r>
            <a:rPr lang="en-US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nhiên</a:t>
          </a:r>
          <a:endParaRPr lang="en-US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371" y="3906555"/>
        <a:ext cx="6303611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16617-E3E6-49E4-83EB-2B392F7512A3}">
      <dsp:nvSpPr>
        <dsp:cNvPr id="0" name=""/>
        <dsp:cNvSpPr/>
      </dsp:nvSpPr>
      <dsp:spPr>
        <a:xfrm rot="2563385">
          <a:off x="2819218" y="3801438"/>
          <a:ext cx="81607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816078" y="26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57742-B2F0-42C8-BE78-98A986F173BA}">
      <dsp:nvSpPr>
        <dsp:cNvPr id="0" name=""/>
        <dsp:cNvSpPr/>
      </dsp:nvSpPr>
      <dsp:spPr>
        <a:xfrm>
          <a:off x="2927495" y="2682658"/>
          <a:ext cx="732326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732326" y="26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731B5-D405-47A3-9E12-DD2614094C52}">
      <dsp:nvSpPr>
        <dsp:cNvPr id="0" name=""/>
        <dsp:cNvSpPr/>
      </dsp:nvSpPr>
      <dsp:spPr>
        <a:xfrm rot="19036615">
          <a:off x="2819218" y="1563879"/>
          <a:ext cx="81607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816078" y="26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E8B95-ACB3-4A65-B3C5-65265D5F5179}">
      <dsp:nvSpPr>
        <dsp:cNvPr id="0" name=""/>
        <dsp:cNvSpPr/>
      </dsp:nvSpPr>
      <dsp:spPr>
        <a:xfrm>
          <a:off x="713444" y="1406950"/>
          <a:ext cx="2604765" cy="2604765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35836-5BCA-4782-A5F3-3AF1E17FC222}">
      <dsp:nvSpPr>
        <dsp:cNvPr id="0" name=""/>
        <dsp:cNvSpPr/>
      </dsp:nvSpPr>
      <dsp:spPr>
        <a:xfrm>
          <a:off x="3319660" y="2122"/>
          <a:ext cx="1562859" cy="15628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just" defTabSz="102235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300" kern="12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GB" sz="23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kern="1200" dirty="0" err="1">
              <a:latin typeface="Times New Roman" pitchFamily="18" charset="0"/>
              <a:cs typeface="Times New Roman" pitchFamily="18" charset="0"/>
            </a:rPr>
            <a:t>Bắc</a:t>
          </a:r>
          <a:r>
            <a:rPr lang="en-GB" sz="23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kern="1200" err="1">
              <a:latin typeface="Times New Roman" pitchFamily="18" charset="0"/>
              <a:cs typeface="Times New Roman" pitchFamily="18" charset="0"/>
            </a:rPr>
            <a:t>đến</a:t>
          </a:r>
          <a:r>
            <a:rPr lang="en-GB" sz="2300" kern="1200">
              <a:latin typeface="Times New Roman" pitchFamily="18" charset="0"/>
              <a:cs typeface="Times New Roman" pitchFamily="18" charset="0"/>
            </a:rPr>
            <a:t> </a:t>
          </a:r>
          <a:r>
            <a:rPr lang="en-GB" sz="2300" kern="1200" smtClean="0">
              <a:latin typeface="Times New Roman" pitchFamily="18" charset="0"/>
              <a:cs typeface="Times New Roman" pitchFamily="18" charset="0"/>
            </a:rPr>
            <a:t>Nam</a:t>
          </a:r>
          <a:endParaRPr lang="en-GB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48535" y="230997"/>
        <a:ext cx="1105109" cy="1105109"/>
      </dsp:txXfrm>
    </dsp:sp>
    <dsp:sp modelId="{E90CF814-58F1-47A0-9E94-0AE98067AF80}">
      <dsp:nvSpPr>
        <dsp:cNvPr id="0" name=""/>
        <dsp:cNvSpPr/>
      </dsp:nvSpPr>
      <dsp:spPr>
        <a:xfrm>
          <a:off x="5038806" y="2122"/>
          <a:ext cx="2344289" cy="1562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Cực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cận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cực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đới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Cận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nhiệt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đới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8806" y="2122"/>
        <a:ext cx="2344289" cy="1562859"/>
      </dsp:txXfrm>
    </dsp:sp>
    <dsp:sp modelId="{F37DCDAE-0BCA-4ABB-8B8A-8639EDBB4895}">
      <dsp:nvSpPr>
        <dsp:cNvPr id="0" name=""/>
        <dsp:cNvSpPr/>
      </dsp:nvSpPr>
      <dsp:spPr>
        <a:xfrm>
          <a:off x="3659821" y="1927903"/>
          <a:ext cx="1844220" cy="15628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đông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sang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tây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9901" y="2156778"/>
        <a:ext cx="1304060" cy="1105109"/>
      </dsp:txXfrm>
    </dsp:sp>
    <dsp:sp modelId="{D654A133-D87F-4690-9F26-138FB7698EAA}">
      <dsp:nvSpPr>
        <dsp:cNvPr id="0" name=""/>
        <dsp:cNvSpPr/>
      </dsp:nvSpPr>
      <dsp:spPr>
        <a:xfrm>
          <a:off x="5308626" y="1927903"/>
          <a:ext cx="2766331" cy="1562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lục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địa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hải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dương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đới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hoang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mạc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bán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hoang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mạc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08626" y="1927903"/>
        <a:ext cx="2766331" cy="1562859"/>
      </dsp:txXfrm>
    </dsp:sp>
    <dsp:sp modelId="{E7626CB7-8FF6-4C6B-80EA-0176594C06E8}">
      <dsp:nvSpPr>
        <dsp:cNvPr id="0" name=""/>
        <dsp:cNvSpPr/>
      </dsp:nvSpPr>
      <dsp:spPr>
        <a:xfrm>
          <a:off x="3319660" y="3853684"/>
          <a:ext cx="1562859" cy="15628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Theo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cao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48535" y="4082559"/>
        <a:ext cx="1105109" cy="1105109"/>
      </dsp:txXfrm>
    </dsp:sp>
    <dsp:sp modelId="{8FD9513B-3D05-4BBE-A6D5-D7A63AA80FB4}">
      <dsp:nvSpPr>
        <dsp:cNvPr id="0" name=""/>
        <dsp:cNvSpPr/>
      </dsp:nvSpPr>
      <dsp:spPr>
        <a:xfrm>
          <a:off x="5038806" y="3853684"/>
          <a:ext cx="2344289" cy="1562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Thể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hiện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rõ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ở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phần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phía</a:t>
          </a:r>
          <a:r>
            <a:rPr lang="en-GB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GB" sz="2400" kern="1200" dirty="0" err="1">
              <a:latin typeface="Times New Roman" pitchFamily="18" charset="0"/>
              <a:cs typeface="Times New Roman" pitchFamily="18" charset="0"/>
            </a:rPr>
            <a:t>tây</a:t>
          </a:r>
          <a:endParaRPr lang="en-GB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8806" y="3853684"/>
        <a:ext cx="2344289" cy="1562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AD0E6-A3E5-4D3E-AEB3-3C2A42CBF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989D571-FD86-4A21-8FA0-490E80FF7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4EFFB9-63D0-4BF1-AFE4-52551D72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8FDC39-7446-42A4-8EF8-45952ED1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AB6416-67B2-4493-A0A1-C945CC5D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3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4ADA1A-A436-429D-A0F9-241DEA21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28B63A-C522-4BBA-A6E4-DD30C702F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2949F0-9BCC-4A1D-943E-DA05798F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E50227-ECBA-4522-81BF-C99A83A0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C3E347-4E7C-4D24-A0D3-C30CE726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2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8F75662-470A-4477-8B9A-5AF6BE5C1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B6E0B3-DBA6-4565-825E-55760367C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3EC292-FEA0-46B3-BCAD-E646AA109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07E7FA-199A-407C-834D-C137610C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9E367D-0929-4A78-978C-4E0EC5F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9C0DCC-DFEB-44A1-9B26-2EF807F8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18A00F3-4952-4DE8-A935-2B79679B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C87A0FE-BA15-4225-8B4F-0CD58124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2D12A9-B5C8-42DA-8CAD-54D4C0F5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5C2047-C8EF-4B67-8616-E9D219960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BD35A6-D950-4128-9A8E-027A2A190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F50A9C-EE7E-49B4-999C-DC7AA7D6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B64858-02D5-4F78-BA2E-109AAD6E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B6D63C-59B3-4CE9-AE64-F36176D56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2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46CC3F-4B07-49B5-8F30-34C61A69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DFD8A1-7EA4-445A-96AD-389EB9240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543D1C-756F-4156-AF7B-C80B5BB7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ECC9D0-FBE6-4C24-8358-77B33F68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FAA5BB-8CD9-409D-BE82-4FE75FEA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0C473E-3421-4B2B-8A34-6A6A2E46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9A5297-6795-4AB1-9D54-EA1BD7A09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13D663-519B-45BB-AE7D-B963D233B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B05F2E-F9D2-4C59-9C2A-89BC69544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322200-03BF-4099-B8DC-4E69ED8B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5C2A3A-D15A-4FB4-9BA8-3EF90677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02B255-0B99-41C0-9679-B506586D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510F8-8859-4E4D-ADE8-F81C350E9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29E567-8793-4DDE-8F6E-6F63452E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02E97F-6069-46B8-8827-87FC28BDF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9C1C926-0971-4E8B-8630-A737388C2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3BFB355-4BFD-4061-8519-55F37B2D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BBE9C6C-F401-46BD-AA23-8CE351A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06F5CC-C2AF-4EA6-A9A5-E64A84C7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4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1A324-779A-484D-B5E7-D5991171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66397C-B0CE-4F5E-AB45-8FBE8AA6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1AE944-EF31-47E4-A34E-81F16E45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010BFF5-D192-4E38-8A0F-EDF506C0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8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EB77A46-45F4-4DC3-8044-52A85157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036E389-D785-4E0E-B19F-CC27365E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4B98B8-C22D-4F45-A388-7D79A9E0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5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923DA-3A0B-44A8-AA4D-B598E853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048C42-2633-4F43-BE19-713483C6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C32982-25D0-4F2C-ACA1-3C4F23671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42B222-1EF3-4C1C-BD8E-B4221000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E38D3C-F956-4CB0-AAE1-A5BAE12A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BDBB5D-78B0-46F9-AF08-CA4405F1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0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C3F42A-1D51-4BEC-A31E-C66F436E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75BF45-B0C9-435C-AB29-DC33A3AD5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2305AC-25A0-45D4-8F93-75A91CE0A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8900CD-ADA1-481E-8E5F-7B7819F0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FF6F63-024B-4602-8DAC-B377A437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F79DFB-0280-4F35-9F2F-000822EE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7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7DF1B5D-A0CD-4BF8-BA32-CE7C8810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267C2E-9F10-421F-887B-933238F6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5E58F-E7DE-4596-AE3A-D43C6E700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3D462-3410-4B03-8DF2-C9E274A41248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DBD652-1C29-4F3B-9CD3-BF793CD09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B0C85A-5BFE-49B5-81C8-EAF966C4D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9E9D-CB7B-49C6-ADCE-B1DE9EF6CE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F547333-18ED-4991-8F3E-92D73FA992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81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8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6516D1-D75D-465A-A038-44F5A0497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89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A15015E-B4E2-4FF8-B78D-F75C9BF6964F}"/>
              </a:ext>
            </a:extLst>
          </p:cNvPr>
          <p:cNvSpPr/>
          <p:nvPr/>
        </p:nvSpPr>
        <p:spPr>
          <a:xfrm>
            <a:off x="304800" y="262624"/>
            <a:ext cx="11649076" cy="6332752"/>
          </a:xfrm>
          <a:prstGeom prst="roundRect">
            <a:avLst>
              <a:gd name="adj" fmla="val 11102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5720D6-250A-4BFE-A541-EF4570C2639A}"/>
              </a:ext>
            </a:extLst>
          </p:cNvPr>
          <p:cNvSpPr txBox="1"/>
          <p:nvPr/>
        </p:nvSpPr>
        <p:spPr>
          <a:xfrm>
            <a:off x="498714" y="758630"/>
            <a:ext cx="352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latin typeface="#9Slide03 AllRoundGothic" panose="020B0703020202020104" pitchFamily="34" charset="-93"/>
              </a:rPr>
              <a:t>KHỞI</a:t>
            </a:r>
            <a:r>
              <a:rPr lang="en-GB" sz="4800" dirty="0">
                <a:latin typeface="#9Slide03 AllRoundGothic" panose="020B0703020202020104" pitchFamily="34" charset="-93"/>
              </a:rPr>
              <a:t> </a:t>
            </a:r>
            <a:r>
              <a:rPr lang="en-GB" sz="4800" dirty="0" err="1">
                <a:latin typeface="#9Slide03 AllRoundGothic" panose="020B0703020202020104" pitchFamily="34" charset="-93"/>
              </a:rPr>
              <a:t>ĐỘNG</a:t>
            </a:r>
            <a:endParaRPr lang="en-GB" sz="4800" dirty="0">
              <a:latin typeface="#9Slide03 AllRoundGothic" panose="020B0703020202020104" pitchFamily="34" charset="-93"/>
            </a:endParaRPr>
          </a:p>
        </p:txBody>
      </p:sp>
      <p:sp>
        <p:nvSpPr>
          <p:cNvPr id="7" name="Curved Up Ribbon 4">
            <a:extLst>
              <a:ext uri="{FF2B5EF4-FFF2-40B4-BE49-F238E27FC236}">
                <a16:creationId xmlns="" xmlns:a16="http://schemas.microsoft.com/office/drawing/2014/main" id="{46C1058A-D5D5-4D60-89EA-6E5ACFA2ED0D}"/>
              </a:ext>
            </a:extLst>
          </p:cNvPr>
          <p:cNvSpPr/>
          <p:nvPr/>
        </p:nvSpPr>
        <p:spPr>
          <a:xfrm>
            <a:off x="5851494" y="554176"/>
            <a:ext cx="6201855" cy="1178351"/>
          </a:xfrm>
          <a:prstGeom prst="ellipseRibbon2">
            <a:avLst>
              <a:gd name="adj1" fmla="val 21800"/>
              <a:gd name="adj2" fmla="val 61058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GAME TÌM TỪ ẨN</a:t>
            </a:r>
          </a:p>
        </p:txBody>
      </p:sp>
      <p:pic>
        <p:nvPicPr>
          <p:cNvPr id="1030" name="Picture 6" descr="Game-pad Nintendo Gaming Icon Stock Vector - Illustration of life, card:  184134347">
            <a:extLst>
              <a:ext uri="{FF2B5EF4-FFF2-40B4-BE49-F238E27FC236}">
                <a16:creationId xmlns="" xmlns:a16="http://schemas.microsoft.com/office/drawing/2014/main" id="{0B4B6F24-8377-4700-BD1E-6CC90F225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42" y="439569"/>
            <a:ext cx="1636574" cy="16365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3AD11-32A9-4A5E-BA5A-B8151351F69E}"/>
              </a:ext>
            </a:extLst>
          </p:cNvPr>
          <p:cNvSpPr txBox="1"/>
          <p:nvPr/>
        </p:nvSpPr>
        <p:spPr>
          <a:xfrm>
            <a:off x="5697853" y="1612603"/>
            <a:ext cx="600307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 đội chơi (tương ứng 4 dãy)</a:t>
            </a:r>
            <a:endParaRPr lang="en-GB" sz="28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 </a:t>
            </a:r>
            <a:r>
              <a:rPr lang="vi-VN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7 từ 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ẩn trong bảng chữ cái, nh</a:t>
            </a:r>
            <a:r>
              <a:rPr lang="en-GB" sz="2800" b="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iệm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vụ các đội </a:t>
            </a:r>
            <a:r>
              <a:rPr lang="en-GB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=&gt; 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ra 7 từ đó theo </a:t>
            </a:r>
            <a:r>
              <a:rPr lang="vi-VN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hàng ngang, hàng dọc, hàng chéo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trong thời gian tối đa </a:t>
            </a:r>
            <a:r>
              <a:rPr lang="vi-VN" sz="2800" b="0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 phút</a:t>
            </a:r>
            <a:r>
              <a:rPr lang="vi-VN" sz="2800" b="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8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</a:t>
            </a:r>
            <a:r>
              <a:rPr lang="vi-VN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ội chơi tìm được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 từ nhất</a:t>
            </a:r>
            <a:r>
              <a:rPr lang="vi-VN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giành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chiến thắng</a:t>
            </a:r>
            <a:endParaRPr lang="en-GB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Number 1 Winner Ribbon Award Badge, Gold Medal Stock Vector - Illustration  of champ, graphic: 139155753">
            <a:extLst>
              <a:ext uri="{FF2B5EF4-FFF2-40B4-BE49-F238E27FC236}">
                <a16:creationId xmlns="" xmlns:a16="http://schemas.microsoft.com/office/drawing/2014/main" id="{C3BCB9D4-6322-4567-987B-94F6DFF5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2640" r="13194" b="14166"/>
          <a:stretch/>
        </p:blipFill>
        <p:spPr bwMode="auto">
          <a:xfrm>
            <a:off x="8029574" y="5581599"/>
            <a:ext cx="1152526" cy="10137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mwork Là Gì? Kiến Thức Hữu ích Về Teamwork Bạn Cần Biết">
            <a:extLst>
              <a:ext uri="{FF2B5EF4-FFF2-40B4-BE49-F238E27FC236}">
                <a16:creationId xmlns="" xmlns:a16="http://schemas.microsoft.com/office/drawing/2014/main" id="{82E4B565-0B3C-4214-B7F2-D097FB90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2296526"/>
            <a:ext cx="4752975" cy="3538112"/>
          </a:xfrm>
          <a:prstGeom prst="flowChartDelay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B6C008-5A55-4A3B-B12A-F12000C37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6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Map&#10;&#10;Description automatically generated">
            <a:extLst>
              <a:ext uri="{FF2B5EF4-FFF2-40B4-BE49-F238E27FC236}">
                <a16:creationId xmlns="" xmlns:a16="http://schemas.microsoft.com/office/drawing/2014/main" id="{44D69E34-69A7-4F40-9AD5-E7AE82FA8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/>
          <a:stretch/>
        </p:blipFill>
        <p:spPr>
          <a:xfrm>
            <a:off x="5752757" y="1635360"/>
            <a:ext cx="6400161" cy="5120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F245B7-27A8-48F8-A235-7647F24FB87D}"/>
              </a:ext>
            </a:extLst>
          </p:cNvPr>
          <p:cNvSpPr txBox="1"/>
          <p:nvPr/>
        </p:nvSpPr>
        <p:spPr>
          <a:xfrm>
            <a:off x="5695950" y="259574"/>
            <a:ext cx="6096000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hiểu sự phân hóa 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r>
              <a:rPr lang="vi-VN" sz="2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Bắc Mỹ</a:t>
            </a:r>
            <a:endParaRPr lang="en-GB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88B2080E-81E6-4EBC-92AC-E3D20986A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78104"/>
              </p:ext>
            </p:extLst>
          </p:nvPr>
        </p:nvGraphicFramePr>
        <p:xfrm>
          <a:off x="5194904" y="1686948"/>
          <a:ext cx="6895464" cy="5022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7438">
                  <a:extLst>
                    <a:ext uri="{9D8B030D-6E8A-4147-A177-3AD203B41FA5}">
                      <a16:colId xmlns="" xmlns:a16="http://schemas.microsoft.com/office/drawing/2014/main" val="3507217639"/>
                    </a:ext>
                  </a:extLst>
                </a:gridCol>
                <a:gridCol w="4378608">
                  <a:extLst>
                    <a:ext uri="{9D8B030D-6E8A-4147-A177-3AD203B41FA5}">
                      <a16:colId xmlns="" xmlns:a16="http://schemas.microsoft.com/office/drawing/2014/main" val="2727847987"/>
                    </a:ext>
                  </a:extLst>
                </a:gridCol>
                <a:gridCol w="959418">
                  <a:extLst>
                    <a:ext uri="{9D8B030D-6E8A-4147-A177-3AD203B41FA5}">
                      <a16:colId xmlns="" xmlns:a16="http://schemas.microsoft.com/office/drawing/2014/main" val="2890202748"/>
                    </a:ext>
                  </a:extLst>
                </a:gridCol>
              </a:tblGrid>
              <a:tr h="39867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7071642"/>
                  </a:ext>
                </a:extLst>
              </a:tr>
              <a:tr h="398679">
                <a:tc rowSpan="4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Mỹ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7792953"/>
                  </a:ext>
                </a:extLst>
              </a:tr>
              <a:tr h="8304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– Nam: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chứng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745220"/>
                  </a:ext>
                </a:extLst>
              </a:tr>
              <a:tr h="8304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Phân hóa chiều Đông - Tây: Nguyên nhân/dẫn chứng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26720"/>
                  </a:ext>
                </a:extLst>
              </a:tr>
              <a:tr h="8304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Phân hóa theo độ cao: Nguyên nhân/dẫn chứng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8889481"/>
                  </a:ext>
                </a:extLst>
              </a:tr>
              <a:tr h="830405">
                <a:tc row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sẻ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Mỹ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119604"/>
                  </a:ext>
                </a:extLst>
              </a:tr>
              <a:tr h="4248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Chương trình hay, ý nghĩa, MC thu hút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147671"/>
                  </a:ext>
                </a:extLst>
              </a:tr>
              <a:tr h="478331">
                <a:tc gridSpan="2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Tổng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3533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10EA997-890E-4AFE-B50C-554DEB8E95B1}"/>
              </a:ext>
            </a:extLst>
          </p:cNvPr>
          <p:cNvGrpSpPr/>
          <p:nvPr/>
        </p:nvGrpSpPr>
        <p:grpSpPr>
          <a:xfrm>
            <a:off x="207642" y="1495497"/>
            <a:ext cx="4743452" cy="5233955"/>
            <a:chOff x="172722" y="1112812"/>
            <a:chExt cx="4530679" cy="5233955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E895C46-C117-4BE7-8E76-66557BBA6758}"/>
                </a:ext>
              </a:extLst>
            </p:cNvPr>
            <p:cNvSpPr txBox="1"/>
            <p:nvPr/>
          </p:nvSpPr>
          <p:spPr>
            <a:xfrm>
              <a:off x="172722" y="2265650"/>
              <a:ext cx="4530679" cy="4081117"/>
            </a:xfrm>
            <a:custGeom>
              <a:avLst/>
              <a:gdLst>
                <a:gd name="connsiteX0" fmla="*/ 0 w 4743452"/>
                <a:gd name="connsiteY0" fmla="*/ 0 h 3631187"/>
                <a:gd name="connsiteX1" fmla="*/ 582767 w 4743452"/>
                <a:gd name="connsiteY1" fmla="*/ 0 h 3631187"/>
                <a:gd name="connsiteX2" fmla="*/ 1355272 w 4743452"/>
                <a:gd name="connsiteY2" fmla="*/ 0 h 3631187"/>
                <a:gd name="connsiteX3" fmla="*/ 1985473 w 4743452"/>
                <a:gd name="connsiteY3" fmla="*/ 0 h 3631187"/>
                <a:gd name="connsiteX4" fmla="*/ 2568240 w 4743452"/>
                <a:gd name="connsiteY4" fmla="*/ 0 h 3631187"/>
                <a:gd name="connsiteX5" fmla="*/ 3151007 w 4743452"/>
                <a:gd name="connsiteY5" fmla="*/ 0 h 3631187"/>
                <a:gd name="connsiteX6" fmla="*/ 3686340 w 4743452"/>
                <a:gd name="connsiteY6" fmla="*/ 0 h 3631187"/>
                <a:gd name="connsiteX7" fmla="*/ 4743452 w 4743452"/>
                <a:gd name="connsiteY7" fmla="*/ 0 h 3631187"/>
                <a:gd name="connsiteX8" fmla="*/ 4743452 w 4743452"/>
                <a:gd name="connsiteY8" fmla="*/ 677822 h 3631187"/>
                <a:gd name="connsiteX9" fmla="*/ 4743452 w 4743452"/>
                <a:gd name="connsiteY9" fmla="*/ 1319331 h 3631187"/>
                <a:gd name="connsiteX10" fmla="*/ 4743452 w 4743452"/>
                <a:gd name="connsiteY10" fmla="*/ 1924529 h 3631187"/>
                <a:gd name="connsiteX11" fmla="*/ 4743452 w 4743452"/>
                <a:gd name="connsiteY11" fmla="*/ 2602351 h 3631187"/>
                <a:gd name="connsiteX12" fmla="*/ 4743452 w 4743452"/>
                <a:gd name="connsiteY12" fmla="*/ 3631187 h 3631187"/>
                <a:gd name="connsiteX13" fmla="*/ 4065816 w 4743452"/>
                <a:gd name="connsiteY13" fmla="*/ 3631187 h 3631187"/>
                <a:gd name="connsiteX14" fmla="*/ 3293311 w 4743452"/>
                <a:gd name="connsiteY14" fmla="*/ 3631187 h 3631187"/>
                <a:gd name="connsiteX15" fmla="*/ 2568240 w 4743452"/>
                <a:gd name="connsiteY15" fmla="*/ 3631187 h 3631187"/>
                <a:gd name="connsiteX16" fmla="*/ 1843170 w 4743452"/>
                <a:gd name="connsiteY16" fmla="*/ 3631187 h 3631187"/>
                <a:gd name="connsiteX17" fmla="*/ 1070665 w 4743452"/>
                <a:gd name="connsiteY17" fmla="*/ 3631187 h 3631187"/>
                <a:gd name="connsiteX18" fmla="*/ 0 w 4743452"/>
                <a:gd name="connsiteY18" fmla="*/ 3631187 h 3631187"/>
                <a:gd name="connsiteX19" fmla="*/ 0 w 4743452"/>
                <a:gd name="connsiteY19" fmla="*/ 3134925 h 3631187"/>
                <a:gd name="connsiteX20" fmla="*/ 0 w 4743452"/>
                <a:gd name="connsiteY20" fmla="*/ 2493415 h 3631187"/>
                <a:gd name="connsiteX21" fmla="*/ 0 w 4743452"/>
                <a:gd name="connsiteY21" fmla="*/ 1960841 h 3631187"/>
                <a:gd name="connsiteX22" fmla="*/ 0 w 4743452"/>
                <a:gd name="connsiteY22" fmla="*/ 1283019 h 3631187"/>
                <a:gd name="connsiteX23" fmla="*/ 0 w 4743452"/>
                <a:gd name="connsiteY23" fmla="*/ 786757 h 3631187"/>
                <a:gd name="connsiteX24" fmla="*/ 0 w 4743452"/>
                <a:gd name="connsiteY24" fmla="*/ 0 h 3631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43452" h="3631187" extrusionOk="0">
                  <a:moveTo>
                    <a:pt x="0" y="0"/>
                  </a:moveTo>
                  <a:cubicBezTo>
                    <a:pt x="220852" y="-20993"/>
                    <a:pt x="352650" y="-20137"/>
                    <a:pt x="582767" y="0"/>
                  </a:cubicBezTo>
                  <a:cubicBezTo>
                    <a:pt x="812884" y="20137"/>
                    <a:pt x="1034782" y="28620"/>
                    <a:pt x="1355272" y="0"/>
                  </a:cubicBezTo>
                  <a:cubicBezTo>
                    <a:pt x="1675762" y="-28620"/>
                    <a:pt x="1734154" y="12030"/>
                    <a:pt x="1985473" y="0"/>
                  </a:cubicBezTo>
                  <a:cubicBezTo>
                    <a:pt x="2236792" y="-12030"/>
                    <a:pt x="2411991" y="6833"/>
                    <a:pt x="2568240" y="0"/>
                  </a:cubicBezTo>
                  <a:cubicBezTo>
                    <a:pt x="2724489" y="-6833"/>
                    <a:pt x="2941918" y="-20973"/>
                    <a:pt x="3151007" y="0"/>
                  </a:cubicBezTo>
                  <a:cubicBezTo>
                    <a:pt x="3360096" y="20973"/>
                    <a:pt x="3420603" y="-6981"/>
                    <a:pt x="3686340" y="0"/>
                  </a:cubicBezTo>
                  <a:cubicBezTo>
                    <a:pt x="3952077" y="6981"/>
                    <a:pt x="4303031" y="26917"/>
                    <a:pt x="4743452" y="0"/>
                  </a:cubicBezTo>
                  <a:cubicBezTo>
                    <a:pt x="4766043" y="200115"/>
                    <a:pt x="4713038" y="449398"/>
                    <a:pt x="4743452" y="677822"/>
                  </a:cubicBezTo>
                  <a:cubicBezTo>
                    <a:pt x="4773866" y="906246"/>
                    <a:pt x="4747115" y="1126025"/>
                    <a:pt x="4743452" y="1319331"/>
                  </a:cubicBezTo>
                  <a:cubicBezTo>
                    <a:pt x="4739789" y="1512637"/>
                    <a:pt x="4731229" y="1702208"/>
                    <a:pt x="4743452" y="1924529"/>
                  </a:cubicBezTo>
                  <a:cubicBezTo>
                    <a:pt x="4755675" y="2146850"/>
                    <a:pt x="4741551" y="2304950"/>
                    <a:pt x="4743452" y="2602351"/>
                  </a:cubicBezTo>
                  <a:cubicBezTo>
                    <a:pt x="4745353" y="2899752"/>
                    <a:pt x="4791614" y="3191236"/>
                    <a:pt x="4743452" y="3631187"/>
                  </a:cubicBezTo>
                  <a:cubicBezTo>
                    <a:pt x="4596992" y="3613542"/>
                    <a:pt x="4386694" y="3613465"/>
                    <a:pt x="4065816" y="3631187"/>
                  </a:cubicBezTo>
                  <a:cubicBezTo>
                    <a:pt x="3744938" y="3648909"/>
                    <a:pt x="3456716" y="3653246"/>
                    <a:pt x="3293311" y="3631187"/>
                  </a:cubicBezTo>
                  <a:cubicBezTo>
                    <a:pt x="3129907" y="3609128"/>
                    <a:pt x="2847517" y="3598243"/>
                    <a:pt x="2568240" y="3631187"/>
                  </a:cubicBezTo>
                  <a:cubicBezTo>
                    <a:pt x="2288963" y="3664131"/>
                    <a:pt x="1991917" y="3657545"/>
                    <a:pt x="1843170" y="3631187"/>
                  </a:cubicBezTo>
                  <a:cubicBezTo>
                    <a:pt x="1694423" y="3604830"/>
                    <a:pt x="1230767" y="3661535"/>
                    <a:pt x="1070665" y="3631187"/>
                  </a:cubicBezTo>
                  <a:cubicBezTo>
                    <a:pt x="910563" y="3600839"/>
                    <a:pt x="401940" y="3665574"/>
                    <a:pt x="0" y="3631187"/>
                  </a:cubicBezTo>
                  <a:cubicBezTo>
                    <a:pt x="-10820" y="3530444"/>
                    <a:pt x="-14886" y="3301708"/>
                    <a:pt x="0" y="3134925"/>
                  </a:cubicBezTo>
                  <a:cubicBezTo>
                    <a:pt x="14886" y="2968142"/>
                    <a:pt x="-2214" y="2668677"/>
                    <a:pt x="0" y="2493415"/>
                  </a:cubicBezTo>
                  <a:cubicBezTo>
                    <a:pt x="2214" y="2318153"/>
                    <a:pt x="8141" y="2082370"/>
                    <a:pt x="0" y="1960841"/>
                  </a:cubicBezTo>
                  <a:cubicBezTo>
                    <a:pt x="-8141" y="1839312"/>
                    <a:pt x="-8644" y="1458274"/>
                    <a:pt x="0" y="1283019"/>
                  </a:cubicBezTo>
                  <a:cubicBezTo>
                    <a:pt x="8644" y="1107764"/>
                    <a:pt x="-8474" y="1004804"/>
                    <a:pt x="0" y="786757"/>
                  </a:cubicBezTo>
                  <a:cubicBezTo>
                    <a:pt x="8474" y="568710"/>
                    <a:pt x="-16113" y="260182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EC554F"/>
              </a:solidFill>
              <a:extLst>
                <a:ext uri="{C807C97D-BFC1-408E-A445-0C87EB9F89A2}">
                  <ask:lineSketchStyleProps xmlns="" xmlns:ask="http://schemas.microsoft.com/office/drawing/2018/sketchyshapes" sd="282916457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GB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-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Dựa vào hình 14.1 kết hợp nội dung SGK tìm hiểu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sự phân hóa khí hậu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của Bắc Mỹ và sản phẩm báo cáo là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chương trình chia sẻ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khí hậu Bắc Mỹ </a:t>
              </a:r>
              <a:endParaRPr lang="en-GB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240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VD</a:t>
              </a:r>
              <a:r>
                <a:rPr lang="en-GB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:</a:t>
              </a:r>
              <a:r>
                <a:rPr lang="en-GB" sz="24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4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Chương</a:t>
              </a:r>
              <a:r>
                <a:rPr lang="en-GB" sz="24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4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trình</a:t>
              </a:r>
              <a:r>
                <a:rPr lang="en-GB" sz="24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t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ư vấn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du lịch bốn 4 mùa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ở Bắc Mỹ, cách thích nghi khí hậu cho du học sinh khi đến Bắc Mỹ…)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="" xmlns:a16="http://schemas.microsoft.com/office/drawing/2014/main" id="{4CF83600-1F14-4A63-AC98-E547AD986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0" b="28964"/>
            <a:stretch/>
          </p:blipFill>
          <p:spPr>
            <a:xfrm>
              <a:off x="1066906" y="1112812"/>
              <a:ext cx="2447887" cy="10666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98CB25D-3C4B-4C12-A53B-BF45DFC8F2BA}"/>
                </a:ext>
              </a:extLst>
            </p:cNvPr>
            <p:cNvSpPr txBox="1"/>
            <p:nvPr/>
          </p:nvSpPr>
          <p:spPr>
            <a:xfrm>
              <a:off x="1496945" y="1446991"/>
              <a:ext cx="1792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GB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endParaRPr lang="en-GB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BAB2BD-22B1-48AF-880A-030D469E02CA}"/>
              </a:ext>
            </a:extLst>
          </p:cNvPr>
          <p:cNvSpPr txBox="1"/>
          <p:nvPr/>
        </p:nvSpPr>
        <p:spPr>
          <a:xfrm>
            <a:off x="5872772" y="1191236"/>
            <a:ext cx="5597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B28F9CA-C7E7-4B01-89C8-A2179D744893}"/>
              </a:ext>
            </a:extLst>
          </p:cNvPr>
          <p:cNvGrpSpPr/>
          <p:nvPr/>
        </p:nvGrpSpPr>
        <p:grpSpPr>
          <a:xfrm>
            <a:off x="0" y="13267"/>
            <a:ext cx="5153663" cy="1149228"/>
            <a:chOff x="5676184" y="1747702"/>
            <a:chExt cx="6515816" cy="1149228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CF8021CA-8956-4CA0-AB56-FB2B1CB3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9" t="28346" r="10502" b="57102"/>
            <a:stretch/>
          </p:blipFill>
          <p:spPr>
            <a:xfrm>
              <a:off x="5676184" y="1747702"/>
              <a:ext cx="6515816" cy="114922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E7048BA-154C-47D0-B65C-B5EE7D0AC01C}"/>
                </a:ext>
              </a:extLst>
            </p:cNvPr>
            <p:cNvSpPr txBox="1"/>
            <p:nvPr/>
          </p:nvSpPr>
          <p:spPr>
            <a:xfrm>
              <a:off x="5938707" y="1815877"/>
              <a:ext cx="4855552" cy="848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GB" sz="20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PHIẾU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ĐỊNH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HƯỚNG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</a:t>
              </a:r>
              <a:r>
                <a:rPr lang="en-GB" sz="20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2</a:t>
              </a:r>
            </a:p>
            <a:p>
              <a:pPr lvl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“GIAO </a:t>
              </a:r>
              <a:r>
                <a:rPr lang="en-GB" sz="2000" dirty="0" err="1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TIẾP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+ </a:t>
              </a:r>
              <a:r>
                <a:rPr lang="en-GB" sz="2000" dirty="0" err="1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CNTT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”</a:t>
              </a:r>
              <a:endParaRPr lang="en-GB" sz="20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5124" name="Picture 4" descr="Journalist Woman. Beautiful Lady Reporter Stock Vector - Illustration of  flat, breaking: 134121886">
            <a:extLst>
              <a:ext uri="{FF2B5EF4-FFF2-40B4-BE49-F238E27FC236}">
                <a16:creationId xmlns="" xmlns:a16="http://schemas.microsoft.com/office/drawing/2014/main" id="{07182D17-5D28-4A02-B01B-F6BC60824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377" r="20339" b="56458"/>
          <a:stretch/>
        </p:blipFill>
        <p:spPr bwMode="auto">
          <a:xfrm>
            <a:off x="3919947" y="177803"/>
            <a:ext cx="798643" cy="858141"/>
          </a:xfrm>
          <a:prstGeom prst="flowChartConnector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730F450-7852-41B3-8E40-B989F75C2897}"/>
              </a:ext>
            </a:extLst>
          </p:cNvPr>
          <p:cNvCxnSpPr>
            <a:cxnSpLocks/>
          </p:cNvCxnSpPr>
          <p:nvPr/>
        </p:nvCxnSpPr>
        <p:spPr>
          <a:xfrm flipV="1">
            <a:off x="5153663" y="1103323"/>
            <a:ext cx="7038337" cy="18784"/>
          </a:xfrm>
          <a:prstGeom prst="line">
            <a:avLst/>
          </a:prstGeom>
          <a:ln w="38100">
            <a:solidFill>
              <a:srgbClr val="EC554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0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ivers in North America - North American Rivers, Major Rivers in Canada Us  Mexico - Worldatlas.com">
            <a:extLst>
              <a:ext uri="{FF2B5EF4-FFF2-40B4-BE49-F238E27FC236}">
                <a16:creationId xmlns="" xmlns:a16="http://schemas.microsoft.com/office/drawing/2014/main" id="{34CF745E-0A90-4030-B491-348D1779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04" y="1640546"/>
            <a:ext cx="5498066" cy="5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ited States Geography: Lakes | Lake, Canada lakes, Great lakes">
            <a:extLst>
              <a:ext uri="{FF2B5EF4-FFF2-40B4-BE49-F238E27FC236}">
                <a16:creationId xmlns="" xmlns:a16="http://schemas.microsoft.com/office/drawing/2014/main" id="{A217D301-C747-459D-889E-142260F4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36" y="4422912"/>
            <a:ext cx="2930743" cy="22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F245B7-27A8-48F8-A235-7647F24FB87D}"/>
              </a:ext>
            </a:extLst>
          </p:cNvPr>
          <p:cNvSpPr txBox="1"/>
          <p:nvPr/>
        </p:nvSpPr>
        <p:spPr>
          <a:xfrm>
            <a:off x="5153663" y="281435"/>
            <a:ext cx="6587789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hiểu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Bắc Mỹ</a:t>
            </a:r>
            <a:endParaRPr lang="en-GB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88B2080E-81E6-4EBC-92AC-E3D20986A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6719"/>
              </p:ext>
            </p:extLst>
          </p:nvPr>
        </p:nvGraphicFramePr>
        <p:xfrm>
          <a:off x="4951094" y="1618775"/>
          <a:ext cx="7106645" cy="5087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136">
                  <a:extLst>
                    <a:ext uri="{9D8B030D-6E8A-4147-A177-3AD203B41FA5}">
                      <a16:colId xmlns="" xmlns:a16="http://schemas.microsoft.com/office/drawing/2014/main" val="3507217639"/>
                    </a:ext>
                  </a:extLst>
                </a:gridCol>
                <a:gridCol w="4512708">
                  <a:extLst>
                    <a:ext uri="{9D8B030D-6E8A-4147-A177-3AD203B41FA5}">
                      <a16:colId xmlns="" xmlns:a16="http://schemas.microsoft.com/office/drawing/2014/main" val="2727847987"/>
                    </a:ext>
                  </a:extLst>
                </a:gridCol>
                <a:gridCol w="988801">
                  <a:extLst>
                    <a:ext uri="{9D8B030D-6E8A-4147-A177-3AD203B41FA5}">
                      <a16:colId xmlns="" xmlns:a16="http://schemas.microsoft.com/office/drawing/2014/main" val="2890202748"/>
                    </a:ext>
                  </a:extLst>
                </a:gridCol>
              </a:tblGrid>
              <a:tr h="4064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7071642"/>
                  </a:ext>
                </a:extLst>
              </a:tr>
              <a:tr h="406476">
                <a:tc rowSpan="4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Nhận xét chung về mạng lưới sông ngòi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7792953"/>
                  </a:ext>
                </a:extLst>
              </a:tr>
              <a:tr h="4675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745220"/>
                  </a:ext>
                </a:extLst>
              </a:tr>
              <a:tr h="5434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Nguồn cung cấp nước sông, chế độ nước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26720"/>
                  </a:ext>
                </a:extLst>
              </a:tr>
              <a:tr h="519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tri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ngòi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8889481"/>
                  </a:ext>
                </a:extLst>
              </a:tr>
              <a:tr h="508952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Giới thiệu hệ thống hồ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119604"/>
                  </a:ext>
                </a:extLst>
              </a:tr>
              <a:tr h="17479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dung qua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phỏng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thổ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ngòi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vẽ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147671"/>
                  </a:ext>
                </a:extLst>
              </a:tr>
              <a:tr h="487330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Tổng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3533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10EA997-890E-4AFE-B50C-554DEB8E95B1}"/>
              </a:ext>
            </a:extLst>
          </p:cNvPr>
          <p:cNvGrpSpPr/>
          <p:nvPr/>
        </p:nvGrpSpPr>
        <p:grpSpPr>
          <a:xfrm>
            <a:off x="207642" y="1495497"/>
            <a:ext cx="4478658" cy="5195291"/>
            <a:chOff x="172722" y="1112812"/>
            <a:chExt cx="4277763" cy="519529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E895C46-C117-4BE7-8E76-66557BBA6758}"/>
                </a:ext>
              </a:extLst>
            </p:cNvPr>
            <p:cNvSpPr txBox="1"/>
            <p:nvPr/>
          </p:nvSpPr>
          <p:spPr>
            <a:xfrm>
              <a:off x="172722" y="2265650"/>
              <a:ext cx="4277763" cy="4042453"/>
            </a:xfrm>
            <a:custGeom>
              <a:avLst/>
              <a:gdLst>
                <a:gd name="connsiteX0" fmla="*/ 0 w 4478658"/>
                <a:gd name="connsiteY0" fmla="*/ 0 h 3889719"/>
                <a:gd name="connsiteX1" fmla="*/ 550235 w 4478658"/>
                <a:gd name="connsiteY1" fmla="*/ 0 h 3889719"/>
                <a:gd name="connsiteX2" fmla="*/ 1279617 w 4478658"/>
                <a:gd name="connsiteY2" fmla="*/ 0 h 3889719"/>
                <a:gd name="connsiteX3" fmla="*/ 1874638 w 4478658"/>
                <a:gd name="connsiteY3" fmla="*/ 0 h 3889719"/>
                <a:gd name="connsiteX4" fmla="*/ 2424873 w 4478658"/>
                <a:gd name="connsiteY4" fmla="*/ 0 h 3889719"/>
                <a:gd name="connsiteX5" fmla="*/ 2975109 w 4478658"/>
                <a:gd name="connsiteY5" fmla="*/ 0 h 3889719"/>
                <a:gd name="connsiteX6" fmla="*/ 3480557 w 4478658"/>
                <a:gd name="connsiteY6" fmla="*/ 0 h 3889719"/>
                <a:gd name="connsiteX7" fmla="*/ 4478658 w 4478658"/>
                <a:gd name="connsiteY7" fmla="*/ 0 h 3889719"/>
                <a:gd name="connsiteX8" fmla="*/ 4478658 w 4478658"/>
                <a:gd name="connsiteY8" fmla="*/ 726081 h 3889719"/>
                <a:gd name="connsiteX9" fmla="*/ 4478658 w 4478658"/>
                <a:gd name="connsiteY9" fmla="*/ 1413265 h 3889719"/>
                <a:gd name="connsiteX10" fmla="*/ 4478658 w 4478658"/>
                <a:gd name="connsiteY10" fmla="*/ 2061551 h 3889719"/>
                <a:gd name="connsiteX11" fmla="*/ 4478658 w 4478658"/>
                <a:gd name="connsiteY11" fmla="*/ 2787632 h 3889719"/>
                <a:gd name="connsiteX12" fmla="*/ 4478658 w 4478658"/>
                <a:gd name="connsiteY12" fmla="*/ 3889719 h 3889719"/>
                <a:gd name="connsiteX13" fmla="*/ 3838850 w 4478658"/>
                <a:gd name="connsiteY13" fmla="*/ 3889719 h 3889719"/>
                <a:gd name="connsiteX14" fmla="*/ 3109468 w 4478658"/>
                <a:gd name="connsiteY14" fmla="*/ 3889719 h 3889719"/>
                <a:gd name="connsiteX15" fmla="*/ 2424873 w 4478658"/>
                <a:gd name="connsiteY15" fmla="*/ 3889719 h 3889719"/>
                <a:gd name="connsiteX16" fmla="*/ 1740279 w 4478658"/>
                <a:gd name="connsiteY16" fmla="*/ 3889719 h 3889719"/>
                <a:gd name="connsiteX17" fmla="*/ 1010897 w 4478658"/>
                <a:gd name="connsiteY17" fmla="*/ 3889719 h 3889719"/>
                <a:gd name="connsiteX18" fmla="*/ 0 w 4478658"/>
                <a:gd name="connsiteY18" fmla="*/ 3889719 h 3889719"/>
                <a:gd name="connsiteX19" fmla="*/ 0 w 4478658"/>
                <a:gd name="connsiteY19" fmla="*/ 3358124 h 3889719"/>
                <a:gd name="connsiteX20" fmla="*/ 0 w 4478658"/>
                <a:gd name="connsiteY20" fmla="*/ 2670940 h 3889719"/>
                <a:gd name="connsiteX21" fmla="*/ 0 w 4478658"/>
                <a:gd name="connsiteY21" fmla="*/ 2100448 h 3889719"/>
                <a:gd name="connsiteX22" fmla="*/ 0 w 4478658"/>
                <a:gd name="connsiteY22" fmla="*/ 1374367 h 3889719"/>
                <a:gd name="connsiteX23" fmla="*/ 0 w 4478658"/>
                <a:gd name="connsiteY23" fmla="*/ 842772 h 3889719"/>
                <a:gd name="connsiteX24" fmla="*/ 0 w 4478658"/>
                <a:gd name="connsiteY24" fmla="*/ 0 h 388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78658" h="3889719" extrusionOk="0">
                  <a:moveTo>
                    <a:pt x="0" y="0"/>
                  </a:moveTo>
                  <a:cubicBezTo>
                    <a:pt x="136036" y="11449"/>
                    <a:pt x="303449" y="-9097"/>
                    <a:pt x="550235" y="0"/>
                  </a:cubicBezTo>
                  <a:cubicBezTo>
                    <a:pt x="797022" y="9097"/>
                    <a:pt x="919594" y="34417"/>
                    <a:pt x="1279617" y="0"/>
                  </a:cubicBezTo>
                  <a:cubicBezTo>
                    <a:pt x="1639640" y="-34417"/>
                    <a:pt x="1642306" y="-3816"/>
                    <a:pt x="1874638" y="0"/>
                  </a:cubicBezTo>
                  <a:cubicBezTo>
                    <a:pt x="2106970" y="3816"/>
                    <a:pt x="2286423" y="-21413"/>
                    <a:pt x="2424873" y="0"/>
                  </a:cubicBezTo>
                  <a:cubicBezTo>
                    <a:pt x="2563324" y="21413"/>
                    <a:pt x="2803814" y="-2666"/>
                    <a:pt x="2975109" y="0"/>
                  </a:cubicBezTo>
                  <a:cubicBezTo>
                    <a:pt x="3146404" y="2666"/>
                    <a:pt x="3250206" y="-20926"/>
                    <a:pt x="3480557" y="0"/>
                  </a:cubicBezTo>
                  <a:cubicBezTo>
                    <a:pt x="3710908" y="20926"/>
                    <a:pt x="4254981" y="10545"/>
                    <a:pt x="4478658" y="0"/>
                  </a:cubicBezTo>
                  <a:cubicBezTo>
                    <a:pt x="4464662" y="273456"/>
                    <a:pt x="4514513" y="455394"/>
                    <a:pt x="4478658" y="726081"/>
                  </a:cubicBezTo>
                  <a:cubicBezTo>
                    <a:pt x="4442803" y="996768"/>
                    <a:pt x="4471192" y="1199031"/>
                    <a:pt x="4478658" y="1413265"/>
                  </a:cubicBezTo>
                  <a:cubicBezTo>
                    <a:pt x="4486124" y="1627499"/>
                    <a:pt x="4469765" y="1750777"/>
                    <a:pt x="4478658" y="2061551"/>
                  </a:cubicBezTo>
                  <a:cubicBezTo>
                    <a:pt x="4487551" y="2372325"/>
                    <a:pt x="4501143" y="2444411"/>
                    <a:pt x="4478658" y="2787632"/>
                  </a:cubicBezTo>
                  <a:cubicBezTo>
                    <a:pt x="4456173" y="3130853"/>
                    <a:pt x="4513973" y="3615402"/>
                    <a:pt x="4478658" y="3889719"/>
                  </a:cubicBezTo>
                  <a:cubicBezTo>
                    <a:pt x="4188519" y="3915263"/>
                    <a:pt x="4009005" y="3892990"/>
                    <a:pt x="3838850" y="3889719"/>
                  </a:cubicBezTo>
                  <a:cubicBezTo>
                    <a:pt x="3668695" y="3886448"/>
                    <a:pt x="3297871" y="3912608"/>
                    <a:pt x="3109468" y="3889719"/>
                  </a:cubicBezTo>
                  <a:cubicBezTo>
                    <a:pt x="2921065" y="3866830"/>
                    <a:pt x="2631494" y="3916636"/>
                    <a:pt x="2424873" y="3889719"/>
                  </a:cubicBezTo>
                  <a:cubicBezTo>
                    <a:pt x="2218253" y="3862802"/>
                    <a:pt x="2021360" y="3916937"/>
                    <a:pt x="1740279" y="3889719"/>
                  </a:cubicBezTo>
                  <a:cubicBezTo>
                    <a:pt x="1459198" y="3862501"/>
                    <a:pt x="1312067" y="3888755"/>
                    <a:pt x="1010897" y="3889719"/>
                  </a:cubicBezTo>
                  <a:cubicBezTo>
                    <a:pt x="709727" y="3890683"/>
                    <a:pt x="385984" y="3873010"/>
                    <a:pt x="0" y="3889719"/>
                  </a:cubicBezTo>
                  <a:cubicBezTo>
                    <a:pt x="-12004" y="3773147"/>
                    <a:pt x="21993" y="3496277"/>
                    <a:pt x="0" y="3358124"/>
                  </a:cubicBezTo>
                  <a:cubicBezTo>
                    <a:pt x="-21993" y="3219971"/>
                    <a:pt x="28568" y="2979165"/>
                    <a:pt x="0" y="2670940"/>
                  </a:cubicBezTo>
                  <a:cubicBezTo>
                    <a:pt x="-28568" y="2362715"/>
                    <a:pt x="-7664" y="2384945"/>
                    <a:pt x="0" y="2100448"/>
                  </a:cubicBezTo>
                  <a:cubicBezTo>
                    <a:pt x="7664" y="1815951"/>
                    <a:pt x="-34567" y="1560208"/>
                    <a:pt x="0" y="1374367"/>
                  </a:cubicBezTo>
                  <a:cubicBezTo>
                    <a:pt x="34567" y="1188526"/>
                    <a:pt x="-10876" y="1094272"/>
                    <a:pt x="0" y="842772"/>
                  </a:cubicBezTo>
                  <a:cubicBezTo>
                    <a:pt x="10876" y="591273"/>
                    <a:pt x="6999" y="188698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B2C607"/>
              </a:solidFill>
              <a:extLst>
                <a:ext uri="{C807C97D-BFC1-408E-A445-0C87EB9F89A2}">
                  <ask:lineSketchStyleProps xmlns="" xmlns:ask="http://schemas.microsoft.com/office/drawing/2018/sketchyshapes" sd="282916457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GB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-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Dựa vào bản đồ hình 13.1, 14.1, Internet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vẽ mô phỏng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hình dạng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lãnh thổ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của Bắc Mỹ cùng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mạng lưới sông ngòi, hồ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hoặc vẽ bức tranh về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dòng sông nổi tiếng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ở Bắc Mỹ. </a:t>
              </a:r>
              <a:endParaRPr lang="en-GB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GB" sz="24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-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Sản phẩm có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chú thích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những đặc điểm cơ bản của sông, hồ khu vực Bắc Mỹ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="" xmlns:a16="http://schemas.microsoft.com/office/drawing/2014/main" id="{4CF83600-1F14-4A63-AC98-E547AD986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0" b="28964"/>
            <a:stretch/>
          </p:blipFill>
          <p:spPr>
            <a:xfrm>
              <a:off x="1066906" y="1112812"/>
              <a:ext cx="2447887" cy="10666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98CB25D-3C4B-4C12-A53B-BF45DFC8F2BA}"/>
                </a:ext>
              </a:extLst>
            </p:cNvPr>
            <p:cNvSpPr txBox="1"/>
            <p:nvPr/>
          </p:nvSpPr>
          <p:spPr>
            <a:xfrm>
              <a:off x="1496945" y="1446991"/>
              <a:ext cx="1792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GB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endParaRPr lang="en-GB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BAB2BD-22B1-48AF-880A-030D469E02CA}"/>
              </a:ext>
            </a:extLst>
          </p:cNvPr>
          <p:cNvSpPr txBox="1"/>
          <p:nvPr/>
        </p:nvSpPr>
        <p:spPr>
          <a:xfrm>
            <a:off x="5685198" y="1161042"/>
            <a:ext cx="550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4A9C3293-8516-46C1-9658-36462FABEE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50298" r="10502" b="35127"/>
          <a:stretch/>
        </p:blipFill>
        <p:spPr>
          <a:xfrm>
            <a:off x="-58356" y="22709"/>
            <a:ext cx="5253260" cy="11509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657EF5-6DD2-412C-977D-AC53F6497790}"/>
              </a:ext>
            </a:extLst>
          </p:cNvPr>
          <p:cNvSpPr txBox="1"/>
          <p:nvPr/>
        </p:nvSpPr>
        <p:spPr>
          <a:xfrm>
            <a:off x="207642" y="48391"/>
            <a:ext cx="3840483" cy="848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PHIẾU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HƯỚNG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</a:t>
            </a:r>
          </a:p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GIAN”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146" name="Picture 2" descr="Art Icons Set. a Vector Illustration Stock Vector - Illustration of  charcoal, color: 35475528">
            <a:extLst>
              <a:ext uri="{FF2B5EF4-FFF2-40B4-BE49-F238E27FC236}">
                <a16:creationId xmlns="" xmlns:a16="http://schemas.microsoft.com/office/drawing/2014/main" id="{A0C07C36-E794-4FD3-871B-B95B41F79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7568" r="9065" b="17389"/>
          <a:stretch/>
        </p:blipFill>
        <p:spPr bwMode="auto">
          <a:xfrm>
            <a:off x="3976398" y="116356"/>
            <a:ext cx="974696" cy="92424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88FC5FE-9BAC-471B-A4FC-F1E654F56273}"/>
              </a:ext>
            </a:extLst>
          </p:cNvPr>
          <p:cNvCxnSpPr>
            <a:cxnSpLocks/>
          </p:cNvCxnSpPr>
          <p:nvPr/>
        </p:nvCxnSpPr>
        <p:spPr>
          <a:xfrm flipV="1">
            <a:off x="5153663" y="1103323"/>
            <a:ext cx="7038337" cy="18784"/>
          </a:xfrm>
          <a:prstGeom prst="line">
            <a:avLst/>
          </a:prstGeom>
          <a:ln w="38100">
            <a:solidFill>
              <a:srgbClr val="B2C607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10F551-1EA9-4BD7-B2A7-11C35787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32" y="1619451"/>
            <a:ext cx="3977425" cy="311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92CD0A-F5A3-4ECF-A5C3-EFC8635E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05" y="3429000"/>
            <a:ext cx="4024173" cy="3177404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769B745B-7581-4E2C-B250-D7B88BDAF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71381" r="10502" b="13824"/>
          <a:stretch/>
        </p:blipFill>
        <p:spPr>
          <a:xfrm>
            <a:off x="0" y="-10353"/>
            <a:ext cx="5194904" cy="1168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F245B7-27A8-48F8-A235-7647F24FB87D}"/>
              </a:ext>
            </a:extLst>
          </p:cNvPr>
          <p:cNvSpPr txBox="1"/>
          <p:nvPr/>
        </p:nvSpPr>
        <p:spPr>
          <a:xfrm>
            <a:off x="5194904" y="281435"/>
            <a:ext cx="6546548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hiểu </a:t>
            </a:r>
            <a:r>
              <a:rPr lang="en-GB" sz="32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GB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đới</a:t>
            </a:r>
            <a:r>
              <a:rPr lang="en-GB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thiên</a:t>
            </a:r>
            <a:r>
              <a:rPr lang="en-GB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Bắc Mỹ</a:t>
            </a:r>
            <a:endParaRPr lang="en-GB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88B2080E-81E6-4EBC-92AC-E3D20986A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73919"/>
              </p:ext>
            </p:extLst>
          </p:nvPr>
        </p:nvGraphicFramePr>
        <p:xfrm>
          <a:off x="4932014" y="1635360"/>
          <a:ext cx="7106645" cy="4530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136">
                  <a:extLst>
                    <a:ext uri="{9D8B030D-6E8A-4147-A177-3AD203B41FA5}">
                      <a16:colId xmlns="" xmlns:a16="http://schemas.microsoft.com/office/drawing/2014/main" val="3507217639"/>
                    </a:ext>
                  </a:extLst>
                </a:gridCol>
                <a:gridCol w="4512708">
                  <a:extLst>
                    <a:ext uri="{9D8B030D-6E8A-4147-A177-3AD203B41FA5}">
                      <a16:colId xmlns="" xmlns:a16="http://schemas.microsoft.com/office/drawing/2014/main" val="2727847987"/>
                    </a:ext>
                  </a:extLst>
                </a:gridCol>
                <a:gridCol w="988801">
                  <a:extLst>
                    <a:ext uri="{9D8B030D-6E8A-4147-A177-3AD203B41FA5}">
                      <a16:colId xmlns="" xmlns:a16="http://schemas.microsoft.com/office/drawing/2014/main" val="2890202748"/>
                    </a:ext>
                  </a:extLst>
                </a:gridCol>
              </a:tblGrid>
              <a:tr h="4064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7071642"/>
                  </a:ext>
                </a:extLst>
              </a:tr>
              <a:tr h="406476">
                <a:tc rowSpan="4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Nhận xét chung về các đới thiên nhiên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7792953"/>
                  </a:ext>
                </a:extLst>
              </a:tr>
              <a:tr h="4675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 điểm đới lạnh (vị trí/khí hậu/ cảnh quan)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745220"/>
                  </a:ext>
                </a:extLst>
              </a:tr>
              <a:tr h="5434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 điểm đới ôn hòa (vị trí/khí hậu/ cảnh quan)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26720"/>
                  </a:ext>
                </a:extLst>
              </a:tr>
              <a:tr h="519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 điểm đới nóng(vị trí/khí hậu/ cảnh quan)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8889481"/>
                  </a:ext>
                </a:extLst>
              </a:tr>
              <a:tr h="508952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Đoạn phim/ kịch ngắn có nội dung các đới thiên nhiên Bắc Mỹ.</a:t>
                      </a:r>
                      <a:endParaRPr lang="en-GB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119604"/>
                  </a:ext>
                </a:extLst>
              </a:tr>
              <a:tr h="5384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Trang phục phù hợp, diễn xuất tự nhiên.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147671"/>
                  </a:ext>
                </a:extLst>
              </a:tr>
              <a:tr h="487330">
                <a:tc grid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Tổng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3533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10EA997-890E-4AFE-B50C-554DEB8E95B1}"/>
              </a:ext>
            </a:extLst>
          </p:cNvPr>
          <p:cNvGrpSpPr/>
          <p:nvPr/>
        </p:nvGrpSpPr>
        <p:grpSpPr>
          <a:xfrm>
            <a:off x="207642" y="1495497"/>
            <a:ext cx="4478658" cy="4308895"/>
            <a:chOff x="172722" y="1112812"/>
            <a:chExt cx="4277763" cy="4308895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E895C46-C117-4BE7-8E76-66557BBA6758}"/>
                </a:ext>
              </a:extLst>
            </p:cNvPr>
            <p:cNvSpPr txBox="1"/>
            <p:nvPr/>
          </p:nvSpPr>
          <p:spPr>
            <a:xfrm>
              <a:off x="172722" y="2265650"/>
              <a:ext cx="4277763" cy="3156057"/>
            </a:xfrm>
            <a:custGeom>
              <a:avLst/>
              <a:gdLst>
                <a:gd name="connsiteX0" fmla="*/ 0 w 4478658"/>
                <a:gd name="connsiteY0" fmla="*/ 0 h 3409588"/>
                <a:gd name="connsiteX1" fmla="*/ 550235 w 4478658"/>
                <a:gd name="connsiteY1" fmla="*/ 0 h 3409588"/>
                <a:gd name="connsiteX2" fmla="*/ 1279617 w 4478658"/>
                <a:gd name="connsiteY2" fmla="*/ 0 h 3409588"/>
                <a:gd name="connsiteX3" fmla="*/ 1874638 w 4478658"/>
                <a:gd name="connsiteY3" fmla="*/ 0 h 3409588"/>
                <a:gd name="connsiteX4" fmla="*/ 2424873 w 4478658"/>
                <a:gd name="connsiteY4" fmla="*/ 0 h 3409588"/>
                <a:gd name="connsiteX5" fmla="*/ 2975109 w 4478658"/>
                <a:gd name="connsiteY5" fmla="*/ 0 h 3409588"/>
                <a:gd name="connsiteX6" fmla="*/ 3480557 w 4478658"/>
                <a:gd name="connsiteY6" fmla="*/ 0 h 3409588"/>
                <a:gd name="connsiteX7" fmla="*/ 4478658 w 4478658"/>
                <a:gd name="connsiteY7" fmla="*/ 0 h 3409588"/>
                <a:gd name="connsiteX8" fmla="*/ 4478658 w 4478658"/>
                <a:gd name="connsiteY8" fmla="*/ 750109 h 3409588"/>
                <a:gd name="connsiteX9" fmla="*/ 4478658 w 4478658"/>
                <a:gd name="connsiteY9" fmla="*/ 1466123 h 3409588"/>
                <a:gd name="connsiteX10" fmla="*/ 4478658 w 4478658"/>
                <a:gd name="connsiteY10" fmla="*/ 2148040 h 3409588"/>
                <a:gd name="connsiteX11" fmla="*/ 4478658 w 4478658"/>
                <a:gd name="connsiteY11" fmla="*/ 3409588 h 3409588"/>
                <a:gd name="connsiteX12" fmla="*/ 3838850 w 4478658"/>
                <a:gd name="connsiteY12" fmla="*/ 3409588 h 3409588"/>
                <a:gd name="connsiteX13" fmla="*/ 3243828 w 4478658"/>
                <a:gd name="connsiteY13" fmla="*/ 3409588 h 3409588"/>
                <a:gd name="connsiteX14" fmla="*/ 2514447 w 4478658"/>
                <a:gd name="connsiteY14" fmla="*/ 3409588 h 3409588"/>
                <a:gd name="connsiteX15" fmla="*/ 1829852 w 4478658"/>
                <a:gd name="connsiteY15" fmla="*/ 3409588 h 3409588"/>
                <a:gd name="connsiteX16" fmla="*/ 1145257 w 4478658"/>
                <a:gd name="connsiteY16" fmla="*/ 3409588 h 3409588"/>
                <a:gd name="connsiteX17" fmla="*/ 0 w 4478658"/>
                <a:gd name="connsiteY17" fmla="*/ 3409588 h 3409588"/>
                <a:gd name="connsiteX18" fmla="*/ 0 w 4478658"/>
                <a:gd name="connsiteY18" fmla="*/ 2693575 h 3409588"/>
                <a:gd name="connsiteX19" fmla="*/ 0 w 4478658"/>
                <a:gd name="connsiteY19" fmla="*/ 2045753 h 3409588"/>
                <a:gd name="connsiteX20" fmla="*/ 0 w 4478658"/>
                <a:gd name="connsiteY20" fmla="*/ 1329739 h 3409588"/>
                <a:gd name="connsiteX21" fmla="*/ 0 w 4478658"/>
                <a:gd name="connsiteY21" fmla="*/ 716013 h 3409588"/>
                <a:gd name="connsiteX22" fmla="*/ 0 w 4478658"/>
                <a:gd name="connsiteY22" fmla="*/ 0 h 340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78658" h="3409588" extrusionOk="0">
                  <a:moveTo>
                    <a:pt x="0" y="0"/>
                  </a:moveTo>
                  <a:cubicBezTo>
                    <a:pt x="136036" y="11449"/>
                    <a:pt x="303449" y="-9097"/>
                    <a:pt x="550235" y="0"/>
                  </a:cubicBezTo>
                  <a:cubicBezTo>
                    <a:pt x="797022" y="9097"/>
                    <a:pt x="919594" y="34417"/>
                    <a:pt x="1279617" y="0"/>
                  </a:cubicBezTo>
                  <a:cubicBezTo>
                    <a:pt x="1639640" y="-34417"/>
                    <a:pt x="1642306" y="-3816"/>
                    <a:pt x="1874638" y="0"/>
                  </a:cubicBezTo>
                  <a:cubicBezTo>
                    <a:pt x="2106970" y="3816"/>
                    <a:pt x="2286423" y="-21413"/>
                    <a:pt x="2424873" y="0"/>
                  </a:cubicBezTo>
                  <a:cubicBezTo>
                    <a:pt x="2563324" y="21413"/>
                    <a:pt x="2803814" y="-2666"/>
                    <a:pt x="2975109" y="0"/>
                  </a:cubicBezTo>
                  <a:cubicBezTo>
                    <a:pt x="3146404" y="2666"/>
                    <a:pt x="3250206" y="-20926"/>
                    <a:pt x="3480557" y="0"/>
                  </a:cubicBezTo>
                  <a:cubicBezTo>
                    <a:pt x="3710908" y="20926"/>
                    <a:pt x="4254981" y="10545"/>
                    <a:pt x="4478658" y="0"/>
                  </a:cubicBezTo>
                  <a:cubicBezTo>
                    <a:pt x="4454471" y="352709"/>
                    <a:pt x="4457725" y="574135"/>
                    <a:pt x="4478658" y="750109"/>
                  </a:cubicBezTo>
                  <a:cubicBezTo>
                    <a:pt x="4499591" y="926083"/>
                    <a:pt x="4484026" y="1117063"/>
                    <a:pt x="4478658" y="1466123"/>
                  </a:cubicBezTo>
                  <a:cubicBezTo>
                    <a:pt x="4473290" y="1815183"/>
                    <a:pt x="4455570" y="1913400"/>
                    <a:pt x="4478658" y="2148040"/>
                  </a:cubicBezTo>
                  <a:cubicBezTo>
                    <a:pt x="4501746" y="2382680"/>
                    <a:pt x="4520854" y="2885802"/>
                    <a:pt x="4478658" y="3409588"/>
                  </a:cubicBezTo>
                  <a:cubicBezTo>
                    <a:pt x="4313502" y="3400309"/>
                    <a:pt x="4124415" y="3391299"/>
                    <a:pt x="3838850" y="3409588"/>
                  </a:cubicBezTo>
                  <a:cubicBezTo>
                    <a:pt x="3553285" y="3427877"/>
                    <a:pt x="3504008" y="3388238"/>
                    <a:pt x="3243828" y="3409588"/>
                  </a:cubicBezTo>
                  <a:cubicBezTo>
                    <a:pt x="2983648" y="3430938"/>
                    <a:pt x="2697197" y="3428534"/>
                    <a:pt x="2514447" y="3409588"/>
                  </a:cubicBezTo>
                  <a:cubicBezTo>
                    <a:pt x="2331697" y="3390642"/>
                    <a:pt x="2036473" y="3436505"/>
                    <a:pt x="1829852" y="3409588"/>
                  </a:cubicBezTo>
                  <a:cubicBezTo>
                    <a:pt x="1623232" y="3382671"/>
                    <a:pt x="1428603" y="3440211"/>
                    <a:pt x="1145257" y="3409588"/>
                  </a:cubicBezTo>
                  <a:cubicBezTo>
                    <a:pt x="861911" y="3378965"/>
                    <a:pt x="375488" y="3390768"/>
                    <a:pt x="0" y="3409588"/>
                  </a:cubicBezTo>
                  <a:cubicBezTo>
                    <a:pt x="1172" y="3221435"/>
                    <a:pt x="16917" y="3051368"/>
                    <a:pt x="0" y="2693575"/>
                  </a:cubicBezTo>
                  <a:cubicBezTo>
                    <a:pt x="-16917" y="2335782"/>
                    <a:pt x="-16428" y="2191114"/>
                    <a:pt x="0" y="2045753"/>
                  </a:cubicBezTo>
                  <a:cubicBezTo>
                    <a:pt x="16428" y="1900392"/>
                    <a:pt x="18471" y="1639954"/>
                    <a:pt x="0" y="1329739"/>
                  </a:cubicBezTo>
                  <a:cubicBezTo>
                    <a:pt x="-18471" y="1019524"/>
                    <a:pt x="-20039" y="1010205"/>
                    <a:pt x="0" y="716013"/>
                  </a:cubicBezTo>
                  <a:cubicBezTo>
                    <a:pt x="20039" y="421821"/>
                    <a:pt x="-20391" y="241263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56C4EF"/>
              </a:solidFill>
              <a:extLst>
                <a:ext uri="{C807C97D-BFC1-408E-A445-0C87EB9F89A2}">
                  <ask:lineSketchStyleProps xmlns="" xmlns:ask="http://schemas.microsoft.com/office/drawing/2018/sketchyshapes" sd="282916457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GB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-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Dựa vào nội dung SGK, các thông tin từ mạng Intenet tìm hiểu đặc điểm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 đới thiên nhiên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. </a:t>
              </a:r>
              <a:endParaRPr lang="en-GB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GB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-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Sản phẩm 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báo cáo là một </a:t>
              </a:r>
              <a:r>
                <a:rPr lang="vi-VN" sz="2400" dirty="0">
                  <a:solidFill>
                    <a:srgbClr val="7030A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vở kịch ngắn</a:t>
              </a:r>
              <a:r>
                <a:rPr lang="vi-VN" sz="24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trong đó các nhân vật đến từ các đới khác nhau thể hiện đặc điểm đặc trưng từng đới 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="" xmlns:a16="http://schemas.microsoft.com/office/drawing/2014/main" id="{4CF83600-1F14-4A63-AC98-E547AD986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0" b="28964"/>
            <a:stretch/>
          </p:blipFill>
          <p:spPr>
            <a:xfrm>
              <a:off x="1066906" y="1112812"/>
              <a:ext cx="2447887" cy="10666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98CB25D-3C4B-4C12-A53B-BF45DFC8F2BA}"/>
                </a:ext>
              </a:extLst>
            </p:cNvPr>
            <p:cNvSpPr txBox="1"/>
            <p:nvPr/>
          </p:nvSpPr>
          <p:spPr>
            <a:xfrm>
              <a:off x="1496945" y="1446991"/>
              <a:ext cx="1792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GB" sz="3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endParaRPr lang="en-GB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BAB2BD-22B1-48AF-880A-030D469E02CA}"/>
              </a:ext>
            </a:extLst>
          </p:cNvPr>
          <p:cNvSpPr txBox="1"/>
          <p:nvPr/>
        </p:nvSpPr>
        <p:spPr>
          <a:xfrm>
            <a:off x="5722943" y="1130555"/>
            <a:ext cx="543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A657EF5-6DD2-412C-977D-AC53F6497790}"/>
              </a:ext>
            </a:extLst>
          </p:cNvPr>
          <p:cNvSpPr txBox="1"/>
          <p:nvPr/>
        </p:nvSpPr>
        <p:spPr>
          <a:xfrm>
            <a:off x="138069" y="48391"/>
            <a:ext cx="3840483" cy="848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PHIẾU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ĐỊNH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HƯỚNG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</a:t>
            </a:r>
          </a:p>
          <a:p>
            <a:pPr lvl="0" algn="ctr">
              <a:lnSpc>
                <a:spcPct val="115000"/>
              </a:lnSpc>
              <a:spcAft>
                <a:spcPts val="600"/>
              </a:spcAf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188FC5FE-9BAC-471B-A4FC-F1E654F56273}"/>
              </a:ext>
            </a:extLst>
          </p:cNvPr>
          <p:cNvCxnSpPr>
            <a:cxnSpLocks/>
          </p:cNvCxnSpPr>
          <p:nvPr/>
        </p:nvCxnSpPr>
        <p:spPr>
          <a:xfrm>
            <a:off x="4965233" y="1103323"/>
            <a:ext cx="7226767" cy="0"/>
          </a:xfrm>
          <a:prstGeom prst="line">
            <a:avLst/>
          </a:prstGeom>
          <a:ln w="38100">
            <a:solidFill>
              <a:srgbClr val="56C4E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Bạn có phải người chơi hệ 'nhạc nào cũng nhảy'? – Hi, I Am NGA!">
            <a:extLst>
              <a:ext uri="{FF2B5EF4-FFF2-40B4-BE49-F238E27FC236}">
                <a16:creationId xmlns="" xmlns:a16="http://schemas.microsoft.com/office/drawing/2014/main" id="{DD262070-78A5-422A-A692-CB5839B48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12687" r="47826" b="25524"/>
          <a:stretch/>
        </p:blipFill>
        <p:spPr bwMode="auto">
          <a:xfrm>
            <a:off x="3853497" y="157760"/>
            <a:ext cx="1036556" cy="832124"/>
          </a:xfrm>
          <a:prstGeom prst="flowChartConnector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Hài Kịch Và Bi Kịch Biểu Tượng Mặt Nạ Sân Khấu PNG , Phim Truyền  Hình, Hoạt Hình, 喜剧片 PNG và Vector với nền trong suốt để tải xuống miễn">
            <a:extLst>
              <a:ext uri="{FF2B5EF4-FFF2-40B4-BE49-F238E27FC236}">
                <a16:creationId xmlns="" xmlns:a16="http://schemas.microsoft.com/office/drawing/2014/main" id="{22D5E258-A9DF-4A4D-BD6E-528710F4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696" r="4863" b="4511"/>
          <a:stretch/>
        </p:blipFill>
        <p:spPr bwMode="auto">
          <a:xfrm>
            <a:off x="3168708" y="5540430"/>
            <a:ext cx="1294575" cy="13175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OP 10 Công Ty Tổ Chức Sự Kiện - Event tại Đà Nẵng chuyên nghiệp nhất. |  DaNang.Plus">
            <a:extLst>
              <a:ext uri="{FF2B5EF4-FFF2-40B4-BE49-F238E27FC236}">
                <a16:creationId xmlns="" xmlns:a16="http://schemas.microsoft.com/office/drawing/2014/main" id="{43FC3410-2F14-4601-BF1C-2C1BC2557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3" r="1" b="1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="" xmlns:a16="http://schemas.microsoft.com/office/drawing/2014/main" id="{661DBA86-16E8-452F-9A54-2CD82E9E2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1" b="713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7BB9AB7D-A4E9-486A-4DCC-46D585EB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34" y="4869113"/>
            <a:ext cx="9378767" cy="1539283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</a:t>
            </a:r>
            <a:r>
              <a:rPr lang="vi-VN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ộp sản phẩm, trình bày</a:t>
            </a:r>
            <a:r>
              <a:rPr lang="en-GB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b="0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nội</a:t>
            </a:r>
            <a:r>
              <a:rPr lang="en-GB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GB" b="0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GB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b="0" dirty="0" err="1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bị</a:t>
            </a:r>
            <a:endParaRPr lang="en-GB" b="0" dirty="0">
              <a:solidFill>
                <a:schemeClr val="bg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vi-VN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ác nhóm khác theo dõi</a:t>
            </a:r>
            <a:r>
              <a:rPr lang="en-GB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vi-VN" b="0" dirty="0">
                <a:solidFill>
                  <a:schemeClr val="bg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ghi kiến </a:t>
            </a:r>
            <a:r>
              <a:rPr lang="vi-VN" dirty="0">
                <a:solidFill>
                  <a:schemeClr val="bg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 theo mẫu phiếu GV phát 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B436C71-93B1-4308-A6C1-F14330015E2A}"/>
              </a:ext>
            </a:extLst>
          </p:cNvPr>
          <p:cNvSpPr txBox="1">
            <a:spLocks/>
          </p:cNvSpPr>
          <p:nvPr/>
        </p:nvSpPr>
        <p:spPr>
          <a:xfrm>
            <a:off x="804868" y="-2"/>
            <a:ext cx="4391024" cy="1726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GB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3015FFA-B440-4974-B223-0DBBABE36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918B351-BEF8-4A4A-8F5F-837571B99161}"/>
              </a:ext>
            </a:extLst>
          </p:cNvPr>
          <p:cNvSpPr/>
          <p:nvPr/>
        </p:nvSpPr>
        <p:spPr>
          <a:xfrm>
            <a:off x="0" y="1388142"/>
            <a:ext cx="12192000" cy="5135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F1D1B54A-0BAA-46BF-8608-11F1063BB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27467" r="8998" b="27837"/>
          <a:stretch/>
        </p:blipFill>
        <p:spPr>
          <a:xfrm>
            <a:off x="3428999" y="115370"/>
            <a:ext cx="8763001" cy="1272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28CAE5-622D-4B15-9C5E-276ED88C5A1E}"/>
              </a:ext>
            </a:extLst>
          </p:cNvPr>
          <p:cNvSpPr txBox="1"/>
          <p:nvPr/>
        </p:nvSpPr>
        <p:spPr>
          <a:xfrm>
            <a:off x="4289196" y="264795"/>
            <a:ext cx="7512279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just">
              <a:lnSpc>
                <a:spcPct val="115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vụ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hs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vi-VN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 quá trình các nhóm báo cáo, HS ghi lại những kiến thức cơ bản về đặc điểm tự nhiên của Bắc Mỹ.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5C2C66-9647-4827-9A0B-2AA3F0D4579A}"/>
              </a:ext>
            </a:extLst>
          </p:cNvPr>
          <p:cNvSpPr txBox="1"/>
          <p:nvPr/>
        </p:nvSpPr>
        <p:spPr>
          <a:xfrm>
            <a:off x="142968" y="94891"/>
            <a:ext cx="3374518" cy="907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GV PHÁT </a:t>
            </a:r>
            <a:r>
              <a:rPr lang="vi-VN" sz="24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 KIẾN THỨC</a:t>
            </a:r>
            <a:endParaRPr lang="en-GB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4B8237C-B81E-4049-94CF-B6653474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609" y="1783348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76749E9-643C-4881-BBEC-030D0A1CEEEB}"/>
              </a:ext>
            </a:extLst>
          </p:cNvPr>
          <p:cNvGrpSpPr/>
          <p:nvPr/>
        </p:nvGrpSpPr>
        <p:grpSpPr>
          <a:xfrm>
            <a:off x="42862" y="2068933"/>
            <a:ext cx="6467476" cy="2667655"/>
            <a:chOff x="0" y="0"/>
            <a:chExt cx="7273248" cy="1941922"/>
          </a:xfrm>
        </p:grpSpPr>
        <p:pic>
          <p:nvPicPr>
            <p:cNvPr id="19" name="Picture 18" descr="Bài 1 trang 31 Tập bản đồ Địa lí 7: Quan sát lược đồ bên, các hình 36.1 và  36.2 trong SGK, em hãy:">
              <a:extLst>
                <a:ext uri="{FF2B5EF4-FFF2-40B4-BE49-F238E27FC236}">
                  <a16:creationId xmlns="" xmlns:a16="http://schemas.microsoft.com/office/drawing/2014/main" id="{2706DAC3-AAE8-466B-93AC-3ABBF6F4602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75"/>
            <a:stretch/>
          </p:blipFill>
          <p:spPr bwMode="auto">
            <a:xfrm>
              <a:off x="0" y="0"/>
              <a:ext cx="7273248" cy="19419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Rounded Rectangle 7">
              <a:extLst>
                <a:ext uri="{FF2B5EF4-FFF2-40B4-BE49-F238E27FC236}">
                  <a16:creationId xmlns="" xmlns:a16="http://schemas.microsoft.com/office/drawing/2014/main" id="{B516597B-2E2B-4280-884E-758E3B2E92BA}"/>
                </a:ext>
              </a:extLst>
            </p:cNvPr>
            <p:cNvSpPr/>
            <p:nvPr/>
          </p:nvSpPr>
          <p:spPr>
            <a:xfrm>
              <a:off x="1216343" y="195995"/>
              <a:ext cx="1629265" cy="31739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…………………</a:t>
              </a:r>
              <a:endParaRPr lang="en-GB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="" xmlns:a16="http://schemas.microsoft.com/office/drawing/2014/main" id="{4F4F35B1-03EB-4703-B15F-608916754D9E}"/>
                </a:ext>
              </a:extLst>
            </p:cNvPr>
            <p:cNvSpPr/>
            <p:nvPr/>
          </p:nvSpPr>
          <p:spPr>
            <a:xfrm>
              <a:off x="3636624" y="160257"/>
              <a:ext cx="1611983" cy="4147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………………</a:t>
              </a:r>
              <a:endParaRPr lang="en-GB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E1F0DEDA-C70C-4A3B-8717-D5D353FE355A}"/>
                </a:ext>
              </a:extLst>
            </p:cNvPr>
            <p:cNvSpPr/>
            <p:nvPr/>
          </p:nvSpPr>
          <p:spPr>
            <a:xfrm>
              <a:off x="5464873" y="160257"/>
              <a:ext cx="1629265" cy="4147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…………………</a:t>
              </a:r>
              <a:endParaRPr lang="en-GB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3F587F2-F679-4DCA-A754-D4D943B5DDDE}"/>
              </a:ext>
            </a:extLst>
          </p:cNvPr>
          <p:cNvSpPr txBox="1"/>
          <p:nvPr/>
        </p:nvSpPr>
        <p:spPr>
          <a:xfrm>
            <a:off x="42862" y="4676776"/>
            <a:ext cx="6694884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 điểm Hệ thống Cooc-di-e:....................................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 điểm miền đồng bằng trung tâm:..........................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it-IT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 điểm miền núi già và sơn nguyên phía đông:..........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C66801-AB50-4266-8F67-05CDB3C4310A}"/>
              </a:ext>
            </a:extLst>
          </p:cNvPr>
          <p:cNvSpPr txBox="1"/>
          <p:nvPr/>
        </p:nvSpPr>
        <p:spPr>
          <a:xfrm>
            <a:off x="323852" y="1537567"/>
            <a:ext cx="6186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phân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hóa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địa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0C0AC79-4595-4AE1-961D-C986A3506895}"/>
              </a:ext>
            </a:extLst>
          </p:cNvPr>
          <p:cNvSpPr txBox="1"/>
          <p:nvPr/>
        </p:nvSpPr>
        <p:spPr>
          <a:xfrm>
            <a:off x="6648452" y="1518443"/>
            <a:ext cx="5362574" cy="618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endParaRPr lang="en-GB" sz="2400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…………………………….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đới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……………………………………………………………………………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Do:………………………………………………………………………..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Đông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tây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kiểu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…………………………………………………………………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Do:……………………………………………………………………..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hóa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đai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cao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rõ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phía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…………………………………………………………………………….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Do…………………………………………………………………………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1969C7F7-AC99-4E3D-AC36-408C9F0DEC6A}"/>
              </a:ext>
            </a:extLst>
          </p:cNvPr>
          <p:cNvCxnSpPr>
            <a:cxnSpLocks/>
          </p:cNvCxnSpPr>
          <p:nvPr/>
        </p:nvCxnSpPr>
        <p:spPr>
          <a:xfrm>
            <a:off x="6638926" y="1537567"/>
            <a:ext cx="0" cy="4985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91F29F3-BE0C-4CA5-BCC1-E530772EE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34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918B351-BEF8-4A4A-8F5F-837571B99161}"/>
              </a:ext>
            </a:extLst>
          </p:cNvPr>
          <p:cNvSpPr/>
          <p:nvPr/>
        </p:nvSpPr>
        <p:spPr>
          <a:xfrm>
            <a:off x="0" y="1388142"/>
            <a:ext cx="12192000" cy="5135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F1D1B54A-0BAA-46BF-8608-11F1063BB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27467" r="8998" b="27837"/>
          <a:stretch/>
        </p:blipFill>
        <p:spPr>
          <a:xfrm>
            <a:off x="3428999" y="115370"/>
            <a:ext cx="8763001" cy="1272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28CAE5-622D-4B15-9C5E-276ED88C5A1E}"/>
              </a:ext>
            </a:extLst>
          </p:cNvPr>
          <p:cNvSpPr txBox="1"/>
          <p:nvPr/>
        </p:nvSpPr>
        <p:spPr>
          <a:xfrm>
            <a:off x="4600575" y="264795"/>
            <a:ext cx="7200900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algn="just">
              <a:lnSpc>
                <a:spcPct val="115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vụ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vi-VN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 quá trình các nhóm báo cáo, HS ghi lại những kiến thức cơ bản về đặc điểm tự nhiên của Bắc Mỹ.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5C2C66-9647-4827-9A0B-2AA3F0D4579A}"/>
              </a:ext>
            </a:extLst>
          </p:cNvPr>
          <p:cNvSpPr txBox="1"/>
          <p:nvPr/>
        </p:nvSpPr>
        <p:spPr>
          <a:xfrm>
            <a:off x="180975" y="334444"/>
            <a:ext cx="3374518" cy="4830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1450" algn="ctr">
              <a:lnSpc>
                <a:spcPct val="115000"/>
              </a:lnSpc>
              <a:spcAft>
                <a:spcPts val="800"/>
              </a:spcAft>
            </a:pPr>
            <a:r>
              <a:rPr lang="vi-VN" sz="24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 KIẾN THỨC</a:t>
            </a:r>
            <a:endParaRPr lang="en-GB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4B8237C-B81E-4049-94CF-B6653474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609" y="1783348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0C0AC79-4595-4AE1-961D-C986A3506895}"/>
              </a:ext>
            </a:extLst>
          </p:cNvPr>
          <p:cNvSpPr txBox="1"/>
          <p:nvPr/>
        </p:nvSpPr>
        <p:spPr>
          <a:xfrm>
            <a:off x="6095996" y="1466850"/>
            <a:ext cx="536257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4.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nhiên</a:t>
            </a:r>
            <a:endParaRPr lang="en-GB" sz="2400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1969C7F7-AC99-4E3D-AC36-408C9F0DEC6A}"/>
              </a:ext>
            </a:extLst>
          </p:cNvPr>
          <p:cNvCxnSpPr>
            <a:cxnSpLocks/>
          </p:cNvCxnSpPr>
          <p:nvPr/>
        </p:nvCxnSpPr>
        <p:spPr>
          <a:xfrm>
            <a:off x="5381614" y="1537567"/>
            <a:ext cx="0" cy="4985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891F29F3-BE0C-4CA5-BCC1-E530772EE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9784753-8D86-418F-85AB-9D6FBDE5F577}"/>
              </a:ext>
            </a:extLst>
          </p:cNvPr>
          <p:cNvSpPr txBox="1"/>
          <p:nvPr/>
        </p:nvSpPr>
        <p:spPr>
          <a:xfrm>
            <a:off x="119063" y="1454817"/>
            <a:ext cx="5157775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</a:t>
            </a:r>
            <a:r>
              <a:rPr lang="en-US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hồ</a:t>
            </a:r>
            <a:endParaRPr lang="en-GB" sz="2000" dirty="0">
              <a:solidFill>
                <a:srgbClr val="C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Mỹ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mạng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lưới</a:t>
            </a:r>
            <a:r>
              <a:rPr lang="en-US" sz="200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 ………………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chính</a:t>
            </a: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………………… …………………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ngồn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cung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cấp</a:t>
            </a:r>
            <a:r>
              <a:rPr lang="en-US" sz="200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 …………… ……………………………………………</a:t>
            </a:r>
          </a:p>
          <a:p>
            <a:pPr lvl="0" algn="just">
              <a:lnSpc>
                <a:spcPct val="150000"/>
              </a:lnSpc>
            </a:pP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Chế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Mỹ</a:t>
            </a:r>
            <a:r>
              <a:rPr lang="en-US" sz="200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 ………………………………………</a:t>
            </a:r>
            <a:endParaRPr lang="en-GB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C82DD24A-0300-4BC2-B14C-4A7124F35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284494"/>
              </p:ext>
            </p:extLst>
          </p:nvPr>
        </p:nvGraphicFramePr>
        <p:xfrm>
          <a:off x="5591178" y="2162516"/>
          <a:ext cx="6481754" cy="4009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239">
                  <a:extLst>
                    <a:ext uri="{9D8B030D-6E8A-4147-A177-3AD203B41FA5}">
                      <a16:colId xmlns="" xmlns:a16="http://schemas.microsoft.com/office/drawing/2014/main" val="1598204338"/>
                    </a:ext>
                  </a:extLst>
                </a:gridCol>
                <a:gridCol w="1642691">
                  <a:extLst>
                    <a:ext uri="{9D8B030D-6E8A-4147-A177-3AD203B41FA5}">
                      <a16:colId xmlns="" xmlns:a16="http://schemas.microsoft.com/office/drawing/2014/main" val="3004294381"/>
                    </a:ext>
                  </a:extLst>
                </a:gridCol>
                <a:gridCol w="1612333">
                  <a:extLst>
                    <a:ext uri="{9D8B030D-6E8A-4147-A177-3AD203B41FA5}">
                      <a16:colId xmlns="" xmlns:a16="http://schemas.microsoft.com/office/drawing/2014/main" val="1531349659"/>
                    </a:ext>
                  </a:extLst>
                </a:gridCol>
                <a:gridCol w="1624491">
                  <a:extLst>
                    <a:ext uri="{9D8B030D-6E8A-4147-A177-3AD203B41FA5}">
                      <a16:colId xmlns="" xmlns:a16="http://schemas.microsoft.com/office/drawing/2014/main" val="3154418532"/>
                    </a:ext>
                  </a:extLst>
                </a:gridCol>
              </a:tblGrid>
              <a:tr h="582554"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2008181"/>
                  </a:ext>
                </a:extLst>
              </a:tr>
              <a:tr h="856783"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621919"/>
                  </a:ext>
                </a:extLst>
              </a:tr>
              <a:tr h="856783"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4267983"/>
                  </a:ext>
                </a:extLst>
              </a:tr>
              <a:tr h="856783"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913980"/>
                  </a:ext>
                </a:extLst>
              </a:tr>
              <a:tr h="856783"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4909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+ Hình nền slide Powerpoint vừa đẹp vừa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6"/>
            <a:ext cx="12132463" cy="706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746A8E7-CD67-4986-8428-6242A2F537D3}"/>
              </a:ext>
            </a:extLst>
          </p:cNvPr>
          <p:cNvGrpSpPr/>
          <p:nvPr/>
        </p:nvGrpSpPr>
        <p:grpSpPr>
          <a:xfrm>
            <a:off x="228599" y="1489269"/>
            <a:ext cx="6834599" cy="3143629"/>
            <a:chOff x="6224587" y="40711"/>
            <a:chExt cx="5715412" cy="2292913"/>
          </a:xfrm>
        </p:grpSpPr>
        <p:pic>
          <p:nvPicPr>
            <p:cNvPr id="6" name="Picture 6" descr="Các khu Vực địa hình Bắc Mĩ | SGK Địa lí lớp 7">
              <a:extLst>
                <a:ext uri="{FF2B5EF4-FFF2-40B4-BE49-F238E27FC236}">
                  <a16:creationId xmlns="" xmlns:a16="http://schemas.microsoft.com/office/drawing/2014/main" id="{D09D845B-5AAC-4A8F-BD94-A120D5612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71"/>
            <a:stretch/>
          </p:blipFill>
          <p:spPr bwMode="auto">
            <a:xfrm>
              <a:off x="6224587" y="40711"/>
              <a:ext cx="5563012" cy="2140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ác khu Vực địa hình Bắc Mĩ | SGK Địa lí lớp 7">
              <a:extLst>
                <a:ext uri="{FF2B5EF4-FFF2-40B4-BE49-F238E27FC236}">
                  <a16:creationId xmlns="" xmlns:a16="http://schemas.microsoft.com/office/drawing/2014/main" id="{9AA9D8AD-4AD6-4B16-9743-507CC17A8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" t="83897" r="-264" b="1766"/>
            <a:stretch/>
          </p:blipFill>
          <p:spPr bwMode="auto">
            <a:xfrm>
              <a:off x="6376987" y="1924049"/>
              <a:ext cx="5563012" cy="40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98" y="275623"/>
            <a:ext cx="4780972" cy="6550088"/>
          </a:xfr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 txBox="1">
            <a:spLocks/>
          </p:cNvSpPr>
          <p:nvPr/>
        </p:nvSpPr>
        <p:spPr>
          <a:xfrm>
            <a:off x="641955" y="365125"/>
            <a:ext cx="4772025" cy="7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vi-VN" sz="2800" b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 phân hóa địa hình</a:t>
            </a:r>
            <a:endParaRPr lang="en-GB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46375" y="4223208"/>
            <a:ext cx="914400" cy="4096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Nghệ Thuật Minh Họa Ảnh Di Động Mạng Đồ Họa Dribbble - địa hình png tải về  - Miễn phí trong suốt Lá png Tải về.">
            <a:extLst>
              <a:ext uri="{FF2B5EF4-FFF2-40B4-BE49-F238E27FC236}">
                <a16:creationId xmlns="" xmlns:a16="http://schemas.microsoft.com/office/drawing/2014/main" id="{7885AF5D-AB6D-4150-8987-385DA1BEF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3267" r="11889" b="6314"/>
          <a:stretch/>
        </p:blipFill>
        <p:spPr bwMode="auto">
          <a:xfrm>
            <a:off x="5516604" y="368971"/>
            <a:ext cx="1241794" cy="9113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33" y="565460"/>
            <a:ext cx="4772025" cy="7778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 phân hóa địa hình</a:t>
            </a:r>
            <a:endParaRPr lang="en-GB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6AA413-2D3B-40C3-94B5-9E55A4AF6C8C}"/>
              </a:ext>
            </a:extLst>
          </p:cNvPr>
          <p:cNvSpPr txBox="1"/>
          <p:nvPr/>
        </p:nvSpPr>
        <p:spPr>
          <a:xfrm>
            <a:off x="266700" y="1752617"/>
            <a:ext cx="5090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Địa hình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 hóa </a:t>
            </a:r>
            <a:r>
              <a:rPr lang="vi-VN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 </a:t>
            </a:r>
            <a:r>
              <a:rPr lang="vi-VN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tây sang đông</a:t>
            </a:r>
            <a:endParaRPr lang="en-GB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A42F5777-1EF5-4BB0-85E7-CC723B15E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56572"/>
              </p:ext>
            </p:extLst>
          </p:nvPr>
        </p:nvGraphicFramePr>
        <p:xfrm>
          <a:off x="404401" y="2973653"/>
          <a:ext cx="11383198" cy="3873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8474">
                  <a:extLst>
                    <a:ext uri="{9D8B030D-6E8A-4147-A177-3AD203B41FA5}">
                      <a16:colId xmlns="" xmlns:a16="http://schemas.microsoft.com/office/drawing/2014/main" val="3239860027"/>
                    </a:ext>
                  </a:extLst>
                </a:gridCol>
                <a:gridCol w="4039919">
                  <a:extLst>
                    <a:ext uri="{9D8B030D-6E8A-4147-A177-3AD203B41FA5}">
                      <a16:colId xmlns="" xmlns:a16="http://schemas.microsoft.com/office/drawing/2014/main" val="140277025"/>
                    </a:ext>
                  </a:extLst>
                </a:gridCol>
                <a:gridCol w="3794805">
                  <a:extLst>
                    <a:ext uri="{9D8B030D-6E8A-4147-A177-3AD203B41FA5}">
                      <a16:colId xmlns="" xmlns:a16="http://schemas.microsoft.com/office/drawing/2014/main" val="2382688388"/>
                    </a:ext>
                  </a:extLst>
                </a:gridCol>
              </a:tblGrid>
              <a:tr h="611184"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 trẻ Cooc-di-e phía tây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bằng trung tâm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 già và sơn nguyên phía đông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4010442"/>
                  </a:ext>
                </a:extLst>
              </a:tr>
              <a:tr h="2791593">
                <a:tc>
                  <a:txBody>
                    <a:bodyPr/>
                    <a:lstStyle/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Nhiều dãy núi chạy song song xen giữa các bồn địa và sơn nguyên.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Địa hình cao hiểm trở.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4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Giàu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 sản: dầu mỏ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vi-VN" sz="24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đốt, vàng….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Tựa lòng máng với diện tích rộng.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Cao phía tây, thấp dần phía nam và đông nam.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Có nhiều hồ lớn, sông dài.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Nhiều khoáng sản: sắt than, chì…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A-pa-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400 – 500 m,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1000 – 1500m.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than.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9714922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746A8E7-CD67-4986-8428-6242A2F537D3}"/>
              </a:ext>
            </a:extLst>
          </p:cNvPr>
          <p:cNvGrpSpPr/>
          <p:nvPr/>
        </p:nvGrpSpPr>
        <p:grpSpPr>
          <a:xfrm>
            <a:off x="5357401" y="139090"/>
            <a:ext cx="6834599" cy="2740589"/>
            <a:chOff x="6224587" y="40711"/>
            <a:chExt cx="5715412" cy="2292913"/>
          </a:xfrm>
        </p:grpSpPr>
        <p:pic>
          <p:nvPicPr>
            <p:cNvPr id="6" name="Picture 6" descr="Các khu Vực địa hình Bắc Mĩ | SGK Địa lí lớp 7">
              <a:extLst>
                <a:ext uri="{FF2B5EF4-FFF2-40B4-BE49-F238E27FC236}">
                  <a16:creationId xmlns="" xmlns:a16="http://schemas.microsoft.com/office/drawing/2014/main" id="{D09D845B-5AAC-4A8F-BD94-A120D56127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71"/>
            <a:stretch/>
          </p:blipFill>
          <p:spPr bwMode="auto">
            <a:xfrm>
              <a:off x="6224587" y="40711"/>
              <a:ext cx="5563012" cy="2140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Các khu Vực địa hình Bắc Mĩ | SGK Địa lí lớp 7">
              <a:extLst>
                <a:ext uri="{FF2B5EF4-FFF2-40B4-BE49-F238E27FC236}">
                  <a16:creationId xmlns="" xmlns:a16="http://schemas.microsoft.com/office/drawing/2014/main" id="{9AA9D8AD-4AD6-4B16-9743-507CC17A8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" t="83897" r="-264" b="1766"/>
            <a:stretch/>
          </p:blipFill>
          <p:spPr bwMode="auto">
            <a:xfrm>
              <a:off x="6376987" y="1924049"/>
              <a:ext cx="5563012" cy="40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Frame 7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Y FRIENDS: 094- HOA KÌ : VÙNG PHÍA TÂY LÀ VÙNG Coóc-đi-e ?">
            <a:extLst>
              <a:ext uri="{FF2B5EF4-FFF2-40B4-BE49-F238E27FC236}">
                <a16:creationId xmlns="" xmlns:a16="http://schemas.microsoft.com/office/drawing/2014/main" id="{EBC3C551-CC86-4AC6-85ED-93BEEFF08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48"/>
          <a:stretch/>
        </p:blipFill>
        <p:spPr bwMode="auto">
          <a:xfrm>
            <a:off x="171450" y="1428750"/>
            <a:ext cx="7915275" cy="5153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agnifying Glass Black,Search for Employees,Office Business People  Icon,three Men Wearing a Suits.vector Illustration Stock Vector -  Illustration of figure, business: 119233481">
            <a:extLst>
              <a:ext uri="{FF2B5EF4-FFF2-40B4-BE49-F238E27FC236}">
                <a16:creationId xmlns="" xmlns:a16="http://schemas.microsoft.com/office/drawing/2014/main" id="{A5E94782-3A30-4D6C-90F4-76F8F7222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4865" r="17250" b="16932"/>
          <a:stretch/>
        </p:blipFill>
        <p:spPr bwMode="auto">
          <a:xfrm>
            <a:off x="2705478" y="140823"/>
            <a:ext cx="1267158" cy="1171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ED9083-A79F-4199-B729-D91C30F49CD4}"/>
              </a:ext>
            </a:extLst>
          </p:cNvPr>
          <p:cNvSpPr txBox="1"/>
          <p:nvPr/>
        </p:nvSpPr>
        <p:spPr>
          <a:xfrm>
            <a:off x="4129087" y="390940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Góc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khám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phá</a:t>
            </a:r>
            <a:endParaRPr lang="en-GB" sz="44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1B6A3BB-568C-4B7A-A7D1-8963AA11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40" y="1661453"/>
            <a:ext cx="4316277" cy="777875"/>
          </a:xfrm>
          <a:noFill/>
        </p:spPr>
        <p:txBody>
          <a:bodyPr>
            <a:noAutofit/>
          </a:bodyPr>
          <a:lstStyle/>
          <a:p>
            <a:r>
              <a:rPr lang="en-GB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Coocdie</a:t>
            </a:r>
            <a:endParaRPr lang="en-GB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7C508D30-5269-4A1E-BF13-D55DA2AC6F88}"/>
              </a:ext>
            </a:extLst>
          </p:cNvPr>
          <p:cNvSpPr txBox="1">
            <a:spLocks/>
          </p:cNvSpPr>
          <p:nvPr/>
        </p:nvSpPr>
        <p:spPr>
          <a:xfrm>
            <a:off x="8214965" y="2050390"/>
            <a:ext cx="3805585" cy="3348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Cao,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trở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9000km,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3000 – 4000m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uranium…</a:t>
            </a:r>
          </a:p>
        </p:txBody>
      </p:sp>
      <p:sp>
        <p:nvSpPr>
          <p:cNvPr id="9" name="Frame 8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Kết quả hình ảnh cho alaska mountain 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1" y="110491"/>
            <a:ext cx="4919029" cy="326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Kết quả hình ảnh cho denali moun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3" y="204803"/>
            <a:ext cx="5306618" cy="316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dãy apa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626485"/>
            <a:ext cx="4835525" cy="282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ựa vào hình 1, hãy chỉ và đọc tên: Hai đồng bằng lớn ở giữa. | SGK Lịch sử  và Địa lí lớp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3" y="3532173"/>
            <a:ext cx="5306618" cy="3325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1440" y="6343650"/>
            <a:ext cx="48085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390" y="6343650"/>
            <a:ext cx="48085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A-pa-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292" y="3226375"/>
            <a:ext cx="4117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At-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8670" y="3238108"/>
            <a:ext cx="4117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Mac-ken-di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BC7F9-37AA-4DB7-B741-239131C0C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8925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1936934" y="64003"/>
            <a:ext cx="8191893" cy="1178351"/>
          </a:xfrm>
          <a:prstGeom prst="ellipseRibbon2">
            <a:avLst>
              <a:gd name="adj1" fmla="val 218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GAME TÌM TỪ ẨN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9187" y="6167120"/>
            <a:ext cx="995362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cái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ngang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dọc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0"/>
              </a:rPr>
              <a:t>chéo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0"/>
              </a:rPr>
              <a:t>.</a:t>
            </a:r>
          </a:p>
        </p:txBody>
      </p:sp>
      <p:pic>
        <p:nvPicPr>
          <p:cNvPr id="7" name="Picture 6" descr="Game-pad Nintendo Gaming Icon Stock Vector - Illustration of life, card:  184134347">
            <a:extLst>
              <a:ext uri="{FF2B5EF4-FFF2-40B4-BE49-F238E27FC236}">
                <a16:creationId xmlns="" xmlns:a16="http://schemas.microsoft.com/office/drawing/2014/main" id="{26D3B359-B689-4C0D-80A9-B1A479F1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2" y="0"/>
            <a:ext cx="1442302" cy="144230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6E0C4570-BF5F-479E-8781-FCAE841CE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9188" y="281414"/>
            <a:ext cx="1563511" cy="879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FAF9BF-5DCE-4039-897C-B37A040B8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B6343867-3E6B-432A-AAF4-C0010FAC6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976099"/>
              </p:ext>
            </p:extLst>
          </p:nvPr>
        </p:nvGraphicFramePr>
        <p:xfrm>
          <a:off x="1461157" y="1442302"/>
          <a:ext cx="9153420" cy="4524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342">
                  <a:extLst>
                    <a:ext uri="{9D8B030D-6E8A-4147-A177-3AD203B41FA5}">
                      <a16:colId xmlns="" xmlns:a16="http://schemas.microsoft.com/office/drawing/2014/main" val="1234746616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4098000811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623236846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690332502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455920347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489434250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3699291899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034439894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100434303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089948520"/>
                    </a:ext>
                  </a:extLst>
                </a:gridCol>
              </a:tblGrid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303259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Ă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8651251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431932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Ơ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2535753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Z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157284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840380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Â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90153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Ô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7002400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Ô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820915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524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3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="" xmlns:a16="http://schemas.microsoft.com/office/drawing/2014/main" id="{C8793E6D-3D7F-4FD4-A000-FC40DFA7A2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/>
          <a:stretch/>
        </p:blipFill>
        <p:spPr>
          <a:xfrm>
            <a:off x="0" y="-1"/>
            <a:ext cx="8050696" cy="68556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2D5AD7A3-D4AF-45AE-A48E-86E781D6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008" y="3905246"/>
            <a:ext cx="4106353" cy="1325563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vòi rồng ở việt nam: Ở Việt Nam vòi rồng thường xuất hiện ở đâu, vào lúc  nào? Những trận vòi rồng mạnh nhất Trái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97" y="274320"/>
            <a:ext cx="3973664" cy="2661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935DD19-16BA-4E74-BADF-88B8520582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3065AB-17AB-4C8E-99A5-081F9A928A28}"/>
              </a:ext>
            </a:extLst>
          </p:cNvPr>
          <p:cNvSpPr/>
          <p:nvPr/>
        </p:nvSpPr>
        <p:spPr>
          <a:xfrm>
            <a:off x="204581" y="213653"/>
            <a:ext cx="11782838" cy="6430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074" y="214689"/>
            <a:ext cx="4772025" cy="7778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en-GB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 phân hóa </a:t>
            </a:r>
            <a:r>
              <a:rPr lang="en-GB" sz="3200" b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GB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hậu</a:t>
            </a:r>
            <a:endParaRPr lang="en-GB" sz="6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="" xmlns:a16="http://schemas.microsoft.com/office/drawing/2014/main" id="{039A0740-0C60-42F8-AB6B-B5A3C7F53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059760"/>
              </p:ext>
            </p:extLst>
          </p:nvPr>
        </p:nvGraphicFramePr>
        <p:xfrm>
          <a:off x="-535127" y="1135010"/>
          <a:ext cx="87884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69F07A-D8D3-4C06-AED7-E4071BEF9130}"/>
              </a:ext>
            </a:extLst>
          </p:cNvPr>
          <p:cNvSpPr txBox="1"/>
          <p:nvPr/>
        </p:nvSpPr>
        <p:spPr>
          <a:xfrm>
            <a:off x="8004312" y="1230879"/>
            <a:ext cx="367748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C0CBF96-144F-4929-A3C9-96C4F0F8214B}"/>
              </a:ext>
            </a:extLst>
          </p:cNvPr>
          <p:cNvSpPr txBox="1"/>
          <p:nvPr/>
        </p:nvSpPr>
        <p:spPr>
          <a:xfrm>
            <a:off x="8175351" y="3001197"/>
            <a:ext cx="367748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BED0CF5-1AE6-4E47-9EE6-90139841C6BC}"/>
              </a:ext>
            </a:extLst>
          </p:cNvPr>
          <p:cNvSpPr txBox="1"/>
          <p:nvPr/>
        </p:nvSpPr>
        <p:spPr>
          <a:xfrm>
            <a:off x="8004312" y="5433838"/>
            <a:ext cx="375367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Coocdie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sộ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="" xmlns:a16="http://schemas.microsoft.com/office/drawing/2014/main" id="{74494022-F8C6-4473-B1BC-6828B91AD996}"/>
              </a:ext>
            </a:extLst>
          </p:cNvPr>
          <p:cNvSpPr/>
          <p:nvPr/>
        </p:nvSpPr>
        <p:spPr>
          <a:xfrm>
            <a:off x="7026965" y="1679713"/>
            <a:ext cx="775252" cy="506896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AF871C02-5A07-4618-AA42-07B08AB22CCD}"/>
              </a:ext>
            </a:extLst>
          </p:cNvPr>
          <p:cNvSpPr/>
          <p:nvPr/>
        </p:nvSpPr>
        <p:spPr>
          <a:xfrm>
            <a:off x="7552082" y="3609357"/>
            <a:ext cx="500269" cy="5783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="" xmlns:a16="http://schemas.microsoft.com/office/drawing/2014/main" id="{082B16C4-02ED-4DB7-A65A-62CFDB52AA45}"/>
              </a:ext>
            </a:extLst>
          </p:cNvPr>
          <p:cNvSpPr/>
          <p:nvPr/>
        </p:nvSpPr>
        <p:spPr>
          <a:xfrm>
            <a:off x="7164456" y="5469540"/>
            <a:ext cx="775252" cy="50689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F15185E-8994-4A17-A126-4749C71DFD56}"/>
              </a:ext>
            </a:extLst>
          </p:cNvPr>
          <p:cNvSpPr txBox="1"/>
          <p:nvPr/>
        </p:nvSpPr>
        <p:spPr>
          <a:xfrm>
            <a:off x="496957" y="1456107"/>
            <a:ext cx="1938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GB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824F34F-939F-4D23-9E4B-05D36F2DD7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òi rồng kép quét qua nhiều bang ở M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570" y="564962"/>
            <a:ext cx="11452860" cy="6092190"/>
          </a:xfrm>
        </p:spPr>
      </p:pic>
      <p:sp>
        <p:nvSpPr>
          <p:cNvPr id="7" name="Frame 6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-50084"/>
            <a:ext cx="12192000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2623" y="0"/>
            <a:ext cx="4063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99+ Hình nền slide Powerpoint vừa đẹp vừa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6"/>
            <a:ext cx="12132463" cy="706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98" y="275623"/>
            <a:ext cx="4780972" cy="6550088"/>
          </a:xfr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 txBox="1">
            <a:spLocks/>
          </p:cNvSpPr>
          <p:nvPr/>
        </p:nvSpPr>
        <p:spPr>
          <a:xfrm>
            <a:off x="1572736" y="502878"/>
            <a:ext cx="4772025" cy="7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3. </a:t>
            </a:r>
            <a:r>
              <a:rPr lang="en-US" sz="3200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ĐẶC ĐIỂM SÔNG HỒ</a:t>
            </a:r>
            <a:endParaRPr lang="en-GB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46375" y="4223208"/>
            <a:ext cx="914400" cy="4096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Có thể bạn chưa biết? - Nhánh sông tạo thành hình trái tim thuộc sông  Missouri,ở phía Tây Bắc Dakota,(Mỹ). -Adbox-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803" y="1424789"/>
            <a:ext cx="4194595" cy="355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Bộ Tranh Sơn Dầu Họa Tiết Sóng Sa Mạc Độc Đáo Diy Dùng Trang Trí Nhà Cửa | 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9" y="160338"/>
            <a:ext cx="1399126" cy="1399127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5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935DD19-16BA-4E74-BADF-88B8520582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3065AB-17AB-4C8E-99A5-081F9A928A28}"/>
              </a:ext>
            </a:extLst>
          </p:cNvPr>
          <p:cNvSpPr/>
          <p:nvPr/>
        </p:nvSpPr>
        <p:spPr>
          <a:xfrm>
            <a:off x="204581" y="213653"/>
            <a:ext cx="11782838" cy="6430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715" y="213653"/>
            <a:ext cx="4316277" cy="7778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endParaRPr lang="en-GB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F15185E-8994-4A17-A126-4749C71DFD56}"/>
              </a:ext>
            </a:extLst>
          </p:cNvPr>
          <p:cNvSpPr txBox="1"/>
          <p:nvPr/>
        </p:nvSpPr>
        <p:spPr>
          <a:xfrm>
            <a:off x="272706" y="1107868"/>
            <a:ext cx="580109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Mỹ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mạng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lưới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ngòi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dày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tương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đối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chính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Mit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-xi-xi-pi,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Mit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-xu-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ri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cung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cấp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đa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dạng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băng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tuyết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tan</a:t>
            </a:r>
            <a:endParaRPr lang="en-GB" sz="2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57200"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Chế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phức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tạp</a:t>
            </a:r>
            <a:endParaRPr lang="en-GB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Mỹ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rất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phía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bắc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tâm</a:t>
            </a:r>
            <a:r>
              <a:rPr lang="en-US" sz="2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fr-FR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Quan </a:t>
            </a:r>
            <a:r>
              <a:rPr lang="fr-FR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trọng</a:t>
            </a:r>
            <a:r>
              <a:rPr lang="fr-FR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nhất</a:t>
            </a:r>
            <a:r>
              <a:rPr lang="fr-FR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là </a:t>
            </a:r>
            <a:r>
              <a:rPr lang="fr-FR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ngũ</a:t>
            </a:r>
            <a:r>
              <a:rPr lang="fr-FR" sz="26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26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hồ</a:t>
            </a:r>
            <a:r>
              <a:rPr lang="fr-FR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6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3" name="Picture 4" descr="Rivers in North America - North American Rivers, Major Rivers in Canada Us  Mexico - Worldatlas.com">
            <a:extLst>
              <a:ext uri="{FF2B5EF4-FFF2-40B4-BE49-F238E27FC236}">
                <a16:creationId xmlns="" xmlns:a16="http://schemas.microsoft.com/office/drawing/2014/main" id="{92637FD9-5AC2-4C15-83E5-7B94C061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50" y="1281382"/>
            <a:ext cx="5606844" cy="51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5064CB6-1CCC-40CF-BAB7-DF4E601E5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8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ông Mississippi ở đâu trên bản đồ Hoa Kỳ?">
            <a:extLst>
              <a:ext uri="{FF2B5EF4-FFF2-40B4-BE49-F238E27FC236}">
                <a16:creationId xmlns="" xmlns:a16="http://schemas.microsoft.com/office/drawing/2014/main" id="{9D2BABEC-7299-4565-9C8F-8C2EE2DBA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63"/>
          <a:stretch/>
        </p:blipFill>
        <p:spPr bwMode="auto">
          <a:xfrm>
            <a:off x="6249918" y="236041"/>
            <a:ext cx="5638800" cy="3914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Magnifying Glass Black,Search for Employees,Office Business People  Icon,three Men Wearing a Suits.vector Illustration Stock Vector -  Illustration of figure, business: 119233481">
            <a:extLst>
              <a:ext uri="{FF2B5EF4-FFF2-40B4-BE49-F238E27FC236}">
                <a16:creationId xmlns="" xmlns:a16="http://schemas.microsoft.com/office/drawing/2014/main" id="{D5F2E5BA-325A-48A6-A79F-0CD4ADDC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4865" r="17250" b="16932"/>
          <a:stretch/>
        </p:blipFill>
        <p:spPr bwMode="auto">
          <a:xfrm>
            <a:off x="72410" y="38099"/>
            <a:ext cx="1267158" cy="1171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A3AEAE-E0A8-4B9F-937F-14F7C1257A86}"/>
              </a:ext>
            </a:extLst>
          </p:cNvPr>
          <p:cNvSpPr txBox="1"/>
          <p:nvPr/>
        </p:nvSpPr>
        <p:spPr>
          <a:xfrm>
            <a:off x="1485900" y="2762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Góc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khám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phá</a:t>
            </a:r>
            <a:endParaRPr lang="en-GB" sz="44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6ED83A-9AD2-4E26-A3F3-963D08310D6C}"/>
              </a:ext>
            </a:extLst>
          </p:cNvPr>
          <p:cNvSpPr txBox="1"/>
          <p:nvPr/>
        </p:nvSpPr>
        <p:spPr>
          <a:xfrm>
            <a:off x="6187793" y="4134359"/>
            <a:ext cx="600420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 </a:t>
            </a:r>
            <a:r>
              <a:rPr lang="en-GB" sz="40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MISSISSIPI</a:t>
            </a:r>
            <a:r>
              <a:rPr lang="en-GB" sz="4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400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800" b="0" i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Dài </a:t>
            </a:r>
            <a:r>
              <a:rPr lang="en-GB" sz="2800" b="0" i="0" smtClean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3.733 km </a:t>
            </a:r>
            <a:endParaRPr lang="es-ES" sz="2800" smtClean="0">
              <a:solidFill>
                <a:srgbClr val="20212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s-ES" sz="2800" b="0" i="0" smtClean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Bắt </a:t>
            </a:r>
            <a:r>
              <a:rPr lang="es-ES" sz="2800" b="0" i="0" dirty="0" err="1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s-ES" sz="2800" b="0" i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s-ES" sz="2800" b="0" i="0" dirty="0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s-ES" sz="2800" dirty="0" err="1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s-ES" sz="2800" dirty="0">
                <a:solidFill>
                  <a:srgbClr val="0645AD"/>
                </a:solidFill>
                <a:latin typeface="Times New Roman" pitchFamily="18" charset="0"/>
                <a:cs typeface="Times New Roman" pitchFamily="18" charset="0"/>
              </a:rPr>
              <a:t> Itasca</a:t>
            </a:r>
            <a:r>
              <a:rPr lang="es-ES" sz="2800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0" i="0" dirty="0" err="1">
                <a:solidFill>
                  <a:srgbClr val="202122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s-ES" sz="2800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s-ES" sz="2800" dirty="0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dirty="0" err="1">
                <a:solidFill>
                  <a:srgbClr val="202122"/>
                </a:solidFill>
                <a:latin typeface="Times New Roman" pitchFamily="18" charset="0"/>
                <a:cs typeface="Times New Roman" pitchFamily="18" charset="0"/>
              </a:rPr>
              <a:t>Mêhico</a:t>
            </a:r>
            <a:endParaRPr lang="en-GB" sz="2800" b="0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AF213C-FAAB-411A-94DE-F2811C12DD2B}"/>
              </a:ext>
            </a:extLst>
          </p:cNvPr>
          <p:cNvSpPr txBox="1"/>
          <p:nvPr/>
        </p:nvSpPr>
        <p:spPr>
          <a:xfrm>
            <a:off x="219075" y="6132407"/>
            <a:ext cx="5613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Mississipi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4234E3E3-3D1F-4F87-A6C4-4ECFC0A2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2" y="1413176"/>
            <a:ext cx="5445266" cy="4719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Magnifying Glass Black,Search for Employees,Office Business People  Icon,three Men Wearing a Suits.vector Illustration Stock Vector -  Illustration of figure, business: 119233481">
            <a:extLst>
              <a:ext uri="{FF2B5EF4-FFF2-40B4-BE49-F238E27FC236}">
                <a16:creationId xmlns="" xmlns:a16="http://schemas.microsoft.com/office/drawing/2014/main" id="{D5F2E5BA-325A-48A6-A79F-0CD4ADDC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4865" r="17250" b="16932"/>
          <a:stretch/>
        </p:blipFill>
        <p:spPr bwMode="auto">
          <a:xfrm>
            <a:off x="72410" y="38099"/>
            <a:ext cx="1267158" cy="1171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A3AEAE-E0A8-4B9F-937F-14F7C1257A86}"/>
              </a:ext>
            </a:extLst>
          </p:cNvPr>
          <p:cNvSpPr txBox="1"/>
          <p:nvPr/>
        </p:nvSpPr>
        <p:spPr>
          <a:xfrm>
            <a:off x="1485900" y="2762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Góc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khám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phá</a:t>
            </a:r>
            <a:endParaRPr lang="en-GB" sz="44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6ED83A-9AD2-4E26-A3F3-963D08310D6C}"/>
              </a:ext>
            </a:extLst>
          </p:cNvPr>
          <p:cNvSpPr txBox="1"/>
          <p:nvPr/>
        </p:nvSpPr>
        <p:spPr>
          <a:xfrm>
            <a:off x="5979088" y="276225"/>
            <a:ext cx="6121119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ĐÂT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GB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CANADA -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0" i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½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giới</a:t>
            </a:r>
            <a:endParaRPr lang="en-GB" sz="2400" b="0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Người ta ước tính rằng có gần </a:t>
            </a:r>
            <a:r>
              <a:rPr lang="vi-VN" sz="2400" b="0" i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31.752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hồ trên đất liền có diện tích hơn 3 km</a:t>
            </a:r>
            <a:r>
              <a:rPr lang="en-GB" sz="2400" b="0" i="0" baseline="3000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400" b="0" i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561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hồ lớn hơn 100 km</a:t>
            </a:r>
            <a:r>
              <a:rPr lang="en-GB" sz="2400" b="0" i="0" baseline="3000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0" i="0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GB" sz="2800" b="0" i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9%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bề mặt của Canada được bao phủ bởi nước ngọt và vùng đất này là nơi có hồ đốm duy nhất trên thế giới: một khối nước nhỏ chứa nhiều khoáng chất đến mức khi chúng bốc hơi vào mùa hè, chúng sẽ tạo thành các đốm.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ồ “đốm” kỳ lạ ở Canada">
            <a:extLst>
              <a:ext uri="{FF2B5EF4-FFF2-40B4-BE49-F238E27FC236}">
                <a16:creationId xmlns="" xmlns:a16="http://schemas.microsoft.com/office/drawing/2014/main" id="{3BDE5BD5-1171-4D6A-BB7B-095636552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29715"/>
          <a:stretch/>
        </p:blipFill>
        <p:spPr bwMode="auto">
          <a:xfrm>
            <a:off x="219075" y="1416532"/>
            <a:ext cx="5613681" cy="4429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5AF213C-FAAB-411A-94DE-F2811C12DD2B}"/>
              </a:ext>
            </a:extLst>
          </p:cNvPr>
          <p:cNvSpPr txBox="1"/>
          <p:nvPr/>
        </p:nvSpPr>
        <p:spPr>
          <a:xfrm>
            <a:off x="219075" y="5986449"/>
            <a:ext cx="5897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” Spotted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GB" sz="2400" b="0" i="0" dirty="0" err="1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: New York Times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4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rth America – World Geography For UPSC IAS (Notes)">
            <a:extLst>
              <a:ext uri="{FF2B5EF4-FFF2-40B4-BE49-F238E27FC236}">
                <a16:creationId xmlns="" xmlns:a16="http://schemas.microsoft.com/office/drawing/2014/main" id="{F1D97B9D-0E3C-4707-B091-7E7300965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6824"/>
            <a:ext cx="578167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ow deep are the 5 Great Lakes of North America? - Answers">
            <a:extLst>
              <a:ext uri="{FF2B5EF4-FFF2-40B4-BE49-F238E27FC236}">
                <a16:creationId xmlns="" xmlns:a16="http://schemas.microsoft.com/office/drawing/2014/main" id="{8919B8C2-7247-4052-B159-CC01C35F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1080"/>
            <a:ext cx="586262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Magnifying Glass Black,Search for Employees,Office Business People  Icon,three Men Wearing a Suits.vector Illustration Stock Vector -  Illustration of figure, business: 119233481">
            <a:extLst>
              <a:ext uri="{FF2B5EF4-FFF2-40B4-BE49-F238E27FC236}">
                <a16:creationId xmlns="" xmlns:a16="http://schemas.microsoft.com/office/drawing/2014/main" id="{D5F2E5BA-325A-48A6-A79F-0CD4ADDC8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4865" r="17250" b="16932"/>
          <a:stretch/>
        </p:blipFill>
        <p:spPr bwMode="auto">
          <a:xfrm>
            <a:off x="72410" y="38099"/>
            <a:ext cx="1267158" cy="117157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A3AEAE-E0A8-4B9F-937F-14F7C1257A86}"/>
              </a:ext>
            </a:extLst>
          </p:cNvPr>
          <p:cNvSpPr txBox="1"/>
          <p:nvPr/>
        </p:nvSpPr>
        <p:spPr>
          <a:xfrm>
            <a:off x="1485900" y="276225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Góc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khám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phá</a:t>
            </a:r>
            <a:endParaRPr lang="en-GB" sz="44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6ED83A-9AD2-4E26-A3F3-963D08310D6C}"/>
              </a:ext>
            </a:extLst>
          </p:cNvPr>
          <p:cNvSpPr txBox="1"/>
          <p:nvPr/>
        </p:nvSpPr>
        <p:spPr>
          <a:xfrm>
            <a:off x="5924282" y="4053042"/>
            <a:ext cx="59629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0" i="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GB" sz="2400" b="0" i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HỒ</a:t>
            </a:r>
            <a:endParaRPr lang="en-GB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hứa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triệu tỷ 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lít nước</a:t>
            </a:r>
            <a:r>
              <a:rPr lang="en-GB" sz="2400" b="0" i="0" dirty="0">
                <a:effectLst/>
                <a:latin typeface="Times New Roman" pitchFamily="18" charset="0"/>
                <a:cs typeface="Times New Roman" pitchFamily="18" charset="0"/>
              </a:rPr>
              <a:t> (20% </a:t>
            </a:r>
            <a:r>
              <a:rPr lang="en-GB" sz="2400" b="0" i="0" dirty="0" err="1"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GB" sz="2400" b="0" i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effectLst/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400" b="0" i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0" i="0" dirty="0" err="1">
                <a:effectLst/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400" b="0" i="0" dirty="0">
                <a:effectLst/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ung cấp nước uống cho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40 triệu 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người Mỹ </a:t>
            </a:r>
            <a:endParaRPr lang="en-GB" sz="24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- N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uôi dưỡng hơn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3.500</a:t>
            </a:r>
            <a:r>
              <a:rPr lang="vi-VN" sz="2400" b="0" i="0" dirty="0">
                <a:effectLst/>
                <a:latin typeface="Times New Roman" pitchFamily="18" charset="0"/>
                <a:cs typeface="Times New Roman" pitchFamily="18" charset="0"/>
              </a:rPr>
              <a:t> loài động thực vật</a:t>
            </a:r>
            <a:endParaRPr lang="en-GB" sz="2400" b="0" i="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400" smtClean="0">
                <a:latin typeface="Times New Roman" pitchFamily="18" charset="0"/>
                <a:cs typeface="Times New Roman" pitchFamily="18" charset="0"/>
              </a:rPr>
              <a:t>Ranh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935DD19-16BA-4E74-BADF-88B8520582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3065AB-17AB-4C8E-99A5-081F9A928A28}"/>
              </a:ext>
            </a:extLst>
          </p:cNvPr>
          <p:cNvSpPr/>
          <p:nvPr/>
        </p:nvSpPr>
        <p:spPr>
          <a:xfrm>
            <a:off x="204581" y="213653"/>
            <a:ext cx="11782838" cy="6430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06DE16-3AAF-4065-84B8-EC6548CF2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450" y="214689"/>
            <a:ext cx="6477000" cy="7778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đới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lang="en-GB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endParaRPr lang="en-GB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824F34F-939F-4D23-9E4B-05D36F2DD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EEB7419-CD37-4BAF-8456-DF1F1AF00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61693"/>
              </p:ext>
            </p:extLst>
          </p:nvPr>
        </p:nvGraphicFramePr>
        <p:xfrm>
          <a:off x="298680" y="1197307"/>
          <a:ext cx="11614277" cy="5376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7088">
                  <a:extLst>
                    <a:ext uri="{9D8B030D-6E8A-4147-A177-3AD203B41FA5}">
                      <a16:colId xmlns="" xmlns:a16="http://schemas.microsoft.com/office/drawing/2014/main" val="4252436974"/>
                    </a:ext>
                  </a:extLst>
                </a:gridCol>
                <a:gridCol w="3464417">
                  <a:extLst>
                    <a:ext uri="{9D8B030D-6E8A-4147-A177-3AD203B41FA5}">
                      <a16:colId xmlns="" xmlns:a16="http://schemas.microsoft.com/office/drawing/2014/main" val="3588659806"/>
                    </a:ext>
                  </a:extLst>
                </a:gridCol>
                <a:gridCol w="3783036">
                  <a:extLst>
                    <a:ext uri="{9D8B030D-6E8A-4147-A177-3AD203B41FA5}">
                      <a16:colId xmlns="" xmlns:a16="http://schemas.microsoft.com/office/drawing/2014/main" val="710166263"/>
                    </a:ext>
                  </a:extLst>
                </a:gridCol>
                <a:gridCol w="2939736">
                  <a:extLst>
                    <a:ext uri="{9D8B030D-6E8A-4147-A177-3AD203B41FA5}">
                      <a16:colId xmlns="" xmlns:a16="http://schemas.microsoft.com/office/drawing/2014/main" val="1906215481"/>
                    </a:ext>
                  </a:extLst>
                </a:gridCol>
              </a:tblGrid>
              <a:tr h="407747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0580768"/>
                  </a:ext>
                </a:extLst>
              </a:tr>
              <a:tr h="1319227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đảo, quần đảo phía bắc, rìa bắc bán đảo A-lat-ca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 lớn lãnh thổ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 nam bán đảo Phlo-ri-đa và rìa tây phía nam Hoa Kỳ.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5471703"/>
                  </a:ext>
                </a:extLst>
              </a:tr>
              <a:tr h="652569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Khắc nghiệt lạnh giá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 hòa với các mùa rõ rệt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Cận nhiệt Địa Trung Hải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093406"/>
                  </a:ext>
                </a:extLst>
              </a:tr>
              <a:tr h="874788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loài khả năng chịu lạnh: gấu bắc cực, tuần lộc, bò tuyết….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 phú 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7032922"/>
                  </a:ext>
                </a:extLst>
              </a:tr>
              <a:tr h="1097007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 nàn: Rêu, địa y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thảo</a:t>
                      </a:r>
                      <a:r>
                        <a:rPr lang="fr-FR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8855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0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ấu Bắc Cực Bắc Cực Alaska Ngủ Cặp Đôi Động Vật Poster Vải Lụa Vải In Hình  Dán Tường Trang Trí Treo Tường Tùy Chỉnh In|custom print|print wallanimal  poster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" y="198785"/>
            <a:ext cx="5230582" cy="3288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ai sừng tấm ăn gì? Thông tin về nai sừng tấm từ A-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81" y="198785"/>
            <a:ext cx="5151781" cy="343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ịa Lí 7 Bài 14: Đặc điểm tự nhiên Bắc Mỹ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2"/>
          <a:stretch/>
        </p:blipFill>
        <p:spPr bwMode="auto">
          <a:xfrm>
            <a:off x="376341" y="3865907"/>
            <a:ext cx="5119927" cy="2724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hám phá thảo nguyên Palouse Hoa Kỳ xanh nhất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81" y="3887642"/>
            <a:ext cx="5187495" cy="2664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7341" y="6488668"/>
            <a:ext cx="3578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nguyên Palouse – Hoa Kỳ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1343" y="6537750"/>
            <a:ext cx="3578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3487532"/>
            <a:ext cx="3578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Alaska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7340" y="3525808"/>
            <a:ext cx="3578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tấm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Alaska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44733" y="1680470"/>
            <a:ext cx="1258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 NHIÊN Ở BẮC MỸ</a:t>
            </a:r>
          </a:p>
        </p:txBody>
      </p:sp>
    </p:spTree>
    <p:extLst>
      <p:ext uri="{BB962C8B-B14F-4D97-AF65-F5344CB8AC3E}">
        <p14:creationId xmlns:p14="http://schemas.microsoft.com/office/powerpoint/2010/main" val="35125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C3AF06B-0016-49CE-9463-3808C2E74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8925"/>
          </a:xfrm>
          <a:prstGeom prst="rect">
            <a:avLst/>
          </a:prstGeom>
        </p:spPr>
      </p:pic>
      <p:sp>
        <p:nvSpPr>
          <p:cNvPr id="5" name="Curved Up Ribbon 4"/>
          <p:cNvSpPr/>
          <p:nvPr/>
        </p:nvSpPr>
        <p:spPr>
          <a:xfrm>
            <a:off x="2402892" y="263951"/>
            <a:ext cx="8191893" cy="1178351"/>
          </a:xfrm>
          <a:prstGeom prst="ellipseRibbon2">
            <a:avLst>
              <a:gd name="adj1" fmla="val 21800"/>
              <a:gd name="adj2" fmla="val 50000"/>
              <a:gd name="adj3" fmla="val 125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GAME TÌM TỪ ẨN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130" y="3128237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130" y="2381884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70" y="1685517"/>
            <a:ext cx="1767840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130" y="3930877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Ca-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130" y="4697519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130" y="5337599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130" y="5979084"/>
            <a:ext cx="169672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CC9540C-E7F3-405E-AD70-739E49209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DEB43F10-15D6-456C-BE42-8A1DC4E93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53792"/>
              </p:ext>
            </p:extLst>
          </p:nvPr>
        </p:nvGraphicFramePr>
        <p:xfrm>
          <a:off x="2098097" y="1686838"/>
          <a:ext cx="9153420" cy="4524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5342">
                  <a:extLst>
                    <a:ext uri="{9D8B030D-6E8A-4147-A177-3AD203B41FA5}">
                      <a16:colId xmlns="" xmlns:a16="http://schemas.microsoft.com/office/drawing/2014/main" val="1234746616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4098000811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623236846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690332502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455920347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489434250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3699291899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034439894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100434303"/>
                    </a:ext>
                  </a:extLst>
                </a:gridCol>
                <a:gridCol w="915342">
                  <a:extLst>
                    <a:ext uri="{9D8B030D-6E8A-4147-A177-3AD203B41FA5}">
                      <a16:colId xmlns="" xmlns:a16="http://schemas.microsoft.com/office/drawing/2014/main" val="1089948520"/>
                    </a:ext>
                  </a:extLst>
                </a:gridCol>
              </a:tblGrid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8303259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Ă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8651251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431932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Ơ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2535753"/>
                  </a:ext>
                </a:extLst>
              </a:tr>
              <a:tr h="45248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Z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157284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J</a:t>
                      </a:r>
                      <a:endParaRPr lang="en-US" b="1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840380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Â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390153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Ô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70024005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Ô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08209154"/>
                  </a:ext>
                </a:extLst>
              </a:tr>
              <a:tr h="45248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Đ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5249453"/>
                  </a:ext>
                </a:extLst>
              </a:tr>
            </a:tbl>
          </a:graphicData>
        </a:graphic>
      </p:graphicFrame>
      <p:pic>
        <p:nvPicPr>
          <p:cNvPr id="15" name="Picture 14" descr="Game-pad Nintendo Gaming Icon Stock Vector - Illustration of life, card:  184134347">
            <a:extLst>
              <a:ext uri="{FF2B5EF4-FFF2-40B4-BE49-F238E27FC236}">
                <a16:creationId xmlns="" xmlns:a16="http://schemas.microsoft.com/office/drawing/2014/main" id="{F0D93761-6776-46E9-B998-FCD8B695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9" y="121504"/>
            <a:ext cx="1442302" cy="144230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4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sis.us/photos/1/4-mua/4-mua-o-my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" y="3466943"/>
            <a:ext cx="4965064" cy="3391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sis.us/photos/1/4-mua/4-mua-o-m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4" y="154385"/>
            <a:ext cx="4965065" cy="3103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ại sao nên có chuyến du lịch Canada mùa hè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154385"/>
            <a:ext cx="5010149" cy="3335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ẩm nang du lịch Canada mùa đông: Khí hậu, điểm đến &amp; lễ hội - Tugo.com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3586154"/>
            <a:ext cx="5115224" cy="315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2109" y="902970"/>
            <a:ext cx="1051561" cy="369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 NHIÊN BỐN MÙA Ở BẮC MỸ</a:t>
            </a:r>
          </a:p>
        </p:txBody>
      </p:sp>
    </p:spTree>
    <p:extLst>
      <p:ext uri="{BB962C8B-B14F-4D97-AF65-F5344CB8AC3E}">
        <p14:creationId xmlns:p14="http://schemas.microsoft.com/office/powerpoint/2010/main" val="9117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802FB3B-64E9-4CAE-8019-42DA57DF46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87C3B6D-69A2-4BCF-AD97-D782661D88EA}"/>
              </a:ext>
            </a:extLst>
          </p:cNvPr>
          <p:cNvSpPr/>
          <p:nvPr/>
        </p:nvSpPr>
        <p:spPr>
          <a:xfrm>
            <a:off x="204581" y="213653"/>
            <a:ext cx="11782838" cy="64306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482" name="Picture 2" descr="Các bài tập trí não: 13 cách để tăng cường trí nhớ, khả năng tập trung và  kỹ năng tinh thần | Vinmec">
            <a:extLst>
              <a:ext uri="{FF2B5EF4-FFF2-40B4-BE49-F238E27FC236}">
                <a16:creationId xmlns="" xmlns:a16="http://schemas.microsoft.com/office/drawing/2014/main" id="{FE906982-5EAB-4137-B6A9-B773C596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11714"/>
          <a:stretch/>
        </p:blipFill>
        <p:spPr bwMode="auto">
          <a:xfrm>
            <a:off x="556732" y="271148"/>
            <a:ext cx="2672377" cy="21633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813EAA-F4EC-488E-A74D-A4EA4F9A5275}"/>
              </a:ext>
            </a:extLst>
          </p:cNvPr>
          <p:cNvSpPr txBox="1"/>
          <p:nvPr/>
        </p:nvSpPr>
        <p:spPr>
          <a:xfrm>
            <a:off x="321161" y="3259634"/>
            <a:ext cx="3924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LUYỆN</a:t>
            </a:r>
            <a:r>
              <a:rPr lang="en-GB" sz="44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6 Hellvina Hand Script" pitchFamily="2" charset="-93"/>
              </a:rPr>
              <a:t>TẬP</a:t>
            </a:r>
            <a:endParaRPr lang="en-GB" sz="44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B6AE87-FFA3-49D7-9E60-A7982E62CA98}"/>
              </a:ext>
            </a:extLst>
          </p:cNvPr>
          <p:cNvSpPr txBox="1"/>
          <p:nvPr/>
        </p:nvSpPr>
        <p:spPr>
          <a:xfrm>
            <a:off x="3767137" y="127825"/>
            <a:ext cx="829627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vụ</a:t>
            </a:r>
            <a:r>
              <a:rPr lang="en-GB" sz="24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vi-VN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Dựa vào phiếu kiến thức em hãy lập bảng mô tả đặc điểm của ba khu vực địa hình ở Bắc Mỹ theo bảng sau:</a:t>
            </a:r>
            <a:endParaRPr lang="en-GB" sz="2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E8C36190-BDB0-452C-96C2-1EF95D342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21304"/>
              </p:ext>
            </p:extLst>
          </p:nvPr>
        </p:nvGraphicFramePr>
        <p:xfrm>
          <a:off x="3724275" y="1300214"/>
          <a:ext cx="8153401" cy="4968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614">
                  <a:extLst>
                    <a:ext uri="{9D8B030D-6E8A-4147-A177-3AD203B41FA5}">
                      <a16:colId xmlns="" xmlns:a16="http://schemas.microsoft.com/office/drawing/2014/main" val="4038287480"/>
                    </a:ext>
                  </a:extLst>
                </a:gridCol>
                <a:gridCol w="1881806">
                  <a:extLst>
                    <a:ext uri="{9D8B030D-6E8A-4147-A177-3AD203B41FA5}">
                      <a16:colId xmlns="" xmlns:a16="http://schemas.microsoft.com/office/drawing/2014/main" val="650795450"/>
                    </a:ext>
                  </a:extLst>
                </a:gridCol>
                <a:gridCol w="1706912">
                  <a:extLst>
                    <a:ext uri="{9D8B030D-6E8A-4147-A177-3AD203B41FA5}">
                      <a16:colId xmlns="" xmlns:a16="http://schemas.microsoft.com/office/drawing/2014/main" val="3595519916"/>
                    </a:ext>
                  </a:extLst>
                </a:gridCol>
                <a:gridCol w="2204069">
                  <a:extLst>
                    <a:ext uri="{9D8B030D-6E8A-4147-A177-3AD203B41FA5}">
                      <a16:colId xmlns="" xmlns:a16="http://schemas.microsoft.com/office/drawing/2014/main" val="163771028"/>
                    </a:ext>
                  </a:extLst>
                </a:gridCol>
              </a:tblGrid>
              <a:tr h="10849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3437454"/>
                  </a:ext>
                </a:extLst>
              </a:tr>
              <a:tr h="10849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Coocđie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4627106"/>
                  </a:ext>
                </a:extLst>
              </a:tr>
              <a:tr h="11832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ở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0148801"/>
                  </a:ext>
                </a:extLst>
              </a:tr>
              <a:tr h="16158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214894"/>
                  </a:ext>
                </a:extLst>
              </a:tr>
            </a:tbl>
          </a:graphicData>
        </a:graphic>
      </p:graphicFrame>
      <p:pic>
        <p:nvPicPr>
          <p:cNvPr id="8" name="Đồng hồ đếm ngược 4 phút - 4 minutes timer - Hailist">
            <a:hlinkClick r:id="" action="ppaction://media"/>
            <a:extLst>
              <a:ext uri="{FF2B5EF4-FFF2-40B4-BE49-F238E27FC236}">
                <a16:creationId xmlns="" xmlns:a16="http://schemas.microsoft.com/office/drawing/2014/main" id="{2A733FB4-042A-46D5-B1BB-B4F010CEA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923" y="4721670"/>
            <a:ext cx="2653461" cy="1492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769D30E-8E16-4370-8524-06530C5A4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9AD6F8B-8950-4763-AFFB-81C85F966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813EAA-F4EC-488E-A74D-A4EA4F9A5275}"/>
              </a:ext>
            </a:extLst>
          </p:cNvPr>
          <p:cNvSpPr txBox="1"/>
          <p:nvPr/>
        </p:nvSpPr>
        <p:spPr>
          <a:xfrm>
            <a:off x="972805" y="241569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rgbClr val="00B050"/>
                </a:solidFill>
                <a:latin typeface="#9Slide06 Hellvina Hand Script" pitchFamily="2" charset="-93"/>
              </a:rPr>
              <a:t>Vận</a:t>
            </a:r>
            <a:r>
              <a:rPr lang="en-GB" sz="4800" dirty="0">
                <a:solidFill>
                  <a:srgbClr val="00B050"/>
                </a:solidFill>
                <a:latin typeface="#9Slide06 Hellvina Hand Script" pitchFamily="2" charset="-93"/>
              </a:rPr>
              <a:t> </a:t>
            </a:r>
            <a:r>
              <a:rPr lang="en-GB" sz="4800" dirty="0" err="1">
                <a:solidFill>
                  <a:srgbClr val="00B050"/>
                </a:solidFill>
                <a:latin typeface="#9Slide06 Hellvina Hand Script" pitchFamily="2" charset="-93"/>
              </a:rPr>
              <a:t>dụng</a:t>
            </a:r>
            <a:endParaRPr lang="en-GB" sz="4800" dirty="0">
              <a:solidFill>
                <a:srgbClr val="00B050"/>
              </a:solidFill>
              <a:latin typeface="#9Slide06 Hellvina Hand Script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B6AE87-FFA3-49D7-9E60-A7982E62CA98}"/>
              </a:ext>
            </a:extLst>
          </p:cNvPr>
          <p:cNvSpPr txBox="1"/>
          <p:nvPr/>
        </p:nvSpPr>
        <p:spPr>
          <a:xfrm>
            <a:off x="239507" y="1502865"/>
            <a:ext cx="3703843" cy="1421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vụ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Thu thập thông tin tìm hiểu hiện tượng lốc xoáy (vòi rồng) ở khu vực Bắc Mỹ.</a:t>
            </a:r>
            <a:endParaRPr lang="en-GB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1506" name="Picture 2" descr="Trí nhớ là gì ? Làm thế nào để có một trí siêu phàm?">
            <a:extLst>
              <a:ext uri="{FF2B5EF4-FFF2-40B4-BE49-F238E27FC236}">
                <a16:creationId xmlns="" xmlns:a16="http://schemas.microsoft.com/office/drawing/2014/main" id="{3E5B9549-D296-4C14-B367-79DB224DB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62" y="241569"/>
            <a:ext cx="969328" cy="917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FAC3698-0AF9-45F6-8A5A-C94B48828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457251"/>
              </p:ext>
            </p:extLst>
          </p:nvPr>
        </p:nvGraphicFramePr>
        <p:xfrm>
          <a:off x="4122944" y="1245948"/>
          <a:ext cx="7924799" cy="2239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657">
                  <a:extLst>
                    <a:ext uri="{9D8B030D-6E8A-4147-A177-3AD203B41FA5}">
                      <a16:colId xmlns="" xmlns:a16="http://schemas.microsoft.com/office/drawing/2014/main" val="496221013"/>
                    </a:ext>
                  </a:extLst>
                </a:gridCol>
                <a:gridCol w="4898328">
                  <a:extLst>
                    <a:ext uri="{9D8B030D-6E8A-4147-A177-3AD203B41FA5}">
                      <a16:colId xmlns="" xmlns:a16="http://schemas.microsoft.com/office/drawing/2014/main" val="2582313484"/>
                    </a:ext>
                  </a:extLst>
                </a:gridCol>
                <a:gridCol w="877814">
                  <a:extLst>
                    <a:ext uri="{9D8B030D-6E8A-4147-A177-3AD203B41FA5}">
                      <a16:colId xmlns="" xmlns:a16="http://schemas.microsoft.com/office/drawing/2014/main" val="2358130919"/>
                    </a:ext>
                  </a:extLst>
                </a:gridCol>
              </a:tblGrid>
              <a:tr h="343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351412"/>
                  </a:ext>
                </a:extLst>
              </a:tr>
              <a:tr h="343953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(70%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6176017"/>
                  </a:ext>
                </a:extLst>
              </a:tr>
              <a:tr h="3439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 trạng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2486968"/>
                  </a:ext>
                </a:extLst>
              </a:tr>
              <a:tr h="3439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 hưởng của hiện tượng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0024561"/>
                  </a:ext>
                </a:extLst>
              </a:tr>
              <a:tr h="343953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(30%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 tin đúng, trình bày khoa học 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864746"/>
                  </a:ext>
                </a:extLst>
              </a:tr>
              <a:tr h="4659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 bày sáng tạo, có tranh ảnh, video…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48271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FEE8C7-0A03-4CA0-B081-75D29D252F77}"/>
              </a:ext>
            </a:extLst>
          </p:cNvPr>
          <p:cNvSpPr txBox="1"/>
          <p:nvPr/>
        </p:nvSpPr>
        <p:spPr>
          <a:xfrm>
            <a:off x="5068427" y="118236"/>
            <a:ext cx="675209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F624B7-F20D-4C6F-B0F5-C3A2599F646E}"/>
              </a:ext>
            </a:extLst>
          </p:cNvPr>
          <p:cNvSpPr txBox="1"/>
          <p:nvPr/>
        </p:nvSpPr>
        <p:spPr>
          <a:xfrm>
            <a:off x="239507" y="4354279"/>
            <a:ext cx="3637168" cy="1421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Nhiệm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vụ</a:t>
            </a:r>
            <a:r>
              <a:rPr lang="en-GB" sz="20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Thu thập thông tin về Ngũ Hồ hoặc hệ thống sông Mi-xi-xi-pi, Mit-xu-ri.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B7EFB18C-3944-498E-92EC-40935E573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81294"/>
              </p:ext>
            </p:extLst>
          </p:nvPr>
        </p:nvGraphicFramePr>
        <p:xfrm>
          <a:off x="4122944" y="3751786"/>
          <a:ext cx="7941085" cy="2645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682">
                  <a:extLst>
                    <a:ext uri="{9D8B030D-6E8A-4147-A177-3AD203B41FA5}">
                      <a16:colId xmlns="" xmlns:a16="http://schemas.microsoft.com/office/drawing/2014/main" val="496221013"/>
                    </a:ext>
                  </a:extLst>
                </a:gridCol>
                <a:gridCol w="5497785">
                  <a:extLst>
                    <a:ext uri="{9D8B030D-6E8A-4147-A177-3AD203B41FA5}">
                      <a16:colId xmlns="" xmlns:a16="http://schemas.microsoft.com/office/drawing/2014/main" val="2582313484"/>
                    </a:ext>
                  </a:extLst>
                </a:gridCol>
                <a:gridCol w="879618">
                  <a:extLst>
                    <a:ext uri="{9D8B030D-6E8A-4147-A177-3AD203B41FA5}">
                      <a16:colId xmlns="" xmlns:a16="http://schemas.microsoft.com/office/drawing/2014/main" val="2358130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351412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(70%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hồ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 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6176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Chiều dài và diện tích lưu vực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2486968"/>
                  </a:ext>
                </a:extLst>
              </a:tr>
              <a:tr h="1765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0024561"/>
                  </a:ext>
                </a:extLst>
              </a:tr>
              <a:tr h="17653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Giá</a:t>
                      </a: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trị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353200"/>
                  </a:ext>
                </a:extLst>
              </a:tr>
              <a:tr h="17653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Giải</a:t>
                      </a: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pháp</a:t>
                      </a: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bảo</a:t>
                      </a: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vệ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2704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(30%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Giá trị 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8647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Giải pháp bảo vệ 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lang="en-GB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482717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0D72CE5E-F4A9-4151-8E3D-B1D6036416CA}"/>
              </a:ext>
            </a:extLst>
          </p:cNvPr>
          <p:cNvCxnSpPr/>
          <p:nvPr/>
        </p:nvCxnSpPr>
        <p:spPr>
          <a:xfrm>
            <a:off x="0" y="3618436"/>
            <a:ext cx="12192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EDBFD7C-2323-43F9-8B87-300A6AC3D2E0}"/>
              </a:ext>
            </a:extLst>
          </p:cNvPr>
          <p:cNvCxnSpPr/>
          <p:nvPr/>
        </p:nvCxnSpPr>
        <p:spPr>
          <a:xfrm>
            <a:off x="-27320" y="1090552"/>
            <a:ext cx="12192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7CB1652-1C9F-41D1-B5E0-D2EF5DA3E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185676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ame 12">
            <a:extLst>
              <a:ext uri="{FF2B5EF4-FFF2-40B4-BE49-F238E27FC236}">
                <a16:creationId xmlns="" xmlns:a16="http://schemas.microsoft.com/office/drawing/2014/main" id="{C0D866CE-FCE4-9466-6B79-BAA00B9E32CE}"/>
              </a:ext>
            </a:extLst>
          </p:cNvPr>
          <p:cNvSpPr/>
          <p:nvPr/>
        </p:nvSpPr>
        <p:spPr>
          <a:xfrm>
            <a:off x="0" y="0"/>
            <a:ext cx="12233501" cy="7082478"/>
          </a:xfrm>
          <a:prstGeom prst="frame">
            <a:avLst>
              <a:gd name="adj1" fmla="val 25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="" xmlns:a16="http://schemas.microsoft.com/office/drawing/2014/main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2537" name="Rectangle 22536">
            <a:extLst>
              <a:ext uri="{FF2B5EF4-FFF2-40B4-BE49-F238E27FC236}">
                <a16:creationId xmlns="" xmlns:a16="http://schemas.microsoft.com/office/drawing/2014/main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2530" name="Picture 2" descr="Thank đi với giới từ gì? &quot;thank for&quot; or &quot;thank to&quot;?">
            <a:extLst>
              <a:ext uri="{FF2B5EF4-FFF2-40B4-BE49-F238E27FC236}">
                <a16:creationId xmlns="" xmlns:a16="http://schemas.microsoft.com/office/drawing/2014/main" id="{CB059469-C02B-406E-9BCE-589EE1979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09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2ACA17-8F4F-42FD-9E24-D61C17108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51" y="6133908"/>
            <a:ext cx="742949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3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43" y="4772858"/>
            <a:ext cx="4414308" cy="1989057"/>
          </a:xfrm>
          <a:solidFill>
            <a:schemeClr val="accent6">
              <a:lumMod val="50000"/>
            </a:schemeClr>
          </a:solidFill>
          <a:ln w="165100" cmpd="thickThin"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14: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MỸ</a:t>
            </a:r>
            <a:endParaRPr lang="en-US" sz="3200" dirty="0">
              <a:solidFill>
                <a:srgbClr val="FFFF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GV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:……………………………………………….</a:t>
            </a:r>
            <a:endParaRPr lang="en-GB" sz="2600" dirty="0">
              <a:solidFill>
                <a:schemeClr val="bg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99FD70BA-E636-4FE5-B9A9-A3D5508EF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/>
          <a:stretch/>
        </p:blipFill>
        <p:spPr>
          <a:xfrm>
            <a:off x="100543" y="0"/>
            <a:ext cx="5845732" cy="4676775"/>
          </a:xfrm>
          <a:prstGeom prst="rect">
            <a:avLst/>
          </a:prstGeom>
        </p:spPr>
      </p:pic>
      <p:pic>
        <p:nvPicPr>
          <p:cNvPr id="1028" name="Picture 4" descr="Q&amp;A] Có visa Mỹ đi được Canada hay không và được miễn thị thực nước nào? -  Vietnam Embassy in Pyongyang, North Korea">
            <a:extLst>
              <a:ext uri="{FF2B5EF4-FFF2-40B4-BE49-F238E27FC236}">
                <a16:creationId xmlns="" xmlns:a16="http://schemas.microsoft.com/office/drawing/2014/main" id="{0EAEC8F3-BE58-4678-9C94-0658AD432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2946" r="3640" b="13897"/>
          <a:stretch/>
        </p:blipFill>
        <p:spPr bwMode="auto">
          <a:xfrm>
            <a:off x="6600315" y="206396"/>
            <a:ext cx="50196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6D4BAFB9-EE81-4383-B952-225A750F6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31168"/>
              </p:ext>
            </p:extLst>
          </p:nvPr>
        </p:nvGraphicFramePr>
        <p:xfrm>
          <a:off x="6214810" y="2852677"/>
          <a:ext cx="2165520" cy="487680"/>
        </p:xfrm>
        <a:graphic>
          <a:graphicData uri="http://schemas.openxmlformats.org/drawingml/2006/table">
            <a:tbl>
              <a:tblPr/>
              <a:tblGrid>
                <a:gridCol w="2165520">
                  <a:extLst>
                    <a:ext uri="{9D8B030D-6E8A-4147-A177-3AD203B41FA5}">
                      <a16:colId xmlns="" xmlns:a16="http://schemas.microsoft.com/office/drawing/2014/main" val="2741164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9.984.670 km</a:t>
                      </a:r>
                      <a:r>
                        <a:rPr lang="en-GB" sz="2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endParaRPr lang="en-GB" sz="2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69129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2F3EBA62-81C2-44D9-AD54-BF6446D46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24250"/>
              </p:ext>
            </p:extLst>
          </p:nvPr>
        </p:nvGraphicFramePr>
        <p:xfrm>
          <a:off x="9653587" y="2809636"/>
          <a:ext cx="2147635" cy="487680"/>
        </p:xfrm>
        <a:graphic>
          <a:graphicData uri="http://schemas.openxmlformats.org/drawingml/2006/table">
            <a:tbl>
              <a:tblPr/>
              <a:tblGrid>
                <a:gridCol w="2147635">
                  <a:extLst>
                    <a:ext uri="{9D8B030D-6E8A-4147-A177-3AD203B41FA5}">
                      <a16:colId xmlns="" xmlns:a16="http://schemas.microsoft.com/office/drawing/2014/main" val="3881316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9.629.091 km</a:t>
                      </a:r>
                      <a:r>
                        <a:rPr lang="en-GB" sz="2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27126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A5580BD2-D07B-414D-90B4-A245FB8C5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414787"/>
              </p:ext>
            </p:extLst>
          </p:nvPr>
        </p:nvGraphicFramePr>
        <p:xfrm>
          <a:off x="9674891" y="3694984"/>
          <a:ext cx="2629532" cy="487680"/>
        </p:xfrm>
        <a:graphic>
          <a:graphicData uri="http://schemas.openxmlformats.org/drawingml/2006/table">
            <a:tbl>
              <a:tblPr/>
              <a:tblGrid>
                <a:gridCol w="2629532">
                  <a:extLst>
                    <a:ext uri="{9D8B030D-6E8A-4147-A177-3AD203B41FA5}">
                      <a16:colId xmlns="" xmlns:a16="http://schemas.microsoft.com/office/drawing/2014/main" val="3881316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333,9 </a:t>
                      </a:r>
                      <a:r>
                        <a:rPr lang="en-GB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GB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GB" sz="2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271263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7A7AAFBE-7AD0-46CE-84F3-04FF82DA2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97090"/>
              </p:ext>
            </p:extLst>
          </p:nvPr>
        </p:nvGraphicFramePr>
        <p:xfrm>
          <a:off x="6214810" y="3683198"/>
          <a:ext cx="2709153" cy="518160"/>
        </p:xfrm>
        <a:graphic>
          <a:graphicData uri="http://schemas.openxmlformats.org/drawingml/2006/table">
            <a:tbl>
              <a:tblPr/>
              <a:tblGrid>
                <a:gridCol w="2709153">
                  <a:extLst>
                    <a:ext uri="{9D8B030D-6E8A-4147-A177-3AD203B41FA5}">
                      <a16:colId xmlns="" xmlns:a16="http://schemas.microsoft.com/office/drawing/2014/main" val="3881316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37,1 </a:t>
                      </a:r>
                      <a:r>
                        <a:rPr lang="en-GB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lang="en-GB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GB" sz="2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2712635"/>
                  </a:ext>
                </a:extLst>
              </a:tr>
            </a:tbl>
          </a:graphicData>
        </a:graphic>
      </p:graphicFrame>
      <p:pic>
        <p:nvPicPr>
          <p:cNvPr id="1030" name="Picture 6" descr="TRANG WEB CHÍNH THỨC DỰ ÁN CARILLON 7 QUẬN TÂN PHÚ">
            <a:extLst>
              <a:ext uri="{FF2B5EF4-FFF2-40B4-BE49-F238E27FC236}">
                <a16:creationId xmlns="" xmlns:a16="http://schemas.microsoft.com/office/drawing/2014/main" id="{6AA936A6-A456-4431-8D2E-41D16AA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48" y="2528038"/>
            <a:ext cx="722610" cy="7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pulation Free Icon - Population Icon - Free Transparent PNG Clipart  Images Download">
            <a:extLst>
              <a:ext uri="{FF2B5EF4-FFF2-40B4-BE49-F238E27FC236}">
                <a16:creationId xmlns="" xmlns:a16="http://schemas.microsoft.com/office/drawing/2014/main" id="{1F79B5C0-374F-473D-A19C-8E6588E7F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6324" r="20238" b="5650"/>
          <a:stretch/>
        </p:blipFill>
        <p:spPr bwMode="auto">
          <a:xfrm>
            <a:off x="8841542" y="3623788"/>
            <a:ext cx="721557" cy="7593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ất tần tật thông tin cho chuyến đi đến dãy núi Rocky Mountains Canada  (Phần 2) - Hồ Sơ Visa">
            <a:extLst>
              <a:ext uri="{FF2B5EF4-FFF2-40B4-BE49-F238E27FC236}">
                <a16:creationId xmlns="" xmlns:a16="http://schemas.microsoft.com/office/drawing/2014/main" id="{66D71613-EF0F-4761-8871-CF43313B1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/>
          <a:stretch/>
        </p:blipFill>
        <p:spPr bwMode="auto">
          <a:xfrm>
            <a:off x="4714875" y="4557682"/>
            <a:ext cx="4324351" cy="230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ùng Ngũ Đại Hồ – Wikipedia tiếng Việt">
            <a:extLst>
              <a:ext uri="{FF2B5EF4-FFF2-40B4-BE49-F238E27FC236}">
                <a16:creationId xmlns="" xmlns:a16="http://schemas.microsoft.com/office/drawing/2014/main" id="{0D0214E8-29AC-4545-AEE6-6057B4FD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6" y="4557683"/>
            <a:ext cx="3152774" cy="230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 19">
            <a:extLst>
              <a:ext uri="{FF2B5EF4-FFF2-40B4-BE49-F238E27FC236}">
                <a16:creationId xmlns="" xmlns:a16="http://schemas.microsoft.com/office/drawing/2014/main" id="{8EC18310-E5D6-401E-B730-F5C682C8A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45382"/>
              </p:ext>
            </p:extLst>
          </p:nvPr>
        </p:nvGraphicFramePr>
        <p:xfrm>
          <a:off x="10833886" y="4625671"/>
          <a:ext cx="1230650" cy="457200"/>
        </p:xfrm>
        <a:graphic>
          <a:graphicData uri="http://schemas.openxmlformats.org/drawingml/2006/table">
            <a:tbl>
              <a:tblPr/>
              <a:tblGrid>
                <a:gridCol w="1230650">
                  <a:extLst>
                    <a:ext uri="{9D8B030D-6E8A-4147-A177-3AD203B41FA5}">
                      <a16:colId xmlns="" xmlns:a16="http://schemas.microsoft.com/office/drawing/2014/main" val="2741164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effectLst/>
                          <a:latin typeface="#9Slide03 AllRoundGothic" panose="020B0703020202020104" pitchFamily="34" charset="-93"/>
                        </a:rPr>
                        <a:t>Ngũ</a:t>
                      </a:r>
                      <a:r>
                        <a:rPr lang="en-GB" sz="2400" dirty="0">
                          <a:effectLst/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#9Slide03 AllRoundGothic" panose="020B0703020202020104" pitchFamily="34" charset="-93"/>
                        </a:rPr>
                        <a:t>hồ</a:t>
                      </a:r>
                      <a:endParaRPr lang="en-GB" sz="2400" dirty="0">
                        <a:effectLst/>
                        <a:latin typeface="#9Slide03 AllRoundGothic" panose="020B0703020202020104" pitchFamily="34" charset="-93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691291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="" xmlns:a16="http://schemas.microsoft.com/office/drawing/2014/main" id="{7485782D-80DF-4A71-A82E-60B81EAAC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08454"/>
              </p:ext>
            </p:extLst>
          </p:nvPr>
        </p:nvGraphicFramePr>
        <p:xfrm>
          <a:off x="6946370" y="4635196"/>
          <a:ext cx="2001585" cy="464002"/>
        </p:xfrm>
        <a:graphic>
          <a:graphicData uri="http://schemas.openxmlformats.org/drawingml/2006/table">
            <a:tbl>
              <a:tblPr/>
              <a:tblGrid>
                <a:gridCol w="2001585">
                  <a:extLst>
                    <a:ext uri="{9D8B030D-6E8A-4147-A177-3AD203B41FA5}">
                      <a16:colId xmlns="" xmlns:a16="http://schemas.microsoft.com/office/drawing/2014/main" val="2741164589"/>
                    </a:ext>
                  </a:extLst>
                </a:gridCol>
              </a:tblGrid>
              <a:tr h="464002"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>
                          <a:solidFill>
                            <a:schemeClr val="bg1"/>
                          </a:solidFill>
                          <a:effectLst/>
                          <a:latin typeface="#9Slide03 AllRoundGothic" panose="020B0703020202020104" pitchFamily="34" charset="-93"/>
                        </a:rPr>
                        <a:t>Dãy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#9Slide03 AllRoundGothic" panose="020B0703020202020104" pitchFamily="34" charset="-93"/>
                        </a:rPr>
                        <a:t> </a:t>
                      </a:r>
                      <a:r>
                        <a:rPr lang="en-GB" sz="2400" dirty="0" err="1">
                          <a:solidFill>
                            <a:schemeClr val="bg1"/>
                          </a:solidFill>
                          <a:effectLst/>
                          <a:latin typeface="#9Slide03 AllRoundGothic" panose="020B0703020202020104" pitchFamily="34" charset="-93"/>
                        </a:rPr>
                        <a:t>Coocdie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#9Slide03 AllRoundGothic" panose="020B0703020202020104" pitchFamily="34" charset="-93"/>
                      </a:endParaRPr>
                    </a:p>
                  </a:txBody>
                  <a:tcPr marL="12700" marR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26912910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4D1A4A8-1179-4506-89A9-D0EFE9C56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5" y="6238875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3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944DD58-CAEA-451C-B8CB-02EE7D263B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3FC4330-D54B-4A69-8BCB-7A2E4C2CA833}"/>
              </a:ext>
            </a:extLst>
          </p:cNvPr>
          <p:cNvSpPr/>
          <p:nvPr/>
        </p:nvSpPr>
        <p:spPr>
          <a:xfrm>
            <a:off x="219075" y="187491"/>
            <a:ext cx="11782425" cy="6432384"/>
          </a:xfrm>
          <a:prstGeom prst="roundRect">
            <a:avLst>
              <a:gd name="adj" fmla="val 8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D5CF0FB7-88E1-674B-9AE1-E6E4301E1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167258"/>
              </p:ext>
            </p:extLst>
          </p:nvPr>
        </p:nvGraphicFramePr>
        <p:xfrm>
          <a:off x="683165" y="1482307"/>
          <a:ext cx="9120442" cy="504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79A0DACC-461D-1C47-B20C-B28BC22BEB51}"/>
              </a:ext>
            </a:extLst>
          </p:cNvPr>
          <p:cNvSpPr/>
          <p:nvPr/>
        </p:nvSpPr>
        <p:spPr>
          <a:xfrm>
            <a:off x="858244" y="158916"/>
            <a:ext cx="6040437" cy="10144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pic>
        <p:nvPicPr>
          <p:cNvPr id="6148" name="Picture 7">
            <a:extLst>
              <a:ext uri="{FF2B5EF4-FFF2-40B4-BE49-F238E27FC236}">
                <a16:creationId xmlns="" xmlns:a16="http://schemas.microsoft.com/office/drawing/2014/main" id="{53A41D9B-663F-9941-BF2D-6513CBB6EC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0"/>
          <a:stretch>
            <a:fillRect/>
          </a:stretch>
        </p:blipFill>
        <p:spPr bwMode="auto">
          <a:xfrm>
            <a:off x="527087" y="217279"/>
            <a:ext cx="1390613" cy="11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0B0DA96-58AC-4B8A-A797-AE587837D404}"/>
              </a:ext>
            </a:extLst>
          </p:cNvPr>
          <p:cNvGrpSpPr/>
          <p:nvPr/>
        </p:nvGrpSpPr>
        <p:grpSpPr>
          <a:xfrm>
            <a:off x="7393387" y="143752"/>
            <a:ext cx="4886325" cy="2604366"/>
            <a:chOff x="7393387" y="143752"/>
            <a:chExt cx="4886325" cy="2604366"/>
          </a:xfrm>
        </p:grpSpPr>
        <p:sp>
          <p:nvSpPr>
            <p:cNvPr id="7" name="Rounded Rectangle 3">
              <a:extLst>
                <a:ext uri="{FF2B5EF4-FFF2-40B4-BE49-F238E27FC236}">
                  <a16:creationId xmlns="" xmlns:a16="http://schemas.microsoft.com/office/drawing/2014/main" id="{756F9DBF-8656-4C86-98B1-AF8812B9FA7B}"/>
                </a:ext>
              </a:extLst>
            </p:cNvPr>
            <p:cNvSpPr/>
            <p:nvPr/>
          </p:nvSpPr>
          <p:spPr>
            <a:xfrm>
              <a:off x="7393387" y="143752"/>
              <a:ext cx="4886325" cy="101441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36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sz="36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HỌC</a:t>
              </a:r>
            </a:p>
          </p:txBody>
        </p:sp>
        <p:pic>
          <p:nvPicPr>
            <p:cNvPr id="3074" name="Picture 2" descr="Chi tiết chia sẻ">
              <a:extLst>
                <a:ext uri="{FF2B5EF4-FFF2-40B4-BE49-F238E27FC236}">
                  <a16:creationId xmlns="" xmlns:a16="http://schemas.microsoft.com/office/drawing/2014/main" id="{6F7CB679-1E17-412D-9205-B1C5150ED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2682" y="1234898"/>
              <a:ext cx="1608827" cy="151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rrow: Pentagon 4">
            <a:extLst>
              <a:ext uri="{FF2B5EF4-FFF2-40B4-BE49-F238E27FC236}">
                <a16:creationId xmlns="" xmlns:a16="http://schemas.microsoft.com/office/drawing/2014/main" id="{F502A4F5-9327-4DA4-B721-AE2EE4B0957C}"/>
              </a:ext>
            </a:extLst>
          </p:cNvPr>
          <p:cNvSpPr/>
          <p:nvPr/>
        </p:nvSpPr>
        <p:spPr>
          <a:xfrm flipH="1">
            <a:off x="7822640" y="2759650"/>
            <a:ext cx="4049646" cy="2193350"/>
          </a:xfrm>
          <a:prstGeom prst="homePlate">
            <a:avLst>
              <a:gd name="adj" fmla="val 46863"/>
            </a:avLst>
          </a:prstGeom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4839364A-D9B3-40AE-B431-E84E8809E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338" y="6115539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Striped Right 8">
            <a:extLst>
              <a:ext uri="{FF2B5EF4-FFF2-40B4-BE49-F238E27FC236}">
                <a16:creationId xmlns="" xmlns:a16="http://schemas.microsoft.com/office/drawing/2014/main" id="{86906555-8044-4DB2-80BA-625259892C5F}"/>
              </a:ext>
            </a:extLst>
          </p:cNvPr>
          <p:cNvSpPr/>
          <p:nvPr/>
        </p:nvSpPr>
        <p:spPr>
          <a:xfrm>
            <a:off x="6403635" y="425879"/>
            <a:ext cx="1180593" cy="694357"/>
          </a:xfrm>
          <a:prstGeom prst="stripedRightArrow">
            <a:avLst/>
          </a:prstGeom>
          <a:solidFill>
            <a:srgbClr val="AE78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 Công Ty Tổ Chức Sự Kiện - Event tại Đà Nẵng chuyên nghiệp nhất. |  DaNang.Plus">
            <a:extLst>
              <a:ext uri="{FF2B5EF4-FFF2-40B4-BE49-F238E27FC236}">
                <a16:creationId xmlns="" xmlns:a16="http://schemas.microsoft.com/office/drawing/2014/main" id="{B658C043-E1BA-4766-94A4-20F669C45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8165" r="5160" b="6267"/>
          <a:stretch/>
        </p:blipFill>
        <p:spPr bwMode="auto">
          <a:xfrm>
            <a:off x="0" y="0"/>
            <a:ext cx="5534025" cy="38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71A5DD-FA13-4D2B-8DBB-4EA466726FB4}"/>
              </a:ext>
            </a:extLst>
          </p:cNvPr>
          <p:cNvSpPr txBox="1"/>
          <p:nvPr/>
        </p:nvSpPr>
        <p:spPr>
          <a:xfrm>
            <a:off x="504825" y="-25308"/>
            <a:ext cx="470535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GB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35413944-3AEC-4B02-99D4-76BF51DAC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271010"/>
            <a:ext cx="1556457" cy="875507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="" xmlns:a16="http://schemas.microsoft.com/office/drawing/2014/main" id="{3B910984-3F25-428E-8443-A0A1D177CA3B}"/>
              </a:ext>
            </a:extLst>
          </p:cNvPr>
          <p:cNvSpPr/>
          <p:nvPr/>
        </p:nvSpPr>
        <p:spPr>
          <a:xfrm flipH="1">
            <a:off x="1808485" y="4205843"/>
            <a:ext cx="3639815" cy="1005840"/>
          </a:xfrm>
          <a:prstGeom prst="homePlate">
            <a:avLst>
              <a:gd name="adj" fmla="val 0"/>
            </a:avLst>
          </a:prstGeom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trội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195CB68-2B53-4664-9314-0E2E96B71800}"/>
              </a:ext>
            </a:extLst>
          </p:cNvPr>
          <p:cNvGrpSpPr/>
          <p:nvPr/>
        </p:nvGrpSpPr>
        <p:grpSpPr>
          <a:xfrm>
            <a:off x="5676184" y="-39377"/>
            <a:ext cx="6515816" cy="6883308"/>
            <a:chOff x="5676184" y="-39377"/>
            <a:chExt cx="6515816" cy="6883308"/>
          </a:xfrm>
        </p:grpSpPr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47EA74B7-57B6-4149-95F3-A65D229BC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9" t="5895" r="10502" b="6944"/>
            <a:stretch/>
          </p:blipFill>
          <p:spPr>
            <a:xfrm>
              <a:off x="5676184" y="-39377"/>
              <a:ext cx="6515816" cy="68833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F6C5747-56C8-40B5-A3D2-47EE5C3D0C22}"/>
                </a:ext>
              </a:extLst>
            </p:cNvPr>
            <p:cNvSpPr txBox="1"/>
            <p:nvPr/>
          </p:nvSpPr>
          <p:spPr>
            <a:xfrm>
              <a:off x="5855799" y="257433"/>
              <a:ext cx="5853243" cy="6144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200" dirty="0">
                  <a:solidFill>
                    <a:srgbClr val="078377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1: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Năng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khiếu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t</a:t>
              </a:r>
              <a:r>
                <a:rPr lang="vi-VN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ư duy không gian: Thiết kế, lắp ráp, chế tạo không gian đa chiều </a:t>
              </a:r>
              <a:endParaRPr lang="en-GB" sz="2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220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2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200" dirty="0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2: </a:t>
              </a:r>
              <a:r>
                <a:rPr lang="en-US" sz="2200" dirty="0" err="1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Năng</a:t>
              </a:r>
              <a:r>
                <a:rPr lang="en-US" sz="2200" dirty="0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khiếu</a:t>
              </a:r>
              <a:r>
                <a:rPr lang="en-US" sz="2200" dirty="0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g</a:t>
              </a:r>
              <a:r>
                <a:rPr lang="vi-VN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iao tiếp, CNTT: MC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dự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báo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thời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tiết</a:t>
              </a:r>
              <a:r>
                <a:rPr lang="vi-VN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khám phá, biên tập sự kiện, 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…</a:t>
              </a:r>
              <a:endParaRPr lang="en-GB" sz="2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endParaRPr lang="en-GB" sz="22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22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200" dirty="0">
                  <a:solidFill>
                    <a:srgbClr val="5E6804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3</a:t>
              </a:r>
              <a:r>
                <a:rPr lang="vi-VN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: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Năng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khiếu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</a:t>
              </a:r>
              <a:r>
                <a:rPr lang="vi-VN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ội họa không gian: Vẽ, xác định phương hướng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đam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mê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phượt</a:t>
              </a:r>
              <a:r>
                <a:rPr lang="en-US" sz="2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…</a:t>
              </a:r>
              <a:endParaRPr lang="en-GB" sz="2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Wingdings" panose="05000000000000000000" pitchFamily="2" charset="2"/>
                <a:buChar char=""/>
              </a:pPr>
              <a:r>
                <a:rPr lang="vi-VN" sz="2200" dirty="0">
                  <a:solidFill>
                    <a:srgbClr val="007FAC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4: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Năng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khiếu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sân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khấu</a:t>
              </a:r>
              <a:r>
                <a:rPr lang="en-US" sz="2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2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hóa</a:t>
              </a:r>
              <a:r>
                <a:rPr lang="en-US" sz="2200" dirty="0">
                  <a:solidFill>
                    <a:srgbClr val="007FAC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: </a:t>
              </a:r>
              <a:r>
                <a:rPr lang="vi-VN" sz="22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Nhạc nào cũng diễn:Viết lách, hóa thân, thể thao, múa hát….</a:t>
              </a:r>
              <a:endParaRPr lang="en-GB" sz="2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8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6B443833-A9EF-4477-8494-F2A36F8044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5639592"/>
            <a:ext cx="1556457" cy="875507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DCE94CC3-406A-4762-AA54-1E6AA94190A4}"/>
              </a:ext>
            </a:extLst>
          </p:cNvPr>
          <p:cNvSpPr/>
          <p:nvPr/>
        </p:nvSpPr>
        <p:spPr>
          <a:xfrm flipH="1">
            <a:off x="1808484" y="5639592"/>
            <a:ext cx="3468365" cy="1005840"/>
          </a:xfrm>
          <a:prstGeom prst="homePlate">
            <a:avLst>
              <a:gd name="adj" fmla="val 0"/>
            </a:avLst>
          </a:prstGeom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GB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GB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2AE7D4F-3E26-4455-A899-6D3C80A590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5" y="6238875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1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="" xmlns:a16="http://schemas.microsoft.com/office/drawing/2014/main" id="{129F4FEF-3F4E-4042-8E6D-C24E201FB3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35 Best Teamwork Quotes and Sayings to Inspire Collaboration">
            <a:extLst>
              <a:ext uri="{FF2B5EF4-FFF2-40B4-BE49-F238E27FC236}">
                <a16:creationId xmlns="" xmlns:a16="http://schemas.microsoft.com/office/drawing/2014/main" id="{9E08C627-A232-4631-BD09-3DF3EDA7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-2" b="-2"/>
          <a:stretch/>
        </p:blipFill>
        <p:spPr bwMode="auto">
          <a:xfrm>
            <a:off x="20" y="-37698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OP 10 Công Ty Tổ Chức Sự Kiện - Event tại Đà Nẵng chuyên nghiệp nhất. |  DaNang.Plus">
            <a:extLst>
              <a:ext uri="{FF2B5EF4-FFF2-40B4-BE49-F238E27FC236}">
                <a16:creationId xmlns="" xmlns:a16="http://schemas.microsoft.com/office/drawing/2014/main" id="{4AF914FD-2A79-4C2A-B215-F47598B0C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9" r="-2" b="-2"/>
          <a:stretch/>
        </p:blipFill>
        <p:spPr bwMode="auto"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C1495C-2285-474B-844C-3E434337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711" y="1580117"/>
            <a:ext cx="6201164" cy="4414351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khiếu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nhóm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nhỏ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4 – 6 HS - </a:t>
            </a:r>
            <a:r>
              <a:rPr lang="vi-VN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Sản phẩm các nhóm độc lập.</a:t>
            </a:r>
            <a:endParaRPr lang="en-GB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vi-VN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Gọi ngẫu nhiên HS báo cáo t</a:t>
            </a:r>
            <a:r>
              <a:rPr lang="en-US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í</a:t>
            </a:r>
            <a:r>
              <a:rPr lang="vi-VN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 điểm nhóm</a:t>
            </a:r>
            <a:r>
              <a:rPr lang="en-US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nhỏ</a:t>
            </a:r>
            <a:r>
              <a:rPr lang="vi-VN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b="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vi-VN" b="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 thành viên vượt trội và biết tạo mối liên hệ hợp tác giữa các thành viên sẽ được cộng điểm.</a:t>
            </a:r>
            <a:endParaRPr lang="en-GB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2B2A98-A3A4-46E7-BEC2-8E807C8E7227}"/>
              </a:ext>
            </a:extLst>
          </p:cNvPr>
          <p:cNvSpPr txBox="1"/>
          <p:nvPr/>
        </p:nvSpPr>
        <p:spPr>
          <a:xfrm>
            <a:off x="6428084" y="863532"/>
            <a:ext cx="5437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0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GB" sz="2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170934-1680-4B86-9A7D-5A773352D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5" y="6238875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7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 Công Ty Tổ Chức Sự Kiện - Event tại Đà Nẵng chuyên nghiệp nhất. |  DaNang.Plus">
            <a:extLst>
              <a:ext uri="{FF2B5EF4-FFF2-40B4-BE49-F238E27FC236}">
                <a16:creationId xmlns="" xmlns:a16="http://schemas.microsoft.com/office/drawing/2014/main" id="{B658C043-E1BA-4766-94A4-20F669C45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8165" r="5160" b="6267"/>
          <a:stretch/>
        </p:blipFill>
        <p:spPr bwMode="auto">
          <a:xfrm>
            <a:off x="0" y="0"/>
            <a:ext cx="5534025" cy="382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71A5DD-FA13-4D2B-8DBB-4EA466726FB4}"/>
              </a:ext>
            </a:extLst>
          </p:cNvPr>
          <p:cNvSpPr txBox="1"/>
          <p:nvPr/>
        </p:nvSpPr>
        <p:spPr>
          <a:xfrm>
            <a:off x="504825" y="-25308"/>
            <a:ext cx="470535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GB" sz="3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GB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195CB68-2B53-4664-9314-0E2E96B71800}"/>
              </a:ext>
            </a:extLst>
          </p:cNvPr>
          <p:cNvGrpSpPr/>
          <p:nvPr/>
        </p:nvGrpSpPr>
        <p:grpSpPr>
          <a:xfrm>
            <a:off x="5676184" y="-25308"/>
            <a:ext cx="6515816" cy="6883308"/>
            <a:chOff x="5676184" y="-25308"/>
            <a:chExt cx="6515816" cy="6883308"/>
          </a:xfrm>
        </p:grpSpPr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47EA74B7-57B6-4149-95F3-A65D229BC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9" t="5895" r="10502" b="6944"/>
            <a:stretch/>
          </p:blipFill>
          <p:spPr>
            <a:xfrm>
              <a:off x="5676184" y="-25308"/>
              <a:ext cx="6515816" cy="68833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F6C5747-56C8-40B5-A3D2-47EE5C3D0C22}"/>
                </a:ext>
              </a:extLst>
            </p:cNvPr>
            <p:cNvSpPr txBox="1"/>
            <p:nvPr/>
          </p:nvSpPr>
          <p:spPr>
            <a:xfrm>
              <a:off x="5847635" y="198361"/>
              <a:ext cx="5853243" cy="6180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600" dirty="0">
                  <a:solidFill>
                    <a:srgbClr val="078377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1: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Tìm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hiểu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sự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phân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hóa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địa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hình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Bắc</a:t>
              </a:r>
              <a:r>
                <a:rPr lang="en-GB" sz="260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Mĩ </a:t>
              </a:r>
              <a:endParaRPr lang="en-GB" sz="2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4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600" dirty="0">
                  <a:solidFill>
                    <a:srgbClr val="C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2: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Tìm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hiểu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khí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hậu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Bắc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Mỹ</a:t>
              </a:r>
              <a:endParaRPr lang="en-GB" sz="2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endParaRPr lang="en-GB" sz="2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endParaRPr lang="en-GB" sz="4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buFont typeface="Wingdings" panose="05000000000000000000" pitchFamily="2" charset="2"/>
                <a:buChar char=""/>
              </a:pPr>
              <a:r>
                <a:rPr lang="vi-VN" sz="2600" dirty="0">
                  <a:solidFill>
                    <a:srgbClr val="5E6804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3</a:t>
              </a:r>
              <a:r>
                <a:rPr lang="vi-VN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: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Tìm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hiểu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đặc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điểm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sông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hồ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Bắc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Mỹ</a:t>
              </a:r>
              <a:r>
                <a:rPr lang="en-GB" sz="26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</a:p>
            <a:p>
              <a:pPr lvl="0" algn="just">
                <a:lnSpc>
                  <a:spcPct val="115000"/>
                </a:lnSpc>
              </a:pPr>
              <a:r>
                <a:rPr lang="en-GB" sz="260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   </a:t>
              </a:r>
              <a:endParaRPr lang="en-GB" sz="200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lvl="0" algn="just">
                <a:lnSpc>
                  <a:spcPct val="115000"/>
                </a:lnSpc>
              </a:pPr>
              <a:r>
                <a:rPr lang="en-GB" sz="2600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           </a:t>
              </a:r>
              <a:endParaRPr lang="en-GB" sz="2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Wingdings" panose="05000000000000000000" pitchFamily="2" charset="2"/>
                <a:buChar char=""/>
              </a:pPr>
              <a:r>
                <a:rPr lang="vi-VN" sz="2600" smtClean="0">
                  <a:solidFill>
                    <a:srgbClr val="007FAC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 </a:t>
              </a:r>
              <a:r>
                <a:rPr lang="vi-VN" sz="2600" dirty="0">
                  <a:solidFill>
                    <a:srgbClr val="007FAC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4: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Tìm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hiểu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đặc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điểm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đới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thiên</a:t>
              </a:r>
              <a:r>
                <a:rPr lang="en-GB" sz="260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smtClean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nhiên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Bắc</a:t>
              </a:r>
              <a:r>
                <a:rPr lang="en-GB" sz="2600" dirty="0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6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Mỹ</a:t>
              </a:r>
              <a:endParaRPr lang="en-GB" sz="26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14" name="Picture 2" descr="35 Best Teamwork Quotes and Sayings to Inspire Collaboration">
            <a:extLst>
              <a:ext uri="{FF2B5EF4-FFF2-40B4-BE49-F238E27FC236}">
                <a16:creationId xmlns="" xmlns:a16="http://schemas.microsoft.com/office/drawing/2014/main" id="{A253688E-66E4-4BA0-A7F0-DEEFF7428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r="-2" b="-2"/>
          <a:stretch/>
        </p:blipFill>
        <p:spPr bwMode="auto">
          <a:xfrm>
            <a:off x="919356" y="3981450"/>
            <a:ext cx="3690744" cy="2739081"/>
          </a:xfrm>
          <a:prstGeom prst="flowChartDelay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889917-8602-4FF6-B1CE-DB8C90C60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5" y="6238875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7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ác khu Vực địa hình Bắc Mĩ | SGK Địa lí lớp 7">
            <a:extLst>
              <a:ext uri="{FF2B5EF4-FFF2-40B4-BE49-F238E27FC236}">
                <a16:creationId xmlns="" xmlns:a16="http://schemas.microsoft.com/office/drawing/2014/main" id="{3E4BCB0B-F8B9-4165-9E51-2A093599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38" y="2220083"/>
            <a:ext cx="6247540" cy="36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F245B7-27A8-48F8-A235-7647F24FB87D}"/>
              </a:ext>
            </a:extLst>
          </p:cNvPr>
          <p:cNvSpPr txBox="1"/>
          <p:nvPr/>
        </p:nvSpPr>
        <p:spPr>
          <a:xfrm>
            <a:off x="5695950" y="259574"/>
            <a:ext cx="6096000" cy="523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hiểu sự phân hóa địa hình Bắc Mỹ</a:t>
            </a:r>
            <a:endParaRPr lang="en-GB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7610884-6263-4CDF-BA5C-94D9CD7CB75B}"/>
              </a:ext>
            </a:extLst>
          </p:cNvPr>
          <p:cNvGrpSpPr/>
          <p:nvPr/>
        </p:nvGrpSpPr>
        <p:grpSpPr>
          <a:xfrm>
            <a:off x="-150302" y="28576"/>
            <a:ext cx="5474775" cy="1172020"/>
            <a:chOff x="5539576" y="76200"/>
            <a:chExt cx="4976024" cy="1190625"/>
          </a:xfrm>
        </p:grpSpPr>
        <p:pic>
          <p:nvPicPr>
            <p:cNvPr id="9" name="Picture 8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16F629F7-1EB7-4925-896C-BA669E0AA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9" t="7181" r="10502" b="77743"/>
            <a:stretch/>
          </p:blipFill>
          <p:spPr>
            <a:xfrm>
              <a:off x="5676184" y="76200"/>
              <a:ext cx="4839416" cy="11906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4C2BC65-92CC-4D5F-BF0A-93E33B910A09}"/>
                </a:ext>
              </a:extLst>
            </p:cNvPr>
            <p:cNvSpPr txBox="1"/>
            <p:nvPr/>
          </p:nvSpPr>
          <p:spPr>
            <a:xfrm>
              <a:off x="5539576" y="177026"/>
              <a:ext cx="3971987" cy="784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lang="en-GB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PHIẾU</a:t>
              </a:r>
              <a:r>
                <a:rPr lang="en-GB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ĐỊNH</a:t>
              </a:r>
              <a:r>
                <a:rPr lang="en-GB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HƯỚNG</a:t>
              </a:r>
              <a:r>
                <a:rPr lang="en-GB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NHÓM</a:t>
              </a:r>
              <a:r>
                <a:rPr lang="en-GB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1</a:t>
              </a:r>
            </a:p>
            <a:p>
              <a:pPr lvl="0" algn="ctr">
                <a:lnSpc>
                  <a:spcPct val="115000"/>
                </a:lnSpc>
              </a:pPr>
              <a:r>
                <a:rPr lang="en-GB" sz="2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“</a:t>
              </a:r>
              <a:r>
                <a:rPr lang="en-GB" sz="20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TƯ</a:t>
              </a:r>
              <a:r>
                <a:rPr lang="en-GB" sz="2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DUY</a:t>
              </a:r>
              <a:r>
                <a:rPr lang="en-GB" sz="2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GB" sz="2000" dirty="0" err="1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KHÔNG</a:t>
              </a:r>
              <a:r>
                <a:rPr lang="en-GB" sz="2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GIAN”</a:t>
              </a:r>
              <a:endParaRPr lang="en-GB" sz="20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88B2080E-81E6-4EBC-92AC-E3D20986A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17998"/>
              </p:ext>
            </p:extLst>
          </p:nvPr>
        </p:nvGraphicFramePr>
        <p:xfrm>
          <a:off x="5857873" y="1646953"/>
          <a:ext cx="6237604" cy="5075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8851">
                  <a:extLst>
                    <a:ext uri="{9D8B030D-6E8A-4147-A177-3AD203B41FA5}">
                      <a16:colId xmlns="" xmlns:a16="http://schemas.microsoft.com/office/drawing/2014/main" val="3507217639"/>
                    </a:ext>
                  </a:extLst>
                </a:gridCol>
                <a:gridCol w="3960868">
                  <a:extLst>
                    <a:ext uri="{9D8B030D-6E8A-4147-A177-3AD203B41FA5}">
                      <a16:colId xmlns="" xmlns:a16="http://schemas.microsoft.com/office/drawing/2014/main" val="2727847987"/>
                    </a:ext>
                  </a:extLst>
                </a:gridCol>
                <a:gridCol w="867885">
                  <a:extLst>
                    <a:ext uri="{9D8B030D-6E8A-4147-A177-3AD203B41FA5}">
                      <a16:colId xmlns="" xmlns:a16="http://schemas.microsoft.com/office/drawing/2014/main" val="2890202748"/>
                    </a:ext>
                  </a:extLst>
                </a:gridCol>
              </a:tblGrid>
              <a:tr h="36136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7071642"/>
                  </a:ext>
                </a:extLst>
              </a:tr>
              <a:tr h="361364">
                <a:tc rowSpan="4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7792953"/>
                  </a:ext>
                </a:extLst>
              </a:tr>
              <a:tr h="36136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địa hình hệ thống Cooc-di-e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745220"/>
                  </a:ext>
                </a:extLst>
              </a:tr>
              <a:tr h="7642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địa hình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 bằng trung tâm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26720"/>
                  </a:ext>
                </a:extLst>
              </a:tr>
              <a:tr h="7642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địa hình miền núi già và sơn nguyên phía đông 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8889481"/>
                  </a:ext>
                </a:extLst>
              </a:tr>
              <a:tr h="764287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(35%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TSĐ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vẽ lát cắt 3D hoặc mô hình mô phỏng các khu vực địa hình Bắc Mỹ</a:t>
                      </a:r>
                      <a:endParaRPr lang="en-GB" sz="20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3119604"/>
                  </a:ext>
                </a:extLst>
              </a:tr>
              <a:tr h="7642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 phẩm sáng tạo: đẹp, độc đáo, có màu sắc thể hiện sự phân hóa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2147671"/>
                  </a:ext>
                </a:extLst>
              </a:tr>
              <a:tr h="542617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Tổng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353308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10EA997-890E-4AFE-B50C-554DEB8E95B1}"/>
              </a:ext>
            </a:extLst>
          </p:cNvPr>
          <p:cNvGrpSpPr/>
          <p:nvPr/>
        </p:nvGrpSpPr>
        <p:grpSpPr>
          <a:xfrm>
            <a:off x="172722" y="1246162"/>
            <a:ext cx="5393692" cy="3512478"/>
            <a:chOff x="172722" y="1246162"/>
            <a:chExt cx="5151752" cy="3512478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E895C46-C117-4BE7-8E76-66557BBA6758}"/>
                </a:ext>
              </a:extLst>
            </p:cNvPr>
            <p:cNvSpPr txBox="1"/>
            <p:nvPr/>
          </p:nvSpPr>
          <p:spPr>
            <a:xfrm>
              <a:off x="172722" y="2265650"/>
              <a:ext cx="5151752" cy="2492990"/>
            </a:xfrm>
            <a:custGeom>
              <a:avLst/>
              <a:gdLst>
                <a:gd name="connsiteX0" fmla="*/ 0 w 5393692"/>
                <a:gd name="connsiteY0" fmla="*/ 0 h 2449325"/>
                <a:gd name="connsiteX1" fmla="*/ 566338 w 5393692"/>
                <a:gd name="connsiteY1" fmla="*/ 0 h 2449325"/>
                <a:gd name="connsiteX2" fmla="*/ 1348423 w 5393692"/>
                <a:gd name="connsiteY2" fmla="*/ 0 h 2449325"/>
                <a:gd name="connsiteX3" fmla="*/ 1968698 w 5393692"/>
                <a:gd name="connsiteY3" fmla="*/ 0 h 2449325"/>
                <a:gd name="connsiteX4" fmla="*/ 2535035 w 5393692"/>
                <a:gd name="connsiteY4" fmla="*/ 0 h 2449325"/>
                <a:gd name="connsiteX5" fmla="*/ 3101373 w 5393692"/>
                <a:gd name="connsiteY5" fmla="*/ 0 h 2449325"/>
                <a:gd name="connsiteX6" fmla="*/ 3613774 w 5393692"/>
                <a:gd name="connsiteY6" fmla="*/ 0 h 2449325"/>
                <a:gd name="connsiteX7" fmla="*/ 4180111 w 5393692"/>
                <a:gd name="connsiteY7" fmla="*/ 0 h 2449325"/>
                <a:gd name="connsiteX8" fmla="*/ 5393692 w 5393692"/>
                <a:gd name="connsiteY8" fmla="*/ 0 h 2449325"/>
                <a:gd name="connsiteX9" fmla="*/ 5393692 w 5393692"/>
                <a:gd name="connsiteY9" fmla="*/ 661318 h 2449325"/>
                <a:gd name="connsiteX10" fmla="*/ 5393692 w 5393692"/>
                <a:gd name="connsiteY10" fmla="*/ 1273649 h 2449325"/>
                <a:gd name="connsiteX11" fmla="*/ 5393692 w 5393692"/>
                <a:gd name="connsiteY11" fmla="*/ 2449325 h 2449325"/>
                <a:gd name="connsiteX12" fmla="*/ 4719481 w 5393692"/>
                <a:gd name="connsiteY12" fmla="*/ 2449325 h 2449325"/>
                <a:gd name="connsiteX13" fmla="*/ 4099206 w 5393692"/>
                <a:gd name="connsiteY13" fmla="*/ 2449325 h 2449325"/>
                <a:gd name="connsiteX14" fmla="*/ 3317121 w 5393692"/>
                <a:gd name="connsiteY14" fmla="*/ 2449325 h 2449325"/>
                <a:gd name="connsiteX15" fmla="*/ 2588972 w 5393692"/>
                <a:gd name="connsiteY15" fmla="*/ 2449325 h 2449325"/>
                <a:gd name="connsiteX16" fmla="*/ 1860824 w 5393692"/>
                <a:gd name="connsiteY16" fmla="*/ 2449325 h 2449325"/>
                <a:gd name="connsiteX17" fmla="*/ 1078738 w 5393692"/>
                <a:gd name="connsiteY17" fmla="*/ 2449325 h 2449325"/>
                <a:gd name="connsiteX18" fmla="*/ 0 w 5393692"/>
                <a:gd name="connsiteY18" fmla="*/ 2449325 h 2449325"/>
                <a:gd name="connsiteX19" fmla="*/ 0 w 5393692"/>
                <a:gd name="connsiteY19" fmla="*/ 1910474 h 2449325"/>
                <a:gd name="connsiteX20" fmla="*/ 0 w 5393692"/>
                <a:gd name="connsiteY20" fmla="*/ 1273649 h 2449325"/>
                <a:gd name="connsiteX21" fmla="*/ 0 w 5393692"/>
                <a:gd name="connsiteY21" fmla="*/ 710304 h 2449325"/>
                <a:gd name="connsiteX22" fmla="*/ 0 w 5393692"/>
                <a:gd name="connsiteY22" fmla="*/ 0 h 24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3692" h="2449325" extrusionOk="0">
                  <a:moveTo>
                    <a:pt x="0" y="0"/>
                  </a:moveTo>
                  <a:cubicBezTo>
                    <a:pt x="237186" y="284"/>
                    <a:pt x="320920" y="15855"/>
                    <a:pt x="566338" y="0"/>
                  </a:cubicBezTo>
                  <a:cubicBezTo>
                    <a:pt x="811756" y="-15855"/>
                    <a:pt x="1042773" y="-32068"/>
                    <a:pt x="1348423" y="0"/>
                  </a:cubicBezTo>
                  <a:cubicBezTo>
                    <a:pt x="1654074" y="32068"/>
                    <a:pt x="1703198" y="-27640"/>
                    <a:pt x="1968698" y="0"/>
                  </a:cubicBezTo>
                  <a:cubicBezTo>
                    <a:pt x="2234198" y="27640"/>
                    <a:pt x="2420285" y="-23635"/>
                    <a:pt x="2535035" y="0"/>
                  </a:cubicBezTo>
                  <a:cubicBezTo>
                    <a:pt x="2649785" y="23635"/>
                    <a:pt x="2874779" y="25944"/>
                    <a:pt x="3101373" y="0"/>
                  </a:cubicBezTo>
                  <a:cubicBezTo>
                    <a:pt x="3327967" y="-25944"/>
                    <a:pt x="3463308" y="14203"/>
                    <a:pt x="3613774" y="0"/>
                  </a:cubicBezTo>
                  <a:cubicBezTo>
                    <a:pt x="3764240" y="-14203"/>
                    <a:pt x="4058820" y="-17491"/>
                    <a:pt x="4180111" y="0"/>
                  </a:cubicBezTo>
                  <a:cubicBezTo>
                    <a:pt x="4301402" y="17491"/>
                    <a:pt x="4846188" y="-57847"/>
                    <a:pt x="5393692" y="0"/>
                  </a:cubicBezTo>
                  <a:cubicBezTo>
                    <a:pt x="5378554" y="272601"/>
                    <a:pt x="5409698" y="430895"/>
                    <a:pt x="5393692" y="661318"/>
                  </a:cubicBezTo>
                  <a:cubicBezTo>
                    <a:pt x="5377686" y="891741"/>
                    <a:pt x="5410516" y="1055953"/>
                    <a:pt x="5393692" y="1273649"/>
                  </a:cubicBezTo>
                  <a:cubicBezTo>
                    <a:pt x="5376868" y="1491345"/>
                    <a:pt x="5415514" y="1971284"/>
                    <a:pt x="5393692" y="2449325"/>
                  </a:cubicBezTo>
                  <a:cubicBezTo>
                    <a:pt x="5079385" y="2473319"/>
                    <a:pt x="5021248" y="2446089"/>
                    <a:pt x="4719481" y="2449325"/>
                  </a:cubicBezTo>
                  <a:cubicBezTo>
                    <a:pt x="4417714" y="2452561"/>
                    <a:pt x="4366570" y="2450704"/>
                    <a:pt x="4099206" y="2449325"/>
                  </a:cubicBezTo>
                  <a:cubicBezTo>
                    <a:pt x="3831843" y="2447946"/>
                    <a:pt x="3699825" y="2472253"/>
                    <a:pt x="3317121" y="2449325"/>
                  </a:cubicBezTo>
                  <a:cubicBezTo>
                    <a:pt x="2934417" y="2426397"/>
                    <a:pt x="2777322" y="2413372"/>
                    <a:pt x="2588972" y="2449325"/>
                  </a:cubicBezTo>
                  <a:cubicBezTo>
                    <a:pt x="2400622" y="2485278"/>
                    <a:pt x="2036973" y="2469409"/>
                    <a:pt x="1860824" y="2449325"/>
                  </a:cubicBezTo>
                  <a:cubicBezTo>
                    <a:pt x="1684675" y="2429241"/>
                    <a:pt x="1338516" y="2416773"/>
                    <a:pt x="1078738" y="2449325"/>
                  </a:cubicBezTo>
                  <a:cubicBezTo>
                    <a:pt x="818960" y="2481877"/>
                    <a:pt x="435956" y="2414439"/>
                    <a:pt x="0" y="2449325"/>
                  </a:cubicBezTo>
                  <a:cubicBezTo>
                    <a:pt x="-15802" y="2324862"/>
                    <a:pt x="14196" y="2058043"/>
                    <a:pt x="0" y="1910474"/>
                  </a:cubicBezTo>
                  <a:cubicBezTo>
                    <a:pt x="-14196" y="1762905"/>
                    <a:pt x="-23691" y="1438969"/>
                    <a:pt x="0" y="1273649"/>
                  </a:cubicBezTo>
                  <a:cubicBezTo>
                    <a:pt x="23691" y="1108329"/>
                    <a:pt x="-19354" y="867541"/>
                    <a:pt x="0" y="710304"/>
                  </a:cubicBezTo>
                  <a:cubicBezTo>
                    <a:pt x="19354" y="553067"/>
                    <a:pt x="-27511" y="266381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0BD1C0"/>
              </a:solidFill>
              <a:extLst>
                <a:ext uri="{C807C97D-BFC1-408E-A445-0C87EB9F89A2}">
                  <ask:lineSketchStyleProps xmlns="" xmlns:ask="http://schemas.microsoft.com/office/drawing/2018/sketchyshapes" sd="282916457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Dựa vào bản đồ tự nhiên châu Mỹ  (hình 13.1) kết hợp nội dung SGK </a:t>
              </a:r>
              <a:r>
                <a:rPr lang="en-GB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=&gt;</a:t>
              </a: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thể hiện sự phân hóa </a:t>
              </a:r>
              <a:r>
                <a:rPr lang="en-GB" sz="26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</a:t>
              </a: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ịa hình Bắc Mỹ </a:t>
              </a:r>
              <a:r>
                <a:rPr lang="en-GB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b</a:t>
              </a: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ằng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hình vẽ lát cắt 3D hoặc mô hình 3</a:t>
              </a:r>
              <a:r>
                <a:rPr lang="en-GB" sz="26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D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khu vực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địa hình</a:t>
              </a:r>
              <a:r>
                <a:rPr lang="vi-VN" sz="2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của Bắc Mỹ.</a:t>
              </a:r>
              <a:endParaRPr lang="en-GB" sz="2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="" xmlns:a16="http://schemas.microsoft.com/office/drawing/2014/main" id="{4CF83600-1F14-4A63-AC98-E547AD986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60" b="28964"/>
            <a:stretch/>
          </p:blipFill>
          <p:spPr>
            <a:xfrm>
              <a:off x="1403522" y="1246162"/>
              <a:ext cx="2235028" cy="97392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98CB25D-3C4B-4C12-A53B-BF45DFC8F2BA}"/>
                </a:ext>
              </a:extLst>
            </p:cNvPr>
            <p:cNvSpPr txBox="1"/>
            <p:nvPr/>
          </p:nvSpPr>
          <p:spPr>
            <a:xfrm>
              <a:off x="1833562" y="1580341"/>
              <a:ext cx="1704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r>
                <a:rPr lang="en-GB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vụ</a:t>
              </a:r>
              <a:endParaRPr lang="en-GB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FF1F94B-60DF-43FA-B304-97A28F81F2B4}"/>
              </a:ext>
            </a:extLst>
          </p:cNvPr>
          <p:cNvGrpSpPr/>
          <p:nvPr/>
        </p:nvGrpSpPr>
        <p:grpSpPr>
          <a:xfrm>
            <a:off x="142873" y="4798642"/>
            <a:ext cx="5448301" cy="2130840"/>
            <a:chOff x="142873" y="4798642"/>
            <a:chExt cx="5448301" cy="213084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31F3B1B-5009-4BB7-A87C-E7C952EADD18}"/>
                </a:ext>
              </a:extLst>
            </p:cNvPr>
            <p:cNvSpPr txBox="1"/>
            <p:nvPr/>
          </p:nvSpPr>
          <p:spPr>
            <a:xfrm>
              <a:off x="142873" y="4992733"/>
              <a:ext cx="5448301" cy="1936749"/>
            </a:xfrm>
            <a:custGeom>
              <a:avLst/>
              <a:gdLst>
                <a:gd name="connsiteX0" fmla="*/ 0 w 5448301"/>
                <a:gd name="connsiteY0" fmla="*/ 0 h 1613583"/>
                <a:gd name="connsiteX1" fmla="*/ 626555 w 5448301"/>
                <a:gd name="connsiteY1" fmla="*/ 0 h 1613583"/>
                <a:gd name="connsiteX2" fmla="*/ 1307592 w 5448301"/>
                <a:gd name="connsiteY2" fmla="*/ 0 h 1613583"/>
                <a:gd name="connsiteX3" fmla="*/ 1879664 w 5448301"/>
                <a:gd name="connsiteY3" fmla="*/ 0 h 1613583"/>
                <a:gd name="connsiteX4" fmla="*/ 2615184 w 5448301"/>
                <a:gd name="connsiteY4" fmla="*/ 0 h 1613583"/>
                <a:gd name="connsiteX5" fmla="*/ 3296222 w 5448301"/>
                <a:gd name="connsiteY5" fmla="*/ 0 h 1613583"/>
                <a:gd name="connsiteX6" fmla="*/ 3977260 w 5448301"/>
                <a:gd name="connsiteY6" fmla="*/ 0 h 1613583"/>
                <a:gd name="connsiteX7" fmla="*/ 4767263 w 5448301"/>
                <a:gd name="connsiteY7" fmla="*/ 0 h 1613583"/>
                <a:gd name="connsiteX8" fmla="*/ 5448301 w 5448301"/>
                <a:gd name="connsiteY8" fmla="*/ 0 h 1613583"/>
                <a:gd name="connsiteX9" fmla="*/ 5448301 w 5448301"/>
                <a:gd name="connsiteY9" fmla="*/ 537861 h 1613583"/>
                <a:gd name="connsiteX10" fmla="*/ 5448301 w 5448301"/>
                <a:gd name="connsiteY10" fmla="*/ 1107994 h 1613583"/>
                <a:gd name="connsiteX11" fmla="*/ 5448301 w 5448301"/>
                <a:gd name="connsiteY11" fmla="*/ 1613583 h 1613583"/>
                <a:gd name="connsiteX12" fmla="*/ 4821746 w 5448301"/>
                <a:gd name="connsiteY12" fmla="*/ 1613583 h 1613583"/>
                <a:gd name="connsiteX13" fmla="*/ 4140709 w 5448301"/>
                <a:gd name="connsiteY13" fmla="*/ 1613583 h 1613583"/>
                <a:gd name="connsiteX14" fmla="*/ 3623120 w 5448301"/>
                <a:gd name="connsiteY14" fmla="*/ 1613583 h 1613583"/>
                <a:gd name="connsiteX15" fmla="*/ 2887600 w 5448301"/>
                <a:gd name="connsiteY15" fmla="*/ 1613583 h 1613583"/>
                <a:gd name="connsiteX16" fmla="*/ 2315528 w 5448301"/>
                <a:gd name="connsiteY16" fmla="*/ 1613583 h 1613583"/>
                <a:gd name="connsiteX17" fmla="*/ 1525524 w 5448301"/>
                <a:gd name="connsiteY17" fmla="*/ 1613583 h 1613583"/>
                <a:gd name="connsiteX18" fmla="*/ 790004 w 5448301"/>
                <a:gd name="connsiteY18" fmla="*/ 1613583 h 1613583"/>
                <a:gd name="connsiteX19" fmla="*/ 0 w 5448301"/>
                <a:gd name="connsiteY19" fmla="*/ 1613583 h 1613583"/>
                <a:gd name="connsiteX20" fmla="*/ 0 w 5448301"/>
                <a:gd name="connsiteY20" fmla="*/ 1091858 h 1613583"/>
                <a:gd name="connsiteX21" fmla="*/ 0 w 5448301"/>
                <a:gd name="connsiteY21" fmla="*/ 537861 h 1613583"/>
                <a:gd name="connsiteX22" fmla="*/ 0 w 5448301"/>
                <a:gd name="connsiteY22" fmla="*/ 0 h 161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48301" h="1613583" extrusionOk="0">
                  <a:moveTo>
                    <a:pt x="0" y="0"/>
                  </a:moveTo>
                  <a:cubicBezTo>
                    <a:pt x="201351" y="30046"/>
                    <a:pt x="397344" y="-5906"/>
                    <a:pt x="626555" y="0"/>
                  </a:cubicBezTo>
                  <a:cubicBezTo>
                    <a:pt x="855766" y="5906"/>
                    <a:pt x="1160953" y="-25909"/>
                    <a:pt x="1307592" y="0"/>
                  </a:cubicBezTo>
                  <a:cubicBezTo>
                    <a:pt x="1454231" y="25909"/>
                    <a:pt x="1755376" y="-3920"/>
                    <a:pt x="1879664" y="0"/>
                  </a:cubicBezTo>
                  <a:cubicBezTo>
                    <a:pt x="2003952" y="3920"/>
                    <a:pt x="2464585" y="-32756"/>
                    <a:pt x="2615184" y="0"/>
                  </a:cubicBezTo>
                  <a:cubicBezTo>
                    <a:pt x="2765783" y="32756"/>
                    <a:pt x="3078464" y="29386"/>
                    <a:pt x="3296222" y="0"/>
                  </a:cubicBezTo>
                  <a:cubicBezTo>
                    <a:pt x="3513980" y="-29386"/>
                    <a:pt x="3651539" y="-19038"/>
                    <a:pt x="3977260" y="0"/>
                  </a:cubicBezTo>
                  <a:cubicBezTo>
                    <a:pt x="4302981" y="19038"/>
                    <a:pt x="4444937" y="-11805"/>
                    <a:pt x="4767263" y="0"/>
                  </a:cubicBezTo>
                  <a:cubicBezTo>
                    <a:pt x="5089589" y="11805"/>
                    <a:pt x="5236232" y="-694"/>
                    <a:pt x="5448301" y="0"/>
                  </a:cubicBezTo>
                  <a:cubicBezTo>
                    <a:pt x="5428629" y="266471"/>
                    <a:pt x="5430204" y="378863"/>
                    <a:pt x="5448301" y="537861"/>
                  </a:cubicBezTo>
                  <a:cubicBezTo>
                    <a:pt x="5466398" y="696859"/>
                    <a:pt x="5442641" y="983195"/>
                    <a:pt x="5448301" y="1107994"/>
                  </a:cubicBezTo>
                  <a:cubicBezTo>
                    <a:pt x="5453961" y="1232793"/>
                    <a:pt x="5439378" y="1494789"/>
                    <a:pt x="5448301" y="1613583"/>
                  </a:cubicBezTo>
                  <a:cubicBezTo>
                    <a:pt x="5169265" y="1637845"/>
                    <a:pt x="5017985" y="1635131"/>
                    <a:pt x="4821746" y="1613583"/>
                  </a:cubicBezTo>
                  <a:cubicBezTo>
                    <a:pt x="4625507" y="1592035"/>
                    <a:pt x="4480777" y="1614254"/>
                    <a:pt x="4140709" y="1613583"/>
                  </a:cubicBezTo>
                  <a:cubicBezTo>
                    <a:pt x="3800641" y="1612912"/>
                    <a:pt x="3858061" y="1610015"/>
                    <a:pt x="3623120" y="1613583"/>
                  </a:cubicBezTo>
                  <a:cubicBezTo>
                    <a:pt x="3388179" y="1617151"/>
                    <a:pt x="3219269" y="1603746"/>
                    <a:pt x="2887600" y="1613583"/>
                  </a:cubicBezTo>
                  <a:cubicBezTo>
                    <a:pt x="2555931" y="1623420"/>
                    <a:pt x="2480999" y="1617344"/>
                    <a:pt x="2315528" y="1613583"/>
                  </a:cubicBezTo>
                  <a:cubicBezTo>
                    <a:pt x="2150057" y="1609822"/>
                    <a:pt x="1851302" y="1588878"/>
                    <a:pt x="1525524" y="1613583"/>
                  </a:cubicBezTo>
                  <a:cubicBezTo>
                    <a:pt x="1199746" y="1638288"/>
                    <a:pt x="1024194" y="1614041"/>
                    <a:pt x="790004" y="1613583"/>
                  </a:cubicBezTo>
                  <a:cubicBezTo>
                    <a:pt x="555814" y="1613125"/>
                    <a:pt x="289557" y="1643204"/>
                    <a:pt x="0" y="1613583"/>
                  </a:cubicBezTo>
                  <a:cubicBezTo>
                    <a:pt x="-20041" y="1482976"/>
                    <a:pt x="-8522" y="1216532"/>
                    <a:pt x="0" y="1091858"/>
                  </a:cubicBezTo>
                  <a:cubicBezTo>
                    <a:pt x="8522" y="967184"/>
                    <a:pt x="-23608" y="686370"/>
                    <a:pt x="0" y="537861"/>
                  </a:cubicBezTo>
                  <a:cubicBezTo>
                    <a:pt x="23608" y="389352"/>
                    <a:pt x="-9672" y="261721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00357850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lvl="0"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GB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            </a:t>
              </a:r>
              <a:r>
                <a:rPr lang="vi-VN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Gợi </a:t>
              </a:r>
              <a:r>
                <a:rPr lang="en-GB" sz="24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ý</a:t>
              </a:r>
              <a:r>
                <a:rPr lang="vi-VN" sz="24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nguyên liệu</a:t>
              </a:r>
              <a:r>
                <a:rPr lang="en-GB" sz="2400" dirty="0">
                  <a:solidFill>
                    <a:srgbClr val="C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:</a:t>
              </a:r>
              <a:endParaRPr lang="en-GB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342900" lvl="0" indent="-342900">
                <a:lnSpc>
                  <a:spcPct val="115000"/>
                </a:lnSpc>
                <a:spcAft>
                  <a:spcPts val="600"/>
                </a:spcAft>
                <a:buFont typeface="Wingdings" panose="05000000000000000000" pitchFamily="2" charset="2"/>
                <a:buChar char=""/>
              </a:pPr>
              <a:r>
                <a:rPr lang="vi-VN" sz="24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Cách 1: Bìa ca</a:t>
              </a:r>
              <a:r>
                <a:rPr lang="en-GB" sz="2400" dirty="0" err="1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rton</a:t>
              </a:r>
              <a:r>
                <a:rPr lang="vi-VN" sz="24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, keo, màu, que xiên </a:t>
              </a:r>
              <a:endParaRPr lang="en-GB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  <a:p>
              <a:pPr marL="342900" lvl="0" indent="-342900">
                <a:lnSpc>
                  <a:spcPct val="115000"/>
                </a:lnSpc>
                <a:spcAft>
                  <a:spcPts val="600"/>
                </a:spcAft>
                <a:buFont typeface="Wingdings" panose="05000000000000000000" pitchFamily="2" charset="2"/>
                <a:buChar char=""/>
              </a:pPr>
              <a:r>
                <a:rPr lang="vi-VN" sz="2400" dirty="0"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Cách 2: Tấm đế cứng, giấy vụn, keo, màu. </a:t>
              </a:r>
              <a:endParaRPr lang="en-GB" sz="24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 descr="Idea, Innovation Clipart, Insight, Lamp PNG and Vector with Transparent  Background for Free Download">
              <a:extLst>
                <a:ext uri="{FF2B5EF4-FFF2-40B4-BE49-F238E27FC236}">
                  <a16:creationId xmlns="" xmlns:a16="http://schemas.microsoft.com/office/drawing/2014/main" id="{FC2E18D3-2B07-44F2-BCC9-90B90C49B0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3" t="22344" r="23281" b="20156"/>
            <a:stretch/>
          </p:blipFill>
          <p:spPr bwMode="auto">
            <a:xfrm>
              <a:off x="333374" y="4798642"/>
              <a:ext cx="830739" cy="764916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BAB2BD-22B1-48AF-880A-030D469E02CA}"/>
              </a:ext>
            </a:extLst>
          </p:cNvPr>
          <p:cNvSpPr txBox="1"/>
          <p:nvPr/>
        </p:nvSpPr>
        <p:spPr>
          <a:xfrm>
            <a:off x="6516716" y="1185288"/>
            <a:ext cx="496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3A736F6E-69D1-4893-8986-0218B01AA098}"/>
              </a:ext>
            </a:extLst>
          </p:cNvPr>
          <p:cNvCxnSpPr>
            <a:cxnSpLocks/>
          </p:cNvCxnSpPr>
          <p:nvPr/>
        </p:nvCxnSpPr>
        <p:spPr>
          <a:xfrm flipV="1">
            <a:off x="5153663" y="1103323"/>
            <a:ext cx="7038337" cy="18784"/>
          </a:xfrm>
          <a:prstGeom prst="line">
            <a:avLst/>
          </a:prstGeom>
          <a:ln w="38100">
            <a:solidFill>
              <a:srgbClr val="0BD1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Nghệ Thuật Minh Họa Ảnh Di Động Mạng Đồ Họa Dribbble - địa hình png tải về  - Miễn phí trong suốt Lá png Tải về.">
            <a:extLst>
              <a:ext uri="{FF2B5EF4-FFF2-40B4-BE49-F238E27FC236}">
                <a16:creationId xmlns="" xmlns:a16="http://schemas.microsoft.com/office/drawing/2014/main" id="{7885AF5D-AB6D-4150-8987-385DA1BEF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3267" r="11889" b="6314"/>
          <a:stretch/>
        </p:blipFill>
        <p:spPr bwMode="auto">
          <a:xfrm>
            <a:off x="3842763" y="197037"/>
            <a:ext cx="1054675" cy="7740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2495</Words>
  <Application>Microsoft Office PowerPoint</Application>
  <PresentationFormat>Custom</PresentationFormat>
  <Paragraphs>592</Paragraphs>
  <Slides>33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Sự phân hóa địa hình</vt:lpstr>
      <vt:lpstr>Hệ thống Coocdie</vt:lpstr>
      <vt:lpstr>PowerPoint Presentation</vt:lpstr>
      <vt:lpstr>BẢN ĐỒ KHÍ HẬU BẮC MỸ</vt:lpstr>
      <vt:lpstr>2. Sự phân hóa khí hậu</vt:lpstr>
      <vt:lpstr>PowerPoint Presentation</vt:lpstr>
      <vt:lpstr>PowerPoint Presentation</vt:lpstr>
      <vt:lpstr>3. Đặc điểm sông, hồ</vt:lpstr>
      <vt:lpstr>PowerPoint Presentation</vt:lpstr>
      <vt:lpstr>PowerPoint Presentation</vt:lpstr>
      <vt:lpstr>PowerPoint Presentation</vt:lpstr>
      <vt:lpstr>4. Đặc điểm các đới thiên nhiên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Doan Thuy</dc:creator>
  <cp:lastModifiedBy>21AK22</cp:lastModifiedBy>
  <cp:revision>29</cp:revision>
  <dcterms:created xsi:type="dcterms:W3CDTF">2022-07-04T16:18:16Z</dcterms:created>
  <dcterms:modified xsi:type="dcterms:W3CDTF">2022-10-11T20:38:22Z</dcterms:modified>
</cp:coreProperties>
</file>