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588" r:id="rId2"/>
    <p:sldId id="590" r:id="rId3"/>
    <p:sldId id="310" r:id="rId4"/>
    <p:sldId id="311" r:id="rId5"/>
    <p:sldId id="593" r:id="rId6"/>
    <p:sldId id="594" r:id="rId7"/>
    <p:sldId id="595" r:id="rId8"/>
    <p:sldId id="596" r:id="rId9"/>
    <p:sldId id="597" r:id="rId10"/>
    <p:sldId id="599" r:id="rId11"/>
    <p:sldId id="600" r:id="rId12"/>
    <p:sldId id="601" r:id="rId13"/>
    <p:sldId id="602" r:id="rId14"/>
    <p:sldId id="603" r:id="rId15"/>
    <p:sldId id="606" r:id="rId16"/>
    <p:sldId id="605" r:id="rId17"/>
    <p:sldId id="607" r:id="rId18"/>
    <p:sldId id="609" r:id="rId19"/>
    <p:sldId id="610" r:id="rId20"/>
    <p:sldId id="611" r:id="rId21"/>
    <p:sldId id="612" r:id="rId22"/>
    <p:sldId id="613" r:id="rId23"/>
    <p:sldId id="614" r:id="rId24"/>
    <p:sldId id="333" r:id="rId25"/>
    <p:sldId id="615" r:id="rId26"/>
    <p:sldId id="616" r:id="rId27"/>
    <p:sldId id="350" r:id="rId28"/>
    <p:sldId id="617" r:id="rId29"/>
    <p:sldId id="348" r:id="rId30"/>
    <p:sldId id="618" r:id="rId31"/>
    <p:sldId id="276" r:id="rId32"/>
  </p:sldIdLst>
  <p:sldSz cx="12192000" cy="6858000"/>
  <p:notesSz cx="6858000" cy="9144000"/>
  <p:embeddedFontLst>
    <p:embeddedFont>
      <p:font typeface="#9Slide05 SVNAngellife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#9Slide03 AllRoundGothic" charset="-93"/>
      <p:regular r:id="rId39"/>
    </p:embeddedFont>
    <p:embeddedFont>
      <p:font typeface="#9Slide07 IcielBaliho Script" charset="-93"/>
      <p:regular r:id="rId40"/>
    </p:embeddedFont>
    <p:embeddedFont>
      <p:font typeface="#9Slide06 Hellvina Hand Script" charset="-93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4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jQOfMUv6SNgKwXG3IjwfFB/SzL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EB"/>
    <a:srgbClr val="EEF7E9"/>
    <a:srgbClr val="A4D122"/>
    <a:srgbClr val="F2F2F2"/>
    <a:srgbClr val="2F528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4663"/>
  </p:normalViewPr>
  <p:slideViewPr>
    <p:cSldViewPr snapToGrid="0">
      <p:cViewPr varScale="1">
        <p:scale>
          <a:sx n="74" d="100"/>
          <a:sy n="74" d="100"/>
        </p:scale>
        <p:origin x="-534" y="-9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839F43-6469-4C54-B01C-941FAA940FB3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</dgm:pt>
    <dgm:pt modelId="{E258DAFA-12CE-445C-AD0F-9E370FB4603D}">
      <dgm:prSet phldrT="[Text]" custT="1"/>
      <dgm:spPr/>
      <dgm:t>
        <a:bodyPr/>
        <a:lstStyle/>
        <a:p>
          <a:r>
            <a:rPr lang="en-GB" sz="3200" dirty="0" err="1">
              <a:latin typeface="#9Slide07 IcielBaliho Script" pitchFamily="2" charset="-93"/>
            </a:rPr>
            <a:t>Tìm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hiểu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thông</a:t>
          </a:r>
          <a:r>
            <a:rPr lang="en-GB" sz="3200" dirty="0">
              <a:latin typeface="#9Slide07 IcielBaliho Script" pitchFamily="2" charset="-93"/>
            </a:rPr>
            <a:t> tin</a:t>
          </a:r>
        </a:p>
      </dgm:t>
    </dgm:pt>
    <dgm:pt modelId="{0A91DC3F-5998-4FE5-8250-A8090FD25003}" type="parTrans" cxnId="{9C029C71-67E9-499D-835B-6D0740E1BEBA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E8291B8D-D9DA-40AF-8C43-377917628FE3}" type="sibTrans" cxnId="{9C029C71-67E9-499D-835B-6D0740E1BEBA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FBF39482-86CA-4AE4-ADF4-43E22E74A986}">
      <dgm:prSet phldrT="[Text]" custT="1"/>
      <dgm:spPr/>
      <dgm:t>
        <a:bodyPr/>
        <a:lstStyle/>
        <a:p>
          <a:pPr algn="ctr">
            <a:lnSpc>
              <a:spcPct val="150000"/>
            </a:lnSpc>
          </a:pPr>
          <a:r>
            <a:rPr lang="en-GB" sz="3200" dirty="0" err="1">
              <a:latin typeface="#9Slide07 IcielBaliho Script" pitchFamily="2" charset="-93"/>
            </a:rPr>
            <a:t>Khởi</a:t>
          </a:r>
          <a:r>
            <a:rPr lang="en-GB" sz="3200" dirty="0">
              <a:latin typeface="#9Slide07 IcielBaliho Script" pitchFamily="2" charset="-93"/>
            </a:rPr>
            <a:t>  </a:t>
          </a:r>
          <a:r>
            <a:rPr lang="en-GB" sz="3200" dirty="0" err="1">
              <a:latin typeface="#9Slide07 IcielBaliho Script" pitchFamily="2" charset="-93"/>
            </a:rPr>
            <a:t>nghiệp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xanh</a:t>
          </a:r>
          <a:r>
            <a:rPr lang="en-GB" sz="3200" dirty="0">
              <a:latin typeface="#9Slide07 IcielBaliho Script" pitchFamily="2" charset="-93"/>
            </a:rPr>
            <a:t> – </a:t>
          </a:r>
          <a:r>
            <a:rPr lang="en-GB" sz="3200" dirty="0" err="1">
              <a:latin typeface="#9Slide07 IcielBaliho Script" pitchFamily="2" charset="-93"/>
            </a:rPr>
            <a:t>sáng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tạo</a:t>
          </a:r>
          <a:endParaRPr lang="en-GB" sz="3200" dirty="0">
            <a:latin typeface="#9Slide07 IcielBaliho Script" pitchFamily="2" charset="-93"/>
          </a:endParaRPr>
        </a:p>
      </dgm:t>
    </dgm:pt>
    <dgm:pt modelId="{5427FFBC-71E9-4D29-96AE-5AF2ED7A87E0}" type="parTrans" cxnId="{1606BC88-9F7C-4958-9A6F-B5D30D6188E5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F467D065-8BC0-4AAB-9168-1E7769F74053}" type="sibTrans" cxnId="{1606BC88-9F7C-4958-9A6F-B5D30D6188E5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D3FB07E9-0593-44B0-9F15-A0569C14AD36}" type="pres">
      <dgm:prSet presAssocID="{49839F43-6469-4C54-B01C-941FAA940FB3}" presName="arrowDiagram" presStyleCnt="0">
        <dgm:presLayoutVars>
          <dgm:chMax val="5"/>
          <dgm:dir/>
          <dgm:resizeHandles val="exact"/>
        </dgm:presLayoutVars>
      </dgm:prSet>
      <dgm:spPr/>
    </dgm:pt>
    <dgm:pt modelId="{1A3794A2-A417-4A83-8B61-1A49401B879A}" type="pres">
      <dgm:prSet presAssocID="{49839F43-6469-4C54-B01C-941FAA940FB3}" presName="arrow" presStyleLbl="bgShp" presStyleIdx="0" presStyleCnt="1" custScaleX="103218" custLinFactNeighborX="472"/>
      <dgm:spPr/>
    </dgm:pt>
    <dgm:pt modelId="{EE7833FA-318D-4106-8776-85CD1F847056}" type="pres">
      <dgm:prSet presAssocID="{49839F43-6469-4C54-B01C-941FAA940FB3}" presName="arrowDiagram2" presStyleCnt="0"/>
      <dgm:spPr/>
    </dgm:pt>
    <dgm:pt modelId="{C1EB2E01-EEFD-4D25-B612-CC89B81CE49F}" type="pres">
      <dgm:prSet presAssocID="{E258DAFA-12CE-445C-AD0F-9E370FB4603D}" presName="bullet2a" presStyleLbl="node1" presStyleIdx="0" presStyleCnt="2" custLinFactX="-100000" custLinFactY="73233" custLinFactNeighborX="-115505" custLinFactNeighborY="100000"/>
      <dgm:spPr/>
    </dgm:pt>
    <dgm:pt modelId="{DE062170-A1B3-47A7-9B4E-CCCEF71E2603}" type="pres">
      <dgm:prSet presAssocID="{E258DAFA-12CE-445C-AD0F-9E370FB4603D}" presName="textBox2a" presStyleLbl="revTx" presStyleIdx="0" presStyleCnt="2" custScaleY="24534" custLinFactNeighborX="-40615" custLinFactNeighborY="-2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C4E39D-2B5E-43A1-AF0E-FCFF66D056D8}" type="pres">
      <dgm:prSet presAssocID="{FBF39482-86CA-4AE4-ADF4-43E22E74A986}" presName="bullet2b" presStyleLbl="node1" presStyleIdx="1" presStyleCnt="2"/>
      <dgm:spPr/>
    </dgm:pt>
    <dgm:pt modelId="{67EED42A-01F6-4C93-BAD1-5E0C324397B9}" type="pres">
      <dgm:prSet presAssocID="{FBF39482-86CA-4AE4-ADF4-43E22E74A986}" presName="textBox2b" presStyleLbl="revTx" presStyleIdx="1" presStyleCnt="2" custScaleX="99730" custScaleY="42992" custLinFactNeighborX="-55703" custLinFactNeighborY="-751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029C71-67E9-499D-835B-6D0740E1BEBA}" srcId="{49839F43-6469-4C54-B01C-941FAA940FB3}" destId="{E258DAFA-12CE-445C-AD0F-9E370FB4603D}" srcOrd="0" destOrd="0" parTransId="{0A91DC3F-5998-4FE5-8250-A8090FD25003}" sibTransId="{E8291B8D-D9DA-40AF-8C43-377917628FE3}"/>
    <dgm:cxn modelId="{1B4EDD8B-D9F0-4A30-988E-9C6A9ADFEEE9}" type="presOf" srcId="{49839F43-6469-4C54-B01C-941FAA940FB3}" destId="{D3FB07E9-0593-44B0-9F15-A0569C14AD36}" srcOrd="0" destOrd="0" presId="urn:microsoft.com/office/officeart/2005/8/layout/arrow2"/>
    <dgm:cxn modelId="{93446CB9-C15C-462E-8EFE-313783E8B6B9}" type="presOf" srcId="{FBF39482-86CA-4AE4-ADF4-43E22E74A986}" destId="{67EED42A-01F6-4C93-BAD1-5E0C324397B9}" srcOrd="0" destOrd="0" presId="urn:microsoft.com/office/officeart/2005/8/layout/arrow2"/>
    <dgm:cxn modelId="{1606BC88-9F7C-4958-9A6F-B5D30D6188E5}" srcId="{49839F43-6469-4C54-B01C-941FAA940FB3}" destId="{FBF39482-86CA-4AE4-ADF4-43E22E74A986}" srcOrd="1" destOrd="0" parTransId="{5427FFBC-71E9-4D29-96AE-5AF2ED7A87E0}" sibTransId="{F467D065-8BC0-4AAB-9168-1E7769F74053}"/>
    <dgm:cxn modelId="{D6761C04-256E-4748-80AD-F67F60AE803C}" type="presOf" srcId="{E258DAFA-12CE-445C-AD0F-9E370FB4603D}" destId="{DE062170-A1B3-47A7-9B4E-CCCEF71E2603}" srcOrd="0" destOrd="0" presId="urn:microsoft.com/office/officeart/2005/8/layout/arrow2"/>
    <dgm:cxn modelId="{28B47164-C7D2-4186-81BA-4F998F525D1C}" type="presParOf" srcId="{D3FB07E9-0593-44B0-9F15-A0569C14AD36}" destId="{1A3794A2-A417-4A83-8B61-1A49401B879A}" srcOrd="0" destOrd="0" presId="urn:microsoft.com/office/officeart/2005/8/layout/arrow2"/>
    <dgm:cxn modelId="{28B8ACA3-F197-4A6D-BFE8-16793D45C0E0}" type="presParOf" srcId="{D3FB07E9-0593-44B0-9F15-A0569C14AD36}" destId="{EE7833FA-318D-4106-8776-85CD1F847056}" srcOrd="1" destOrd="0" presId="urn:microsoft.com/office/officeart/2005/8/layout/arrow2"/>
    <dgm:cxn modelId="{A2B3B0F5-F9EC-476E-9AD9-88EE7BEE3FA0}" type="presParOf" srcId="{EE7833FA-318D-4106-8776-85CD1F847056}" destId="{C1EB2E01-EEFD-4D25-B612-CC89B81CE49F}" srcOrd="0" destOrd="0" presId="urn:microsoft.com/office/officeart/2005/8/layout/arrow2"/>
    <dgm:cxn modelId="{D2ED3FD3-34E7-49F7-BCCC-5F5E983AEB64}" type="presParOf" srcId="{EE7833FA-318D-4106-8776-85CD1F847056}" destId="{DE062170-A1B3-47A7-9B4E-CCCEF71E2603}" srcOrd="1" destOrd="0" presId="urn:microsoft.com/office/officeart/2005/8/layout/arrow2"/>
    <dgm:cxn modelId="{5B7148E3-D65C-48A9-B31C-DA725ED46588}" type="presParOf" srcId="{EE7833FA-318D-4106-8776-85CD1F847056}" destId="{ACC4E39D-2B5E-43A1-AF0E-FCFF66D056D8}" srcOrd="2" destOrd="0" presId="urn:microsoft.com/office/officeart/2005/8/layout/arrow2"/>
    <dgm:cxn modelId="{CA115820-B4C1-4C3E-9745-54211CECC7C6}" type="presParOf" srcId="{EE7833FA-318D-4106-8776-85CD1F847056}" destId="{67EED42A-01F6-4C93-BAD1-5E0C324397B9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794A2-A417-4A83-8B61-1A49401B879A}">
      <dsp:nvSpPr>
        <dsp:cNvPr id="0" name=""/>
        <dsp:cNvSpPr/>
      </dsp:nvSpPr>
      <dsp:spPr>
        <a:xfrm>
          <a:off x="866626" y="0"/>
          <a:ext cx="9312086" cy="563860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B2E01-EEFD-4D25-B612-CC89B81CE49F}">
      <dsp:nvSpPr>
        <dsp:cNvPr id="0" name=""/>
        <dsp:cNvSpPr/>
      </dsp:nvSpPr>
      <dsp:spPr>
        <a:xfrm>
          <a:off x="2386282" y="3620042"/>
          <a:ext cx="315761" cy="31576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62170-A1B3-47A7-9B4E-CCCEF71E2603}">
      <dsp:nvSpPr>
        <dsp:cNvPr id="0" name=""/>
        <dsp:cNvSpPr/>
      </dsp:nvSpPr>
      <dsp:spPr>
        <a:xfrm>
          <a:off x="2033784" y="4084997"/>
          <a:ext cx="2932074" cy="590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316" tIns="0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err="1">
              <a:latin typeface="#9Slide07 IcielBaliho Script" pitchFamily="2" charset="-93"/>
            </a:rPr>
            <a:t>Tìm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hiểu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thông</a:t>
          </a:r>
          <a:r>
            <a:rPr lang="en-GB" sz="3200" kern="1200" dirty="0">
              <a:latin typeface="#9Slide07 IcielBaliho Script" pitchFamily="2" charset="-93"/>
            </a:rPr>
            <a:t> tin</a:t>
          </a:r>
        </a:p>
      </dsp:txBody>
      <dsp:txXfrm>
        <a:off x="2033784" y="4084997"/>
        <a:ext cx="2932074" cy="590701"/>
      </dsp:txXfrm>
    </dsp:sp>
    <dsp:sp modelId="{ACC4E39D-2B5E-43A1-AF0E-FCFF66D056D8}">
      <dsp:nvSpPr>
        <dsp:cNvPr id="0" name=""/>
        <dsp:cNvSpPr/>
      </dsp:nvSpPr>
      <dsp:spPr>
        <a:xfrm>
          <a:off x="5976284" y="1635195"/>
          <a:ext cx="541305" cy="541305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ED42A-01F6-4C93-BAD1-5E0C324397B9}">
      <dsp:nvSpPr>
        <dsp:cNvPr id="0" name=""/>
        <dsp:cNvSpPr/>
      </dsp:nvSpPr>
      <dsp:spPr>
        <a:xfrm>
          <a:off x="4617642" y="162837"/>
          <a:ext cx="2924157" cy="1604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6827" tIns="0" rIns="0" bIns="0" numCol="1" spcCol="1270" anchor="t" anchorCtr="0">
          <a:noAutofit/>
        </a:bodyPr>
        <a:lstStyle/>
        <a:p>
          <a:pPr lvl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err="1">
              <a:latin typeface="#9Slide07 IcielBaliho Script" pitchFamily="2" charset="-93"/>
            </a:rPr>
            <a:t>Khởi</a:t>
          </a:r>
          <a:r>
            <a:rPr lang="en-GB" sz="3200" kern="1200" dirty="0">
              <a:latin typeface="#9Slide07 IcielBaliho Script" pitchFamily="2" charset="-93"/>
            </a:rPr>
            <a:t>  </a:t>
          </a:r>
          <a:r>
            <a:rPr lang="en-GB" sz="3200" kern="1200" dirty="0" err="1">
              <a:latin typeface="#9Slide07 IcielBaliho Script" pitchFamily="2" charset="-93"/>
            </a:rPr>
            <a:t>nghiệp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xanh</a:t>
          </a:r>
          <a:r>
            <a:rPr lang="en-GB" sz="3200" kern="1200" dirty="0">
              <a:latin typeface="#9Slide07 IcielBaliho Script" pitchFamily="2" charset="-93"/>
            </a:rPr>
            <a:t> – </a:t>
          </a:r>
          <a:r>
            <a:rPr lang="en-GB" sz="3200" kern="1200" dirty="0" err="1">
              <a:latin typeface="#9Slide07 IcielBaliho Script" pitchFamily="2" charset="-93"/>
            </a:rPr>
            <a:t>sáng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tạo</a:t>
          </a:r>
          <a:endParaRPr lang="en-GB" sz="3200" kern="1200" dirty="0">
            <a:latin typeface="#9Slide07 IcielBaliho Script" pitchFamily="2" charset="-93"/>
          </a:endParaRPr>
        </a:p>
      </dsp:txBody>
      <dsp:txXfrm>
        <a:off x="4617642" y="162837"/>
        <a:ext cx="2924157" cy="1604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7571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988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Bản chiếu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E0937E7-734F-42E6-BAC9-EA2A9DEA30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jpeg"/><Relationship Id="rId5" Type="http://schemas.openxmlformats.org/officeDocument/2006/relationships/image" Target="../media/image26.jp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eg"/><Relationship Id="rId11" Type="http://schemas.openxmlformats.org/officeDocument/2006/relationships/image" Target="../media/image10.jpeg"/><Relationship Id="rId5" Type="http://schemas.openxmlformats.org/officeDocument/2006/relationships/image" Target="../media/image2.jpeg"/><Relationship Id="rId10" Type="http://schemas.openxmlformats.org/officeDocument/2006/relationships/image" Target="../media/image9.jpe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3.jp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2"/>
          <p:cNvSpPr txBox="1">
            <a:spLocks noChangeArrowheads="1"/>
          </p:cNvSpPr>
          <p:nvPr/>
        </p:nvSpPr>
        <p:spPr bwMode="auto">
          <a:xfrm rot="21445839">
            <a:off x="1035851" y="419066"/>
            <a:ext cx="45989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dirty="0" err="1">
                <a:solidFill>
                  <a:srgbClr val="7030A0"/>
                </a:solidFill>
                <a:latin typeface="#9Slide06 Hellvina Hand Script" pitchFamily="2" charset="0"/>
              </a:rPr>
              <a:t>Hiểu</a:t>
            </a:r>
            <a:r>
              <a:rPr lang="en-US" altLang="en-US" sz="4800" dirty="0">
                <a:solidFill>
                  <a:srgbClr val="7030A0"/>
                </a:solidFill>
                <a:latin typeface="#9Slide06 Hellvina Hand Script" pitchFamily="2" charset="0"/>
              </a:rPr>
              <a:t> ý </a:t>
            </a:r>
            <a:r>
              <a:rPr lang="en-US" altLang="en-US" sz="4800" dirty="0" err="1">
                <a:solidFill>
                  <a:srgbClr val="7030A0"/>
                </a:solidFill>
                <a:latin typeface="#9Slide06 Hellvina Hand Script" pitchFamily="2" charset="0"/>
              </a:rPr>
              <a:t>đồng</a:t>
            </a:r>
            <a:r>
              <a:rPr lang="en-US" altLang="en-US" sz="4800" dirty="0">
                <a:solidFill>
                  <a:srgbClr val="7030A0"/>
                </a:solidFill>
                <a:latin typeface="#9Slide06 Hellvina Hand Script" pitchFamily="2" charset="0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6 Hellvina Hand Script" pitchFamily="2" charset="0"/>
              </a:rPr>
              <a:t>đội</a:t>
            </a:r>
            <a:endParaRPr lang="en-US" altLang="en-US" sz="4800" dirty="0">
              <a:solidFill>
                <a:srgbClr val="7030A0"/>
              </a:solidFill>
              <a:latin typeface="#9Slide06 Hellvina Hand Script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80492" y="1253675"/>
            <a:ext cx="5585521" cy="52400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numCol="1">
            <a:spAutoFit/>
          </a:bodyPr>
          <a:lstStyle/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ü"/>
              <a:defRPr/>
            </a:pP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1 HS =&gt; chia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endParaRPr lang="en-US" sz="2600" dirty="0">
              <a:solidFill>
                <a:schemeClr val="tx1"/>
              </a:solidFill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ü"/>
              <a:defRPr/>
            </a:pP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endParaRPr lang="en-US" sz="2600" dirty="0">
              <a:solidFill>
                <a:schemeClr val="tx1"/>
              </a:solidFill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ü"/>
              <a:defRPr/>
            </a:pP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HS 1: </a:t>
            </a:r>
            <a:r>
              <a:rPr lang="vi-VN" sz="26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dựa vào các kiến thức đã học, đã biết để đưa ra các gợi ý để bạn cùng chơi có thể đoán được </a:t>
            </a:r>
            <a:r>
              <a:rPr lang="en-GB" sz="26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en-GB" sz="26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từ</a:t>
            </a:r>
            <a:r>
              <a:rPr lang="en-GB" sz="26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khóa</a:t>
            </a:r>
            <a:endParaRPr lang="en-US" sz="2600" dirty="0">
              <a:solidFill>
                <a:schemeClr val="tx1"/>
              </a:solidFill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defRPr/>
            </a:pP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ü"/>
              <a:defRPr/>
            </a:pPr>
            <a:r>
              <a:rPr lang="en-US" sz="26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HS 2: </a:t>
            </a:r>
            <a:r>
              <a:rPr lang="vi-VN" sz="26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Dựa vào các gợi ý của bạn cùng chơi để đoán </a:t>
            </a:r>
            <a:r>
              <a:rPr lang="en-GB" sz="26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từ</a:t>
            </a:r>
            <a:r>
              <a:rPr lang="en-GB" sz="26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khóa</a:t>
            </a:r>
            <a:r>
              <a:rPr lang="en-GB" sz="26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nhắc</a:t>
            </a:r>
            <a:r>
              <a:rPr lang="en-GB" sz="26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đến</a:t>
            </a:r>
            <a:endParaRPr lang="en-GB" sz="2600" dirty="0">
              <a:solidFill>
                <a:schemeClr val="tx1"/>
              </a:solidFill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ü"/>
              <a:defRPr/>
            </a:pPr>
            <a:r>
              <a:rPr lang="en-GB" sz="26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Mỗi</a:t>
            </a:r>
            <a:r>
              <a:rPr lang="en-GB" sz="26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đội</a:t>
            </a:r>
            <a:r>
              <a:rPr lang="en-GB" sz="26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1 </a:t>
            </a:r>
            <a:r>
              <a:rPr lang="en-GB" sz="26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phút</a:t>
            </a:r>
            <a:r>
              <a:rPr lang="en-GB" sz="26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diễn</a:t>
            </a:r>
            <a:r>
              <a:rPr lang="en-GB" sz="26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giải</a:t>
            </a:r>
            <a:r>
              <a:rPr lang="en-GB" sz="26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và</a:t>
            </a:r>
            <a:r>
              <a:rPr lang="en-GB" sz="26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đoán</a:t>
            </a:r>
            <a:r>
              <a:rPr lang="en-GB" sz="26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từ</a:t>
            </a:r>
            <a:endParaRPr lang="en-GB" sz="2600" dirty="0"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2050" name="Picture 2" descr="8 CHƠI CHƠI - HIỂU Ý ĐỒNG ĐỘI - YouTube">
            <a:extLst>
              <a:ext uri="{FF2B5EF4-FFF2-40B4-BE49-F238E27FC236}">
                <a16:creationId xmlns="" xmlns:a16="http://schemas.microsoft.com/office/drawing/2014/main" id="{AA72D5FE-9634-4504-92FE-B75372FC8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r="47969"/>
          <a:stretch/>
        </p:blipFill>
        <p:spPr bwMode="auto">
          <a:xfrm>
            <a:off x="166435" y="1352728"/>
            <a:ext cx="5834315" cy="5263780"/>
          </a:xfrm>
          <a:prstGeom prst="flowChartDelay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ocket Cartoon png download - 512*512 - Free Transparent Rocket png  Download. - CleanPNG / KissPNG">
            <a:extLst>
              <a:ext uri="{FF2B5EF4-FFF2-40B4-BE49-F238E27FC236}">
                <a16:creationId xmlns="" xmlns:a16="http://schemas.microsoft.com/office/drawing/2014/main" id="{EB7E3555-68FD-493E-ACAC-F451C4F20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3846" r="23889" b="5193"/>
          <a:stretch/>
        </p:blipFill>
        <p:spPr bwMode="auto">
          <a:xfrm>
            <a:off x="166435" y="196423"/>
            <a:ext cx="1035120" cy="103951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4A3162B-9BAF-4657-9ACC-13F9944FD8E2}"/>
              </a:ext>
            </a:extLst>
          </p:cNvPr>
          <p:cNvSpPr txBox="1"/>
          <p:nvPr/>
        </p:nvSpPr>
        <p:spPr>
          <a:xfrm>
            <a:off x="6619874" y="233600"/>
            <a:ext cx="3019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en-GB" sz="4000" dirty="0" err="1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LUẬT</a:t>
            </a:r>
            <a:r>
              <a:rPr lang="en-GB" sz="4000" dirty="0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CHƠI</a:t>
            </a:r>
            <a:endParaRPr lang="en-GB" sz="4000" dirty="0">
              <a:solidFill>
                <a:srgbClr val="FF0000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3" name="1 Minute Timer">
            <a:hlinkClick r:id="" action="ppaction://media"/>
            <a:extLst>
              <a:ext uri="{FF2B5EF4-FFF2-40B4-BE49-F238E27FC236}">
                <a16:creationId xmlns="" xmlns:a16="http://schemas.microsoft.com/office/drawing/2014/main" id="{4F8089D4-0D2A-4BB5-9318-180279CC0D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4308" y="196423"/>
            <a:ext cx="1390650" cy="7822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6369E47-D1E1-4983-B524-9092E4860C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CD93C52-85B2-47D6-8045-D83221ECA115}"/>
              </a:ext>
            </a:extLst>
          </p:cNvPr>
          <p:cNvSpPr txBox="1"/>
          <p:nvPr/>
        </p:nvSpPr>
        <p:spPr>
          <a:xfrm>
            <a:off x="184564" y="17962"/>
            <a:ext cx="11896904" cy="1008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GB" sz="2600" dirty="0" err="1">
                <a:solidFill>
                  <a:srgbClr val="7030A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GB" sz="2600" dirty="0">
                <a:solidFill>
                  <a:srgbClr val="7030A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7030A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GB" sz="2600" dirty="0">
                <a:solidFill>
                  <a:srgbClr val="7030A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ý a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GB" sz="26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60C065E9-095F-4B6E-95CD-2A0758AEF2A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296151" y="1301682"/>
            <a:ext cx="4711286" cy="50143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650B9A0-05A9-4B1F-8665-25154F3FA8AD}"/>
              </a:ext>
            </a:extLst>
          </p:cNvPr>
          <p:cNvGrpSpPr/>
          <p:nvPr/>
        </p:nvGrpSpPr>
        <p:grpSpPr>
          <a:xfrm>
            <a:off x="5012785" y="1444632"/>
            <a:ext cx="2247900" cy="912835"/>
            <a:chOff x="0" y="-9064"/>
            <a:chExt cx="2495550" cy="959999"/>
          </a:xfrm>
        </p:grpSpPr>
        <p:pic>
          <p:nvPicPr>
            <p:cNvPr id="55" name="Picture 54" descr="Icon&#10;&#10;Description automatically generated">
              <a:extLst>
                <a:ext uri="{FF2B5EF4-FFF2-40B4-BE49-F238E27FC236}">
                  <a16:creationId xmlns="" xmlns:a16="http://schemas.microsoft.com/office/drawing/2014/main" id="{9C77FA1A-983D-4E32-A888-8973C067D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063" t="40930" r="20640" b="41396"/>
            <a:stretch/>
          </p:blipFill>
          <p:spPr>
            <a:xfrm>
              <a:off x="0" y="-9064"/>
              <a:ext cx="2495550" cy="95999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F90E7583-9960-465B-9945-59B3A3DB92EE}"/>
                </a:ext>
              </a:extLst>
            </p:cNvPr>
            <p:cNvSpPr txBox="1"/>
            <p:nvPr/>
          </p:nvSpPr>
          <p:spPr>
            <a:xfrm>
              <a:off x="110533" y="94056"/>
              <a:ext cx="186979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/>
                  </a:solidFill>
                  <a:latin typeface="#9Slide07 IcielBaliho Script" pitchFamily="2" charset="-93"/>
                </a:rPr>
                <a:t>BẢNG</a:t>
              </a:r>
              <a:endParaRPr lang="en-GB" sz="4000" dirty="0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0FF7F293-B34B-4D2B-A77B-73FD46A40021}"/>
              </a:ext>
            </a:extLst>
          </p:cNvPr>
          <p:cNvSpPr txBox="1"/>
          <p:nvPr/>
        </p:nvSpPr>
        <p:spPr>
          <a:xfrm>
            <a:off x="7633113" y="6315992"/>
            <a:ext cx="3752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Lược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đồ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latin typeface="#9Slide07 IcielBaliho Script" pitchFamily="2" charset="-93"/>
                <a:ea typeface="Times New Roman" panose="02020603050405020304" pitchFamily="18" charset="0"/>
              </a:rPr>
              <a:t>quốc</a:t>
            </a:r>
            <a:r>
              <a:rPr lang="en-GB" sz="2400" dirty="0"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latin typeface="#9Slide07 IcielBaliho Script" pitchFamily="2" charset="-93"/>
                <a:ea typeface="Times New Roman" panose="02020603050405020304" pitchFamily="18" charset="0"/>
              </a:rPr>
              <a:t>gia</a:t>
            </a:r>
            <a:r>
              <a:rPr lang="en-GB" sz="2400" dirty="0"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châu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Phi</a:t>
            </a:r>
            <a:endParaRPr lang="en-GB" sz="2400" dirty="0">
              <a:latin typeface="#9Slide07 IcielBaliho Script" pitchFamily="2" charset="-93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DEA1358E-D0B7-4B11-A418-168F4D75AEA8}"/>
              </a:ext>
            </a:extLst>
          </p:cNvPr>
          <p:cNvGrpSpPr/>
          <p:nvPr/>
        </p:nvGrpSpPr>
        <p:grpSpPr>
          <a:xfrm>
            <a:off x="5112349" y="2722701"/>
            <a:ext cx="1850551" cy="1628316"/>
            <a:chOff x="2988343" y="2056946"/>
            <a:chExt cx="1976582" cy="1760329"/>
          </a:xfrm>
        </p:grpSpPr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3BC08CCE-63C1-4B39-951B-5D9BB72A2171}"/>
                </a:ext>
              </a:extLst>
            </p:cNvPr>
            <p:cNvSpPr txBox="1"/>
            <p:nvPr/>
          </p:nvSpPr>
          <p:spPr>
            <a:xfrm>
              <a:off x="2988343" y="3251636"/>
              <a:ext cx="1976582" cy="565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Cả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lớp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</a:endParaRPr>
            </a:p>
          </p:txBody>
        </p:sp>
        <p:pic>
          <p:nvPicPr>
            <p:cNvPr id="63" name="Picture 6" descr="Red Map Location Pointer Icon Collection Vector Illustration Image Start  Here Logo Symbol Sign Set Isolated On White Background Navigation Position  Pin Graphic Template Stock Illustration - Download Image Now - iStock">
              <a:extLst>
                <a:ext uri="{FF2B5EF4-FFF2-40B4-BE49-F238E27FC236}">
                  <a16:creationId xmlns="" xmlns:a16="http://schemas.microsoft.com/office/drawing/2014/main" id="{4DD78361-9BE2-4DEA-87D1-A56B90B365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09" t="5031" r="20791" b="12799"/>
            <a:stretch/>
          </p:blipFill>
          <p:spPr bwMode="auto">
            <a:xfrm>
              <a:off x="3493820" y="2056946"/>
              <a:ext cx="1089890" cy="119882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4" name="Straight Connector 63">
            <a:extLst>
              <a:ext uri="{FF2B5EF4-FFF2-40B4-BE49-F238E27FC236}">
                <a16:creationId xmlns="" xmlns:a16="http://schemas.microsoft.com/office/drawing/2014/main" id="{3145FF59-903B-49EC-ABF4-6FFC18D51733}"/>
              </a:ext>
            </a:extLst>
          </p:cNvPr>
          <p:cNvCxnSpPr/>
          <p:nvPr/>
        </p:nvCxnSpPr>
        <p:spPr>
          <a:xfrm>
            <a:off x="0" y="1027570"/>
            <a:ext cx="12192000" cy="0"/>
          </a:xfrm>
          <a:prstGeom prst="line">
            <a:avLst/>
          </a:prstGeom>
          <a:ln>
            <a:solidFill>
              <a:srgbClr val="00206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0CCCD24-90C2-4714-AD28-52C14B6B3BE8}"/>
              </a:ext>
            </a:extLst>
          </p:cNvPr>
          <p:cNvSpPr txBox="1"/>
          <p:nvPr/>
        </p:nvSpPr>
        <p:spPr>
          <a:xfrm>
            <a:off x="275957" y="6325751"/>
            <a:ext cx="4654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Lược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đồ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môi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trường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tự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nhiên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châu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Phi</a:t>
            </a:r>
            <a:endParaRPr lang="en-GB" sz="2400" dirty="0">
              <a:latin typeface="#9Slide07 IcielBaliho Script" pitchFamily="2" charset="-93"/>
            </a:endParaRP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="" xmlns:a16="http://schemas.microsoft.com/office/drawing/2014/main" id="{7410C689-1054-4963-B863-2F47CA073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00"/>
          <a:stretch/>
        </p:blipFill>
        <p:spPr>
          <a:xfrm>
            <a:off x="184563" y="1129165"/>
            <a:ext cx="4836927" cy="5196586"/>
          </a:xfrm>
          <a:prstGeom prst="rect">
            <a:avLst/>
          </a:prstGeom>
        </p:spPr>
      </p:pic>
      <p:pic>
        <p:nvPicPr>
          <p:cNvPr id="19" name="Đồng hồ đếm ngược 7 phút - 7 minutes timer - Hailist">
            <a:hlinkClick r:id="" action="ppaction://media"/>
            <a:extLst>
              <a:ext uri="{FF2B5EF4-FFF2-40B4-BE49-F238E27FC236}">
                <a16:creationId xmlns="" xmlns:a16="http://schemas.microsoft.com/office/drawing/2014/main" id="{A42CC27E-76D2-4E15-A1B3-FE4D17CE08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24045" y="4735701"/>
            <a:ext cx="2060845" cy="11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1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13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B191787-0EB6-4767-8177-3642231C8DC5}"/>
              </a:ext>
            </a:extLst>
          </p:cNvPr>
          <p:cNvSpPr txBox="1"/>
          <p:nvPr/>
        </p:nvSpPr>
        <p:spPr>
          <a:xfrm>
            <a:off x="47601" y="6387989"/>
            <a:ext cx="3025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Quy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trình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sản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xuất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dầu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cọ</a:t>
            </a:r>
            <a:endParaRPr lang="en-GB" sz="2000" dirty="0">
              <a:latin typeface="#9Slide07 IcielBaliho Script" pitchFamily="2" charset="-93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2B2035A9-4F1C-437F-85E0-D294A16D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5">
            <a:extLst>
              <a:ext uri="{FF2B5EF4-FFF2-40B4-BE49-F238E27FC236}">
                <a16:creationId xmlns="" xmlns:a16="http://schemas.microsoft.com/office/drawing/2014/main" id="{D94FCD2B-2C1C-45CD-9827-E7E4AF99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88" y="986452"/>
            <a:ext cx="2178050" cy="24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F14E5BE5-F413-4F31-BB68-B741C748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34" y="3241531"/>
            <a:ext cx="26564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GB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GB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GB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GB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GB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kumimoji="0" lang="fr-FR" altLang="en-US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tại</a:t>
            </a:r>
            <a:r>
              <a:rPr kumimoji="0" lang="fr-FR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Li-</a:t>
            </a:r>
            <a:r>
              <a:rPr kumimoji="0" lang="fr-FR" altLang="en-US" sz="2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brơ</a:t>
            </a:r>
            <a:r>
              <a:rPr kumimoji="0" lang="fr-FR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-vin (Gabon)</a:t>
            </a:r>
            <a:r>
              <a:rPr kumimoji="0" lang="en-GB" alt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="" xmlns:a16="http://schemas.microsoft.com/office/drawing/2014/main" id="{3959B084-6FC2-4503-9794-ACC501666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5" t="2495" r="20809" b="81395"/>
          <a:stretch/>
        </p:blipFill>
        <p:spPr>
          <a:xfrm>
            <a:off x="1" y="13068"/>
            <a:ext cx="2894466" cy="8514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02C3EFC-5EDF-4FE5-8428-11F088526039}"/>
              </a:ext>
            </a:extLst>
          </p:cNvPr>
          <p:cNvSpPr txBox="1"/>
          <p:nvPr/>
        </p:nvSpPr>
        <p:spPr>
          <a:xfrm>
            <a:off x="-224864" y="69901"/>
            <a:ext cx="2830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7 IcielBaliho Script" pitchFamily="2" charset="-93"/>
              </a:rPr>
              <a:t>TRẠM</a:t>
            </a:r>
            <a:r>
              <a:rPr lang="en-US" sz="4000" dirty="0">
                <a:solidFill>
                  <a:schemeClr val="tx1"/>
                </a:solidFill>
                <a:latin typeface="#9Slide07 IcielBaliho Script" pitchFamily="2" charset="-93"/>
              </a:rPr>
              <a:t> 1</a:t>
            </a:r>
            <a:endParaRPr lang="en-GB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CEE1219-F942-471B-A1F6-5976E1FFBABD}"/>
              </a:ext>
            </a:extLst>
          </p:cNvPr>
          <p:cNvSpPr txBox="1"/>
          <p:nvPr/>
        </p:nvSpPr>
        <p:spPr>
          <a:xfrm>
            <a:off x="3454147" y="119280"/>
            <a:ext cx="8357850" cy="498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4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GB" sz="24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GB" sz="24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GB" sz="24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4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4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4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4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GB" sz="24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GB" sz="2400" b="1" dirty="0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endParaRPr lang="en-GB" sz="1800" dirty="0">
              <a:solidFill>
                <a:srgbClr val="002060"/>
              </a:solidFill>
              <a:effectLst/>
              <a:latin typeface="#9Slide03 AllRoundGothic" panose="020B0703020202020104" pitchFamily="34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0E54BDC-A9D6-45E9-9B36-9EBDF14BD88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80004" y="4043660"/>
            <a:ext cx="2225760" cy="2282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A734307-83B1-42FC-A9F6-F192A28E0EF7}"/>
              </a:ext>
            </a:extLst>
          </p:cNvPr>
          <p:cNvSpPr txBox="1"/>
          <p:nvPr/>
        </p:nvSpPr>
        <p:spPr>
          <a:xfrm>
            <a:off x="2987109" y="787312"/>
            <a:ext cx="8923466" cy="582185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384810" algn="just">
              <a:lnSpc>
                <a:spcPct val="110000"/>
              </a:lnSpc>
            </a:pP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Phi bao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Ghi-nê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     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Môi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trường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này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có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khí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hậu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nóng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mưa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nhiều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đất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đai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màu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mỡ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rừng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rậm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chiếm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diện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tích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lớn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với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nhiều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loài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động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thực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vật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phong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phú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.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Nhiệt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độ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và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độ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ẩm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cao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kết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hợp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với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đất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đai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màu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mỡ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ở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môi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trường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xích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đạo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ẩm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giúp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cho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cây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trồng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phát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triển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quanh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năm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tạo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điều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kiện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trồng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gối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vụ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xen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canh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nhiều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loại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cây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. Ở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đây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đã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hình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thành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vùng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chuyên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canh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cà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phê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cao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su, ca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cao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cọ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dầu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…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với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quy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mô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lớn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để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xuất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khẩu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hoặc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cung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cấp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nguyên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liệu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cho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công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nghiệp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chế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biến</a:t>
            </a:r>
            <a:r>
              <a:rPr lang="fr-FR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.</a:t>
            </a:r>
          </a:p>
          <a:p>
            <a:pPr indent="382270" algn="just">
              <a:lnSpc>
                <a:spcPct val="110000"/>
              </a:lnSpc>
            </a:pP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gụ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mun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tếch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	</a:t>
            </a:r>
          </a:p>
          <a:p>
            <a:pPr indent="382270" algn="just">
              <a:lnSpc>
                <a:spcPct val="110000"/>
              </a:lnSpc>
            </a:pP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vực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này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cũng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nhiều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khoáng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sản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có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giá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trị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như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: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dầu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mỏ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vàng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quặng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sắt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phốt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phát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…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cơ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sở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để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phát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triển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ngành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công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nghiệp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khai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xuất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khẩu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dầu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mỏ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bô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xit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.. Nigeria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1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trong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10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quốc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gia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có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trữ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lượng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dầu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mỏ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lớn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thế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giới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(37.200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triệu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thùng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dầu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)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hiện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quốc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gia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sản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xuất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dầu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mỏ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lớn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châu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Phi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với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sản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lượng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trung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bình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khoảng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1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triệu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thùng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/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ngày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.</a:t>
            </a:r>
          </a:p>
          <a:p>
            <a:pPr indent="382270" algn="just">
              <a:lnSpc>
                <a:spcPct val="110000"/>
              </a:lnSpc>
            </a:pP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86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B191787-0EB6-4767-8177-3642231C8DC5}"/>
              </a:ext>
            </a:extLst>
          </p:cNvPr>
          <p:cNvSpPr txBox="1"/>
          <p:nvPr/>
        </p:nvSpPr>
        <p:spPr>
          <a:xfrm>
            <a:off x="-13786" y="5923035"/>
            <a:ext cx="2432947" cy="797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Serengeti (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Tandania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GB" sz="20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2B2035A9-4F1C-437F-85E0-D294A16D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F14E5BE5-F413-4F31-BB68-B741C748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354" y="3032049"/>
            <a:ext cx="2940998" cy="87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0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tại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Ugadugu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(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Buôckina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Phaxo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)</a:t>
            </a:r>
            <a:endParaRPr kumimoji="0" lang="en-GB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CEE1219-F942-471B-A1F6-5976E1FFBABD}"/>
              </a:ext>
            </a:extLst>
          </p:cNvPr>
          <p:cNvSpPr txBox="1"/>
          <p:nvPr/>
        </p:nvSpPr>
        <p:spPr>
          <a:xfrm>
            <a:off x="3454147" y="119280"/>
            <a:ext cx="8357850" cy="498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400" b="1" dirty="0" err="1">
                <a:solidFill>
                  <a:srgbClr val="C0000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GB" sz="2400" b="1" dirty="0">
                <a:solidFill>
                  <a:srgbClr val="C0000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GB" sz="2400" b="1" dirty="0">
                <a:solidFill>
                  <a:srgbClr val="C0000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GB" sz="2400" b="1" dirty="0">
                <a:solidFill>
                  <a:srgbClr val="C0000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400" b="1" dirty="0">
                <a:solidFill>
                  <a:srgbClr val="C0000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400" b="1" dirty="0" err="1">
                <a:solidFill>
                  <a:srgbClr val="C0000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400" b="1" dirty="0">
                <a:solidFill>
                  <a:srgbClr val="C0000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400" b="1" dirty="0">
                <a:solidFill>
                  <a:srgbClr val="C0000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GB" sz="2400" b="1" dirty="0">
                <a:solidFill>
                  <a:srgbClr val="C00000"/>
                </a:solidFill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GB" sz="1800" dirty="0">
              <a:solidFill>
                <a:srgbClr val="C00000"/>
              </a:solidFill>
              <a:effectLst/>
              <a:latin typeface="#9Slide03 AllRoundGothic" panose="020B0703020202020104" pitchFamily="34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A734307-83B1-42FC-A9F6-F192A28E0EF7}"/>
              </a:ext>
            </a:extLst>
          </p:cNvPr>
          <p:cNvSpPr txBox="1"/>
          <p:nvPr/>
        </p:nvSpPr>
        <p:spPr>
          <a:xfrm>
            <a:off x="2844233" y="587287"/>
            <a:ext cx="9204891" cy="614937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384810" algn="just">
              <a:lnSpc>
                <a:spcPct val="120000"/>
              </a:lnSpc>
            </a:pPr>
            <a:r>
              <a:rPr lang="fr-FR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xavan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sz="2200" dirty="0">
              <a:solidFill>
                <a:schemeClr val="tx1"/>
              </a:solidFill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	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Tại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vực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khô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hạn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như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vùng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phía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nam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Xahara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làm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nương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rẫy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vẫn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là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hình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thức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canh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tác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phổ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biến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với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cây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trồng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chính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như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lạc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bông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kê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…;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chăn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nuôi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dê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cừu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theo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hình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thức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chăn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thả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.</a:t>
            </a:r>
            <a:r>
              <a:rPr lang="fr-FR" sz="2200" dirty="0">
                <a:solidFill>
                  <a:schemeClr val="tx1"/>
                </a:solidFill>
                <a:latin typeface="#9Slide07 IcielBaliho Script" pitchFamily="2" charset="-93"/>
              </a:rPr>
              <a:t>	</a:t>
            </a:r>
          </a:p>
          <a:p>
            <a:pPr algn="just">
              <a:lnSpc>
                <a:spcPct val="120000"/>
              </a:lnSpc>
            </a:pPr>
            <a:r>
              <a:rPr lang="fr-FR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Ê–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–ô–pia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Để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bảo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vệ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loài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sinh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vật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nhiều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quốc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gia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đã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thành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lập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vườn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quốc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gia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bảo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tồn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thiên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nhiên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đặc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biệt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là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“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xavan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công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viên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” (Kenia,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Tandania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…)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tạo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nên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nhiều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điểm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tham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quan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hấp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dẫn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khan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GB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sz="2200" dirty="0">
              <a:solidFill>
                <a:schemeClr val="tx1"/>
              </a:solidFill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5EE0610F-3819-4E88-B54F-913E376DE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40" t="81783" r="21147" b="2106"/>
          <a:stretch/>
        </p:blipFill>
        <p:spPr>
          <a:xfrm>
            <a:off x="0" y="-19050"/>
            <a:ext cx="2773967" cy="8408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76EA1D1-0CF1-4E35-86F6-5DE621BABBB0}"/>
              </a:ext>
            </a:extLst>
          </p:cNvPr>
          <p:cNvSpPr txBox="1"/>
          <p:nvPr/>
        </p:nvSpPr>
        <p:spPr>
          <a:xfrm>
            <a:off x="119756" y="9012"/>
            <a:ext cx="2127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7 IcielBaliho Script" pitchFamily="2" charset="-93"/>
              </a:rPr>
              <a:t>TRẠM</a:t>
            </a:r>
            <a:r>
              <a:rPr lang="en-US" sz="4000" dirty="0">
                <a:solidFill>
                  <a:schemeClr val="bg1"/>
                </a:solidFill>
                <a:latin typeface="#9Slide07 IcielBaliho Script" pitchFamily="2" charset="-93"/>
              </a:rPr>
              <a:t> 2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EB63C0B-C0CC-4843-8BAA-EA049E1BB18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0937" y="910633"/>
            <a:ext cx="2292091" cy="2227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3F6E208-3D4F-4359-9987-A43149ED8D6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7" y="4037607"/>
            <a:ext cx="2306860" cy="1885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579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">
            <a:extLst>
              <a:ext uri="{FF2B5EF4-FFF2-40B4-BE49-F238E27FC236}">
                <a16:creationId xmlns="" xmlns:a16="http://schemas.microsoft.com/office/drawing/2014/main" id="{5694B161-2997-4376-95CE-C35DC135E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6" t="61395" r="24021" b="22000"/>
          <a:stretch/>
        </p:blipFill>
        <p:spPr>
          <a:xfrm>
            <a:off x="0" y="0"/>
            <a:ext cx="2762250" cy="90749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B191787-0EB6-4767-8177-3642231C8DC5}"/>
              </a:ext>
            </a:extLst>
          </p:cNvPr>
          <p:cNvSpPr txBox="1"/>
          <p:nvPr/>
        </p:nvSpPr>
        <p:spPr>
          <a:xfrm>
            <a:off x="164651" y="6324237"/>
            <a:ext cx="2432947" cy="428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0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GB" sz="20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GB" sz="20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GB" sz="20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GB" sz="20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endParaRPr lang="en-GB" sz="20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2B2035A9-4F1C-437F-85E0-D294A16D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F14E5BE5-F413-4F31-BB68-B741C748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5" y="3032049"/>
            <a:ext cx="2722219" cy="87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0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tại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hoang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Xahara</a:t>
            </a:r>
            <a:endParaRPr kumimoji="0" lang="en-GB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CEE1219-F942-471B-A1F6-5976E1FFBABD}"/>
              </a:ext>
            </a:extLst>
          </p:cNvPr>
          <p:cNvSpPr txBox="1"/>
          <p:nvPr/>
        </p:nvSpPr>
        <p:spPr>
          <a:xfrm>
            <a:off x="3454147" y="62130"/>
            <a:ext cx="8357850" cy="498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400" b="1" dirty="0" err="1">
                <a:solidFill>
                  <a:srgbClr val="7030A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GB" sz="2400" b="1" dirty="0">
                <a:solidFill>
                  <a:srgbClr val="7030A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GB" sz="2400" b="1" dirty="0">
                <a:solidFill>
                  <a:srgbClr val="7030A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GB" sz="2400" b="1" dirty="0">
                <a:solidFill>
                  <a:srgbClr val="7030A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400" b="1" dirty="0">
                <a:solidFill>
                  <a:srgbClr val="7030A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400" b="1" dirty="0">
                <a:solidFill>
                  <a:srgbClr val="7030A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400" b="1" dirty="0">
                <a:solidFill>
                  <a:srgbClr val="7030A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7030A0"/>
                </a:solidFill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GB" sz="2400" b="1" dirty="0" err="1">
                <a:solidFill>
                  <a:srgbClr val="7030A0"/>
                </a:solidFill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GB" sz="1800" dirty="0">
              <a:solidFill>
                <a:srgbClr val="7030A0"/>
              </a:solidFill>
              <a:effectLst/>
              <a:latin typeface="#9Slide03 AllRoundGothic" panose="020B0703020202020104" pitchFamily="34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A734307-83B1-42FC-A9F6-F192A28E0EF7}"/>
              </a:ext>
            </a:extLst>
          </p:cNvPr>
          <p:cNvSpPr txBox="1"/>
          <p:nvPr/>
        </p:nvSpPr>
        <p:spPr>
          <a:xfrm>
            <a:off x="2844233" y="587287"/>
            <a:ext cx="9204891" cy="616040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384810" algn="just">
              <a:lnSpc>
                <a:spcPct val="110000"/>
              </a:lnSpc>
            </a:pPr>
            <a:r>
              <a:rPr lang="fr-FR" sz="20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Xahara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Calahari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Namip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Đặc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điểm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nổi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bật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của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môi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trường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này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tính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vô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cùng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khô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hạn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vì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lượng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mưa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trong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năm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rất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thấp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trong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lượng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bốc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hơi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lại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rất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lớn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.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Sự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chênh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lệch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nhiệt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độ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ngày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đêm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cũng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rất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lớn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.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Phần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lớn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bề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mặt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hoang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sỏi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đá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cồn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;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động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thực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vật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nghèo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nàn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.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Một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số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nơi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có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mạch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nước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ngầm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xuất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hiện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ốc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đảo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.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Có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một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số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khoáng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sản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trữ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lượng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lớn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đặc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biệt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dầu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mỏ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	Con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…).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cam,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0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Libi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Angieri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..)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212529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gành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13</a:t>
            </a:r>
            <a:r>
              <a:rPr lang="en-US" sz="2000" dirty="0">
                <a:solidFill>
                  <a:srgbClr val="212529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GDP)</a:t>
            </a:r>
            <a:endParaRPr lang="en-GB" sz="20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ra,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vành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thoái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76EA1D1-0CF1-4E35-86F6-5DE621BABBB0}"/>
              </a:ext>
            </a:extLst>
          </p:cNvPr>
          <p:cNvSpPr txBox="1"/>
          <p:nvPr/>
        </p:nvSpPr>
        <p:spPr>
          <a:xfrm>
            <a:off x="640077" y="69223"/>
            <a:ext cx="2127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7 IcielBaliho Script" pitchFamily="2" charset="-93"/>
              </a:rPr>
              <a:t>TRẠM</a:t>
            </a:r>
            <a:r>
              <a:rPr lang="en-US" sz="4000" dirty="0">
                <a:solidFill>
                  <a:schemeClr val="bg1"/>
                </a:solidFill>
                <a:latin typeface="#9Slide07 IcielBaliho Script" pitchFamily="2" charset="-93"/>
              </a:rPr>
              <a:t> 3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7C3ABB8-4A94-4048-8053-9DEFCAB24995}"/>
              </a:ext>
            </a:extLst>
          </p:cNvPr>
          <p:cNvPicPr/>
          <p:nvPr/>
        </p:nvPicPr>
        <p:blipFill rotWithShape="1">
          <a:blip r:embed="rId3"/>
          <a:srcRect b="13300"/>
          <a:stretch/>
        </p:blipFill>
        <p:spPr>
          <a:xfrm>
            <a:off x="247916" y="927037"/>
            <a:ext cx="2514333" cy="2235400"/>
          </a:xfrm>
          <a:prstGeom prst="rect">
            <a:avLst/>
          </a:prstGeom>
        </p:spPr>
      </p:pic>
      <p:pic>
        <p:nvPicPr>
          <p:cNvPr id="17" name="Picture 16" descr="A picture containing text, map&#10;&#10;Description automatically generated">
            <a:extLst>
              <a:ext uri="{FF2B5EF4-FFF2-40B4-BE49-F238E27FC236}">
                <a16:creationId xmlns="" xmlns:a16="http://schemas.microsoft.com/office/drawing/2014/main" id="{B578FA8E-DEE9-43CB-998B-91DF2B87A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34" r="16961"/>
          <a:stretch/>
        </p:blipFill>
        <p:spPr>
          <a:xfrm>
            <a:off x="280316" y="3904083"/>
            <a:ext cx="2323656" cy="240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44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81AFC127-36CC-45BF-83DD-412FE26A5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35" t="21395" r="22669" b="60931"/>
          <a:stretch/>
        </p:blipFill>
        <p:spPr>
          <a:xfrm>
            <a:off x="1" y="5839"/>
            <a:ext cx="2597598" cy="88926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B191787-0EB6-4767-8177-3642231C8DC5}"/>
              </a:ext>
            </a:extLst>
          </p:cNvPr>
          <p:cNvSpPr txBox="1"/>
          <p:nvPr/>
        </p:nvSpPr>
        <p:spPr>
          <a:xfrm>
            <a:off x="39380" y="5686425"/>
            <a:ext cx="2722219" cy="116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Bãi</a:t>
            </a:r>
            <a:r>
              <a:rPr lang="en-US" sz="2000" dirty="0">
                <a:solidFill>
                  <a:srgbClr val="00000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biển</a:t>
            </a:r>
            <a:r>
              <a:rPr lang="en-US" sz="2000" dirty="0">
                <a:solidFill>
                  <a:srgbClr val="00000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Boulders 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thị</a:t>
            </a:r>
            <a:r>
              <a:rPr lang="en-US" sz="2000" dirty="0">
                <a:solidFill>
                  <a:srgbClr val="00000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trấn</a:t>
            </a:r>
            <a:r>
              <a:rPr lang="en-US" sz="2000" dirty="0">
                <a:solidFill>
                  <a:srgbClr val="00000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Simon's Town, Cape Town, CH Nam Phi</a:t>
            </a:r>
            <a:endParaRPr lang="en-GB" sz="24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2B2035A9-4F1C-437F-85E0-D294A16D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F14E5BE5-F413-4F31-BB68-B741C748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5" y="3032049"/>
            <a:ext cx="2722219" cy="87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0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20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tại</a:t>
            </a:r>
            <a:r>
              <a:rPr lang="en-GB" sz="20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Cape town (CH Nam Phi)</a:t>
            </a:r>
            <a:endParaRPr kumimoji="0" lang="en-GB" alt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CEE1219-F942-471B-A1F6-5976E1FFBABD}"/>
              </a:ext>
            </a:extLst>
          </p:cNvPr>
          <p:cNvSpPr txBox="1"/>
          <p:nvPr/>
        </p:nvSpPr>
        <p:spPr>
          <a:xfrm>
            <a:off x="3454147" y="43080"/>
            <a:ext cx="8357850" cy="498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GB" sz="2400" b="1" dirty="0" err="1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GB" sz="2400" b="1" dirty="0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GB" sz="2400" b="1" dirty="0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GB" sz="2400" b="1" dirty="0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400" b="1" dirty="0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400" b="1" dirty="0" err="1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400" b="1" dirty="0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400" b="1" dirty="0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sz="2400" b="1" dirty="0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2400" b="1" dirty="0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B050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GB" sz="1800" dirty="0">
              <a:solidFill>
                <a:srgbClr val="00B050"/>
              </a:solidFill>
              <a:effectLst/>
              <a:latin typeface="#9Slide03 AllRoundGothic" panose="020B0703020202020104" pitchFamily="34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A734307-83B1-42FC-A9F6-F192A28E0EF7}"/>
              </a:ext>
            </a:extLst>
          </p:cNvPr>
          <p:cNvSpPr txBox="1"/>
          <p:nvPr/>
        </p:nvSpPr>
        <p:spPr>
          <a:xfrm>
            <a:off x="2844233" y="530137"/>
            <a:ext cx="9204891" cy="639482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indent="384810" algn="just">
              <a:lnSpc>
                <a:spcPct val="110000"/>
              </a:lnSpc>
            </a:pPr>
            <a:r>
              <a:rPr lang="fr-FR" sz="2200" dirty="0"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: cam,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liu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GB" sz="22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1/3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2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	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Hoạt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động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khai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thác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khoáng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sản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cũng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phát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triển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.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Đây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là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một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trong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những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trung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tâm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lớn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của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mỏ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cương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Nam Phi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khẩu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 uranium,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cương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crôm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GB" sz="2200" dirty="0">
                <a:solidFill>
                  <a:srgbClr val="212529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cương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23</a:t>
            </a:r>
            <a:r>
              <a:rPr lang="en-US" sz="2200" dirty="0">
                <a:solidFill>
                  <a:srgbClr val="11111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uranium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. Hai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crom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(Cr)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mangan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(Mn), CH Nam Phi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36</a:t>
            </a:r>
            <a:r>
              <a:rPr lang="en-US" sz="2200" dirty="0">
                <a:solidFill>
                  <a:srgbClr val="11111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crom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33</a:t>
            </a:r>
            <a:r>
              <a:rPr lang="en-US" sz="2200" dirty="0">
                <a:solidFill>
                  <a:srgbClr val="11111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mangan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 CH Nam Phi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tụt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7.</a:t>
            </a:r>
            <a:endParaRPr lang="en-GB" sz="22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0000"/>
              </a:lnSpc>
            </a:pP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22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0000"/>
              </a:lnSpc>
            </a:pP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thách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0000"/>
              </a:lnSpc>
            </a:pP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GB" sz="2200" dirty="0">
                <a:solidFill>
                  <a:srgbClr val="11111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2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76EA1D1-0CF1-4E35-86F6-5DE621BABBB0}"/>
              </a:ext>
            </a:extLst>
          </p:cNvPr>
          <p:cNvSpPr txBox="1"/>
          <p:nvPr/>
        </p:nvSpPr>
        <p:spPr>
          <a:xfrm>
            <a:off x="506727" y="69223"/>
            <a:ext cx="2127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7 IcielBaliho Script" pitchFamily="2" charset="-93"/>
              </a:rPr>
              <a:t>TRẠM</a:t>
            </a:r>
            <a:r>
              <a:rPr lang="en-US" sz="4000" dirty="0">
                <a:solidFill>
                  <a:schemeClr val="tx1"/>
                </a:solidFill>
                <a:latin typeface="#9Slide07 IcielBaliho Script" pitchFamily="2" charset="-93"/>
              </a:rPr>
              <a:t> 4</a:t>
            </a:r>
            <a:endParaRPr lang="en-GB" sz="400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3982EA0-10EA-4CD2-8146-3EFC05C2BC7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2876" y="829046"/>
            <a:ext cx="2660378" cy="2257425"/>
          </a:xfrm>
          <a:prstGeom prst="rect">
            <a:avLst/>
          </a:prstGeom>
        </p:spPr>
      </p:pic>
      <p:pic>
        <p:nvPicPr>
          <p:cNvPr id="14" name="Picture 13" descr="Bãi biển Boulders Nam Phi – thiên đường của những chú chim cánh cụt đáng yêu ">
            <a:extLst>
              <a:ext uri="{FF2B5EF4-FFF2-40B4-BE49-F238E27FC236}">
                <a16:creationId xmlns="" xmlns:a16="http://schemas.microsoft.com/office/drawing/2014/main" id="{84B75821-AD00-421C-AFB7-F3517529F83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23" y="3990975"/>
            <a:ext cx="2473642" cy="1695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65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0FF7F293-B34B-4D2B-A77B-73FD46A40021}"/>
              </a:ext>
            </a:extLst>
          </p:cNvPr>
          <p:cNvSpPr txBox="1"/>
          <p:nvPr/>
        </p:nvSpPr>
        <p:spPr>
          <a:xfrm>
            <a:off x="7633113" y="6315992"/>
            <a:ext cx="3752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Lược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đồ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kinh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tế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châu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Phi</a:t>
            </a:r>
            <a:endParaRPr lang="en-GB" sz="2400" dirty="0">
              <a:latin typeface="#9Slide07 IcielBaliho Script" pitchFamily="2" charset="-9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FDBD57-AB43-4B38-92E6-E4F96C6F9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239" y="42863"/>
            <a:ext cx="5083698" cy="6343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472958C-6542-4C6B-96CC-20B7F17997B2}"/>
              </a:ext>
            </a:extLst>
          </p:cNvPr>
          <p:cNvSpPr txBox="1"/>
          <p:nvPr/>
        </p:nvSpPr>
        <p:spPr>
          <a:xfrm>
            <a:off x="104775" y="17962"/>
            <a:ext cx="6791325" cy="12741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GB" sz="2200" dirty="0" err="1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2200" dirty="0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7030A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2200" dirty="0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GB" sz="2200" dirty="0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GB" sz="2200" dirty="0" err="1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GB" sz="2200" dirty="0">
              <a:solidFill>
                <a:srgbClr val="7030A0"/>
              </a:solidFill>
              <a:latin typeface="#9Slide07 IcielBaliho Script" pitchFamily="2" charset="-93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GB" sz="2200" dirty="0" err="1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sz="2200" dirty="0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200" dirty="0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GB" sz="2200" dirty="0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GB" sz="22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200" dirty="0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200" dirty="0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200" dirty="0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2200" dirty="0" err="1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GB" sz="2200" dirty="0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GB" sz="2200" dirty="0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GB" sz="2200" dirty="0" err="1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200" dirty="0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2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4943BC0-CB37-497C-AF8F-DD90051280D7}"/>
              </a:ext>
            </a:extLst>
          </p:cNvPr>
          <p:cNvSpPr txBox="1"/>
          <p:nvPr/>
        </p:nvSpPr>
        <p:spPr>
          <a:xfrm>
            <a:off x="1840220" y="6330899"/>
            <a:ext cx="4654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Lược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đồ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các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môi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trường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tự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nhiên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châu</a:t>
            </a:r>
            <a:r>
              <a:rPr lang="en-GB" sz="24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Phi</a:t>
            </a:r>
            <a:endParaRPr lang="en-GB" sz="2400" dirty="0">
              <a:latin typeface="#9Slide07 IcielBaliho Script" pitchFamily="2" charset="-93"/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="" xmlns:a16="http://schemas.microsoft.com/office/drawing/2014/main" id="{9815F9B6-E667-439E-A715-70F591797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00"/>
          <a:stretch/>
        </p:blipFill>
        <p:spPr>
          <a:xfrm>
            <a:off x="1840220" y="1375258"/>
            <a:ext cx="4734196" cy="5086216"/>
          </a:xfrm>
          <a:prstGeom prst="rect">
            <a:avLst/>
          </a:prstGeom>
        </p:spPr>
      </p:pic>
      <p:pic>
        <p:nvPicPr>
          <p:cNvPr id="2050" name="Picture 2" descr="Test Icon">
            <a:extLst>
              <a:ext uri="{FF2B5EF4-FFF2-40B4-BE49-F238E27FC236}">
                <a16:creationId xmlns="" xmlns:a16="http://schemas.microsoft.com/office/drawing/2014/main" id="{13CE0925-1E95-43F9-93B0-966FAFBFE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7" t="1040" r="21667" b="2117"/>
          <a:stretch/>
        </p:blipFill>
        <p:spPr bwMode="auto">
          <a:xfrm>
            <a:off x="156449" y="1897486"/>
            <a:ext cx="1592201" cy="15752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F9A341-8EC2-4B7E-8872-D73D540E1340}"/>
              </a:ext>
            </a:extLst>
          </p:cNvPr>
          <p:cNvSpPr txBox="1"/>
          <p:nvPr/>
        </p:nvSpPr>
        <p:spPr>
          <a:xfrm>
            <a:off x="35768" y="3530329"/>
            <a:ext cx="1833562" cy="562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800" dirty="0" err="1">
                <a:solidFill>
                  <a:srgbClr val="C0000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GB" sz="2800" dirty="0">
                <a:solidFill>
                  <a:srgbClr val="C0000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endParaRPr lang="en-GB" sz="2800" dirty="0">
              <a:solidFill>
                <a:srgbClr val="C00000"/>
              </a:solidFill>
              <a:latin typeface="#9Slide07 IcielBaliho Script" pitchFamily="2" charset="-93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8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D28E1D-5E89-4D86-855E-158C192CAC9C}"/>
              </a:ext>
            </a:extLst>
          </p:cNvPr>
          <p:cNvSpPr txBox="1"/>
          <p:nvPr/>
        </p:nvSpPr>
        <p:spPr>
          <a:xfrm>
            <a:off x="123825" y="-38100"/>
            <a:ext cx="12068175" cy="109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CÁCH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THỨC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NGƯỜI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DÂN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CHÂU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PHI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KHAI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THÁC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THIÊN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NHIÊN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Ở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CÁC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MÔI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TRƯỜNG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KHÁC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NHAU</a:t>
            </a:r>
            <a:endParaRPr lang="en-US" sz="2600" dirty="0">
              <a:solidFill>
                <a:srgbClr val="C00000"/>
              </a:solidFill>
              <a:latin typeface="#9Slide07 IcielBaliho Script" pitchFamily="2" charset="-93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#9Slide07 IcielBaliho Script" pitchFamily="2" charset="-93"/>
              </a:rPr>
              <a:t>(</a:t>
            </a:r>
            <a:r>
              <a:rPr lang="en-US" sz="2000" dirty="0" err="1">
                <a:solidFill>
                  <a:schemeClr val="tx1"/>
                </a:solidFill>
                <a:latin typeface="#9Slide07 IcielBaliho Script" pitchFamily="2" charset="-93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7 IcielBaliho Script" pitchFamily="2" charset="-93"/>
              </a:rPr>
              <a:t>nội</a:t>
            </a:r>
            <a:r>
              <a:rPr lang="en-US" sz="2000" dirty="0">
                <a:solidFill>
                  <a:schemeClr val="tx1"/>
                </a:solidFill>
                <a:latin typeface="#9Slide07 IcielBaliho Script" pitchFamily="2" charset="-93"/>
              </a:rPr>
              <a:t> dung </a:t>
            </a:r>
            <a:r>
              <a:rPr lang="en-US" sz="2000" dirty="0" err="1">
                <a:solidFill>
                  <a:schemeClr val="tx1"/>
                </a:solidFill>
                <a:latin typeface="#9Slide07 IcielBaliho Script" pitchFamily="2" charset="-93"/>
              </a:rPr>
              <a:t>đúng</a:t>
            </a:r>
            <a:r>
              <a:rPr lang="en-US" sz="2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7 IcielBaliho Script" pitchFamily="2" charset="-93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#9Slide07 IcielBaliho Script" pitchFamily="2" charset="-93"/>
              </a:rPr>
              <a:t> 0.2 </a:t>
            </a:r>
            <a:r>
              <a:rPr lang="en-US" sz="2000" dirty="0" err="1">
                <a:solidFill>
                  <a:schemeClr val="tx1"/>
                </a:solidFill>
                <a:latin typeface="#9Slide07 IcielBaliho Script" pitchFamily="2" charset="-93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#9Slide07 IcielBaliho Script" pitchFamily="2" charset="-93"/>
              </a:rPr>
              <a:t>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6827375A-8DBB-44F3-A197-300F290D6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444171"/>
              </p:ext>
            </p:extLst>
          </p:nvPr>
        </p:nvGraphicFramePr>
        <p:xfrm>
          <a:off x="238125" y="1095375"/>
          <a:ext cx="11753850" cy="5720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3550">
                  <a:extLst>
                    <a:ext uri="{9D8B030D-6E8A-4147-A177-3AD203B41FA5}">
                      <a16:colId xmlns="" xmlns:a16="http://schemas.microsoft.com/office/drawing/2014/main" val="4105583287"/>
                    </a:ext>
                  </a:extLst>
                </a:gridCol>
                <a:gridCol w="2495550">
                  <a:extLst>
                    <a:ext uri="{9D8B030D-6E8A-4147-A177-3AD203B41FA5}">
                      <a16:colId xmlns="" xmlns:a16="http://schemas.microsoft.com/office/drawing/2014/main" val="151957067"/>
                    </a:ext>
                  </a:extLst>
                </a:gridCol>
                <a:gridCol w="2419350">
                  <a:extLst>
                    <a:ext uri="{9D8B030D-6E8A-4147-A177-3AD203B41FA5}">
                      <a16:colId xmlns="" xmlns:a16="http://schemas.microsoft.com/office/drawing/2014/main" val="612177428"/>
                    </a:ext>
                  </a:extLst>
                </a:gridCol>
                <a:gridCol w="2600325">
                  <a:extLst>
                    <a:ext uri="{9D8B030D-6E8A-4147-A177-3AD203B41FA5}">
                      <a16:colId xmlns="" xmlns:a16="http://schemas.microsoft.com/office/drawing/2014/main" val="2813071797"/>
                    </a:ext>
                  </a:extLst>
                </a:gridCol>
                <a:gridCol w="2505075">
                  <a:extLst>
                    <a:ext uri="{9D8B030D-6E8A-4147-A177-3AD203B41FA5}">
                      <a16:colId xmlns="" xmlns:a16="http://schemas.microsoft.com/office/drawing/2014/main" val="1000035189"/>
                    </a:ext>
                  </a:extLst>
                </a:gridCol>
              </a:tblGrid>
              <a:tr h="49044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Môi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trường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Xích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đạo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ẩm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Nhiệt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đới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Hoang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mạc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Địa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trung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hải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8361918"/>
                  </a:ext>
                </a:extLst>
              </a:tr>
              <a:tr h="115717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Vị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trí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Gồm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bồn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địa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Công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–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gô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vùng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duyên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hải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phía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bắc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vịnh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Ghi-nê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Phân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bố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ở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phía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bắc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phía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nam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môi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trường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xích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đạo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Gồm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hoang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mạc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Xahara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Calahari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Namip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Dải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hẹp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ở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vùng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cực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Bắc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cực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Nam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châu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Phi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6431467"/>
                  </a:ext>
                </a:extLst>
              </a:tr>
              <a:tr h="75939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Các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quốc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gia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Côt-đi-voa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Gana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Camơ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-run,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Cônggô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…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Mali, Ni-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giê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Sát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Ê-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-ô-pi…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An-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giê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ri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Libi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Ai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Cập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Bôt-xoa-na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…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CH Nam Phi,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một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phần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Ai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Cập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Libi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…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2154004"/>
                  </a:ext>
                </a:extLst>
              </a:tr>
              <a:tr h="314606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Khí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hậu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và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tài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nguyên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Khí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hậu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Nóng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ẩm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mưa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nhiều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mỏ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quặngsắt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Phía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bắc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mưa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ít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thời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kì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khô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hạn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kéo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dài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chì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Khí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hậu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rất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khô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hạn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mưa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rất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ít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nghèo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sỏi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ngầm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mỏ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Thảm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GB" sz="2200" dirty="0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dirty="0" err="1">
                          <a:effectLst/>
                          <a:latin typeface="#9Slide07 IcielBaliho Script" pitchFamily="2" charset="-93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endParaRPr lang="en-GB" sz="2200" dirty="0"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mỏ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36448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9363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D28E1D-5E89-4D86-855E-158C192CAC9C}"/>
              </a:ext>
            </a:extLst>
          </p:cNvPr>
          <p:cNvSpPr txBox="1"/>
          <p:nvPr/>
        </p:nvSpPr>
        <p:spPr>
          <a:xfrm>
            <a:off x="362357" y="104775"/>
            <a:ext cx="11505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CÁCH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THỨC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NGƯỜI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DÂN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CHÂU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PHI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KHAI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THÁC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THIÊN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NHIÊN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Ở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CÁC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MÔI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TRƯỜNG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KHÁC</a:t>
            </a:r>
            <a:r>
              <a:rPr lang="en-US" sz="26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#9Slide07 IcielBaliho Script" pitchFamily="2" charset="-93"/>
              </a:rPr>
              <a:t>NHAU</a:t>
            </a:r>
            <a:endParaRPr lang="en-US" sz="2600" dirty="0">
              <a:solidFill>
                <a:srgbClr val="C00000"/>
              </a:solidFill>
              <a:latin typeface="#9Slide07 IcielBaliho Script" pitchFamily="2" charset="-93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6827375A-8DBB-44F3-A197-300F290D6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532563"/>
              </p:ext>
            </p:extLst>
          </p:nvPr>
        </p:nvGraphicFramePr>
        <p:xfrm>
          <a:off x="209549" y="734448"/>
          <a:ext cx="11820526" cy="60281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0651">
                  <a:extLst>
                    <a:ext uri="{9D8B030D-6E8A-4147-A177-3AD203B41FA5}">
                      <a16:colId xmlns="" xmlns:a16="http://schemas.microsoft.com/office/drawing/2014/main" val="4105583287"/>
                    </a:ext>
                  </a:extLst>
                </a:gridCol>
                <a:gridCol w="2457450">
                  <a:extLst>
                    <a:ext uri="{9D8B030D-6E8A-4147-A177-3AD203B41FA5}">
                      <a16:colId xmlns="" xmlns:a16="http://schemas.microsoft.com/office/drawing/2014/main" val="151957067"/>
                    </a:ext>
                  </a:extLst>
                </a:gridCol>
                <a:gridCol w="2838450">
                  <a:extLst>
                    <a:ext uri="{9D8B030D-6E8A-4147-A177-3AD203B41FA5}">
                      <a16:colId xmlns="" xmlns:a16="http://schemas.microsoft.com/office/drawing/2014/main" val="612177428"/>
                    </a:ext>
                  </a:extLst>
                </a:gridCol>
                <a:gridCol w="2894192">
                  <a:extLst>
                    <a:ext uri="{9D8B030D-6E8A-4147-A177-3AD203B41FA5}">
                      <a16:colId xmlns="" xmlns:a16="http://schemas.microsoft.com/office/drawing/2014/main" val="2813071797"/>
                    </a:ext>
                  </a:extLst>
                </a:gridCol>
                <a:gridCol w="2239783">
                  <a:extLst>
                    <a:ext uri="{9D8B030D-6E8A-4147-A177-3AD203B41FA5}">
                      <a16:colId xmlns="" xmlns:a16="http://schemas.microsoft.com/office/drawing/2014/main" val="1000035189"/>
                    </a:ext>
                  </a:extLst>
                </a:gridCol>
              </a:tblGrid>
              <a:tr h="49606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Môi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trường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Xích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đạo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ẩm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Nhiệt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đới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Hoang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mạc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Địa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trung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hải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8361918"/>
                  </a:ext>
                </a:extLst>
              </a:tr>
              <a:tr h="1061584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Cách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thức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khai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tài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nguyên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Khai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thác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tài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nguyên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đất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nước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rừng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… =&gt;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hình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thành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vùng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trồng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cây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công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nghiệp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phê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ca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cao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cao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su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cọ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dầu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…=&gt;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xuất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khẩu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mỏ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bô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Vùng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khô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hạn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trồng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kê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chăn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nuôi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dê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cừu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</a:t>
                      </a:r>
                    </a:p>
                    <a:p>
                      <a:pPr marL="0" indent="0" algn="just">
                        <a:lnSpc>
                          <a:spcPct val="11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khẩu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xavan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…=&gt;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SV,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Phát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triển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chăn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nuôi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du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mục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cam,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chanh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KHKT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=&gt;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ruộng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Trồng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cây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ăn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quả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nhiệt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đới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nho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cam,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chanh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ô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liu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…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phốt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mỏ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3596440"/>
                  </a:ext>
                </a:extLst>
              </a:tr>
              <a:tr h="496069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Vấn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đề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môi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trường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Suy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giảm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diện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tích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rừng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Ô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Thoái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hóa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đất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khan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hiếm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nước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chủng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Tình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hoang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mạc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hóa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ngày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càng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mở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rộng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-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Tình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trạng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hoang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mạc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hóa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mở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rộng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61711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2DDFC2-35D1-4242-9BF4-ACEDC9AEF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5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CB28F03-6C61-4F42-A298-0E505AE2F1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C043507-C865-410A-9A9B-C698A0C70762}"/>
              </a:ext>
            </a:extLst>
          </p:cNvPr>
          <p:cNvSpPr/>
          <p:nvPr/>
        </p:nvSpPr>
        <p:spPr>
          <a:xfrm>
            <a:off x="264706" y="317217"/>
            <a:ext cx="11649396" cy="626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Think Pair Share Learning Strategy Online | by Chelsea Bullock | Medium">
            <a:extLst>
              <a:ext uri="{FF2B5EF4-FFF2-40B4-BE49-F238E27FC236}">
                <a16:creationId xmlns="" xmlns:a16="http://schemas.microsoft.com/office/drawing/2014/main" id="{E102ABC7-40A4-4E33-82E0-6FA357471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2" y="2495550"/>
            <a:ext cx="7643813" cy="27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allenge stamp sign seal Royalty Free Vector Image">
            <a:extLst>
              <a:ext uri="{FF2B5EF4-FFF2-40B4-BE49-F238E27FC236}">
                <a16:creationId xmlns="" xmlns:a16="http://schemas.microsoft.com/office/drawing/2014/main" id="{3ACC69C9-ABE9-4CCF-B107-7415F121E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 rot="20798617">
            <a:off x="424608" y="623275"/>
            <a:ext cx="2084884" cy="15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F9BDDE1-8ABC-4832-9F46-7452FC61E5B1}"/>
              </a:ext>
            </a:extLst>
          </p:cNvPr>
          <p:cNvSpPr txBox="1"/>
          <p:nvPr/>
        </p:nvSpPr>
        <p:spPr>
          <a:xfrm>
            <a:off x="3298825" y="5049857"/>
            <a:ext cx="2433638" cy="1257460"/>
          </a:xfrm>
          <a:custGeom>
            <a:avLst/>
            <a:gdLst>
              <a:gd name="connsiteX0" fmla="*/ 0 w 2433638"/>
              <a:gd name="connsiteY0" fmla="*/ 0 h 1257460"/>
              <a:gd name="connsiteX1" fmla="*/ 2433638 w 2433638"/>
              <a:gd name="connsiteY1" fmla="*/ 0 h 1257460"/>
              <a:gd name="connsiteX2" fmla="*/ 2433638 w 2433638"/>
              <a:gd name="connsiteY2" fmla="*/ 1257460 h 1257460"/>
              <a:gd name="connsiteX3" fmla="*/ 0 w 2433638"/>
              <a:gd name="connsiteY3" fmla="*/ 1257460 h 1257460"/>
              <a:gd name="connsiteX4" fmla="*/ 0 w 2433638"/>
              <a:gd name="connsiteY4" fmla="*/ 0 h 125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3638" h="1257460" extrusionOk="0">
                <a:moveTo>
                  <a:pt x="0" y="0"/>
                </a:moveTo>
                <a:cubicBezTo>
                  <a:pt x="344615" y="161240"/>
                  <a:pt x="1275977" y="52773"/>
                  <a:pt x="2433638" y="0"/>
                </a:cubicBezTo>
                <a:cubicBezTo>
                  <a:pt x="2534325" y="242779"/>
                  <a:pt x="2524448" y="961483"/>
                  <a:pt x="2433638" y="1257460"/>
                </a:cubicBezTo>
                <a:cubicBezTo>
                  <a:pt x="1778520" y="1284123"/>
                  <a:pt x="249034" y="1295453"/>
                  <a:pt x="0" y="1257460"/>
                </a:cubicBezTo>
                <a:cubicBezTo>
                  <a:pt x="73201" y="700017"/>
                  <a:pt x="-70971" y="515963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="" xmlns:ask="http://schemas.microsoft.com/office/drawing/2018/sketchyshapes" sd="36132187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30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7030A0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GB" sz="2800" dirty="0">
                <a:solidFill>
                  <a:srgbClr val="7030A0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endParaRPr lang="en-GB" sz="4000" dirty="0">
              <a:solidFill>
                <a:srgbClr val="7030A0"/>
              </a:solidFill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154DA14-C3D1-40FE-806A-1984871E6ACF}"/>
              </a:ext>
            </a:extLst>
          </p:cNvPr>
          <p:cNvSpPr txBox="1"/>
          <p:nvPr/>
        </p:nvSpPr>
        <p:spPr>
          <a:xfrm>
            <a:off x="6085681" y="5049857"/>
            <a:ext cx="2433638" cy="1257460"/>
          </a:xfrm>
          <a:custGeom>
            <a:avLst/>
            <a:gdLst>
              <a:gd name="connsiteX0" fmla="*/ 0 w 2433638"/>
              <a:gd name="connsiteY0" fmla="*/ 0 h 1257460"/>
              <a:gd name="connsiteX1" fmla="*/ 2433638 w 2433638"/>
              <a:gd name="connsiteY1" fmla="*/ 0 h 1257460"/>
              <a:gd name="connsiteX2" fmla="*/ 2433638 w 2433638"/>
              <a:gd name="connsiteY2" fmla="*/ 1257460 h 1257460"/>
              <a:gd name="connsiteX3" fmla="*/ 0 w 2433638"/>
              <a:gd name="connsiteY3" fmla="*/ 1257460 h 1257460"/>
              <a:gd name="connsiteX4" fmla="*/ 0 w 2433638"/>
              <a:gd name="connsiteY4" fmla="*/ 0 h 125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3638" h="1257460" extrusionOk="0">
                <a:moveTo>
                  <a:pt x="0" y="0"/>
                </a:moveTo>
                <a:cubicBezTo>
                  <a:pt x="344615" y="161240"/>
                  <a:pt x="1275977" y="52773"/>
                  <a:pt x="2433638" y="0"/>
                </a:cubicBezTo>
                <a:cubicBezTo>
                  <a:pt x="2534325" y="242779"/>
                  <a:pt x="2524448" y="961483"/>
                  <a:pt x="2433638" y="1257460"/>
                </a:cubicBezTo>
                <a:cubicBezTo>
                  <a:pt x="1778520" y="1284123"/>
                  <a:pt x="249034" y="1295453"/>
                  <a:pt x="0" y="1257460"/>
                </a:cubicBezTo>
                <a:cubicBezTo>
                  <a:pt x="73201" y="700017"/>
                  <a:pt x="-70971" y="515963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="" xmlns:ask="http://schemas.microsoft.com/office/drawing/2018/sketchyshapes" sd="36132187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30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7030A0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800" dirty="0">
                <a:solidFill>
                  <a:srgbClr val="7030A0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GB" sz="2800" dirty="0">
                <a:solidFill>
                  <a:srgbClr val="7030A0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endParaRPr lang="en-GB" sz="4000" dirty="0">
              <a:solidFill>
                <a:srgbClr val="7030A0"/>
              </a:solidFill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7974053-D2C7-4A04-A696-13DCF6C000C6}"/>
              </a:ext>
            </a:extLst>
          </p:cNvPr>
          <p:cNvSpPr txBox="1"/>
          <p:nvPr/>
        </p:nvSpPr>
        <p:spPr>
          <a:xfrm>
            <a:off x="8529637" y="5049857"/>
            <a:ext cx="2433638" cy="1257460"/>
          </a:xfrm>
          <a:custGeom>
            <a:avLst/>
            <a:gdLst>
              <a:gd name="connsiteX0" fmla="*/ 0 w 2433638"/>
              <a:gd name="connsiteY0" fmla="*/ 0 h 1257460"/>
              <a:gd name="connsiteX1" fmla="*/ 2433638 w 2433638"/>
              <a:gd name="connsiteY1" fmla="*/ 0 h 1257460"/>
              <a:gd name="connsiteX2" fmla="*/ 2433638 w 2433638"/>
              <a:gd name="connsiteY2" fmla="*/ 1257460 h 1257460"/>
              <a:gd name="connsiteX3" fmla="*/ 0 w 2433638"/>
              <a:gd name="connsiteY3" fmla="*/ 1257460 h 1257460"/>
              <a:gd name="connsiteX4" fmla="*/ 0 w 2433638"/>
              <a:gd name="connsiteY4" fmla="*/ 0 h 125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3638" h="1257460" extrusionOk="0">
                <a:moveTo>
                  <a:pt x="0" y="0"/>
                </a:moveTo>
                <a:cubicBezTo>
                  <a:pt x="344615" y="161240"/>
                  <a:pt x="1275977" y="52773"/>
                  <a:pt x="2433638" y="0"/>
                </a:cubicBezTo>
                <a:cubicBezTo>
                  <a:pt x="2534325" y="242779"/>
                  <a:pt x="2524448" y="961483"/>
                  <a:pt x="2433638" y="1257460"/>
                </a:cubicBezTo>
                <a:cubicBezTo>
                  <a:pt x="1778520" y="1284123"/>
                  <a:pt x="249034" y="1295453"/>
                  <a:pt x="0" y="1257460"/>
                </a:cubicBezTo>
                <a:cubicBezTo>
                  <a:pt x="73201" y="700017"/>
                  <a:pt x="-70971" y="515963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="" xmlns:ask="http://schemas.microsoft.com/office/drawing/2018/sketchyshapes" sd="36132187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endParaRPr lang="en-GB" sz="28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spcAft>
                <a:spcPts val="800"/>
              </a:spcAft>
            </a:pPr>
            <a:r>
              <a:rPr lang="en-GB" sz="2800" dirty="0" err="1">
                <a:solidFill>
                  <a:srgbClr val="7030A0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GB" sz="2800" dirty="0">
                <a:solidFill>
                  <a:srgbClr val="7030A0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endParaRPr lang="en-GB" sz="4000" dirty="0">
              <a:solidFill>
                <a:srgbClr val="7030A0"/>
              </a:solidFill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9CC01FC-BC60-44BF-B8D4-ACD037066558}"/>
              </a:ext>
            </a:extLst>
          </p:cNvPr>
          <p:cNvSpPr txBox="1"/>
          <p:nvPr/>
        </p:nvSpPr>
        <p:spPr>
          <a:xfrm>
            <a:off x="2638426" y="529575"/>
            <a:ext cx="9096375" cy="1701684"/>
          </a:xfrm>
          <a:custGeom>
            <a:avLst/>
            <a:gdLst>
              <a:gd name="connsiteX0" fmla="*/ 0 w 9096375"/>
              <a:gd name="connsiteY0" fmla="*/ 0 h 1701684"/>
              <a:gd name="connsiteX1" fmla="*/ 9096375 w 9096375"/>
              <a:gd name="connsiteY1" fmla="*/ 0 h 1701684"/>
              <a:gd name="connsiteX2" fmla="*/ 9096375 w 9096375"/>
              <a:gd name="connsiteY2" fmla="*/ 1701684 h 1701684"/>
              <a:gd name="connsiteX3" fmla="*/ 0 w 9096375"/>
              <a:gd name="connsiteY3" fmla="*/ 1701684 h 1701684"/>
              <a:gd name="connsiteX4" fmla="*/ 0 w 9096375"/>
              <a:gd name="connsiteY4" fmla="*/ 0 h 170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96375" h="1701684" extrusionOk="0">
                <a:moveTo>
                  <a:pt x="0" y="0"/>
                </a:moveTo>
                <a:cubicBezTo>
                  <a:pt x="1878275" y="161240"/>
                  <a:pt x="6266608" y="52773"/>
                  <a:pt x="9096375" y="0"/>
                </a:cubicBezTo>
                <a:cubicBezTo>
                  <a:pt x="9124080" y="216523"/>
                  <a:pt x="9147568" y="1047700"/>
                  <a:pt x="9096375" y="1701684"/>
                </a:cubicBezTo>
                <a:cubicBezTo>
                  <a:pt x="4793530" y="1728347"/>
                  <a:pt x="3407834" y="1739677"/>
                  <a:pt x="0" y="1701684"/>
                </a:cubicBezTo>
                <a:cubicBezTo>
                  <a:pt x="86665" y="871786"/>
                  <a:pt x="112272" y="655118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36132187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600" dirty="0">
                <a:solidFill>
                  <a:srgbClr val="7030A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Thách thức </a:t>
            </a:r>
            <a:r>
              <a:rPr lang="vi-VN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lớn hiện nay của hầu hết các</a:t>
            </a:r>
            <a:r>
              <a:rPr lang="en-GB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GB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GB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GB" sz="26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môi trường </a:t>
            </a:r>
            <a:r>
              <a:rPr lang="en-GB" sz="26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GB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GB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châu Phi trong quá trình khai thác </a:t>
            </a:r>
            <a:r>
              <a:rPr lang="en-GB" sz="26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GB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GB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GB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thiên nhiên là gì? </a:t>
            </a:r>
            <a:endParaRPr lang="en-GB" sz="26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Hãy nêu các giải pháp để hạn chế tình trạng đó ở châu Phi.</a:t>
            </a:r>
            <a:endParaRPr lang="en-GB" sz="2600" dirty="0">
              <a:solidFill>
                <a:srgbClr val="7030A0"/>
              </a:solidFill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1 Minute Timer">
            <a:hlinkClick r:id="" action="ppaction://media"/>
            <a:extLst>
              <a:ext uri="{FF2B5EF4-FFF2-40B4-BE49-F238E27FC236}">
                <a16:creationId xmlns="" xmlns:a16="http://schemas.microsoft.com/office/drawing/2014/main" id="{2A3BEE2C-5563-48A6-817E-32D2751ED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698" y="3289313"/>
            <a:ext cx="2098504" cy="1180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C8F51E8-DEE8-469E-A510-F87A7199FE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9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2889432B-79DA-4B18-96B2-EF8E4055E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9" r="31699"/>
          <a:stretch/>
        </p:blipFill>
        <p:spPr bwMode="auto">
          <a:xfrm>
            <a:off x="303090" y="1416844"/>
            <a:ext cx="4994516" cy="40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lobe World Discover Connection Network Flat Color Icon Vect, Globe Icons,  Network Icons, World Icons PNG and Vector with Transparent Background for  Free Download">
            <a:extLst>
              <a:ext uri="{FF2B5EF4-FFF2-40B4-BE49-F238E27FC236}">
                <a16:creationId xmlns="" xmlns:a16="http://schemas.microsoft.com/office/drawing/2014/main" id="{2C0CD70A-3863-4DE0-9695-95D329E06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t="18594" r="19375" b="19218"/>
          <a:stretch/>
        </p:blipFill>
        <p:spPr bwMode="auto">
          <a:xfrm>
            <a:off x="78162" y="17551"/>
            <a:ext cx="1337165" cy="135417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CCE2DA0-E197-483F-9584-7057C7B3955A}"/>
              </a:ext>
            </a:extLst>
          </p:cNvPr>
          <p:cNvSpPr txBox="1"/>
          <p:nvPr/>
        </p:nvSpPr>
        <p:spPr>
          <a:xfrm rot="20923356">
            <a:off x="1184510" y="425966"/>
            <a:ext cx="4514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Vấn</a:t>
            </a:r>
            <a:r>
              <a:rPr lang="en-GB" sz="4800" dirty="0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đề</a:t>
            </a:r>
            <a:r>
              <a:rPr lang="en-GB" sz="4800" dirty="0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hôm</a:t>
            </a:r>
            <a:r>
              <a:rPr lang="en-GB" sz="4800" dirty="0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 nay</a:t>
            </a:r>
            <a:endParaRPr lang="en-GB" sz="4800" dirty="0">
              <a:solidFill>
                <a:srgbClr val="7030A0"/>
              </a:solidFill>
              <a:latin typeface="#9Slide06 Hellvina Hand Script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D7C6919-30DE-4FC7-AB14-7EC265756524}"/>
              </a:ext>
            </a:extLst>
          </p:cNvPr>
          <p:cNvSpPr txBox="1"/>
          <p:nvPr/>
        </p:nvSpPr>
        <p:spPr>
          <a:xfrm>
            <a:off x="203202" y="5421327"/>
            <a:ext cx="529272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Hoang</a:t>
            </a:r>
            <a:r>
              <a:rPr lang="vi-VN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mạc hóa </a:t>
            </a:r>
            <a:r>
              <a:rPr lang="vi-VN" sz="23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là hiện tượng suy thoái đất đai ở những vùng khô hạn, bán khô hạn; </a:t>
            </a:r>
            <a:r>
              <a:rPr lang="en-GB" sz="23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do </a:t>
            </a:r>
            <a:r>
              <a:rPr lang="vi-VN" sz="23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biến đổi khí hậu</a:t>
            </a:r>
            <a:r>
              <a:rPr lang="en-GB" sz="23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3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và</a:t>
            </a:r>
            <a:r>
              <a:rPr lang="en-GB" sz="23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3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những</a:t>
            </a:r>
            <a:r>
              <a:rPr lang="en-GB" sz="23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3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tác</a:t>
            </a:r>
            <a:r>
              <a:rPr lang="en-GB" sz="23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3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động</a:t>
            </a:r>
            <a:r>
              <a:rPr lang="en-GB" sz="23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3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của</a:t>
            </a:r>
            <a:r>
              <a:rPr lang="en-GB" sz="23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con </a:t>
            </a:r>
            <a:r>
              <a:rPr lang="en-GB" sz="23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người</a:t>
            </a:r>
            <a:endParaRPr lang="en-GB" sz="2300" dirty="0">
              <a:latin typeface="#9Slide07 IcielBaliho Script" pitchFamily="2" charset="-93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D390725-C117-4CC2-B841-06FE262CEB64}"/>
              </a:ext>
            </a:extLst>
          </p:cNvPr>
          <p:cNvSpPr txBox="1"/>
          <p:nvPr/>
        </p:nvSpPr>
        <p:spPr>
          <a:xfrm>
            <a:off x="5650110" y="836867"/>
            <a:ext cx="6307779" cy="5738622"/>
          </a:xfrm>
          <a:custGeom>
            <a:avLst/>
            <a:gdLst>
              <a:gd name="connsiteX0" fmla="*/ 0 w 6307779"/>
              <a:gd name="connsiteY0" fmla="*/ 0 h 5738622"/>
              <a:gd name="connsiteX1" fmla="*/ 504622 w 6307779"/>
              <a:gd name="connsiteY1" fmla="*/ 0 h 5738622"/>
              <a:gd name="connsiteX2" fmla="*/ 1135400 w 6307779"/>
              <a:gd name="connsiteY2" fmla="*/ 0 h 5738622"/>
              <a:gd name="connsiteX3" fmla="*/ 1766178 w 6307779"/>
              <a:gd name="connsiteY3" fmla="*/ 0 h 5738622"/>
              <a:gd name="connsiteX4" fmla="*/ 2396956 w 6307779"/>
              <a:gd name="connsiteY4" fmla="*/ 0 h 5738622"/>
              <a:gd name="connsiteX5" fmla="*/ 2838501 w 6307779"/>
              <a:gd name="connsiteY5" fmla="*/ 0 h 5738622"/>
              <a:gd name="connsiteX6" fmla="*/ 3343123 w 6307779"/>
              <a:gd name="connsiteY6" fmla="*/ 0 h 5738622"/>
              <a:gd name="connsiteX7" fmla="*/ 3910823 w 6307779"/>
              <a:gd name="connsiteY7" fmla="*/ 0 h 5738622"/>
              <a:gd name="connsiteX8" fmla="*/ 4604679 w 6307779"/>
              <a:gd name="connsiteY8" fmla="*/ 0 h 5738622"/>
              <a:gd name="connsiteX9" fmla="*/ 5109301 w 6307779"/>
              <a:gd name="connsiteY9" fmla="*/ 0 h 5738622"/>
              <a:gd name="connsiteX10" fmla="*/ 5677001 w 6307779"/>
              <a:gd name="connsiteY10" fmla="*/ 0 h 5738622"/>
              <a:gd name="connsiteX11" fmla="*/ 6307779 w 6307779"/>
              <a:gd name="connsiteY11" fmla="*/ 0 h 5738622"/>
              <a:gd name="connsiteX12" fmla="*/ 6307779 w 6307779"/>
              <a:gd name="connsiteY12" fmla="*/ 695011 h 5738622"/>
              <a:gd name="connsiteX13" fmla="*/ 6307779 w 6307779"/>
              <a:gd name="connsiteY13" fmla="*/ 1447408 h 5738622"/>
              <a:gd name="connsiteX14" fmla="*/ 6307779 w 6307779"/>
              <a:gd name="connsiteY14" fmla="*/ 2085033 h 5738622"/>
              <a:gd name="connsiteX15" fmla="*/ 6307779 w 6307779"/>
              <a:gd name="connsiteY15" fmla="*/ 2550499 h 5738622"/>
              <a:gd name="connsiteX16" fmla="*/ 6307779 w 6307779"/>
              <a:gd name="connsiteY16" fmla="*/ 3130737 h 5738622"/>
              <a:gd name="connsiteX17" fmla="*/ 6307779 w 6307779"/>
              <a:gd name="connsiteY17" fmla="*/ 3768362 h 5738622"/>
              <a:gd name="connsiteX18" fmla="*/ 6307779 w 6307779"/>
              <a:gd name="connsiteY18" fmla="*/ 4520759 h 5738622"/>
              <a:gd name="connsiteX19" fmla="*/ 6307779 w 6307779"/>
              <a:gd name="connsiteY19" fmla="*/ 4986225 h 5738622"/>
              <a:gd name="connsiteX20" fmla="*/ 6307779 w 6307779"/>
              <a:gd name="connsiteY20" fmla="*/ 5738622 h 5738622"/>
              <a:gd name="connsiteX21" fmla="*/ 5740079 w 6307779"/>
              <a:gd name="connsiteY21" fmla="*/ 5738622 h 5738622"/>
              <a:gd name="connsiteX22" fmla="*/ 5046223 w 6307779"/>
              <a:gd name="connsiteY22" fmla="*/ 5738622 h 5738622"/>
              <a:gd name="connsiteX23" fmla="*/ 4352368 w 6307779"/>
              <a:gd name="connsiteY23" fmla="*/ 5738622 h 5738622"/>
              <a:gd name="connsiteX24" fmla="*/ 3910823 w 6307779"/>
              <a:gd name="connsiteY24" fmla="*/ 5738622 h 5738622"/>
              <a:gd name="connsiteX25" fmla="*/ 3216967 w 6307779"/>
              <a:gd name="connsiteY25" fmla="*/ 5738622 h 5738622"/>
              <a:gd name="connsiteX26" fmla="*/ 2586189 w 6307779"/>
              <a:gd name="connsiteY26" fmla="*/ 5738622 h 5738622"/>
              <a:gd name="connsiteX27" fmla="*/ 1829256 w 6307779"/>
              <a:gd name="connsiteY27" fmla="*/ 5738622 h 5738622"/>
              <a:gd name="connsiteX28" fmla="*/ 1324634 w 6307779"/>
              <a:gd name="connsiteY28" fmla="*/ 5738622 h 5738622"/>
              <a:gd name="connsiteX29" fmla="*/ 630778 w 6307779"/>
              <a:gd name="connsiteY29" fmla="*/ 5738622 h 5738622"/>
              <a:gd name="connsiteX30" fmla="*/ 0 w 6307779"/>
              <a:gd name="connsiteY30" fmla="*/ 5738622 h 5738622"/>
              <a:gd name="connsiteX31" fmla="*/ 0 w 6307779"/>
              <a:gd name="connsiteY31" fmla="*/ 5043611 h 5738622"/>
              <a:gd name="connsiteX32" fmla="*/ 0 w 6307779"/>
              <a:gd name="connsiteY32" fmla="*/ 4348600 h 5738622"/>
              <a:gd name="connsiteX33" fmla="*/ 0 w 6307779"/>
              <a:gd name="connsiteY33" fmla="*/ 3825748 h 5738622"/>
              <a:gd name="connsiteX34" fmla="*/ 0 w 6307779"/>
              <a:gd name="connsiteY34" fmla="*/ 3130737 h 5738622"/>
              <a:gd name="connsiteX35" fmla="*/ 0 w 6307779"/>
              <a:gd name="connsiteY35" fmla="*/ 2550499 h 5738622"/>
              <a:gd name="connsiteX36" fmla="*/ 0 w 6307779"/>
              <a:gd name="connsiteY36" fmla="*/ 1912874 h 5738622"/>
              <a:gd name="connsiteX37" fmla="*/ 0 w 6307779"/>
              <a:gd name="connsiteY37" fmla="*/ 1217863 h 5738622"/>
              <a:gd name="connsiteX38" fmla="*/ 0 w 6307779"/>
              <a:gd name="connsiteY38" fmla="*/ 637625 h 5738622"/>
              <a:gd name="connsiteX39" fmla="*/ 0 w 6307779"/>
              <a:gd name="connsiteY39" fmla="*/ 0 h 573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307779" h="5738622" extrusionOk="0">
                <a:moveTo>
                  <a:pt x="0" y="0"/>
                </a:moveTo>
                <a:cubicBezTo>
                  <a:pt x="241617" y="9877"/>
                  <a:pt x="341978" y="-2189"/>
                  <a:pt x="504622" y="0"/>
                </a:cubicBezTo>
                <a:cubicBezTo>
                  <a:pt x="667266" y="2189"/>
                  <a:pt x="822131" y="-12388"/>
                  <a:pt x="1135400" y="0"/>
                </a:cubicBezTo>
                <a:cubicBezTo>
                  <a:pt x="1448669" y="12388"/>
                  <a:pt x="1621353" y="-26723"/>
                  <a:pt x="1766178" y="0"/>
                </a:cubicBezTo>
                <a:cubicBezTo>
                  <a:pt x="1911003" y="26723"/>
                  <a:pt x="2191249" y="15179"/>
                  <a:pt x="2396956" y="0"/>
                </a:cubicBezTo>
                <a:cubicBezTo>
                  <a:pt x="2602663" y="-15179"/>
                  <a:pt x="2621706" y="16052"/>
                  <a:pt x="2838501" y="0"/>
                </a:cubicBezTo>
                <a:cubicBezTo>
                  <a:pt x="3055297" y="-16052"/>
                  <a:pt x="3127511" y="11548"/>
                  <a:pt x="3343123" y="0"/>
                </a:cubicBezTo>
                <a:cubicBezTo>
                  <a:pt x="3558735" y="-11548"/>
                  <a:pt x="3666985" y="2879"/>
                  <a:pt x="3910823" y="0"/>
                </a:cubicBezTo>
                <a:cubicBezTo>
                  <a:pt x="4154661" y="-2879"/>
                  <a:pt x="4366400" y="-4630"/>
                  <a:pt x="4604679" y="0"/>
                </a:cubicBezTo>
                <a:cubicBezTo>
                  <a:pt x="4842958" y="4630"/>
                  <a:pt x="4915691" y="22458"/>
                  <a:pt x="5109301" y="0"/>
                </a:cubicBezTo>
                <a:cubicBezTo>
                  <a:pt x="5302911" y="-22458"/>
                  <a:pt x="5533927" y="14303"/>
                  <a:pt x="5677001" y="0"/>
                </a:cubicBezTo>
                <a:cubicBezTo>
                  <a:pt x="5820075" y="-14303"/>
                  <a:pt x="6082938" y="-8090"/>
                  <a:pt x="6307779" y="0"/>
                </a:cubicBezTo>
                <a:cubicBezTo>
                  <a:pt x="6332564" y="343101"/>
                  <a:pt x="6277954" y="365604"/>
                  <a:pt x="6307779" y="695011"/>
                </a:cubicBezTo>
                <a:cubicBezTo>
                  <a:pt x="6337604" y="1024418"/>
                  <a:pt x="6280512" y="1256964"/>
                  <a:pt x="6307779" y="1447408"/>
                </a:cubicBezTo>
                <a:cubicBezTo>
                  <a:pt x="6335046" y="1637852"/>
                  <a:pt x="6284054" y="1810797"/>
                  <a:pt x="6307779" y="2085033"/>
                </a:cubicBezTo>
                <a:cubicBezTo>
                  <a:pt x="6331504" y="2359270"/>
                  <a:pt x="6302824" y="2370976"/>
                  <a:pt x="6307779" y="2550499"/>
                </a:cubicBezTo>
                <a:cubicBezTo>
                  <a:pt x="6312734" y="2730022"/>
                  <a:pt x="6292536" y="2947424"/>
                  <a:pt x="6307779" y="3130737"/>
                </a:cubicBezTo>
                <a:cubicBezTo>
                  <a:pt x="6323022" y="3314050"/>
                  <a:pt x="6302957" y="3483142"/>
                  <a:pt x="6307779" y="3768362"/>
                </a:cubicBezTo>
                <a:cubicBezTo>
                  <a:pt x="6312601" y="4053583"/>
                  <a:pt x="6299450" y="4261679"/>
                  <a:pt x="6307779" y="4520759"/>
                </a:cubicBezTo>
                <a:cubicBezTo>
                  <a:pt x="6316108" y="4779839"/>
                  <a:pt x="6301339" y="4788088"/>
                  <a:pt x="6307779" y="4986225"/>
                </a:cubicBezTo>
                <a:cubicBezTo>
                  <a:pt x="6314219" y="5184362"/>
                  <a:pt x="6323897" y="5533446"/>
                  <a:pt x="6307779" y="5738622"/>
                </a:cubicBezTo>
                <a:cubicBezTo>
                  <a:pt x="6073789" y="5759336"/>
                  <a:pt x="5932063" y="5741158"/>
                  <a:pt x="5740079" y="5738622"/>
                </a:cubicBezTo>
                <a:cubicBezTo>
                  <a:pt x="5548095" y="5736086"/>
                  <a:pt x="5242212" y="5739192"/>
                  <a:pt x="5046223" y="5738622"/>
                </a:cubicBezTo>
                <a:cubicBezTo>
                  <a:pt x="4850234" y="5738052"/>
                  <a:pt x="4498212" y="5723750"/>
                  <a:pt x="4352368" y="5738622"/>
                </a:cubicBezTo>
                <a:cubicBezTo>
                  <a:pt x="4206525" y="5753494"/>
                  <a:pt x="4078475" y="5739644"/>
                  <a:pt x="3910823" y="5738622"/>
                </a:cubicBezTo>
                <a:cubicBezTo>
                  <a:pt x="3743172" y="5737600"/>
                  <a:pt x="3504155" y="5755171"/>
                  <a:pt x="3216967" y="5738622"/>
                </a:cubicBezTo>
                <a:cubicBezTo>
                  <a:pt x="2929779" y="5722073"/>
                  <a:pt x="2774767" y="5718874"/>
                  <a:pt x="2586189" y="5738622"/>
                </a:cubicBezTo>
                <a:cubicBezTo>
                  <a:pt x="2397611" y="5758370"/>
                  <a:pt x="2026921" y="5716299"/>
                  <a:pt x="1829256" y="5738622"/>
                </a:cubicBezTo>
                <a:cubicBezTo>
                  <a:pt x="1631591" y="5760945"/>
                  <a:pt x="1526797" y="5763637"/>
                  <a:pt x="1324634" y="5738622"/>
                </a:cubicBezTo>
                <a:cubicBezTo>
                  <a:pt x="1122471" y="5713607"/>
                  <a:pt x="794940" y="5715174"/>
                  <a:pt x="630778" y="5738622"/>
                </a:cubicBezTo>
                <a:cubicBezTo>
                  <a:pt x="466616" y="5762070"/>
                  <a:pt x="280603" y="5753837"/>
                  <a:pt x="0" y="5738622"/>
                </a:cubicBezTo>
                <a:cubicBezTo>
                  <a:pt x="8264" y="5571099"/>
                  <a:pt x="-74" y="5215673"/>
                  <a:pt x="0" y="5043611"/>
                </a:cubicBezTo>
                <a:cubicBezTo>
                  <a:pt x="74" y="4871549"/>
                  <a:pt x="11906" y="4544569"/>
                  <a:pt x="0" y="4348600"/>
                </a:cubicBezTo>
                <a:cubicBezTo>
                  <a:pt x="-11906" y="4152631"/>
                  <a:pt x="-4574" y="4080912"/>
                  <a:pt x="0" y="3825748"/>
                </a:cubicBezTo>
                <a:cubicBezTo>
                  <a:pt x="4574" y="3570584"/>
                  <a:pt x="-8547" y="3351474"/>
                  <a:pt x="0" y="3130737"/>
                </a:cubicBezTo>
                <a:cubicBezTo>
                  <a:pt x="8547" y="2910000"/>
                  <a:pt x="5396" y="2823698"/>
                  <a:pt x="0" y="2550499"/>
                </a:cubicBezTo>
                <a:cubicBezTo>
                  <a:pt x="-5396" y="2277300"/>
                  <a:pt x="11736" y="2112192"/>
                  <a:pt x="0" y="1912874"/>
                </a:cubicBezTo>
                <a:cubicBezTo>
                  <a:pt x="-11736" y="1713557"/>
                  <a:pt x="23861" y="1530272"/>
                  <a:pt x="0" y="1217863"/>
                </a:cubicBezTo>
                <a:cubicBezTo>
                  <a:pt x="-23861" y="905454"/>
                  <a:pt x="18451" y="922619"/>
                  <a:pt x="0" y="637625"/>
                </a:cubicBezTo>
                <a:cubicBezTo>
                  <a:pt x="-18451" y="352631"/>
                  <a:pt x="-4516" y="21863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6016883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Tx/>
              <a:buChar char="-"/>
            </a:pPr>
            <a:r>
              <a:rPr lang="en-GB" sz="2400" dirty="0">
                <a:latin typeface="#9Slide07 IcielBaliho Script" pitchFamily="2" charset="-93"/>
              </a:rPr>
              <a:t>M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ỗi năm châu Phi mất khoảng 2 triệu ha rừng. </a:t>
            </a:r>
            <a:endParaRPr lang="en-GB" sz="2400" b="0" i="0" dirty="0">
              <a:solidFill>
                <a:srgbClr val="000000"/>
              </a:solidFill>
              <a:effectLst/>
              <a:latin typeface="#9Slide07 IcielBaliho Script" pitchFamily="2" charset="-93"/>
            </a:endParaRPr>
          </a:p>
          <a:p>
            <a:pPr marL="342900" indent="-342900" algn="just">
              <a:lnSpc>
                <a:spcPct val="110000"/>
              </a:lnSpc>
              <a:buFontTx/>
              <a:buChar char="-"/>
            </a:pPr>
            <a:r>
              <a:rPr lang="en-GB" sz="2400" b="0" i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Tốc</a:t>
            </a:r>
            <a:r>
              <a:rPr lang="en-GB" sz="24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độ</a:t>
            </a:r>
            <a:r>
              <a:rPr lang="en-GB" sz="24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hoang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mạc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hóa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ở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châu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Phi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đang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diễn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ra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nhanh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báo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động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,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gấp</a:t>
            </a:r>
            <a:r>
              <a:rPr lang="en-GB" sz="32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2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lần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so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với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những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000000"/>
                </a:solidFill>
                <a:effectLst/>
                <a:latin typeface="#9Slide07 IcielBaliho Script" pitchFamily="2" charset="-93"/>
              </a:rPr>
              <a:t>năm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1970</a:t>
            </a:r>
          </a:p>
          <a:p>
            <a:pPr marL="342900" indent="-342900" algn="just">
              <a:lnSpc>
                <a:spcPct val="110000"/>
              </a:lnSpc>
              <a:buFontTx/>
              <a:buChar char="-"/>
            </a:pPr>
            <a:r>
              <a:rPr lang="vi-VN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Nếu tình hình khô hạn tiếp diễn như hiện nay</a:t>
            </a:r>
            <a:r>
              <a:rPr lang="en-GB" sz="2400" dirty="0">
                <a:latin typeface="#9Slide07 IcielBaliho Script" pitchFamily="2" charset="-93"/>
              </a:rPr>
              <a:t>=&gt;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khoảng 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2/3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 diện tích đất canh tác ở châu Phi sẽ bị cát ở sa mạc Sahara xâm chiếm vào năm 2050</a:t>
            </a:r>
            <a:endParaRPr lang="en-GB" sz="2400" dirty="0">
              <a:latin typeface="#9Slide07 IcielBaliho Script" pitchFamily="2" charset="-93"/>
            </a:endParaRPr>
          </a:p>
          <a:p>
            <a:pPr marL="342900" indent="-342900" algn="just">
              <a:lnSpc>
                <a:spcPct val="110000"/>
              </a:lnSpc>
              <a:buFontTx/>
              <a:buChar char="-"/>
            </a:pPr>
            <a:r>
              <a:rPr lang="en-GB" sz="2400" b="0" i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Châu</a:t>
            </a:r>
            <a:r>
              <a:rPr lang="en-GB" sz="2400" b="0" i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Phi </a:t>
            </a:r>
            <a:r>
              <a:rPr lang="en-GB" sz="2400" b="0" i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có</a:t>
            </a:r>
            <a:r>
              <a:rPr lang="en-GB" sz="2400" b="0" i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tới</a:t>
            </a:r>
            <a:r>
              <a:rPr lang="en-GB" sz="2400" b="0" i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66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+mn-lt"/>
              </a:rPr>
              <a:t>%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đất đai là sa mạc hoặc đất khô cằn, và có tới 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73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+mn-lt"/>
              </a:rPr>
              <a:t>%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đất canh tác nông nghiệp đã bị khô kiệt</a:t>
            </a:r>
            <a:r>
              <a:rPr lang="en-GB" sz="2400" dirty="0">
                <a:solidFill>
                  <a:srgbClr val="333333"/>
                </a:solidFill>
                <a:latin typeface="#9Slide07 IcielBaliho Script" pitchFamily="2" charset="-93"/>
              </a:rPr>
              <a:t> =&gt; 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800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triệu người dân sống ở những vùng khô cằn lâm vào cảnh thiếu đói. </a:t>
            </a:r>
            <a:endParaRPr lang="en-GB" sz="2400" dirty="0">
              <a:solidFill>
                <a:srgbClr val="333333"/>
              </a:solidFill>
              <a:latin typeface="#9Slide07 IcielBaliho Script" pitchFamily="2" charset="-93"/>
            </a:endParaRPr>
          </a:p>
          <a:p>
            <a:pPr marL="342900" indent="-342900" algn="just">
              <a:lnSpc>
                <a:spcPct val="110000"/>
              </a:lnSpc>
              <a:buFontTx/>
              <a:buChar char="-"/>
            </a:pP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Hoang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mạc hóa cũng khiến nền kinh tế châu Phi thiệt hại khoảng 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9 tỷ USD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mỗi năm</a:t>
            </a:r>
            <a:endParaRPr lang="en-GB" sz="24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22A9F66-E467-438F-B3DE-EC56C25278E8}"/>
              </a:ext>
            </a:extLst>
          </p:cNvPr>
          <p:cNvSpPr txBox="1"/>
          <p:nvPr/>
        </p:nvSpPr>
        <p:spPr>
          <a:xfrm>
            <a:off x="5867400" y="183865"/>
            <a:ext cx="5563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Tổ chức Nông-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l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#9Slide07 IcielBaliho Script" pitchFamily="2" charset="-93"/>
              </a:rPr>
              <a:t>ương Liên hợp quốc (FAO) cho biết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761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70254" y="2398178"/>
            <a:ext cx="4061357" cy="387965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indent="457200" algn="just">
              <a:lnSpc>
                <a:spcPct val="200000"/>
              </a:lnSpc>
            </a:pPr>
            <a:r>
              <a:rPr lang="vi-VN" sz="32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1. </a:t>
            </a:r>
            <a:r>
              <a:rPr lang="en-GB" sz="32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Lạc</a:t>
            </a:r>
            <a:r>
              <a:rPr lang="en-GB" sz="32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đà</a:t>
            </a:r>
            <a:endParaRPr lang="en-GB" sz="3200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indent="457200" algn="just">
              <a:lnSpc>
                <a:spcPct val="200000"/>
              </a:lnSpc>
            </a:pPr>
            <a:r>
              <a:rPr lang="vi-VN" sz="32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2. </a:t>
            </a:r>
            <a:r>
              <a:rPr lang="en-GB" sz="32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Chăn</a:t>
            </a:r>
            <a:r>
              <a:rPr lang="en-GB" sz="32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nuôi</a:t>
            </a:r>
            <a:r>
              <a:rPr lang="en-GB" sz="32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du </a:t>
            </a:r>
            <a:r>
              <a:rPr lang="en-GB" sz="32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mục</a:t>
            </a:r>
            <a:endParaRPr lang="en-GB" sz="3200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indent="457200" algn="just">
              <a:lnSpc>
                <a:spcPct val="200000"/>
              </a:lnSpc>
            </a:pPr>
            <a:r>
              <a:rPr lang="vi-VN" sz="32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3. </a:t>
            </a:r>
            <a:r>
              <a:rPr lang="en-GB" sz="32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Cà</a:t>
            </a:r>
            <a:r>
              <a:rPr lang="en-GB" sz="32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phê</a:t>
            </a:r>
            <a:endParaRPr lang="en-GB" sz="3200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  <a:p>
            <a:pPr indent="457200" algn="just">
              <a:lnSpc>
                <a:spcPct val="200000"/>
              </a:lnSpc>
            </a:pPr>
            <a:r>
              <a:rPr lang="vi-VN" sz="32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4. </a:t>
            </a:r>
            <a:r>
              <a:rPr lang="en-GB" sz="32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Hoang </a:t>
            </a:r>
            <a:r>
              <a:rPr lang="en-GB" sz="32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mạc</a:t>
            </a:r>
            <a:r>
              <a:rPr lang="en-GB" sz="32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3200" dirty="0" err="1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hóa</a:t>
            </a:r>
            <a:endParaRPr lang="en-GB" sz="3200" dirty="0"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1026" name="Picture 2" descr="Nên lựa chọn dịch vụ SEO từ khóa hay SEO tổng th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593" y="162284"/>
            <a:ext cx="3479765" cy="208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 CHƠI CHƠI - HIỂU Ý ĐỒNG ĐỘI - YouTube">
            <a:extLst>
              <a:ext uri="{FF2B5EF4-FFF2-40B4-BE49-F238E27FC236}">
                <a16:creationId xmlns="" xmlns:a16="http://schemas.microsoft.com/office/drawing/2014/main" id="{AA72D5FE-9634-4504-92FE-B75372FC8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 r="47969"/>
          <a:stretch/>
        </p:blipFill>
        <p:spPr bwMode="auto">
          <a:xfrm>
            <a:off x="166435" y="1352728"/>
            <a:ext cx="6148640" cy="5263780"/>
          </a:xfrm>
          <a:prstGeom prst="flowChartDelay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ocket Cartoon png download - 512*512 - Free Transparent Rocket png  Download. - CleanPNG / KissPNG">
            <a:extLst>
              <a:ext uri="{FF2B5EF4-FFF2-40B4-BE49-F238E27FC236}">
                <a16:creationId xmlns="" xmlns:a16="http://schemas.microsoft.com/office/drawing/2014/main" id="{EB7E3555-68FD-493E-ACAC-F451C4F20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3846" r="23889" b="5193"/>
          <a:stretch/>
        </p:blipFill>
        <p:spPr bwMode="auto">
          <a:xfrm>
            <a:off x="166435" y="196423"/>
            <a:ext cx="1035120" cy="103951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Đồng hồ đếm ngược 30 giây - 30 second countdown">
            <a:hlinkClick r:id="" action="ppaction://media"/>
            <a:extLst>
              <a:ext uri="{FF2B5EF4-FFF2-40B4-BE49-F238E27FC236}">
                <a16:creationId xmlns="" xmlns:a16="http://schemas.microsoft.com/office/drawing/2014/main" id="{F02446FB-20AD-4D50-8272-5AD0742839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0789" y="192307"/>
            <a:ext cx="1346201" cy="804718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90366F5B-BC45-40B5-ADAC-E7D0EF0610C8}"/>
              </a:ext>
            </a:extLst>
          </p:cNvPr>
          <p:cNvSpPr txBox="1">
            <a:spLocks noChangeArrowheads="1"/>
          </p:cNvSpPr>
          <p:nvPr/>
        </p:nvSpPr>
        <p:spPr bwMode="auto">
          <a:xfrm rot="21445839">
            <a:off x="1035851" y="419066"/>
            <a:ext cx="45989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dirty="0" err="1">
                <a:solidFill>
                  <a:srgbClr val="7030A0"/>
                </a:solidFill>
                <a:latin typeface="#9Slide06 Hellvina Hand Script" pitchFamily="2" charset="0"/>
              </a:rPr>
              <a:t>Hiểu</a:t>
            </a:r>
            <a:r>
              <a:rPr lang="en-US" altLang="en-US" sz="4800" dirty="0">
                <a:solidFill>
                  <a:srgbClr val="7030A0"/>
                </a:solidFill>
                <a:latin typeface="#9Slide06 Hellvina Hand Script" pitchFamily="2" charset="0"/>
              </a:rPr>
              <a:t> ý </a:t>
            </a:r>
            <a:r>
              <a:rPr lang="en-US" altLang="en-US" sz="4800" dirty="0" err="1">
                <a:solidFill>
                  <a:srgbClr val="7030A0"/>
                </a:solidFill>
                <a:latin typeface="#9Slide06 Hellvina Hand Script" pitchFamily="2" charset="0"/>
              </a:rPr>
              <a:t>đồng</a:t>
            </a:r>
            <a:r>
              <a:rPr lang="en-US" altLang="en-US" sz="4800" dirty="0">
                <a:solidFill>
                  <a:srgbClr val="7030A0"/>
                </a:solidFill>
                <a:latin typeface="#9Slide06 Hellvina Hand Script" pitchFamily="2" charset="0"/>
              </a:rPr>
              <a:t> </a:t>
            </a:r>
            <a:r>
              <a:rPr lang="en-US" altLang="en-US" sz="4800" dirty="0" err="1">
                <a:solidFill>
                  <a:srgbClr val="7030A0"/>
                </a:solidFill>
                <a:latin typeface="#9Slide06 Hellvina Hand Script" pitchFamily="2" charset="0"/>
              </a:rPr>
              <a:t>đội</a:t>
            </a:r>
            <a:endParaRPr lang="en-US" altLang="en-US" sz="4800" dirty="0">
              <a:solidFill>
                <a:srgbClr val="7030A0"/>
              </a:solidFill>
              <a:latin typeface="#9Slide06 Hellvina Hand Script" pitchFamily="2" charset="0"/>
            </a:endParaRPr>
          </a:p>
        </p:txBody>
      </p:sp>
      <p:pic>
        <p:nvPicPr>
          <p:cNvPr id="2" name="Picture 2" descr="Hình ảnh Biểu Tượng Vector Lạc đà PNG , Hoạt Hình, Lạc đà, Biểu Tượng PNG  và Vector với nền trong suốt để tải xuống miễn phí">
            <a:extLst>
              <a:ext uri="{FF2B5EF4-FFF2-40B4-BE49-F238E27FC236}">
                <a16:creationId xmlns="" xmlns:a16="http://schemas.microsoft.com/office/drawing/2014/main" id="{1969AE44-2517-4631-9C42-57D52A627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5203" r="4207" b="5203"/>
          <a:stretch/>
        </p:blipFill>
        <p:spPr bwMode="auto">
          <a:xfrm>
            <a:off x="9647886" y="2170987"/>
            <a:ext cx="1532943" cy="149861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31 Shepherd Staff Stock Illustrations, Cliparts and Royalty Free Shepherd  Staff Vectors">
            <a:extLst>
              <a:ext uri="{FF2B5EF4-FFF2-40B4-BE49-F238E27FC236}">
                <a16:creationId xmlns="" xmlns:a16="http://schemas.microsoft.com/office/drawing/2014/main" id="{464641B7-0883-4EDB-B769-CDD8A6D58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09" y="3261531"/>
            <a:ext cx="1446174" cy="1446174"/>
          </a:xfrm>
          <a:prstGeom prst="flowChartConnector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mium Vector | Coffee bean icon isolated on white background">
            <a:extLst>
              <a:ext uri="{FF2B5EF4-FFF2-40B4-BE49-F238E27FC236}">
                <a16:creationId xmlns="" xmlns:a16="http://schemas.microsoft.com/office/drawing/2014/main" id="{3BA5FCCC-EDC5-4153-A63B-AE57A4261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t="8460" r="9384" b="24227"/>
          <a:stretch/>
        </p:blipFill>
        <p:spPr bwMode="auto">
          <a:xfrm>
            <a:off x="9647886" y="4314817"/>
            <a:ext cx="1532943" cy="139498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ế giới trông như thế nào sau một đợt hạn hán?">
            <a:extLst>
              <a:ext uri="{FF2B5EF4-FFF2-40B4-BE49-F238E27FC236}">
                <a16:creationId xmlns="" xmlns:a16="http://schemas.microsoft.com/office/drawing/2014/main" id="{BF0E3D55-52CA-4EDD-BD96-2CA6DC461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7" t="9015" r="18116" b="13735"/>
          <a:stretch/>
        </p:blipFill>
        <p:spPr bwMode="auto">
          <a:xfrm>
            <a:off x="6389809" y="4979197"/>
            <a:ext cx="1446174" cy="141817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10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ap&#10;&#10;Description automatically generated">
            <a:extLst>
              <a:ext uri="{FF2B5EF4-FFF2-40B4-BE49-F238E27FC236}">
                <a16:creationId xmlns="" xmlns:a16="http://schemas.microsoft.com/office/drawing/2014/main" id="{E248A45A-6A68-4434-AC2D-A7AA4F7DF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3" r="8538"/>
          <a:stretch/>
        </p:blipFill>
        <p:spPr>
          <a:xfrm>
            <a:off x="78162" y="1438869"/>
            <a:ext cx="5658865" cy="4876206"/>
          </a:xfrm>
          <a:prstGeom prst="rect">
            <a:avLst/>
          </a:prstGeom>
        </p:spPr>
      </p:pic>
      <p:pic>
        <p:nvPicPr>
          <p:cNvPr id="6146" name="Picture 2" descr="Globe World Discover Connection Network Flat Color Icon Vect, Globe Icons,  Network Icons, World Icons PNG and Vector with Transparent Background for  Free Download">
            <a:extLst>
              <a:ext uri="{FF2B5EF4-FFF2-40B4-BE49-F238E27FC236}">
                <a16:creationId xmlns="" xmlns:a16="http://schemas.microsoft.com/office/drawing/2014/main" id="{2C0CD70A-3863-4DE0-9695-95D329E06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t="18594" r="19375" b="19218"/>
          <a:stretch/>
        </p:blipFill>
        <p:spPr bwMode="auto">
          <a:xfrm>
            <a:off x="78162" y="17551"/>
            <a:ext cx="1337165" cy="135417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CCE2DA0-E197-483F-9584-7057C7B3955A}"/>
              </a:ext>
            </a:extLst>
          </p:cNvPr>
          <p:cNvSpPr txBox="1"/>
          <p:nvPr/>
        </p:nvSpPr>
        <p:spPr>
          <a:xfrm rot="20923356">
            <a:off x="1184510" y="425966"/>
            <a:ext cx="4514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Vấn</a:t>
            </a:r>
            <a:r>
              <a:rPr lang="en-GB" sz="4800" dirty="0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đề</a:t>
            </a:r>
            <a:r>
              <a:rPr lang="en-GB" sz="4800" dirty="0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hôm</a:t>
            </a:r>
            <a:r>
              <a:rPr lang="en-GB" sz="4800" dirty="0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 nay</a:t>
            </a:r>
            <a:endParaRPr lang="en-GB" sz="4800" dirty="0">
              <a:solidFill>
                <a:srgbClr val="7030A0"/>
              </a:solidFill>
              <a:latin typeface="#9Slide06 Hellvina Hand Script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D7C6919-30DE-4FC7-AB14-7EC265756524}"/>
              </a:ext>
            </a:extLst>
          </p:cNvPr>
          <p:cNvSpPr txBox="1"/>
          <p:nvPr/>
        </p:nvSpPr>
        <p:spPr>
          <a:xfrm>
            <a:off x="310447" y="6222890"/>
            <a:ext cx="5194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i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BỨC</a:t>
            </a:r>
            <a:r>
              <a:rPr lang="en-GB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i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TƯỜNG</a:t>
            </a:r>
            <a:r>
              <a:rPr lang="en-GB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i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XANH</a:t>
            </a:r>
            <a:r>
              <a:rPr lang="en-GB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i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VĨ</a:t>
            </a:r>
            <a:r>
              <a:rPr lang="en-GB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i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ĐẠI</a:t>
            </a:r>
            <a:endParaRPr lang="en-GB" sz="2800" dirty="0">
              <a:latin typeface="#9Slide07 IcielBaliho Script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7BEDA31-2BF1-4F10-BDD8-CC4B9BCE3A1E}"/>
              </a:ext>
            </a:extLst>
          </p:cNvPr>
          <p:cNvSpPr txBox="1"/>
          <p:nvPr/>
        </p:nvSpPr>
        <p:spPr>
          <a:xfrm>
            <a:off x="5931212" y="1540131"/>
            <a:ext cx="6144526" cy="5078313"/>
          </a:xfrm>
          <a:custGeom>
            <a:avLst/>
            <a:gdLst>
              <a:gd name="connsiteX0" fmla="*/ 0 w 6144526"/>
              <a:gd name="connsiteY0" fmla="*/ 0 h 5078313"/>
              <a:gd name="connsiteX1" fmla="*/ 805616 w 6144526"/>
              <a:gd name="connsiteY1" fmla="*/ 0 h 5078313"/>
              <a:gd name="connsiteX2" fmla="*/ 1549786 w 6144526"/>
              <a:gd name="connsiteY2" fmla="*/ 0 h 5078313"/>
              <a:gd name="connsiteX3" fmla="*/ 2232511 w 6144526"/>
              <a:gd name="connsiteY3" fmla="*/ 0 h 5078313"/>
              <a:gd name="connsiteX4" fmla="*/ 2853791 w 6144526"/>
              <a:gd name="connsiteY4" fmla="*/ 0 h 5078313"/>
              <a:gd name="connsiteX5" fmla="*/ 3536516 w 6144526"/>
              <a:gd name="connsiteY5" fmla="*/ 0 h 5078313"/>
              <a:gd name="connsiteX6" fmla="*/ 4280686 w 6144526"/>
              <a:gd name="connsiteY6" fmla="*/ 0 h 5078313"/>
              <a:gd name="connsiteX7" fmla="*/ 4901966 w 6144526"/>
              <a:gd name="connsiteY7" fmla="*/ 0 h 5078313"/>
              <a:gd name="connsiteX8" fmla="*/ 5400356 w 6144526"/>
              <a:gd name="connsiteY8" fmla="*/ 0 h 5078313"/>
              <a:gd name="connsiteX9" fmla="*/ 6144526 w 6144526"/>
              <a:gd name="connsiteY9" fmla="*/ 0 h 5078313"/>
              <a:gd name="connsiteX10" fmla="*/ 6144526 w 6144526"/>
              <a:gd name="connsiteY10" fmla="*/ 533223 h 5078313"/>
              <a:gd name="connsiteX11" fmla="*/ 6144526 w 6144526"/>
              <a:gd name="connsiteY11" fmla="*/ 1015663 h 5078313"/>
              <a:gd name="connsiteX12" fmla="*/ 6144526 w 6144526"/>
              <a:gd name="connsiteY12" fmla="*/ 1599669 h 5078313"/>
              <a:gd name="connsiteX13" fmla="*/ 6144526 w 6144526"/>
              <a:gd name="connsiteY13" fmla="*/ 2234458 h 5078313"/>
              <a:gd name="connsiteX14" fmla="*/ 6144526 w 6144526"/>
              <a:gd name="connsiteY14" fmla="*/ 2716897 h 5078313"/>
              <a:gd name="connsiteX15" fmla="*/ 6144526 w 6144526"/>
              <a:gd name="connsiteY15" fmla="*/ 3250120 h 5078313"/>
              <a:gd name="connsiteX16" fmla="*/ 6144526 w 6144526"/>
              <a:gd name="connsiteY16" fmla="*/ 3732560 h 5078313"/>
              <a:gd name="connsiteX17" fmla="*/ 6144526 w 6144526"/>
              <a:gd name="connsiteY17" fmla="*/ 4418132 h 5078313"/>
              <a:gd name="connsiteX18" fmla="*/ 6144526 w 6144526"/>
              <a:gd name="connsiteY18" fmla="*/ 5078313 h 5078313"/>
              <a:gd name="connsiteX19" fmla="*/ 5338910 w 6144526"/>
              <a:gd name="connsiteY19" fmla="*/ 5078313 h 5078313"/>
              <a:gd name="connsiteX20" fmla="*/ 4594740 w 6144526"/>
              <a:gd name="connsiteY20" fmla="*/ 5078313 h 5078313"/>
              <a:gd name="connsiteX21" fmla="*/ 4034905 w 6144526"/>
              <a:gd name="connsiteY21" fmla="*/ 5078313 h 5078313"/>
              <a:gd name="connsiteX22" fmla="*/ 3536516 w 6144526"/>
              <a:gd name="connsiteY22" fmla="*/ 5078313 h 5078313"/>
              <a:gd name="connsiteX23" fmla="*/ 2730900 w 6144526"/>
              <a:gd name="connsiteY23" fmla="*/ 5078313 h 5078313"/>
              <a:gd name="connsiteX24" fmla="*/ 1986730 w 6144526"/>
              <a:gd name="connsiteY24" fmla="*/ 5078313 h 5078313"/>
              <a:gd name="connsiteX25" fmla="*/ 1242560 w 6144526"/>
              <a:gd name="connsiteY25" fmla="*/ 5078313 h 5078313"/>
              <a:gd name="connsiteX26" fmla="*/ 0 w 6144526"/>
              <a:gd name="connsiteY26" fmla="*/ 5078313 h 5078313"/>
              <a:gd name="connsiteX27" fmla="*/ 0 w 6144526"/>
              <a:gd name="connsiteY27" fmla="*/ 4545090 h 5078313"/>
              <a:gd name="connsiteX28" fmla="*/ 0 w 6144526"/>
              <a:gd name="connsiteY28" fmla="*/ 3808735 h 5078313"/>
              <a:gd name="connsiteX29" fmla="*/ 0 w 6144526"/>
              <a:gd name="connsiteY29" fmla="*/ 3123162 h 5078313"/>
              <a:gd name="connsiteX30" fmla="*/ 0 w 6144526"/>
              <a:gd name="connsiteY30" fmla="*/ 2640723 h 5078313"/>
              <a:gd name="connsiteX31" fmla="*/ 0 w 6144526"/>
              <a:gd name="connsiteY31" fmla="*/ 2158283 h 5078313"/>
              <a:gd name="connsiteX32" fmla="*/ 0 w 6144526"/>
              <a:gd name="connsiteY32" fmla="*/ 1625060 h 5078313"/>
              <a:gd name="connsiteX33" fmla="*/ 0 w 6144526"/>
              <a:gd name="connsiteY33" fmla="*/ 939488 h 5078313"/>
              <a:gd name="connsiteX34" fmla="*/ 0 w 6144526"/>
              <a:gd name="connsiteY34" fmla="*/ 0 h 50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144526" h="5078313" extrusionOk="0">
                <a:moveTo>
                  <a:pt x="0" y="0"/>
                </a:moveTo>
                <a:cubicBezTo>
                  <a:pt x="388466" y="14485"/>
                  <a:pt x="454250" y="-33012"/>
                  <a:pt x="805616" y="0"/>
                </a:cubicBezTo>
                <a:cubicBezTo>
                  <a:pt x="1156982" y="33012"/>
                  <a:pt x="1241848" y="-9256"/>
                  <a:pt x="1549786" y="0"/>
                </a:cubicBezTo>
                <a:cubicBezTo>
                  <a:pt x="1857724" y="9256"/>
                  <a:pt x="2078006" y="-31800"/>
                  <a:pt x="2232511" y="0"/>
                </a:cubicBezTo>
                <a:cubicBezTo>
                  <a:pt x="2387017" y="31800"/>
                  <a:pt x="2648359" y="-6913"/>
                  <a:pt x="2853791" y="0"/>
                </a:cubicBezTo>
                <a:cubicBezTo>
                  <a:pt x="3059223" y="6913"/>
                  <a:pt x="3323928" y="-14065"/>
                  <a:pt x="3536516" y="0"/>
                </a:cubicBezTo>
                <a:cubicBezTo>
                  <a:pt x="3749105" y="14065"/>
                  <a:pt x="4073635" y="30694"/>
                  <a:pt x="4280686" y="0"/>
                </a:cubicBezTo>
                <a:cubicBezTo>
                  <a:pt x="4487737" y="-30694"/>
                  <a:pt x="4626922" y="689"/>
                  <a:pt x="4901966" y="0"/>
                </a:cubicBezTo>
                <a:cubicBezTo>
                  <a:pt x="5177010" y="-689"/>
                  <a:pt x="5278514" y="15721"/>
                  <a:pt x="5400356" y="0"/>
                </a:cubicBezTo>
                <a:cubicBezTo>
                  <a:pt x="5522198" y="-15721"/>
                  <a:pt x="5830234" y="23137"/>
                  <a:pt x="6144526" y="0"/>
                </a:cubicBezTo>
                <a:cubicBezTo>
                  <a:pt x="6162153" y="217175"/>
                  <a:pt x="6131688" y="294826"/>
                  <a:pt x="6144526" y="533223"/>
                </a:cubicBezTo>
                <a:cubicBezTo>
                  <a:pt x="6157364" y="771620"/>
                  <a:pt x="6151367" y="907443"/>
                  <a:pt x="6144526" y="1015663"/>
                </a:cubicBezTo>
                <a:cubicBezTo>
                  <a:pt x="6137685" y="1123883"/>
                  <a:pt x="6138456" y="1351378"/>
                  <a:pt x="6144526" y="1599669"/>
                </a:cubicBezTo>
                <a:cubicBezTo>
                  <a:pt x="6150596" y="1847960"/>
                  <a:pt x="6132611" y="1945668"/>
                  <a:pt x="6144526" y="2234458"/>
                </a:cubicBezTo>
                <a:cubicBezTo>
                  <a:pt x="6156441" y="2523248"/>
                  <a:pt x="6121732" y="2511121"/>
                  <a:pt x="6144526" y="2716897"/>
                </a:cubicBezTo>
                <a:cubicBezTo>
                  <a:pt x="6167320" y="2922673"/>
                  <a:pt x="6155069" y="3005548"/>
                  <a:pt x="6144526" y="3250120"/>
                </a:cubicBezTo>
                <a:cubicBezTo>
                  <a:pt x="6133983" y="3494692"/>
                  <a:pt x="6127110" y="3596582"/>
                  <a:pt x="6144526" y="3732560"/>
                </a:cubicBezTo>
                <a:cubicBezTo>
                  <a:pt x="6161942" y="3868538"/>
                  <a:pt x="6137968" y="4227239"/>
                  <a:pt x="6144526" y="4418132"/>
                </a:cubicBezTo>
                <a:cubicBezTo>
                  <a:pt x="6151084" y="4609025"/>
                  <a:pt x="6143861" y="4833336"/>
                  <a:pt x="6144526" y="5078313"/>
                </a:cubicBezTo>
                <a:cubicBezTo>
                  <a:pt x="5899597" y="5103452"/>
                  <a:pt x="5591369" y="5104279"/>
                  <a:pt x="5338910" y="5078313"/>
                </a:cubicBezTo>
                <a:cubicBezTo>
                  <a:pt x="5086451" y="5052347"/>
                  <a:pt x="4842096" y="5046119"/>
                  <a:pt x="4594740" y="5078313"/>
                </a:cubicBezTo>
                <a:cubicBezTo>
                  <a:pt x="4347384" y="5110508"/>
                  <a:pt x="4266863" y="5053341"/>
                  <a:pt x="4034905" y="5078313"/>
                </a:cubicBezTo>
                <a:cubicBezTo>
                  <a:pt x="3802948" y="5103285"/>
                  <a:pt x="3755328" y="5064030"/>
                  <a:pt x="3536516" y="5078313"/>
                </a:cubicBezTo>
                <a:cubicBezTo>
                  <a:pt x="3317704" y="5092596"/>
                  <a:pt x="2905177" y="5110292"/>
                  <a:pt x="2730900" y="5078313"/>
                </a:cubicBezTo>
                <a:cubicBezTo>
                  <a:pt x="2556623" y="5046334"/>
                  <a:pt x="2358721" y="5101270"/>
                  <a:pt x="1986730" y="5078313"/>
                </a:cubicBezTo>
                <a:cubicBezTo>
                  <a:pt x="1614739" y="5055357"/>
                  <a:pt x="1559785" y="5042890"/>
                  <a:pt x="1242560" y="5078313"/>
                </a:cubicBezTo>
                <a:cubicBezTo>
                  <a:pt x="925335" y="5113737"/>
                  <a:pt x="249087" y="5092141"/>
                  <a:pt x="0" y="5078313"/>
                </a:cubicBezTo>
                <a:cubicBezTo>
                  <a:pt x="-18604" y="4928621"/>
                  <a:pt x="-9252" y="4722348"/>
                  <a:pt x="0" y="4545090"/>
                </a:cubicBezTo>
                <a:cubicBezTo>
                  <a:pt x="9252" y="4367832"/>
                  <a:pt x="3388" y="4121444"/>
                  <a:pt x="0" y="3808735"/>
                </a:cubicBezTo>
                <a:cubicBezTo>
                  <a:pt x="-3388" y="3496027"/>
                  <a:pt x="2031" y="3395185"/>
                  <a:pt x="0" y="3123162"/>
                </a:cubicBezTo>
                <a:cubicBezTo>
                  <a:pt x="-2031" y="2851139"/>
                  <a:pt x="8716" y="2825103"/>
                  <a:pt x="0" y="2640723"/>
                </a:cubicBezTo>
                <a:cubicBezTo>
                  <a:pt x="-8716" y="2456343"/>
                  <a:pt x="5677" y="2351371"/>
                  <a:pt x="0" y="2158283"/>
                </a:cubicBezTo>
                <a:cubicBezTo>
                  <a:pt x="-5677" y="1965195"/>
                  <a:pt x="15614" y="1851712"/>
                  <a:pt x="0" y="1625060"/>
                </a:cubicBezTo>
                <a:cubicBezTo>
                  <a:pt x="-15614" y="1398408"/>
                  <a:pt x="-28279" y="1269080"/>
                  <a:pt x="0" y="939488"/>
                </a:cubicBezTo>
                <a:cubicBezTo>
                  <a:pt x="28279" y="609896"/>
                  <a:pt x="-46492" y="199331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32895431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GB" sz="2400" dirty="0">
                <a:solidFill>
                  <a:srgbClr val="333333"/>
                </a:solidFill>
                <a:latin typeface="#9Slide07 IcielBaliho Script" pitchFamily="2" charset="-93"/>
              </a:rPr>
              <a:t>N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ăm 2007, 11 quốc gia châu Phi đã cùng bắt tay ký kết tham gia một dự án lớn đầy tham vọng mang tên “</a:t>
            </a:r>
            <a:r>
              <a:rPr lang="vi-VN" sz="24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Bức tường xanh vĩ đại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” với mức đầu tư 2 tỷ USD nhằm tái phát triển rừng, chống tình trạng sa mạc hóa ngày càng nghiêm trọng. </a:t>
            </a:r>
            <a:endParaRPr lang="en-GB" sz="2400" b="0" i="0" dirty="0">
              <a:solidFill>
                <a:srgbClr val="333333"/>
              </a:solidFill>
              <a:effectLst/>
              <a:latin typeface="#9Slide07 IcielBaliho Script" pitchFamily="2" charset="-93"/>
            </a:endParaRPr>
          </a:p>
          <a:p>
            <a:pPr marL="342900" indent="-342900" algn="just">
              <a:buFontTx/>
              <a:buChar char="-"/>
            </a:pP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Đến nay, dự án đã có tới </a:t>
            </a:r>
            <a:r>
              <a:rPr lang="vi-VN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20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quốc gia cùng chung tay thực hiện. </a:t>
            </a:r>
            <a:endParaRPr lang="en-GB" sz="2400" b="0" i="0" dirty="0">
              <a:solidFill>
                <a:srgbClr val="333333"/>
              </a:solidFill>
              <a:effectLst/>
              <a:latin typeface="#9Slide07 IcielBaliho Script" pitchFamily="2" charset="-93"/>
            </a:endParaRPr>
          </a:p>
          <a:p>
            <a:pPr marL="342900" indent="-342900" algn="just">
              <a:buFontTx/>
              <a:buChar char="-"/>
            </a:pP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Dự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án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đã tạo ra một phòng tuyến cây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rộng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15 km,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dài </a:t>
            </a:r>
            <a:r>
              <a:rPr lang="en-GB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8000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km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,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phủ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tới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700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triệu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ha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đất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khô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7 IcielBaliho Script" pitchFamily="2" charset="-93"/>
              </a:rPr>
              <a:t>cằn</a:t>
            </a:r>
            <a:r>
              <a:rPr lang="en-GB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,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trải dài qua lãnh thổ Djibouti, Eritrea, Ethiopia, Sudan, Chad, Niger, Nigeria, Mali, Burkina Faso, Mauritania, và Senegal, nơi sinh sống của hơn </a:t>
            </a:r>
            <a:r>
              <a:rPr lang="vi-VN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232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#9Slide07 IcielBaliho Script" pitchFamily="2" charset="-93"/>
              </a:rPr>
              <a:t> triệu người</a:t>
            </a:r>
            <a:endParaRPr lang="en-GB" sz="2400" dirty="0">
              <a:latin typeface="#9Slide07 IcielBaliho Script" pitchFamily="2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4248D81-8B42-43A3-8844-698E4E47B505}"/>
              </a:ext>
            </a:extLst>
          </p:cNvPr>
          <p:cNvSpPr txBox="1"/>
          <p:nvPr/>
        </p:nvSpPr>
        <p:spPr>
          <a:xfrm>
            <a:off x="6096000" y="65176"/>
            <a:ext cx="51942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GB" sz="2400" dirty="0" err="1">
                <a:solidFill>
                  <a:srgbClr val="C00000"/>
                </a:solidFill>
                <a:latin typeface="#9Slide07 IcielBaliho Script" pitchFamily="2" charset="-93"/>
              </a:rPr>
              <a:t>Bảo</a:t>
            </a:r>
            <a:r>
              <a:rPr lang="en-GB" sz="24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#9Slide07 IcielBaliho Script" pitchFamily="2" charset="-93"/>
              </a:rPr>
              <a:t>vệ</a:t>
            </a:r>
            <a:r>
              <a:rPr lang="en-GB" sz="2400" dirty="0">
                <a:solidFill>
                  <a:srgbClr val="C00000"/>
                </a:solidFill>
                <a:latin typeface="#9Slide07 IcielBaliho Script" pitchFamily="2" charset="-93"/>
              </a:rPr>
              <a:t>/</a:t>
            </a:r>
            <a:r>
              <a:rPr lang="en-GB" sz="2400" dirty="0" err="1">
                <a:solidFill>
                  <a:srgbClr val="C00000"/>
                </a:solidFill>
                <a:latin typeface="#9Slide07 IcielBaliho Script" pitchFamily="2" charset="-93"/>
              </a:rPr>
              <a:t>trồng</a:t>
            </a:r>
            <a:r>
              <a:rPr lang="en-GB" sz="24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#9Slide07 IcielBaliho Script" pitchFamily="2" charset="-93"/>
              </a:rPr>
              <a:t>mới</a:t>
            </a:r>
            <a:r>
              <a:rPr lang="en-GB" sz="24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rgbClr val="C00000"/>
                </a:solidFill>
                <a:latin typeface="#9Slide07 IcielBaliho Script" pitchFamily="2" charset="-93"/>
              </a:rPr>
              <a:t>RỪNG</a:t>
            </a:r>
            <a:endParaRPr lang="en-GB" sz="2400" dirty="0">
              <a:solidFill>
                <a:srgbClr val="C00000"/>
              </a:solidFill>
              <a:latin typeface="#9Slide07 IcielBaliho Script" pitchFamily="2" charset="-93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GB" sz="2400" dirty="0" err="1">
                <a:latin typeface="#9Slide07 IcielBaliho Script" pitchFamily="2" charset="-93"/>
              </a:rPr>
              <a:t>Canh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tác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-93"/>
              </a:rPr>
              <a:t>XANH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#9Slide07 IcielBaliho Script" pitchFamily="2" charset="-93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GB" sz="2400" dirty="0" err="1">
                <a:latin typeface="#9Slide07 IcielBaliho Script" pitchFamily="2" charset="-93"/>
              </a:rPr>
              <a:t>Chống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#9Slide07 IcielBaliho Script" pitchFamily="2" charset="-93"/>
              </a:rPr>
              <a:t>BIẾN</a:t>
            </a:r>
            <a:r>
              <a:rPr lang="en-GB" sz="2400" dirty="0">
                <a:solidFill>
                  <a:srgbClr val="002060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#9Slide07 IcielBaliho Script" pitchFamily="2" charset="-93"/>
              </a:rPr>
              <a:t>ĐỔI</a:t>
            </a:r>
            <a:r>
              <a:rPr lang="en-GB" sz="2400" dirty="0">
                <a:solidFill>
                  <a:srgbClr val="002060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#9Slide07 IcielBaliho Script" pitchFamily="2" charset="-93"/>
              </a:rPr>
              <a:t>KHÍ</a:t>
            </a:r>
            <a:r>
              <a:rPr lang="en-GB" sz="2400" dirty="0">
                <a:solidFill>
                  <a:srgbClr val="002060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#9Slide07 IcielBaliho Script" pitchFamily="2" charset="-93"/>
              </a:rPr>
              <a:t>HẬU</a:t>
            </a:r>
            <a:r>
              <a:rPr lang="en-GB" sz="2400" dirty="0">
                <a:solidFill>
                  <a:srgbClr val="002060"/>
                </a:solidFill>
                <a:latin typeface="#9Slide07 IcielBaliho Script" pitchFamily="2" charset="-93"/>
              </a:rPr>
              <a:t>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33D1837-94E2-4BAD-9E54-50D1A4A10E06}"/>
              </a:ext>
            </a:extLst>
          </p:cNvPr>
          <p:cNvGrpSpPr/>
          <p:nvPr/>
        </p:nvGrpSpPr>
        <p:grpSpPr>
          <a:xfrm>
            <a:off x="8949622" y="-47525"/>
            <a:ext cx="3763581" cy="1342329"/>
            <a:chOff x="8949622" y="-47525"/>
            <a:chExt cx="3763581" cy="1342329"/>
          </a:xfrm>
        </p:grpSpPr>
        <p:sp>
          <p:nvSpPr>
            <p:cNvPr id="3" name="Right Brace 2">
              <a:extLst>
                <a:ext uri="{FF2B5EF4-FFF2-40B4-BE49-F238E27FC236}">
                  <a16:creationId xmlns="" xmlns:a16="http://schemas.microsoft.com/office/drawing/2014/main" id="{39073313-F0E2-4137-8E4D-A7AD8F510537}"/>
                </a:ext>
              </a:extLst>
            </p:cNvPr>
            <p:cNvSpPr/>
            <p:nvPr/>
          </p:nvSpPr>
          <p:spPr>
            <a:xfrm>
              <a:off x="9353550" y="94475"/>
              <a:ext cx="342900" cy="1200329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ED2BBB2-A33B-427B-A27D-C7F19AF92235}"/>
                </a:ext>
              </a:extLst>
            </p:cNvPr>
            <p:cNvSpPr txBox="1"/>
            <p:nvPr/>
          </p:nvSpPr>
          <p:spPr>
            <a:xfrm>
              <a:off x="8949622" y="-47525"/>
              <a:ext cx="3763581" cy="13056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800" b="0" i="0" dirty="0" err="1">
                  <a:solidFill>
                    <a:schemeClr val="tx1"/>
                  </a:solidFill>
                  <a:effectLst/>
                  <a:latin typeface="#9Slide07 IcielBaliho Script" pitchFamily="2" charset="-93"/>
                </a:rPr>
                <a:t>Chống</a:t>
              </a:r>
              <a:r>
                <a:rPr lang="en-GB" sz="2800" b="0" i="0" dirty="0">
                  <a:solidFill>
                    <a:schemeClr val="tx1"/>
                  </a:solidFill>
                  <a:effectLst/>
                  <a:latin typeface="#9Slide07 IcielBaliho Script" pitchFamily="2" charset="-93"/>
                </a:rPr>
                <a:t> </a:t>
              </a:r>
              <a:r>
                <a:rPr lang="en-GB" sz="2800" b="0" i="0" dirty="0" err="1">
                  <a:solidFill>
                    <a:schemeClr val="tx1"/>
                  </a:solidFill>
                  <a:effectLst/>
                  <a:latin typeface="#9Slide07 IcielBaliho Script" pitchFamily="2" charset="-93"/>
                </a:rPr>
                <a:t>lại</a:t>
              </a:r>
              <a:endParaRPr lang="en-GB" sz="2800" b="0" i="0" dirty="0">
                <a:solidFill>
                  <a:schemeClr val="tx1"/>
                </a:solidFill>
                <a:effectLst/>
                <a:latin typeface="#9Slide07 IcielBaliho Script" pitchFamily="2" charset="-93"/>
              </a:endParaRPr>
            </a:p>
            <a:p>
              <a:pPr algn="ctr">
                <a:lnSpc>
                  <a:spcPct val="150000"/>
                </a:lnSpc>
              </a:pPr>
              <a:r>
                <a:rPr lang="en-GB" sz="2800" dirty="0">
                  <a:solidFill>
                    <a:srgbClr val="C00000"/>
                  </a:solidFill>
                  <a:latin typeface="#9Slide07 IcielBaliho Script" pitchFamily="2" charset="-93"/>
                </a:rPr>
                <a:t>HOANG </a:t>
              </a:r>
              <a:r>
                <a:rPr lang="en-GB" sz="2800" dirty="0" err="1">
                  <a:solidFill>
                    <a:srgbClr val="C00000"/>
                  </a:solidFill>
                  <a:latin typeface="#9Slide07 IcielBaliho Script" pitchFamily="2" charset="-93"/>
                </a:rPr>
                <a:t>MẠC</a:t>
              </a:r>
              <a:r>
                <a:rPr lang="en-GB" sz="2800" dirty="0">
                  <a:solidFill>
                    <a:srgbClr val="C00000"/>
                  </a:solidFill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solidFill>
                    <a:srgbClr val="C00000"/>
                  </a:solidFill>
                  <a:latin typeface="#9Slide07 IcielBaliho Script" pitchFamily="2" charset="-93"/>
                </a:rPr>
                <a:t>HÓA</a:t>
              </a:r>
              <a:endParaRPr lang="en-GB" sz="2800" dirty="0">
                <a:latin typeface="#9Slide07 IcielBaliho Script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32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="" xmlns:a16="http://schemas.microsoft.com/office/drawing/2014/main" id="{590D5326-C9E0-4E06-9D4C-B37629ED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2" y="1144925"/>
            <a:ext cx="4427163" cy="3162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lobe World Discover Connection Network Flat Color Icon Vect, Globe Icons,  Network Icons, World Icons PNG and Vector with Transparent Background for  Free Download">
            <a:extLst>
              <a:ext uri="{FF2B5EF4-FFF2-40B4-BE49-F238E27FC236}">
                <a16:creationId xmlns="" xmlns:a16="http://schemas.microsoft.com/office/drawing/2014/main" id="{2C0CD70A-3863-4DE0-9695-95D329E06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t="18594" r="19375" b="19218"/>
          <a:stretch/>
        </p:blipFill>
        <p:spPr bwMode="auto">
          <a:xfrm>
            <a:off x="78162" y="17551"/>
            <a:ext cx="1337165" cy="135417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CCE2DA0-E197-483F-9584-7057C7B3955A}"/>
              </a:ext>
            </a:extLst>
          </p:cNvPr>
          <p:cNvSpPr txBox="1"/>
          <p:nvPr/>
        </p:nvSpPr>
        <p:spPr>
          <a:xfrm rot="20923356">
            <a:off x="1252154" y="433438"/>
            <a:ext cx="4514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 err="1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Vấn</a:t>
            </a:r>
            <a:r>
              <a:rPr lang="en-GB" sz="4800" dirty="0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đề</a:t>
            </a:r>
            <a:r>
              <a:rPr lang="en-GB" sz="4800" dirty="0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hôm</a:t>
            </a:r>
            <a:r>
              <a:rPr lang="en-GB" sz="4800" dirty="0">
                <a:solidFill>
                  <a:srgbClr val="7030A0"/>
                </a:solidFill>
                <a:latin typeface="#9Slide06 Hellvina Hand Script" pitchFamily="2" charset="-93"/>
                <a:cs typeface="Times New Roman" panose="02020603050405020304" pitchFamily="18" charset="0"/>
              </a:rPr>
              <a:t> nay</a:t>
            </a:r>
            <a:endParaRPr lang="en-GB" sz="4800" dirty="0">
              <a:solidFill>
                <a:srgbClr val="7030A0"/>
              </a:solidFill>
              <a:latin typeface="#9Slide06 Hellvina Hand Script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D7C6919-30DE-4FC7-AB14-7EC265756524}"/>
              </a:ext>
            </a:extLst>
          </p:cNvPr>
          <p:cNvSpPr txBox="1"/>
          <p:nvPr/>
        </p:nvSpPr>
        <p:spPr>
          <a:xfrm>
            <a:off x="310447" y="6222890"/>
            <a:ext cx="5194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i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NƯỚC</a:t>
            </a:r>
            <a:r>
              <a:rPr lang="en-GB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i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NGỌT</a:t>
            </a:r>
            <a:r>
              <a:rPr lang="en-GB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“</a:t>
            </a:r>
            <a:r>
              <a:rPr lang="en-GB" sz="2800" b="0" i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sắp</a:t>
            </a:r>
            <a:r>
              <a:rPr lang="en-GB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i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quý</a:t>
            </a:r>
            <a:r>
              <a:rPr lang="en-GB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i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hơn</a:t>
            </a:r>
            <a:r>
              <a:rPr lang="en-GB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i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vàng</a:t>
            </a:r>
            <a:r>
              <a:rPr lang="en-GB" sz="2800" b="0" i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”</a:t>
            </a:r>
            <a:endParaRPr lang="en-GB" sz="2800" dirty="0">
              <a:latin typeface="#9Slide07 IcielBaliho Script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7BEDA31-2BF1-4F10-BDD8-CC4B9BCE3A1E}"/>
              </a:ext>
            </a:extLst>
          </p:cNvPr>
          <p:cNvSpPr txBox="1"/>
          <p:nvPr/>
        </p:nvSpPr>
        <p:spPr>
          <a:xfrm>
            <a:off x="6387331" y="619271"/>
            <a:ext cx="5590439" cy="6173998"/>
          </a:xfrm>
          <a:custGeom>
            <a:avLst/>
            <a:gdLst>
              <a:gd name="connsiteX0" fmla="*/ 0 w 5590439"/>
              <a:gd name="connsiteY0" fmla="*/ 0 h 6173998"/>
              <a:gd name="connsiteX1" fmla="*/ 810614 w 5590439"/>
              <a:gd name="connsiteY1" fmla="*/ 0 h 6173998"/>
              <a:gd name="connsiteX2" fmla="*/ 1565323 w 5590439"/>
              <a:gd name="connsiteY2" fmla="*/ 0 h 6173998"/>
              <a:gd name="connsiteX3" fmla="*/ 2264128 w 5590439"/>
              <a:gd name="connsiteY3" fmla="*/ 0 h 6173998"/>
              <a:gd name="connsiteX4" fmla="*/ 2907028 w 5590439"/>
              <a:gd name="connsiteY4" fmla="*/ 0 h 6173998"/>
              <a:gd name="connsiteX5" fmla="*/ 3605833 w 5590439"/>
              <a:gd name="connsiteY5" fmla="*/ 0 h 6173998"/>
              <a:gd name="connsiteX6" fmla="*/ 4360542 w 5590439"/>
              <a:gd name="connsiteY6" fmla="*/ 0 h 6173998"/>
              <a:gd name="connsiteX7" fmla="*/ 5590439 w 5590439"/>
              <a:gd name="connsiteY7" fmla="*/ 0 h 6173998"/>
              <a:gd name="connsiteX8" fmla="*/ 5590439 w 5590439"/>
              <a:gd name="connsiteY8" fmla="*/ 500780 h 6173998"/>
              <a:gd name="connsiteX9" fmla="*/ 5590439 w 5590439"/>
              <a:gd name="connsiteY9" fmla="*/ 1125040 h 6173998"/>
              <a:gd name="connsiteX10" fmla="*/ 5590439 w 5590439"/>
              <a:gd name="connsiteY10" fmla="*/ 1934519 h 6173998"/>
              <a:gd name="connsiteX11" fmla="*/ 5590439 w 5590439"/>
              <a:gd name="connsiteY11" fmla="*/ 2435299 h 6173998"/>
              <a:gd name="connsiteX12" fmla="*/ 5590439 w 5590439"/>
              <a:gd name="connsiteY12" fmla="*/ 3059559 h 6173998"/>
              <a:gd name="connsiteX13" fmla="*/ 5590439 w 5590439"/>
              <a:gd name="connsiteY13" fmla="*/ 3745559 h 6173998"/>
              <a:gd name="connsiteX14" fmla="*/ 5590439 w 5590439"/>
              <a:gd name="connsiteY14" fmla="*/ 4246339 h 6173998"/>
              <a:gd name="connsiteX15" fmla="*/ 5590439 w 5590439"/>
              <a:gd name="connsiteY15" fmla="*/ 4808858 h 6173998"/>
              <a:gd name="connsiteX16" fmla="*/ 5590439 w 5590439"/>
              <a:gd name="connsiteY16" fmla="*/ 5309638 h 6173998"/>
              <a:gd name="connsiteX17" fmla="*/ 5590439 w 5590439"/>
              <a:gd name="connsiteY17" fmla="*/ 6173998 h 6173998"/>
              <a:gd name="connsiteX18" fmla="*/ 5003443 w 5590439"/>
              <a:gd name="connsiteY18" fmla="*/ 6173998 h 6173998"/>
              <a:gd name="connsiteX19" fmla="*/ 4472351 w 5590439"/>
              <a:gd name="connsiteY19" fmla="*/ 6173998 h 6173998"/>
              <a:gd name="connsiteX20" fmla="*/ 3717642 w 5590439"/>
              <a:gd name="connsiteY20" fmla="*/ 6173998 h 6173998"/>
              <a:gd name="connsiteX21" fmla="*/ 3130646 w 5590439"/>
              <a:gd name="connsiteY21" fmla="*/ 6173998 h 6173998"/>
              <a:gd name="connsiteX22" fmla="*/ 2599554 w 5590439"/>
              <a:gd name="connsiteY22" fmla="*/ 6173998 h 6173998"/>
              <a:gd name="connsiteX23" fmla="*/ 1788940 w 5590439"/>
              <a:gd name="connsiteY23" fmla="*/ 6173998 h 6173998"/>
              <a:gd name="connsiteX24" fmla="*/ 1034231 w 5590439"/>
              <a:gd name="connsiteY24" fmla="*/ 6173998 h 6173998"/>
              <a:gd name="connsiteX25" fmla="*/ 0 w 5590439"/>
              <a:gd name="connsiteY25" fmla="*/ 6173998 h 6173998"/>
              <a:gd name="connsiteX26" fmla="*/ 0 w 5590439"/>
              <a:gd name="connsiteY26" fmla="*/ 5364518 h 6173998"/>
              <a:gd name="connsiteX27" fmla="*/ 0 w 5590439"/>
              <a:gd name="connsiteY27" fmla="*/ 4555039 h 6173998"/>
              <a:gd name="connsiteX28" fmla="*/ 0 w 5590439"/>
              <a:gd name="connsiteY28" fmla="*/ 3745559 h 6173998"/>
              <a:gd name="connsiteX29" fmla="*/ 0 w 5590439"/>
              <a:gd name="connsiteY29" fmla="*/ 2997819 h 6173998"/>
              <a:gd name="connsiteX30" fmla="*/ 0 w 5590439"/>
              <a:gd name="connsiteY30" fmla="*/ 2497039 h 6173998"/>
              <a:gd name="connsiteX31" fmla="*/ 0 w 5590439"/>
              <a:gd name="connsiteY31" fmla="*/ 1996259 h 6173998"/>
              <a:gd name="connsiteX32" fmla="*/ 0 w 5590439"/>
              <a:gd name="connsiteY32" fmla="*/ 1433740 h 6173998"/>
              <a:gd name="connsiteX33" fmla="*/ 0 w 5590439"/>
              <a:gd name="connsiteY33" fmla="*/ 686000 h 6173998"/>
              <a:gd name="connsiteX34" fmla="*/ 0 w 5590439"/>
              <a:gd name="connsiteY34" fmla="*/ 0 h 617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90439" h="6173998" extrusionOk="0">
                <a:moveTo>
                  <a:pt x="0" y="0"/>
                </a:moveTo>
                <a:cubicBezTo>
                  <a:pt x="367190" y="-27389"/>
                  <a:pt x="633194" y="-7159"/>
                  <a:pt x="810614" y="0"/>
                </a:cubicBezTo>
                <a:cubicBezTo>
                  <a:pt x="988034" y="7159"/>
                  <a:pt x="1392505" y="35650"/>
                  <a:pt x="1565323" y="0"/>
                </a:cubicBezTo>
                <a:cubicBezTo>
                  <a:pt x="1738141" y="-35650"/>
                  <a:pt x="1948216" y="12531"/>
                  <a:pt x="2264128" y="0"/>
                </a:cubicBezTo>
                <a:cubicBezTo>
                  <a:pt x="2580040" y="-12531"/>
                  <a:pt x="2700526" y="14350"/>
                  <a:pt x="2907028" y="0"/>
                </a:cubicBezTo>
                <a:cubicBezTo>
                  <a:pt x="3113530" y="-14350"/>
                  <a:pt x="3412074" y="-24085"/>
                  <a:pt x="3605833" y="0"/>
                </a:cubicBezTo>
                <a:cubicBezTo>
                  <a:pt x="3799593" y="24085"/>
                  <a:pt x="4167268" y="-5680"/>
                  <a:pt x="4360542" y="0"/>
                </a:cubicBezTo>
                <a:cubicBezTo>
                  <a:pt x="4553816" y="5680"/>
                  <a:pt x="4975571" y="23340"/>
                  <a:pt x="5590439" y="0"/>
                </a:cubicBezTo>
                <a:cubicBezTo>
                  <a:pt x="5572370" y="121199"/>
                  <a:pt x="5590371" y="293865"/>
                  <a:pt x="5590439" y="500780"/>
                </a:cubicBezTo>
                <a:cubicBezTo>
                  <a:pt x="5590507" y="707695"/>
                  <a:pt x="5616931" y="860373"/>
                  <a:pt x="5590439" y="1125040"/>
                </a:cubicBezTo>
                <a:cubicBezTo>
                  <a:pt x="5563947" y="1389707"/>
                  <a:pt x="5595463" y="1659032"/>
                  <a:pt x="5590439" y="1934519"/>
                </a:cubicBezTo>
                <a:cubicBezTo>
                  <a:pt x="5585415" y="2210006"/>
                  <a:pt x="5578807" y="2295751"/>
                  <a:pt x="5590439" y="2435299"/>
                </a:cubicBezTo>
                <a:cubicBezTo>
                  <a:pt x="5602071" y="2574847"/>
                  <a:pt x="5618724" y="2865093"/>
                  <a:pt x="5590439" y="3059559"/>
                </a:cubicBezTo>
                <a:cubicBezTo>
                  <a:pt x="5562154" y="3254025"/>
                  <a:pt x="5586956" y="3531624"/>
                  <a:pt x="5590439" y="3745559"/>
                </a:cubicBezTo>
                <a:cubicBezTo>
                  <a:pt x="5593922" y="3959494"/>
                  <a:pt x="5612348" y="4071908"/>
                  <a:pt x="5590439" y="4246339"/>
                </a:cubicBezTo>
                <a:cubicBezTo>
                  <a:pt x="5568530" y="4420770"/>
                  <a:pt x="5584404" y="4613507"/>
                  <a:pt x="5590439" y="4808858"/>
                </a:cubicBezTo>
                <a:cubicBezTo>
                  <a:pt x="5596474" y="5004209"/>
                  <a:pt x="5575788" y="5154344"/>
                  <a:pt x="5590439" y="5309638"/>
                </a:cubicBezTo>
                <a:cubicBezTo>
                  <a:pt x="5605090" y="5464932"/>
                  <a:pt x="5606767" y="5900376"/>
                  <a:pt x="5590439" y="6173998"/>
                </a:cubicBezTo>
                <a:cubicBezTo>
                  <a:pt x="5469662" y="6146312"/>
                  <a:pt x="5170313" y="6166599"/>
                  <a:pt x="5003443" y="6173998"/>
                </a:cubicBezTo>
                <a:cubicBezTo>
                  <a:pt x="4836573" y="6181397"/>
                  <a:pt x="4638391" y="6151714"/>
                  <a:pt x="4472351" y="6173998"/>
                </a:cubicBezTo>
                <a:cubicBezTo>
                  <a:pt x="4306311" y="6196282"/>
                  <a:pt x="3891566" y="6174555"/>
                  <a:pt x="3717642" y="6173998"/>
                </a:cubicBezTo>
                <a:cubicBezTo>
                  <a:pt x="3543718" y="6173441"/>
                  <a:pt x="3381157" y="6165140"/>
                  <a:pt x="3130646" y="6173998"/>
                </a:cubicBezTo>
                <a:cubicBezTo>
                  <a:pt x="2880135" y="6182856"/>
                  <a:pt x="2827251" y="6161566"/>
                  <a:pt x="2599554" y="6173998"/>
                </a:cubicBezTo>
                <a:cubicBezTo>
                  <a:pt x="2371857" y="6186430"/>
                  <a:pt x="2177293" y="6142859"/>
                  <a:pt x="1788940" y="6173998"/>
                </a:cubicBezTo>
                <a:cubicBezTo>
                  <a:pt x="1400587" y="6205137"/>
                  <a:pt x="1195566" y="6146901"/>
                  <a:pt x="1034231" y="6173998"/>
                </a:cubicBezTo>
                <a:cubicBezTo>
                  <a:pt x="872896" y="6201095"/>
                  <a:pt x="398730" y="6199245"/>
                  <a:pt x="0" y="6173998"/>
                </a:cubicBezTo>
                <a:cubicBezTo>
                  <a:pt x="-25426" y="5935770"/>
                  <a:pt x="9175" y="5568615"/>
                  <a:pt x="0" y="5364518"/>
                </a:cubicBezTo>
                <a:cubicBezTo>
                  <a:pt x="-9175" y="5160421"/>
                  <a:pt x="-9131" y="4816002"/>
                  <a:pt x="0" y="4555039"/>
                </a:cubicBezTo>
                <a:cubicBezTo>
                  <a:pt x="9131" y="4294076"/>
                  <a:pt x="16609" y="4148530"/>
                  <a:pt x="0" y="3745559"/>
                </a:cubicBezTo>
                <a:cubicBezTo>
                  <a:pt x="-16609" y="3342588"/>
                  <a:pt x="-30302" y="3254064"/>
                  <a:pt x="0" y="2997819"/>
                </a:cubicBezTo>
                <a:cubicBezTo>
                  <a:pt x="30302" y="2741574"/>
                  <a:pt x="-3148" y="2703869"/>
                  <a:pt x="0" y="2497039"/>
                </a:cubicBezTo>
                <a:cubicBezTo>
                  <a:pt x="3148" y="2290209"/>
                  <a:pt x="2310" y="2183430"/>
                  <a:pt x="0" y="1996259"/>
                </a:cubicBezTo>
                <a:cubicBezTo>
                  <a:pt x="-2310" y="1809088"/>
                  <a:pt x="-4073" y="1645052"/>
                  <a:pt x="0" y="1433740"/>
                </a:cubicBezTo>
                <a:cubicBezTo>
                  <a:pt x="4073" y="1222428"/>
                  <a:pt x="14259" y="926334"/>
                  <a:pt x="0" y="686000"/>
                </a:cubicBezTo>
                <a:cubicBezTo>
                  <a:pt x="-14259" y="445666"/>
                  <a:pt x="28678" y="20171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32895431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GB" sz="28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50%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dân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số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châu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Phi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bị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đe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dọa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thiếu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nước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sạch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sinh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hoạt</a:t>
            </a:r>
            <a:endParaRPr lang="en-GB" sz="2400" dirty="0">
              <a:solidFill>
                <a:srgbClr val="333333"/>
              </a:solidFill>
              <a:latin typeface="#9Slide05 SVNAngellife" panose="02000500000000020003" pitchFamily="2" charset="0"/>
            </a:endParaRP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GB" sz="2800" b="0" i="0" dirty="0">
                <a:solidFill>
                  <a:srgbClr val="C00000"/>
                </a:solidFill>
                <a:effectLst/>
                <a:latin typeface="#9Slide05 SVNAngellife" panose="02000500000000020003" pitchFamily="2" charset="0"/>
              </a:rPr>
              <a:t>85% </a:t>
            </a:r>
            <a:r>
              <a:rPr lang="en-GB" sz="2400" b="0" i="0" dirty="0" err="1">
                <a:solidFill>
                  <a:srgbClr val="333333"/>
                </a:solidFill>
                <a:effectLst/>
                <a:latin typeface="#9Slide05 SVNAngellife" panose="02000500000000020003" pitchFamily="2" charset="0"/>
              </a:rPr>
              <a:t>d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ân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số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Gana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, 80%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dân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số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Malavi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, 75%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dân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số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Uganda…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không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được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tiếp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cận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với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nguồn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nước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sạch</a:t>
            </a:r>
            <a:endParaRPr lang="en-GB" sz="2400" b="0" i="0" dirty="0">
              <a:solidFill>
                <a:srgbClr val="333333"/>
              </a:solidFill>
              <a:effectLst/>
              <a:latin typeface="#9Slide05 SVNAngellife" panose="02000500000000020003" pitchFamily="2" charset="0"/>
            </a:endParaRP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GB" sz="28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50% GDP 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ở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khu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vực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châu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Phi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cận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Xahara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bị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mất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hàng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năm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là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hậu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quả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trực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tiếp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của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ô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nhiễm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nguồn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nước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/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thiếu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nước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/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tình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trạng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vệ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sinh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kém</a:t>
            </a:r>
            <a:endParaRPr lang="en-GB" sz="2400" dirty="0">
              <a:solidFill>
                <a:srgbClr val="333333"/>
              </a:solidFill>
              <a:latin typeface="#9Slide05 SVNAngellife" panose="02000500000000020003" pitchFamily="2" charset="0"/>
            </a:endParaRP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Mỗi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ngày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châu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Phi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có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8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650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người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chết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do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tiêu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chảy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,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phần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lớn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lây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từ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các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nguồn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nước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không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vệ</a:t>
            </a:r>
            <a:r>
              <a:rPr lang="en-GB" sz="2400" dirty="0">
                <a:solidFill>
                  <a:srgbClr val="333333"/>
                </a:solidFill>
                <a:latin typeface="#9Slide05 SVNAngellife" panose="02000500000000020003" pitchFamily="2" charset="0"/>
              </a:rPr>
              <a:t> </a:t>
            </a:r>
            <a:r>
              <a:rPr lang="en-GB" sz="2400" dirty="0" err="1">
                <a:solidFill>
                  <a:srgbClr val="333333"/>
                </a:solidFill>
                <a:latin typeface="#9Slide05 SVNAngellife" panose="02000500000000020003" pitchFamily="2" charset="0"/>
              </a:rPr>
              <a:t>sinh</a:t>
            </a:r>
            <a:endParaRPr lang="en-GB" sz="2400" dirty="0">
              <a:latin typeface="#9Slide05 SVNAngellife" panose="02000500000000020003" pitchFamily="2" charset="0"/>
            </a:endParaRPr>
          </a:p>
        </p:txBody>
      </p:sp>
      <p:pic>
        <p:nvPicPr>
          <p:cNvPr id="7176" name="Picture 8">
            <a:extLst>
              <a:ext uri="{FF2B5EF4-FFF2-40B4-BE49-F238E27FC236}">
                <a16:creationId xmlns="" xmlns:a16="http://schemas.microsoft.com/office/drawing/2014/main" id="{12879206-136E-45F4-AE3D-E15CD16C6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51" y="3184477"/>
            <a:ext cx="4766107" cy="3162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166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="" xmlns:a16="http://schemas.microsoft.com/office/drawing/2014/main" id="{EAAEA37C-4A4D-4E05-9A86-98DBF72A6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93116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0681F7A-FB01-45BD-BC78-513B5D24CEDE}"/>
              </a:ext>
            </a:extLst>
          </p:cNvPr>
          <p:cNvSpPr txBox="1"/>
          <p:nvPr/>
        </p:nvSpPr>
        <p:spPr>
          <a:xfrm>
            <a:off x="628649" y="516557"/>
            <a:ext cx="3667125" cy="2172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chemeClr val="bg1"/>
                </a:solidFill>
                <a:latin typeface="#9Slide07 IcielBaliho Script" pitchFamily="2" charset="-93"/>
              </a:rPr>
              <a:t>CUỘC</a:t>
            </a:r>
            <a:r>
              <a:rPr lang="en-US" sz="4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7 IcielBaliho Script" pitchFamily="2" charset="-93"/>
              </a:rPr>
              <a:t>THI</a:t>
            </a:r>
            <a:r>
              <a:rPr lang="en-US" sz="4800" dirty="0">
                <a:solidFill>
                  <a:schemeClr val="bg1"/>
                </a:solidFill>
                <a:latin typeface="#9Slide07 IcielBaliho Script" pitchFamily="2" charset="-93"/>
              </a:rPr>
              <a:t>: </a:t>
            </a:r>
            <a:r>
              <a:rPr lang="en-US" sz="4800" dirty="0" err="1">
                <a:solidFill>
                  <a:schemeClr val="bg1"/>
                </a:solidFill>
                <a:latin typeface="#9Slide07 IcielBaliho Script" pitchFamily="2" charset="-93"/>
              </a:rPr>
              <a:t>KHỞI</a:t>
            </a:r>
            <a:r>
              <a:rPr lang="en-US" sz="4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7 IcielBaliho Script" pitchFamily="2" charset="-93"/>
              </a:rPr>
              <a:t>NGHIỆP</a:t>
            </a:r>
            <a:endParaRPr lang="en-US" sz="4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pic>
        <p:nvPicPr>
          <p:cNvPr id="7" name="Picture 2" descr="Đầu tư khởi nghiệp với EcoStartup | Ecoworld Inc">
            <a:extLst>
              <a:ext uri="{FF2B5EF4-FFF2-40B4-BE49-F238E27FC236}">
                <a16:creationId xmlns="" xmlns:a16="http://schemas.microsoft.com/office/drawing/2014/main" id="{63E8B9DC-8420-4C6D-87A0-389335AF5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7"/>
          <a:stretch/>
        </p:blipFill>
        <p:spPr bwMode="auto">
          <a:xfrm>
            <a:off x="2369919" y="4685674"/>
            <a:ext cx="2477324" cy="217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2B65800-DF5E-4299-A0A2-C45B1FF806FE}"/>
              </a:ext>
            </a:extLst>
          </p:cNvPr>
          <p:cNvSpPr txBox="1"/>
          <p:nvPr/>
        </p:nvSpPr>
        <p:spPr>
          <a:xfrm flipH="1">
            <a:off x="5676899" y="95250"/>
            <a:ext cx="5924549" cy="9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#9Slide05 SVNAngellife" panose="02000500000000020003" pitchFamily="2" charset="0"/>
              </a:rPr>
              <a:t>XANH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#9Slide05 SVNAngellife" panose="02000500000000020003" pitchFamily="2" charset="0"/>
              </a:rPr>
              <a:t> - </a:t>
            </a:r>
            <a:r>
              <a:rPr lang="en-GB" sz="3600" dirty="0" err="1">
                <a:solidFill>
                  <a:srgbClr val="7030A0"/>
                </a:solidFill>
                <a:latin typeface="#9Slide05 SVNAngellife" panose="02000500000000020003" pitchFamily="2" charset="0"/>
              </a:rPr>
              <a:t>SÁNG</a:t>
            </a:r>
            <a:r>
              <a:rPr lang="en-GB" sz="3600" dirty="0">
                <a:solidFill>
                  <a:srgbClr val="7030A0"/>
                </a:solidFill>
                <a:latin typeface="#9Slide05 SVNAngellife" panose="02000500000000020003" pitchFamily="2" charset="0"/>
              </a:rPr>
              <a:t> </a:t>
            </a:r>
            <a:r>
              <a:rPr lang="en-GB" sz="3600" dirty="0" err="1">
                <a:solidFill>
                  <a:srgbClr val="7030A0"/>
                </a:solidFill>
                <a:latin typeface="#9Slide05 SVNAngellife" panose="02000500000000020003" pitchFamily="2" charset="0"/>
              </a:rPr>
              <a:t>TẠO</a:t>
            </a:r>
            <a:endParaRPr lang="en-GB" sz="3600" dirty="0">
              <a:solidFill>
                <a:srgbClr val="7030A0"/>
              </a:solidFill>
              <a:latin typeface="#9Slide05 SVNAngellife" panose="02000500000000020003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16E5EC7-7800-46CE-9E71-C6B35166E274}"/>
              </a:ext>
            </a:extLst>
          </p:cNvPr>
          <p:cNvSpPr txBox="1"/>
          <p:nvPr/>
        </p:nvSpPr>
        <p:spPr>
          <a:xfrm>
            <a:off x="5026412" y="1078974"/>
            <a:ext cx="6972300" cy="4947701"/>
          </a:xfrm>
          <a:custGeom>
            <a:avLst/>
            <a:gdLst>
              <a:gd name="connsiteX0" fmla="*/ 0 w 6972300"/>
              <a:gd name="connsiteY0" fmla="*/ 0 h 4947701"/>
              <a:gd name="connsiteX1" fmla="*/ 836676 w 6972300"/>
              <a:gd name="connsiteY1" fmla="*/ 0 h 4947701"/>
              <a:gd name="connsiteX2" fmla="*/ 1603629 w 6972300"/>
              <a:gd name="connsiteY2" fmla="*/ 0 h 4947701"/>
              <a:gd name="connsiteX3" fmla="*/ 2300859 w 6972300"/>
              <a:gd name="connsiteY3" fmla="*/ 0 h 4947701"/>
              <a:gd name="connsiteX4" fmla="*/ 2928366 w 6972300"/>
              <a:gd name="connsiteY4" fmla="*/ 0 h 4947701"/>
              <a:gd name="connsiteX5" fmla="*/ 3625596 w 6972300"/>
              <a:gd name="connsiteY5" fmla="*/ 0 h 4947701"/>
              <a:gd name="connsiteX6" fmla="*/ 4392549 w 6972300"/>
              <a:gd name="connsiteY6" fmla="*/ 0 h 4947701"/>
              <a:gd name="connsiteX7" fmla="*/ 5020056 w 6972300"/>
              <a:gd name="connsiteY7" fmla="*/ 0 h 4947701"/>
              <a:gd name="connsiteX8" fmla="*/ 5508117 w 6972300"/>
              <a:gd name="connsiteY8" fmla="*/ 0 h 4947701"/>
              <a:gd name="connsiteX9" fmla="*/ 6344793 w 6972300"/>
              <a:gd name="connsiteY9" fmla="*/ 0 h 4947701"/>
              <a:gd name="connsiteX10" fmla="*/ 6972300 w 6972300"/>
              <a:gd name="connsiteY10" fmla="*/ 0 h 4947701"/>
              <a:gd name="connsiteX11" fmla="*/ 6972300 w 6972300"/>
              <a:gd name="connsiteY11" fmla="*/ 667940 h 4947701"/>
              <a:gd name="connsiteX12" fmla="*/ 6972300 w 6972300"/>
              <a:gd name="connsiteY12" fmla="*/ 1236925 h 4947701"/>
              <a:gd name="connsiteX13" fmla="*/ 6972300 w 6972300"/>
              <a:gd name="connsiteY13" fmla="*/ 1855388 h 4947701"/>
              <a:gd name="connsiteX14" fmla="*/ 6972300 w 6972300"/>
              <a:gd name="connsiteY14" fmla="*/ 2325419 h 4947701"/>
              <a:gd name="connsiteX15" fmla="*/ 6972300 w 6972300"/>
              <a:gd name="connsiteY15" fmla="*/ 2844928 h 4947701"/>
              <a:gd name="connsiteX16" fmla="*/ 6972300 w 6972300"/>
              <a:gd name="connsiteY16" fmla="*/ 3314960 h 4947701"/>
              <a:gd name="connsiteX17" fmla="*/ 6972300 w 6972300"/>
              <a:gd name="connsiteY17" fmla="*/ 3982899 h 4947701"/>
              <a:gd name="connsiteX18" fmla="*/ 6972300 w 6972300"/>
              <a:gd name="connsiteY18" fmla="*/ 4947701 h 4947701"/>
              <a:gd name="connsiteX19" fmla="*/ 6135624 w 6972300"/>
              <a:gd name="connsiteY19" fmla="*/ 4947701 h 4947701"/>
              <a:gd name="connsiteX20" fmla="*/ 5368671 w 6972300"/>
              <a:gd name="connsiteY20" fmla="*/ 4947701 h 4947701"/>
              <a:gd name="connsiteX21" fmla="*/ 4810887 w 6972300"/>
              <a:gd name="connsiteY21" fmla="*/ 4947701 h 4947701"/>
              <a:gd name="connsiteX22" fmla="*/ 4322826 w 6972300"/>
              <a:gd name="connsiteY22" fmla="*/ 4947701 h 4947701"/>
              <a:gd name="connsiteX23" fmla="*/ 3486150 w 6972300"/>
              <a:gd name="connsiteY23" fmla="*/ 4947701 h 4947701"/>
              <a:gd name="connsiteX24" fmla="*/ 2719197 w 6972300"/>
              <a:gd name="connsiteY24" fmla="*/ 4947701 h 4947701"/>
              <a:gd name="connsiteX25" fmla="*/ 1952244 w 6972300"/>
              <a:gd name="connsiteY25" fmla="*/ 4947701 h 4947701"/>
              <a:gd name="connsiteX26" fmla="*/ 1115568 w 6972300"/>
              <a:gd name="connsiteY26" fmla="*/ 4947701 h 4947701"/>
              <a:gd name="connsiteX27" fmla="*/ 0 w 6972300"/>
              <a:gd name="connsiteY27" fmla="*/ 4947701 h 4947701"/>
              <a:gd name="connsiteX28" fmla="*/ 0 w 6972300"/>
              <a:gd name="connsiteY28" fmla="*/ 4428192 h 4947701"/>
              <a:gd name="connsiteX29" fmla="*/ 0 w 6972300"/>
              <a:gd name="connsiteY29" fmla="*/ 3760253 h 4947701"/>
              <a:gd name="connsiteX30" fmla="*/ 0 w 6972300"/>
              <a:gd name="connsiteY30" fmla="*/ 3290221 h 4947701"/>
              <a:gd name="connsiteX31" fmla="*/ 0 w 6972300"/>
              <a:gd name="connsiteY31" fmla="*/ 2820190 h 4947701"/>
              <a:gd name="connsiteX32" fmla="*/ 0 w 6972300"/>
              <a:gd name="connsiteY32" fmla="*/ 2300681 h 4947701"/>
              <a:gd name="connsiteX33" fmla="*/ 0 w 6972300"/>
              <a:gd name="connsiteY33" fmla="*/ 1632741 h 4947701"/>
              <a:gd name="connsiteX34" fmla="*/ 0 w 6972300"/>
              <a:gd name="connsiteY34" fmla="*/ 964802 h 4947701"/>
              <a:gd name="connsiteX35" fmla="*/ 0 w 6972300"/>
              <a:gd name="connsiteY35" fmla="*/ 0 h 4947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972300" h="4947701" extrusionOk="0">
                <a:moveTo>
                  <a:pt x="0" y="0"/>
                </a:moveTo>
                <a:cubicBezTo>
                  <a:pt x="391789" y="-39374"/>
                  <a:pt x="487898" y="-14942"/>
                  <a:pt x="836676" y="0"/>
                </a:cubicBezTo>
                <a:cubicBezTo>
                  <a:pt x="1185454" y="14942"/>
                  <a:pt x="1416322" y="22296"/>
                  <a:pt x="1603629" y="0"/>
                </a:cubicBezTo>
                <a:cubicBezTo>
                  <a:pt x="1790936" y="-22296"/>
                  <a:pt x="2141187" y="24049"/>
                  <a:pt x="2300859" y="0"/>
                </a:cubicBezTo>
                <a:cubicBezTo>
                  <a:pt x="2460531" y="-24049"/>
                  <a:pt x="2753437" y="-14449"/>
                  <a:pt x="2928366" y="0"/>
                </a:cubicBezTo>
                <a:cubicBezTo>
                  <a:pt x="3103295" y="14449"/>
                  <a:pt x="3318779" y="-26639"/>
                  <a:pt x="3625596" y="0"/>
                </a:cubicBezTo>
                <a:cubicBezTo>
                  <a:pt x="3932413" y="26639"/>
                  <a:pt x="4110783" y="-21348"/>
                  <a:pt x="4392549" y="0"/>
                </a:cubicBezTo>
                <a:cubicBezTo>
                  <a:pt x="4674315" y="21348"/>
                  <a:pt x="4844073" y="-5444"/>
                  <a:pt x="5020056" y="0"/>
                </a:cubicBezTo>
                <a:cubicBezTo>
                  <a:pt x="5196039" y="5444"/>
                  <a:pt x="5271165" y="-1150"/>
                  <a:pt x="5508117" y="0"/>
                </a:cubicBezTo>
                <a:cubicBezTo>
                  <a:pt x="5745069" y="1150"/>
                  <a:pt x="5954992" y="26986"/>
                  <a:pt x="6344793" y="0"/>
                </a:cubicBezTo>
                <a:cubicBezTo>
                  <a:pt x="6734594" y="-26986"/>
                  <a:pt x="6826683" y="28794"/>
                  <a:pt x="6972300" y="0"/>
                </a:cubicBezTo>
                <a:cubicBezTo>
                  <a:pt x="6976093" y="238381"/>
                  <a:pt x="6991454" y="459978"/>
                  <a:pt x="6972300" y="667940"/>
                </a:cubicBezTo>
                <a:cubicBezTo>
                  <a:pt x="6953146" y="875902"/>
                  <a:pt x="6994392" y="969319"/>
                  <a:pt x="6972300" y="1236925"/>
                </a:cubicBezTo>
                <a:cubicBezTo>
                  <a:pt x="6950208" y="1504531"/>
                  <a:pt x="6993267" y="1702793"/>
                  <a:pt x="6972300" y="1855388"/>
                </a:cubicBezTo>
                <a:cubicBezTo>
                  <a:pt x="6951333" y="2007983"/>
                  <a:pt x="6949694" y="2221068"/>
                  <a:pt x="6972300" y="2325419"/>
                </a:cubicBezTo>
                <a:cubicBezTo>
                  <a:pt x="6994906" y="2429770"/>
                  <a:pt x="6976626" y="2635718"/>
                  <a:pt x="6972300" y="2844928"/>
                </a:cubicBezTo>
                <a:cubicBezTo>
                  <a:pt x="6967974" y="3054138"/>
                  <a:pt x="6969243" y="3215646"/>
                  <a:pt x="6972300" y="3314960"/>
                </a:cubicBezTo>
                <a:cubicBezTo>
                  <a:pt x="6975357" y="3414274"/>
                  <a:pt x="6994427" y="3798668"/>
                  <a:pt x="6972300" y="3982899"/>
                </a:cubicBezTo>
                <a:cubicBezTo>
                  <a:pt x="6950173" y="4167130"/>
                  <a:pt x="6973697" y="4583785"/>
                  <a:pt x="6972300" y="4947701"/>
                </a:cubicBezTo>
                <a:cubicBezTo>
                  <a:pt x="6765918" y="4982389"/>
                  <a:pt x="6386696" y="4974976"/>
                  <a:pt x="6135624" y="4947701"/>
                </a:cubicBezTo>
                <a:cubicBezTo>
                  <a:pt x="5884552" y="4920426"/>
                  <a:pt x="5657874" y="4947117"/>
                  <a:pt x="5368671" y="4947701"/>
                </a:cubicBezTo>
                <a:cubicBezTo>
                  <a:pt x="5079468" y="4948285"/>
                  <a:pt x="5015062" y="4974025"/>
                  <a:pt x="4810887" y="4947701"/>
                </a:cubicBezTo>
                <a:cubicBezTo>
                  <a:pt x="4606712" y="4921377"/>
                  <a:pt x="4514876" y="4945322"/>
                  <a:pt x="4322826" y="4947701"/>
                </a:cubicBezTo>
                <a:cubicBezTo>
                  <a:pt x="4130776" y="4950080"/>
                  <a:pt x="3732347" y="4958288"/>
                  <a:pt x="3486150" y="4947701"/>
                </a:cubicBezTo>
                <a:cubicBezTo>
                  <a:pt x="3239953" y="4937114"/>
                  <a:pt x="3041526" y="4941894"/>
                  <a:pt x="2719197" y="4947701"/>
                </a:cubicBezTo>
                <a:cubicBezTo>
                  <a:pt x="2396868" y="4953508"/>
                  <a:pt x="2254291" y="4942266"/>
                  <a:pt x="1952244" y="4947701"/>
                </a:cubicBezTo>
                <a:cubicBezTo>
                  <a:pt x="1650197" y="4953136"/>
                  <a:pt x="1345172" y="4930713"/>
                  <a:pt x="1115568" y="4947701"/>
                </a:cubicBezTo>
                <a:cubicBezTo>
                  <a:pt x="885964" y="4964689"/>
                  <a:pt x="237901" y="4940027"/>
                  <a:pt x="0" y="4947701"/>
                </a:cubicBezTo>
                <a:cubicBezTo>
                  <a:pt x="21628" y="4763841"/>
                  <a:pt x="4230" y="4655676"/>
                  <a:pt x="0" y="4428192"/>
                </a:cubicBezTo>
                <a:cubicBezTo>
                  <a:pt x="-4230" y="4200708"/>
                  <a:pt x="13146" y="4043743"/>
                  <a:pt x="0" y="3760253"/>
                </a:cubicBezTo>
                <a:cubicBezTo>
                  <a:pt x="-13146" y="3476763"/>
                  <a:pt x="19589" y="3435342"/>
                  <a:pt x="0" y="3290221"/>
                </a:cubicBezTo>
                <a:cubicBezTo>
                  <a:pt x="-19589" y="3145100"/>
                  <a:pt x="-4782" y="2996495"/>
                  <a:pt x="0" y="2820190"/>
                </a:cubicBezTo>
                <a:cubicBezTo>
                  <a:pt x="4782" y="2643885"/>
                  <a:pt x="-19944" y="2506588"/>
                  <a:pt x="0" y="2300681"/>
                </a:cubicBezTo>
                <a:cubicBezTo>
                  <a:pt x="19944" y="2094774"/>
                  <a:pt x="5565" y="1904848"/>
                  <a:pt x="0" y="1632741"/>
                </a:cubicBezTo>
                <a:cubicBezTo>
                  <a:pt x="-5565" y="1360634"/>
                  <a:pt x="-7905" y="1286037"/>
                  <a:pt x="0" y="964802"/>
                </a:cubicBezTo>
                <a:cubicBezTo>
                  <a:pt x="7905" y="643567"/>
                  <a:pt x="-13783" y="337738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32895431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Đếm</a:t>
            </a:r>
            <a:r>
              <a:rPr lang="en-GB" sz="28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GB" sz="28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GB" sz="28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=&gt; </a:t>
            </a:r>
            <a:r>
              <a:rPr lang="en-GB" sz="28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ình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thành 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hóm,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4 - 6HS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sz="28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GB" sz="28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tên nhóm, bầu nhóm trưởng, thư kí</a:t>
            </a:r>
            <a:endParaRPr lang="en-GB" sz="28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28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Nhiệm vụ: </a:t>
            </a:r>
            <a:r>
              <a:rPr lang="vi-VN" sz="2800" dirty="0">
                <a:solidFill>
                  <a:schemeClr val="tx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thảo luận nhóm, lên </a:t>
            </a:r>
            <a:r>
              <a:rPr lang="vi-VN" sz="28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ý tưởng khởi nghiệp </a:t>
            </a:r>
            <a:r>
              <a:rPr lang="vi-VN" sz="2800" dirty="0">
                <a:solidFill>
                  <a:schemeClr val="tx1"/>
                </a:solidFill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ở châu Phi (lĩnh vực: nông nghiệp/công nghiệp/du lịch..) và trình bày ý tưởng trên giấy A3.</a:t>
            </a:r>
            <a:endParaRPr lang="en-GB" sz="2800" dirty="0">
              <a:solidFill>
                <a:schemeClr val="tx1"/>
              </a:solidFill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vi-VN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Thời gian: 25 phút </a:t>
            </a:r>
            <a:endParaRPr lang="en-GB" sz="28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vi-VN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ử dụng thiết bị điện tử để tìm kiếm thông tin</a:t>
            </a:r>
            <a:endParaRPr lang="en-GB" sz="28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1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="" xmlns:a16="http://schemas.microsoft.com/office/drawing/2014/main" id="{EAAEA37C-4A4D-4E05-9A86-98DBF72A6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22910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0681F7A-FB01-45BD-BC78-513B5D24CEDE}"/>
              </a:ext>
            </a:extLst>
          </p:cNvPr>
          <p:cNvSpPr txBox="1"/>
          <p:nvPr/>
        </p:nvSpPr>
        <p:spPr>
          <a:xfrm>
            <a:off x="209550" y="459407"/>
            <a:ext cx="3667125" cy="2172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chemeClr val="bg1"/>
                </a:solidFill>
                <a:latin typeface="#9Slide07 IcielBaliho Script" pitchFamily="2" charset="-93"/>
              </a:rPr>
              <a:t>CUỘC</a:t>
            </a:r>
            <a:r>
              <a:rPr lang="en-US" sz="4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7 IcielBaliho Script" pitchFamily="2" charset="-93"/>
              </a:rPr>
              <a:t>THI</a:t>
            </a:r>
            <a:r>
              <a:rPr lang="en-US" sz="4800" dirty="0">
                <a:solidFill>
                  <a:schemeClr val="bg1"/>
                </a:solidFill>
                <a:latin typeface="#9Slide07 IcielBaliho Script" pitchFamily="2" charset="-93"/>
              </a:rPr>
              <a:t>: </a:t>
            </a:r>
            <a:r>
              <a:rPr lang="en-US" sz="4800" dirty="0" err="1">
                <a:solidFill>
                  <a:schemeClr val="bg1"/>
                </a:solidFill>
                <a:latin typeface="#9Slide07 IcielBaliho Script" pitchFamily="2" charset="-93"/>
              </a:rPr>
              <a:t>KHỞI</a:t>
            </a:r>
            <a:r>
              <a:rPr lang="en-US" sz="4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#9Slide07 IcielBaliho Script" pitchFamily="2" charset="-93"/>
              </a:rPr>
              <a:t>NGHIỆP</a:t>
            </a:r>
            <a:endParaRPr lang="en-US" sz="4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pic>
        <p:nvPicPr>
          <p:cNvPr id="7" name="Picture 2" descr="Đầu tư khởi nghiệp với EcoStartup | Ecoworld Inc">
            <a:extLst>
              <a:ext uri="{FF2B5EF4-FFF2-40B4-BE49-F238E27FC236}">
                <a16:creationId xmlns="" xmlns:a16="http://schemas.microsoft.com/office/drawing/2014/main" id="{63E8B9DC-8420-4C6D-87A0-389335AF5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7"/>
          <a:stretch/>
        </p:blipFill>
        <p:spPr bwMode="auto">
          <a:xfrm>
            <a:off x="1962149" y="4840543"/>
            <a:ext cx="2181225" cy="191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2B65800-DF5E-4299-A0A2-C45B1FF806FE}"/>
              </a:ext>
            </a:extLst>
          </p:cNvPr>
          <p:cNvSpPr txBox="1"/>
          <p:nvPr/>
        </p:nvSpPr>
        <p:spPr>
          <a:xfrm flipH="1">
            <a:off x="5457824" y="148683"/>
            <a:ext cx="595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TIÊU</a:t>
            </a:r>
            <a:r>
              <a:rPr lang="en-GB" sz="32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CHÍ</a:t>
            </a:r>
            <a:r>
              <a:rPr lang="en-GB" sz="32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ĐÁNH</a:t>
            </a:r>
            <a:r>
              <a:rPr lang="en-GB" sz="32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GIÁ</a:t>
            </a:r>
            <a:r>
              <a:rPr lang="en-GB" sz="32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SẢN</a:t>
            </a:r>
            <a:r>
              <a:rPr lang="en-GB" sz="32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PHẨM</a:t>
            </a:r>
            <a:endParaRPr lang="en-GB" sz="3200" dirty="0">
              <a:solidFill>
                <a:srgbClr val="C00000"/>
              </a:solidFill>
              <a:latin typeface="#9Slide05 SVNAngellife" panose="02000500000000020003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B8988F3E-39C6-4A52-A902-569D53B00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3731"/>
              </p:ext>
            </p:extLst>
          </p:nvPr>
        </p:nvGraphicFramePr>
        <p:xfrm>
          <a:off x="4610099" y="1065406"/>
          <a:ext cx="7467601" cy="56889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0964">
                  <a:extLst>
                    <a:ext uri="{9D8B030D-6E8A-4147-A177-3AD203B41FA5}">
                      <a16:colId xmlns="" xmlns:a16="http://schemas.microsoft.com/office/drawing/2014/main" val="2183369768"/>
                    </a:ext>
                  </a:extLst>
                </a:gridCol>
                <a:gridCol w="4813276">
                  <a:extLst>
                    <a:ext uri="{9D8B030D-6E8A-4147-A177-3AD203B41FA5}">
                      <a16:colId xmlns="" xmlns:a16="http://schemas.microsoft.com/office/drawing/2014/main" val="1407176879"/>
                    </a:ext>
                  </a:extLst>
                </a:gridCol>
                <a:gridCol w="713361">
                  <a:extLst>
                    <a:ext uri="{9D8B030D-6E8A-4147-A177-3AD203B41FA5}">
                      <a16:colId xmlns="" xmlns:a16="http://schemas.microsoft.com/office/drawing/2014/main" val="4256032251"/>
                    </a:ext>
                  </a:extLst>
                </a:gridCol>
              </a:tblGrid>
              <a:tr h="531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Tiêu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chí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Yêu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SP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8248585"/>
                  </a:ext>
                </a:extLst>
              </a:tr>
              <a:tr h="736616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Ý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tưởng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khởi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nghiệp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(80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TSĐ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Đúng lĩnh vực (nông nghiệp, công nghiệp, du lịch)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093692"/>
                  </a:ext>
                </a:extLst>
              </a:tr>
              <a:tr h="73661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Sáng tạo, khả thi, có thể thực hiện được, gắn với bảo vệ MT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2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8412716"/>
                  </a:ext>
                </a:extLst>
              </a:tr>
              <a:tr h="3521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Có địa điểm khởi nghiệp phù hợp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8864933"/>
                  </a:ext>
                </a:extLst>
              </a:tr>
              <a:tr h="53105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Có sản phẩm rõ ràng/ giá thành sản phẩm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2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04280046"/>
                  </a:ext>
                </a:extLst>
              </a:tr>
              <a:tr h="73661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Vốn đầu tư dự kiến/ thị trường cho sản phẩm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2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59788704"/>
                  </a:ext>
                </a:extLst>
              </a:tr>
              <a:tr h="35214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Hình thức và thuyết trình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(20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TSĐ)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Thuyết trình lưu loát, ấn tượng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79514160"/>
                  </a:ext>
                </a:extLst>
              </a:tr>
              <a:tr h="76888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Trình bày rõ ràng, trình bày khoa học, đẹp, sáng tạo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67413420"/>
                  </a:ext>
                </a:extLst>
              </a:tr>
              <a:tr h="35214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Tổng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10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206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611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àm sao để tìm kiếm nhà đầu tư “chuẩn” cho startup? | by Mia Nguyen | Nexus  FrontierTe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06"/>
            <a:ext cx="6949923" cy="388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76036" y="152568"/>
            <a:ext cx="4395128" cy="6438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#9Slide07 IcielBaliho Script" pitchFamily="2" charset="77"/>
              </a:rPr>
              <a:t>KHỞI</a:t>
            </a:r>
            <a:r>
              <a:rPr lang="en-US" sz="3600" dirty="0">
                <a:solidFill>
                  <a:schemeClr val="bg1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7 IcielBaliho Script" pitchFamily="2" charset="77"/>
              </a:rPr>
              <a:t>NGHIỆP</a:t>
            </a:r>
            <a:r>
              <a:rPr lang="en-US" sz="3600" dirty="0">
                <a:solidFill>
                  <a:schemeClr val="bg1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7 IcielBaliho Script" pitchFamily="2" charset="77"/>
              </a:rPr>
              <a:t>SÁNG</a:t>
            </a:r>
            <a:r>
              <a:rPr lang="en-US" sz="3600" dirty="0">
                <a:solidFill>
                  <a:schemeClr val="bg1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7 IcielBaliho Script" pitchFamily="2" charset="77"/>
              </a:rPr>
              <a:t>TẠO</a:t>
            </a:r>
            <a:endParaRPr lang="en-US" sz="3600" dirty="0">
              <a:solidFill>
                <a:schemeClr val="bg1"/>
              </a:solidFill>
              <a:latin typeface="#9Slide07 IcielBaliho Script" pitchFamily="2" charset="7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663"/>
          <a:stretch/>
        </p:blipFill>
        <p:spPr>
          <a:xfrm>
            <a:off x="5201265" y="2862589"/>
            <a:ext cx="6949923" cy="39954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8168" y="885125"/>
            <a:ext cx="5810864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#9Slide07 IcielBaliho Script" pitchFamily="2" charset="0"/>
              </a:rPr>
              <a:t>THÔNG MINH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#9Slide07 IcielBaliho Script" pitchFamily="2" charset="0"/>
              </a:rPr>
              <a:t>BỀN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VỮNG</a:t>
            </a:r>
            <a:endParaRPr lang="en-US" sz="2800" dirty="0">
              <a:latin typeface="#9Slide07 IcielBaliho Script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#9Slide07 IcielBaliho Script" pitchFamily="2" charset="0"/>
              </a:rPr>
              <a:t>PHÙ HỢP</a:t>
            </a:r>
          </a:p>
        </p:txBody>
      </p:sp>
      <p:pic>
        <p:nvPicPr>
          <p:cNvPr id="7" name="Picture 2" descr="Đầu tư khởi nghiệp với EcoStartup | Ecoworld Inc">
            <a:extLst>
              <a:ext uri="{FF2B5EF4-FFF2-40B4-BE49-F238E27FC236}">
                <a16:creationId xmlns="" xmlns:a16="http://schemas.microsoft.com/office/drawing/2014/main" id="{F91901E4-7D3E-419A-8108-37B608BD0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7"/>
          <a:stretch/>
        </p:blipFill>
        <p:spPr bwMode="auto">
          <a:xfrm>
            <a:off x="438150" y="3922321"/>
            <a:ext cx="4235271" cy="28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47D194-DF13-489C-A067-DD585A8AE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20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A6625AA-4E1B-4ED9-8A43-1208D7C250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63"/>
          <a:stretch/>
        </p:blipFill>
        <p:spPr>
          <a:xfrm>
            <a:off x="396964" y="386945"/>
            <a:ext cx="7305675" cy="47895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2DA3AD7-4B33-4EEA-B8E7-BC17A5F77232}"/>
              </a:ext>
            </a:extLst>
          </p:cNvPr>
          <p:cNvSpPr/>
          <p:nvPr/>
        </p:nvSpPr>
        <p:spPr>
          <a:xfrm>
            <a:off x="4448175" y="65023"/>
            <a:ext cx="4962525" cy="64384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#9Slide07 IcielBaliho Script" pitchFamily="2" charset="77"/>
              </a:rPr>
              <a:t>THUYẾT</a:t>
            </a:r>
            <a:r>
              <a:rPr lang="en-US" sz="3600" dirty="0">
                <a:solidFill>
                  <a:schemeClr val="bg1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7 IcielBaliho Script" pitchFamily="2" charset="77"/>
              </a:rPr>
              <a:t>TRÌNH</a:t>
            </a:r>
            <a:r>
              <a:rPr lang="en-US" sz="3600" dirty="0">
                <a:solidFill>
                  <a:schemeClr val="bg1"/>
                </a:solidFill>
                <a:latin typeface="#9Slide07 IcielBaliho Script" pitchFamily="2" charset="77"/>
              </a:rPr>
              <a:t> Ý </a:t>
            </a:r>
            <a:r>
              <a:rPr lang="en-US" sz="3600" dirty="0" err="1">
                <a:solidFill>
                  <a:schemeClr val="bg1"/>
                </a:solidFill>
                <a:latin typeface="#9Slide07 IcielBaliho Script" pitchFamily="2" charset="77"/>
              </a:rPr>
              <a:t>TƯỞNG</a:t>
            </a:r>
            <a:endParaRPr lang="en-US" sz="3600" dirty="0">
              <a:solidFill>
                <a:schemeClr val="bg1"/>
              </a:solidFill>
              <a:latin typeface="#9Slide07 IcielBaliho Script" pitchFamily="2" charset="77"/>
            </a:endParaRPr>
          </a:p>
        </p:txBody>
      </p:sp>
      <p:pic>
        <p:nvPicPr>
          <p:cNvPr id="6" name="Picture 2" descr="Đầu tư khởi nghiệp với EcoStartup | Ecoworld Inc">
            <a:extLst>
              <a:ext uri="{FF2B5EF4-FFF2-40B4-BE49-F238E27FC236}">
                <a16:creationId xmlns="" xmlns:a16="http://schemas.microsoft.com/office/drawing/2014/main" id="{EFB6E368-3F63-4169-994F-775FB04C9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7"/>
          <a:stretch/>
        </p:blipFill>
        <p:spPr bwMode="auto">
          <a:xfrm>
            <a:off x="7810500" y="1111285"/>
            <a:ext cx="4235271" cy="396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BD32D5-278F-40A2-A5C4-B8334F172B8F}"/>
              </a:ext>
            </a:extLst>
          </p:cNvPr>
          <p:cNvSpPr txBox="1"/>
          <p:nvPr/>
        </p:nvSpPr>
        <p:spPr>
          <a:xfrm flipH="1">
            <a:off x="10207448" y="588622"/>
            <a:ext cx="18383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#9Slide05 SVNAngellife" panose="02000500000000020003" pitchFamily="2" charset="0"/>
              </a:rPr>
              <a:t>XANH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#9Slide05 SVNAngellife" panose="02000500000000020003" pitchFamily="2" charset="0"/>
              </a:rPr>
              <a:t> </a:t>
            </a:r>
            <a:r>
              <a:rPr lang="en-GB" sz="3600" dirty="0" err="1">
                <a:solidFill>
                  <a:srgbClr val="7030A0"/>
                </a:solidFill>
                <a:latin typeface="#9Slide05 SVNAngellife" panose="02000500000000020003" pitchFamily="2" charset="0"/>
              </a:rPr>
              <a:t>SÁNG</a:t>
            </a:r>
            <a:r>
              <a:rPr lang="en-GB" sz="3600" dirty="0">
                <a:solidFill>
                  <a:srgbClr val="7030A0"/>
                </a:solidFill>
                <a:latin typeface="#9Slide05 SVNAngellife" panose="02000500000000020003" pitchFamily="2" charset="0"/>
              </a:rPr>
              <a:t> </a:t>
            </a:r>
            <a:r>
              <a:rPr lang="en-GB" sz="3600" dirty="0" err="1">
                <a:solidFill>
                  <a:srgbClr val="7030A0"/>
                </a:solidFill>
                <a:latin typeface="#9Slide05 SVNAngellife" panose="02000500000000020003" pitchFamily="2" charset="0"/>
              </a:rPr>
              <a:t>TẠO</a:t>
            </a:r>
            <a:endParaRPr lang="en-GB" sz="3600" dirty="0">
              <a:solidFill>
                <a:srgbClr val="7030A0"/>
              </a:solidFill>
              <a:latin typeface="#9Slide05 SVNAngellife" panose="0200050000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A4D91A-BD6C-4F92-A333-F9A9FE2D40CA}"/>
              </a:ext>
            </a:extLst>
          </p:cNvPr>
          <p:cNvSpPr txBox="1"/>
          <p:nvPr/>
        </p:nvSpPr>
        <p:spPr>
          <a:xfrm>
            <a:off x="2066926" y="5414354"/>
            <a:ext cx="9029700" cy="1056700"/>
          </a:xfrm>
          <a:custGeom>
            <a:avLst/>
            <a:gdLst>
              <a:gd name="connsiteX0" fmla="*/ 0 w 9029700"/>
              <a:gd name="connsiteY0" fmla="*/ 0 h 1056700"/>
              <a:gd name="connsiteX1" fmla="*/ 875186 w 9029700"/>
              <a:gd name="connsiteY1" fmla="*/ 0 h 1056700"/>
              <a:gd name="connsiteX2" fmla="*/ 1660076 w 9029700"/>
              <a:gd name="connsiteY2" fmla="*/ 0 h 1056700"/>
              <a:gd name="connsiteX3" fmla="*/ 2354668 w 9029700"/>
              <a:gd name="connsiteY3" fmla="*/ 0 h 1056700"/>
              <a:gd name="connsiteX4" fmla="*/ 2958963 w 9029700"/>
              <a:gd name="connsiteY4" fmla="*/ 0 h 1056700"/>
              <a:gd name="connsiteX5" fmla="*/ 3653556 w 9029700"/>
              <a:gd name="connsiteY5" fmla="*/ 0 h 1056700"/>
              <a:gd name="connsiteX6" fmla="*/ 4438445 w 9029700"/>
              <a:gd name="connsiteY6" fmla="*/ 0 h 1056700"/>
              <a:gd name="connsiteX7" fmla="*/ 5042740 w 9029700"/>
              <a:gd name="connsiteY7" fmla="*/ 0 h 1056700"/>
              <a:gd name="connsiteX8" fmla="*/ 5466441 w 9029700"/>
              <a:gd name="connsiteY8" fmla="*/ 0 h 1056700"/>
              <a:gd name="connsiteX9" fmla="*/ 6341628 w 9029700"/>
              <a:gd name="connsiteY9" fmla="*/ 0 h 1056700"/>
              <a:gd name="connsiteX10" fmla="*/ 6855626 w 9029700"/>
              <a:gd name="connsiteY10" fmla="*/ 0 h 1056700"/>
              <a:gd name="connsiteX11" fmla="*/ 7640515 w 9029700"/>
              <a:gd name="connsiteY11" fmla="*/ 0 h 1056700"/>
              <a:gd name="connsiteX12" fmla="*/ 8154514 w 9029700"/>
              <a:gd name="connsiteY12" fmla="*/ 0 h 1056700"/>
              <a:gd name="connsiteX13" fmla="*/ 9029700 w 9029700"/>
              <a:gd name="connsiteY13" fmla="*/ 0 h 1056700"/>
              <a:gd name="connsiteX14" fmla="*/ 9029700 w 9029700"/>
              <a:gd name="connsiteY14" fmla="*/ 496649 h 1056700"/>
              <a:gd name="connsiteX15" fmla="*/ 9029700 w 9029700"/>
              <a:gd name="connsiteY15" fmla="*/ 1056700 h 1056700"/>
              <a:gd name="connsiteX16" fmla="*/ 8605999 w 9029700"/>
              <a:gd name="connsiteY16" fmla="*/ 1056700 h 1056700"/>
              <a:gd name="connsiteX17" fmla="*/ 7821109 w 9029700"/>
              <a:gd name="connsiteY17" fmla="*/ 1056700 h 1056700"/>
              <a:gd name="connsiteX18" fmla="*/ 7036220 w 9029700"/>
              <a:gd name="connsiteY18" fmla="*/ 1056700 h 1056700"/>
              <a:gd name="connsiteX19" fmla="*/ 6612519 w 9029700"/>
              <a:gd name="connsiteY19" fmla="*/ 1056700 h 1056700"/>
              <a:gd name="connsiteX20" fmla="*/ 5827629 w 9029700"/>
              <a:gd name="connsiteY20" fmla="*/ 1056700 h 1056700"/>
              <a:gd name="connsiteX21" fmla="*/ 5313631 w 9029700"/>
              <a:gd name="connsiteY21" fmla="*/ 1056700 h 1056700"/>
              <a:gd name="connsiteX22" fmla="*/ 4889930 w 9029700"/>
              <a:gd name="connsiteY22" fmla="*/ 1056700 h 1056700"/>
              <a:gd name="connsiteX23" fmla="*/ 4014744 w 9029700"/>
              <a:gd name="connsiteY23" fmla="*/ 1056700 h 1056700"/>
              <a:gd name="connsiteX24" fmla="*/ 3229854 w 9029700"/>
              <a:gd name="connsiteY24" fmla="*/ 1056700 h 1056700"/>
              <a:gd name="connsiteX25" fmla="*/ 2444965 w 9029700"/>
              <a:gd name="connsiteY25" fmla="*/ 1056700 h 1056700"/>
              <a:gd name="connsiteX26" fmla="*/ 1569779 w 9029700"/>
              <a:gd name="connsiteY26" fmla="*/ 1056700 h 1056700"/>
              <a:gd name="connsiteX27" fmla="*/ 1055780 w 9029700"/>
              <a:gd name="connsiteY27" fmla="*/ 1056700 h 1056700"/>
              <a:gd name="connsiteX28" fmla="*/ 0 w 9029700"/>
              <a:gd name="connsiteY28" fmla="*/ 1056700 h 1056700"/>
              <a:gd name="connsiteX29" fmla="*/ 0 w 9029700"/>
              <a:gd name="connsiteY29" fmla="*/ 528350 h 1056700"/>
              <a:gd name="connsiteX30" fmla="*/ 0 w 9029700"/>
              <a:gd name="connsiteY30" fmla="*/ 0 h 105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029700" h="1056700" extrusionOk="0">
                <a:moveTo>
                  <a:pt x="0" y="0"/>
                </a:moveTo>
                <a:cubicBezTo>
                  <a:pt x="187718" y="-29653"/>
                  <a:pt x="492909" y="-8186"/>
                  <a:pt x="875186" y="0"/>
                </a:cubicBezTo>
                <a:cubicBezTo>
                  <a:pt x="1257463" y="8186"/>
                  <a:pt x="1425822" y="15278"/>
                  <a:pt x="1660076" y="0"/>
                </a:cubicBezTo>
                <a:cubicBezTo>
                  <a:pt x="1894330" y="-15278"/>
                  <a:pt x="2039928" y="-5036"/>
                  <a:pt x="2354668" y="0"/>
                </a:cubicBezTo>
                <a:cubicBezTo>
                  <a:pt x="2669408" y="5036"/>
                  <a:pt x="2727079" y="3035"/>
                  <a:pt x="2958963" y="0"/>
                </a:cubicBezTo>
                <a:cubicBezTo>
                  <a:pt x="3190847" y="-3035"/>
                  <a:pt x="3344510" y="16927"/>
                  <a:pt x="3653556" y="0"/>
                </a:cubicBezTo>
                <a:cubicBezTo>
                  <a:pt x="3962602" y="-16927"/>
                  <a:pt x="4200354" y="-27041"/>
                  <a:pt x="4438445" y="0"/>
                </a:cubicBezTo>
                <a:cubicBezTo>
                  <a:pt x="4676536" y="27041"/>
                  <a:pt x="4896741" y="12348"/>
                  <a:pt x="5042740" y="0"/>
                </a:cubicBezTo>
                <a:cubicBezTo>
                  <a:pt x="5188739" y="-12348"/>
                  <a:pt x="5342044" y="19165"/>
                  <a:pt x="5466441" y="0"/>
                </a:cubicBezTo>
                <a:cubicBezTo>
                  <a:pt x="5590838" y="-19165"/>
                  <a:pt x="5962740" y="-16599"/>
                  <a:pt x="6341628" y="0"/>
                </a:cubicBezTo>
                <a:cubicBezTo>
                  <a:pt x="6720516" y="16599"/>
                  <a:pt x="6748034" y="-17089"/>
                  <a:pt x="6855626" y="0"/>
                </a:cubicBezTo>
                <a:cubicBezTo>
                  <a:pt x="6963218" y="17089"/>
                  <a:pt x="7427475" y="-24184"/>
                  <a:pt x="7640515" y="0"/>
                </a:cubicBezTo>
                <a:cubicBezTo>
                  <a:pt x="7853555" y="24184"/>
                  <a:pt x="7901561" y="-24858"/>
                  <a:pt x="8154514" y="0"/>
                </a:cubicBezTo>
                <a:cubicBezTo>
                  <a:pt x="8407467" y="24858"/>
                  <a:pt x="8673574" y="8024"/>
                  <a:pt x="9029700" y="0"/>
                </a:cubicBezTo>
                <a:cubicBezTo>
                  <a:pt x="9032876" y="119552"/>
                  <a:pt x="9043489" y="269117"/>
                  <a:pt x="9029700" y="496649"/>
                </a:cubicBezTo>
                <a:cubicBezTo>
                  <a:pt x="9015911" y="724181"/>
                  <a:pt x="9006138" y="864196"/>
                  <a:pt x="9029700" y="1056700"/>
                </a:cubicBezTo>
                <a:cubicBezTo>
                  <a:pt x="8929375" y="1037280"/>
                  <a:pt x="8812382" y="1037760"/>
                  <a:pt x="8605999" y="1056700"/>
                </a:cubicBezTo>
                <a:cubicBezTo>
                  <a:pt x="8399616" y="1075640"/>
                  <a:pt x="8181517" y="1043318"/>
                  <a:pt x="7821109" y="1056700"/>
                </a:cubicBezTo>
                <a:cubicBezTo>
                  <a:pt x="7460701" y="1070083"/>
                  <a:pt x="7236241" y="1052016"/>
                  <a:pt x="7036220" y="1056700"/>
                </a:cubicBezTo>
                <a:cubicBezTo>
                  <a:pt x="6836199" y="1061384"/>
                  <a:pt x="6785954" y="1061926"/>
                  <a:pt x="6612519" y="1056700"/>
                </a:cubicBezTo>
                <a:cubicBezTo>
                  <a:pt x="6439084" y="1051474"/>
                  <a:pt x="6173457" y="1058089"/>
                  <a:pt x="5827629" y="1056700"/>
                </a:cubicBezTo>
                <a:cubicBezTo>
                  <a:pt x="5481801" y="1055312"/>
                  <a:pt x="5528103" y="1032899"/>
                  <a:pt x="5313631" y="1056700"/>
                </a:cubicBezTo>
                <a:cubicBezTo>
                  <a:pt x="5099159" y="1080501"/>
                  <a:pt x="5003834" y="1044331"/>
                  <a:pt x="4889930" y="1056700"/>
                </a:cubicBezTo>
                <a:cubicBezTo>
                  <a:pt x="4776026" y="1069069"/>
                  <a:pt x="4226780" y="1017440"/>
                  <a:pt x="4014744" y="1056700"/>
                </a:cubicBezTo>
                <a:cubicBezTo>
                  <a:pt x="3802708" y="1095960"/>
                  <a:pt x="3406173" y="1052019"/>
                  <a:pt x="3229854" y="1056700"/>
                </a:cubicBezTo>
                <a:cubicBezTo>
                  <a:pt x="3053535" y="1061382"/>
                  <a:pt x="2704650" y="1075676"/>
                  <a:pt x="2444965" y="1056700"/>
                </a:cubicBezTo>
                <a:cubicBezTo>
                  <a:pt x="2185280" y="1037724"/>
                  <a:pt x="1772363" y="1091988"/>
                  <a:pt x="1569779" y="1056700"/>
                </a:cubicBezTo>
                <a:cubicBezTo>
                  <a:pt x="1367195" y="1021412"/>
                  <a:pt x="1253234" y="1049938"/>
                  <a:pt x="1055780" y="1056700"/>
                </a:cubicBezTo>
                <a:cubicBezTo>
                  <a:pt x="858326" y="1063462"/>
                  <a:pt x="357503" y="1006450"/>
                  <a:pt x="0" y="1056700"/>
                </a:cubicBezTo>
                <a:cubicBezTo>
                  <a:pt x="-17885" y="836679"/>
                  <a:pt x="-6842" y="693937"/>
                  <a:pt x="0" y="528350"/>
                </a:cubicBezTo>
                <a:cubicBezTo>
                  <a:pt x="6842" y="362763"/>
                  <a:pt x="-17866" y="153797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32895431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=&gt; Ban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bạch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GB" sz="28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sz="28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GB" sz="28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GB" sz="28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GB" sz="28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GB" sz="28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GB" sz="28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GB" sz="28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GB" sz="28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GB" sz="28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8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GB" sz="28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1 Minute Timer">
            <a:hlinkClick r:id="" action="ppaction://media"/>
            <a:extLst>
              <a:ext uri="{FF2B5EF4-FFF2-40B4-BE49-F238E27FC236}">
                <a16:creationId xmlns="" xmlns:a16="http://schemas.microsoft.com/office/drawing/2014/main" id="{F6DC9D50-D2B6-462C-ACC4-598E8A92E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349" y="5473896"/>
            <a:ext cx="1666875" cy="9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3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0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30F8F3C-B44C-4505-95F1-E5C461216B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3CECB28-F21E-4DB5-AD25-0C47C8A2DC80}"/>
              </a:ext>
            </a:extLst>
          </p:cNvPr>
          <p:cNvSpPr/>
          <p:nvPr/>
        </p:nvSpPr>
        <p:spPr>
          <a:xfrm>
            <a:off x="264706" y="317217"/>
            <a:ext cx="11649396" cy="626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Đầu tư khởi nghiệp với EcoStartup | Ecoworld Inc">
            <a:extLst>
              <a:ext uri="{FF2B5EF4-FFF2-40B4-BE49-F238E27FC236}">
                <a16:creationId xmlns="" xmlns:a16="http://schemas.microsoft.com/office/drawing/2014/main" id="{EFB6E368-3F63-4169-994F-775FB04C9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7"/>
          <a:stretch/>
        </p:blipFill>
        <p:spPr bwMode="auto">
          <a:xfrm>
            <a:off x="190500" y="1033109"/>
            <a:ext cx="4713164" cy="511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BD32D5-278F-40A2-A5C4-B8334F172B8F}"/>
              </a:ext>
            </a:extLst>
          </p:cNvPr>
          <p:cNvSpPr txBox="1"/>
          <p:nvPr/>
        </p:nvSpPr>
        <p:spPr>
          <a:xfrm flipH="1">
            <a:off x="2920823" y="849955"/>
            <a:ext cx="18383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#9Slide05 SVNAngellife" panose="02000500000000020003" pitchFamily="2" charset="0"/>
              </a:rPr>
              <a:t>XANH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#9Slide05 SVNAngellife" panose="02000500000000020003" pitchFamily="2" charset="0"/>
              </a:rPr>
              <a:t> </a:t>
            </a:r>
            <a:r>
              <a:rPr lang="en-GB" sz="3600" dirty="0" err="1">
                <a:solidFill>
                  <a:srgbClr val="7030A0"/>
                </a:solidFill>
                <a:latin typeface="#9Slide05 SVNAngellife" panose="02000500000000020003" pitchFamily="2" charset="0"/>
              </a:rPr>
              <a:t>SÁNG</a:t>
            </a:r>
            <a:r>
              <a:rPr lang="en-GB" sz="3600" dirty="0">
                <a:solidFill>
                  <a:srgbClr val="7030A0"/>
                </a:solidFill>
                <a:latin typeface="#9Slide05 SVNAngellife" panose="02000500000000020003" pitchFamily="2" charset="0"/>
              </a:rPr>
              <a:t> </a:t>
            </a:r>
            <a:r>
              <a:rPr lang="en-GB" sz="3600" dirty="0" err="1">
                <a:solidFill>
                  <a:srgbClr val="7030A0"/>
                </a:solidFill>
                <a:latin typeface="#9Slide05 SVNAngellife" panose="02000500000000020003" pitchFamily="2" charset="0"/>
              </a:rPr>
              <a:t>TẠO</a:t>
            </a:r>
            <a:endParaRPr lang="en-GB" sz="3600" dirty="0">
              <a:solidFill>
                <a:srgbClr val="7030A0"/>
              </a:solidFill>
              <a:latin typeface="#9Slide05 SVNAngellife" panose="0200050000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BA4D91A-BD6C-4F92-A333-F9A9FE2D40CA}"/>
              </a:ext>
            </a:extLst>
          </p:cNvPr>
          <p:cNvSpPr txBox="1"/>
          <p:nvPr/>
        </p:nvSpPr>
        <p:spPr>
          <a:xfrm>
            <a:off x="5133977" y="1264736"/>
            <a:ext cx="6553238" cy="5010282"/>
          </a:xfrm>
          <a:custGeom>
            <a:avLst/>
            <a:gdLst>
              <a:gd name="connsiteX0" fmla="*/ 0 w 6553238"/>
              <a:gd name="connsiteY0" fmla="*/ 0 h 5010282"/>
              <a:gd name="connsiteX1" fmla="*/ 786389 w 6553238"/>
              <a:gd name="connsiteY1" fmla="*/ 0 h 5010282"/>
              <a:gd name="connsiteX2" fmla="*/ 1507245 w 6553238"/>
              <a:gd name="connsiteY2" fmla="*/ 0 h 5010282"/>
              <a:gd name="connsiteX3" fmla="*/ 2162569 w 6553238"/>
              <a:gd name="connsiteY3" fmla="*/ 0 h 5010282"/>
              <a:gd name="connsiteX4" fmla="*/ 2752360 w 6553238"/>
              <a:gd name="connsiteY4" fmla="*/ 0 h 5010282"/>
              <a:gd name="connsiteX5" fmla="*/ 3407684 w 6553238"/>
              <a:gd name="connsiteY5" fmla="*/ 0 h 5010282"/>
              <a:gd name="connsiteX6" fmla="*/ 4128540 w 6553238"/>
              <a:gd name="connsiteY6" fmla="*/ 0 h 5010282"/>
              <a:gd name="connsiteX7" fmla="*/ 4718331 w 6553238"/>
              <a:gd name="connsiteY7" fmla="*/ 0 h 5010282"/>
              <a:gd name="connsiteX8" fmla="*/ 5177058 w 6553238"/>
              <a:gd name="connsiteY8" fmla="*/ 0 h 5010282"/>
              <a:gd name="connsiteX9" fmla="*/ 5963447 w 6553238"/>
              <a:gd name="connsiteY9" fmla="*/ 0 h 5010282"/>
              <a:gd name="connsiteX10" fmla="*/ 6553238 w 6553238"/>
              <a:gd name="connsiteY10" fmla="*/ 0 h 5010282"/>
              <a:gd name="connsiteX11" fmla="*/ 6553238 w 6553238"/>
              <a:gd name="connsiteY11" fmla="*/ 676388 h 5010282"/>
              <a:gd name="connsiteX12" fmla="*/ 6553238 w 6553238"/>
              <a:gd name="connsiteY12" fmla="*/ 1252571 h 5010282"/>
              <a:gd name="connsiteX13" fmla="*/ 6553238 w 6553238"/>
              <a:gd name="connsiteY13" fmla="*/ 1878856 h 5010282"/>
              <a:gd name="connsiteX14" fmla="*/ 6553238 w 6553238"/>
              <a:gd name="connsiteY14" fmla="*/ 2354833 h 5010282"/>
              <a:gd name="connsiteX15" fmla="*/ 6553238 w 6553238"/>
              <a:gd name="connsiteY15" fmla="*/ 2880912 h 5010282"/>
              <a:gd name="connsiteX16" fmla="*/ 6553238 w 6553238"/>
              <a:gd name="connsiteY16" fmla="*/ 3356889 h 5010282"/>
              <a:gd name="connsiteX17" fmla="*/ 6553238 w 6553238"/>
              <a:gd name="connsiteY17" fmla="*/ 4033277 h 5010282"/>
              <a:gd name="connsiteX18" fmla="*/ 6553238 w 6553238"/>
              <a:gd name="connsiteY18" fmla="*/ 5010282 h 5010282"/>
              <a:gd name="connsiteX19" fmla="*/ 5766849 w 6553238"/>
              <a:gd name="connsiteY19" fmla="*/ 5010282 h 5010282"/>
              <a:gd name="connsiteX20" fmla="*/ 5045993 w 6553238"/>
              <a:gd name="connsiteY20" fmla="*/ 5010282 h 5010282"/>
              <a:gd name="connsiteX21" fmla="*/ 4521734 w 6553238"/>
              <a:gd name="connsiteY21" fmla="*/ 5010282 h 5010282"/>
              <a:gd name="connsiteX22" fmla="*/ 4063008 w 6553238"/>
              <a:gd name="connsiteY22" fmla="*/ 5010282 h 5010282"/>
              <a:gd name="connsiteX23" fmla="*/ 3276619 w 6553238"/>
              <a:gd name="connsiteY23" fmla="*/ 5010282 h 5010282"/>
              <a:gd name="connsiteX24" fmla="*/ 2555763 w 6553238"/>
              <a:gd name="connsiteY24" fmla="*/ 5010282 h 5010282"/>
              <a:gd name="connsiteX25" fmla="*/ 1834907 w 6553238"/>
              <a:gd name="connsiteY25" fmla="*/ 5010282 h 5010282"/>
              <a:gd name="connsiteX26" fmla="*/ 1048518 w 6553238"/>
              <a:gd name="connsiteY26" fmla="*/ 5010282 h 5010282"/>
              <a:gd name="connsiteX27" fmla="*/ 0 w 6553238"/>
              <a:gd name="connsiteY27" fmla="*/ 5010282 h 5010282"/>
              <a:gd name="connsiteX28" fmla="*/ 0 w 6553238"/>
              <a:gd name="connsiteY28" fmla="*/ 4484202 h 5010282"/>
              <a:gd name="connsiteX29" fmla="*/ 0 w 6553238"/>
              <a:gd name="connsiteY29" fmla="*/ 3807814 h 5010282"/>
              <a:gd name="connsiteX30" fmla="*/ 0 w 6553238"/>
              <a:gd name="connsiteY30" fmla="*/ 3331838 h 5010282"/>
              <a:gd name="connsiteX31" fmla="*/ 0 w 6553238"/>
              <a:gd name="connsiteY31" fmla="*/ 2855861 h 5010282"/>
              <a:gd name="connsiteX32" fmla="*/ 0 w 6553238"/>
              <a:gd name="connsiteY32" fmla="*/ 2329781 h 5010282"/>
              <a:gd name="connsiteX33" fmla="*/ 0 w 6553238"/>
              <a:gd name="connsiteY33" fmla="*/ 1653393 h 5010282"/>
              <a:gd name="connsiteX34" fmla="*/ 0 w 6553238"/>
              <a:gd name="connsiteY34" fmla="*/ 977005 h 5010282"/>
              <a:gd name="connsiteX35" fmla="*/ 0 w 6553238"/>
              <a:gd name="connsiteY35" fmla="*/ 0 h 501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553238" h="5010282" extrusionOk="0">
                <a:moveTo>
                  <a:pt x="0" y="0"/>
                </a:moveTo>
                <a:cubicBezTo>
                  <a:pt x="290965" y="30897"/>
                  <a:pt x="440013" y="-36122"/>
                  <a:pt x="786389" y="0"/>
                </a:cubicBezTo>
                <a:cubicBezTo>
                  <a:pt x="1132765" y="36122"/>
                  <a:pt x="1279014" y="2304"/>
                  <a:pt x="1507245" y="0"/>
                </a:cubicBezTo>
                <a:cubicBezTo>
                  <a:pt x="1735476" y="-2304"/>
                  <a:pt x="2031410" y="-7426"/>
                  <a:pt x="2162569" y="0"/>
                </a:cubicBezTo>
                <a:cubicBezTo>
                  <a:pt x="2293728" y="7426"/>
                  <a:pt x="2634185" y="-24039"/>
                  <a:pt x="2752360" y="0"/>
                </a:cubicBezTo>
                <a:cubicBezTo>
                  <a:pt x="2870535" y="24039"/>
                  <a:pt x="3206994" y="263"/>
                  <a:pt x="3407684" y="0"/>
                </a:cubicBezTo>
                <a:cubicBezTo>
                  <a:pt x="3608374" y="-263"/>
                  <a:pt x="3770920" y="-31346"/>
                  <a:pt x="4128540" y="0"/>
                </a:cubicBezTo>
                <a:cubicBezTo>
                  <a:pt x="4486160" y="31346"/>
                  <a:pt x="4471694" y="12971"/>
                  <a:pt x="4718331" y="0"/>
                </a:cubicBezTo>
                <a:cubicBezTo>
                  <a:pt x="4964968" y="-12971"/>
                  <a:pt x="5025097" y="-10440"/>
                  <a:pt x="5177058" y="0"/>
                </a:cubicBezTo>
                <a:cubicBezTo>
                  <a:pt x="5329019" y="10440"/>
                  <a:pt x="5629541" y="-31029"/>
                  <a:pt x="5963447" y="0"/>
                </a:cubicBezTo>
                <a:cubicBezTo>
                  <a:pt x="6297353" y="31029"/>
                  <a:pt x="6374163" y="13038"/>
                  <a:pt x="6553238" y="0"/>
                </a:cubicBezTo>
                <a:cubicBezTo>
                  <a:pt x="6566037" y="136410"/>
                  <a:pt x="6570261" y="518662"/>
                  <a:pt x="6553238" y="676388"/>
                </a:cubicBezTo>
                <a:cubicBezTo>
                  <a:pt x="6536215" y="834114"/>
                  <a:pt x="6541193" y="1014367"/>
                  <a:pt x="6553238" y="1252571"/>
                </a:cubicBezTo>
                <a:cubicBezTo>
                  <a:pt x="6565283" y="1490775"/>
                  <a:pt x="6536413" y="1592897"/>
                  <a:pt x="6553238" y="1878856"/>
                </a:cubicBezTo>
                <a:cubicBezTo>
                  <a:pt x="6570063" y="2164816"/>
                  <a:pt x="6564429" y="2189653"/>
                  <a:pt x="6553238" y="2354833"/>
                </a:cubicBezTo>
                <a:cubicBezTo>
                  <a:pt x="6542047" y="2520013"/>
                  <a:pt x="6566191" y="2647913"/>
                  <a:pt x="6553238" y="2880912"/>
                </a:cubicBezTo>
                <a:cubicBezTo>
                  <a:pt x="6540285" y="3113911"/>
                  <a:pt x="6552601" y="3120607"/>
                  <a:pt x="6553238" y="3356889"/>
                </a:cubicBezTo>
                <a:cubicBezTo>
                  <a:pt x="6553875" y="3593171"/>
                  <a:pt x="6521400" y="3730205"/>
                  <a:pt x="6553238" y="4033277"/>
                </a:cubicBezTo>
                <a:cubicBezTo>
                  <a:pt x="6585076" y="4336349"/>
                  <a:pt x="6562002" y="4796354"/>
                  <a:pt x="6553238" y="5010282"/>
                </a:cubicBezTo>
                <a:cubicBezTo>
                  <a:pt x="6247155" y="5011070"/>
                  <a:pt x="5936698" y="5001251"/>
                  <a:pt x="5766849" y="5010282"/>
                </a:cubicBezTo>
                <a:cubicBezTo>
                  <a:pt x="5597000" y="5019313"/>
                  <a:pt x="5192955" y="4992219"/>
                  <a:pt x="5045993" y="5010282"/>
                </a:cubicBezTo>
                <a:cubicBezTo>
                  <a:pt x="4899031" y="5028345"/>
                  <a:pt x="4684481" y="5003638"/>
                  <a:pt x="4521734" y="5010282"/>
                </a:cubicBezTo>
                <a:cubicBezTo>
                  <a:pt x="4358987" y="5016926"/>
                  <a:pt x="4158293" y="5005027"/>
                  <a:pt x="4063008" y="5010282"/>
                </a:cubicBezTo>
                <a:cubicBezTo>
                  <a:pt x="3967723" y="5015537"/>
                  <a:pt x="3637739" y="4996125"/>
                  <a:pt x="3276619" y="5010282"/>
                </a:cubicBezTo>
                <a:cubicBezTo>
                  <a:pt x="2915499" y="5024439"/>
                  <a:pt x="2900871" y="5012582"/>
                  <a:pt x="2555763" y="5010282"/>
                </a:cubicBezTo>
                <a:cubicBezTo>
                  <a:pt x="2210655" y="5007982"/>
                  <a:pt x="2125536" y="4999536"/>
                  <a:pt x="1834907" y="5010282"/>
                </a:cubicBezTo>
                <a:cubicBezTo>
                  <a:pt x="1544278" y="5021028"/>
                  <a:pt x="1281670" y="5037434"/>
                  <a:pt x="1048518" y="5010282"/>
                </a:cubicBezTo>
                <a:cubicBezTo>
                  <a:pt x="815366" y="4983130"/>
                  <a:pt x="376189" y="5029058"/>
                  <a:pt x="0" y="5010282"/>
                </a:cubicBezTo>
                <a:cubicBezTo>
                  <a:pt x="11861" y="4805949"/>
                  <a:pt x="-4161" y="4722993"/>
                  <a:pt x="0" y="4484202"/>
                </a:cubicBezTo>
                <a:cubicBezTo>
                  <a:pt x="4161" y="4245411"/>
                  <a:pt x="10108" y="3973973"/>
                  <a:pt x="0" y="3807814"/>
                </a:cubicBezTo>
                <a:cubicBezTo>
                  <a:pt x="-10108" y="3641655"/>
                  <a:pt x="-10234" y="3462221"/>
                  <a:pt x="0" y="3331838"/>
                </a:cubicBezTo>
                <a:cubicBezTo>
                  <a:pt x="10234" y="3201455"/>
                  <a:pt x="-20380" y="3084022"/>
                  <a:pt x="0" y="2855861"/>
                </a:cubicBezTo>
                <a:cubicBezTo>
                  <a:pt x="20380" y="2627700"/>
                  <a:pt x="-26128" y="2479426"/>
                  <a:pt x="0" y="2329781"/>
                </a:cubicBezTo>
                <a:cubicBezTo>
                  <a:pt x="26128" y="2180136"/>
                  <a:pt x="-25306" y="1819678"/>
                  <a:pt x="0" y="1653393"/>
                </a:cubicBezTo>
                <a:cubicBezTo>
                  <a:pt x="25306" y="1487108"/>
                  <a:pt x="-12408" y="1282276"/>
                  <a:pt x="0" y="977005"/>
                </a:cubicBezTo>
                <a:cubicBezTo>
                  <a:pt x="12408" y="671734"/>
                  <a:pt x="16767" y="27375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32895431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dirty="0">
                <a:latin typeface="#9Slide07 IcielBaliho Script" pitchFamily="2" charset="-93"/>
              </a:rPr>
              <a:t>- Ban </a:t>
            </a:r>
            <a:r>
              <a:rPr lang="en-GB" sz="2400" dirty="0" err="1">
                <a:latin typeface="#9Slide07 IcielBaliho Script" pitchFamily="2" charset="-93"/>
              </a:rPr>
              <a:t>giám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khảo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chấm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điểm</a:t>
            </a:r>
            <a:r>
              <a:rPr lang="en-GB" sz="2400" dirty="0">
                <a:latin typeface="#9Slide07 IcielBaliho Script" pitchFamily="2" charset="-93"/>
              </a:rPr>
              <a:t> ý </a:t>
            </a:r>
            <a:r>
              <a:rPr lang="en-GB" sz="2400" dirty="0" err="1">
                <a:latin typeface="#9Slide07 IcielBaliho Script" pitchFamily="2" charset="-93"/>
              </a:rPr>
              <a:t>tưởng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và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nộp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lại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phiếu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chấm</a:t>
            </a:r>
            <a:endParaRPr lang="en-GB" sz="2400" dirty="0">
              <a:latin typeface="#9Slide07 IcielBaliho Script" pitchFamily="2" charset="-93"/>
            </a:endParaRP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#9Slide07 IcielBaliho Script" pitchFamily="2" charset="-93"/>
              </a:rPr>
              <a:t>- </a:t>
            </a:r>
            <a:r>
              <a:rPr lang="vi-VN" sz="2400" dirty="0">
                <a:latin typeface="#9Slide07 IcielBaliho Script" pitchFamily="2" charset="-93"/>
              </a:rPr>
              <a:t>HS </a:t>
            </a:r>
            <a:r>
              <a:rPr lang="vi-VN" sz="2400" dirty="0">
                <a:solidFill>
                  <a:srgbClr val="C00000"/>
                </a:solidFill>
                <a:latin typeface="#9Slide07 IcielBaliho Script" pitchFamily="2" charset="-93"/>
              </a:rPr>
              <a:t>thả like </a:t>
            </a:r>
            <a:r>
              <a:rPr lang="vi-VN" sz="2400" dirty="0">
                <a:latin typeface="#9Slide07 IcielBaliho Script" pitchFamily="2" charset="-93"/>
              </a:rPr>
              <a:t>cho ý tưởng của các nhóm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bằng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cách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giơ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tay</a:t>
            </a:r>
            <a:endParaRPr lang="en-GB" sz="2400" dirty="0">
              <a:latin typeface="#9Slide07 IcielBaliho Script" pitchFamily="2" charset="-93"/>
            </a:endParaRP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#9Slide07 IcielBaliho Script" pitchFamily="2" charset="-93"/>
              </a:rPr>
              <a:t>                               </a:t>
            </a:r>
            <a:r>
              <a:rPr lang="vi-VN" sz="2400" dirty="0">
                <a:latin typeface="#9Slide07 IcielBaliho Script" pitchFamily="2" charset="-93"/>
              </a:rPr>
              <a:t>(điểm like sẽ tính theo </a:t>
            </a:r>
            <a:r>
              <a:rPr lang="en-GB" sz="2400" dirty="0" err="1">
                <a:latin typeface="#9Slide07 IcielBaliho Script" pitchFamily="2" charset="-93"/>
              </a:rPr>
              <a:t>sĩ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vi-VN" sz="2400" dirty="0">
                <a:latin typeface="#9Slide07 IcielBaliho Script" pitchFamily="2" charset="-93"/>
              </a:rPr>
              <a:t>số HS tặng</a:t>
            </a:r>
            <a:endParaRPr lang="en-GB" sz="2400" dirty="0">
              <a:latin typeface="#9Slide07 IcielBaliho Script" pitchFamily="2" charset="-93"/>
            </a:endParaRP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#9Slide07 IcielBaliho Script" pitchFamily="2" charset="-93"/>
              </a:rPr>
              <a:t>                                </a:t>
            </a:r>
            <a:r>
              <a:rPr lang="vi-VN" sz="2400" dirty="0">
                <a:latin typeface="#9Slide07 IcielBaliho Script" pitchFamily="2" charset="-93"/>
              </a:rPr>
              <a:t>like so với sĩ số lớp. Lưu ý mỗi HS chỉ được thả like tối đa 2 lần)</a:t>
            </a:r>
            <a:endParaRPr lang="en-GB" sz="2400" b="1" dirty="0">
              <a:latin typeface="#9Slide07 IcielBaliho Script" pitchFamily="2" charset="-93"/>
            </a:endParaRP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#9Slide07 IcielBaliho Script" pitchFamily="2" charset="-93"/>
              </a:rPr>
              <a:t>-</a:t>
            </a:r>
            <a:r>
              <a:rPr lang="vi-VN" sz="2400" dirty="0">
                <a:latin typeface="#9Slide07 IcielBaliho Script" pitchFamily="2" charset="-93"/>
              </a:rPr>
              <a:t> </a:t>
            </a:r>
            <a:r>
              <a:rPr lang="vi-VN" sz="2400" dirty="0">
                <a:solidFill>
                  <a:srgbClr val="C00000"/>
                </a:solidFill>
                <a:latin typeface="#9Slide07 IcielBaliho Script" pitchFamily="2" charset="-93"/>
              </a:rPr>
              <a:t>Tổng điểm </a:t>
            </a:r>
            <a:r>
              <a:rPr lang="vi-VN" sz="2400" dirty="0">
                <a:latin typeface="#9Slide07 IcielBaliho Script" pitchFamily="2" charset="-93"/>
              </a:rPr>
              <a:t>của các ý tưởng sẽ được tính như sau:</a:t>
            </a:r>
            <a:endParaRPr lang="en-GB" sz="2400" b="1" dirty="0">
              <a:latin typeface="#9Slide07 IcielBaliho Script" pitchFamily="2" charset="-93"/>
            </a:endParaRPr>
          </a:p>
          <a:p>
            <a:pPr lvl="0" algn="just">
              <a:lnSpc>
                <a:spcPct val="150000"/>
              </a:lnSpc>
            </a:pPr>
            <a:r>
              <a:rPr lang="en-GB" sz="2400" dirty="0">
                <a:latin typeface="#9Slide07 IcielBaliho Script" pitchFamily="2" charset="-93"/>
              </a:rPr>
              <a:t>+ </a:t>
            </a:r>
            <a:r>
              <a:rPr lang="vi-VN" sz="2400" dirty="0">
                <a:latin typeface="#9Slide07 IcielBaliho Script" pitchFamily="2" charset="-93"/>
              </a:rPr>
              <a:t>Điểm trung bình cộng của các giám khảo (50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vi-VN" sz="2400" dirty="0">
                <a:latin typeface="#9Slide07 IcielBaliho Script" pitchFamily="2" charset="-93"/>
              </a:rPr>
              <a:t>)</a:t>
            </a:r>
            <a:endParaRPr lang="en-GB" sz="2400" b="1" dirty="0">
              <a:latin typeface="#9Slide07 IcielBaliho Script" pitchFamily="2" charset="-93"/>
            </a:endParaRPr>
          </a:p>
          <a:p>
            <a:pPr lvl="0" algn="just">
              <a:lnSpc>
                <a:spcPct val="150000"/>
              </a:lnSpc>
            </a:pPr>
            <a:r>
              <a:rPr lang="en-GB" sz="2400" dirty="0">
                <a:latin typeface="#9Slide07 IcielBaliho Script" pitchFamily="2" charset="-93"/>
              </a:rPr>
              <a:t>+ </a:t>
            </a:r>
            <a:r>
              <a:rPr lang="en-GB" sz="2400" dirty="0" err="1">
                <a:latin typeface="#9Slide07 IcielBaliho Script" pitchFamily="2" charset="-93"/>
              </a:rPr>
              <a:t>Điểm</a:t>
            </a:r>
            <a:r>
              <a:rPr lang="en-GB" sz="2400" dirty="0">
                <a:latin typeface="#9Slide07 IcielBaliho Script" pitchFamily="2" charset="-93"/>
              </a:rPr>
              <a:t> like </a:t>
            </a:r>
            <a:r>
              <a:rPr lang="en-GB" sz="2400" dirty="0" err="1">
                <a:latin typeface="#9Slide07 IcielBaliho Script" pitchFamily="2" charset="-93"/>
              </a:rPr>
              <a:t>của</a:t>
            </a:r>
            <a:r>
              <a:rPr lang="en-GB" sz="2400" dirty="0">
                <a:latin typeface="#9Slide07 IcielBaliho Script" pitchFamily="2" charset="-93"/>
              </a:rPr>
              <a:t> HS </a:t>
            </a:r>
            <a:r>
              <a:rPr lang="en-GB" sz="2400" dirty="0" err="1">
                <a:latin typeface="#9Slide07 IcielBaliho Script" pitchFamily="2" charset="-93"/>
              </a:rPr>
              <a:t>trong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lớp</a:t>
            </a:r>
            <a:r>
              <a:rPr lang="en-GB" sz="2400" dirty="0">
                <a:latin typeface="#9Slide07 IcielBaliho Script" pitchFamily="2" charset="-93"/>
              </a:rPr>
              <a:t> (50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en-GB" sz="2400" dirty="0">
                <a:latin typeface="#9Slide07 IcielBaliho Script" pitchFamily="2" charset="-93"/>
              </a:rPr>
              <a:t>)</a:t>
            </a:r>
          </a:p>
          <a:p>
            <a:pPr lvl="0" algn="just">
              <a:lnSpc>
                <a:spcPct val="150000"/>
              </a:lnSpc>
            </a:pPr>
            <a:r>
              <a:rPr lang="en-GB" sz="2400" dirty="0">
                <a:latin typeface="#9Slide07 IcielBaliho Script" pitchFamily="2" charset="-93"/>
              </a:rPr>
              <a:t>	    Ý </a:t>
            </a:r>
            <a:r>
              <a:rPr lang="en-GB" sz="2400" dirty="0" err="1">
                <a:latin typeface="#9Slide07 IcielBaliho Script" pitchFamily="2" charset="-93"/>
              </a:rPr>
              <a:t>tưởng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điểm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cao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nhất</a:t>
            </a:r>
            <a:r>
              <a:rPr lang="en-GB" sz="2400" dirty="0">
                <a:latin typeface="#9Slide07 IcielBaliho Script" pitchFamily="2" charset="-93"/>
              </a:rPr>
              <a:t> =&gt;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70C8103-1A14-479B-9F02-9FB10AE41904}"/>
              </a:ext>
            </a:extLst>
          </p:cNvPr>
          <p:cNvSpPr txBox="1"/>
          <p:nvPr/>
        </p:nvSpPr>
        <p:spPr>
          <a:xfrm flipH="1">
            <a:off x="6158623" y="265364"/>
            <a:ext cx="4599115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dirty="0" err="1">
                <a:solidFill>
                  <a:srgbClr val="C00000"/>
                </a:solidFill>
                <a:latin typeface="#9Slide07 IcielBaliho Script" pitchFamily="2" charset="-93"/>
              </a:rPr>
              <a:t>CHẤM</a:t>
            </a:r>
            <a:r>
              <a:rPr lang="en-GB" sz="40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GB" sz="4000" dirty="0" err="1">
                <a:solidFill>
                  <a:srgbClr val="C00000"/>
                </a:solidFill>
                <a:latin typeface="#9Slide07 IcielBaliho Script" pitchFamily="2" charset="-93"/>
              </a:rPr>
              <a:t>ĐIỂM</a:t>
            </a:r>
            <a:r>
              <a:rPr lang="en-GB" sz="4000" dirty="0">
                <a:solidFill>
                  <a:srgbClr val="C00000"/>
                </a:solidFill>
                <a:latin typeface="#9Slide07 IcielBaliho Script" pitchFamily="2" charset="-93"/>
              </a:rPr>
              <a:t> Ý </a:t>
            </a:r>
            <a:r>
              <a:rPr lang="en-GB" sz="4000" dirty="0" err="1">
                <a:solidFill>
                  <a:srgbClr val="C00000"/>
                </a:solidFill>
                <a:latin typeface="#9Slide07 IcielBaliho Script" pitchFamily="2" charset="-93"/>
              </a:rPr>
              <a:t>TƯỞNG</a:t>
            </a:r>
            <a:endParaRPr lang="en-GB" sz="4000" dirty="0">
              <a:solidFill>
                <a:srgbClr val="C00000"/>
              </a:solidFill>
              <a:latin typeface="#9Slide07 IcielBaliho Script" pitchFamily="2" charset="-93"/>
            </a:endParaRPr>
          </a:p>
        </p:txBody>
      </p:sp>
      <p:pic>
        <p:nvPicPr>
          <p:cNvPr id="1026" name="Picture 2" descr="MỨC ĐỘ HÀI LÒNG KHÁCH HÀNG">
            <a:extLst>
              <a:ext uri="{FF2B5EF4-FFF2-40B4-BE49-F238E27FC236}">
                <a16:creationId xmlns="" xmlns:a16="http://schemas.microsoft.com/office/drawing/2014/main" id="{B5692872-347A-4BCB-A5AF-FCC3ED19F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0" b="17894"/>
          <a:stretch/>
        </p:blipFill>
        <p:spPr bwMode="auto">
          <a:xfrm>
            <a:off x="5359506" y="2403975"/>
            <a:ext cx="2200275" cy="114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inner By Papillonstudio On Deviantart Clipart - Trophy Icon Png | Full  Size PNG Download | SeekPNG">
            <a:extLst>
              <a:ext uri="{FF2B5EF4-FFF2-40B4-BE49-F238E27FC236}">
                <a16:creationId xmlns="" xmlns:a16="http://schemas.microsoft.com/office/drawing/2014/main" id="{94B81BE8-3161-4935-8481-2430EBE9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014" y="5146541"/>
            <a:ext cx="1432724" cy="104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99C12635-B6D9-4A07-874A-1901911AC66D}"/>
              </a:ext>
            </a:extLst>
          </p:cNvPr>
          <p:cNvSpPr/>
          <p:nvPr/>
        </p:nvSpPr>
        <p:spPr>
          <a:xfrm>
            <a:off x="5313136" y="5720405"/>
            <a:ext cx="1051495" cy="52441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4760335-D70A-420E-9BFF-2FDC156E4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3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etting Into Entrepreneurial Shape Means Working Your Mi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r="12341" b="21695"/>
          <a:stretch/>
        </p:blipFill>
        <p:spPr bwMode="auto">
          <a:xfrm>
            <a:off x="-1" y="1"/>
            <a:ext cx="4019825" cy="18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170800"/>
            <a:ext cx="4271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  <a:latin typeface="#9Slide06 Hellvina Hand Script" pitchFamily="2" charset="0"/>
              </a:rPr>
              <a:t>LUYỆN</a:t>
            </a:r>
            <a:r>
              <a:rPr lang="en-US" sz="3200" dirty="0">
                <a:solidFill>
                  <a:srgbClr val="7030A0"/>
                </a:solidFill>
                <a:latin typeface="#9Slide06 Hellvina Hand Script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6 Hellvina Hand Script" pitchFamily="2" charset="0"/>
              </a:rPr>
              <a:t>TẬP</a:t>
            </a:r>
            <a:endParaRPr lang="en-US" sz="3200" dirty="0">
              <a:solidFill>
                <a:srgbClr val="7030A0"/>
              </a:solidFill>
              <a:latin typeface="#9Slide06 Hellvina Hand Script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55" y="1314612"/>
            <a:ext cx="3988869" cy="5444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LUẬT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        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CHƠI</a:t>
            </a:r>
            <a:endParaRPr lang="en-US" sz="2800" dirty="0">
              <a:solidFill>
                <a:srgbClr val="C00000"/>
              </a:solidFill>
              <a:latin typeface="#9Slide07 IcielBaliho Script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-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Viết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16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ô Bingo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ngẫu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nhiên</a:t>
            </a:r>
            <a:endParaRPr lang="en-US" sz="2400" dirty="0">
              <a:solidFill>
                <a:schemeClr val="tx1"/>
              </a:solidFill>
              <a:latin typeface="#9Slide07 IcielBaliho Script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GV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=&gt; HS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khoanh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trả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lời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5s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GV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đáp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án</a:t>
            </a:r>
            <a:endParaRPr lang="en-US" sz="2400" dirty="0">
              <a:solidFill>
                <a:schemeClr val="tx1"/>
              </a:solidFill>
              <a:latin typeface="#9Slide07 IcielBaliho Script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=&gt; HS        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,      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sai</a:t>
            </a:r>
            <a:endParaRPr lang="en-US" sz="2400" dirty="0">
              <a:solidFill>
                <a:srgbClr val="C00000"/>
              </a:solidFill>
              <a:latin typeface="#9Slide07 IcielBaliho Script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- HS Bingo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5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hàng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ngang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dọc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chéo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tiên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       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CHIẾN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THẮNG</a:t>
            </a:r>
            <a:endParaRPr lang="en-US" sz="2400" dirty="0">
              <a:solidFill>
                <a:srgbClr val="C00000"/>
              </a:solidFill>
              <a:latin typeface="#9Slide07 IcielBaliho Script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GV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hết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HS Bingo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hàng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7 IcielBaliho Script" pitchFamily="2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</a:rPr>
              <a:t>+ 2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</a:rPr>
              <a:t>điểm</a:t>
            </a:r>
            <a:endParaRPr lang="en-US" sz="2400" dirty="0">
              <a:solidFill>
                <a:srgbClr val="C00000"/>
              </a:solidFill>
              <a:latin typeface="#9Slide07 IcielBaliho Script" pitchFamily="2" charset="0"/>
            </a:endParaRPr>
          </a:p>
        </p:txBody>
      </p:sp>
      <p:pic>
        <p:nvPicPr>
          <p:cNvPr id="2050" name="Picture 2" descr="4x4 Thanksgiving Bingo Card Template">
            <a:extLst>
              <a:ext uri="{FF2B5EF4-FFF2-40B4-BE49-F238E27FC236}">
                <a16:creationId xmlns="" xmlns:a16="http://schemas.microsoft.com/office/drawing/2014/main" id="{943135CA-82EA-4AF3-90E7-B1B5333F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665" y="1477926"/>
            <a:ext cx="4393465" cy="538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69EF90-2E29-48EB-B59A-84FD934DF216}"/>
              </a:ext>
            </a:extLst>
          </p:cNvPr>
          <p:cNvSpPr txBox="1"/>
          <p:nvPr/>
        </p:nvSpPr>
        <p:spPr>
          <a:xfrm>
            <a:off x="8157065" y="1525350"/>
            <a:ext cx="3879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BINGO</a:t>
            </a:r>
          </a:p>
        </p:txBody>
      </p:sp>
      <p:pic>
        <p:nvPicPr>
          <p:cNvPr id="2052" name="Picture 4" descr="Check Mark Symbol">
            <a:extLst>
              <a:ext uri="{FF2B5EF4-FFF2-40B4-BE49-F238E27FC236}">
                <a16:creationId xmlns="" xmlns:a16="http://schemas.microsoft.com/office/drawing/2014/main" id="{D2ED16D7-C850-4E4C-A777-BB617919F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17" y="4024736"/>
            <a:ext cx="452438" cy="45243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hị định 84/2018/NĐ-CP">
            <a:extLst>
              <a:ext uri="{FF2B5EF4-FFF2-40B4-BE49-F238E27FC236}">
                <a16:creationId xmlns="" xmlns:a16="http://schemas.microsoft.com/office/drawing/2014/main" id="{4331AA24-DD3C-4AFA-8B91-EAEC9BE0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37" y="4057236"/>
            <a:ext cx="373582" cy="48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ia sư - Dạy kèm ĐIỂM 10 - Dạy kèm từ LỚP LÁ đến LỚP 5, LUYỆN CHỮ ĐẸP, CUNG  CẤP GIA SƯ, BÁN TRÚ">
            <a:extLst>
              <a:ext uri="{FF2B5EF4-FFF2-40B4-BE49-F238E27FC236}">
                <a16:creationId xmlns="" xmlns:a16="http://schemas.microsoft.com/office/drawing/2014/main" id="{27791D34-B429-44E2-BC13-3C1D3FF94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5" t="20724" r="29332" b="10362"/>
          <a:stretch/>
        </p:blipFill>
        <p:spPr bwMode="auto">
          <a:xfrm>
            <a:off x="3024429" y="5215109"/>
            <a:ext cx="702692" cy="65655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Right 11">
            <a:extLst>
              <a:ext uri="{FF2B5EF4-FFF2-40B4-BE49-F238E27FC236}">
                <a16:creationId xmlns="" xmlns:a16="http://schemas.microsoft.com/office/drawing/2014/main" id="{DE777438-7AEA-44F8-B887-5FD25101DF29}"/>
              </a:ext>
            </a:extLst>
          </p:cNvPr>
          <p:cNvSpPr/>
          <p:nvPr/>
        </p:nvSpPr>
        <p:spPr>
          <a:xfrm>
            <a:off x="105383" y="5442563"/>
            <a:ext cx="702692" cy="34705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64D3488A-4ADA-4B34-9567-541D21D1BA90}"/>
              </a:ext>
            </a:extLst>
          </p:cNvPr>
          <p:cNvSpPr/>
          <p:nvPr/>
        </p:nvSpPr>
        <p:spPr>
          <a:xfrm>
            <a:off x="2519916" y="5490597"/>
            <a:ext cx="327412" cy="29901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428DF7E-3054-4935-8F57-2382C3BC423F}"/>
              </a:ext>
            </a:extLst>
          </p:cNvPr>
          <p:cNvCxnSpPr>
            <a:cxnSpLocks/>
          </p:cNvCxnSpPr>
          <p:nvPr/>
        </p:nvCxnSpPr>
        <p:spPr>
          <a:xfrm>
            <a:off x="4019824" y="1830619"/>
            <a:ext cx="943" cy="502738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34DC84A2-ED8B-4458-A895-2CAF9D4D339C}"/>
              </a:ext>
            </a:extLst>
          </p:cNvPr>
          <p:cNvSpPr/>
          <p:nvPr/>
        </p:nvSpPr>
        <p:spPr>
          <a:xfrm>
            <a:off x="4419351" y="97678"/>
            <a:ext cx="2927743" cy="5170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#9Slide07 IcielBaliho Script" pitchFamily="2" charset="-93"/>
              </a:rPr>
              <a:t>Môi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trường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xích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đạo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ẩm</a:t>
            </a:r>
            <a:endParaRPr lang="en-GB" sz="2400" dirty="0">
              <a:latin typeface="#9Slide07 IcielBaliho Script" pitchFamily="2" charset="-93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E8F36848-E228-42D6-833C-DD02E6155C4C}"/>
              </a:ext>
            </a:extLst>
          </p:cNvPr>
          <p:cNvSpPr/>
          <p:nvPr/>
        </p:nvSpPr>
        <p:spPr>
          <a:xfrm>
            <a:off x="4170067" y="760741"/>
            <a:ext cx="1564426" cy="517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Nóng</a:t>
            </a:r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ẩm</a:t>
            </a:r>
            <a:endParaRPr lang="en-GB" sz="2400" dirty="0">
              <a:solidFill>
                <a:schemeClr val="tx1"/>
              </a:solidFill>
              <a:latin typeface="#9Slide07 IcielBaliho Script" pitchFamily="2" charset="-93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21312A12-181A-44DE-B809-DBA537275864}"/>
              </a:ext>
            </a:extLst>
          </p:cNvPr>
          <p:cNvSpPr/>
          <p:nvPr/>
        </p:nvSpPr>
        <p:spPr>
          <a:xfrm>
            <a:off x="6069751" y="758486"/>
            <a:ext cx="1564426" cy="517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Cà</a:t>
            </a:r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phê</a:t>
            </a:r>
            <a:endParaRPr lang="en-GB" sz="2400" dirty="0">
              <a:solidFill>
                <a:schemeClr val="tx1"/>
              </a:solidFill>
              <a:latin typeface="#9Slide07 IcielBaliho Script" pitchFamily="2" charset="-93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5A49E316-B841-48DD-957E-BD55E9550D22}"/>
              </a:ext>
            </a:extLst>
          </p:cNvPr>
          <p:cNvSpPr/>
          <p:nvPr/>
        </p:nvSpPr>
        <p:spPr>
          <a:xfrm>
            <a:off x="4153039" y="2045988"/>
            <a:ext cx="1564426" cy="517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Dầu</a:t>
            </a:r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mỏ</a:t>
            </a:r>
            <a:endParaRPr lang="en-GB" sz="2400" dirty="0">
              <a:solidFill>
                <a:schemeClr val="tx1"/>
              </a:solidFill>
              <a:latin typeface="#9Slide07 IcielBaliho Script" pitchFamily="2" charset="-93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F7AEBF72-4CCF-4754-AF34-8A6931812899}"/>
              </a:ext>
            </a:extLst>
          </p:cNvPr>
          <p:cNvSpPr/>
          <p:nvPr/>
        </p:nvSpPr>
        <p:spPr>
          <a:xfrm>
            <a:off x="6069751" y="2045672"/>
            <a:ext cx="1564426" cy="517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Chăn</a:t>
            </a:r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thả</a:t>
            </a:r>
            <a:endParaRPr lang="en-GB" sz="2400" dirty="0">
              <a:solidFill>
                <a:schemeClr val="tx1"/>
              </a:solidFill>
              <a:latin typeface="#9Slide07 IcielBaliho Script" pitchFamily="2" charset="-93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5BE0FFD0-276B-45DC-8BFF-31F7D8D7A6C4}"/>
              </a:ext>
            </a:extLst>
          </p:cNvPr>
          <p:cNvSpPr/>
          <p:nvPr/>
        </p:nvSpPr>
        <p:spPr>
          <a:xfrm>
            <a:off x="4454016" y="1389723"/>
            <a:ext cx="2833789" cy="5170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#9Slide07 IcielBaliho Script" pitchFamily="2" charset="-93"/>
              </a:rPr>
              <a:t>Môi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trường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hoang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mạc</a:t>
            </a:r>
            <a:endParaRPr lang="en-GB" sz="2400" dirty="0">
              <a:latin typeface="#9Slide07 IcielBaliho Script" pitchFamily="2" charset="-93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CD979797-00E0-413F-9A7A-E78EFB45C428}"/>
              </a:ext>
            </a:extLst>
          </p:cNvPr>
          <p:cNvSpPr/>
          <p:nvPr/>
        </p:nvSpPr>
        <p:spPr>
          <a:xfrm>
            <a:off x="4417520" y="2719836"/>
            <a:ext cx="2927743" cy="5170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#9Slide07 IcielBaliho Script" pitchFamily="2" charset="-93"/>
              </a:rPr>
              <a:t>Bức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tường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xanh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vĩ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đại</a:t>
            </a:r>
            <a:endParaRPr lang="en-GB" sz="2400" dirty="0">
              <a:latin typeface="#9Slide07 IcielBaliho Script" pitchFamily="2" charset="-93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8CD84F0B-E922-427B-B007-AE010168CDE5}"/>
              </a:ext>
            </a:extLst>
          </p:cNvPr>
          <p:cNvSpPr/>
          <p:nvPr/>
        </p:nvSpPr>
        <p:spPr>
          <a:xfrm>
            <a:off x="4441354" y="4052663"/>
            <a:ext cx="2867509" cy="5170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#9Slide07 IcielBaliho Script" pitchFamily="2" charset="-93"/>
              </a:rPr>
              <a:t>Khô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hạn</a:t>
            </a:r>
            <a:r>
              <a:rPr lang="en-GB" sz="2400" dirty="0">
                <a:latin typeface="#9Slide07 IcielBaliho Script" pitchFamily="2" charset="-93"/>
              </a:rPr>
              <a:t>, </a:t>
            </a:r>
            <a:r>
              <a:rPr lang="en-GB" sz="2400" dirty="0" err="1">
                <a:latin typeface="#9Slide07 IcielBaliho Script" pitchFamily="2" charset="-93"/>
              </a:rPr>
              <a:t>mưa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rất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ít</a:t>
            </a:r>
            <a:endParaRPr lang="en-GB" sz="2400" dirty="0">
              <a:latin typeface="#9Slide07 IcielBaliho Script" pitchFamily="2" charset="-93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CE1F5A92-FDA8-459A-8D78-59AEEC73BCB5}"/>
              </a:ext>
            </a:extLst>
          </p:cNvPr>
          <p:cNvSpPr/>
          <p:nvPr/>
        </p:nvSpPr>
        <p:spPr>
          <a:xfrm>
            <a:off x="4259361" y="5441914"/>
            <a:ext cx="3128852" cy="5170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#9Slide07 IcielBaliho Script" pitchFamily="2" charset="-93"/>
              </a:rPr>
              <a:t>Khô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hạn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từ</a:t>
            </a:r>
            <a:r>
              <a:rPr lang="en-GB" sz="2400" dirty="0">
                <a:latin typeface="#9Slide07 IcielBaliho Script" pitchFamily="2" charset="-93"/>
              </a:rPr>
              <a:t> 3 </a:t>
            </a:r>
            <a:r>
              <a:rPr lang="en-GB" sz="2400" dirty="0" err="1">
                <a:latin typeface="#9Slide07 IcielBaliho Script" pitchFamily="2" charset="-93"/>
              </a:rPr>
              <a:t>đến</a:t>
            </a:r>
            <a:r>
              <a:rPr lang="en-GB" sz="2400" dirty="0">
                <a:latin typeface="#9Slide07 IcielBaliho Script" pitchFamily="2" charset="-93"/>
              </a:rPr>
              <a:t> 9 </a:t>
            </a:r>
            <a:r>
              <a:rPr lang="en-GB" sz="2400" dirty="0" err="1">
                <a:latin typeface="#9Slide07 IcielBaliho Script" pitchFamily="2" charset="-93"/>
              </a:rPr>
              <a:t>tháng</a:t>
            </a:r>
            <a:endParaRPr lang="en-GB" sz="2400" dirty="0">
              <a:latin typeface="#9Slide07 IcielBaliho Script" pitchFamily="2" charset="-93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39C1D2F2-E8CE-4137-8F1F-CBDA88C24B4D}"/>
              </a:ext>
            </a:extLst>
          </p:cNvPr>
          <p:cNvSpPr/>
          <p:nvPr/>
        </p:nvSpPr>
        <p:spPr>
          <a:xfrm>
            <a:off x="8532442" y="128268"/>
            <a:ext cx="3128852" cy="51706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#9Slide07 IcielBaliho Script" pitchFamily="2" charset="-93"/>
              </a:rPr>
              <a:t>Dải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cực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Bắc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và</a:t>
            </a:r>
            <a:r>
              <a:rPr lang="en-GB" sz="2400" dirty="0">
                <a:latin typeface="#9Slide07 IcielBaliho Script" pitchFamily="2" charset="-93"/>
              </a:rPr>
              <a:t> </a:t>
            </a:r>
            <a:r>
              <a:rPr lang="en-GB" sz="2400" dirty="0" err="1">
                <a:latin typeface="#9Slide07 IcielBaliho Script" pitchFamily="2" charset="-93"/>
              </a:rPr>
              <a:t>cực</a:t>
            </a:r>
            <a:r>
              <a:rPr lang="en-GB" sz="2400" dirty="0">
                <a:latin typeface="#9Slide07 IcielBaliho Script" pitchFamily="2" charset="-93"/>
              </a:rPr>
              <a:t> Nam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F7C809D0-83DB-4B3D-8AEC-7C815196A33D}"/>
              </a:ext>
            </a:extLst>
          </p:cNvPr>
          <p:cNvSpPr/>
          <p:nvPr/>
        </p:nvSpPr>
        <p:spPr>
          <a:xfrm>
            <a:off x="4179288" y="3397634"/>
            <a:ext cx="1564426" cy="517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Ốc</a:t>
            </a:r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đảo</a:t>
            </a:r>
            <a:endParaRPr lang="en-GB" sz="2400" dirty="0">
              <a:solidFill>
                <a:schemeClr val="tx1"/>
              </a:solidFill>
              <a:latin typeface="#9Slide07 IcielBaliho Script" pitchFamily="2" charset="-93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7B091977-C1FD-4C19-BD05-1C7AADC6C15A}"/>
              </a:ext>
            </a:extLst>
          </p:cNvPr>
          <p:cNvSpPr/>
          <p:nvPr/>
        </p:nvSpPr>
        <p:spPr>
          <a:xfrm>
            <a:off x="6096000" y="3397318"/>
            <a:ext cx="1564426" cy="517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Du </a:t>
            </a:r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mục</a:t>
            </a:r>
            <a:endParaRPr lang="en-GB" sz="2400" dirty="0">
              <a:solidFill>
                <a:schemeClr val="tx1"/>
              </a:solidFill>
              <a:latin typeface="#9Slide07 IcielBaliho Script" pitchFamily="2" charset="-93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B272D19D-F037-469F-98AE-6141112261C9}"/>
              </a:ext>
            </a:extLst>
          </p:cNvPr>
          <p:cNvSpPr/>
          <p:nvPr/>
        </p:nvSpPr>
        <p:spPr>
          <a:xfrm>
            <a:off x="4094401" y="4753237"/>
            <a:ext cx="1710509" cy="517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Chà</a:t>
            </a:r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là</a:t>
            </a:r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, cam..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EE54E7B2-1D04-40CC-A880-556157199647}"/>
              </a:ext>
            </a:extLst>
          </p:cNvPr>
          <p:cNvSpPr/>
          <p:nvPr/>
        </p:nvSpPr>
        <p:spPr>
          <a:xfrm>
            <a:off x="6007636" y="4741340"/>
            <a:ext cx="1710509" cy="517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Lúa</a:t>
            </a:r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mì</a:t>
            </a:r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, </a:t>
            </a:r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ngô</a:t>
            </a:r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..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3A77DBD8-C965-4497-AA95-49026A4EF080}"/>
              </a:ext>
            </a:extLst>
          </p:cNvPr>
          <p:cNvSpPr/>
          <p:nvPr/>
        </p:nvSpPr>
        <p:spPr>
          <a:xfrm>
            <a:off x="4754552" y="6097259"/>
            <a:ext cx="2339578" cy="517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Xa</a:t>
            </a:r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 van </a:t>
            </a:r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công</a:t>
            </a:r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viên</a:t>
            </a:r>
            <a:endParaRPr lang="en-GB" sz="2400" dirty="0">
              <a:solidFill>
                <a:schemeClr val="tx1"/>
              </a:solidFill>
              <a:latin typeface="#9Slide07 IcielBaliho Script" pitchFamily="2" charset="-93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E17E0FB7-16B9-440E-B3A0-84E4E946920C}"/>
              </a:ext>
            </a:extLst>
          </p:cNvPr>
          <p:cNvSpPr/>
          <p:nvPr/>
        </p:nvSpPr>
        <p:spPr>
          <a:xfrm>
            <a:off x="8930138" y="776042"/>
            <a:ext cx="2333459" cy="5170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Hoang </a:t>
            </a:r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mạc</a:t>
            </a:r>
            <a:r>
              <a:rPr lang="en-GB" sz="24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#9Slide07 IcielBaliho Script" pitchFamily="2" charset="-93"/>
              </a:rPr>
              <a:t>hóa</a:t>
            </a:r>
            <a:endParaRPr lang="en-GB" sz="2400" dirty="0">
              <a:solidFill>
                <a:schemeClr val="tx1"/>
              </a:solidFill>
              <a:latin typeface="#9Slide07 IcielBaliho Script" pitchFamily="2" charset="-93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BA3F2D0D-62B8-4B8B-B2D1-DC6925A56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494531B-955D-4E5A-8424-2B1E10C133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7B3399E-7F32-4B35-9ED7-083CDDF97582}"/>
              </a:ext>
            </a:extLst>
          </p:cNvPr>
          <p:cNvSpPr/>
          <p:nvPr/>
        </p:nvSpPr>
        <p:spPr>
          <a:xfrm>
            <a:off x="264706" y="317217"/>
            <a:ext cx="11649396" cy="626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TRUNG TÂM BDVH ĐIỂM 10+">
            <a:extLst>
              <a:ext uri="{FF2B5EF4-FFF2-40B4-BE49-F238E27FC236}">
                <a16:creationId xmlns="" xmlns:a16="http://schemas.microsoft.com/office/drawing/2014/main" id="{0C077108-CD34-4FAE-8C03-89EF3C2C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85" y="0"/>
            <a:ext cx="7104321" cy="710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chơi Bingo Online cần thiết để chiến thắng">
            <a:extLst>
              <a:ext uri="{FF2B5EF4-FFF2-40B4-BE49-F238E27FC236}">
                <a16:creationId xmlns="" xmlns:a16="http://schemas.microsoft.com/office/drawing/2014/main" id="{4D47EAD8-9F59-490A-8681-A86743CA1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9"/>
          <a:stretch/>
        </p:blipFill>
        <p:spPr bwMode="auto">
          <a:xfrm>
            <a:off x="277898" y="1191880"/>
            <a:ext cx="5930751" cy="4261586"/>
          </a:xfrm>
          <a:prstGeom prst="flowChartTermina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AE945DC-10B3-4A73-9C48-98CCB9B27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08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raemon và hành trình 49 năm đồng hành cùng các bạn nhỏ | Tin tức, Lịch 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6806352" y="-1"/>
            <a:ext cx="5369764" cy="2521751"/>
          </a:xfrm>
          <a:prstGeom prst="cloudCallout">
            <a:avLst>
              <a:gd name="adj1" fmla="val 9869"/>
              <a:gd name="adj2" fmla="val 112662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- Um…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vội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tớ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chưa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nhờ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HS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!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623455" y="4314188"/>
            <a:ext cx="4395114" cy="2546355"/>
          </a:xfrm>
          <a:prstGeom prst="cloudCallout">
            <a:avLst>
              <a:gd name="adj1" fmla="val 90477"/>
              <a:gd name="adj2" fmla="val -5791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Mèo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ú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ơi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lịch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trình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khám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phá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châu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0"/>
              </a:rPr>
              <a:t>nhỉ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0"/>
              </a:rPr>
              <a:t>???</a:t>
            </a:r>
            <a:endParaRPr lang="en-US" sz="2800" dirty="0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368FDC-2403-4BDA-A732-9E3A6841C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CA2F553-C5FD-40F2-846D-F5A88CF0A3F9}"/>
              </a:ext>
            </a:extLst>
          </p:cNvPr>
          <p:cNvGrpSpPr/>
          <p:nvPr/>
        </p:nvGrpSpPr>
        <p:grpSpPr>
          <a:xfrm>
            <a:off x="0" y="0"/>
            <a:ext cx="3955312" cy="2328530"/>
            <a:chOff x="0" y="0"/>
            <a:chExt cx="3955312" cy="2328530"/>
          </a:xfrm>
        </p:grpSpPr>
        <p:pic>
          <p:nvPicPr>
            <p:cNvPr id="10" name="Picture 9" descr="A picture containing text, vector graphics, clipart&#10;&#10;Description automatically generated">
              <a:extLst>
                <a:ext uri="{FF2B5EF4-FFF2-40B4-BE49-F238E27FC236}">
                  <a16:creationId xmlns="" xmlns:a16="http://schemas.microsoft.com/office/drawing/2014/main" id="{E333988E-125D-4B29-9796-EA12DA102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147" b="39380"/>
            <a:stretch/>
          </p:blipFill>
          <p:spPr>
            <a:xfrm>
              <a:off x="0" y="0"/>
              <a:ext cx="3955312" cy="2328530"/>
            </a:xfrm>
            <a:prstGeom prst="flowChartAlternateProcess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B3E8B7A2-0C3A-4810-BD6D-B450C9771FE3}"/>
                </a:ext>
              </a:extLst>
            </p:cNvPr>
            <p:cNvSpPr txBox="1"/>
            <p:nvPr/>
          </p:nvSpPr>
          <p:spPr>
            <a:xfrm flipH="1">
              <a:off x="166575" y="311168"/>
              <a:ext cx="3329821" cy="163633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 err="1">
                  <a:solidFill>
                    <a:schemeClr val="bg1"/>
                  </a:solidFill>
                  <a:latin typeface="#9Slide07 IcielBaliho Script" pitchFamily="2" charset="-93"/>
                </a:rPr>
                <a:t>CỐ</a:t>
              </a:r>
              <a:r>
                <a:rPr lang="en-GB" sz="3200" dirty="0">
                  <a:solidFill>
                    <a:schemeClr val="bg1"/>
                  </a:solidFill>
                  <a:latin typeface="#9Slide07 IcielBaliho Script" pitchFamily="2" charset="-93"/>
                </a:rPr>
                <a:t> </a:t>
              </a:r>
              <a:r>
                <a:rPr lang="en-GB" sz="3200" dirty="0" err="1">
                  <a:solidFill>
                    <a:schemeClr val="bg1"/>
                  </a:solidFill>
                  <a:latin typeface="#9Slide07 IcielBaliho Script" pitchFamily="2" charset="-93"/>
                </a:rPr>
                <a:t>VẤN</a:t>
              </a:r>
              <a:r>
                <a:rPr lang="en-GB" sz="3200" dirty="0">
                  <a:solidFill>
                    <a:schemeClr val="bg1"/>
                  </a:solidFill>
                  <a:latin typeface="#9Slide07 IcielBaliho Script" pitchFamily="2" charset="-93"/>
                </a:rPr>
                <a:t> DU </a:t>
              </a:r>
              <a:r>
                <a:rPr lang="en-GB" sz="3200" dirty="0" err="1">
                  <a:solidFill>
                    <a:schemeClr val="bg1"/>
                  </a:solidFill>
                  <a:latin typeface="#9Slide07 IcielBaliho Script" pitchFamily="2" charset="-93"/>
                </a:rPr>
                <a:t>LỊCH</a:t>
              </a:r>
              <a:r>
                <a:rPr lang="en-GB" sz="3200" dirty="0">
                  <a:solidFill>
                    <a:schemeClr val="bg1"/>
                  </a:solidFill>
                  <a:latin typeface="#9Slide07 IcielBaliho Script" pitchFamily="2" charset="-93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 err="1">
                  <a:solidFill>
                    <a:schemeClr val="bg1"/>
                  </a:solidFill>
                  <a:latin typeface="#9Slide07 IcielBaliho Script" pitchFamily="2" charset="-93"/>
                </a:rPr>
                <a:t>CỦA</a:t>
              </a:r>
              <a:r>
                <a:rPr lang="en-GB" sz="3200" dirty="0">
                  <a:solidFill>
                    <a:schemeClr val="bg1"/>
                  </a:solidFill>
                  <a:latin typeface="#9Slide07 IcielBaliho Script" pitchFamily="2" charset="-93"/>
                </a:rPr>
                <a:t> </a:t>
              </a:r>
              <a:r>
                <a:rPr lang="en-GB" sz="3200" dirty="0" err="1">
                  <a:solidFill>
                    <a:schemeClr val="bg1"/>
                  </a:solidFill>
                  <a:latin typeface="#9Slide07 IcielBaliho Script" pitchFamily="2" charset="-93"/>
                </a:rPr>
                <a:t>NÔBITA</a:t>
              </a:r>
              <a:endParaRPr lang="en-GB" sz="3200" dirty="0">
                <a:solidFill>
                  <a:schemeClr val="bg1"/>
                </a:solidFill>
                <a:latin typeface="#9Slide07 IcielBaliho Script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3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11531" y="508373"/>
            <a:ext cx="9751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BÀI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11.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PHƯƠNG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THỨC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CON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NGƯỜI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KHAI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THÁC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SỬ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DỤNG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BẢO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VỆ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THIÊN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NHIÊN</a:t>
            </a:r>
            <a:endParaRPr lang="en-US" sz="3600" dirty="0">
              <a:solidFill>
                <a:srgbClr val="C00000"/>
              </a:solidFill>
              <a:latin typeface="#9Slide07 IcielBaliho Script" pitchFamily="2" charset="77"/>
            </a:endParaRPr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="" xmlns:a16="http://schemas.microsoft.com/office/drawing/2014/main" id="{9C180C92-3009-4384-8048-2AA5C7EB36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3" r="8538"/>
          <a:stretch/>
        </p:blipFill>
        <p:spPr>
          <a:xfrm>
            <a:off x="94903" y="1743615"/>
            <a:ext cx="6168244" cy="47677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DADE805-EA18-485C-90EE-A87B5CED267C}"/>
              </a:ext>
            </a:extLst>
          </p:cNvPr>
          <p:cNvSpPr txBox="1"/>
          <p:nvPr/>
        </p:nvSpPr>
        <p:spPr>
          <a:xfrm>
            <a:off x="94903" y="2739692"/>
            <a:ext cx="502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7 IcielBaliho Script" pitchFamily="2" charset="77"/>
              </a:rPr>
              <a:t>Bức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tường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xanh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vĩ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đại</a:t>
            </a:r>
            <a:endParaRPr lang="en-US" sz="2800" dirty="0">
              <a:latin typeface="#9Slide07 IcielBaliho Script" pitchFamily="2" charset="77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3C38BBD1-D578-46A9-B0F9-83192AB72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5040" r="7969"/>
          <a:stretch/>
        </p:blipFill>
        <p:spPr bwMode="auto">
          <a:xfrm>
            <a:off x="6317538" y="1862880"/>
            <a:ext cx="5779560" cy="45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6A539EA-3414-4600-A3F8-97CAE0DA3865}"/>
              </a:ext>
            </a:extLst>
          </p:cNvPr>
          <p:cNvSpPr txBox="1"/>
          <p:nvPr/>
        </p:nvSpPr>
        <p:spPr>
          <a:xfrm>
            <a:off x="6263147" y="1862880"/>
            <a:ext cx="502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7 IcielBaliho Script" pitchFamily="2" charset="77"/>
              </a:rPr>
              <a:t>Khai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77"/>
              </a:rPr>
              <a:t>thác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77"/>
              </a:rPr>
              <a:t>kim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77"/>
              </a:rPr>
              <a:t>cương</a:t>
            </a:r>
            <a:r>
              <a:rPr lang="en-US" sz="2800" dirty="0">
                <a:solidFill>
                  <a:schemeClr val="bg1"/>
                </a:solidFill>
                <a:latin typeface="#9Slide07 IcielBaliho Script" pitchFamily="2" charset="77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#9Slide07 IcielBaliho Script" pitchFamily="2" charset="77"/>
              </a:rPr>
              <a:t>Bôt-xoa-na</a:t>
            </a:r>
            <a:endParaRPr lang="en-US" sz="2800" dirty="0">
              <a:solidFill>
                <a:schemeClr val="bg1"/>
              </a:solidFill>
              <a:latin typeface="#9Slide07 IcielBaliho Scrip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6537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63F36E68-F40C-4C63-BA44-D0E6C4816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6" t="25057" r="4966" b="36589"/>
          <a:stretch/>
        </p:blipFill>
        <p:spPr>
          <a:xfrm>
            <a:off x="4530527" y="455392"/>
            <a:ext cx="7498000" cy="5965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E20CE4D-9A17-4A41-9462-5A9EB2F0BD36}"/>
              </a:ext>
            </a:extLst>
          </p:cNvPr>
          <p:cNvSpPr txBox="1"/>
          <p:nvPr/>
        </p:nvSpPr>
        <p:spPr>
          <a:xfrm>
            <a:off x="8454986" y="848270"/>
            <a:ext cx="3309972" cy="5330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GB" sz="2600" dirty="0" err="1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6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GB" sz="26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6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GB" sz="26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600" dirty="0" err="1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GB" sz="2600" dirty="0">
              <a:solidFill>
                <a:srgbClr val="C00000"/>
              </a:solidFill>
              <a:effectLst/>
              <a:latin typeface="#9Slide07 IcielBaliho Script" pitchFamily="2" charset="-93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>
                <a:solidFill>
                  <a:srgbClr val="7030A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Có lược đồ </a:t>
            </a:r>
            <a:r>
              <a:rPr lang="vi-VN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đánh dấu các điểm đến thám hiểm và </a:t>
            </a:r>
            <a:r>
              <a:rPr lang="vi-VN" sz="2600" dirty="0">
                <a:solidFill>
                  <a:srgbClr val="7030A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giới thiệu sơ lược </a:t>
            </a:r>
            <a:r>
              <a:rPr lang="vi-VN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về địa điểm đó (thuộc quốc gia nào, lưu ý…)</a:t>
            </a:r>
            <a:endParaRPr lang="en-GB" sz="2600" dirty="0">
              <a:latin typeface="#9Slide07 IcielBaliho Script" pitchFamily="2" charset="-93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>
                <a:solidFill>
                  <a:srgbClr val="7030A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Lịch trình theo ngày</a:t>
            </a:r>
            <a:r>
              <a:rPr lang="vi-VN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: ngày 1 đi đâu, làm gì, phương tiện di chuyển…</a:t>
            </a:r>
            <a:endParaRPr lang="en-GB" sz="2600" dirty="0">
              <a:latin typeface="#9Slide07 IcielBaliho Script" pitchFamily="2" charset="-93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600" dirty="0" err="1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GB" sz="2600" dirty="0">
                <a:solidFill>
                  <a:srgbClr val="7030A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ý đ</a:t>
            </a:r>
            <a:r>
              <a:rPr lang="vi-VN" sz="2600" dirty="0">
                <a:solidFill>
                  <a:srgbClr val="7030A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ồ dùng </a:t>
            </a:r>
            <a:r>
              <a:rPr lang="vi-VN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cần chuẩn bị cho chuyến đi</a:t>
            </a:r>
            <a:endParaRPr lang="en-GB" sz="26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8980843-1724-435B-837E-D9BD36B92874}"/>
              </a:ext>
            </a:extLst>
          </p:cNvPr>
          <p:cNvGrpSpPr/>
          <p:nvPr/>
        </p:nvGrpSpPr>
        <p:grpSpPr>
          <a:xfrm>
            <a:off x="295031" y="321652"/>
            <a:ext cx="3955312" cy="2328530"/>
            <a:chOff x="0" y="0"/>
            <a:chExt cx="3955312" cy="2328530"/>
          </a:xfrm>
        </p:grpSpPr>
        <p:pic>
          <p:nvPicPr>
            <p:cNvPr id="9" name="Picture 8" descr="A picture containing text, vector graphics, clipart&#10;&#10;Description automatically generated">
              <a:extLst>
                <a:ext uri="{FF2B5EF4-FFF2-40B4-BE49-F238E27FC236}">
                  <a16:creationId xmlns="" xmlns:a16="http://schemas.microsoft.com/office/drawing/2014/main" id="{27317913-0BE7-4B73-B756-5F1F61F3E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147" b="39380"/>
            <a:stretch/>
          </p:blipFill>
          <p:spPr>
            <a:xfrm>
              <a:off x="0" y="0"/>
              <a:ext cx="3955312" cy="2328530"/>
            </a:xfrm>
            <a:prstGeom prst="flowChartAlternateProcess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0F1C91C-DA22-4F00-8DD6-AE4BB4D4FFC9}"/>
                </a:ext>
              </a:extLst>
            </p:cNvPr>
            <p:cNvSpPr txBox="1"/>
            <p:nvPr/>
          </p:nvSpPr>
          <p:spPr>
            <a:xfrm flipH="1">
              <a:off x="166575" y="311168"/>
              <a:ext cx="3329821" cy="163633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 err="1">
                  <a:solidFill>
                    <a:schemeClr val="bg1"/>
                  </a:solidFill>
                  <a:latin typeface="#9Slide07 IcielBaliho Script" pitchFamily="2" charset="-93"/>
                </a:rPr>
                <a:t>CỐ</a:t>
              </a:r>
              <a:r>
                <a:rPr lang="en-GB" sz="3200" dirty="0">
                  <a:solidFill>
                    <a:schemeClr val="bg1"/>
                  </a:solidFill>
                  <a:latin typeface="#9Slide07 IcielBaliho Script" pitchFamily="2" charset="-93"/>
                </a:rPr>
                <a:t> </a:t>
              </a:r>
              <a:r>
                <a:rPr lang="en-GB" sz="3200" dirty="0" err="1">
                  <a:solidFill>
                    <a:schemeClr val="bg1"/>
                  </a:solidFill>
                  <a:latin typeface="#9Slide07 IcielBaliho Script" pitchFamily="2" charset="-93"/>
                </a:rPr>
                <a:t>VẤN</a:t>
              </a:r>
              <a:r>
                <a:rPr lang="en-GB" sz="3200" dirty="0">
                  <a:solidFill>
                    <a:schemeClr val="bg1"/>
                  </a:solidFill>
                  <a:latin typeface="#9Slide07 IcielBaliho Script" pitchFamily="2" charset="-93"/>
                </a:rPr>
                <a:t> DU </a:t>
              </a:r>
              <a:r>
                <a:rPr lang="en-GB" sz="3200" dirty="0" err="1">
                  <a:solidFill>
                    <a:schemeClr val="bg1"/>
                  </a:solidFill>
                  <a:latin typeface="#9Slide07 IcielBaliho Script" pitchFamily="2" charset="-93"/>
                </a:rPr>
                <a:t>LỊCH</a:t>
              </a:r>
              <a:r>
                <a:rPr lang="en-GB" sz="3200" dirty="0">
                  <a:solidFill>
                    <a:schemeClr val="bg1"/>
                  </a:solidFill>
                  <a:latin typeface="#9Slide07 IcielBaliho Script" pitchFamily="2" charset="-93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 err="1">
                  <a:solidFill>
                    <a:schemeClr val="bg1"/>
                  </a:solidFill>
                  <a:latin typeface="#9Slide07 IcielBaliho Script" pitchFamily="2" charset="-93"/>
                </a:rPr>
                <a:t>CỦA</a:t>
              </a:r>
              <a:r>
                <a:rPr lang="en-GB" sz="3200" dirty="0">
                  <a:solidFill>
                    <a:schemeClr val="bg1"/>
                  </a:solidFill>
                  <a:latin typeface="#9Slide07 IcielBaliho Script" pitchFamily="2" charset="-93"/>
                </a:rPr>
                <a:t> </a:t>
              </a:r>
              <a:r>
                <a:rPr lang="en-GB" sz="3200" dirty="0" err="1">
                  <a:solidFill>
                    <a:schemeClr val="bg1"/>
                  </a:solidFill>
                  <a:latin typeface="#9Slide07 IcielBaliho Script" pitchFamily="2" charset="-93"/>
                </a:rPr>
                <a:t>NÔBITA</a:t>
              </a:r>
              <a:endParaRPr lang="en-GB" sz="3200" dirty="0">
                <a:solidFill>
                  <a:schemeClr val="bg1"/>
                </a:solidFill>
                <a:latin typeface="#9Slide07 IcielBaliho Script" pitchFamily="2" charset="-93"/>
              </a:endParaRPr>
            </a:p>
          </p:txBody>
        </p:sp>
      </p:grpSp>
      <p:pic>
        <p:nvPicPr>
          <p:cNvPr id="5124" name="Picture 4" descr="Illustrated World Map on Behance">
            <a:extLst>
              <a:ext uri="{FF2B5EF4-FFF2-40B4-BE49-F238E27FC236}">
                <a16:creationId xmlns="" xmlns:a16="http://schemas.microsoft.com/office/drawing/2014/main" id="{22CC045F-9442-4A50-863E-F71347A91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7" y="2868225"/>
            <a:ext cx="3203339" cy="3552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D9B0EE8-AAE0-465D-8867-BA3F132DE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EE43CE8-8049-4FA2-87CB-E14A98F5C3E9}"/>
              </a:ext>
            </a:extLst>
          </p:cNvPr>
          <p:cNvSpPr txBox="1"/>
          <p:nvPr/>
        </p:nvSpPr>
        <p:spPr>
          <a:xfrm>
            <a:off x="4737132" y="1114468"/>
            <a:ext cx="3323346" cy="1969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nhóm, </a:t>
            </a:r>
            <a:r>
              <a:rPr lang="vi-VN" sz="26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lên lịch trình </a:t>
            </a:r>
            <a:r>
              <a:rPr lang="vi-VN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cho chuyến thám hiểm châu Phi </a:t>
            </a:r>
            <a:r>
              <a:rPr lang="vi-VN" sz="26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4 ngày </a:t>
            </a:r>
            <a:r>
              <a:rPr lang="vi-VN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của N</a:t>
            </a:r>
            <a:r>
              <a:rPr lang="en-GB" sz="2600" dirty="0"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bita và các bạn.</a:t>
            </a:r>
            <a:endParaRPr lang="en-GB" sz="26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D7CA7E4-C6FF-4372-9012-BAFEEB1C425B}"/>
              </a:ext>
            </a:extLst>
          </p:cNvPr>
          <p:cNvSpPr txBox="1"/>
          <p:nvPr/>
        </p:nvSpPr>
        <p:spPr>
          <a:xfrm>
            <a:off x="4863577" y="4395412"/>
            <a:ext cx="3142739" cy="1305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Lịch trình thám hiểm của Nobita trên giấy A3</a:t>
            </a:r>
            <a:endParaRPr lang="en-GB" sz="28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F1E6CA4-2EDE-4CA7-800A-0BB515FF6283}"/>
              </a:ext>
            </a:extLst>
          </p:cNvPr>
          <p:cNvSpPr txBox="1"/>
          <p:nvPr/>
        </p:nvSpPr>
        <p:spPr>
          <a:xfrm>
            <a:off x="4906514" y="595254"/>
            <a:ext cx="1726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NHIỆM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VỤ</a:t>
            </a:r>
            <a:endParaRPr lang="en-GB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0E8EC7C-F50F-47BD-A59A-A7AC413BB7F0}"/>
              </a:ext>
            </a:extLst>
          </p:cNvPr>
          <p:cNvSpPr txBox="1"/>
          <p:nvPr/>
        </p:nvSpPr>
        <p:spPr>
          <a:xfrm>
            <a:off x="4929562" y="3565437"/>
            <a:ext cx="1726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SẢN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PHẨM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73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21"/>
          <p:cNvPicPr preferRelativeResize="0"/>
          <p:nvPr/>
        </p:nvPicPr>
        <p:blipFill rotWithShape="1">
          <a:blip r:embed="rId3"/>
          <a:srcRect l="6789" r="9655" b="1"/>
          <a:stretch/>
        </p:blipFill>
        <p:spPr>
          <a:xfrm>
            <a:off x="120650" y="303660"/>
            <a:ext cx="11112500" cy="6250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406646" y="1622698"/>
            <a:ext cx="3031869" cy="4388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#9Slide07 IcielBaliho Script" pitchFamily="2" charset="77"/>
              </a:rPr>
              <a:t>NỘI</a:t>
            </a:r>
            <a:r>
              <a:rPr lang="en-US" sz="48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C00000"/>
                </a:solidFill>
                <a:latin typeface="#9Slide07 IcielBaliho Script" pitchFamily="2" charset="77"/>
              </a:rPr>
              <a:t>DUNG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#9Slide07 IcielBaliho Script" pitchFamily="2" charset="77"/>
              </a:rPr>
              <a:t>BÀI</a:t>
            </a:r>
            <a:r>
              <a:rPr lang="en-US" sz="48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#9Slide07 IcielBaliho Script" pitchFamily="2" charset="77"/>
              </a:rPr>
              <a:t>HỌC</a:t>
            </a:r>
            <a:endParaRPr lang="en-US" sz="4800" dirty="0">
              <a:solidFill>
                <a:srgbClr val="C00000"/>
              </a:solidFill>
              <a:latin typeface="#9Slide07 IcielBaliho Script" pitchFamily="2" charset="77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77" y="0"/>
            <a:ext cx="1769808" cy="17698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CE946CC-858D-4F24-94E5-57F68D26912A}"/>
              </a:ext>
            </a:extLst>
          </p:cNvPr>
          <p:cNvGrpSpPr/>
          <p:nvPr/>
        </p:nvGrpSpPr>
        <p:grpSpPr>
          <a:xfrm>
            <a:off x="2179675" y="0"/>
            <a:ext cx="6815470" cy="6858000"/>
            <a:chOff x="2254102" y="0"/>
            <a:chExt cx="6985591" cy="6858000"/>
          </a:xfrm>
        </p:grpSpPr>
        <p:pic>
          <p:nvPicPr>
            <p:cNvPr id="7" name="Picture 6" descr="A picture containing text, screenshot, clipart, vector graphics&#10;&#10;Description automatically generated">
              <a:extLst>
                <a:ext uri="{FF2B5EF4-FFF2-40B4-BE49-F238E27FC236}">
                  <a16:creationId xmlns="" xmlns:a16="http://schemas.microsoft.com/office/drawing/2014/main" id="{E659BD40-01D3-48B9-ACF8-ACC983D3D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218"/>
            <a:stretch/>
          </p:blipFill>
          <p:spPr>
            <a:xfrm>
              <a:off x="2254102" y="0"/>
              <a:ext cx="6985591" cy="6858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F7546EBA-A496-49FF-A29E-41D25BFA4F91}"/>
                </a:ext>
              </a:extLst>
            </p:cNvPr>
            <p:cNvSpPr txBox="1"/>
            <p:nvPr/>
          </p:nvSpPr>
          <p:spPr>
            <a:xfrm>
              <a:off x="5205391" y="343555"/>
              <a:ext cx="36515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Khai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thác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thiên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nhiên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ở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môi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trường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xích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đạo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ẩm</a:t>
              </a:r>
              <a:endParaRPr lang="en-US" sz="2800" dirty="0">
                <a:solidFill>
                  <a:schemeClr val="bg1"/>
                </a:solidFill>
                <a:latin typeface="#9Slide07 IcielBaliho Script" pitchFamily="2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A4D71F47-40EC-4ACB-AAA1-790A1DEE0000}"/>
                </a:ext>
              </a:extLst>
            </p:cNvPr>
            <p:cNvSpPr txBox="1"/>
            <p:nvPr/>
          </p:nvSpPr>
          <p:spPr>
            <a:xfrm>
              <a:off x="2625223" y="2080207"/>
              <a:ext cx="36160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77"/>
                </a:rPr>
                <a:t>Khai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77"/>
                </a:rPr>
                <a:t>thác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77"/>
                </a:rPr>
                <a:t>thiên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77"/>
                </a:rPr>
                <a:t>nhiên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77"/>
                </a:rPr>
                <a:t> 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77"/>
                </a:rPr>
                <a:t>ở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77"/>
                </a:rPr>
                <a:t>môi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77"/>
                </a:rPr>
                <a:t>trường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77"/>
                </a:rPr>
                <a:t>nhiệt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77"/>
                </a:rPr>
                <a:t>đới</a:t>
              </a:r>
              <a:endParaRPr lang="en-US" sz="2800" dirty="0">
                <a:solidFill>
                  <a:schemeClr val="tx1"/>
                </a:solidFill>
                <a:latin typeface="#9Slide07 IcielBaliho Script" pitchFamily="2" charset="7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02A619DA-EF74-4E0C-8956-9E09DCA7712A}"/>
                </a:ext>
              </a:extLst>
            </p:cNvPr>
            <p:cNvSpPr txBox="1"/>
            <p:nvPr/>
          </p:nvSpPr>
          <p:spPr>
            <a:xfrm>
              <a:off x="5205391" y="3816857"/>
              <a:ext cx="36515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Khai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thác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thiên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nhiên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ở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môi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trường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hoang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mạc</a:t>
              </a:r>
              <a:endParaRPr lang="en-US" sz="2800" dirty="0">
                <a:solidFill>
                  <a:schemeClr val="bg1"/>
                </a:solidFill>
                <a:latin typeface="#9Slide07 IcielBaliho Script" pitchFamily="2" charset="7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C1ABB2DC-E393-4754-8E4A-D4591F653156}"/>
                </a:ext>
              </a:extLst>
            </p:cNvPr>
            <p:cNvSpPr txBox="1"/>
            <p:nvPr/>
          </p:nvSpPr>
          <p:spPr>
            <a:xfrm>
              <a:off x="2625223" y="5578806"/>
              <a:ext cx="36515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Khai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thác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thiên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nhiên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ở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môi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trường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địa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trung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77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77"/>
                </a:rPr>
                <a:t>hải</a:t>
              </a:r>
              <a:endParaRPr lang="en-US" sz="2800" dirty="0">
                <a:solidFill>
                  <a:schemeClr val="bg1"/>
                </a:solidFill>
                <a:latin typeface="#9Slide07 IcielBaliho Script" pitchFamily="2" charset="77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0D6E041-A7CA-4F6E-AECD-6F51EC4D05C4}"/>
              </a:ext>
            </a:extLst>
          </p:cNvPr>
          <p:cNvSpPr txBox="1"/>
          <p:nvPr/>
        </p:nvSpPr>
        <p:spPr>
          <a:xfrm>
            <a:off x="9149498" y="1161596"/>
            <a:ext cx="3031869" cy="5311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#9Slide07 IcielBaliho Script" pitchFamily="2" charset="77"/>
              </a:rPr>
              <a:t>MỤC</a:t>
            </a:r>
            <a:r>
              <a:rPr lang="en-US" sz="48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IcielBaliho Script" pitchFamily="2" charset="77"/>
              </a:rPr>
              <a:t>TIÊU</a:t>
            </a:r>
            <a:r>
              <a:rPr lang="en-US" sz="48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US" sz="4800" dirty="0">
              <a:solidFill>
                <a:srgbClr val="C00000"/>
              </a:solidFill>
              <a:latin typeface="#9Slide07 IcielBaliho Script" pitchFamily="2" charset="77"/>
            </a:endParaRPr>
          </a:p>
          <a:p>
            <a:pPr algn="ctr">
              <a:lnSpc>
                <a:spcPct val="150000"/>
              </a:lnSpc>
            </a:pPr>
            <a:endParaRPr lang="en-US" sz="1600" dirty="0">
              <a:solidFill>
                <a:srgbClr val="C00000"/>
              </a:solidFill>
              <a:latin typeface="#9Slide07 IcielBaliho Script" pitchFamily="2" charset="77"/>
            </a:endParaRPr>
          </a:p>
          <a:p>
            <a:pPr algn="ctr">
              <a:lnSpc>
                <a:spcPct val="150000"/>
              </a:lnSpc>
            </a:pPr>
            <a:endParaRPr lang="en-US" sz="4000" dirty="0">
              <a:solidFill>
                <a:srgbClr val="C00000"/>
              </a:solidFill>
              <a:latin typeface="#9Slide07 IcielBaliho Script" pitchFamily="2" charset="77"/>
            </a:endParaRP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C00000"/>
              </a:solidFill>
              <a:latin typeface="#9Slide07 IcielBaliho Script" pitchFamily="2" charset="77"/>
            </a:endParaRPr>
          </a:p>
          <a:p>
            <a:pPr algn="ctr">
              <a:lnSpc>
                <a:spcPct val="150000"/>
              </a:lnSpc>
            </a:pPr>
            <a:endParaRPr lang="en-US" sz="400" dirty="0">
              <a:solidFill>
                <a:srgbClr val="C00000"/>
              </a:solidFill>
              <a:latin typeface="#9Slide07 IcielBaliho Script" pitchFamily="2" charset="77"/>
            </a:endParaRP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#9Slide07 IcielBaliho Script" pitchFamily="2" charset="77"/>
              </a:rPr>
              <a:t>BÀI</a:t>
            </a:r>
            <a:r>
              <a:rPr lang="en-US" sz="48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IcielBaliho Script" pitchFamily="2" charset="77"/>
              </a:rPr>
              <a:t>HỌC</a:t>
            </a:r>
            <a:endParaRPr lang="en-US" sz="4800" dirty="0">
              <a:solidFill>
                <a:srgbClr val="C00000"/>
              </a:solidFill>
              <a:latin typeface="#9Slide07 IcielBaliho Script" pitchFamily="2" charset="77"/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="" xmlns:a16="http://schemas.microsoft.com/office/drawing/2014/main" id="{705C048F-49F9-4775-84F4-219F1BF2B386}"/>
              </a:ext>
            </a:extLst>
          </p:cNvPr>
          <p:cNvSpPr/>
          <p:nvPr/>
        </p:nvSpPr>
        <p:spPr>
          <a:xfrm>
            <a:off x="8642961" y="0"/>
            <a:ext cx="894445" cy="6858000"/>
          </a:xfrm>
          <a:prstGeom prst="rightBrace">
            <a:avLst>
              <a:gd name="adj1" fmla="val 27353"/>
              <a:gd name="adj2" fmla="val 50000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0" name="Picture 8" descr="Computer Icons Goal Scalable Graphics, goals, purple, business png | PNGEgg">
            <a:extLst>
              <a:ext uri="{FF2B5EF4-FFF2-40B4-BE49-F238E27FC236}">
                <a16:creationId xmlns="" xmlns:a16="http://schemas.microsoft.com/office/drawing/2014/main" id="{239EF75E-3DC3-44FB-8850-15E5A1CF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590" y="107470"/>
            <a:ext cx="1426276" cy="142627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9AAAE34-1C4B-47ED-8624-70D4BE4D0742}"/>
              </a:ext>
            </a:extLst>
          </p:cNvPr>
          <p:cNvSpPr txBox="1"/>
          <p:nvPr/>
        </p:nvSpPr>
        <p:spPr>
          <a:xfrm>
            <a:off x="9473607" y="2187212"/>
            <a:ext cx="2474801" cy="339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>
                <a:solidFill>
                  <a:srgbClr val="7030A0"/>
                </a:solidFill>
                <a:latin typeface="#9Slide07 IcielBaliho Script" pitchFamily="2" charset="77"/>
              </a:rPr>
              <a:t>Trình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#9Slide07 IcielBaliho Script" pitchFamily="2" charset="77"/>
              </a:rPr>
              <a:t>bày</a:t>
            </a:r>
            <a:r>
              <a:rPr lang="en-US" sz="2800" dirty="0">
                <a:solidFill>
                  <a:srgbClr val="7030A0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khai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thác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77"/>
              </a:rPr>
              <a:t>nhau</a:t>
            </a:r>
            <a:endParaRPr lang="en-US" sz="2800" dirty="0">
              <a:solidFill>
                <a:schemeClr val="tx1"/>
              </a:solidFill>
              <a:latin typeface="#9Slide07 IcielBaliho Script" pitchFamily="2" charset="77"/>
            </a:endParaRPr>
          </a:p>
        </p:txBody>
      </p:sp>
      <p:pic>
        <p:nvPicPr>
          <p:cNvPr id="30" name="Picture 2" descr="🥇 ▷ Tại sao bạn nên ghé thăm công viên quốc gia Nam Phi Kruger vào năm  2020 » ✓">
            <a:extLst>
              <a:ext uri="{FF2B5EF4-FFF2-40B4-BE49-F238E27FC236}">
                <a16:creationId xmlns="" xmlns:a16="http://schemas.microsoft.com/office/drawing/2014/main" id="{232D3628-446E-4F5B-B009-9FE999A5E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1"/>
          <a:stretch/>
        </p:blipFill>
        <p:spPr bwMode="auto">
          <a:xfrm>
            <a:off x="9262768" y="-37727"/>
            <a:ext cx="2950984" cy="2380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BÁO SÀI GÒN GIẢI PHÓNG">
            <a:extLst>
              <a:ext uri="{FF2B5EF4-FFF2-40B4-BE49-F238E27FC236}">
                <a16:creationId xmlns="" xmlns:a16="http://schemas.microsoft.com/office/drawing/2014/main" id="{A42513F6-E08F-4577-91C6-EA76B7E5A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958" y="2365218"/>
            <a:ext cx="2931041" cy="2127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hâu Phi: những điều kỳ lạ khiến du khách kinh ngạc">
            <a:extLst>
              <a:ext uri="{FF2B5EF4-FFF2-40B4-BE49-F238E27FC236}">
                <a16:creationId xmlns="" xmlns:a16="http://schemas.microsoft.com/office/drawing/2014/main" id="{4529F147-081E-4C5A-ACD7-990C6AD86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297124" y="4515126"/>
            <a:ext cx="2875415" cy="2320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1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24FC46F-F6DA-4DC6-9EB6-B1E7AD53DA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B18389-C68D-4B44-BEFB-F31B51E825F1}"/>
              </a:ext>
            </a:extLst>
          </p:cNvPr>
          <p:cNvSpPr/>
          <p:nvPr/>
        </p:nvSpPr>
        <p:spPr>
          <a:xfrm>
            <a:off x="255181" y="317217"/>
            <a:ext cx="10090298" cy="626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Diagram 5">
            <a:extLst>
              <a:ext uri="{FF2B5EF4-FFF2-40B4-BE49-F238E27FC236}">
                <a16:creationId xmlns="" xmlns:a16="http://schemas.microsoft.com/office/drawing/2014/main" id="{72FE3470-D1AB-4BE0-8D06-37580709B0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7842178"/>
              </p:ext>
            </p:extLst>
          </p:nvPr>
        </p:nvGraphicFramePr>
        <p:xfrm>
          <a:off x="0" y="794986"/>
          <a:ext cx="10960175" cy="5638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Map&#10;&#10;Description automatically generated">
            <a:extLst>
              <a:ext uri="{FF2B5EF4-FFF2-40B4-BE49-F238E27FC236}">
                <a16:creationId xmlns="" xmlns:a16="http://schemas.microsoft.com/office/drawing/2014/main" id="{B622F4AC-8C26-4225-A064-6A922F9F64C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57198" y="424410"/>
            <a:ext cx="3444949" cy="3488371"/>
          </a:xfrm>
          <a:prstGeom prst="rect">
            <a:avLst/>
          </a:prstGeom>
        </p:spPr>
      </p:pic>
      <p:pic>
        <p:nvPicPr>
          <p:cNvPr id="6146" name="Picture 2" descr="Đầu tư khởi nghiệp với EcoStartup | Ecoworld Inc">
            <a:extLst>
              <a:ext uri="{FF2B5EF4-FFF2-40B4-BE49-F238E27FC236}">
                <a16:creationId xmlns="" xmlns:a16="http://schemas.microsoft.com/office/drawing/2014/main" id="{E3CBA9FD-7AD9-4F48-9A04-C32D73DA4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7"/>
          <a:stretch/>
        </p:blipFill>
        <p:spPr bwMode="auto">
          <a:xfrm>
            <a:off x="5300330" y="3212133"/>
            <a:ext cx="4062520" cy="302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5E17CEF-CB02-47C3-8A8A-E644F1042D6C}"/>
              </a:ext>
            </a:extLst>
          </p:cNvPr>
          <p:cNvSpPr txBox="1"/>
          <p:nvPr/>
        </p:nvSpPr>
        <p:spPr>
          <a:xfrm>
            <a:off x="10267370" y="436518"/>
            <a:ext cx="1933259" cy="529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dirty="0" err="1">
                <a:solidFill>
                  <a:srgbClr val="FFFF00"/>
                </a:solidFill>
                <a:latin typeface="#9Slide07 IcielBaliho Script" pitchFamily="2" charset="77"/>
              </a:rPr>
              <a:t>TRẢI</a:t>
            </a:r>
            <a:r>
              <a:rPr lang="en-US" sz="4400" dirty="0">
                <a:solidFill>
                  <a:srgbClr val="FFFF00"/>
                </a:solidFill>
                <a:latin typeface="#9Slide07 IcielBaliho Script" pitchFamily="2" charset="77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7 IcielBaliho Script" pitchFamily="2" charset="77"/>
              </a:rPr>
              <a:t>NGHIỆM</a:t>
            </a:r>
            <a:r>
              <a:rPr lang="en-US" sz="4400" dirty="0">
                <a:solidFill>
                  <a:srgbClr val="FFFF00"/>
                </a:solidFill>
                <a:latin typeface="#9Slide07 IcielBaliho Script" pitchFamily="2" charset="77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#9Slide07 IcielBaliho Script" pitchFamily="2" charset="77"/>
              </a:rPr>
              <a:t>HÔM</a:t>
            </a:r>
            <a:r>
              <a:rPr lang="en-US" sz="4400" dirty="0">
                <a:solidFill>
                  <a:srgbClr val="FFFF00"/>
                </a:solidFill>
                <a:latin typeface="#9Slide07 IcielBaliho Script" pitchFamily="2" charset="77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4400" dirty="0">
                <a:solidFill>
                  <a:srgbClr val="FFFF00"/>
                </a:solidFill>
                <a:latin typeface="#9Slide07 IcielBaliho Script" pitchFamily="2" charset="77"/>
              </a:rPr>
              <a:t>NAY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ABDDF3E-4A41-4613-84EC-1B2CC7F369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92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B4C4320-099B-42CF-ADAC-410AF34A7856}"/>
              </a:ext>
            </a:extLst>
          </p:cNvPr>
          <p:cNvSpPr/>
          <p:nvPr/>
        </p:nvSpPr>
        <p:spPr>
          <a:xfrm>
            <a:off x="4859080" y="1294092"/>
            <a:ext cx="2826490" cy="53631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="" xmlns:a16="http://schemas.microsoft.com/office/drawing/2014/main" id="{132785ED-0EBC-492C-A7C2-E2D99D4032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8" t="3554"/>
          <a:stretch/>
        </p:blipFill>
        <p:spPr>
          <a:xfrm>
            <a:off x="14177" y="1302488"/>
            <a:ext cx="5131981" cy="53631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D28E1D-5E89-4D86-855E-158C192CAC9C}"/>
              </a:ext>
            </a:extLst>
          </p:cNvPr>
          <p:cNvSpPr txBox="1"/>
          <p:nvPr/>
        </p:nvSpPr>
        <p:spPr>
          <a:xfrm>
            <a:off x="2339165" y="1759717"/>
            <a:ext cx="5178054" cy="1230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tổ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di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chuyển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theo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sơ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đồ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trạm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thông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tin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theo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hiệu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lệnh</a:t>
            </a:r>
            <a:endParaRPr lang="en-US" sz="3000" dirty="0">
              <a:solidFill>
                <a:schemeClr val="tx1"/>
              </a:solidFill>
              <a:latin typeface="#9Slide07 IcielBaliho Script" pitchFamily="2" charset="-93"/>
            </a:endParaRPr>
          </a:p>
        </p:txBody>
      </p:sp>
      <p:pic>
        <p:nvPicPr>
          <p:cNvPr id="15" name="Picture 2" descr="Nên tìm hiểu những thông tin gì về công ty trước khi đi phỏng vấn?">
            <a:extLst>
              <a:ext uri="{FF2B5EF4-FFF2-40B4-BE49-F238E27FC236}">
                <a16:creationId xmlns="" xmlns:a16="http://schemas.microsoft.com/office/drawing/2014/main" id="{47EE0150-81C5-468D-93CF-55A6775D6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77" y="1674628"/>
            <a:ext cx="4676554" cy="4253023"/>
          </a:xfrm>
          <a:prstGeom prst="cloudCallout">
            <a:avLst>
              <a:gd name="adj1" fmla="val -76805"/>
              <a:gd name="adj2" fmla="val -19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6A1EBDE-2D3A-429D-BF57-54D971DD7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36" b="69354"/>
          <a:stretch/>
        </p:blipFill>
        <p:spPr>
          <a:xfrm>
            <a:off x="3279034" y="-8397"/>
            <a:ext cx="6083217" cy="11048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F5779CC-1F10-417B-B16C-F5FC004266FE}"/>
              </a:ext>
            </a:extLst>
          </p:cNvPr>
          <p:cNvSpPr txBox="1"/>
          <p:nvPr/>
        </p:nvSpPr>
        <p:spPr>
          <a:xfrm>
            <a:off x="4148478" y="0"/>
            <a:ext cx="5405159" cy="90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C00000"/>
                </a:solidFill>
                <a:latin typeface="#9Slide07 IcielBaliho Script" pitchFamily="2" charset="-93"/>
              </a:rPr>
              <a:t>TÌM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-93"/>
              </a:rPr>
              <a:t>HIỂU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7 IcielBaliho Script" pitchFamily="2" charset="-93"/>
              </a:rPr>
              <a:t>THÔNG</a:t>
            </a:r>
            <a:r>
              <a:rPr lang="en-US" sz="4000" dirty="0">
                <a:solidFill>
                  <a:srgbClr val="C00000"/>
                </a:solidFill>
                <a:latin typeface="#9Slide07 IcielBaliho Script" pitchFamily="2" charset="-93"/>
              </a:rPr>
              <a:t> TIN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C4D0C13-8B51-4B84-BD12-AC55300FE0F5}"/>
              </a:ext>
            </a:extLst>
          </p:cNvPr>
          <p:cNvSpPr txBox="1"/>
          <p:nvPr/>
        </p:nvSpPr>
        <p:spPr>
          <a:xfrm>
            <a:off x="2339165" y="3534165"/>
            <a:ext cx="5082363" cy="10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solidFill>
                  <a:srgbClr val="C00000"/>
                </a:solidFill>
                <a:latin typeface="#9Slide07 IcielBaliho Script" pitchFamily="2" charset="-93"/>
              </a:rPr>
              <a:t>Nhiệm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-93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-93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-93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-93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-93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-93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-93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-93"/>
              </a:rPr>
              <a:t>trạm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-93"/>
              </a:rPr>
              <a:t> =&gt;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-93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-93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-93"/>
              </a:rPr>
              <a:t>phiếu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-93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-93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-93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IcielBaliho Script" pitchFamily="2" charset="-93"/>
              </a:rPr>
              <a:t>nhân</a:t>
            </a:r>
            <a:endParaRPr lang="en-US" sz="2800" dirty="0">
              <a:solidFill>
                <a:schemeClr val="tx1"/>
              </a:solidFill>
              <a:latin typeface="#9Slide07 IcielBaliho Script" pitchFamily="2" charset="-9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325E79-ACB0-4AEA-9BE5-6ABE6D4532A8}"/>
              </a:ext>
            </a:extLst>
          </p:cNvPr>
          <p:cNvSpPr txBox="1"/>
          <p:nvPr/>
        </p:nvSpPr>
        <p:spPr>
          <a:xfrm>
            <a:off x="2488019" y="4894610"/>
            <a:ext cx="4772249" cy="1703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7 IcielBaliho Script" pitchFamily="2" charset="-93"/>
              </a:rPr>
              <a:t>Thời</a:t>
            </a:r>
            <a:r>
              <a:rPr lang="en-US" sz="30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7 IcielBaliho Script" pitchFamily="2" charset="-93"/>
              </a:rPr>
              <a:t>gian</a:t>
            </a:r>
            <a:r>
              <a:rPr lang="en-US" sz="3000" dirty="0">
                <a:solidFill>
                  <a:srgbClr val="C00000"/>
                </a:solidFill>
                <a:latin typeface="#9Slide07 IcielBaliho Script" pitchFamily="2" charset="-93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- 30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giây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- di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chuyển</a:t>
            </a:r>
            <a:endParaRPr lang="en-US" sz="3000" dirty="0">
              <a:solidFill>
                <a:schemeClr val="tx1"/>
              </a:solidFill>
              <a:latin typeface="#9Slide07 IcielBaliho Script" pitchFamily="2" charset="-93"/>
            </a:endParaRPr>
          </a:p>
          <a:p>
            <a:pPr algn="just">
              <a:lnSpc>
                <a:spcPct val="120000"/>
              </a:lnSpc>
            </a:pP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- 5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phút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điền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thông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402834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D28E1D-5E89-4D86-855E-158C192CAC9C}"/>
              </a:ext>
            </a:extLst>
          </p:cNvPr>
          <p:cNvSpPr txBox="1"/>
          <p:nvPr/>
        </p:nvSpPr>
        <p:spPr>
          <a:xfrm>
            <a:off x="7701386" y="264637"/>
            <a:ext cx="4017969" cy="630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u="sng" dirty="0" err="1">
                <a:solidFill>
                  <a:schemeClr val="tx1"/>
                </a:solidFill>
                <a:latin typeface="#9Slide07 IcielBaliho Script" pitchFamily="2" charset="-93"/>
              </a:rPr>
              <a:t>PHIẾU</a:t>
            </a:r>
            <a:r>
              <a:rPr lang="en-US" sz="3000" u="sng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u="sng" dirty="0" err="1">
                <a:solidFill>
                  <a:schemeClr val="tx1"/>
                </a:solidFill>
                <a:latin typeface="#9Slide07 IcielBaliho Script" pitchFamily="2" charset="-93"/>
              </a:rPr>
              <a:t>HỌC</a:t>
            </a:r>
            <a:r>
              <a:rPr lang="en-US" sz="3000" u="sng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u="sng" dirty="0" err="1">
                <a:solidFill>
                  <a:schemeClr val="tx1"/>
                </a:solidFill>
                <a:latin typeface="#9Slide07 IcielBaliho Script" pitchFamily="2" charset="-93"/>
              </a:rPr>
              <a:t>TẬP</a:t>
            </a:r>
            <a:r>
              <a:rPr lang="en-US" sz="3000" u="sng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u="sng" dirty="0" err="1">
                <a:solidFill>
                  <a:schemeClr val="tx1"/>
                </a:solidFill>
                <a:latin typeface="#9Slide07 IcielBaliho Script" pitchFamily="2" charset="-93"/>
              </a:rPr>
              <a:t>CÁ</a:t>
            </a:r>
            <a:r>
              <a:rPr lang="en-US" sz="3000" u="sng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u="sng" dirty="0" err="1">
                <a:solidFill>
                  <a:schemeClr val="tx1"/>
                </a:solidFill>
                <a:latin typeface="#9Slide07 IcielBaliho Script" pitchFamily="2" charset="-93"/>
              </a:rPr>
              <a:t>NHÂN</a:t>
            </a:r>
            <a:endParaRPr lang="en-US" sz="3000" u="sng" dirty="0">
              <a:solidFill>
                <a:schemeClr val="tx1"/>
              </a:solidFill>
              <a:latin typeface="#9Slide07 IcielBaliho Script" pitchFamily="2" charset="-93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C79207D-0041-4083-BC4D-56BD7492FFBB}"/>
              </a:ext>
            </a:extLst>
          </p:cNvPr>
          <p:cNvGrpSpPr/>
          <p:nvPr/>
        </p:nvGrpSpPr>
        <p:grpSpPr>
          <a:xfrm>
            <a:off x="110532" y="27487"/>
            <a:ext cx="6274603" cy="1104858"/>
            <a:chOff x="3279034" y="-8397"/>
            <a:chExt cx="6274603" cy="1104858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86A1EBDE-2D3A-429D-BF57-54D971DD7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536" b="69354"/>
            <a:stretch/>
          </p:blipFill>
          <p:spPr>
            <a:xfrm>
              <a:off x="3279034" y="-8397"/>
              <a:ext cx="6083217" cy="11048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F5779CC-1F10-417B-B16C-F5FC004266FE}"/>
                </a:ext>
              </a:extLst>
            </p:cNvPr>
            <p:cNvSpPr txBox="1"/>
            <p:nvPr/>
          </p:nvSpPr>
          <p:spPr>
            <a:xfrm>
              <a:off x="4148478" y="0"/>
              <a:ext cx="5405159" cy="902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C00000"/>
                  </a:solidFill>
                  <a:latin typeface="#9Slide07 IcielBaliho Script" pitchFamily="2" charset="-93"/>
                </a:rPr>
                <a:t>TÌM</a:t>
              </a:r>
              <a:r>
                <a:rPr lang="en-US" sz="4000" dirty="0">
                  <a:solidFill>
                    <a:srgbClr val="C00000"/>
                  </a:solidFill>
                  <a:latin typeface="#9Slide07 IcielBaliho Script" pitchFamily="2" charset="-93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#9Slide07 IcielBaliho Script" pitchFamily="2" charset="-93"/>
                </a:rPr>
                <a:t>HIỂU</a:t>
              </a:r>
              <a:r>
                <a:rPr lang="en-US" sz="4000" dirty="0">
                  <a:solidFill>
                    <a:srgbClr val="C00000"/>
                  </a:solidFill>
                  <a:latin typeface="#9Slide07 IcielBaliho Script" pitchFamily="2" charset="-93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#9Slide07 IcielBaliho Script" pitchFamily="2" charset="-93"/>
                </a:rPr>
                <a:t>THÔNG</a:t>
              </a:r>
              <a:r>
                <a:rPr lang="en-US" sz="4000" dirty="0">
                  <a:solidFill>
                    <a:srgbClr val="C00000"/>
                  </a:solidFill>
                  <a:latin typeface="#9Slide07 IcielBaliho Script" pitchFamily="2" charset="-93"/>
                </a:rPr>
                <a:t> TIN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E959EFB-B1BF-40ED-BD1D-6848A7D8199F}"/>
              </a:ext>
            </a:extLst>
          </p:cNvPr>
          <p:cNvSpPr txBox="1"/>
          <p:nvPr/>
        </p:nvSpPr>
        <p:spPr>
          <a:xfrm>
            <a:off x="6007678" y="1695977"/>
            <a:ext cx="5911702" cy="4160819"/>
          </a:xfrm>
          <a:custGeom>
            <a:avLst/>
            <a:gdLst>
              <a:gd name="connsiteX0" fmla="*/ 0 w 5911702"/>
              <a:gd name="connsiteY0" fmla="*/ 0 h 4160819"/>
              <a:gd name="connsiteX1" fmla="*/ 5911702 w 5911702"/>
              <a:gd name="connsiteY1" fmla="*/ 0 h 4160819"/>
              <a:gd name="connsiteX2" fmla="*/ 5911702 w 5911702"/>
              <a:gd name="connsiteY2" fmla="*/ 4160819 h 4160819"/>
              <a:gd name="connsiteX3" fmla="*/ 0 w 5911702"/>
              <a:gd name="connsiteY3" fmla="*/ 4160819 h 4160819"/>
              <a:gd name="connsiteX4" fmla="*/ 0 w 5911702"/>
              <a:gd name="connsiteY4" fmla="*/ 0 h 4160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1702" h="4160819" extrusionOk="0">
                <a:moveTo>
                  <a:pt x="0" y="0"/>
                </a:moveTo>
                <a:cubicBezTo>
                  <a:pt x="2206828" y="161240"/>
                  <a:pt x="5173462" y="52773"/>
                  <a:pt x="5911702" y="0"/>
                </a:cubicBezTo>
                <a:cubicBezTo>
                  <a:pt x="5996368" y="696942"/>
                  <a:pt x="6049765" y="2241470"/>
                  <a:pt x="5911702" y="4160819"/>
                </a:cubicBezTo>
                <a:cubicBezTo>
                  <a:pt x="3820213" y="4187482"/>
                  <a:pt x="1993435" y="4198812"/>
                  <a:pt x="0" y="4160819"/>
                </a:cubicBezTo>
                <a:cubicBezTo>
                  <a:pt x="-81088" y="2694457"/>
                  <a:pt x="39647" y="1560872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6132187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GB" sz="2800" b="0" u="sng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Bài</a:t>
            </a:r>
            <a:r>
              <a:rPr lang="en-GB" sz="2800" b="0" u="sng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u="sng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tập</a:t>
            </a:r>
            <a:r>
              <a:rPr lang="en-GB" sz="2800" b="0" u="sng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1: </a:t>
            </a:r>
            <a:endParaRPr lang="en-GB" sz="2800" b="0" dirty="0">
              <a:solidFill>
                <a:srgbClr val="7030A0"/>
              </a:solidFill>
              <a:effectLst/>
              <a:latin typeface="#9Slide07 IcielBaliho Script" pitchFamily="2" charset="-93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a.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Tô</a:t>
            </a:r>
            <a:r>
              <a:rPr lang="en-GB" sz="2800" b="0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màu</a:t>
            </a:r>
            <a:r>
              <a:rPr lang="en-GB" sz="2800" b="0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và</a:t>
            </a:r>
            <a:r>
              <a:rPr lang="en-GB" sz="2800" b="0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làm</a:t>
            </a:r>
            <a:r>
              <a:rPr lang="en-GB" sz="2800" b="0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chú</a:t>
            </a:r>
            <a:r>
              <a:rPr lang="en-GB" sz="2800" b="0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giải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cho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các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môi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trường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địa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lí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ở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châu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Phi</a:t>
            </a: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b.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Sử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dụng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các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kí</a:t>
            </a:r>
            <a:r>
              <a:rPr lang="en-GB" sz="2800" b="0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hiệu</a:t>
            </a:r>
            <a:r>
              <a:rPr lang="en-GB" sz="2800" b="0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hình</a:t>
            </a:r>
            <a:r>
              <a:rPr lang="en-GB" sz="2800" b="0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học</a:t>
            </a:r>
            <a:r>
              <a:rPr lang="en-GB" sz="2800" b="0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/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tượng</a:t>
            </a:r>
            <a:r>
              <a:rPr lang="en-GB" sz="2800" b="0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hình</a:t>
            </a:r>
            <a:r>
              <a:rPr lang="en-GB" sz="2800" b="0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thể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hiện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các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loại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cây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trồng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,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vật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nuôi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chính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,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các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loại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khoáng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sản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chính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đang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được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khai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thác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ở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các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môi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trường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đó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và</a:t>
            </a:r>
            <a:r>
              <a:rPr lang="en-GB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làm</a:t>
            </a:r>
            <a:r>
              <a:rPr lang="en-GB" sz="2800" b="0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chú</a:t>
            </a:r>
            <a:r>
              <a:rPr lang="en-GB" sz="2800" b="0" dirty="0">
                <a:solidFill>
                  <a:srgbClr val="7030A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GB" sz="2800" b="0" dirty="0" err="1">
                <a:solidFill>
                  <a:srgbClr val="7030A0"/>
                </a:solidFill>
                <a:effectLst/>
                <a:latin typeface="#9Slide07 IcielBaliho Script" pitchFamily="2" charset="-93"/>
              </a:rPr>
              <a:t>giải</a:t>
            </a:r>
            <a:endParaRPr lang="en-GB" sz="2800" b="0" dirty="0">
              <a:solidFill>
                <a:srgbClr val="7030A0"/>
              </a:solidFill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inh nghiệm học tiếng Nhật hiệu quả - Trang 11">
            <a:extLst>
              <a:ext uri="{FF2B5EF4-FFF2-40B4-BE49-F238E27FC236}">
                <a16:creationId xmlns="" xmlns:a16="http://schemas.microsoft.com/office/drawing/2014/main" id="{F9580F65-2C85-4489-AFB4-1350914A3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180541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7161B36-401B-416C-B1A4-CC3F931974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58140" y="1132345"/>
            <a:ext cx="5242560" cy="5689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9516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D28E1D-5E89-4D86-855E-158C192CAC9C}"/>
              </a:ext>
            </a:extLst>
          </p:cNvPr>
          <p:cNvSpPr txBox="1"/>
          <p:nvPr/>
        </p:nvSpPr>
        <p:spPr>
          <a:xfrm>
            <a:off x="6193749" y="283559"/>
            <a:ext cx="5725631" cy="630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	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PHIẾU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CÁ</a:t>
            </a:r>
            <a:r>
              <a:rPr lang="en-US" sz="30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7 IcielBaliho Script" pitchFamily="2" charset="-93"/>
              </a:rPr>
              <a:t>NHÂN</a:t>
            </a:r>
            <a:endParaRPr lang="en-US" sz="3000" dirty="0">
              <a:solidFill>
                <a:schemeClr val="tx1"/>
              </a:solidFill>
              <a:latin typeface="#9Slide07 IcielBaliho Script" pitchFamily="2" charset="-93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C79207D-0041-4083-BC4D-56BD7492FFBB}"/>
              </a:ext>
            </a:extLst>
          </p:cNvPr>
          <p:cNvGrpSpPr/>
          <p:nvPr/>
        </p:nvGrpSpPr>
        <p:grpSpPr>
          <a:xfrm>
            <a:off x="110532" y="27487"/>
            <a:ext cx="6274603" cy="1104858"/>
            <a:chOff x="3279034" y="-8397"/>
            <a:chExt cx="6274603" cy="1104858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86A1EBDE-2D3A-429D-BF57-54D971DD7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536" b="69354"/>
            <a:stretch/>
          </p:blipFill>
          <p:spPr>
            <a:xfrm>
              <a:off x="3279034" y="-8397"/>
              <a:ext cx="6083217" cy="11048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F5779CC-1F10-417B-B16C-F5FC004266FE}"/>
                </a:ext>
              </a:extLst>
            </p:cNvPr>
            <p:cNvSpPr txBox="1"/>
            <p:nvPr/>
          </p:nvSpPr>
          <p:spPr>
            <a:xfrm>
              <a:off x="4148478" y="0"/>
              <a:ext cx="5405159" cy="902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C00000"/>
                  </a:solidFill>
                  <a:latin typeface="#9Slide07 IcielBaliho Script" pitchFamily="2" charset="-93"/>
                </a:rPr>
                <a:t>TÌM</a:t>
              </a:r>
              <a:r>
                <a:rPr lang="en-US" sz="4000" dirty="0">
                  <a:solidFill>
                    <a:srgbClr val="C00000"/>
                  </a:solidFill>
                  <a:latin typeface="#9Slide07 IcielBaliho Script" pitchFamily="2" charset="-93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#9Slide07 IcielBaliho Script" pitchFamily="2" charset="-93"/>
                </a:rPr>
                <a:t>HIỂU</a:t>
              </a:r>
              <a:r>
                <a:rPr lang="en-US" sz="4000" dirty="0">
                  <a:solidFill>
                    <a:srgbClr val="C00000"/>
                  </a:solidFill>
                  <a:latin typeface="#9Slide07 IcielBaliho Script" pitchFamily="2" charset="-93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#9Slide07 IcielBaliho Script" pitchFamily="2" charset="-93"/>
                </a:rPr>
                <a:t>THÔNG</a:t>
              </a:r>
              <a:r>
                <a:rPr lang="en-US" sz="4000" dirty="0">
                  <a:solidFill>
                    <a:srgbClr val="C00000"/>
                  </a:solidFill>
                  <a:latin typeface="#9Slide07 IcielBaliho Script" pitchFamily="2" charset="-93"/>
                </a:rPr>
                <a:t> TIN</a:t>
              </a: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6827375A-8DBB-44F3-A197-300F290D67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875251"/>
              </p:ext>
            </p:extLst>
          </p:nvPr>
        </p:nvGraphicFramePr>
        <p:xfrm>
          <a:off x="370226" y="2294691"/>
          <a:ext cx="11515345" cy="4253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4873">
                  <a:extLst>
                    <a:ext uri="{9D8B030D-6E8A-4147-A177-3AD203B41FA5}">
                      <a16:colId xmlns="" xmlns:a16="http://schemas.microsoft.com/office/drawing/2014/main" val="4105583287"/>
                    </a:ext>
                  </a:extLst>
                </a:gridCol>
                <a:gridCol w="2424223">
                  <a:extLst>
                    <a:ext uri="{9D8B030D-6E8A-4147-A177-3AD203B41FA5}">
                      <a16:colId xmlns="" xmlns:a16="http://schemas.microsoft.com/office/drawing/2014/main" val="151957067"/>
                    </a:ext>
                  </a:extLst>
                </a:gridCol>
                <a:gridCol w="2080111">
                  <a:extLst>
                    <a:ext uri="{9D8B030D-6E8A-4147-A177-3AD203B41FA5}">
                      <a16:colId xmlns="" xmlns:a16="http://schemas.microsoft.com/office/drawing/2014/main" val="612177428"/>
                    </a:ext>
                  </a:extLst>
                </a:gridCol>
                <a:gridCol w="2303069">
                  <a:extLst>
                    <a:ext uri="{9D8B030D-6E8A-4147-A177-3AD203B41FA5}">
                      <a16:colId xmlns="" xmlns:a16="http://schemas.microsoft.com/office/drawing/2014/main" val="2813071797"/>
                    </a:ext>
                  </a:extLst>
                </a:gridCol>
                <a:gridCol w="2303069">
                  <a:extLst>
                    <a:ext uri="{9D8B030D-6E8A-4147-A177-3AD203B41FA5}">
                      <a16:colId xmlns="" xmlns:a16="http://schemas.microsoft.com/office/drawing/2014/main" val="1000035189"/>
                    </a:ext>
                  </a:extLst>
                </a:gridCol>
              </a:tblGrid>
              <a:tr h="496069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Môi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trường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Xích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đạo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ẩm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Nhiệt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đới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Hoang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mạc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Địa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trung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hải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38361918"/>
                  </a:ext>
                </a:extLst>
              </a:tr>
              <a:tr h="496069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Vị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trí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6431467"/>
                  </a:ext>
                </a:extLst>
              </a:tr>
              <a:tr h="496069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Các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quốc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gia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2154004"/>
                  </a:ext>
                </a:extLst>
              </a:tr>
              <a:tr h="1124043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Khí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hậu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và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tài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nguyên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36448486"/>
                  </a:ext>
                </a:extLst>
              </a:tr>
              <a:tr h="1061584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Cách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thức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khai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thác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tài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nguyên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3596440"/>
                  </a:ext>
                </a:extLst>
              </a:tr>
              <a:tr h="496069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Vấn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đề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môi</a:t>
                      </a:r>
                      <a:r>
                        <a:rPr lang="en-GB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6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trường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6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6171104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E6CECA57-FFCA-40C3-82A4-A1CDEF41E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27" y="1159174"/>
            <a:ext cx="11581053" cy="10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800" u="sng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GB" altLang="en-US" sz="2800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u="sng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GB" altLang="en-US" sz="2800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GB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GB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74655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C79207D-0041-4083-BC4D-56BD7492FFBB}"/>
              </a:ext>
            </a:extLst>
          </p:cNvPr>
          <p:cNvGrpSpPr/>
          <p:nvPr/>
        </p:nvGrpSpPr>
        <p:grpSpPr>
          <a:xfrm>
            <a:off x="110532" y="27487"/>
            <a:ext cx="6274603" cy="1104858"/>
            <a:chOff x="3279034" y="-8397"/>
            <a:chExt cx="6274603" cy="1104858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86A1EBDE-2D3A-429D-BF57-54D971DD7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536" b="69354"/>
            <a:stretch/>
          </p:blipFill>
          <p:spPr>
            <a:xfrm>
              <a:off x="3279034" y="-8397"/>
              <a:ext cx="6083217" cy="11048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F5779CC-1F10-417B-B16C-F5FC004266FE}"/>
                </a:ext>
              </a:extLst>
            </p:cNvPr>
            <p:cNvSpPr txBox="1"/>
            <p:nvPr/>
          </p:nvSpPr>
          <p:spPr>
            <a:xfrm>
              <a:off x="4148478" y="0"/>
              <a:ext cx="5405159" cy="902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C00000"/>
                  </a:solidFill>
                  <a:latin typeface="#9Slide07 IcielBaliho Script" pitchFamily="2" charset="-93"/>
                </a:rPr>
                <a:t>TÌM</a:t>
              </a:r>
              <a:r>
                <a:rPr lang="en-US" sz="4000" dirty="0">
                  <a:solidFill>
                    <a:srgbClr val="C00000"/>
                  </a:solidFill>
                  <a:latin typeface="#9Slide07 IcielBaliho Script" pitchFamily="2" charset="-93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#9Slide07 IcielBaliho Script" pitchFamily="2" charset="-93"/>
                </a:rPr>
                <a:t>HIỂU</a:t>
              </a:r>
              <a:r>
                <a:rPr lang="en-US" sz="4000" dirty="0">
                  <a:solidFill>
                    <a:srgbClr val="C00000"/>
                  </a:solidFill>
                  <a:latin typeface="#9Slide07 IcielBaliho Script" pitchFamily="2" charset="-93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#9Slide07 IcielBaliho Script" pitchFamily="2" charset="-93"/>
                </a:rPr>
                <a:t>THÔNG</a:t>
              </a:r>
              <a:r>
                <a:rPr lang="en-US" sz="4000" dirty="0">
                  <a:solidFill>
                    <a:srgbClr val="C00000"/>
                  </a:solidFill>
                  <a:latin typeface="#9Slide07 IcielBaliho Script" pitchFamily="2" charset="-93"/>
                </a:rPr>
                <a:t> TIN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2CB2EA-D73F-4C0B-8261-4F954F65E315}"/>
              </a:ext>
            </a:extLst>
          </p:cNvPr>
          <p:cNvSpPr txBox="1"/>
          <p:nvPr/>
        </p:nvSpPr>
        <p:spPr>
          <a:xfrm>
            <a:off x="6193749" y="35884"/>
            <a:ext cx="5864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#9Slide07 IcielBaliho Script" pitchFamily="2" charset="-93"/>
              </a:rPr>
              <a:t>SƠ</a:t>
            </a:r>
            <a:r>
              <a:rPr lang="en-US" sz="3200" dirty="0">
                <a:latin typeface="#9Slide07 IcielBaliho Script" pitchFamily="2" charset="-93"/>
              </a:rPr>
              <a:t> </a:t>
            </a:r>
            <a:r>
              <a:rPr lang="en-US" sz="3200" dirty="0" err="1">
                <a:latin typeface="#9Slide07 IcielBaliho Script" pitchFamily="2" charset="-93"/>
              </a:rPr>
              <a:t>ĐỒ</a:t>
            </a:r>
            <a:r>
              <a:rPr lang="en-US" sz="3200" dirty="0">
                <a:latin typeface="#9Slide07 IcielBaliho Script" pitchFamily="2" charset="-93"/>
              </a:rPr>
              <a:t> DI </a:t>
            </a:r>
            <a:r>
              <a:rPr lang="en-US" sz="3200" dirty="0" err="1">
                <a:latin typeface="#9Slide07 IcielBaliho Script" pitchFamily="2" charset="-93"/>
              </a:rPr>
              <a:t>CHUYỂN</a:t>
            </a:r>
            <a:endParaRPr lang="en-US" sz="3200" dirty="0">
              <a:latin typeface="#9Slide07 IcielBaliho Script" pitchFamily="2" charset="-93"/>
            </a:endParaRP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#9Slide07 IcielBaliho Script" pitchFamily="2" charset="-93"/>
              </a:rPr>
              <a:t>5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-93"/>
              </a:rPr>
              <a:t>phút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-93"/>
              </a:rPr>
              <a:t>/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-93"/>
              </a:rPr>
              <a:t>trạm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-93"/>
              </a:rPr>
              <a:t> – 30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-93"/>
              </a:rPr>
              <a:t>giây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-93"/>
              </a:rPr>
              <a:t>chuyển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-93"/>
              </a:rPr>
              <a:t>trạm</a:t>
            </a:r>
            <a:endParaRPr lang="en-US" sz="2800" dirty="0">
              <a:solidFill>
                <a:srgbClr val="C00000"/>
              </a:solidFill>
              <a:latin typeface="#9Slide07 IcielBaliho Script" pitchFamily="2" charset="-93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F11CE11E-BE23-4E50-BDF3-92F68900A1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95" t="2495" r="20809" b="81395"/>
          <a:stretch/>
        </p:blipFill>
        <p:spPr>
          <a:xfrm>
            <a:off x="141914" y="3069096"/>
            <a:ext cx="3540641" cy="110485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="" xmlns:a16="http://schemas.microsoft.com/office/drawing/2014/main" id="{C31CC953-DA7C-4F4F-8F91-3648E28B9F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35" t="21395" r="22669" b="60931"/>
          <a:stretch/>
        </p:blipFill>
        <p:spPr>
          <a:xfrm>
            <a:off x="8357045" y="3110528"/>
            <a:ext cx="3540641" cy="121211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="" xmlns:a16="http://schemas.microsoft.com/office/drawing/2014/main" id="{09D43602-1351-4143-ACA9-14121C96F2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63" t="40930" r="20640" b="41396"/>
          <a:stretch/>
        </p:blipFill>
        <p:spPr>
          <a:xfrm>
            <a:off x="4074505" y="1345563"/>
            <a:ext cx="3540641" cy="1212112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="" xmlns:a16="http://schemas.microsoft.com/office/drawing/2014/main" id="{BFE5A861-708D-44BB-A329-382F0FC399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66" t="61395" r="24021" b="22000"/>
          <a:stretch/>
        </p:blipFill>
        <p:spPr>
          <a:xfrm>
            <a:off x="8357047" y="5428466"/>
            <a:ext cx="3466214" cy="113877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="" xmlns:a16="http://schemas.microsoft.com/office/drawing/2014/main" id="{5E8D22DE-2308-42FB-923C-11992FAAE4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40" t="81783" r="21147" b="2106"/>
          <a:stretch/>
        </p:blipFill>
        <p:spPr>
          <a:xfrm>
            <a:off x="216342" y="5340243"/>
            <a:ext cx="3466213" cy="110485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95F5DB2E-D4D2-4333-B1D1-2E9294E26C93}"/>
              </a:ext>
            </a:extLst>
          </p:cNvPr>
          <p:cNvGrpSpPr/>
          <p:nvPr/>
        </p:nvGrpSpPr>
        <p:grpSpPr>
          <a:xfrm>
            <a:off x="489466" y="1276349"/>
            <a:ext cx="1928459" cy="1566562"/>
            <a:chOff x="412781" y="35550"/>
            <a:chExt cx="2187127" cy="1775021"/>
          </a:xfrm>
        </p:grpSpPr>
        <p:pic>
          <p:nvPicPr>
            <p:cNvPr id="20" name="Picture 4" descr="File:Circle-icons-door.svg - Wikipedia">
              <a:extLst>
                <a:ext uri="{FF2B5EF4-FFF2-40B4-BE49-F238E27FC236}">
                  <a16:creationId xmlns="" xmlns:a16="http://schemas.microsoft.com/office/drawing/2014/main" id="{9F17FF2C-CCCC-403A-BB82-0430A653A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35" y="35550"/>
              <a:ext cx="1775021" cy="177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ounded Rectangle 9">
              <a:extLst>
                <a:ext uri="{FF2B5EF4-FFF2-40B4-BE49-F238E27FC236}">
                  <a16:creationId xmlns="" xmlns:a16="http://schemas.microsoft.com/office/drawing/2014/main" id="{4CB98B0B-4038-4A54-88DC-C7C88B62DFAF}"/>
                </a:ext>
              </a:extLst>
            </p:cNvPr>
            <p:cNvSpPr/>
            <p:nvPr/>
          </p:nvSpPr>
          <p:spPr>
            <a:xfrm>
              <a:off x="412781" y="327009"/>
              <a:ext cx="2187127" cy="28500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chemeClr val="bg1"/>
                  </a:solidFill>
                  <a:latin typeface="#9Slide07 IcielBaliho Script" pitchFamily="2" charset="-93"/>
                </a:rPr>
                <a:t>Cửa</a:t>
              </a:r>
              <a:r>
                <a:rPr lang="en-US" sz="3200" dirty="0">
                  <a:solidFill>
                    <a:schemeClr val="bg1"/>
                  </a:solidFill>
                  <a:latin typeface="#9Slide07 IcielBaliho Script" pitchFamily="2" charset="-93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#9Slide07 IcielBaliho Script" pitchFamily="2" charset="-93"/>
                </a:rPr>
                <a:t>lớp</a:t>
              </a:r>
              <a:endParaRPr lang="en-US" sz="3200" dirty="0">
                <a:solidFill>
                  <a:schemeClr val="bg1"/>
                </a:solidFill>
                <a:latin typeface="#9Slide07 IcielBaliho Script" pitchFamily="2" charset="-93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F479420-E2AA-4FEA-B5D0-FCD386BECBF1}"/>
              </a:ext>
            </a:extLst>
          </p:cNvPr>
          <p:cNvGrpSpPr/>
          <p:nvPr/>
        </p:nvGrpSpPr>
        <p:grpSpPr>
          <a:xfrm>
            <a:off x="9643729" y="1322689"/>
            <a:ext cx="2179531" cy="1292916"/>
            <a:chOff x="9467273" y="225894"/>
            <a:chExt cx="2336800" cy="1376218"/>
          </a:xfrm>
        </p:grpSpPr>
        <p:pic>
          <p:nvPicPr>
            <p:cNvPr id="23" name="Picture 2" descr="Modern gradient flat vector illustration of cartoon empty school classroom  interior. Education class room school concept background Graphic Vector -  Stock by Pixlr">
              <a:extLst>
                <a:ext uri="{FF2B5EF4-FFF2-40B4-BE49-F238E27FC236}">
                  <a16:creationId xmlns="" xmlns:a16="http://schemas.microsoft.com/office/drawing/2014/main" id="{A284985A-1CC7-4BAE-A61F-7873A656A6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19" t="42255" r="17314" b="32217"/>
            <a:stretch/>
          </p:blipFill>
          <p:spPr bwMode="auto">
            <a:xfrm>
              <a:off x="9467273" y="225894"/>
              <a:ext cx="2336800" cy="1376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944CDC53-9A75-44D3-9096-82B7D11B3C82}"/>
                </a:ext>
              </a:extLst>
            </p:cNvPr>
            <p:cNvSpPr/>
            <p:nvPr/>
          </p:nvSpPr>
          <p:spPr>
            <a:xfrm>
              <a:off x="10215418" y="1027519"/>
              <a:ext cx="11689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-93"/>
                </a:rPr>
                <a:t>Bàn</a:t>
              </a:r>
              <a:r>
                <a:rPr lang="en-US" sz="2800" dirty="0">
                  <a:solidFill>
                    <a:schemeClr val="bg1"/>
                  </a:solidFill>
                  <a:latin typeface="#9Slide07 IcielBaliho Script" pitchFamily="2" charset="-93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7 IcielBaliho Script" pitchFamily="2" charset="-93"/>
                </a:rPr>
                <a:t>GV</a:t>
              </a:r>
              <a:endParaRPr lang="en-US" sz="2800" dirty="0">
                <a:solidFill>
                  <a:schemeClr val="bg1"/>
                </a:solidFill>
                <a:latin typeface="#9Slide07 IcielBaliho Script" pitchFamily="2" charset="-93"/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1985A603-CE7A-4BD7-AC0A-C117D4D24C89}"/>
              </a:ext>
            </a:extLst>
          </p:cNvPr>
          <p:cNvCxnSpPr/>
          <p:nvPr/>
        </p:nvCxnSpPr>
        <p:spPr>
          <a:xfrm>
            <a:off x="0" y="1132345"/>
            <a:ext cx="12192000" cy="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E584157E-F144-478A-ACE8-816FAE785DB7}"/>
              </a:ext>
            </a:extLst>
          </p:cNvPr>
          <p:cNvGrpSpPr/>
          <p:nvPr/>
        </p:nvGrpSpPr>
        <p:grpSpPr>
          <a:xfrm>
            <a:off x="7387664" y="1192380"/>
            <a:ext cx="1850551" cy="1628316"/>
            <a:chOff x="2988343" y="2056946"/>
            <a:chExt cx="1976582" cy="1760329"/>
          </a:xfrm>
        </p:grpSpPr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BF684593-1901-49AD-9885-88DE61A251C0}"/>
                </a:ext>
              </a:extLst>
            </p:cNvPr>
            <p:cNvSpPr txBox="1"/>
            <p:nvPr/>
          </p:nvSpPr>
          <p:spPr>
            <a:xfrm>
              <a:off x="2988343" y="3251636"/>
              <a:ext cx="1976582" cy="565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Cả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lớp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</a:endParaRPr>
            </a:p>
          </p:txBody>
        </p:sp>
        <p:pic>
          <p:nvPicPr>
            <p:cNvPr id="29" name="Picture 6" descr="Red Map Location Pointer Icon Collection Vector Illustration Image Start  Here Logo Symbol Sign Set Isolated On White Background Navigation Position  Pin Graphic Template Stock Illustration - Download Image Now - iStock">
              <a:extLst>
                <a:ext uri="{FF2B5EF4-FFF2-40B4-BE49-F238E27FC236}">
                  <a16:creationId xmlns="" xmlns:a16="http://schemas.microsoft.com/office/drawing/2014/main" id="{ECE294B4-CADA-4566-923E-62D0F3F137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09" t="5031" r="20791" b="12799"/>
            <a:stretch/>
          </p:blipFill>
          <p:spPr bwMode="auto">
            <a:xfrm>
              <a:off x="3493820" y="2056946"/>
              <a:ext cx="1089890" cy="119882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D1CA80D7-7347-4D72-9A11-51F1F1BECA82}"/>
              </a:ext>
            </a:extLst>
          </p:cNvPr>
          <p:cNvGrpSpPr/>
          <p:nvPr/>
        </p:nvGrpSpPr>
        <p:grpSpPr>
          <a:xfrm>
            <a:off x="3456173" y="2858069"/>
            <a:ext cx="1976582" cy="1717910"/>
            <a:chOff x="3273574" y="4873312"/>
            <a:chExt cx="1976582" cy="1717910"/>
          </a:xfrm>
        </p:grpSpPr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8CDF56DC-C8CE-4969-B347-9914CACD81D2}"/>
                </a:ext>
              </a:extLst>
            </p:cNvPr>
            <p:cNvSpPr txBox="1"/>
            <p:nvPr/>
          </p:nvSpPr>
          <p:spPr>
            <a:xfrm>
              <a:off x="3273574" y="6068002"/>
              <a:ext cx="1976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Tổ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 1</a:t>
              </a:r>
            </a:p>
          </p:txBody>
        </p:sp>
        <p:pic>
          <p:nvPicPr>
            <p:cNvPr id="32" name="Picture 6" descr="Red Map Location Pointer Icon Collection Vector Illustration Image Start  Here Logo Symbol Sign Set Isolated On White Background Navigation Position  Pin Graphic Template Stock Illustration - Download Image Now - iStock">
              <a:extLst>
                <a:ext uri="{FF2B5EF4-FFF2-40B4-BE49-F238E27FC236}">
                  <a16:creationId xmlns="" xmlns:a16="http://schemas.microsoft.com/office/drawing/2014/main" id="{D1DCBFA8-F9D5-4C9E-A1B8-A9A3296332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09" t="5031" r="20791" b="12799"/>
            <a:stretch/>
          </p:blipFill>
          <p:spPr bwMode="auto">
            <a:xfrm>
              <a:off x="3779051" y="4873312"/>
              <a:ext cx="1089890" cy="119882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1A0366D-134B-4A7A-A058-26A83047AD5E}"/>
              </a:ext>
            </a:extLst>
          </p:cNvPr>
          <p:cNvGrpSpPr/>
          <p:nvPr/>
        </p:nvGrpSpPr>
        <p:grpSpPr>
          <a:xfrm>
            <a:off x="3492134" y="4911714"/>
            <a:ext cx="1976582" cy="1717910"/>
            <a:chOff x="6838035" y="4873312"/>
            <a:chExt cx="1976582" cy="1717910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F7FCEFC9-1C81-4C96-8E2E-8368CA8B126D}"/>
                </a:ext>
              </a:extLst>
            </p:cNvPr>
            <p:cNvSpPr txBox="1"/>
            <p:nvPr/>
          </p:nvSpPr>
          <p:spPr>
            <a:xfrm>
              <a:off x="6838035" y="6068002"/>
              <a:ext cx="1976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Tổ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 2</a:t>
              </a:r>
            </a:p>
          </p:txBody>
        </p:sp>
        <p:pic>
          <p:nvPicPr>
            <p:cNvPr id="35" name="Picture 6" descr="Red Map Location Pointer Icon Collection Vector Illustration Image Start  Here Logo Symbol Sign Set Isolated On White Background Navigation Position  Pin Graphic Template Stock Illustration - Download Image Now - iStock">
              <a:extLst>
                <a:ext uri="{FF2B5EF4-FFF2-40B4-BE49-F238E27FC236}">
                  <a16:creationId xmlns="" xmlns:a16="http://schemas.microsoft.com/office/drawing/2014/main" id="{5F65F976-F484-4141-8A3E-5BAFAA55C2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09" t="5031" r="20791" b="12799"/>
            <a:stretch/>
          </p:blipFill>
          <p:spPr bwMode="auto">
            <a:xfrm>
              <a:off x="7343512" y="4873312"/>
              <a:ext cx="1089890" cy="119882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D1C108CF-07CC-4897-929D-01C3C3776D80}"/>
              </a:ext>
            </a:extLst>
          </p:cNvPr>
          <p:cNvGrpSpPr/>
          <p:nvPr/>
        </p:nvGrpSpPr>
        <p:grpSpPr>
          <a:xfrm>
            <a:off x="6555161" y="4981469"/>
            <a:ext cx="1976582" cy="1717910"/>
            <a:chOff x="6754037" y="1942754"/>
            <a:chExt cx="1976582" cy="1717910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7630D520-CD24-49E6-8926-0AFC8F06DCA8}"/>
                </a:ext>
              </a:extLst>
            </p:cNvPr>
            <p:cNvSpPr txBox="1"/>
            <p:nvPr/>
          </p:nvSpPr>
          <p:spPr>
            <a:xfrm>
              <a:off x="6754037" y="3137444"/>
              <a:ext cx="1976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Tổ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 3</a:t>
              </a:r>
            </a:p>
          </p:txBody>
        </p:sp>
        <p:pic>
          <p:nvPicPr>
            <p:cNvPr id="38" name="Picture 6" descr="Red Map Location Pointer Icon Collection Vector Illustration Image Start  Here Logo Symbol Sign Set Isolated On White Background Navigation Position  Pin Graphic Template Stock Illustration - Download Image Now - iStock">
              <a:extLst>
                <a:ext uri="{FF2B5EF4-FFF2-40B4-BE49-F238E27FC236}">
                  <a16:creationId xmlns="" xmlns:a16="http://schemas.microsoft.com/office/drawing/2014/main" id="{039F879E-965C-46A0-A27E-C0FC6EB0F7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09" t="5031" r="20791" b="12799"/>
            <a:stretch/>
          </p:blipFill>
          <p:spPr bwMode="auto">
            <a:xfrm>
              <a:off x="7259514" y="1942754"/>
              <a:ext cx="1089890" cy="119882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0E33D383-5B26-401C-B0F2-E13AC3C5B2D6}"/>
              </a:ext>
            </a:extLst>
          </p:cNvPr>
          <p:cNvGrpSpPr/>
          <p:nvPr/>
        </p:nvGrpSpPr>
        <p:grpSpPr>
          <a:xfrm>
            <a:off x="6493030" y="2927824"/>
            <a:ext cx="1976582" cy="1717910"/>
            <a:chOff x="6754037" y="1942754"/>
            <a:chExt cx="1976582" cy="1717910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CA29E81E-7198-44BC-ACEE-CFA3412A7D54}"/>
                </a:ext>
              </a:extLst>
            </p:cNvPr>
            <p:cNvSpPr txBox="1"/>
            <p:nvPr/>
          </p:nvSpPr>
          <p:spPr>
            <a:xfrm>
              <a:off x="6754037" y="3137444"/>
              <a:ext cx="1976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Tổ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#9Slide07 IcielBaliho Script" pitchFamily="2" charset="0"/>
                </a:rPr>
                <a:t> 4</a:t>
              </a:r>
            </a:p>
          </p:txBody>
        </p:sp>
        <p:pic>
          <p:nvPicPr>
            <p:cNvPr id="41" name="Picture 6" descr="Red Map Location Pointer Icon Collection Vector Illustration Image Start  Here Logo Symbol Sign Set Isolated On White Background Navigation Position  Pin Graphic Template Stock Illustration - Download Image Now - iStock">
              <a:extLst>
                <a:ext uri="{FF2B5EF4-FFF2-40B4-BE49-F238E27FC236}">
                  <a16:creationId xmlns="" xmlns:a16="http://schemas.microsoft.com/office/drawing/2014/main" id="{50CAE547-100F-49A5-86B9-353E5F5903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09" t="5031" r="20791" b="12799"/>
            <a:stretch/>
          </p:blipFill>
          <p:spPr bwMode="auto">
            <a:xfrm>
              <a:off x="7259514" y="1942754"/>
              <a:ext cx="1089890" cy="119882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DAD86C4-971A-434A-9AA5-A62C1425BDFA}"/>
              </a:ext>
            </a:extLst>
          </p:cNvPr>
          <p:cNvSpPr txBox="1"/>
          <p:nvPr/>
        </p:nvSpPr>
        <p:spPr>
          <a:xfrm>
            <a:off x="4629467" y="1607738"/>
            <a:ext cx="18626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7 IcielBaliho Script" pitchFamily="2" charset="-93"/>
              </a:rPr>
              <a:t>BẢNG</a:t>
            </a:r>
            <a:endParaRPr lang="en-GB" sz="4000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29CC691-DB3B-4E1A-8B90-BA09E22FA293}"/>
              </a:ext>
            </a:extLst>
          </p:cNvPr>
          <p:cNvSpPr txBox="1"/>
          <p:nvPr/>
        </p:nvSpPr>
        <p:spPr>
          <a:xfrm>
            <a:off x="289486" y="3267582"/>
            <a:ext cx="2830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7 IcielBaliho Script" pitchFamily="2" charset="-93"/>
              </a:rPr>
              <a:t>TRẠM</a:t>
            </a:r>
            <a:r>
              <a:rPr lang="en-US" sz="4000" dirty="0">
                <a:solidFill>
                  <a:schemeClr val="tx1"/>
                </a:solidFill>
                <a:latin typeface="#9Slide07 IcielBaliho Script" pitchFamily="2" charset="-93"/>
              </a:rPr>
              <a:t> 1</a:t>
            </a:r>
            <a:endParaRPr lang="en-GB" sz="4000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65A55BF-1F39-4C08-9A0B-A2F4A211CE3E}"/>
              </a:ext>
            </a:extLst>
          </p:cNvPr>
          <p:cNvSpPr txBox="1"/>
          <p:nvPr/>
        </p:nvSpPr>
        <p:spPr>
          <a:xfrm>
            <a:off x="364673" y="5484247"/>
            <a:ext cx="2830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7 IcielBaliho Script" pitchFamily="2" charset="-93"/>
              </a:rPr>
              <a:t>TRẠM</a:t>
            </a:r>
            <a:r>
              <a:rPr lang="en-US" sz="4000" dirty="0">
                <a:solidFill>
                  <a:schemeClr val="bg1"/>
                </a:solidFill>
                <a:latin typeface="#9Slide07 IcielBaliho Script" pitchFamily="2" charset="-93"/>
              </a:rPr>
              <a:t> 2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C9EF909-7CD9-4568-9E68-9B331489802C}"/>
              </a:ext>
            </a:extLst>
          </p:cNvPr>
          <p:cNvSpPr txBox="1"/>
          <p:nvPr/>
        </p:nvSpPr>
        <p:spPr>
          <a:xfrm>
            <a:off x="8881307" y="3314851"/>
            <a:ext cx="2830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7 IcielBaliho Script" pitchFamily="2" charset="-93"/>
              </a:rPr>
              <a:t>TRẠM</a:t>
            </a:r>
            <a:r>
              <a:rPr lang="en-US" sz="4000" dirty="0">
                <a:solidFill>
                  <a:schemeClr val="tx1"/>
                </a:solidFill>
                <a:latin typeface="#9Slide07 IcielBaliho Script" pitchFamily="2" charset="-93"/>
              </a:rPr>
              <a:t> 4</a:t>
            </a:r>
            <a:endParaRPr lang="en-GB" sz="4000" dirty="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0AFD897B-8104-45F3-95F9-6FA6DFF4A07B}"/>
              </a:ext>
            </a:extLst>
          </p:cNvPr>
          <p:cNvSpPr txBox="1"/>
          <p:nvPr/>
        </p:nvSpPr>
        <p:spPr>
          <a:xfrm>
            <a:off x="8881307" y="5643910"/>
            <a:ext cx="28306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7 IcielBaliho Script" pitchFamily="2" charset="-93"/>
              </a:rPr>
              <a:t>TRẠM</a:t>
            </a:r>
            <a:r>
              <a:rPr lang="en-US" sz="4000" dirty="0">
                <a:solidFill>
                  <a:schemeClr val="bg1"/>
                </a:solidFill>
                <a:latin typeface="#9Slide07 IcielBaliho Script" pitchFamily="2" charset="-93"/>
              </a:rPr>
              <a:t> 3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0" name="Down Arrow 11">
            <a:extLst>
              <a:ext uri="{FF2B5EF4-FFF2-40B4-BE49-F238E27FC236}">
                <a16:creationId xmlns="" xmlns:a16="http://schemas.microsoft.com/office/drawing/2014/main" id="{926838AC-60CE-4F9C-B210-008E0A91137E}"/>
              </a:ext>
            </a:extLst>
          </p:cNvPr>
          <p:cNvSpPr/>
          <p:nvPr/>
        </p:nvSpPr>
        <p:spPr>
          <a:xfrm>
            <a:off x="1479537" y="4381451"/>
            <a:ext cx="840509" cy="88669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20">
            <a:extLst>
              <a:ext uri="{FF2B5EF4-FFF2-40B4-BE49-F238E27FC236}">
                <a16:creationId xmlns="" xmlns:a16="http://schemas.microsoft.com/office/drawing/2014/main" id="{8A3174BC-494A-4087-9F00-D9489AD7B475}"/>
              </a:ext>
            </a:extLst>
          </p:cNvPr>
          <p:cNvSpPr/>
          <p:nvPr/>
        </p:nvSpPr>
        <p:spPr>
          <a:xfrm rot="10800000">
            <a:off x="9766589" y="4432221"/>
            <a:ext cx="840509" cy="88669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own Arrow 21">
            <a:extLst>
              <a:ext uri="{FF2B5EF4-FFF2-40B4-BE49-F238E27FC236}">
                <a16:creationId xmlns="" xmlns:a16="http://schemas.microsoft.com/office/drawing/2014/main" id="{856E695A-C840-4405-BBC1-2F707C36B093}"/>
              </a:ext>
            </a:extLst>
          </p:cNvPr>
          <p:cNvSpPr/>
          <p:nvPr/>
        </p:nvSpPr>
        <p:spPr>
          <a:xfrm rot="5400000">
            <a:off x="5491807" y="3014136"/>
            <a:ext cx="840509" cy="88669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own Arrow 22">
            <a:extLst>
              <a:ext uri="{FF2B5EF4-FFF2-40B4-BE49-F238E27FC236}">
                <a16:creationId xmlns="" xmlns:a16="http://schemas.microsoft.com/office/drawing/2014/main" id="{F602663D-275F-46B0-9396-742AB2B2D365}"/>
              </a:ext>
            </a:extLst>
          </p:cNvPr>
          <p:cNvSpPr/>
          <p:nvPr/>
        </p:nvSpPr>
        <p:spPr>
          <a:xfrm rot="16200000">
            <a:off x="5774980" y="5307148"/>
            <a:ext cx="840509" cy="88669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ồng hồ đếm ngược 5 phút - 5 Minutes">
            <a:hlinkClick r:id="" action="ppaction://media"/>
            <a:extLst>
              <a:ext uri="{FF2B5EF4-FFF2-40B4-BE49-F238E27FC236}">
                <a16:creationId xmlns="" xmlns:a16="http://schemas.microsoft.com/office/drawing/2014/main" id="{BC9EA2C1-7131-4D5F-BC3F-09AF89FAB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81001" y="4116432"/>
            <a:ext cx="1643566" cy="92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11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2013</TotalTime>
  <Words>2333</Words>
  <Application>Microsoft Office PowerPoint</Application>
  <PresentationFormat>Custom</PresentationFormat>
  <Paragraphs>339</Paragraphs>
  <Slides>31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#9Slide05 SVNAngellife</vt:lpstr>
      <vt:lpstr>Calibri</vt:lpstr>
      <vt:lpstr>#9Slide03 AllRoundGothic</vt:lpstr>
      <vt:lpstr>Times New Roman</vt:lpstr>
      <vt:lpstr>#9Slide07 IcielBaliho Script</vt:lpstr>
      <vt:lpstr>Wingdings</vt:lpstr>
      <vt:lpstr>#9Slide06 Hellvina Hand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nguyệt nguyễn</dc:creator>
  <cp:lastModifiedBy>21AK22</cp:lastModifiedBy>
  <cp:revision>188</cp:revision>
  <dcterms:created xsi:type="dcterms:W3CDTF">2019-07-24T10:08:16Z</dcterms:created>
  <dcterms:modified xsi:type="dcterms:W3CDTF">2024-01-14T16:57:52Z</dcterms:modified>
</cp:coreProperties>
</file>