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3"/>
  </p:notesMasterIdLst>
  <p:sldIdLst>
    <p:sldId id="358" r:id="rId2"/>
    <p:sldId id="256" r:id="rId3"/>
    <p:sldId id="302" r:id="rId4"/>
    <p:sldId id="351" r:id="rId5"/>
    <p:sldId id="279" r:id="rId6"/>
    <p:sldId id="316" r:id="rId7"/>
    <p:sldId id="347" r:id="rId8"/>
    <p:sldId id="352" r:id="rId9"/>
    <p:sldId id="283" r:id="rId10"/>
    <p:sldId id="276" r:id="rId11"/>
    <p:sldId id="357" r:id="rId12"/>
    <p:sldId id="298" r:id="rId13"/>
    <p:sldId id="327" r:id="rId14"/>
    <p:sldId id="353" r:id="rId15"/>
    <p:sldId id="348" r:id="rId16"/>
    <p:sldId id="354" r:id="rId17"/>
    <p:sldId id="355" r:id="rId18"/>
    <p:sldId id="313" r:id="rId19"/>
    <p:sldId id="314" r:id="rId20"/>
    <p:sldId id="330" r:id="rId21"/>
    <p:sldId id="35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0FB7BD"/>
    <a:srgbClr val="F16649"/>
    <a:srgbClr val="E8F6F8"/>
    <a:srgbClr val="C0E6EA"/>
    <a:srgbClr val="62C8CE"/>
    <a:srgbClr val="05A0B8"/>
    <a:srgbClr val="7192A9"/>
    <a:srgbClr val="F47D5F"/>
    <a:srgbClr val="F266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69" autoAdjust="0"/>
    <p:restoredTop sz="91299" autoAdjust="0"/>
  </p:normalViewPr>
  <p:slideViewPr>
    <p:cSldViewPr snapToGrid="0" showGuides="1">
      <p:cViewPr varScale="1">
        <p:scale>
          <a:sx n="66" d="100"/>
          <a:sy n="66" d="100"/>
        </p:scale>
        <p:origin x="103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7260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980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9389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346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6904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3252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fontAlgn="base"/>
            <a:r>
              <a:rPr lang="en-U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plays the song on speakers. </a:t>
            </a:r>
          </a:p>
          <a:p>
            <a:pPr lvl="0" fontAlgn="base"/>
            <a:r>
              <a:rPr lang="en-U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and students sing along and point at the mentioned body parts in the song lyrics. Do 2-3 times and make it faster each time.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Link: https://www.youtube.com/watch?v=YGi3f_fHIzg</a:t>
            </a:r>
          </a:p>
          <a:p>
            <a:pPr lvl="0" fontAlgn="base"/>
            <a:endParaRPr lang="en-US" sz="120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70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Suggested answers: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are having a picnic.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It’s …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see …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are going to …</a:t>
            </a:r>
            <a:endParaRPr lang="en-US" sz="120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1083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3249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Suggested answers: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are having a picnic.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It’s …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see …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are going to …</a:t>
            </a:r>
            <a:endParaRPr lang="en-US" sz="120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548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.wav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5.mp3"/><Relationship Id="rId7" Type="http://schemas.openxmlformats.org/officeDocument/2006/relationships/image" Target="../media/image9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p3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2.mp3"/><Relationship Id="rId3" Type="http://schemas.microsoft.com/office/2007/relationships/media" Target="../media/media5.mp3"/><Relationship Id="rId7" Type="http://schemas.microsoft.com/office/2007/relationships/media" Target="../media/media2.mp3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3.mp3"/><Relationship Id="rId11" Type="http://schemas.openxmlformats.org/officeDocument/2006/relationships/image" Target="../media/image7.png"/><Relationship Id="rId5" Type="http://schemas.microsoft.com/office/2007/relationships/media" Target="../media/media3.mp3"/><Relationship Id="rId10" Type="http://schemas.openxmlformats.org/officeDocument/2006/relationships/notesSlide" Target="../notesSlides/notesSlide7.xml"/><Relationship Id="rId4" Type="http://schemas.openxmlformats.org/officeDocument/2006/relationships/audio" Target="../media/media5.mp3"/><Relationship Id="rId9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"/>
            <a:ext cx="12192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83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244640"/>
            <a:ext cx="802263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254947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1523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Bản sao của B1_16">
            <a:hlinkClick r:id="" action="ppaction://media"/>
            <a:extLst>
              <a:ext uri="{FF2B5EF4-FFF2-40B4-BE49-F238E27FC236}">
                <a16:creationId xmlns:a16="http://schemas.microsoft.com/office/drawing/2014/main" id="{C6018875-C01E-4FB1-B4E3-56F55067FE4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12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79368" y="1254947"/>
            <a:ext cx="487363" cy="487363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87068" y="1713390"/>
            <a:ext cx="7759632" cy="493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b="1" i="1" spc="-100" dirty="0" err="1"/>
              <a:t>Phong</a:t>
            </a:r>
            <a:r>
              <a:rPr lang="en-US" sz="2200" b="1" i="1" spc="-100" dirty="0"/>
              <a:t>: </a:t>
            </a:r>
            <a:r>
              <a:rPr lang="en-US" sz="2200" spc="-100" dirty="0"/>
              <a:t>That was a great idea, Nam.  I love picnics! </a:t>
            </a:r>
          </a:p>
          <a:p>
            <a:pPr>
              <a:lnSpc>
                <a:spcPct val="130000"/>
              </a:lnSpc>
            </a:pPr>
            <a:r>
              <a:rPr lang="en-US" sz="2200" b="1" i="1" spc="-100" dirty="0"/>
              <a:t>Nam: </a:t>
            </a:r>
            <a:r>
              <a:rPr lang="en-US" sz="2200" spc="-100" dirty="0"/>
              <a:t>Please pass me the biscuits.</a:t>
            </a:r>
          </a:p>
          <a:p>
            <a:pPr>
              <a:lnSpc>
                <a:spcPct val="130000"/>
              </a:lnSpc>
            </a:pPr>
            <a:r>
              <a:rPr lang="en-US" sz="2200" b="1" i="1" spc="-100" dirty="0" err="1"/>
              <a:t>Phong</a:t>
            </a:r>
            <a:r>
              <a:rPr lang="en-US" sz="2200" b="1" i="1" spc="-100" dirty="0"/>
              <a:t>: </a:t>
            </a:r>
            <a:r>
              <a:rPr lang="en-US" sz="2200" spc="-100" dirty="0"/>
              <a:t>Sure. Here you are.</a:t>
            </a:r>
          </a:p>
          <a:p>
            <a:pPr>
              <a:lnSpc>
                <a:spcPct val="130000"/>
              </a:lnSpc>
            </a:pPr>
            <a:r>
              <a:rPr lang="en-US" sz="2200" b="1" i="1" spc="-100" dirty="0"/>
              <a:t>Nam: </a:t>
            </a:r>
            <a:r>
              <a:rPr lang="en-US" sz="2200" spc="-100" dirty="0"/>
              <a:t>Thanks. What are you reading, </a:t>
            </a:r>
            <a:r>
              <a:rPr lang="en-US" sz="2200" spc="-100" dirty="0" err="1"/>
              <a:t>Phong</a:t>
            </a:r>
            <a:r>
              <a:rPr lang="en-US" sz="2200" spc="-100" dirty="0"/>
              <a:t>?</a:t>
            </a:r>
          </a:p>
          <a:p>
            <a:pPr>
              <a:lnSpc>
                <a:spcPct val="130000"/>
              </a:lnSpc>
            </a:pPr>
            <a:r>
              <a:rPr lang="en-US" sz="2200" b="1" i="1" spc="-100" dirty="0" err="1"/>
              <a:t>Phong</a:t>
            </a:r>
            <a:r>
              <a:rPr lang="en-US" sz="2200" b="1" i="1" spc="-100" dirty="0"/>
              <a:t>: </a:t>
            </a:r>
            <a:r>
              <a:rPr lang="en-US" sz="2200" i="1" spc="-100" dirty="0"/>
              <a:t>4Teen</a:t>
            </a:r>
            <a:r>
              <a:rPr lang="en-US" sz="2200" spc="-100" dirty="0"/>
              <a:t>. It’s my </a:t>
            </a:r>
            <a:r>
              <a:rPr lang="en-US" sz="2200" spc="-100" dirty="0" err="1"/>
              <a:t>favourite</a:t>
            </a:r>
            <a:r>
              <a:rPr lang="en-US" sz="2200" spc="-100" dirty="0"/>
              <a:t> magazine!</a:t>
            </a:r>
          </a:p>
          <a:p>
            <a:pPr>
              <a:lnSpc>
                <a:spcPct val="130000"/>
              </a:lnSpc>
            </a:pPr>
            <a:r>
              <a:rPr lang="en-US" sz="2200" b="1" i="1" spc="-100" dirty="0"/>
              <a:t>Nam: </a:t>
            </a:r>
            <a:r>
              <a:rPr lang="en-US" sz="2200" spc="-100" dirty="0"/>
              <a:t>Look! It’s Mai. And she is with someone. </a:t>
            </a:r>
          </a:p>
          <a:p>
            <a:pPr>
              <a:lnSpc>
                <a:spcPct val="130000"/>
              </a:lnSpc>
            </a:pPr>
            <a:r>
              <a:rPr lang="en-US" sz="2200" b="1" i="1" spc="-100" dirty="0" err="1"/>
              <a:t>Phong</a:t>
            </a:r>
            <a:r>
              <a:rPr lang="en-US" sz="2200" b="1" i="1" spc="-100" dirty="0"/>
              <a:t>: </a:t>
            </a:r>
            <a:r>
              <a:rPr lang="en-US" sz="2200" spc="-100" dirty="0"/>
              <a:t>Oh, who’s that? She has glasses and long black hair.  </a:t>
            </a:r>
          </a:p>
          <a:p>
            <a:pPr>
              <a:lnSpc>
                <a:spcPct val="130000"/>
              </a:lnSpc>
            </a:pPr>
            <a:r>
              <a:rPr lang="en-US" sz="2200" b="1" i="1" spc="-100" dirty="0"/>
              <a:t>Nam: </a:t>
            </a:r>
            <a:r>
              <a:rPr lang="en-US" sz="2200" spc="-100" dirty="0"/>
              <a:t>I don’t know. They’re coming over. </a:t>
            </a:r>
          </a:p>
          <a:p>
            <a:pPr>
              <a:lnSpc>
                <a:spcPct val="130000"/>
              </a:lnSpc>
            </a:pPr>
            <a:r>
              <a:rPr lang="en-US" sz="2200" b="1" i="1" spc="-100" dirty="0"/>
              <a:t>Mai: </a:t>
            </a:r>
            <a:r>
              <a:rPr lang="en-US" sz="2200" spc="-100" dirty="0"/>
              <a:t>Hi there. This is my friend Chau. </a:t>
            </a:r>
          </a:p>
          <a:p>
            <a:pPr>
              <a:lnSpc>
                <a:spcPct val="130000"/>
              </a:lnSpc>
            </a:pPr>
            <a:r>
              <a:rPr lang="en-US" sz="2200" b="1" i="1" spc="-100" dirty="0" err="1"/>
              <a:t>Phong</a:t>
            </a:r>
            <a:r>
              <a:rPr lang="en-US" sz="2200" b="1" i="1" spc="-100" dirty="0"/>
              <a:t> &amp; Nam: </a:t>
            </a:r>
            <a:r>
              <a:rPr lang="en-US" sz="2200" spc="-100" dirty="0"/>
              <a:t>Hi, Chau. Nice to meet you. </a:t>
            </a:r>
          </a:p>
          <a:p>
            <a:pPr>
              <a:lnSpc>
                <a:spcPct val="130000"/>
              </a:lnSpc>
            </a:pPr>
            <a:r>
              <a:rPr lang="en-US" sz="2200" b="1" i="1" spc="-100" dirty="0"/>
              <a:t>Chau: </a:t>
            </a:r>
            <a:r>
              <a:rPr lang="en-US" sz="2200" spc="-100" dirty="0"/>
              <a:t>Nice to meet you, too.</a:t>
            </a:r>
            <a:endParaRPr lang="en-US" sz="2200" b="1" i="1" spc="-100" dirty="0"/>
          </a:p>
        </p:txBody>
      </p:sp>
      <p:sp>
        <p:nvSpPr>
          <p:cNvPr id="21" name="Rectangle 20"/>
          <p:cNvSpPr/>
          <p:nvPr/>
        </p:nvSpPr>
        <p:spPr>
          <a:xfrm>
            <a:off x="6593452" y="3801519"/>
            <a:ext cx="3316834" cy="2733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b="1" i="1" spc="-100" dirty="0"/>
              <a:t>Nam: </a:t>
            </a:r>
            <a:r>
              <a:rPr lang="en-US" sz="2200" spc="-100" dirty="0"/>
              <a:t>Would you like to sit down? We have lots of food.</a:t>
            </a:r>
          </a:p>
          <a:p>
            <a:pPr>
              <a:lnSpc>
                <a:spcPct val="130000"/>
              </a:lnSpc>
            </a:pPr>
            <a:r>
              <a:rPr lang="en-US" sz="2200" b="1" i="1" spc="-100" dirty="0"/>
              <a:t>Mai: </a:t>
            </a:r>
            <a:r>
              <a:rPr lang="en-US" sz="2200" spc="-100" dirty="0"/>
              <a:t>Oh, sorry, we can’t. We’re going to the bookshop.</a:t>
            </a:r>
          </a:p>
          <a:p>
            <a:pPr>
              <a:lnSpc>
                <a:spcPct val="130000"/>
              </a:lnSpc>
            </a:pPr>
            <a:r>
              <a:rPr lang="en-US" sz="2200" b="1" i="1" spc="-100" dirty="0"/>
              <a:t>Chau:</a:t>
            </a:r>
            <a:r>
              <a:rPr lang="en-US" sz="2200" spc="-100" dirty="0"/>
              <a:t> Bye for now.</a:t>
            </a:r>
          </a:p>
          <a:p>
            <a:pPr>
              <a:lnSpc>
                <a:spcPct val="130000"/>
              </a:lnSpc>
            </a:pPr>
            <a:r>
              <a:rPr lang="en-US" sz="2200" b="1" i="1" spc="-100" dirty="0" err="1"/>
              <a:t>Phong</a:t>
            </a:r>
            <a:r>
              <a:rPr lang="en-US" sz="2200" b="1" i="1" spc="-100" dirty="0"/>
              <a:t> &amp; Nam : </a:t>
            </a:r>
            <a:r>
              <a:rPr lang="en-US" sz="2200" spc="-100" dirty="0"/>
              <a:t>Bye </a:t>
            </a:r>
            <a:r>
              <a:rPr lang="en-US" sz="2200" spc="-100" dirty="0" err="1"/>
              <a:t>bye</a:t>
            </a:r>
            <a:r>
              <a:rPr lang="en-US" sz="2200" spc="-100" dirty="0"/>
              <a:t>.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886" y="906781"/>
            <a:ext cx="5638801" cy="372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6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43" t="17592" r="13407"/>
          <a:stretch/>
        </p:blipFill>
        <p:spPr>
          <a:xfrm>
            <a:off x="6910753" y="1274885"/>
            <a:ext cx="5600701" cy="4977934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155389" y="633207"/>
            <a:ext cx="8375869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en-US" sz="3600" b="1">
                <a:solidFill>
                  <a:srgbClr val="0070C0"/>
                </a:solidFill>
              </a:rPr>
              <a:t>1. </a:t>
            </a:r>
            <a:r>
              <a:rPr lang="en-US" sz="3600"/>
              <a:t>What </a:t>
            </a:r>
            <a:r>
              <a:rPr lang="en-US" sz="3600" dirty="0"/>
              <a:t>are </a:t>
            </a:r>
            <a:r>
              <a:rPr lang="en-US" sz="3600" dirty="0" err="1"/>
              <a:t>Phong</a:t>
            </a:r>
            <a:r>
              <a:rPr lang="en-US" sz="3600" dirty="0"/>
              <a:t> and Nam </a:t>
            </a:r>
            <a:r>
              <a:rPr lang="en-US" sz="3600"/>
              <a:t>doing?</a:t>
            </a:r>
            <a:endParaRPr lang="en-US" sz="3600" dirty="0"/>
          </a:p>
          <a:p>
            <a:pPr>
              <a:lnSpc>
                <a:spcPct val="250000"/>
              </a:lnSpc>
            </a:pPr>
            <a:r>
              <a:rPr lang="en-US" sz="3600" b="1">
                <a:solidFill>
                  <a:srgbClr val="0070C0"/>
                </a:solidFill>
              </a:rPr>
              <a:t>2. </a:t>
            </a:r>
            <a:r>
              <a:rPr lang="en-US" sz="3600"/>
              <a:t>What is Phong’s </a:t>
            </a:r>
            <a:r>
              <a:rPr lang="en-US" sz="3600" dirty="0" err="1"/>
              <a:t>favourite</a:t>
            </a:r>
            <a:r>
              <a:rPr lang="en-US" sz="3600" dirty="0"/>
              <a:t> </a:t>
            </a:r>
            <a:r>
              <a:rPr lang="en-US" sz="3600"/>
              <a:t>magazine?</a:t>
            </a:r>
            <a:endParaRPr lang="en-US" sz="3600" dirty="0"/>
          </a:p>
          <a:p>
            <a:pPr>
              <a:lnSpc>
                <a:spcPct val="250000"/>
              </a:lnSpc>
            </a:pPr>
            <a:r>
              <a:rPr lang="en-US" sz="3600" b="1">
                <a:solidFill>
                  <a:srgbClr val="0070C0"/>
                </a:solidFill>
              </a:rPr>
              <a:t>3. </a:t>
            </a:r>
            <a:r>
              <a:rPr lang="en-US" sz="3600"/>
              <a:t>Who </a:t>
            </a:r>
            <a:r>
              <a:rPr lang="en-US" sz="3600" dirty="0"/>
              <a:t>do </a:t>
            </a:r>
            <a:r>
              <a:rPr lang="en-US" sz="3600" dirty="0" err="1"/>
              <a:t>Phong</a:t>
            </a:r>
            <a:r>
              <a:rPr lang="en-US" sz="3600" dirty="0"/>
              <a:t> and Nam </a:t>
            </a:r>
            <a:r>
              <a:rPr lang="en-US" sz="3600"/>
              <a:t>see?</a:t>
            </a:r>
            <a:endParaRPr lang="en-US" sz="3600" dirty="0"/>
          </a:p>
          <a:p>
            <a:pPr>
              <a:lnSpc>
                <a:spcPct val="250000"/>
              </a:lnSpc>
            </a:pPr>
            <a:r>
              <a:rPr lang="en-US" sz="3600" b="1">
                <a:solidFill>
                  <a:srgbClr val="0070C0"/>
                </a:solidFill>
              </a:rPr>
              <a:t>4.</a:t>
            </a:r>
            <a:r>
              <a:rPr lang="en-US" sz="3600"/>
              <a:t> Where </a:t>
            </a:r>
            <a:r>
              <a:rPr lang="en-US" sz="3600" dirty="0"/>
              <a:t>are the two girls going?</a:t>
            </a:r>
          </a:p>
        </p:txBody>
      </p:sp>
      <p:sp>
        <p:nvSpPr>
          <p:cNvPr id="2" name="Rectangle 1"/>
          <p:cNvSpPr/>
          <p:nvPr/>
        </p:nvSpPr>
        <p:spPr>
          <a:xfrm>
            <a:off x="645328" y="1934280"/>
            <a:ext cx="47621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00B050"/>
                </a:solidFill>
              </a:rPr>
              <a:t>They are having a picnic.</a:t>
            </a:r>
            <a:endParaRPr lang="en-GB" sz="3600">
              <a:solidFill>
                <a:srgbClr val="00B05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45328" y="3261080"/>
            <a:ext cx="20791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00B050"/>
                </a:solidFill>
              </a:rPr>
              <a:t>It’s 4Teen.</a:t>
            </a:r>
            <a:endParaRPr lang="en-GB" sz="3600">
              <a:solidFill>
                <a:srgbClr val="00B05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5328" y="4659057"/>
            <a:ext cx="43479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00B050"/>
                </a:solidFill>
              </a:rPr>
              <a:t>They see their friends.</a:t>
            </a:r>
            <a:endParaRPr lang="en-GB" sz="3600">
              <a:solidFill>
                <a:srgbClr val="00B05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45328" y="5929653"/>
            <a:ext cx="62585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00B050"/>
                </a:solidFill>
              </a:rPr>
              <a:t>They are going to the bookstore.</a:t>
            </a:r>
            <a:endParaRPr lang="en-GB" sz="360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697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9" name="Round Single Corner Rectangle 2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ound Single Corner Rectangle 3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07297" y="1228613"/>
            <a:ext cx="1033824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Fill the blanks with the words from the conversation.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4C87722-B88C-4242-BBAB-786B74455F27}"/>
              </a:ext>
            </a:extLst>
          </p:cNvPr>
          <p:cNvSpPr txBox="1"/>
          <p:nvPr/>
        </p:nvSpPr>
        <p:spPr>
          <a:xfrm>
            <a:off x="657476" y="2016230"/>
            <a:ext cx="9497639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70C0"/>
                </a:solidFill>
              </a:rPr>
              <a:t>1. </a:t>
            </a:r>
            <a:r>
              <a:rPr lang="en-US" sz="3600" dirty="0" err="1"/>
              <a:t>Phong</a:t>
            </a:r>
            <a:r>
              <a:rPr lang="en-US" sz="3600" dirty="0"/>
              <a:t> and Nam are having </a:t>
            </a:r>
            <a:r>
              <a:rPr lang="en-US" sz="3600"/>
              <a:t>a _______. </a:t>
            </a:r>
            <a:endParaRPr lang="en-US" sz="3600" dirty="0"/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70C0"/>
                </a:solidFill>
              </a:rPr>
              <a:t>2.</a:t>
            </a:r>
            <a:r>
              <a:rPr lang="en-US" sz="3600" dirty="0"/>
              <a:t> </a:t>
            </a:r>
            <a:r>
              <a:rPr lang="en-US" sz="3600" i="1" dirty="0"/>
              <a:t>4Teen</a:t>
            </a:r>
            <a:r>
              <a:rPr lang="en-US" sz="3600" dirty="0"/>
              <a:t> is </a:t>
            </a:r>
            <a:r>
              <a:rPr lang="en-US" sz="3600" err="1"/>
              <a:t>Phong’s</a:t>
            </a:r>
            <a:r>
              <a:rPr lang="en-US" sz="3600"/>
              <a:t> __________________.</a:t>
            </a:r>
            <a:endParaRPr lang="en-US" sz="3600" dirty="0"/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70C0"/>
                </a:solidFill>
              </a:rPr>
              <a:t>3. </a:t>
            </a:r>
            <a:r>
              <a:rPr lang="en-US" sz="3600" dirty="0" err="1"/>
              <a:t>Phong</a:t>
            </a:r>
            <a:r>
              <a:rPr lang="en-US" sz="3600" dirty="0"/>
              <a:t> and Nam </a:t>
            </a:r>
            <a:r>
              <a:rPr lang="en-US" sz="3600"/>
              <a:t>see _____ and ______.</a:t>
            </a:r>
            <a:endParaRPr lang="en-US" sz="3600" dirty="0"/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70C0"/>
                </a:solidFill>
              </a:rPr>
              <a:t>4. </a:t>
            </a:r>
            <a:r>
              <a:rPr lang="en-US" sz="3600" dirty="0"/>
              <a:t>Chau has _________ </a:t>
            </a:r>
            <a:r>
              <a:rPr lang="en-US" sz="3600"/>
              <a:t>and _______________.</a:t>
            </a:r>
            <a:endParaRPr lang="en-US" sz="3600" dirty="0"/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70C0"/>
                </a:solidFill>
              </a:rPr>
              <a:t>5.</a:t>
            </a:r>
            <a:r>
              <a:rPr lang="en-US" sz="3600" b="1" dirty="0">
                <a:solidFill>
                  <a:srgbClr val="F16649"/>
                </a:solidFill>
              </a:rPr>
              <a:t> </a:t>
            </a:r>
            <a:r>
              <a:rPr lang="en-US" sz="3600" dirty="0"/>
              <a:t>Mai and </a:t>
            </a:r>
            <a:r>
              <a:rPr lang="en-US" sz="3600"/>
              <a:t>Chau _____________ </a:t>
            </a:r>
            <a:r>
              <a:rPr lang="en-US" sz="3600" dirty="0"/>
              <a:t>the bookshop.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E553FC-6441-4829-9B37-C987ACAA1281}"/>
              </a:ext>
            </a:extLst>
          </p:cNvPr>
          <p:cNvSpPr txBox="1"/>
          <p:nvPr/>
        </p:nvSpPr>
        <p:spPr>
          <a:xfrm>
            <a:off x="6665395" y="2205700"/>
            <a:ext cx="138367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picnic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2F4E57-B55C-45F2-8088-967F9E55E147}"/>
              </a:ext>
            </a:extLst>
          </p:cNvPr>
          <p:cNvSpPr txBox="1"/>
          <p:nvPr/>
        </p:nvSpPr>
        <p:spPr>
          <a:xfrm>
            <a:off x="4399778" y="3035583"/>
            <a:ext cx="40144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favourite </a:t>
            </a:r>
            <a:r>
              <a:rPr lang="en-US" sz="3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magazine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0E0833-0589-4F1B-BEDE-A7ED5DCDEE61}"/>
              </a:ext>
            </a:extLst>
          </p:cNvPr>
          <p:cNvSpPr txBox="1"/>
          <p:nvPr/>
        </p:nvSpPr>
        <p:spPr>
          <a:xfrm>
            <a:off x="5085618" y="3851691"/>
            <a:ext cx="111167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8898FE7-B3ED-415E-BEB2-12F08D4EF5C0}"/>
              </a:ext>
            </a:extLst>
          </p:cNvPr>
          <p:cNvSpPr txBox="1"/>
          <p:nvPr/>
        </p:nvSpPr>
        <p:spPr>
          <a:xfrm>
            <a:off x="7041313" y="3845474"/>
            <a:ext cx="137292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Chau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17E911B-AA6D-4629-AB8A-338814213197}"/>
              </a:ext>
            </a:extLst>
          </p:cNvPr>
          <p:cNvSpPr txBox="1"/>
          <p:nvPr/>
        </p:nvSpPr>
        <p:spPr>
          <a:xfrm>
            <a:off x="3167668" y="4671696"/>
            <a:ext cx="168051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glasses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04692" y="1210786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477" y="109053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17E911B-AA6D-4629-AB8A-338814213197}"/>
              </a:ext>
            </a:extLst>
          </p:cNvPr>
          <p:cNvSpPr txBox="1"/>
          <p:nvPr/>
        </p:nvSpPr>
        <p:spPr>
          <a:xfrm>
            <a:off x="5975118" y="4682271"/>
            <a:ext cx="350531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 </a:t>
            </a:r>
            <a:r>
              <a:rPr lang="en-US" sz="3800" b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black hair</a:t>
            </a:r>
            <a:endParaRPr lang="en-US" sz="3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17E911B-AA6D-4629-AB8A-338814213197}"/>
              </a:ext>
            </a:extLst>
          </p:cNvPr>
          <p:cNvSpPr txBox="1"/>
          <p:nvPr/>
        </p:nvSpPr>
        <p:spPr>
          <a:xfrm>
            <a:off x="3976156" y="5503473"/>
            <a:ext cx="261807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 going to</a:t>
            </a:r>
          </a:p>
        </p:txBody>
      </p:sp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5" grpId="0"/>
      <p:bldP spid="18" grpId="0"/>
      <p:bldP spid="19" grpId="0"/>
      <p:bldP spid="20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90971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Label the body parts with the words in the box.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44" name="Group 343"/>
          <p:cNvGrpSpPr/>
          <p:nvPr/>
        </p:nvGrpSpPr>
        <p:grpSpPr>
          <a:xfrm>
            <a:off x="2145455" y="2030150"/>
            <a:ext cx="7738530" cy="4827850"/>
            <a:chOff x="219994" y="1480257"/>
            <a:chExt cx="8650650" cy="5396896"/>
          </a:xfrm>
        </p:grpSpPr>
        <p:grpSp>
          <p:nvGrpSpPr>
            <p:cNvPr id="345" name="Group 344"/>
            <p:cNvGrpSpPr/>
            <p:nvPr/>
          </p:nvGrpSpPr>
          <p:grpSpPr>
            <a:xfrm>
              <a:off x="241772" y="1566370"/>
              <a:ext cx="2214993" cy="516081"/>
              <a:chOff x="1072033" y="1708857"/>
              <a:chExt cx="2214993" cy="516081"/>
            </a:xfrm>
          </p:grpSpPr>
          <p:sp>
            <p:nvSpPr>
              <p:cNvPr id="384" name="TextBox 383"/>
              <p:cNvSpPr txBox="1"/>
              <p:nvPr/>
            </p:nvSpPr>
            <p:spPr>
              <a:xfrm>
                <a:off x="1072033" y="1708857"/>
                <a:ext cx="474830" cy="516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1.</a:t>
                </a:r>
              </a:p>
            </p:txBody>
          </p:sp>
          <p:cxnSp>
            <p:nvCxnSpPr>
              <p:cNvPr id="385" name="Straight Connector 384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46" name="Picture 34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4531" y="1480257"/>
              <a:ext cx="3074937" cy="5396896"/>
            </a:xfrm>
            <a:prstGeom prst="rect">
              <a:avLst/>
            </a:prstGeom>
          </p:spPr>
        </p:pic>
        <p:grpSp>
          <p:nvGrpSpPr>
            <p:cNvPr id="347" name="Group 346"/>
            <p:cNvGrpSpPr/>
            <p:nvPr/>
          </p:nvGrpSpPr>
          <p:grpSpPr>
            <a:xfrm>
              <a:off x="219994" y="2499186"/>
              <a:ext cx="2214993" cy="516081"/>
              <a:chOff x="1072033" y="1708857"/>
              <a:chExt cx="2214993" cy="516081"/>
            </a:xfrm>
          </p:grpSpPr>
          <p:sp>
            <p:nvSpPr>
              <p:cNvPr id="382" name="TextBox 381"/>
              <p:cNvSpPr txBox="1"/>
              <p:nvPr/>
            </p:nvSpPr>
            <p:spPr>
              <a:xfrm>
                <a:off x="1072033" y="1708857"/>
                <a:ext cx="474830" cy="516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2.</a:t>
                </a:r>
              </a:p>
            </p:txBody>
          </p:sp>
          <p:cxnSp>
            <p:nvCxnSpPr>
              <p:cNvPr id="383" name="Straight Connector 382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8" name="Group 347"/>
            <p:cNvGrpSpPr/>
            <p:nvPr/>
          </p:nvGrpSpPr>
          <p:grpSpPr>
            <a:xfrm>
              <a:off x="219994" y="3518114"/>
              <a:ext cx="2214993" cy="516081"/>
              <a:chOff x="1072033" y="1708857"/>
              <a:chExt cx="2214993" cy="516081"/>
            </a:xfrm>
          </p:grpSpPr>
          <p:sp>
            <p:nvSpPr>
              <p:cNvPr id="380" name="TextBox 379"/>
              <p:cNvSpPr txBox="1"/>
              <p:nvPr/>
            </p:nvSpPr>
            <p:spPr>
              <a:xfrm>
                <a:off x="1072033" y="1708857"/>
                <a:ext cx="474830" cy="516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3.</a:t>
                </a:r>
              </a:p>
            </p:txBody>
          </p:sp>
          <p:cxnSp>
            <p:nvCxnSpPr>
              <p:cNvPr id="381" name="Straight Connector 380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9" name="Group 348"/>
            <p:cNvGrpSpPr/>
            <p:nvPr/>
          </p:nvGrpSpPr>
          <p:grpSpPr>
            <a:xfrm>
              <a:off x="268827" y="4666260"/>
              <a:ext cx="2214993" cy="516081"/>
              <a:chOff x="1072033" y="1708857"/>
              <a:chExt cx="2214993" cy="516081"/>
            </a:xfrm>
          </p:grpSpPr>
          <p:sp>
            <p:nvSpPr>
              <p:cNvPr id="378" name="TextBox 377"/>
              <p:cNvSpPr txBox="1"/>
              <p:nvPr/>
            </p:nvSpPr>
            <p:spPr>
              <a:xfrm>
                <a:off x="1072033" y="1708857"/>
                <a:ext cx="474830" cy="516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4.</a:t>
                </a:r>
              </a:p>
            </p:txBody>
          </p:sp>
          <p:cxnSp>
            <p:nvCxnSpPr>
              <p:cNvPr id="379" name="Straight Connector 378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0" name="Group 349"/>
            <p:cNvGrpSpPr/>
            <p:nvPr/>
          </p:nvGrpSpPr>
          <p:grpSpPr>
            <a:xfrm>
              <a:off x="268827" y="5685188"/>
              <a:ext cx="2214993" cy="516081"/>
              <a:chOff x="1072033" y="1708857"/>
              <a:chExt cx="2214993" cy="516081"/>
            </a:xfrm>
          </p:grpSpPr>
          <p:sp>
            <p:nvSpPr>
              <p:cNvPr id="376" name="TextBox 375"/>
              <p:cNvSpPr txBox="1"/>
              <p:nvPr/>
            </p:nvSpPr>
            <p:spPr>
              <a:xfrm>
                <a:off x="1072033" y="1708857"/>
                <a:ext cx="474830" cy="516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5.</a:t>
                </a:r>
              </a:p>
            </p:txBody>
          </p:sp>
          <p:cxnSp>
            <p:nvCxnSpPr>
              <p:cNvPr id="377" name="Straight Connector 376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51" name="Straight Connector 350"/>
            <p:cNvCxnSpPr/>
            <p:nvPr/>
          </p:nvCxnSpPr>
          <p:spPr>
            <a:xfrm flipH="1" flipV="1">
              <a:off x="2494705" y="1904965"/>
              <a:ext cx="1828800" cy="725014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Straight Connector 351"/>
            <p:cNvCxnSpPr/>
            <p:nvPr/>
          </p:nvCxnSpPr>
          <p:spPr>
            <a:xfrm flipH="1">
              <a:off x="2536374" y="2730018"/>
              <a:ext cx="2011680" cy="91705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Straight Connector 352"/>
            <p:cNvCxnSpPr/>
            <p:nvPr/>
          </p:nvCxnSpPr>
          <p:spPr>
            <a:xfrm flipH="1">
              <a:off x="2494705" y="3194303"/>
              <a:ext cx="1634303" cy="646347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4" name="Straight Connector 353"/>
            <p:cNvCxnSpPr/>
            <p:nvPr/>
          </p:nvCxnSpPr>
          <p:spPr>
            <a:xfrm flipH="1">
              <a:off x="2536374" y="4784829"/>
              <a:ext cx="1153883" cy="203968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5" name="Straight Connector 354"/>
            <p:cNvCxnSpPr/>
            <p:nvPr/>
          </p:nvCxnSpPr>
          <p:spPr>
            <a:xfrm flipH="1">
              <a:off x="2517308" y="5868366"/>
              <a:ext cx="1806197" cy="157417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6" name="Group 355"/>
            <p:cNvGrpSpPr/>
            <p:nvPr/>
          </p:nvGrpSpPr>
          <p:grpSpPr>
            <a:xfrm>
              <a:off x="6368143" y="1566370"/>
              <a:ext cx="2399244" cy="516081"/>
              <a:chOff x="887782" y="1708857"/>
              <a:chExt cx="2399244" cy="516081"/>
            </a:xfrm>
          </p:grpSpPr>
          <p:sp>
            <p:nvSpPr>
              <p:cNvPr id="374" name="TextBox 373"/>
              <p:cNvSpPr txBox="1"/>
              <p:nvPr/>
            </p:nvSpPr>
            <p:spPr>
              <a:xfrm>
                <a:off x="887782" y="1708857"/>
                <a:ext cx="659081" cy="516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10.</a:t>
                </a:r>
              </a:p>
            </p:txBody>
          </p:sp>
          <p:cxnSp>
            <p:nvCxnSpPr>
              <p:cNvPr id="375" name="Straight Connector 374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7" name="Group 356"/>
            <p:cNvGrpSpPr/>
            <p:nvPr/>
          </p:nvGrpSpPr>
          <p:grpSpPr>
            <a:xfrm>
              <a:off x="6530616" y="2227042"/>
              <a:ext cx="2214993" cy="516081"/>
              <a:chOff x="1072033" y="1708857"/>
              <a:chExt cx="2214993" cy="516081"/>
            </a:xfrm>
          </p:grpSpPr>
          <p:sp>
            <p:nvSpPr>
              <p:cNvPr id="372" name="TextBox 371"/>
              <p:cNvSpPr txBox="1"/>
              <p:nvPr/>
            </p:nvSpPr>
            <p:spPr>
              <a:xfrm>
                <a:off x="1072033" y="1708857"/>
                <a:ext cx="474830" cy="516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9.</a:t>
                </a:r>
              </a:p>
            </p:txBody>
          </p:sp>
          <p:cxnSp>
            <p:nvCxnSpPr>
              <p:cNvPr id="373" name="Straight Connector 372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8" name="Group 357"/>
            <p:cNvGrpSpPr/>
            <p:nvPr/>
          </p:nvGrpSpPr>
          <p:grpSpPr>
            <a:xfrm>
              <a:off x="6530616" y="2745222"/>
              <a:ext cx="2214993" cy="516081"/>
              <a:chOff x="1072033" y="1708857"/>
              <a:chExt cx="2214993" cy="516081"/>
            </a:xfrm>
          </p:grpSpPr>
          <p:sp>
            <p:nvSpPr>
              <p:cNvPr id="370" name="TextBox 369"/>
              <p:cNvSpPr txBox="1"/>
              <p:nvPr/>
            </p:nvSpPr>
            <p:spPr>
              <a:xfrm>
                <a:off x="1072033" y="1708857"/>
                <a:ext cx="474830" cy="516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8.</a:t>
                </a:r>
              </a:p>
            </p:txBody>
          </p:sp>
          <p:cxnSp>
            <p:nvCxnSpPr>
              <p:cNvPr id="371" name="Straight Connector 370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9" name="Group 358"/>
            <p:cNvGrpSpPr/>
            <p:nvPr/>
          </p:nvGrpSpPr>
          <p:grpSpPr>
            <a:xfrm>
              <a:off x="6579449" y="3762743"/>
              <a:ext cx="2214993" cy="516081"/>
              <a:chOff x="1072033" y="1708857"/>
              <a:chExt cx="2214993" cy="516081"/>
            </a:xfrm>
          </p:grpSpPr>
          <p:sp>
            <p:nvSpPr>
              <p:cNvPr id="368" name="TextBox 367"/>
              <p:cNvSpPr txBox="1"/>
              <p:nvPr/>
            </p:nvSpPr>
            <p:spPr>
              <a:xfrm>
                <a:off x="1072033" y="1708857"/>
                <a:ext cx="474830" cy="516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7.</a:t>
                </a:r>
              </a:p>
            </p:txBody>
          </p:sp>
          <p:cxnSp>
            <p:nvCxnSpPr>
              <p:cNvPr id="369" name="Straight Connector 368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0" name="Group 359"/>
            <p:cNvGrpSpPr/>
            <p:nvPr/>
          </p:nvGrpSpPr>
          <p:grpSpPr>
            <a:xfrm>
              <a:off x="6520545" y="6207704"/>
              <a:ext cx="2350099" cy="516081"/>
              <a:chOff x="936927" y="1708857"/>
              <a:chExt cx="2350099" cy="516081"/>
            </a:xfrm>
          </p:grpSpPr>
          <p:sp>
            <p:nvSpPr>
              <p:cNvPr id="366" name="TextBox 365"/>
              <p:cNvSpPr txBox="1"/>
              <p:nvPr/>
            </p:nvSpPr>
            <p:spPr>
              <a:xfrm>
                <a:off x="936927" y="1708857"/>
                <a:ext cx="609936" cy="516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6.</a:t>
                </a:r>
              </a:p>
            </p:txBody>
          </p:sp>
          <p:cxnSp>
            <p:nvCxnSpPr>
              <p:cNvPr id="367" name="Straight Connector 366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61" name="Straight Connector 360"/>
            <p:cNvCxnSpPr/>
            <p:nvPr/>
          </p:nvCxnSpPr>
          <p:spPr>
            <a:xfrm flipV="1">
              <a:off x="5083629" y="1851633"/>
              <a:ext cx="1393374" cy="292853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2" name="Straight Connector 361"/>
            <p:cNvCxnSpPr/>
            <p:nvPr/>
          </p:nvCxnSpPr>
          <p:spPr>
            <a:xfrm flipV="1">
              <a:off x="4821662" y="2549579"/>
              <a:ext cx="1819772" cy="195643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3" name="Straight Connector 362"/>
            <p:cNvCxnSpPr/>
            <p:nvPr/>
          </p:nvCxnSpPr>
          <p:spPr>
            <a:xfrm>
              <a:off x="4669971" y="2821723"/>
              <a:ext cx="1971463" cy="139128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Straight Connector 363"/>
            <p:cNvCxnSpPr/>
            <p:nvPr/>
          </p:nvCxnSpPr>
          <p:spPr>
            <a:xfrm>
              <a:off x="5268686" y="4085280"/>
              <a:ext cx="1372748" cy="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" name="Straight Connector 364"/>
            <p:cNvCxnSpPr/>
            <p:nvPr/>
          </p:nvCxnSpPr>
          <p:spPr>
            <a:xfrm>
              <a:off x="5268686" y="6400800"/>
              <a:ext cx="1372748" cy="129441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385080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980794" y="2765661"/>
            <a:ext cx="423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rgbClr val="0070C0"/>
                </a:solidFill>
              </a:rPr>
              <a:t>1.</a:t>
            </a:r>
          </a:p>
        </p:txBody>
      </p:sp>
      <p:cxnSp>
        <p:nvCxnSpPr>
          <p:cNvPr id="53" name="Straight Connector 52"/>
          <p:cNvCxnSpPr/>
          <p:nvPr/>
        </p:nvCxnSpPr>
        <p:spPr>
          <a:xfrm>
            <a:off x="2326267" y="3054189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Picture 5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087" y="2475267"/>
            <a:ext cx="2750717" cy="4401724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1961312" y="3386762"/>
            <a:ext cx="424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cxnSp>
        <p:nvCxnSpPr>
          <p:cNvPr id="56" name="Straight Connector 55"/>
          <p:cNvCxnSpPr/>
          <p:nvPr/>
        </p:nvCxnSpPr>
        <p:spPr>
          <a:xfrm>
            <a:off x="2306785" y="3675290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1961312" y="4298254"/>
            <a:ext cx="424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cxnSp>
        <p:nvCxnSpPr>
          <p:cNvPr id="58" name="Straight Connector 57"/>
          <p:cNvCxnSpPr/>
          <p:nvPr/>
        </p:nvCxnSpPr>
        <p:spPr>
          <a:xfrm>
            <a:off x="2306785" y="4586782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2004996" y="5325340"/>
            <a:ext cx="424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cxnSp>
        <p:nvCxnSpPr>
          <p:cNvPr id="60" name="Straight Connector 59"/>
          <p:cNvCxnSpPr/>
          <p:nvPr/>
        </p:nvCxnSpPr>
        <p:spPr>
          <a:xfrm>
            <a:off x="2350469" y="5613868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2004996" y="6236833"/>
            <a:ext cx="424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cxnSp>
        <p:nvCxnSpPr>
          <p:cNvPr id="62" name="Straight Connector 61"/>
          <p:cNvCxnSpPr/>
          <p:nvPr/>
        </p:nvCxnSpPr>
        <p:spPr>
          <a:xfrm>
            <a:off x="2350469" y="6525361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H="1" flipV="1">
            <a:off x="3996179" y="2783705"/>
            <a:ext cx="1635972" cy="57155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H="1">
            <a:off x="4033454" y="3490494"/>
            <a:ext cx="1785036" cy="184796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H="1">
            <a:off x="3996180" y="4008585"/>
            <a:ext cx="1461983" cy="578196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H="1">
            <a:off x="4033455" y="5107503"/>
            <a:ext cx="1096159" cy="506366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H="1">
            <a:off x="4016400" y="6109028"/>
            <a:ext cx="1615751" cy="432488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7531541" y="2810207"/>
            <a:ext cx="589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10.</a:t>
            </a:r>
          </a:p>
        </p:txBody>
      </p:sp>
      <p:cxnSp>
        <p:nvCxnSpPr>
          <p:cNvPr id="69" name="Straight Connector 68"/>
          <p:cNvCxnSpPr/>
          <p:nvPr/>
        </p:nvCxnSpPr>
        <p:spPr>
          <a:xfrm>
            <a:off x="8041838" y="3098735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7676883" y="3401218"/>
            <a:ext cx="424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9.</a:t>
            </a:r>
          </a:p>
        </p:txBody>
      </p:sp>
      <p:cxnSp>
        <p:nvCxnSpPr>
          <p:cNvPr id="71" name="Straight Connector 70"/>
          <p:cNvCxnSpPr/>
          <p:nvPr/>
        </p:nvCxnSpPr>
        <p:spPr>
          <a:xfrm>
            <a:off x="8022356" y="3689746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7696365" y="4173061"/>
            <a:ext cx="424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8.</a:t>
            </a:r>
          </a:p>
        </p:txBody>
      </p:sp>
      <p:cxnSp>
        <p:nvCxnSpPr>
          <p:cNvPr id="73" name="Straight Connector 72"/>
          <p:cNvCxnSpPr/>
          <p:nvPr/>
        </p:nvCxnSpPr>
        <p:spPr>
          <a:xfrm>
            <a:off x="8041838" y="4461589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7720567" y="5107503"/>
            <a:ext cx="424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7.</a:t>
            </a:r>
          </a:p>
        </p:txBody>
      </p:sp>
      <p:cxnSp>
        <p:nvCxnSpPr>
          <p:cNvPr id="75" name="Straight Connector 74"/>
          <p:cNvCxnSpPr/>
          <p:nvPr/>
        </p:nvCxnSpPr>
        <p:spPr>
          <a:xfrm>
            <a:off x="8066040" y="5396031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7597537" y="6329733"/>
            <a:ext cx="545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6.</a:t>
            </a:r>
          </a:p>
        </p:txBody>
      </p:sp>
      <p:cxnSp>
        <p:nvCxnSpPr>
          <p:cNvPr id="77" name="Straight Connector 76"/>
          <p:cNvCxnSpPr/>
          <p:nvPr/>
        </p:nvCxnSpPr>
        <p:spPr>
          <a:xfrm>
            <a:off x="8063870" y="6618261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6262122" y="3020814"/>
            <a:ext cx="1366802" cy="44579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6064829" y="3610940"/>
            <a:ext cx="1711188" cy="78808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>
            <a:cxnSpLocks/>
            <a:endCxn id="72" idx="1"/>
          </p:cNvCxnSpPr>
          <p:nvPr/>
        </p:nvCxnSpPr>
        <p:spPr>
          <a:xfrm>
            <a:off x="5903796" y="3589804"/>
            <a:ext cx="1792569" cy="81409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>
            <a:cxnSpLocks/>
            <a:endCxn id="74" idx="1"/>
          </p:cNvCxnSpPr>
          <p:nvPr/>
        </p:nvCxnSpPr>
        <p:spPr>
          <a:xfrm>
            <a:off x="6570482" y="4783303"/>
            <a:ext cx="1150085" cy="555033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6477673" y="6502469"/>
            <a:ext cx="1228006" cy="115793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9876258" y="2856719"/>
            <a:ext cx="228028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Do you know any other words for body parts?</a:t>
            </a:r>
          </a:p>
        </p:txBody>
      </p:sp>
      <p:sp>
        <p:nvSpPr>
          <p:cNvPr id="84" name="Rounded Rectangle 31">
            <a:extLst>
              <a:ext uri="{FF2B5EF4-FFF2-40B4-BE49-F238E27FC236}">
                <a16:creationId xmlns:a16="http://schemas.microsoft.com/office/drawing/2014/main" id="{E7D9E915-D2A7-42B7-B736-2597C34861D8}"/>
              </a:ext>
            </a:extLst>
          </p:cNvPr>
          <p:cNvSpPr/>
          <p:nvPr/>
        </p:nvSpPr>
        <p:spPr>
          <a:xfrm>
            <a:off x="2154453" y="1244079"/>
            <a:ext cx="7786938" cy="1171975"/>
          </a:xfrm>
          <a:prstGeom prst="roundRect">
            <a:avLst>
              <a:gd name="adj" fmla="val 16116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5365AB1-E43E-499B-9192-E2391E81227D}"/>
              </a:ext>
            </a:extLst>
          </p:cNvPr>
          <p:cNvSpPr txBox="1"/>
          <p:nvPr/>
        </p:nvSpPr>
        <p:spPr>
          <a:xfrm>
            <a:off x="2332081" y="1362569"/>
            <a:ext cx="1463040" cy="510778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cheek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520B28B-67CD-4F9D-B094-85D556B8424C}"/>
              </a:ext>
            </a:extLst>
          </p:cNvPr>
          <p:cNvSpPr txBox="1"/>
          <p:nvPr/>
        </p:nvSpPr>
        <p:spPr>
          <a:xfrm>
            <a:off x="6913676" y="1348705"/>
            <a:ext cx="1463040" cy="510778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arm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2D9E6E98-83C8-430D-A036-1E41857F84D9}"/>
              </a:ext>
            </a:extLst>
          </p:cNvPr>
          <p:cNvSpPr txBox="1"/>
          <p:nvPr/>
        </p:nvSpPr>
        <p:spPr>
          <a:xfrm>
            <a:off x="3809716" y="1865086"/>
            <a:ext cx="1463040" cy="510778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nose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4AD96120-5F94-4E0E-AA25-05D194C302AE}"/>
              </a:ext>
            </a:extLst>
          </p:cNvPr>
          <p:cNvSpPr txBox="1"/>
          <p:nvPr/>
        </p:nvSpPr>
        <p:spPr>
          <a:xfrm>
            <a:off x="3758272" y="1359051"/>
            <a:ext cx="1463040" cy="510778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eye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8C2CF1B3-99C8-418E-932F-ED5235E1BB20}"/>
              </a:ext>
            </a:extLst>
          </p:cNvPr>
          <p:cNvSpPr txBox="1"/>
          <p:nvPr/>
        </p:nvSpPr>
        <p:spPr>
          <a:xfrm>
            <a:off x="2325373" y="1830652"/>
            <a:ext cx="1463040" cy="510778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leg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BC5D5C3B-F2DD-495E-9396-527CF10DACEC}"/>
              </a:ext>
            </a:extLst>
          </p:cNvPr>
          <p:cNvSpPr txBox="1"/>
          <p:nvPr/>
        </p:nvSpPr>
        <p:spPr>
          <a:xfrm>
            <a:off x="6832421" y="1848032"/>
            <a:ext cx="1618564" cy="510778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shoulder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54E97706-BD5B-409A-B9CB-6CC3EC853F61}"/>
              </a:ext>
            </a:extLst>
          </p:cNvPr>
          <p:cNvSpPr txBox="1"/>
          <p:nvPr/>
        </p:nvSpPr>
        <p:spPr>
          <a:xfrm>
            <a:off x="5337356" y="1348704"/>
            <a:ext cx="1463040" cy="510778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hand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7DD22334-6057-402C-A315-0FDC3F172E68}"/>
              </a:ext>
            </a:extLst>
          </p:cNvPr>
          <p:cNvSpPr txBox="1"/>
          <p:nvPr/>
        </p:nvSpPr>
        <p:spPr>
          <a:xfrm>
            <a:off x="5369381" y="1861872"/>
            <a:ext cx="1463040" cy="510778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hair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A4560520-0B70-4337-ACDA-FAA66641099D}"/>
              </a:ext>
            </a:extLst>
          </p:cNvPr>
          <p:cNvSpPr txBox="1"/>
          <p:nvPr/>
        </p:nvSpPr>
        <p:spPr>
          <a:xfrm>
            <a:off x="8362030" y="1362208"/>
            <a:ext cx="1463040" cy="510778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mouth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9F7DB058-12EE-4B30-9374-964A0CBE4A4E}"/>
              </a:ext>
            </a:extLst>
          </p:cNvPr>
          <p:cNvSpPr txBox="1"/>
          <p:nvPr/>
        </p:nvSpPr>
        <p:spPr>
          <a:xfrm>
            <a:off x="8419092" y="1857078"/>
            <a:ext cx="1463040" cy="510778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foot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19784EB3-2A08-4D80-A5CD-BEA7A3C162FC}"/>
              </a:ext>
            </a:extLst>
          </p:cNvPr>
          <p:cNvSpPr txBox="1"/>
          <p:nvPr/>
        </p:nvSpPr>
        <p:spPr>
          <a:xfrm>
            <a:off x="8108822" y="3359237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cheek</a:t>
            </a:r>
            <a:endParaRPr lang="en-US" sz="2400" dirty="0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C4B8C7A9-2FFA-4B33-AE41-7C72C6132DCA}"/>
              </a:ext>
            </a:extLst>
          </p:cNvPr>
          <p:cNvSpPr txBox="1"/>
          <p:nvPr/>
        </p:nvSpPr>
        <p:spPr>
          <a:xfrm>
            <a:off x="8136869" y="5011532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arm</a:t>
            </a:r>
            <a:endParaRPr lang="en-US" sz="2400" dirty="0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090F5C81-42F4-468D-8D97-6D6D907371F3}"/>
              </a:ext>
            </a:extLst>
          </p:cNvPr>
          <p:cNvSpPr txBox="1"/>
          <p:nvPr/>
        </p:nvSpPr>
        <p:spPr>
          <a:xfrm>
            <a:off x="2419857" y="3288936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nose</a:t>
            </a:r>
            <a:endParaRPr lang="en-US" sz="2400" dirty="0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6B96EFF4-DC70-446E-93D9-2E404AF3388E}"/>
              </a:ext>
            </a:extLst>
          </p:cNvPr>
          <p:cNvSpPr txBox="1"/>
          <p:nvPr/>
        </p:nvSpPr>
        <p:spPr>
          <a:xfrm>
            <a:off x="2438101" y="2567278"/>
            <a:ext cx="1458227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eye</a:t>
            </a:r>
            <a:endParaRPr lang="en-US" sz="2400" dirty="0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CB23370D-0964-4CE5-ADF4-D050D7733B4A}"/>
              </a:ext>
            </a:extLst>
          </p:cNvPr>
          <p:cNvSpPr txBox="1"/>
          <p:nvPr/>
        </p:nvSpPr>
        <p:spPr>
          <a:xfrm>
            <a:off x="2386076" y="6141476"/>
            <a:ext cx="1438394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leg</a:t>
            </a:r>
            <a:endParaRPr lang="en-US" sz="2400" dirty="0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F85B3631-0C1E-4F1D-BD57-D49A9E638DED}"/>
              </a:ext>
            </a:extLst>
          </p:cNvPr>
          <p:cNvSpPr txBox="1"/>
          <p:nvPr/>
        </p:nvSpPr>
        <p:spPr>
          <a:xfrm>
            <a:off x="2345372" y="4204421"/>
            <a:ext cx="15367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shoulder</a:t>
            </a:r>
            <a:endParaRPr lang="en-US" sz="2400" dirty="0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B3E2962C-6DC6-4D2D-9532-58E863F55A4A}"/>
              </a:ext>
            </a:extLst>
          </p:cNvPr>
          <p:cNvSpPr txBox="1"/>
          <p:nvPr/>
        </p:nvSpPr>
        <p:spPr>
          <a:xfrm>
            <a:off x="2394146" y="5263521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hand</a:t>
            </a:r>
            <a:endParaRPr lang="en-US" sz="2400" dirty="0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9B8D86A4-B2A3-47D0-9B1F-F091F0A317DD}"/>
              </a:ext>
            </a:extLst>
          </p:cNvPr>
          <p:cNvSpPr txBox="1"/>
          <p:nvPr/>
        </p:nvSpPr>
        <p:spPr>
          <a:xfrm>
            <a:off x="8128304" y="2634730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hair</a:t>
            </a:r>
            <a:endParaRPr lang="en-US" sz="2400" dirty="0"/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CE28234A-3BD6-4447-A9E7-E7C12171AB58}"/>
              </a:ext>
            </a:extLst>
          </p:cNvPr>
          <p:cNvSpPr txBox="1"/>
          <p:nvPr/>
        </p:nvSpPr>
        <p:spPr>
          <a:xfrm>
            <a:off x="8133024" y="4107621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mouth</a:t>
            </a:r>
            <a:endParaRPr lang="en-US" sz="2400" dirty="0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83659729-9FF5-4EEA-A00E-141F93759003}"/>
              </a:ext>
            </a:extLst>
          </p:cNvPr>
          <p:cNvSpPr txBox="1"/>
          <p:nvPr/>
        </p:nvSpPr>
        <p:spPr>
          <a:xfrm>
            <a:off x="8092052" y="6180051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foot</a:t>
            </a:r>
            <a:endParaRPr lang="en-US" sz="2400" dirty="0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0EDBD20D-8B04-4F9B-A819-880CE5FCEB7C}"/>
              </a:ext>
            </a:extLst>
          </p:cNvPr>
          <p:cNvSpPr txBox="1"/>
          <p:nvPr/>
        </p:nvSpPr>
        <p:spPr>
          <a:xfrm>
            <a:off x="2282645" y="1264374"/>
            <a:ext cx="1420778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cheek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6077D1E2-2992-4724-B195-122FBFC27592}"/>
              </a:ext>
            </a:extLst>
          </p:cNvPr>
          <p:cNvSpPr txBox="1"/>
          <p:nvPr/>
        </p:nvSpPr>
        <p:spPr>
          <a:xfrm>
            <a:off x="6864240" y="1250510"/>
            <a:ext cx="1420778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arm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367C29AD-D150-4DC6-A618-A6AFA9D2282E}"/>
              </a:ext>
            </a:extLst>
          </p:cNvPr>
          <p:cNvSpPr txBox="1"/>
          <p:nvPr/>
        </p:nvSpPr>
        <p:spPr>
          <a:xfrm>
            <a:off x="3760280" y="1766891"/>
            <a:ext cx="1420778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nose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36692649-A2C2-480B-BFC4-AA6A8B598E96}"/>
              </a:ext>
            </a:extLst>
          </p:cNvPr>
          <p:cNvSpPr txBox="1"/>
          <p:nvPr/>
        </p:nvSpPr>
        <p:spPr>
          <a:xfrm>
            <a:off x="3708836" y="1260856"/>
            <a:ext cx="1420778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eye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C9D85F1D-E919-4502-964E-E34D7625E3C5}"/>
              </a:ext>
            </a:extLst>
          </p:cNvPr>
          <p:cNvSpPr txBox="1"/>
          <p:nvPr/>
        </p:nvSpPr>
        <p:spPr>
          <a:xfrm>
            <a:off x="2275937" y="1732457"/>
            <a:ext cx="1420778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leg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26052E01-7613-451C-A9B1-D38682B789F0}"/>
              </a:ext>
            </a:extLst>
          </p:cNvPr>
          <p:cNvSpPr txBox="1"/>
          <p:nvPr/>
        </p:nvSpPr>
        <p:spPr>
          <a:xfrm>
            <a:off x="6739985" y="1758627"/>
            <a:ext cx="1650432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shoulder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D7C2E4BF-206D-44DE-9AD9-4BE213341CE2}"/>
              </a:ext>
            </a:extLst>
          </p:cNvPr>
          <p:cNvSpPr txBox="1"/>
          <p:nvPr/>
        </p:nvSpPr>
        <p:spPr>
          <a:xfrm>
            <a:off x="5345784" y="1250509"/>
            <a:ext cx="1420778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hand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8FC926F8-5D4C-4112-8AD8-E8E4DD859744}"/>
              </a:ext>
            </a:extLst>
          </p:cNvPr>
          <p:cNvSpPr txBox="1"/>
          <p:nvPr/>
        </p:nvSpPr>
        <p:spPr>
          <a:xfrm>
            <a:off x="5319945" y="1763677"/>
            <a:ext cx="1420778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hair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5DE8B09E-F478-4F96-B977-EE0589A2FFF9}"/>
              </a:ext>
            </a:extLst>
          </p:cNvPr>
          <p:cNvSpPr txBox="1"/>
          <p:nvPr/>
        </p:nvSpPr>
        <p:spPr>
          <a:xfrm>
            <a:off x="8312594" y="1264013"/>
            <a:ext cx="1420778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mouth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B1F8CDC3-3B22-4BEF-9C99-1F54771D7F3E}"/>
              </a:ext>
            </a:extLst>
          </p:cNvPr>
          <p:cNvSpPr txBox="1"/>
          <p:nvPr/>
        </p:nvSpPr>
        <p:spPr>
          <a:xfrm>
            <a:off x="8369656" y="1758883"/>
            <a:ext cx="1420778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foot</a:t>
            </a:r>
          </a:p>
        </p:txBody>
      </p:sp>
    </p:spTree>
    <p:extLst>
      <p:ext uri="{BB962C8B-B14F-4D97-AF65-F5344CB8AC3E}">
        <p14:creationId xmlns:p14="http://schemas.microsoft.com/office/powerpoint/2010/main" val="1551510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07407E-6 L -0.10156 0.1937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78" y="9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indefinite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" dur="indefinite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48148E-6 L -0.10586 0.2106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99" y="1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0" dur="indefinite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-1.11111E-6 L -0.35481 0.3386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43" y="1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indefinite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6" dur="indefinite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96296E-6 L -0.23841 0.56898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27" y="28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indefinite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2" dur="indefinite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007 L 0.01042 0.63819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5" y="3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indefinite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8" dur="indefinite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-0.00324 L -0.02474 0.62917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5" y="3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indefinite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4" dur="indefinite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.00486 L 0.10625 0.5206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2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indefinite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0" dur="indefinite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11111E-6 L -0.01484 0.38657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2" y="1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indefinite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6" dur="indefinite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0.00324 L 0.47709 0.28287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54" y="1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000"/>
                            </p:stCondLst>
                            <p:childTnLst>
                              <p:par>
                                <p:cTn id="13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indefinite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2" dur="indefinite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.00162 L 0.22865 0.11944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32" y="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000"/>
                            </p:stCondLst>
                            <p:childTnLst>
                              <p:par>
                                <p:cTn id="15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indefinite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58" dur="indefinite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900" decel="100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5" grpId="1" animBg="1"/>
      <p:bldP spid="105" grpId="2" animBg="1"/>
      <p:bldP spid="106" grpId="0" animBg="1"/>
      <p:bldP spid="106" grpId="1" animBg="1"/>
      <p:bldP spid="106" grpId="2" animBg="1"/>
      <p:bldP spid="107" grpId="0" animBg="1"/>
      <p:bldP spid="107" grpId="1" animBg="1"/>
      <p:bldP spid="107" grpId="2" animBg="1"/>
      <p:bldP spid="108" grpId="0" animBg="1"/>
      <p:bldP spid="108" grpId="1" animBg="1"/>
      <p:bldP spid="108" grpId="2" animBg="1"/>
      <p:bldP spid="109" grpId="0" animBg="1"/>
      <p:bldP spid="109" grpId="1" animBg="1"/>
      <p:bldP spid="109" grpId="2" animBg="1"/>
      <p:bldP spid="110" grpId="0" animBg="1"/>
      <p:bldP spid="110" grpId="1" animBg="1"/>
      <p:bldP spid="110" grpId="2" animBg="1"/>
      <p:bldP spid="111" grpId="0" animBg="1"/>
      <p:bldP spid="111" grpId="1" animBg="1"/>
      <p:bldP spid="111" grpId="2" animBg="1"/>
      <p:bldP spid="112" grpId="0" animBg="1"/>
      <p:bldP spid="112" grpId="1" animBg="1"/>
      <p:bldP spid="112" grpId="2" animBg="1"/>
      <p:bldP spid="113" grpId="0" animBg="1"/>
      <p:bldP spid="113" grpId="1" animBg="1"/>
      <p:bldP spid="113" grpId="2" animBg="1"/>
      <p:bldP spid="114" grpId="0" animBg="1"/>
      <p:bldP spid="114" grpId="1" animBg="1"/>
      <p:bldP spid="114" grpId="2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133122"/>
            <a:ext cx="691321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groups. Complete the word webs.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33518" y="2500214"/>
            <a:ext cx="18071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</a:rPr>
              <a:t>Example: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2709860" y="2043014"/>
            <a:ext cx="4147318" cy="2002770"/>
            <a:chOff x="204958" y="1729980"/>
            <a:chExt cx="4147318" cy="2002770"/>
          </a:xfrm>
        </p:grpSpPr>
        <p:grpSp>
          <p:nvGrpSpPr>
            <p:cNvPr id="28" name="Group 27"/>
            <p:cNvGrpSpPr/>
            <p:nvPr/>
          </p:nvGrpSpPr>
          <p:grpSpPr>
            <a:xfrm>
              <a:off x="204958" y="1729980"/>
              <a:ext cx="4147318" cy="2002770"/>
              <a:chOff x="204958" y="1729980"/>
              <a:chExt cx="4147318" cy="2002770"/>
            </a:xfrm>
          </p:grpSpPr>
          <p:grpSp>
            <p:nvGrpSpPr>
              <p:cNvPr id="30" name="Group 29"/>
              <p:cNvGrpSpPr/>
              <p:nvPr/>
            </p:nvGrpSpPr>
            <p:grpSpPr>
              <a:xfrm>
                <a:off x="204958" y="1729980"/>
                <a:ext cx="4147318" cy="2002770"/>
                <a:chOff x="204958" y="1729980"/>
                <a:chExt cx="4147318" cy="2002770"/>
              </a:xfrm>
            </p:grpSpPr>
            <p:grpSp>
              <p:nvGrpSpPr>
                <p:cNvPr id="32" name="Group 31"/>
                <p:cNvGrpSpPr/>
                <p:nvPr/>
              </p:nvGrpSpPr>
              <p:grpSpPr>
                <a:xfrm>
                  <a:off x="204958" y="1729980"/>
                  <a:ext cx="4147318" cy="2002770"/>
                  <a:chOff x="1017270" y="1977388"/>
                  <a:chExt cx="6512429" cy="3144900"/>
                </a:xfrm>
                <a:solidFill>
                  <a:srgbClr val="6ECFF6"/>
                </a:solidFill>
              </p:grpSpPr>
              <p:cxnSp>
                <p:nvCxnSpPr>
                  <p:cNvPr id="35" name="Straight Connector 34"/>
                  <p:cNvCxnSpPr/>
                  <p:nvPr/>
                </p:nvCxnSpPr>
                <p:spPr>
                  <a:xfrm flipH="1">
                    <a:off x="2383155" y="3678161"/>
                    <a:ext cx="1243965" cy="732406"/>
                  </a:xfrm>
                  <a:prstGeom prst="line">
                    <a:avLst/>
                  </a:prstGeom>
                  <a:grpFill/>
                  <a:ln w="19050">
                    <a:solidFill>
                      <a:srgbClr val="6ECFF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Straight Connector 35"/>
                  <p:cNvCxnSpPr>
                    <a:stCxn id="40" idx="2"/>
                  </p:cNvCxnSpPr>
                  <p:nvPr/>
                </p:nvCxnSpPr>
                <p:spPr>
                  <a:xfrm flipH="1">
                    <a:off x="5497829" y="2695318"/>
                    <a:ext cx="954975" cy="563118"/>
                  </a:xfrm>
                  <a:prstGeom prst="line">
                    <a:avLst/>
                  </a:prstGeom>
                  <a:grpFill/>
                  <a:ln w="19050">
                    <a:solidFill>
                      <a:srgbClr val="6ECFF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Straight Connector 36"/>
                  <p:cNvCxnSpPr/>
                  <p:nvPr/>
                </p:nvCxnSpPr>
                <p:spPr>
                  <a:xfrm>
                    <a:off x="5425059" y="3678161"/>
                    <a:ext cx="1316736" cy="732406"/>
                  </a:xfrm>
                  <a:prstGeom prst="line">
                    <a:avLst/>
                  </a:prstGeom>
                  <a:grpFill/>
                  <a:ln w="19050">
                    <a:solidFill>
                      <a:srgbClr val="6ECFF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" name="Straight Connector 37"/>
                  <p:cNvCxnSpPr>
                    <a:stCxn id="39" idx="2"/>
                  </p:cNvCxnSpPr>
                  <p:nvPr/>
                </p:nvCxnSpPr>
                <p:spPr>
                  <a:xfrm>
                    <a:off x="2094164" y="2695318"/>
                    <a:ext cx="1506285" cy="563118"/>
                  </a:xfrm>
                  <a:prstGeom prst="line">
                    <a:avLst/>
                  </a:prstGeom>
                  <a:grpFill/>
                  <a:ln w="19050">
                    <a:solidFill>
                      <a:srgbClr val="6ECFF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9" name="Rounded Rectangle 38"/>
                  <p:cNvSpPr/>
                  <p:nvPr/>
                </p:nvSpPr>
                <p:spPr>
                  <a:xfrm>
                    <a:off x="1017270" y="1977388"/>
                    <a:ext cx="2153789" cy="717930"/>
                  </a:xfrm>
                  <a:prstGeom prst="roundRect">
                    <a:avLst>
                      <a:gd name="adj" fmla="val 45834"/>
                    </a:avLst>
                  </a:prstGeom>
                  <a:grpFill/>
                  <a:ln>
                    <a:solidFill>
                      <a:srgbClr val="6ECFF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/>
                  </a:p>
                </p:txBody>
              </p:sp>
              <p:sp>
                <p:nvSpPr>
                  <p:cNvPr id="40" name="Rounded Rectangle 39"/>
                  <p:cNvSpPr/>
                  <p:nvPr/>
                </p:nvSpPr>
                <p:spPr>
                  <a:xfrm>
                    <a:off x="5375910" y="1977388"/>
                    <a:ext cx="2153789" cy="717930"/>
                  </a:xfrm>
                  <a:prstGeom prst="roundRect">
                    <a:avLst>
                      <a:gd name="adj" fmla="val 41667"/>
                    </a:avLst>
                  </a:prstGeom>
                  <a:grpFill/>
                  <a:ln>
                    <a:solidFill>
                      <a:srgbClr val="6ECFF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/>
                  </a:p>
                </p:txBody>
              </p:sp>
              <p:sp>
                <p:nvSpPr>
                  <p:cNvPr id="41" name="Rounded Rectangle 40"/>
                  <p:cNvSpPr/>
                  <p:nvPr/>
                </p:nvSpPr>
                <p:spPr>
                  <a:xfrm>
                    <a:off x="1017270" y="4404358"/>
                    <a:ext cx="2153789" cy="717930"/>
                  </a:xfrm>
                  <a:prstGeom prst="roundRect">
                    <a:avLst>
                      <a:gd name="adj" fmla="val 47917"/>
                    </a:avLst>
                  </a:prstGeom>
                  <a:grpFill/>
                  <a:ln>
                    <a:solidFill>
                      <a:srgbClr val="6ECFF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/>
                  </a:p>
                </p:txBody>
              </p:sp>
              <p:sp>
                <p:nvSpPr>
                  <p:cNvPr id="42" name="Rounded Rectangle 41"/>
                  <p:cNvSpPr/>
                  <p:nvPr/>
                </p:nvSpPr>
                <p:spPr>
                  <a:xfrm>
                    <a:off x="5375910" y="4404358"/>
                    <a:ext cx="2153789" cy="717930"/>
                  </a:xfrm>
                  <a:prstGeom prst="roundRect">
                    <a:avLst>
                      <a:gd name="adj" fmla="val 43750"/>
                    </a:avLst>
                  </a:prstGeom>
                  <a:grpFill/>
                  <a:ln>
                    <a:solidFill>
                      <a:srgbClr val="6ECFF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/>
                  </a:p>
                </p:txBody>
              </p:sp>
            </p:grpSp>
            <p:sp>
              <p:nvSpPr>
                <p:cNvPr id="33" name="TextBox 32"/>
                <p:cNvSpPr txBox="1"/>
                <p:nvPr/>
              </p:nvSpPr>
              <p:spPr>
                <a:xfrm>
                  <a:off x="413657" y="1729980"/>
                  <a:ext cx="95672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/>
                    <a:t>arms</a:t>
                  </a:r>
                </a:p>
              </p:txBody>
            </p:sp>
            <p:sp>
              <p:nvSpPr>
                <p:cNvPr id="34" name="TextBox 33"/>
                <p:cNvSpPr txBox="1"/>
                <p:nvPr/>
              </p:nvSpPr>
              <p:spPr>
                <a:xfrm>
                  <a:off x="3188113" y="1740504"/>
                  <a:ext cx="95672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/>
                    <a:t>hair</a:t>
                  </a:r>
                </a:p>
              </p:txBody>
            </p:sp>
          </p:grpSp>
          <p:sp>
            <p:nvSpPr>
              <p:cNvPr id="31" name="Oval 30"/>
              <p:cNvSpPr/>
              <p:nvPr/>
            </p:nvSpPr>
            <p:spPr>
              <a:xfrm>
                <a:off x="1602772" y="2276667"/>
                <a:ext cx="1643743" cy="805543"/>
              </a:xfrm>
              <a:prstGeom prst="ellipse">
                <a:avLst/>
              </a:prstGeom>
              <a:solidFill>
                <a:srgbClr val="3BBEF3"/>
              </a:solidFill>
              <a:ln>
                <a:solidFill>
                  <a:srgbClr val="3BBEF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1987057" y="2325925"/>
              <a:ext cx="9638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long / short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7267508" y="2053538"/>
            <a:ext cx="4147318" cy="2002770"/>
            <a:chOff x="4762606" y="1740504"/>
            <a:chExt cx="4147318" cy="2002770"/>
          </a:xfrm>
        </p:grpSpPr>
        <p:grpSp>
          <p:nvGrpSpPr>
            <p:cNvPr id="44" name="Group 43"/>
            <p:cNvGrpSpPr/>
            <p:nvPr/>
          </p:nvGrpSpPr>
          <p:grpSpPr>
            <a:xfrm>
              <a:off x="4762606" y="1740504"/>
              <a:ext cx="4147318" cy="2002770"/>
              <a:chOff x="204958" y="1729980"/>
              <a:chExt cx="4147318" cy="2002770"/>
            </a:xfrm>
          </p:grpSpPr>
          <p:grpSp>
            <p:nvGrpSpPr>
              <p:cNvPr id="46" name="Group 45"/>
              <p:cNvGrpSpPr/>
              <p:nvPr/>
            </p:nvGrpSpPr>
            <p:grpSpPr>
              <a:xfrm>
                <a:off x="204958" y="1729980"/>
                <a:ext cx="4147318" cy="2002770"/>
                <a:chOff x="204958" y="1729980"/>
                <a:chExt cx="4147318" cy="2002770"/>
              </a:xfrm>
            </p:grpSpPr>
            <p:grpSp>
              <p:nvGrpSpPr>
                <p:cNvPr id="48" name="Group 47"/>
                <p:cNvGrpSpPr/>
                <p:nvPr/>
              </p:nvGrpSpPr>
              <p:grpSpPr>
                <a:xfrm>
                  <a:off x="204958" y="1729980"/>
                  <a:ext cx="4147318" cy="2002770"/>
                  <a:chOff x="1017270" y="1977388"/>
                  <a:chExt cx="6512429" cy="3144900"/>
                </a:xfrm>
                <a:solidFill>
                  <a:srgbClr val="6ECFF6"/>
                </a:solidFill>
              </p:grpSpPr>
              <p:cxnSp>
                <p:nvCxnSpPr>
                  <p:cNvPr id="51" name="Straight Connector 50"/>
                  <p:cNvCxnSpPr/>
                  <p:nvPr/>
                </p:nvCxnSpPr>
                <p:spPr>
                  <a:xfrm flipH="1">
                    <a:off x="2383155" y="3678161"/>
                    <a:ext cx="1243965" cy="732406"/>
                  </a:xfrm>
                  <a:prstGeom prst="line">
                    <a:avLst/>
                  </a:prstGeom>
                  <a:grpFill/>
                  <a:ln w="19050">
                    <a:solidFill>
                      <a:srgbClr val="F490A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Straight Connector 51"/>
                  <p:cNvCxnSpPr>
                    <a:stCxn id="56" idx="2"/>
                  </p:cNvCxnSpPr>
                  <p:nvPr/>
                </p:nvCxnSpPr>
                <p:spPr>
                  <a:xfrm flipH="1">
                    <a:off x="5497829" y="2695318"/>
                    <a:ext cx="954975" cy="563118"/>
                  </a:xfrm>
                  <a:prstGeom prst="line">
                    <a:avLst/>
                  </a:prstGeom>
                  <a:grpFill/>
                  <a:ln w="19050">
                    <a:solidFill>
                      <a:srgbClr val="F490A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Straight Connector 52"/>
                  <p:cNvCxnSpPr/>
                  <p:nvPr/>
                </p:nvCxnSpPr>
                <p:spPr>
                  <a:xfrm>
                    <a:off x="5425059" y="3678161"/>
                    <a:ext cx="1316736" cy="732406"/>
                  </a:xfrm>
                  <a:prstGeom prst="line">
                    <a:avLst/>
                  </a:prstGeom>
                  <a:grpFill/>
                  <a:ln w="19050">
                    <a:solidFill>
                      <a:srgbClr val="F490A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" name="Straight Connector 53"/>
                  <p:cNvCxnSpPr>
                    <a:stCxn id="55" idx="2"/>
                  </p:cNvCxnSpPr>
                  <p:nvPr/>
                </p:nvCxnSpPr>
                <p:spPr>
                  <a:xfrm>
                    <a:off x="2094164" y="2695318"/>
                    <a:ext cx="1506285" cy="563118"/>
                  </a:xfrm>
                  <a:prstGeom prst="line">
                    <a:avLst/>
                  </a:prstGeom>
                  <a:grpFill/>
                  <a:ln w="19050">
                    <a:solidFill>
                      <a:srgbClr val="F490A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5" name="Rounded Rectangle 54"/>
                  <p:cNvSpPr/>
                  <p:nvPr/>
                </p:nvSpPr>
                <p:spPr>
                  <a:xfrm>
                    <a:off x="1017270" y="1977388"/>
                    <a:ext cx="2153789" cy="717930"/>
                  </a:xfrm>
                  <a:prstGeom prst="roundRect">
                    <a:avLst>
                      <a:gd name="adj" fmla="val 45834"/>
                    </a:avLst>
                  </a:prstGeom>
                  <a:solidFill>
                    <a:srgbClr val="F490AD"/>
                  </a:solidFill>
                  <a:ln>
                    <a:solidFill>
                      <a:srgbClr val="F490A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/>
                  </a:p>
                </p:txBody>
              </p:sp>
              <p:sp>
                <p:nvSpPr>
                  <p:cNvPr id="56" name="Rounded Rectangle 55"/>
                  <p:cNvSpPr/>
                  <p:nvPr/>
                </p:nvSpPr>
                <p:spPr>
                  <a:xfrm>
                    <a:off x="5375910" y="1977388"/>
                    <a:ext cx="2153789" cy="717930"/>
                  </a:xfrm>
                  <a:prstGeom prst="roundRect">
                    <a:avLst>
                      <a:gd name="adj" fmla="val 41667"/>
                    </a:avLst>
                  </a:prstGeom>
                  <a:solidFill>
                    <a:srgbClr val="F490AD"/>
                  </a:solidFill>
                  <a:ln>
                    <a:solidFill>
                      <a:srgbClr val="F490A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/>
                  </a:p>
                </p:txBody>
              </p:sp>
              <p:sp>
                <p:nvSpPr>
                  <p:cNvPr id="57" name="Rounded Rectangle 56"/>
                  <p:cNvSpPr/>
                  <p:nvPr/>
                </p:nvSpPr>
                <p:spPr>
                  <a:xfrm>
                    <a:off x="1017270" y="4404358"/>
                    <a:ext cx="2153789" cy="717930"/>
                  </a:xfrm>
                  <a:prstGeom prst="roundRect">
                    <a:avLst>
                      <a:gd name="adj" fmla="val 47917"/>
                    </a:avLst>
                  </a:prstGeom>
                  <a:solidFill>
                    <a:srgbClr val="F490AD"/>
                  </a:solidFill>
                  <a:ln>
                    <a:solidFill>
                      <a:srgbClr val="F490A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/>
                  </a:p>
                </p:txBody>
              </p:sp>
              <p:sp>
                <p:nvSpPr>
                  <p:cNvPr id="58" name="Rounded Rectangle 57"/>
                  <p:cNvSpPr/>
                  <p:nvPr/>
                </p:nvSpPr>
                <p:spPr>
                  <a:xfrm>
                    <a:off x="5375910" y="4404358"/>
                    <a:ext cx="2153789" cy="717930"/>
                  </a:xfrm>
                  <a:prstGeom prst="roundRect">
                    <a:avLst>
                      <a:gd name="adj" fmla="val 43750"/>
                    </a:avLst>
                  </a:prstGeom>
                  <a:solidFill>
                    <a:srgbClr val="F490AD"/>
                  </a:solidFill>
                  <a:ln>
                    <a:solidFill>
                      <a:srgbClr val="F490A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/>
                  </a:p>
                </p:txBody>
              </p:sp>
            </p:grpSp>
            <p:sp>
              <p:nvSpPr>
                <p:cNvPr id="49" name="TextBox 48"/>
                <p:cNvSpPr txBox="1"/>
                <p:nvPr/>
              </p:nvSpPr>
              <p:spPr>
                <a:xfrm>
                  <a:off x="413657" y="1729980"/>
                  <a:ext cx="95672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/>
                    <a:t>nose</a:t>
                  </a:r>
                </a:p>
              </p:txBody>
            </p:sp>
            <p:sp>
              <p:nvSpPr>
                <p:cNvPr id="50" name="TextBox 49"/>
                <p:cNvSpPr txBox="1"/>
                <p:nvPr/>
              </p:nvSpPr>
              <p:spPr>
                <a:xfrm>
                  <a:off x="3188113" y="1740504"/>
                  <a:ext cx="95672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/>
                    <a:t>eyes</a:t>
                  </a:r>
                </a:p>
              </p:txBody>
            </p:sp>
          </p:grpSp>
          <p:sp>
            <p:nvSpPr>
              <p:cNvPr id="47" name="Oval 46"/>
              <p:cNvSpPr/>
              <p:nvPr/>
            </p:nvSpPr>
            <p:spPr>
              <a:xfrm>
                <a:off x="1602772" y="2276667"/>
                <a:ext cx="1643743" cy="805543"/>
              </a:xfrm>
              <a:prstGeom prst="ellipse">
                <a:avLst/>
              </a:prstGeom>
              <a:solidFill>
                <a:srgbClr val="EF5F88"/>
              </a:solidFill>
              <a:ln>
                <a:solidFill>
                  <a:srgbClr val="EF5F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6597502" y="2325925"/>
              <a:ext cx="9638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big / small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5003243" y="4533819"/>
            <a:ext cx="4147318" cy="2005002"/>
            <a:chOff x="2498341" y="4471163"/>
            <a:chExt cx="4147318" cy="2005002"/>
          </a:xfrm>
        </p:grpSpPr>
        <p:grpSp>
          <p:nvGrpSpPr>
            <p:cNvPr id="60" name="Group 59"/>
            <p:cNvGrpSpPr/>
            <p:nvPr/>
          </p:nvGrpSpPr>
          <p:grpSpPr>
            <a:xfrm>
              <a:off x="2498341" y="4471163"/>
              <a:ext cx="4147318" cy="2005002"/>
              <a:chOff x="204958" y="1727748"/>
              <a:chExt cx="4147318" cy="2005002"/>
            </a:xfrm>
          </p:grpSpPr>
          <p:grpSp>
            <p:nvGrpSpPr>
              <p:cNvPr id="62" name="Group 61"/>
              <p:cNvGrpSpPr/>
              <p:nvPr/>
            </p:nvGrpSpPr>
            <p:grpSpPr>
              <a:xfrm>
                <a:off x="204958" y="1727748"/>
                <a:ext cx="4147318" cy="2005002"/>
                <a:chOff x="204958" y="1727748"/>
                <a:chExt cx="4147318" cy="2005002"/>
              </a:xfrm>
            </p:grpSpPr>
            <p:grpSp>
              <p:nvGrpSpPr>
                <p:cNvPr id="64" name="Group 63"/>
                <p:cNvGrpSpPr/>
                <p:nvPr/>
              </p:nvGrpSpPr>
              <p:grpSpPr>
                <a:xfrm>
                  <a:off x="204958" y="1729980"/>
                  <a:ext cx="4147318" cy="2002770"/>
                  <a:chOff x="1017270" y="1977388"/>
                  <a:chExt cx="6512429" cy="3144900"/>
                </a:xfrm>
                <a:solidFill>
                  <a:srgbClr val="6ECFF6"/>
                </a:solidFill>
              </p:grpSpPr>
              <p:cxnSp>
                <p:nvCxnSpPr>
                  <p:cNvPr id="67" name="Straight Connector 66"/>
                  <p:cNvCxnSpPr/>
                  <p:nvPr/>
                </p:nvCxnSpPr>
                <p:spPr>
                  <a:xfrm flipH="1">
                    <a:off x="2383155" y="3678161"/>
                    <a:ext cx="1243965" cy="732406"/>
                  </a:xfrm>
                  <a:prstGeom prst="line">
                    <a:avLst/>
                  </a:prstGeom>
                  <a:grpFill/>
                  <a:ln w="19050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" name="Straight Connector 67"/>
                  <p:cNvCxnSpPr>
                    <a:stCxn id="72" idx="2"/>
                  </p:cNvCxnSpPr>
                  <p:nvPr/>
                </p:nvCxnSpPr>
                <p:spPr>
                  <a:xfrm flipH="1">
                    <a:off x="5497829" y="2695318"/>
                    <a:ext cx="954975" cy="563118"/>
                  </a:xfrm>
                  <a:prstGeom prst="line">
                    <a:avLst/>
                  </a:prstGeom>
                  <a:grpFill/>
                  <a:ln w="19050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9" name="Straight Connector 68"/>
                  <p:cNvCxnSpPr/>
                  <p:nvPr/>
                </p:nvCxnSpPr>
                <p:spPr>
                  <a:xfrm>
                    <a:off x="5425059" y="3678161"/>
                    <a:ext cx="1316736" cy="732406"/>
                  </a:xfrm>
                  <a:prstGeom prst="line">
                    <a:avLst/>
                  </a:prstGeom>
                  <a:grpFill/>
                  <a:ln w="19050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0" name="Straight Connector 69"/>
                  <p:cNvCxnSpPr>
                    <a:stCxn id="71" idx="2"/>
                  </p:cNvCxnSpPr>
                  <p:nvPr/>
                </p:nvCxnSpPr>
                <p:spPr>
                  <a:xfrm>
                    <a:off x="2094164" y="2695318"/>
                    <a:ext cx="1506285" cy="563118"/>
                  </a:xfrm>
                  <a:prstGeom prst="line">
                    <a:avLst/>
                  </a:prstGeom>
                  <a:grpFill/>
                  <a:ln w="19050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1" name="Rounded Rectangle 70"/>
                  <p:cNvSpPr/>
                  <p:nvPr/>
                </p:nvSpPr>
                <p:spPr>
                  <a:xfrm>
                    <a:off x="1017270" y="1977388"/>
                    <a:ext cx="2153789" cy="717930"/>
                  </a:xfrm>
                  <a:prstGeom prst="roundRect">
                    <a:avLst>
                      <a:gd name="adj" fmla="val 45834"/>
                    </a:avLst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/>
                  </a:p>
                </p:txBody>
              </p:sp>
              <p:sp>
                <p:nvSpPr>
                  <p:cNvPr id="72" name="Rounded Rectangle 71"/>
                  <p:cNvSpPr/>
                  <p:nvPr/>
                </p:nvSpPr>
                <p:spPr>
                  <a:xfrm>
                    <a:off x="5375910" y="1977388"/>
                    <a:ext cx="2153789" cy="717930"/>
                  </a:xfrm>
                  <a:prstGeom prst="roundRect">
                    <a:avLst>
                      <a:gd name="adj" fmla="val 41667"/>
                    </a:avLst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/>
                  </a:p>
                </p:txBody>
              </p:sp>
              <p:sp>
                <p:nvSpPr>
                  <p:cNvPr id="73" name="Rounded Rectangle 72"/>
                  <p:cNvSpPr/>
                  <p:nvPr/>
                </p:nvSpPr>
                <p:spPr>
                  <a:xfrm>
                    <a:off x="1017270" y="4404358"/>
                    <a:ext cx="2153789" cy="717930"/>
                  </a:xfrm>
                  <a:prstGeom prst="roundRect">
                    <a:avLst>
                      <a:gd name="adj" fmla="val 47917"/>
                    </a:avLst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/>
                  </a:p>
                </p:txBody>
              </p:sp>
              <p:sp>
                <p:nvSpPr>
                  <p:cNvPr id="74" name="Rounded Rectangle 73"/>
                  <p:cNvSpPr/>
                  <p:nvPr/>
                </p:nvSpPr>
                <p:spPr>
                  <a:xfrm>
                    <a:off x="5375910" y="4404358"/>
                    <a:ext cx="2153789" cy="717930"/>
                  </a:xfrm>
                  <a:prstGeom prst="roundRect">
                    <a:avLst>
                      <a:gd name="adj" fmla="val 43750"/>
                    </a:avLst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/>
                  </a:p>
                </p:txBody>
              </p:sp>
            </p:grpSp>
            <p:sp>
              <p:nvSpPr>
                <p:cNvPr id="65" name="TextBox 64"/>
                <p:cNvSpPr txBox="1"/>
                <p:nvPr/>
              </p:nvSpPr>
              <p:spPr>
                <a:xfrm>
                  <a:off x="362222" y="1727748"/>
                  <a:ext cx="105707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/>
                    <a:t>blonde</a:t>
                  </a:r>
                </a:p>
              </p:txBody>
            </p:sp>
            <p:sp>
              <p:nvSpPr>
                <p:cNvPr id="66" name="TextBox 65"/>
                <p:cNvSpPr txBox="1"/>
                <p:nvPr/>
              </p:nvSpPr>
              <p:spPr>
                <a:xfrm>
                  <a:off x="3188113" y="1740504"/>
                  <a:ext cx="95672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/>
                    <a:t>curly</a:t>
                  </a:r>
                </a:p>
              </p:txBody>
            </p:sp>
          </p:grpSp>
          <p:sp>
            <p:nvSpPr>
              <p:cNvPr id="63" name="Oval 62"/>
              <p:cNvSpPr/>
              <p:nvPr/>
            </p:nvSpPr>
            <p:spPr>
              <a:xfrm>
                <a:off x="1602772" y="2276667"/>
                <a:ext cx="1643743" cy="805543"/>
              </a:xfrm>
              <a:prstGeom prst="ellipse">
                <a:avLst/>
              </a:prstGeom>
              <a:solidFill>
                <a:srgbClr val="F0945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  <p:sp>
          <p:nvSpPr>
            <p:cNvPr id="61" name="TextBox 60"/>
            <p:cNvSpPr txBox="1"/>
            <p:nvPr/>
          </p:nvSpPr>
          <p:spPr>
            <a:xfrm>
              <a:off x="4236078" y="5192020"/>
              <a:ext cx="96389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/>
                <a:t>hair</a:t>
              </a:r>
            </a:p>
          </p:txBody>
        </p: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2D920795-D325-409B-B099-51E78ACFBCC7}"/>
              </a:ext>
            </a:extLst>
          </p:cNvPr>
          <p:cNvSpPr txBox="1"/>
          <p:nvPr/>
        </p:nvSpPr>
        <p:spPr>
          <a:xfrm>
            <a:off x="2730357" y="3508668"/>
            <a:ext cx="13059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leg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5584982" y="3555574"/>
            <a:ext cx="13059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hair</a:t>
            </a:r>
          </a:p>
        </p:txBody>
      </p:sp>
    </p:spTree>
    <p:extLst>
      <p:ext uri="{BB962C8B-B14F-4D97-AF65-F5344CB8AC3E}">
        <p14:creationId xmlns:p14="http://schemas.microsoft.com/office/powerpoint/2010/main" val="272092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75" grpId="0"/>
      <p:bldP spid="7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133122"/>
            <a:ext cx="1106041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groups. Complete the word webs.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31589" y="1785220"/>
            <a:ext cx="220464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</a:rPr>
              <a:t>Example: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C984E4C9-D79C-43AD-A14B-5A4342C53232}"/>
              </a:ext>
            </a:extLst>
          </p:cNvPr>
          <p:cNvCxnSpPr>
            <a:cxnSpLocks/>
          </p:cNvCxnSpPr>
          <p:nvPr/>
        </p:nvCxnSpPr>
        <p:spPr>
          <a:xfrm>
            <a:off x="6645477" y="3753342"/>
            <a:ext cx="1048415" cy="0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F0E25233-6D5E-41B9-A923-CD7E7688285B}"/>
              </a:ext>
            </a:extLst>
          </p:cNvPr>
          <p:cNvCxnSpPr>
            <a:cxnSpLocks/>
          </p:cNvCxnSpPr>
          <p:nvPr/>
        </p:nvCxnSpPr>
        <p:spPr>
          <a:xfrm>
            <a:off x="4206669" y="3753342"/>
            <a:ext cx="1048415" cy="0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cxnSpLocks/>
          </p:cNvCxnSpPr>
          <p:nvPr/>
        </p:nvCxnSpPr>
        <p:spPr>
          <a:xfrm flipH="1">
            <a:off x="5143195" y="4089542"/>
            <a:ext cx="531342" cy="646863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>
            <a:cxnSpLocks/>
            <a:stCxn id="87" idx="2"/>
          </p:cNvCxnSpPr>
          <p:nvPr/>
        </p:nvCxnSpPr>
        <p:spPr>
          <a:xfrm flipH="1">
            <a:off x="6536165" y="2779204"/>
            <a:ext cx="1016275" cy="746013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>
            <a:cxnSpLocks/>
          </p:cNvCxnSpPr>
          <p:nvPr/>
        </p:nvCxnSpPr>
        <p:spPr>
          <a:xfrm>
            <a:off x="6310213" y="4075076"/>
            <a:ext cx="508137" cy="661328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>
            <a:cxnSpLocks/>
            <a:stCxn id="84" idx="2"/>
          </p:cNvCxnSpPr>
          <p:nvPr/>
        </p:nvCxnSpPr>
        <p:spPr>
          <a:xfrm>
            <a:off x="4776721" y="2779203"/>
            <a:ext cx="686236" cy="656722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3" name="Group 82">
            <a:extLst>
              <a:ext uri="{FF2B5EF4-FFF2-40B4-BE49-F238E27FC236}">
                <a16:creationId xmlns:a16="http://schemas.microsoft.com/office/drawing/2014/main" id="{9E5E745E-CFBD-4FF0-93A3-D1BFB6C530F5}"/>
              </a:ext>
            </a:extLst>
          </p:cNvPr>
          <p:cNvGrpSpPr/>
          <p:nvPr/>
        </p:nvGrpSpPr>
        <p:grpSpPr>
          <a:xfrm>
            <a:off x="4022341" y="2184843"/>
            <a:ext cx="1508760" cy="594360"/>
            <a:chOff x="2498341" y="1926227"/>
            <a:chExt cx="1508760" cy="594360"/>
          </a:xfrm>
        </p:grpSpPr>
        <p:sp>
          <p:nvSpPr>
            <p:cNvPr id="84" name="Rounded Rectangle 83"/>
            <p:cNvSpPr/>
            <p:nvPr/>
          </p:nvSpPr>
          <p:spPr>
            <a:xfrm>
              <a:off x="2498341" y="1926227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rgbClr val="F490AD"/>
            </a:solidFill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2774358" y="1970583"/>
              <a:ext cx="9567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nose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F93F5385-2513-41B0-BD13-EF2BEBEE1B9F}"/>
              </a:ext>
            </a:extLst>
          </p:cNvPr>
          <p:cNvGrpSpPr/>
          <p:nvPr/>
        </p:nvGrpSpPr>
        <p:grpSpPr>
          <a:xfrm>
            <a:off x="6798059" y="2184843"/>
            <a:ext cx="1508760" cy="594360"/>
            <a:chOff x="5274059" y="1926227"/>
            <a:chExt cx="1508760" cy="594360"/>
          </a:xfrm>
        </p:grpSpPr>
        <p:sp>
          <p:nvSpPr>
            <p:cNvPr id="87" name="Rounded Rectangle 86"/>
            <p:cNvSpPr/>
            <p:nvPr/>
          </p:nvSpPr>
          <p:spPr>
            <a:xfrm>
              <a:off x="5274059" y="1926227"/>
              <a:ext cx="1508760" cy="594360"/>
            </a:xfrm>
            <a:prstGeom prst="roundRect">
              <a:avLst>
                <a:gd name="adj" fmla="val 41667"/>
              </a:avLst>
            </a:prstGeom>
            <a:solidFill>
              <a:srgbClr val="F490AD"/>
            </a:solidFill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5550076" y="1961797"/>
              <a:ext cx="9567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eyes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8341A73F-494B-4D11-8162-694BA56A78E7}"/>
              </a:ext>
            </a:extLst>
          </p:cNvPr>
          <p:cNvGrpSpPr/>
          <p:nvPr/>
        </p:nvGrpSpPr>
        <p:grpSpPr>
          <a:xfrm>
            <a:off x="5171312" y="3201123"/>
            <a:ext cx="1701256" cy="972987"/>
            <a:chOff x="3838643" y="2472914"/>
            <a:chExt cx="1701256" cy="972987"/>
          </a:xfrm>
        </p:grpSpPr>
        <p:sp>
          <p:nvSpPr>
            <p:cNvPr id="90" name="Oval 89"/>
            <p:cNvSpPr/>
            <p:nvPr/>
          </p:nvSpPr>
          <p:spPr>
            <a:xfrm>
              <a:off x="3838643" y="2472914"/>
              <a:ext cx="1701256" cy="954107"/>
            </a:xfrm>
            <a:prstGeom prst="ellipse">
              <a:avLst/>
            </a:prstGeom>
            <a:solidFill>
              <a:srgbClr val="EF5F88"/>
            </a:solidFill>
            <a:ln>
              <a:solidFill>
                <a:srgbClr val="EF5F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4239600" y="2491794"/>
              <a:ext cx="96389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big / small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9EFEAD77-45A9-4AFE-8AC6-F5EF674F52C4}"/>
              </a:ext>
            </a:extLst>
          </p:cNvPr>
          <p:cNvGrpSpPr/>
          <p:nvPr/>
        </p:nvGrpSpPr>
        <p:grpSpPr>
          <a:xfrm>
            <a:off x="2853516" y="3399875"/>
            <a:ext cx="1508760" cy="594360"/>
            <a:chOff x="5274059" y="1926227"/>
            <a:chExt cx="1508760" cy="594360"/>
          </a:xfrm>
        </p:grpSpPr>
        <p:sp>
          <p:nvSpPr>
            <p:cNvPr id="93" name="Rounded Rectangle 37">
              <a:extLst>
                <a:ext uri="{FF2B5EF4-FFF2-40B4-BE49-F238E27FC236}">
                  <a16:creationId xmlns:a16="http://schemas.microsoft.com/office/drawing/2014/main" id="{59CCFB27-8945-4C06-BB2E-35E55602A14F}"/>
                </a:ext>
              </a:extLst>
            </p:cNvPr>
            <p:cNvSpPr/>
            <p:nvPr/>
          </p:nvSpPr>
          <p:spPr>
            <a:xfrm>
              <a:off x="5274059" y="1926227"/>
              <a:ext cx="1508760" cy="594360"/>
            </a:xfrm>
            <a:prstGeom prst="roundRect">
              <a:avLst>
                <a:gd name="adj" fmla="val 41667"/>
              </a:avLst>
            </a:prstGeom>
            <a:solidFill>
              <a:srgbClr val="F490AD"/>
            </a:solidFill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3E36AFEA-F060-4AF7-9DAD-D8E25A00C685}"/>
                </a:ext>
              </a:extLst>
            </p:cNvPr>
            <p:cNvSpPr txBox="1"/>
            <p:nvPr/>
          </p:nvSpPr>
          <p:spPr>
            <a:xfrm>
              <a:off x="5550076" y="1961797"/>
              <a:ext cx="9567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head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DD34B537-64F4-475B-ACC7-F6F0C6CCF71D}"/>
              </a:ext>
            </a:extLst>
          </p:cNvPr>
          <p:cNvGrpSpPr/>
          <p:nvPr/>
        </p:nvGrpSpPr>
        <p:grpSpPr>
          <a:xfrm>
            <a:off x="7676128" y="3435925"/>
            <a:ext cx="1508760" cy="594360"/>
            <a:chOff x="5274059" y="1926227"/>
            <a:chExt cx="1508760" cy="594360"/>
          </a:xfrm>
        </p:grpSpPr>
        <p:sp>
          <p:nvSpPr>
            <p:cNvPr id="96" name="Rounded Rectangle 37">
              <a:extLst>
                <a:ext uri="{FF2B5EF4-FFF2-40B4-BE49-F238E27FC236}">
                  <a16:creationId xmlns:a16="http://schemas.microsoft.com/office/drawing/2014/main" id="{E6247C87-0E80-4CAE-843E-CC37F95AC250}"/>
                </a:ext>
              </a:extLst>
            </p:cNvPr>
            <p:cNvSpPr/>
            <p:nvPr/>
          </p:nvSpPr>
          <p:spPr>
            <a:xfrm>
              <a:off x="5274059" y="1926227"/>
              <a:ext cx="1508760" cy="594360"/>
            </a:xfrm>
            <a:prstGeom prst="roundRect">
              <a:avLst>
                <a:gd name="adj" fmla="val 41667"/>
              </a:avLst>
            </a:prstGeom>
            <a:solidFill>
              <a:srgbClr val="F490AD"/>
            </a:solidFill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D34FFF6C-0370-4CC0-AB76-501A2D238EE5}"/>
                </a:ext>
              </a:extLst>
            </p:cNvPr>
            <p:cNvSpPr txBox="1"/>
            <p:nvPr/>
          </p:nvSpPr>
          <p:spPr>
            <a:xfrm>
              <a:off x="5550076" y="1961797"/>
              <a:ext cx="9567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feet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1B0FEB85-1957-484C-B63D-C0BBFEE13B7B}"/>
              </a:ext>
            </a:extLst>
          </p:cNvPr>
          <p:cNvGrpSpPr/>
          <p:nvPr/>
        </p:nvGrpSpPr>
        <p:grpSpPr>
          <a:xfrm>
            <a:off x="4206668" y="4723969"/>
            <a:ext cx="1508760" cy="594360"/>
            <a:chOff x="5274059" y="1926227"/>
            <a:chExt cx="1508760" cy="594360"/>
          </a:xfrm>
        </p:grpSpPr>
        <p:sp>
          <p:nvSpPr>
            <p:cNvPr id="99" name="Rounded Rectangle 37">
              <a:extLst>
                <a:ext uri="{FF2B5EF4-FFF2-40B4-BE49-F238E27FC236}">
                  <a16:creationId xmlns:a16="http://schemas.microsoft.com/office/drawing/2014/main" id="{50CA1ABD-D229-4FD2-AD72-AAF40F421DD4}"/>
                </a:ext>
              </a:extLst>
            </p:cNvPr>
            <p:cNvSpPr/>
            <p:nvPr/>
          </p:nvSpPr>
          <p:spPr>
            <a:xfrm>
              <a:off x="5274059" y="1926227"/>
              <a:ext cx="1508760" cy="594360"/>
            </a:xfrm>
            <a:prstGeom prst="roundRect">
              <a:avLst>
                <a:gd name="adj" fmla="val 41667"/>
              </a:avLst>
            </a:prstGeom>
            <a:solidFill>
              <a:srgbClr val="F490AD"/>
            </a:solidFill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737D5331-F109-4132-8446-81E40A8C3004}"/>
                </a:ext>
              </a:extLst>
            </p:cNvPr>
            <p:cNvSpPr txBox="1"/>
            <p:nvPr/>
          </p:nvSpPr>
          <p:spPr>
            <a:xfrm>
              <a:off x="5550076" y="1961797"/>
              <a:ext cx="9567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hand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1FB9FA29-AA82-4CEE-B6EB-71538BB0BC4C}"/>
              </a:ext>
            </a:extLst>
          </p:cNvPr>
          <p:cNvGrpSpPr/>
          <p:nvPr/>
        </p:nvGrpSpPr>
        <p:grpSpPr>
          <a:xfrm>
            <a:off x="6289921" y="4723969"/>
            <a:ext cx="1508760" cy="594360"/>
            <a:chOff x="5274059" y="1926227"/>
            <a:chExt cx="1508760" cy="594360"/>
          </a:xfrm>
        </p:grpSpPr>
        <p:sp>
          <p:nvSpPr>
            <p:cNvPr id="102" name="Rounded Rectangle 37">
              <a:extLst>
                <a:ext uri="{FF2B5EF4-FFF2-40B4-BE49-F238E27FC236}">
                  <a16:creationId xmlns:a16="http://schemas.microsoft.com/office/drawing/2014/main" id="{4C8E88C6-9B8A-495C-ACEB-1579AA6DBC6C}"/>
                </a:ext>
              </a:extLst>
            </p:cNvPr>
            <p:cNvSpPr/>
            <p:nvPr/>
          </p:nvSpPr>
          <p:spPr>
            <a:xfrm>
              <a:off x="5274059" y="1926227"/>
              <a:ext cx="1508760" cy="594360"/>
            </a:xfrm>
            <a:prstGeom prst="roundRect">
              <a:avLst>
                <a:gd name="adj" fmla="val 41667"/>
              </a:avLst>
            </a:prstGeom>
            <a:solidFill>
              <a:srgbClr val="F490AD"/>
            </a:solidFill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1806F8EB-D057-4A64-BCAC-CB3B6C523BA8}"/>
                </a:ext>
              </a:extLst>
            </p:cNvPr>
            <p:cNvSpPr txBox="1"/>
            <p:nvPr/>
          </p:nvSpPr>
          <p:spPr>
            <a:xfrm>
              <a:off x="5550076" y="1961797"/>
              <a:ext cx="9567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ears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1335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133122"/>
            <a:ext cx="1106041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groups. Complete the word webs.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31589" y="1770238"/>
            <a:ext cx="22046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Example: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DDA131BE-BD85-46EC-B656-AED65C63F85D}"/>
              </a:ext>
            </a:extLst>
          </p:cNvPr>
          <p:cNvCxnSpPr>
            <a:cxnSpLocks/>
            <a:endCxn id="120" idx="0"/>
          </p:cNvCxnSpPr>
          <p:nvPr/>
        </p:nvCxnSpPr>
        <p:spPr>
          <a:xfrm>
            <a:off x="6117968" y="3965183"/>
            <a:ext cx="126385" cy="961785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CA4344CD-DF0E-49C4-95CB-104AF78C925F}"/>
              </a:ext>
            </a:extLst>
          </p:cNvPr>
          <p:cNvCxnSpPr>
            <a:cxnSpLocks/>
          </p:cNvCxnSpPr>
          <p:nvPr/>
        </p:nvCxnSpPr>
        <p:spPr>
          <a:xfrm>
            <a:off x="6530950" y="3749858"/>
            <a:ext cx="985400" cy="894712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B5CF99DC-3D7A-4F6F-8BBC-707F841B925B}"/>
              </a:ext>
            </a:extLst>
          </p:cNvPr>
          <p:cNvCxnSpPr>
            <a:cxnSpLocks/>
            <a:stCxn id="110" idx="6"/>
            <a:endCxn id="126" idx="1"/>
          </p:cNvCxnSpPr>
          <p:nvPr/>
        </p:nvCxnSpPr>
        <p:spPr>
          <a:xfrm flipV="1">
            <a:off x="6793792" y="3290364"/>
            <a:ext cx="959618" cy="324617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>
            <a:cxnSpLocks/>
          </p:cNvCxnSpPr>
          <p:nvPr/>
        </p:nvCxnSpPr>
        <p:spPr>
          <a:xfrm flipH="1">
            <a:off x="4847253" y="3881353"/>
            <a:ext cx="893527" cy="797716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>
            <a:cxnSpLocks/>
          </p:cNvCxnSpPr>
          <p:nvPr/>
        </p:nvCxnSpPr>
        <p:spPr>
          <a:xfrm flipH="1">
            <a:off x="6154447" y="2699025"/>
            <a:ext cx="492489" cy="795863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>
            <a:cxnSpLocks/>
            <a:stCxn id="114" idx="3"/>
            <a:endCxn id="110" idx="2"/>
          </p:cNvCxnSpPr>
          <p:nvPr/>
        </p:nvCxnSpPr>
        <p:spPr>
          <a:xfrm flipV="1">
            <a:off x="4297759" y="3614980"/>
            <a:ext cx="852290" cy="23636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cxnSpLocks/>
          </p:cNvCxnSpPr>
          <p:nvPr/>
        </p:nvCxnSpPr>
        <p:spPr>
          <a:xfrm>
            <a:off x="4763009" y="2665522"/>
            <a:ext cx="581673" cy="815811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6" name="Group 75">
            <a:extLst>
              <a:ext uri="{FF2B5EF4-FFF2-40B4-BE49-F238E27FC236}">
                <a16:creationId xmlns:a16="http://schemas.microsoft.com/office/drawing/2014/main" id="{91A0C358-91EB-448E-B06C-DDD6B78E157C}"/>
              </a:ext>
            </a:extLst>
          </p:cNvPr>
          <p:cNvGrpSpPr/>
          <p:nvPr/>
        </p:nvGrpSpPr>
        <p:grpSpPr>
          <a:xfrm>
            <a:off x="3835921" y="2131926"/>
            <a:ext cx="1508760" cy="594360"/>
            <a:chOff x="2424643" y="2542995"/>
            <a:chExt cx="1508760" cy="594360"/>
          </a:xfrm>
        </p:grpSpPr>
        <p:sp>
          <p:nvSpPr>
            <p:cNvPr id="104" name="Rounded Rectangle 103"/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2549967" y="2572372"/>
              <a:ext cx="1258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blonde</a:t>
              </a: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4A2D5920-A3ED-473D-9FDE-9CACAED4CDFF}"/>
              </a:ext>
            </a:extLst>
          </p:cNvPr>
          <p:cNvGrpSpPr/>
          <p:nvPr/>
        </p:nvGrpSpPr>
        <p:grpSpPr>
          <a:xfrm>
            <a:off x="6154446" y="2104664"/>
            <a:ext cx="1508760" cy="594360"/>
            <a:chOff x="5200361" y="2542995"/>
            <a:chExt cx="1508760" cy="594360"/>
          </a:xfrm>
        </p:grpSpPr>
        <p:sp>
          <p:nvSpPr>
            <p:cNvPr id="107" name="Rounded Rectangle 106"/>
            <p:cNvSpPr/>
            <p:nvPr/>
          </p:nvSpPr>
          <p:spPr>
            <a:xfrm>
              <a:off x="5200361" y="2542995"/>
              <a:ext cx="1508760" cy="594360"/>
            </a:xfrm>
            <a:prstGeom prst="roundRect">
              <a:avLst>
                <a:gd name="adj" fmla="val 41667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5476378" y="2581063"/>
              <a:ext cx="9567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curly</a:t>
              </a: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9DDA3A2E-12A7-4478-A922-A207FD3EF5AE}"/>
              </a:ext>
            </a:extLst>
          </p:cNvPr>
          <p:cNvGrpSpPr/>
          <p:nvPr/>
        </p:nvGrpSpPr>
        <p:grpSpPr>
          <a:xfrm>
            <a:off x="5150050" y="3212209"/>
            <a:ext cx="1643743" cy="805543"/>
            <a:chOff x="3822457" y="3089682"/>
            <a:chExt cx="1643743" cy="805543"/>
          </a:xfrm>
        </p:grpSpPr>
        <p:sp>
          <p:nvSpPr>
            <p:cNvPr id="110" name="Oval 109"/>
            <p:cNvSpPr/>
            <p:nvPr/>
          </p:nvSpPr>
          <p:spPr>
            <a:xfrm>
              <a:off x="3822457" y="3089682"/>
              <a:ext cx="1643743" cy="805543"/>
            </a:xfrm>
            <a:prstGeom prst="ellipse">
              <a:avLst/>
            </a:prstGeom>
            <a:solidFill>
              <a:srgbClr val="F094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4162380" y="3230843"/>
              <a:ext cx="9638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hair</a:t>
              </a: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20B0B9CB-1073-4CAC-8496-9EAB10990BE4}"/>
              </a:ext>
            </a:extLst>
          </p:cNvPr>
          <p:cNvGrpSpPr/>
          <p:nvPr/>
        </p:nvGrpSpPr>
        <p:grpSpPr>
          <a:xfrm>
            <a:off x="2914323" y="3347629"/>
            <a:ext cx="1508760" cy="594360"/>
            <a:chOff x="2424643" y="2542995"/>
            <a:chExt cx="1508760" cy="594360"/>
          </a:xfrm>
        </p:grpSpPr>
        <p:sp>
          <p:nvSpPr>
            <p:cNvPr id="113" name="Rounded Rectangle 53">
              <a:extLst>
                <a:ext uri="{FF2B5EF4-FFF2-40B4-BE49-F238E27FC236}">
                  <a16:creationId xmlns:a16="http://schemas.microsoft.com/office/drawing/2014/main" id="{DE1CAA3A-6AED-41DD-8FBA-E86E07146F95}"/>
                </a:ext>
              </a:extLst>
            </p:cNvPr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DEE2DC08-A174-4695-8B53-3D83D5BA49F5}"/>
                </a:ext>
              </a:extLst>
            </p:cNvPr>
            <p:cNvSpPr txBox="1"/>
            <p:nvPr/>
          </p:nvSpPr>
          <p:spPr>
            <a:xfrm>
              <a:off x="2549967" y="2572372"/>
              <a:ext cx="1258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black</a:t>
              </a:r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E2D132D3-91A3-4C0F-B8C8-98916B6C2ED9}"/>
              </a:ext>
            </a:extLst>
          </p:cNvPr>
          <p:cNvGrpSpPr/>
          <p:nvPr/>
        </p:nvGrpSpPr>
        <p:grpSpPr>
          <a:xfrm>
            <a:off x="3341120" y="4563333"/>
            <a:ext cx="1690761" cy="594360"/>
            <a:chOff x="2424643" y="2542995"/>
            <a:chExt cx="1508760" cy="594360"/>
          </a:xfrm>
        </p:grpSpPr>
        <p:sp>
          <p:nvSpPr>
            <p:cNvPr id="116" name="Rounded Rectangle 53">
              <a:extLst>
                <a:ext uri="{FF2B5EF4-FFF2-40B4-BE49-F238E27FC236}">
                  <a16:creationId xmlns:a16="http://schemas.microsoft.com/office/drawing/2014/main" id="{3AB1B905-15DF-405C-BC2C-8880123D586A}"/>
                </a:ext>
              </a:extLst>
            </p:cNvPr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B3E5990-92F4-4EF0-88EA-1EC355031993}"/>
                </a:ext>
              </a:extLst>
            </p:cNvPr>
            <p:cNvSpPr txBox="1"/>
            <p:nvPr/>
          </p:nvSpPr>
          <p:spPr>
            <a:xfrm>
              <a:off x="2549967" y="2572372"/>
              <a:ext cx="1258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straight</a:t>
              </a:r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9B060537-F6E6-4D10-959A-5920C25CC5EE}"/>
              </a:ext>
            </a:extLst>
          </p:cNvPr>
          <p:cNvGrpSpPr/>
          <p:nvPr/>
        </p:nvGrpSpPr>
        <p:grpSpPr>
          <a:xfrm>
            <a:off x="5489972" y="4897590"/>
            <a:ext cx="1508760" cy="594360"/>
            <a:chOff x="2424643" y="2542995"/>
            <a:chExt cx="1508760" cy="594360"/>
          </a:xfrm>
        </p:grpSpPr>
        <p:sp>
          <p:nvSpPr>
            <p:cNvPr id="119" name="Rounded Rectangle 53">
              <a:extLst>
                <a:ext uri="{FF2B5EF4-FFF2-40B4-BE49-F238E27FC236}">
                  <a16:creationId xmlns:a16="http://schemas.microsoft.com/office/drawing/2014/main" id="{51A9EF47-2CAF-42E4-A88B-1FA6ACE51009}"/>
                </a:ext>
              </a:extLst>
            </p:cNvPr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7803B60F-B4D8-40DD-9402-4994BF0CFDFD}"/>
                </a:ext>
              </a:extLst>
            </p:cNvPr>
            <p:cNvSpPr txBox="1"/>
            <p:nvPr/>
          </p:nvSpPr>
          <p:spPr>
            <a:xfrm>
              <a:off x="2549967" y="2572372"/>
              <a:ext cx="1258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fair</a:t>
              </a:r>
            </a:p>
          </p:txBody>
        </p: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9A735741-A966-4373-AE53-AC7076A851B9}"/>
              </a:ext>
            </a:extLst>
          </p:cNvPr>
          <p:cNvGrpSpPr/>
          <p:nvPr/>
        </p:nvGrpSpPr>
        <p:grpSpPr>
          <a:xfrm>
            <a:off x="7422901" y="4347390"/>
            <a:ext cx="1508760" cy="594360"/>
            <a:chOff x="2424643" y="2542995"/>
            <a:chExt cx="1508760" cy="594360"/>
          </a:xfrm>
        </p:grpSpPr>
        <p:sp>
          <p:nvSpPr>
            <p:cNvPr id="122" name="Rounded Rectangle 53">
              <a:extLst>
                <a:ext uri="{FF2B5EF4-FFF2-40B4-BE49-F238E27FC236}">
                  <a16:creationId xmlns:a16="http://schemas.microsoft.com/office/drawing/2014/main" id="{C55850A1-A536-4AC0-9BB4-F77AA9E32A1C}"/>
                </a:ext>
              </a:extLst>
            </p:cNvPr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021D7C54-AC35-4642-A840-49500D878933}"/>
                </a:ext>
              </a:extLst>
            </p:cNvPr>
            <p:cNvSpPr txBox="1"/>
            <p:nvPr/>
          </p:nvSpPr>
          <p:spPr>
            <a:xfrm>
              <a:off x="2549967" y="2572372"/>
              <a:ext cx="1258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wavy</a:t>
              </a:r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91088E36-CC9C-41DA-A6B7-13902AA1763D}"/>
              </a:ext>
            </a:extLst>
          </p:cNvPr>
          <p:cNvGrpSpPr/>
          <p:nvPr/>
        </p:nvGrpSpPr>
        <p:grpSpPr>
          <a:xfrm>
            <a:off x="7548225" y="2999376"/>
            <a:ext cx="2470196" cy="594360"/>
            <a:chOff x="2424643" y="2542995"/>
            <a:chExt cx="1508760" cy="594360"/>
          </a:xfrm>
        </p:grpSpPr>
        <p:sp>
          <p:nvSpPr>
            <p:cNvPr id="125" name="Rounded Rectangle 53">
              <a:extLst>
                <a:ext uri="{FF2B5EF4-FFF2-40B4-BE49-F238E27FC236}">
                  <a16:creationId xmlns:a16="http://schemas.microsoft.com/office/drawing/2014/main" id="{6D0D8EAE-E685-4BDB-9A25-427479943E9D}"/>
                </a:ext>
              </a:extLst>
            </p:cNvPr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3D3515D6-456F-413E-B3F6-05153C96DDA8}"/>
                </a:ext>
              </a:extLst>
            </p:cNvPr>
            <p:cNvSpPr txBox="1"/>
            <p:nvPr/>
          </p:nvSpPr>
          <p:spPr>
            <a:xfrm>
              <a:off x="2549967" y="2572372"/>
              <a:ext cx="1258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long/ short</a:t>
              </a:r>
              <a:endParaRPr 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114833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953398" y="1279922"/>
            <a:ext cx="1646780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/>
              <a:t>Guessing</a:t>
            </a:r>
            <a:endParaRPr lang="en-US" sz="2800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pic>
        <p:nvPicPr>
          <p:cNvPr id="1028" name="Picture 4" descr="Find someone Images, Stock Photos &amp; Vectors | Shutterstock">
            <a:extLst>
              <a:ext uri="{FF2B5EF4-FFF2-40B4-BE49-F238E27FC236}">
                <a16:creationId xmlns:a16="http://schemas.microsoft.com/office/drawing/2014/main" id="{EEEB44F3-23BC-479B-9ECC-42B3DB13E1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58"/>
          <a:stretch/>
        </p:blipFill>
        <p:spPr bwMode="auto">
          <a:xfrm>
            <a:off x="714543" y="2349209"/>
            <a:ext cx="3307300" cy="3103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131589" y="1759047"/>
            <a:ext cx="10245657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Work in groups. Take turns to describe a classmate. Other group members guess who  he / she is.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619763" y="2902809"/>
            <a:ext cx="220464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</a:rPr>
              <a:t>Example: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600178" y="3541169"/>
            <a:ext cx="731711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i="1" dirty="0"/>
              <a:t>A: </a:t>
            </a:r>
            <a:r>
              <a:rPr lang="en-US" sz="3600" dirty="0"/>
              <a:t>She has long hair and big eyes.</a:t>
            </a:r>
          </a:p>
          <a:p>
            <a:pPr>
              <a:lnSpc>
                <a:spcPct val="150000"/>
              </a:lnSpc>
            </a:pPr>
            <a:r>
              <a:rPr lang="en-US" sz="3600" b="1" i="1" dirty="0"/>
              <a:t>B: </a:t>
            </a:r>
            <a:r>
              <a:rPr lang="en-US" sz="3600" dirty="0"/>
              <a:t>Is that Lan?</a:t>
            </a:r>
          </a:p>
          <a:p>
            <a:pPr>
              <a:lnSpc>
                <a:spcPct val="150000"/>
              </a:lnSpc>
            </a:pPr>
            <a:r>
              <a:rPr lang="en-US" sz="3600" b="1" i="1" dirty="0"/>
              <a:t>A: </a:t>
            </a:r>
            <a:r>
              <a:rPr lang="en-US" sz="3600" dirty="0"/>
              <a:t>That’s right.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4398" t="26562" r="2092" b="12500"/>
          <a:stretch/>
        </p:blipFill>
        <p:spPr>
          <a:xfrm>
            <a:off x="1184375" y="1324016"/>
            <a:ext cx="1663452" cy="451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80664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487067" y="2344581"/>
            <a:ext cx="1144562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identify the topic of the unit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use lexical items related to friends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identify the language features that are covered in the unit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88" y="143656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250138" y="1896087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836656" y="1940421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1: GETTING STARTED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MY FRIENDS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07B7897-B16D-44E3-91AE-9D0FF2697117}"/>
              </a:ext>
            </a:extLst>
          </p:cNvPr>
          <p:cNvSpPr txBox="1"/>
          <p:nvPr/>
        </p:nvSpPr>
        <p:spPr>
          <a:xfrm>
            <a:off x="3800853" y="2735932"/>
            <a:ext cx="4427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26649"/>
                </a:solidFill>
              </a:rPr>
              <a:t>A surprise guest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113518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622990" y="1742250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21279" y="1289230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0676" y="1916993"/>
            <a:ext cx="1133328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Write </a:t>
            </a:r>
            <a:r>
              <a:rPr lang="en-US" sz="3600" dirty="0"/>
              <a:t>some sentences to describe at least 3 </a:t>
            </a:r>
            <a:r>
              <a:rPr lang="en-US" sz="3600"/>
              <a:t>classmates.</a:t>
            </a:r>
          </a:p>
          <a:p>
            <a:pPr>
              <a:lnSpc>
                <a:spcPct val="150000"/>
              </a:lnSpc>
            </a:pPr>
            <a:r>
              <a:rPr lang="en-US" sz="3600"/>
              <a:t>- Do exercises in the workbook.</a:t>
            </a:r>
          </a:p>
          <a:p>
            <a:pPr>
              <a:lnSpc>
                <a:spcPct val="150000"/>
              </a:lnSpc>
            </a:pPr>
            <a:r>
              <a:rPr lang="en-US" sz="3600"/>
              <a:t>- Start preparing for the Project of the unit.</a:t>
            </a:r>
          </a:p>
          <a:p>
            <a:pPr>
              <a:lnSpc>
                <a:spcPct val="150000"/>
              </a:lnSpc>
            </a:pP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918" y="3174022"/>
            <a:ext cx="3407676" cy="340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03" y="0"/>
            <a:ext cx="9095102" cy="6858000"/>
          </a:xfrm>
        </p:spPr>
      </p:pic>
      <p:grpSp>
        <p:nvGrpSpPr>
          <p:cNvPr id="16" name="Group 15"/>
          <p:cNvGrpSpPr/>
          <p:nvPr/>
        </p:nvGrpSpPr>
        <p:grpSpPr>
          <a:xfrm>
            <a:off x="2949901" y="3510328"/>
            <a:ext cx="6869145" cy="1877988"/>
            <a:chOff x="2949901" y="3510328"/>
            <a:chExt cx="6869145" cy="187798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879C85B-8CF1-467C-90E2-2EFA7DD63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820" y="3510790"/>
              <a:ext cx="1327361" cy="1877072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A8DCC60-7CC6-4BB5-93C9-B6ABD7122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901" y="3510330"/>
              <a:ext cx="1319185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953C47D-F5F3-4C8B-95AB-CB1D25CCA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7236" y="3514195"/>
              <a:ext cx="1323683" cy="1870317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3DF6CF5-0997-49BE-A637-2641803BF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89934" y="3510328"/>
              <a:ext cx="1329112" cy="1877988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0B541C0-B76C-43AB-9EAF-B49801DFF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654" y="3510329"/>
              <a:ext cx="1329112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</p:grpSp>
      <p:sp>
        <p:nvSpPr>
          <p:cNvPr id="15" name="Rectangle 14"/>
          <p:cNvSpPr/>
          <p:nvPr/>
        </p:nvSpPr>
        <p:spPr>
          <a:xfrm>
            <a:off x="2949901" y="5654655"/>
            <a:ext cx="65297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atin typeface="Calibri" panose="020F0502020204030204" pitchFamily="34" charset="0"/>
              </a:rPr>
              <a:t>Website: </a:t>
            </a:r>
            <a:r>
              <a:rPr lang="en-GB" sz="2000" b="1" i="1" dirty="0" err="1">
                <a:latin typeface="Calibri" panose="020F0502020204030204" pitchFamily="34" charset="0"/>
              </a:rPr>
              <a:t>hoclieu.vn</a:t>
            </a:r>
            <a:endParaRPr lang="en-GB" sz="2000" dirty="0"/>
          </a:p>
          <a:p>
            <a:pPr algn="ctr"/>
            <a:r>
              <a:rPr lang="en-GB" sz="2000" b="1" dirty="0" err="1">
                <a:latin typeface="Calibri" panose="020F0502020204030204" pitchFamily="34" charset="0"/>
              </a:rPr>
              <a:t>Fanpage</a:t>
            </a:r>
            <a:r>
              <a:rPr lang="en-GB" sz="2000" b="1" dirty="0">
                <a:latin typeface="Calibri" panose="020F0502020204030204" pitchFamily="34" charset="0"/>
              </a:rPr>
              <a:t>: </a:t>
            </a:r>
            <a:r>
              <a:rPr lang="en-GB" sz="2000" b="1" i="1" dirty="0" err="1">
                <a:latin typeface="Calibri" panose="020F0502020204030204" pitchFamily="34" charset="0"/>
              </a:rPr>
              <a:t>facebook.com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r>
              <a:rPr lang="en-GB" sz="2000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42491686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751569" y="2214811"/>
            <a:ext cx="1835914" cy="61760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PRESENTATION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0" y="3591701"/>
            <a:ext cx="1835914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PRACTICE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830704" y="4859322"/>
            <a:ext cx="1835914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PRODUCTION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234448"/>
            <a:ext cx="6060968" cy="618004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The body part song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87393" y="2217877"/>
            <a:ext cx="6078745" cy="635893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90857" y="3206834"/>
            <a:ext cx="6075281" cy="1371183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Listen and read.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2: Fill the blanks with the words from the conversation.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3: Label the body parts with the words in the box.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4: Work in groups. Complete the word webs.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69810" y="4912375"/>
            <a:ext cx="6063860" cy="647223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</a:t>
            </a:r>
            <a:r>
              <a:rPr lang="vi-VN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Game: Guessing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1164451" cy="805658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7" y="2523615"/>
            <a:ext cx="1164452" cy="1068086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5074" y="3892425"/>
            <a:ext cx="1243587" cy="966897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60" y="5845857"/>
            <a:ext cx="1835914" cy="604154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CONSOLIDATION</a:t>
            </a:r>
            <a:endParaRPr lang="en-GB" b="1" dirty="0">
              <a:solidFill>
                <a:schemeClr val="bg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587118" y="5160045"/>
            <a:ext cx="1243587" cy="685811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8839" y="5893956"/>
            <a:ext cx="6060968" cy="684962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64976" y="251696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151494" y="296030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1: GETTING STARTED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937828" y="97859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-1172" y="2492419"/>
            <a:ext cx="30340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/>
                </a:solidFill>
              </a:rPr>
              <a:t>The </a:t>
            </a:r>
          </a:p>
          <a:p>
            <a:pPr algn="ctr"/>
            <a:r>
              <a:rPr lang="en-US" sz="4000" b="1">
                <a:solidFill>
                  <a:schemeClr val="accent2"/>
                </a:solidFill>
              </a:rPr>
              <a:t>body part </a:t>
            </a:r>
            <a:endParaRPr lang="en-US" sz="4000" b="1" dirty="0">
              <a:solidFill>
                <a:schemeClr val="accent2"/>
              </a:solidFill>
            </a:endParaRPr>
          </a:p>
          <a:p>
            <a:pPr algn="ctr"/>
            <a:r>
              <a:rPr lang="en-US" sz="4000" b="1" dirty="0">
                <a:solidFill>
                  <a:schemeClr val="accent2"/>
                </a:solidFill>
              </a:rPr>
              <a:t>song</a:t>
            </a:r>
          </a:p>
        </p:txBody>
      </p:sp>
      <p:pic>
        <p:nvPicPr>
          <p:cNvPr id="2" name="Body Bop Bop Dance - Body Parts Song - Dance Along - Pinkfong Songs for Childre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204" end="1651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66767" y="1289999"/>
            <a:ext cx="8816684" cy="4959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849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913" y="490854"/>
            <a:ext cx="9144000" cy="6040631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313650" y="3991506"/>
            <a:ext cx="800079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/>
              <a:t>1. What </a:t>
            </a:r>
            <a:r>
              <a:rPr lang="en-US" sz="3600" dirty="0"/>
              <a:t>are </a:t>
            </a:r>
            <a:r>
              <a:rPr lang="en-US" sz="3600" dirty="0" err="1"/>
              <a:t>Phong</a:t>
            </a:r>
            <a:r>
              <a:rPr lang="en-US" sz="3600" dirty="0"/>
              <a:t> and Nam doing?</a:t>
            </a:r>
          </a:p>
          <a:p>
            <a:r>
              <a:rPr lang="en-US" sz="3600"/>
              <a:t>2. What is Phong’s </a:t>
            </a:r>
            <a:r>
              <a:rPr lang="en-US" sz="3600" dirty="0" err="1"/>
              <a:t>favourite</a:t>
            </a:r>
            <a:r>
              <a:rPr lang="en-US" sz="3600" dirty="0"/>
              <a:t> magazine?</a:t>
            </a:r>
          </a:p>
          <a:p>
            <a:r>
              <a:rPr lang="en-US" sz="3600"/>
              <a:t>3. Who </a:t>
            </a:r>
            <a:r>
              <a:rPr lang="en-US" sz="3600" dirty="0"/>
              <a:t>do </a:t>
            </a:r>
            <a:r>
              <a:rPr lang="en-US" sz="3600" dirty="0" err="1"/>
              <a:t>Phong</a:t>
            </a:r>
            <a:r>
              <a:rPr lang="en-US" sz="3600" dirty="0"/>
              <a:t> and Nam see?</a:t>
            </a:r>
          </a:p>
          <a:p>
            <a:r>
              <a:rPr lang="en-US" sz="3600"/>
              <a:t>4. Where </a:t>
            </a:r>
            <a:r>
              <a:rPr lang="en-US" sz="3600" dirty="0"/>
              <a:t>are the two girls going?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690321" y="2346433"/>
            <a:ext cx="5682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Answer the questions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0" y="1572419"/>
            <a:ext cx="61084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FB7BD"/>
                </a:solidFill>
              </a:rPr>
              <a:t>A surprise guest</a:t>
            </a:r>
          </a:p>
        </p:txBody>
      </p:sp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612111" y="1528724"/>
            <a:ext cx="5231128" cy="1382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glasses</a:t>
            </a:r>
            <a:r>
              <a:rPr lang="en-US" sz="60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67787" y="5165032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mắt</a:t>
            </a:r>
            <a:r>
              <a:rPr lang="en-US" sz="4800" dirty="0"/>
              <a:t> </a:t>
            </a:r>
            <a:r>
              <a:rPr lang="en-US" sz="4800" dirty="0" err="1"/>
              <a:t>kính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852565" y="3761137"/>
            <a:ext cx="256672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ɡlɑːsɪz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Amazon.com: grinderPUNCH - Non-Prescription Round Circle Frame Clear Lens  Glasses Large Bla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587" y="2323070"/>
            <a:ext cx="5158340" cy="300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lass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2920" y="3871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2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174316" y="1312813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cheek</a:t>
            </a:r>
            <a:r>
              <a:rPr lang="en-US" sz="6600" b="1" dirty="0"/>
              <a:t>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má</a:t>
            </a:r>
            <a:r>
              <a:rPr lang="en-US" sz="4800" dirty="0"/>
              <a:t> 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2286289" y="3130480"/>
            <a:ext cx="183255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tʃiːk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cheek__gb_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6534" y="3204542"/>
            <a:ext cx="635826" cy="635824"/>
          </a:xfrm>
          <a:prstGeom prst="rect">
            <a:avLst/>
          </a:prstGeom>
        </p:spPr>
      </p:pic>
      <p:pic>
        <p:nvPicPr>
          <p:cNvPr id="2056" name="Picture 8" descr="Portrait of little Asian kid girl keeping finger on cheek isolated on white  background. Photos | Adobe Stock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1293" y1="68056" x2="66427" y2="95278"/>
                        <a14:foregroundMark x1="65530" y1="75833" x2="36625" y2="86667"/>
                        <a14:foregroundMark x1="36625" y1="95278" x2="62298" y2="97500"/>
                        <a14:foregroundMark x1="66966" y1="79444" x2="71095" y2="7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762" y="1312813"/>
            <a:ext cx="6248776" cy="4038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414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64379" y="1074804"/>
            <a:ext cx="6459566" cy="2401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foot</a:t>
            </a:r>
            <a:r>
              <a:rPr lang="en-US" sz="6600" b="1" dirty="0"/>
              <a:t> </a:t>
            </a:r>
            <a:r>
              <a:rPr lang="en-US" sz="6000" b="1" dirty="0">
                <a:solidFill>
                  <a:srgbClr val="AD4F0F"/>
                </a:solidFill>
              </a:rPr>
              <a:t>(n-s)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8000" b="1" dirty="0">
                <a:solidFill>
                  <a:srgbClr val="AD4F0F"/>
                </a:solidFill>
              </a:rPr>
              <a:t>feet</a:t>
            </a:r>
            <a:r>
              <a:rPr lang="en-US" sz="6600" b="1" dirty="0">
                <a:solidFill>
                  <a:prstClr val="black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</a:rPr>
              <a:t>(n-p)</a:t>
            </a:r>
            <a:endParaRPr lang="en-US" sz="4800" b="1" dirty="0">
              <a:solidFill>
                <a:srgbClr val="AD4F0F"/>
              </a:solidFill>
            </a:endParaRPr>
          </a:p>
          <a:p>
            <a:pPr marL="0" indent="0" algn="ctr">
              <a:buNone/>
            </a:pPr>
            <a:endParaRPr lang="en-US" sz="4800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02142" y="5423840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>
                <a:solidFill>
                  <a:srgbClr val="000000"/>
                </a:solidFill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bàn</a:t>
            </a:r>
            <a:r>
              <a:rPr lang="en-US" sz="4800" dirty="0">
                <a:solidFill>
                  <a:srgbClr val="000000"/>
                </a:solidFill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chân</a:t>
            </a:r>
            <a:r>
              <a:rPr lang="en-US" sz="4800" dirty="0"/>
              <a:t> 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2553415" y="3685662"/>
            <a:ext cx="148149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err="1">
                <a:solidFill>
                  <a:schemeClr val="accent5">
                    <a:lumMod val="50000"/>
                  </a:schemeClr>
                </a:solidFill>
              </a:rPr>
              <a:t>fʊt</a:t>
            </a:r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  <a:p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fiːt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Feet Stock Illustrations, Cliparts and Royalty Free Feet Vector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757" y="1657585"/>
            <a:ext cx="428625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foot__gb_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99138" y="3878046"/>
            <a:ext cx="549479" cy="549478"/>
          </a:xfrm>
          <a:prstGeom prst="rect">
            <a:avLst/>
          </a:prstGeom>
        </p:spPr>
      </p:pic>
      <p:pic>
        <p:nvPicPr>
          <p:cNvPr id="18" name="feet__gb_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99138" y="4650943"/>
            <a:ext cx="549477" cy="54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665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6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4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3" name="Round Single Corner Rectangle 1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9306493"/>
              </p:ext>
            </p:extLst>
          </p:nvPr>
        </p:nvGraphicFramePr>
        <p:xfrm>
          <a:off x="1333486" y="1988181"/>
          <a:ext cx="10031203" cy="3573792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2274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157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880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5406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glasses (n)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ʌnˈjuːʒuəl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kính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cheek (n) 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/tʃiːk/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má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foot (n-s) </a:t>
                      </a: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</a:p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feet 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(n-p)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/fʊt/ 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/fiːt/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bàn chân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6266497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foot__gb_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90575" y="4462463"/>
            <a:ext cx="457201" cy="457200"/>
          </a:xfrm>
          <a:prstGeom prst="rect">
            <a:avLst/>
          </a:prstGeom>
        </p:spPr>
      </p:pic>
      <p:pic>
        <p:nvPicPr>
          <p:cNvPr id="3" name="feet__gb_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6604" y="5051496"/>
            <a:ext cx="457199" cy="457200"/>
          </a:xfrm>
          <a:prstGeom prst="rect">
            <a:avLst/>
          </a:prstGeom>
        </p:spPr>
      </p:pic>
      <p:pic>
        <p:nvPicPr>
          <p:cNvPr id="5" name="cheek__gb_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56440" y="3699461"/>
            <a:ext cx="487362" cy="487363"/>
          </a:xfrm>
          <a:prstGeom prst="rect">
            <a:avLst/>
          </a:prstGeom>
        </p:spPr>
      </p:pic>
      <p:pic>
        <p:nvPicPr>
          <p:cNvPr id="15" name="glasses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95321" y="29209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24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4514</TotalTime>
  <Words>912</Words>
  <Application>Microsoft Office PowerPoint</Application>
  <PresentationFormat>Widescreen</PresentationFormat>
  <Paragraphs>252</Paragraphs>
  <Slides>21</Slides>
  <Notes>18</Notes>
  <HiddenSlides>0</HiddenSlides>
  <MMClips>10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Myriad Pro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Administrator</cp:lastModifiedBy>
  <cp:revision>237</cp:revision>
  <dcterms:created xsi:type="dcterms:W3CDTF">2020-12-09T02:04:09Z</dcterms:created>
  <dcterms:modified xsi:type="dcterms:W3CDTF">2024-10-11T02:52:03Z</dcterms:modified>
</cp:coreProperties>
</file>