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71" r:id="rId2"/>
    <p:sldId id="256" r:id="rId3"/>
    <p:sldId id="531" r:id="rId4"/>
    <p:sldId id="436" r:id="rId5"/>
    <p:sldId id="622" r:id="rId6"/>
    <p:sldId id="446" r:id="rId7"/>
    <p:sldId id="623" r:id="rId8"/>
    <p:sldId id="596" r:id="rId9"/>
    <p:sldId id="624" r:id="rId10"/>
    <p:sldId id="625" r:id="rId11"/>
    <p:sldId id="626" r:id="rId12"/>
    <p:sldId id="599" r:id="rId13"/>
    <p:sldId id="627" r:id="rId14"/>
    <p:sldId id="628" r:id="rId15"/>
    <p:sldId id="456" r:id="rId16"/>
    <p:sldId id="629" r:id="rId17"/>
    <p:sldId id="457" r:id="rId18"/>
    <p:sldId id="604" r:id="rId19"/>
    <p:sldId id="605" r:id="rId20"/>
    <p:sldId id="631" r:id="rId21"/>
    <p:sldId id="632" r:id="rId22"/>
    <p:sldId id="314" r:id="rId23"/>
    <p:sldId id="330"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727"/>
    <a:srgbClr val="F0AE2C"/>
    <a:srgbClr val="F9D00F"/>
    <a:srgbClr val="FBD9DA"/>
    <a:srgbClr val="FCE8C6"/>
    <a:srgbClr val="D4E1B1"/>
    <a:srgbClr val="F96D7F"/>
    <a:srgbClr val="FFC4A3"/>
    <a:srgbClr val="D3AB7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109" d="100"/>
          <a:sy n="109" d="100"/>
        </p:scale>
        <p:origin x="858" y="108"/>
      </p:cViewPr>
      <p:guideLst>
        <p:guide orient="horz" pos="2162"/>
        <p:guide pos="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tram (n)</a:t>
            </a:r>
            <a:r>
              <a:rPr lang="en-US" sz="4400" b="1"/>
              <a:t> </a:t>
            </a:r>
            <a:endParaRPr lang="en-US" sz="4400" b="1" dirty="0">
              <a:solidFill>
                <a:srgbClr val="AD4F0F"/>
              </a:solidFill>
            </a:endParaRPr>
          </a:p>
        </p:txBody>
      </p:sp>
      <p:sp>
        <p:nvSpPr>
          <p:cNvPr id="12" name="Rectangle 11"/>
          <p:cNvSpPr/>
          <p:nvPr/>
        </p:nvSpPr>
        <p:spPr>
          <a:xfrm>
            <a:off x="1120322" y="4417019"/>
            <a:ext cx="4050892" cy="829945"/>
          </a:xfrm>
          <a:prstGeom prst="rect">
            <a:avLst/>
          </a:prstGeom>
        </p:spPr>
        <p:txBody>
          <a:bodyPr wrap="square">
            <a:spAutoFit/>
          </a:bodyPr>
          <a:lstStyle/>
          <a:p>
            <a:pPr lvl="0" algn="ctr"/>
            <a:r>
              <a:rPr lang="en-US" sz="4800"/>
              <a:t>xe điện</a:t>
            </a:r>
          </a:p>
        </p:txBody>
      </p:sp>
      <p:sp>
        <p:nvSpPr>
          <p:cNvPr id="2" name="Rectangle 1"/>
          <p:cNvSpPr/>
          <p:nvPr/>
        </p:nvSpPr>
        <p:spPr>
          <a:xfrm>
            <a:off x="2244034" y="3082855"/>
            <a:ext cx="2089785" cy="829945"/>
          </a:xfrm>
          <a:prstGeom prst="rect">
            <a:avLst/>
          </a:prstGeom>
        </p:spPr>
        <p:txBody>
          <a:bodyPr wrap="none">
            <a:spAutoFit/>
          </a:bodyPr>
          <a:lstStyle/>
          <a:p>
            <a:pPr algn="ctr"/>
            <a:r>
              <a:rPr lang="en-US" sz="4800" b="1">
                <a:solidFill>
                  <a:schemeClr val="accent5">
                    <a:lumMod val="50000"/>
                  </a:schemeClr>
                </a:solidFill>
              </a:rPr>
              <a:t>/træm/</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158230" y="1144270"/>
            <a:ext cx="5416550" cy="230695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an electric vehicle that transports people, usually in cities, and goes along metal tracks in the road</a:t>
            </a:r>
          </a:p>
        </p:txBody>
      </p:sp>
      <p:pic>
        <p:nvPicPr>
          <p:cNvPr id="4" name="tram">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313815" y="3082925"/>
            <a:ext cx="721360" cy="721360"/>
          </a:xfrm>
          <a:prstGeom prst="rect">
            <a:avLst/>
          </a:prstGeom>
        </p:spPr>
      </p:pic>
      <p:pic>
        <p:nvPicPr>
          <p:cNvPr id="5" name="Picture 4" descr="78fb6700-596d-4857-bcca-1e6c8c7a4b6d"/>
          <p:cNvPicPr>
            <a:picLocks noChangeAspect="1"/>
          </p:cNvPicPr>
          <p:nvPr/>
        </p:nvPicPr>
        <p:blipFill>
          <a:blip r:embed="rId6"/>
          <a:stretch>
            <a:fillRect/>
          </a:stretch>
        </p:blipFill>
        <p:spPr>
          <a:xfrm>
            <a:off x="6268720" y="3461385"/>
            <a:ext cx="5063490" cy="291782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800" decel="100000"/>
                                        <p:tgtEl>
                                          <p:spTgt spid="5"/>
                                        </p:tgtEl>
                                      </p:cBhvr>
                                    </p:animEffect>
                                    <p:anim calcmode="lin" valueType="num">
                                      <p:cBhvr>
                                        <p:cTn id="22" dur="800" decel="100000" fill="hold"/>
                                        <p:tgtEl>
                                          <p:spTgt spid="5"/>
                                        </p:tgtEl>
                                        <p:attrNameLst>
                                          <p:attrName>style.rotation</p:attrName>
                                        </p:attrNameLst>
                                      </p:cBhvr>
                                      <p:tavLst>
                                        <p:tav tm="0">
                                          <p:val>
                                            <p:fltVal val="-90"/>
                                          </p:val>
                                        </p:tav>
                                        <p:tav tm="100000">
                                          <p:val>
                                            <p:fltVal val="0"/>
                                          </p:val>
                                        </p:tav>
                                      </p:tavLst>
                                    </p:anim>
                                    <p:anim calcmode="lin" valueType="num">
                                      <p:cBhvr>
                                        <p:cTn id="23" dur="800" decel="100000" fill="hold"/>
                                        <p:tgtEl>
                                          <p:spTgt spid="5"/>
                                        </p:tgtEl>
                                        <p:attrNameLst>
                                          <p:attrName>ppt_x</p:attrName>
                                        </p:attrNameLst>
                                      </p:cBhvr>
                                      <p:tavLst>
                                        <p:tav tm="0">
                                          <p:val>
                                            <p:strVal val="#ppt_x+0.4"/>
                                          </p:val>
                                        </p:tav>
                                        <p:tav tm="100000">
                                          <p:val>
                                            <p:strVal val="#ppt_x-0.05"/>
                                          </p:val>
                                        </p:tav>
                                      </p:tavLst>
                                    </p:anim>
                                    <p:anim calcmode="lin" valueType="num">
                                      <p:cBhvr>
                                        <p:cTn id="24" dur="800" decel="100000" fill="hold"/>
                                        <p:tgtEl>
                                          <p:spTgt spid="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nvGraphicFramePr>
        <p:xfrm>
          <a:off x="704850" y="1577340"/>
          <a:ext cx="11174730" cy="2607945"/>
        </p:xfrm>
        <a:graphic>
          <a:graphicData uri="http://schemas.openxmlformats.org/drawingml/2006/table">
            <a:tbl>
              <a:tblPr firstRow="1" bandRow="1">
                <a:tableStyleId>{5DA37D80-6434-44D0-A028-1B22A696006F}</a:tableStyleId>
              </a:tblPr>
              <a:tblGrid>
                <a:gridCol w="3948430">
                  <a:extLst>
                    <a:ext uri="{9D8B030D-6E8A-4147-A177-3AD203B41FA5}">
                      <a16:colId xmlns:a16="http://schemas.microsoft.com/office/drawing/2014/main" val="20000"/>
                    </a:ext>
                  </a:extLst>
                </a:gridCol>
                <a:gridCol w="3785870">
                  <a:extLst>
                    <a:ext uri="{9D8B030D-6E8A-4147-A177-3AD203B41FA5}">
                      <a16:colId xmlns:a16="http://schemas.microsoft.com/office/drawing/2014/main" val="20001"/>
                    </a:ext>
                  </a:extLst>
                </a:gridCol>
                <a:gridCol w="3440430">
                  <a:extLst>
                    <a:ext uri="{9D8B030D-6E8A-4147-A177-3AD203B41FA5}">
                      <a16:colId xmlns:a16="http://schemas.microsoft.com/office/drawing/2014/main" val="20002"/>
                    </a:ext>
                  </a:extLst>
                </a:gridCol>
              </a:tblGrid>
              <a:tr h="756920">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rush hour (n)</a:t>
                      </a: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/ˈrʌʃ aʊə/</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giờ cao điểm</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186180">
                <a:tc>
                  <a:txBody>
                    <a:bodyPr/>
                    <a:lstStyle/>
                    <a:p>
                      <a:pPr marL="144145" marR="0" indent="-144145">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2. tram (n) </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/træm/</a:t>
                      </a:r>
                    </a:p>
                  </a:txBody>
                  <a:tcPr marL="36195" marR="3619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xe điện</a:t>
                      </a:r>
                    </a:p>
                  </a:txBody>
                  <a:tcPr marL="36195" marR="36195" marT="71755" marB="71755" anchor="ctr"/>
                </a:tc>
                <a:extLst>
                  <a:ext uri="{0D108BD9-81ED-4DB2-BD59-A6C34878D82A}">
                    <a16:rowId xmlns:a16="http://schemas.microsoft.com/office/drawing/2014/main" val="10002"/>
                  </a:ext>
                </a:extLst>
              </a:tr>
            </a:tbl>
          </a:graphicData>
        </a:graphic>
      </p:graphicFrame>
      <p:sp>
        <p:nvSpPr>
          <p:cNvPr id="6" name="TextBox 5"/>
          <p:cNvSpPr txBox="1"/>
          <p:nvPr/>
        </p:nvSpPr>
        <p:spPr>
          <a:xfrm>
            <a:off x="499767" y="66087"/>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62865" y="2320290"/>
            <a:ext cx="721360" cy="721360"/>
          </a:xfrm>
          <a:prstGeom prst="rect">
            <a:avLst/>
          </a:prstGeom>
        </p:spPr>
      </p:pic>
      <p:pic>
        <p:nvPicPr>
          <p:cNvPr id="3" name="tram">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62865" y="3288665"/>
            <a:ext cx="721360" cy="72136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6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8"/>
                </p:tgtEl>
              </p:cMediaNode>
            </p:audio>
            <p:audio>
              <p:cMediaNode>
                <p:cTn id="12" fill="hold" display="1">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 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Box 11"/>
          <p:cNvSpPr txBox="1"/>
          <p:nvPr/>
        </p:nvSpPr>
        <p:spPr>
          <a:xfrm>
            <a:off x="763270" y="2287905"/>
            <a:ext cx="3025775" cy="583565"/>
          </a:xfrm>
          <a:prstGeom prst="rect">
            <a:avLst/>
          </a:prstGeom>
          <a:solidFill>
            <a:srgbClr val="829460"/>
          </a:solidFill>
          <a:effectLst/>
        </p:spPr>
        <p:txBody>
          <a:bodyPr wrap="square" rtlCol="0">
            <a:spAutoFit/>
          </a:bodyPr>
          <a:lstStyle/>
          <a:p>
            <a:pPr algn="ctr"/>
            <a:r>
              <a:rPr lang="en-US" sz="3200">
                <a:solidFill>
                  <a:schemeClr val="bg1"/>
                </a:solidFill>
                <a:sym typeface="+mn-ea"/>
              </a:rPr>
              <a:t>Situation:</a:t>
            </a:r>
            <a:endParaRPr lang="en-US" sz="3200" b="1" dirty="0">
              <a:ln>
                <a:noFill/>
              </a:ln>
              <a:solidFill>
                <a:schemeClr val="tx1"/>
              </a:solidFill>
              <a:effectLst>
                <a:glow rad="88900">
                  <a:schemeClr val="bg1"/>
                </a:glow>
              </a:effectLst>
              <a:cs typeface="Arial" panose="020B0604020202020204" pitchFamily="34" charset="0"/>
            </a:endParaRPr>
          </a:p>
        </p:txBody>
      </p:sp>
      <p:sp>
        <p:nvSpPr>
          <p:cNvPr id="21" name="Line Callout 1 20"/>
          <p:cNvSpPr/>
          <p:nvPr/>
        </p:nvSpPr>
        <p:spPr>
          <a:xfrm>
            <a:off x="6819265" y="1969135"/>
            <a:ext cx="4838700" cy="4267200"/>
          </a:xfrm>
          <a:prstGeom prst="borderCallout1">
            <a:avLst/>
          </a:prstGeom>
          <a:solidFill>
            <a:srgbClr val="FFE1E1"/>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Duong’s best friend is going to Singapore to study there. Duong’s dad knows that Duong wants to go to the airport to see him off. What will Duong’s dad do?</a:t>
            </a:r>
          </a:p>
        </p:txBody>
      </p:sp>
      <p:sp>
        <p:nvSpPr>
          <p:cNvPr id="23" name="TextBox 11"/>
          <p:cNvSpPr txBox="1"/>
          <p:nvPr/>
        </p:nvSpPr>
        <p:spPr>
          <a:xfrm>
            <a:off x="763270" y="3170555"/>
            <a:ext cx="4587240" cy="735965"/>
          </a:xfrm>
          <a:prstGeom prst="rect">
            <a:avLst/>
          </a:prstGeom>
          <a:solidFill>
            <a:srgbClr val="90A17D"/>
          </a:solidFill>
          <a:effectLst/>
        </p:spPr>
        <p:txBody>
          <a:bodyPr wrap="square" rtlCol="0">
            <a:noAutofit/>
          </a:bodyPr>
          <a:lstStyle/>
          <a:p>
            <a:pPr algn="ctr"/>
            <a:r>
              <a:rPr lang="en-US" sz="3200" dirty="0">
                <a:solidFill>
                  <a:schemeClr val="bg1"/>
                </a:solidFill>
                <a:sym typeface="+mn-ea"/>
              </a:rPr>
              <a:t>Try to make some guesses</a:t>
            </a:r>
            <a:endParaRPr lang="en-US" sz="3200" b="1" dirty="0">
              <a:ln>
                <a:noFill/>
              </a:ln>
              <a:solidFill>
                <a:schemeClr val="bg1"/>
              </a:solidFill>
              <a:effectLst>
                <a:glow rad="88900">
                  <a:schemeClr val="bg1"/>
                </a:glow>
              </a:effectLst>
              <a:cs typeface="Arial" panose="020B0604020202020204" pitchFamily="34" charset="0"/>
              <a:sym typeface="+mn-ea"/>
            </a:endParaRPr>
          </a:p>
        </p:txBody>
      </p:sp>
      <p:sp>
        <p:nvSpPr>
          <p:cNvPr id="25" name="TextBox 11"/>
          <p:cNvSpPr txBox="1"/>
          <p:nvPr/>
        </p:nvSpPr>
        <p:spPr>
          <a:xfrm>
            <a:off x="1320800" y="4093210"/>
            <a:ext cx="4587240" cy="1051560"/>
          </a:xfrm>
          <a:prstGeom prst="rect">
            <a:avLst/>
          </a:prstGeom>
          <a:solidFill>
            <a:srgbClr val="90A17D"/>
          </a:solidFill>
          <a:effectLst/>
        </p:spPr>
        <p:txBody>
          <a:bodyPr wrap="square" rtlCol="0">
            <a:noAutofit/>
          </a:bodyPr>
          <a:lstStyle/>
          <a:p>
            <a:pPr algn="ctr"/>
            <a:r>
              <a:rPr lang="en-US" sz="3200">
                <a:solidFill>
                  <a:schemeClr val="bg1"/>
                </a:solidFill>
                <a:sym typeface="+mn-ea"/>
              </a:rPr>
              <a:t>“I can take you to the airport if you like.”</a:t>
            </a:r>
          </a:p>
        </p:txBody>
      </p:sp>
      <p:sp>
        <p:nvSpPr>
          <p:cNvPr id="26" name="Right Arrow 25"/>
          <p:cNvSpPr/>
          <p:nvPr/>
        </p:nvSpPr>
        <p:spPr>
          <a:xfrm>
            <a:off x="334010" y="5340985"/>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TextBox 11"/>
          <p:cNvSpPr txBox="1"/>
          <p:nvPr/>
        </p:nvSpPr>
        <p:spPr>
          <a:xfrm>
            <a:off x="1131570" y="5216525"/>
            <a:ext cx="5302885" cy="1051560"/>
          </a:xfrm>
          <a:prstGeom prst="rect">
            <a:avLst/>
          </a:prstGeom>
          <a:solidFill>
            <a:srgbClr val="D3AB7B"/>
          </a:solidFill>
          <a:effectLst/>
        </p:spPr>
        <p:txBody>
          <a:bodyPr wrap="square" rtlCol="0">
            <a:noAutofit/>
          </a:bodyPr>
          <a:lstStyle/>
          <a:p>
            <a:pPr algn="ctr"/>
            <a:r>
              <a:rPr lang="en-US" sz="3200">
                <a:solidFill>
                  <a:schemeClr val="bg1"/>
                </a:solidFill>
                <a:sym typeface="+mn-ea"/>
              </a:rPr>
              <a:t>Duong’s dad says this sentence to offer to help him.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1" grpId="0" animBg="1"/>
      <p:bldP spid="21" grpId="1" animBg="1"/>
      <p:bldP spid="23" grpId="0" animBg="1"/>
      <p:bldP spid="23" grpId="1" animBg="1"/>
      <p:bldP spid="25" grpId="0" animBg="1"/>
      <p:bldP spid="25" grpId="1" animBg="1"/>
      <p:bldP spid="26" grpId="0" animBg="1"/>
      <p:bldP spid="26"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5"/>
          <a:stretch>
            <a:fillRect/>
          </a:stretch>
        </p:blipFill>
        <p:spPr>
          <a:xfrm>
            <a:off x="1951990" y="2009140"/>
            <a:ext cx="8145780" cy="2346960"/>
          </a:xfrm>
          <a:prstGeom prst="rect">
            <a:avLst/>
          </a:prstGeom>
        </p:spPr>
      </p:pic>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6" name="Content Placeholder 5"/>
          <p:cNvPicPr>
            <a:picLocks noGrp="1" noChangeAspect="1"/>
          </p:cNvPicPr>
          <p:nvPr>
            <p:ph idx="1"/>
          </p:nvPr>
        </p:nvPicPr>
        <p:blipFill>
          <a:blip r:embed="rId6"/>
          <a:stretch>
            <a:fillRect/>
          </a:stretch>
        </p:blipFill>
        <p:spPr>
          <a:xfrm>
            <a:off x="1964690" y="4368800"/>
            <a:ext cx="8221980" cy="2369185"/>
          </a:xfrm>
          <a:prstGeom prst="rect">
            <a:avLst/>
          </a:prstGeom>
        </p:spPr>
      </p:pic>
      <p:pic>
        <p:nvPicPr>
          <p:cNvPr id="9" name="011">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454025" y="3044825"/>
            <a:ext cx="1136650" cy="113665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p:cTn id="2" fill="hold" display="1">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additive="base">
                                        <p:cTn id="7" dur="46182"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3"/>
          <a:stretch>
            <a:fillRect/>
          </a:stretch>
        </p:blipFill>
        <p:spPr>
          <a:xfrm>
            <a:off x="351790" y="922655"/>
            <a:ext cx="7003415" cy="2018030"/>
          </a:xfrm>
          <a:prstGeom prst="rect">
            <a:avLst/>
          </a:prstGeom>
        </p:spPr>
      </p:pic>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4"/>
          <a:stretch>
            <a:fillRect/>
          </a:stretch>
        </p:blipFill>
        <p:spPr>
          <a:xfrm>
            <a:off x="351790" y="3025775"/>
            <a:ext cx="7105015" cy="2047240"/>
          </a:xfrm>
          <a:prstGeom prst="rect">
            <a:avLst/>
          </a:prstGeom>
        </p:spPr>
      </p:pic>
      <p:sp>
        <p:nvSpPr>
          <p:cNvPr id="26" name="Right Arrow 25"/>
          <p:cNvSpPr/>
          <p:nvPr/>
        </p:nvSpPr>
        <p:spPr>
          <a:xfrm>
            <a:off x="7522210" y="2762250"/>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0" name="Text Box 99"/>
          <p:cNvSpPr txBox="1"/>
          <p:nvPr/>
        </p:nvSpPr>
        <p:spPr>
          <a:xfrm>
            <a:off x="8425815" y="2311400"/>
            <a:ext cx="3633470" cy="1568450"/>
          </a:xfrm>
          <a:prstGeom prst="rect">
            <a:avLst/>
          </a:prstGeom>
          <a:noFill/>
          <a:ln w="9525">
            <a:noFill/>
          </a:ln>
        </p:spPr>
        <p:txBody>
          <a:bodyPr wrap="square">
            <a:spAutoFit/>
          </a:bodyPr>
          <a:lstStyle/>
          <a:p>
            <a:pPr marL="635" indent="-635"/>
            <a:r>
              <a:rPr lang="en-US" sz="3200" b="0" dirty="0">
                <a:latin typeface="Times New Roman" panose="02020603050405020304" pitchFamily="18" charset="0"/>
              </a:rPr>
              <a:t>These are two common ways to offer help.</a:t>
            </a:r>
          </a:p>
        </p:txBody>
      </p:sp>
      <p:sp>
        <p:nvSpPr>
          <p:cNvPr id="2" name="Text Box 1"/>
          <p:cNvSpPr txBox="1"/>
          <p:nvPr/>
        </p:nvSpPr>
        <p:spPr>
          <a:xfrm>
            <a:off x="1686560" y="5158105"/>
            <a:ext cx="8165465" cy="583565"/>
          </a:xfrm>
          <a:prstGeom prst="rect">
            <a:avLst/>
          </a:prstGeom>
          <a:noFill/>
          <a:ln w="9525">
            <a:noFill/>
          </a:ln>
        </p:spPr>
        <p:txBody>
          <a:bodyPr wrap="square">
            <a:spAutoFit/>
          </a:bodyPr>
          <a:lstStyle/>
          <a:p>
            <a:pPr marL="635" indent="-635" algn="just"/>
            <a:r>
              <a:rPr lang="en-US" sz="3200" b="0">
                <a:solidFill>
                  <a:srgbClr val="FF0000"/>
                </a:solidFill>
                <a:latin typeface="Times New Roman" panose="02020603050405020304" pitchFamily="18" charset="0"/>
              </a:rPr>
              <a:t>How Duong and Hoang say to accept the offers?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animBg="1"/>
      <p:bldP spid="100" grpId="0" bldLvl="0"/>
      <p:bldP spid="100" grpId="1"/>
      <p:bldP spid="2" grpId="0" bldLvl="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1042035"/>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Make similar conversations with the following situations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13715" y="2073910"/>
            <a:ext cx="11123295" cy="107632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Work in pairs to make similar dialogues, using the language you have learnt.</a:t>
            </a:r>
          </a:p>
        </p:txBody>
      </p:sp>
      <p:sp>
        <p:nvSpPr>
          <p:cNvPr id="6" name="Text Box 5"/>
          <p:cNvSpPr txBox="1"/>
          <p:nvPr/>
        </p:nvSpPr>
        <p:spPr>
          <a:xfrm>
            <a:off x="513715" y="3131185"/>
            <a:ext cx="11123295" cy="2061210"/>
          </a:xfrm>
          <a:prstGeom prst="rect">
            <a:avLst/>
          </a:prstGeom>
          <a:solidFill>
            <a:srgbClr val="FFC4A3"/>
          </a:solidFill>
          <a:ln w="9525">
            <a:noFill/>
          </a:ln>
        </p:spPr>
        <p:txBody>
          <a:bodyPr wrap="square">
            <a:spAutoFit/>
          </a:bodyPr>
          <a:lstStyle/>
          <a:p>
            <a:pPr marL="635" indent="-635" algn="just"/>
            <a:r>
              <a:rPr lang="en-US" sz="3200" b="1" i="1">
                <a:latin typeface="Times New Roman" panose="02020603050405020304" pitchFamily="18" charset="0"/>
              </a:rPr>
              <a:t>Suggested dialogues</a:t>
            </a:r>
            <a:r>
              <a:rPr lang="en-US" sz="3200" b="0">
                <a:latin typeface="Times New Roman" panose="02020603050405020304" pitchFamily="18" charset="0"/>
              </a:rPr>
              <a:t>:</a:t>
            </a:r>
          </a:p>
          <a:p>
            <a:pPr marL="635" indent="-635" algn="just"/>
            <a:r>
              <a:rPr lang="en-US" sz="3200" b="1">
                <a:latin typeface="Times New Roman" panose="02020603050405020304" pitchFamily="18" charset="0"/>
              </a:rPr>
              <a:t>Situation 1:</a:t>
            </a:r>
          </a:p>
          <a:p>
            <a:pPr marL="635" indent="-635" algn="just"/>
            <a:r>
              <a:rPr lang="en-US" sz="3200" b="1">
                <a:latin typeface="Times New Roman" panose="02020603050405020304" pitchFamily="18" charset="0"/>
              </a:rPr>
              <a:t>You:</a:t>
            </a:r>
            <a:r>
              <a:rPr lang="en-US" sz="3200" b="0">
                <a:latin typeface="Times New Roman" panose="02020603050405020304" pitchFamily="18" charset="0"/>
              </a:rPr>
              <a:t> </a:t>
            </a:r>
            <a:r>
              <a:rPr lang="en-US" sz="3200" b="0">
                <a:highlight>
                  <a:srgbClr val="FFFF00"/>
                </a:highlight>
                <a:latin typeface="Times New Roman" panose="02020603050405020304" pitchFamily="18" charset="0"/>
              </a:rPr>
              <a:t>I can</a:t>
            </a:r>
            <a:r>
              <a:rPr lang="en-US" sz="3200" b="0">
                <a:latin typeface="Times New Roman" panose="02020603050405020304" pitchFamily="18" charset="0"/>
              </a:rPr>
              <a:t> show you how to use the library smart card if you like. </a:t>
            </a:r>
          </a:p>
          <a:p>
            <a:pPr marL="635" indent="-635" algn="just"/>
            <a:r>
              <a:rPr lang="en-US" sz="3200" b="1">
                <a:latin typeface="Times New Roman" panose="02020603050405020304" pitchFamily="18" charset="0"/>
              </a:rPr>
              <a:t>Friend:</a:t>
            </a:r>
            <a:r>
              <a:rPr lang="en-US" sz="3200" b="0">
                <a:latin typeface="Times New Roman" panose="02020603050405020304" pitchFamily="18" charset="0"/>
              </a:rPr>
              <a:t> </a:t>
            </a:r>
            <a:r>
              <a:rPr lang="en-US" sz="3200" b="0">
                <a:highlight>
                  <a:srgbClr val="FFFF00"/>
                </a:highlight>
                <a:latin typeface="Times New Roman" panose="02020603050405020304" pitchFamily="18" charset="0"/>
              </a:rPr>
              <a:t>Thanks</a:t>
            </a:r>
            <a:r>
              <a:rPr lang="en-US" sz="3200" b="0">
                <a:latin typeface="Times New Roman" panose="02020603050405020304" pitchFamily="18" charset="0"/>
              </a:rPr>
              <a:t>. That’s so kind of you. </a:t>
            </a:r>
          </a:p>
        </p:txBody>
      </p:sp>
      <p:sp>
        <p:nvSpPr>
          <p:cNvPr id="7" name="Text Box 6"/>
          <p:cNvSpPr txBox="1"/>
          <p:nvPr/>
        </p:nvSpPr>
        <p:spPr>
          <a:xfrm>
            <a:off x="513715" y="5088890"/>
            <a:ext cx="11123295" cy="1568450"/>
          </a:xfrm>
          <a:prstGeom prst="rect">
            <a:avLst/>
          </a:prstGeom>
          <a:solidFill>
            <a:srgbClr val="F96D7F"/>
          </a:solidFill>
          <a:ln w="9525">
            <a:noFill/>
          </a:ln>
        </p:spPr>
        <p:txBody>
          <a:bodyPr wrap="square">
            <a:spAutoFit/>
          </a:bodyPr>
          <a:lstStyle/>
          <a:p>
            <a:pPr marL="635" indent="-635"/>
            <a:r>
              <a:rPr lang="en-US" sz="3200" b="1">
                <a:solidFill>
                  <a:srgbClr val="000000"/>
                </a:solidFill>
                <a:latin typeface="Times New Roman" panose="02020603050405020304" pitchFamily="18" charset="0"/>
              </a:rPr>
              <a:t>Conversation 2</a:t>
            </a:r>
          </a:p>
          <a:p>
            <a:pPr marL="635" indent="-635"/>
            <a:r>
              <a:rPr lang="en-US" sz="3200" b="1">
                <a:solidFill>
                  <a:srgbClr val="000000"/>
                </a:solidFill>
                <a:latin typeface="Times New Roman" panose="02020603050405020304" pitchFamily="18" charset="0"/>
              </a:rPr>
              <a:t>You</a:t>
            </a:r>
            <a:r>
              <a:rPr lang="en-US" sz="3200" b="0">
                <a:solidFill>
                  <a:srgbClr val="000000"/>
                </a:solidFill>
                <a:latin typeface="Times New Roman" panose="02020603050405020304" pitchFamily="18" charset="0"/>
              </a:rPr>
              <a:t>: </a:t>
            </a:r>
            <a:r>
              <a:rPr lang="en-US" sz="3200" b="0">
                <a:solidFill>
                  <a:srgbClr val="000000"/>
                </a:solidFill>
                <a:highlight>
                  <a:srgbClr val="FFFF00"/>
                </a:highlight>
                <a:latin typeface="Times New Roman" panose="02020603050405020304" pitchFamily="18" charset="0"/>
              </a:rPr>
              <a:t>Would you like me to</a:t>
            </a:r>
            <a:r>
              <a:rPr lang="en-US" sz="3200" b="0">
                <a:solidFill>
                  <a:srgbClr val="000000"/>
                </a:solidFill>
                <a:latin typeface="Times New Roman" panose="02020603050405020304" pitchFamily="18" charset="0"/>
              </a:rPr>
              <a:t> write a note for Ms Hoa? </a:t>
            </a:r>
            <a:endParaRPr lang="en-US" sz="3200" b="1">
              <a:solidFill>
                <a:srgbClr val="000000"/>
              </a:solidFill>
              <a:latin typeface="Times New Roman" panose="02020603050405020304" pitchFamily="18" charset="0"/>
            </a:endParaRPr>
          </a:p>
          <a:p>
            <a:pPr marL="635" indent="-635"/>
            <a:r>
              <a:rPr lang="en-US" sz="3200" b="1">
                <a:solidFill>
                  <a:srgbClr val="000000"/>
                </a:solidFill>
                <a:latin typeface="Times New Roman" panose="02020603050405020304" pitchFamily="18" charset="0"/>
              </a:rPr>
              <a:t>Friend</a:t>
            </a:r>
            <a:r>
              <a:rPr lang="en-US" sz="3200" b="0">
                <a:solidFill>
                  <a:srgbClr val="000000"/>
                </a:solidFill>
                <a:latin typeface="Times New Roman" panose="02020603050405020304" pitchFamily="18" charset="0"/>
              </a:rPr>
              <a:t>: </a:t>
            </a:r>
            <a:r>
              <a:rPr lang="en-US" sz="3200" b="0">
                <a:solidFill>
                  <a:srgbClr val="000000"/>
                </a:solidFill>
                <a:highlight>
                  <a:srgbClr val="FFFF00"/>
                </a:highlight>
                <a:latin typeface="Times New Roman" panose="02020603050405020304" pitchFamily="18" charset="0"/>
              </a:rPr>
              <a:t>Thank you.</a:t>
            </a:r>
            <a:r>
              <a:rPr lang="en-US" sz="3200" b="0">
                <a:solidFill>
                  <a:srgbClr val="000000"/>
                </a:solidFill>
                <a:latin typeface="Times New Roman" panose="02020603050405020304" pitchFamily="18" charset="0"/>
              </a:rPr>
              <a:t> That’s so kind of you.</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14960" y="154305"/>
            <a:ext cx="11219180" cy="645160"/>
          </a:xfrm>
          <a:prstGeom prst="rect">
            <a:avLst/>
          </a:prstGeom>
          <a:noFill/>
          <a:effectLst/>
        </p:spPr>
        <p:txBody>
          <a:bodyPr wrap="square" rtlCol="0">
            <a:spAutoFit/>
          </a:bodyPr>
          <a:lstStyle/>
          <a:p>
            <a:pPr algn="ctr"/>
            <a:r>
              <a:rPr lang="en-US" sz="3600" b="1" dirty="0">
                <a:sym typeface="+mn-ea"/>
              </a:rPr>
              <a:t>Transition from Everyday English to Transport in the city.</a:t>
            </a:r>
          </a:p>
        </p:txBody>
      </p:sp>
      <p:sp>
        <p:nvSpPr>
          <p:cNvPr id="100" name="Text Box 99"/>
          <p:cNvSpPr txBox="1"/>
          <p:nvPr/>
        </p:nvSpPr>
        <p:spPr>
          <a:xfrm>
            <a:off x="603250" y="1337945"/>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We have A &amp; B.</a:t>
            </a:r>
          </a:p>
        </p:txBody>
      </p:sp>
      <p:sp>
        <p:nvSpPr>
          <p:cNvPr id="2" name="Text Box 1"/>
          <p:cNvSpPr txBox="1"/>
          <p:nvPr/>
        </p:nvSpPr>
        <p:spPr>
          <a:xfrm>
            <a:off x="603250" y="1921510"/>
            <a:ext cx="11123295" cy="107632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Imagine B is new to the city and he/she doesn’t know how to use the public transport system.</a:t>
            </a:r>
          </a:p>
        </p:txBody>
      </p:sp>
      <p:sp>
        <p:nvSpPr>
          <p:cNvPr id="3" name="Text Box 2"/>
          <p:cNvSpPr txBox="1"/>
          <p:nvPr/>
        </p:nvSpPr>
        <p:spPr>
          <a:xfrm>
            <a:off x="603250" y="2997835"/>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Tell A to offer help to B and B to respond to A’s offer.</a:t>
            </a:r>
          </a:p>
        </p:txBody>
      </p:sp>
      <p:sp>
        <p:nvSpPr>
          <p:cNvPr id="5" name="Double Wave 4"/>
          <p:cNvSpPr/>
          <p:nvPr/>
        </p:nvSpPr>
        <p:spPr>
          <a:xfrm>
            <a:off x="1751330" y="3816350"/>
            <a:ext cx="8826500" cy="2260600"/>
          </a:xfrm>
          <a:prstGeom prst="doubleWave">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They are going to read the opinions of some students about their favourite means of transport in the city.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0765" y="1115695"/>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3" name="Text Box 12"/>
          <p:cNvSpPr txBox="1"/>
          <p:nvPr/>
        </p:nvSpPr>
        <p:spPr>
          <a:xfrm>
            <a:off x="144145" y="2044700"/>
            <a:ext cx="3926205" cy="4707890"/>
          </a:xfrm>
          <a:prstGeom prst="rect">
            <a:avLst/>
          </a:prstGeom>
          <a:solidFill>
            <a:srgbClr val="D4E1B1"/>
          </a:solidFill>
        </p:spPr>
        <p:txBody>
          <a:bodyPr wrap="square" rtlCol="0" anchor="t">
            <a:spAutoFit/>
          </a:bodyPr>
          <a:lstStyle/>
          <a:p>
            <a:pPr algn="just"/>
            <a:r>
              <a:rPr lang="en-US" sz="3000" b="1" i="1" dirty="0"/>
              <a:t>Hoang</a:t>
            </a:r>
            <a:r>
              <a:rPr lang="en-US" sz="3000" dirty="0"/>
              <a:t>: I live in the suburbs of Ha Noi. I use my bike to get around. It’s convenient because I can ride it to places where the bus line doesn’t reach. Going by bike might be a bit slow, but I can avoid traffic jams.</a:t>
            </a:r>
          </a:p>
        </p:txBody>
      </p:sp>
      <p:sp>
        <p:nvSpPr>
          <p:cNvPr id="14" name="Text Box 13"/>
          <p:cNvSpPr txBox="1"/>
          <p:nvPr/>
        </p:nvSpPr>
        <p:spPr>
          <a:xfrm>
            <a:off x="4129405" y="2057400"/>
            <a:ext cx="3861435" cy="4678680"/>
          </a:xfrm>
          <a:prstGeom prst="rect">
            <a:avLst/>
          </a:prstGeom>
          <a:solidFill>
            <a:srgbClr val="FCE8C6"/>
          </a:solidFill>
        </p:spPr>
        <p:txBody>
          <a:bodyPr wrap="square" rtlCol="0" anchor="t">
            <a:noAutofit/>
          </a:bodyPr>
          <a:lstStyle/>
          <a:p>
            <a:pPr algn="just"/>
            <a:r>
              <a:rPr lang="en-US" sz="3000" b="1" i="1" dirty="0" err="1"/>
              <a:t>Cholada</a:t>
            </a:r>
            <a:r>
              <a:rPr lang="en-US" sz="3000" b="1" i="1" dirty="0"/>
              <a:t>:</a:t>
            </a:r>
            <a:r>
              <a:rPr lang="en-US" sz="3000" dirty="0"/>
              <a:t> My </a:t>
            </a:r>
            <a:r>
              <a:rPr lang="en-US" sz="3000" dirty="0" err="1"/>
              <a:t>favourite</a:t>
            </a:r>
            <a:r>
              <a:rPr lang="en-US" sz="3000"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49260" y="2066290"/>
            <a:ext cx="3957955" cy="4686300"/>
          </a:xfrm>
          <a:prstGeom prst="rect">
            <a:avLst/>
          </a:prstGeom>
          <a:solidFill>
            <a:srgbClr val="FBD9DA"/>
          </a:solidFill>
        </p:spPr>
        <p:txBody>
          <a:bodyPr wrap="square" rtlCol="0" anchor="t">
            <a:noAutofit/>
          </a:bodyPr>
          <a:lstStyle/>
          <a:p>
            <a:pPr algn="just"/>
            <a:r>
              <a:rPr lang="en-US" sz="3000" b="1" i="1"/>
              <a:t>Kathy: </a:t>
            </a:r>
            <a:r>
              <a:rPr lang="en-US" sz="3000"/>
              <a:t>I love the tram in Melbourne. It offers a discount for students. Sometimes the tram is late, but it always updates its arrival on a smartphone app, so I know in advance and arrange my time easily.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63163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8" name="Table 7"/>
          <p:cNvGraphicFramePr/>
          <p:nvPr/>
        </p:nvGraphicFramePr>
        <p:xfrm>
          <a:off x="379730" y="1102360"/>
          <a:ext cx="11643995" cy="5516880"/>
        </p:xfrm>
        <a:graphic>
          <a:graphicData uri="http://schemas.openxmlformats.org/drawingml/2006/table">
            <a:tbl>
              <a:tblPr firstRow="1" bandRow="1">
                <a:tableStyleId>{5C22544A-7EE6-4342-B048-85BDC9FD1C3A}</a:tableStyleId>
              </a:tblPr>
              <a:tblGrid>
                <a:gridCol w="1849755">
                  <a:extLst>
                    <a:ext uri="{9D8B030D-6E8A-4147-A177-3AD203B41FA5}">
                      <a16:colId xmlns:a16="http://schemas.microsoft.com/office/drawing/2014/main" val="20000"/>
                    </a:ext>
                  </a:extLst>
                </a:gridCol>
                <a:gridCol w="2616835">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gridCol w="2329180">
                  <a:extLst>
                    <a:ext uri="{9D8B030D-6E8A-4147-A177-3AD203B41FA5}">
                      <a16:colId xmlns:a16="http://schemas.microsoft.com/office/drawing/2014/main" val="20003"/>
                    </a:ext>
                  </a:extLst>
                </a:gridCol>
                <a:gridCol w="2328545">
                  <a:extLst>
                    <a:ext uri="{9D8B030D-6E8A-4147-A177-3AD203B41FA5}">
                      <a16:colId xmlns:a16="http://schemas.microsoft.com/office/drawing/2014/main" val="20004"/>
                    </a:ext>
                  </a:extLst>
                </a:gridCol>
              </a:tblGrid>
              <a:tr h="1497330">
                <a:tc>
                  <a:txBody>
                    <a:bodyPr/>
                    <a:lstStyle/>
                    <a:p>
                      <a:pPr algn="ctr">
                        <a:buNone/>
                      </a:pPr>
                      <a:r>
                        <a:rPr lang="en-US" sz="3000"/>
                        <a:t>Name</a:t>
                      </a:r>
                    </a:p>
                  </a:txBody>
                  <a:tcPr/>
                </a:tc>
                <a:tc>
                  <a:txBody>
                    <a:bodyPr/>
                    <a:lstStyle/>
                    <a:p>
                      <a:pPr algn="ctr">
                        <a:buNone/>
                      </a:pPr>
                      <a:r>
                        <a:rPr lang="en-US" sz="3000"/>
                        <a:t>Favourite means </a:t>
                      </a:r>
                    </a:p>
                    <a:p>
                      <a:pPr algn="ctr">
                        <a:buNone/>
                      </a:pPr>
                      <a:r>
                        <a:rPr lang="en-US" sz="3000"/>
                        <a:t>of transport</a:t>
                      </a:r>
                    </a:p>
                  </a:txBody>
                  <a:tcPr/>
                </a:tc>
                <a:tc>
                  <a:txBody>
                    <a:bodyPr/>
                    <a:lstStyle/>
                    <a:p>
                      <a:pPr algn="ctr">
                        <a:buNone/>
                      </a:pPr>
                      <a:r>
                        <a:rPr lang="en-US" sz="3000"/>
                        <a:t>Advantage(s)</a:t>
                      </a:r>
                    </a:p>
                  </a:txBody>
                  <a:tcPr/>
                </a:tc>
                <a:tc>
                  <a:txBody>
                    <a:bodyPr/>
                    <a:lstStyle/>
                    <a:p>
                      <a:pPr algn="ctr">
                        <a:buNone/>
                      </a:pPr>
                      <a:r>
                        <a:rPr lang="en-US" sz="3000"/>
                        <a:t>Drawback(s)</a:t>
                      </a:r>
                    </a:p>
                  </a:txBody>
                  <a:tcPr/>
                </a:tc>
                <a:tc>
                  <a:txBody>
                    <a:bodyPr/>
                    <a:lstStyle/>
                    <a:p>
                      <a:pPr algn="ctr">
                        <a:buNone/>
                      </a:pPr>
                      <a:r>
                        <a:rPr lang="en-US" sz="3000"/>
                        <a:t>Why using it</a:t>
                      </a:r>
                    </a:p>
                  </a:txBody>
                  <a:tcPr/>
                </a:tc>
                <a:extLst>
                  <a:ext uri="{0D108BD9-81ED-4DB2-BD59-A6C34878D82A}">
                    <a16:rowId xmlns:a16="http://schemas.microsoft.com/office/drawing/2014/main" val="10000"/>
                  </a:ext>
                </a:extLst>
              </a:tr>
              <a:tr h="1339850">
                <a:tc>
                  <a:txBody>
                    <a:bodyPr/>
                    <a:lstStyle/>
                    <a:p>
                      <a:pPr>
                        <a:buNone/>
                      </a:pPr>
                      <a:r>
                        <a:rPr lang="en-US" sz="3000"/>
                        <a:t>Hoang</a:t>
                      </a:r>
                    </a:p>
                  </a:txBody>
                  <a:tcPr/>
                </a:tc>
                <a:tc>
                  <a:txBody>
                    <a:bodyPr/>
                    <a:lstStyle/>
                    <a:p>
                      <a:pPr>
                        <a:buNone/>
                      </a:pPr>
                      <a:r>
                        <a:rPr lang="en-US" sz="3000"/>
                        <a:t>bike</a:t>
                      </a:r>
                    </a:p>
                  </a:txBody>
                  <a:tcPr/>
                </a:tc>
                <a:tc>
                  <a:txBody>
                    <a:bodyPr/>
                    <a:lstStyle/>
                    <a:p>
                      <a:pPr>
                        <a:buNone/>
                      </a:pPr>
                      <a:r>
                        <a:rPr lang="en-US" sz="3000"/>
                        <a:t>convenient</a:t>
                      </a:r>
                    </a:p>
                  </a:txBody>
                  <a:tcPr/>
                </a:tc>
                <a:tc>
                  <a:txBody>
                    <a:bodyPr/>
                    <a:lstStyle/>
                    <a:p>
                      <a:pPr>
                        <a:buNone/>
                      </a:pPr>
                      <a:r>
                        <a:rPr lang="en-US" sz="3000"/>
                        <a:t>slow</a:t>
                      </a:r>
                    </a:p>
                  </a:txBody>
                  <a:tcPr/>
                </a:tc>
                <a:tc>
                  <a:txBody>
                    <a:bodyPr/>
                    <a:lstStyle/>
                    <a:p>
                      <a:pPr>
                        <a:buNone/>
                      </a:pPr>
                      <a:r>
                        <a:rPr lang="en-US" sz="3000"/>
                        <a:t>avoid </a:t>
                      </a:r>
                      <a:r>
                        <a:rPr lang="en-US" sz="3000" b="1"/>
                        <a:t>(1)</a:t>
                      </a:r>
                      <a:endParaRPr lang="en-US" sz="3000"/>
                    </a:p>
                    <a:p>
                      <a:pPr>
                        <a:buNone/>
                      </a:pPr>
                      <a:r>
                        <a:rPr lang="en-US" sz="3000"/>
                        <a:t>_________</a:t>
                      </a:r>
                    </a:p>
                  </a:txBody>
                  <a:tcPr/>
                </a:tc>
                <a:extLst>
                  <a:ext uri="{0D108BD9-81ED-4DB2-BD59-A6C34878D82A}">
                    <a16:rowId xmlns:a16="http://schemas.microsoft.com/office/drawing/2014/main" val="10001"/>
                  </a:ext>
                </a:extLst>
              </a:tr>
              <a:tr h="1339850">
                <a:tc>
                  <a:txBody>
                    <a:bodyPr/>
                    <a:lstStyle/>
                    <a:p>
                      <a:pPr>
                        <a:buNone/>
                      </a:pPr>
                      <a:r>
                        <a:rPr lang="en-US" sz="3000"/>
                        <a:t>Cholada</a:t>
                      </a:r>
                    </a:p>
                  </a:txBody>
                  <a:tcPr/>
                </a:tc>
                <a:tc>
                  <a:txBody>
                    <a:bodyPr/>
                    <a:lstStyle/>
                    <a:p>
                      <a:pPr>
                        <a:buNone/>
                      </a:pPr>
                      <a:r>
                        <a:rPr lang="en-US" sz="3000" b="1"/>
                        <a:t>(2)</a:t>
                      </a:r>
                    </a:p>
                    <a:p>
                      <a:pPr>
                        <a:buNone/>
                      </a:pPr>
                      <a:r>
                        <a:rPr lang="en-US" sz="3000"/>
                        <a:t>___________</a:t>
                      </a:r>
                    </a:p>
                  </a:txBody>
                  <a:tcPr/>
                </a:tc>
                <a:tc>
                  <a:txBody>
                    <a:bodyPr/>
                    <a:lstStyle/>
                    <a:p>
                      <a:pPr>
                        <a:buNone/>
                      </a:pPr>
                      <a:r>
                        <a:rPr lang="en-US" sz="3000"/>
                        <a:t>on time</a:t>
                      </a:r>
                    </a:p>
                  </a:txBody>
                  <a:tcPr/>
                </a:tc>
                <a:tc>
                  <a:txBody>
                    <a:bodyPr/>
                    <a:lstStyle/>
                    <a:p>
                      <a:pPr>
                        <a:buNone/>
                      </a:pPr>
                      <a:r>
                        <a:rPr lang="en-US" sz="3000" b="1"/>
                        <a:t>(3)</a:t>
                      </a:r>
                      <a:r>
                        <a:rPr lang="en-US" sz="3000"/>
                        <a:t>_______</a:t>
                      </a:r>
                    </a:p>
                    <a:p>
                      <a:pPr>
                        <a:buNone/>
                      </a:pPr>
                      <a:r>
                        <a:rPr lang="en-US" sz="3000"/>
                        <a:t>at rush hour</a:t>
                      </a:r>
                    </a:p>
                  </a:txBody>
                  <a:tcPr/>
                </a:tc>
                <a:tc>
                  <a:txBody>
                    <a:bodyPr/>
                    <a:lstStyle/>
                    <a:p>
                      <a:pPr>
                        <a:buNone/>
                      </a:pPr>
                      <a:r>
                        <a:rPr lang="en-US" sz="3000"/>
                        <a:t>save time travelling</a:t>
                      </a:r>
                    </a:p>
                  </a:txBody>
                  <a:tcPr/>
                </a:tc>
                <a:extLst>
                  <a:ext uri="{0D108BD9-81ED-4DB2-BD59-A6C34878D82A}">
                    <a16:rowId xmlns:a16="http://schemas.microsoft.com/office/drawing/2014/main" val="10002"/>
                  </a:ext>
                </a:extLst>
              </a:tr>
              <a:tr h="1339850">
                <a:tc>
                  <a:txBody>
                    <a:bodyPr/>
                    <a:lstStyle/>
                    <a:p>
                      <a:pPr>
                        <a:buNone/>
                      </a:pPr>
                      <a:r>
                        <a:rPr lang="en-US" sz="3000"/>
                        <a:t>Kathy</a:t>
                      </a:r>
                    </a:p>
                  </a:txBody>
                  <a:tcPr/>
                </a:tc>
                <a:tc>
                  <a:txBody>
                    <a:bodyPr/>
                    <a:lstStyle/>
                    <a:p>
                      <a:pPr>
                        <a:buNone/>
                      </a:pPr>
                      <a:r>
                        <a:rPr lang="en-US" sz="3000" b="1"/>
                        <a:t>(4)</a:t>
                      </a:r>
                    </a:p>
                    <a:p>
                      <a:pPr>
                        <a:buNone/>
                      </a:pPr>
                      <a:r>
                        <a:rPr lang="en-US" sz="3000"/>
                        <a:t>___________</a:t>
                      </a:r>
                    </a:p>
                  </a:txBody>
                  <a:tcPr/>
                </a:tc>
                <a:tc>
                  <a:txBody>
                    <a:bodyPr/>
                    <a:lstStyle/>
                    <a:p>
                      <a:pPr>
                        <a:buNone/>
                      </a:pPr>
                      <a:r>
                        <a:rPr lang="en-US" sz="3000"/>
                        <a:t>(5)_________</a:t>
                      </a:r>
                    </a:p>
                    <a:p>
                      <a:pPr>
                        <a:buNone/>
                      </a:pPr>
                      <a:r>
                        <a:rPr lang="en-US" sz="3000"/>
                        <a:t>for students</a:t>
                      </a:r>
                    </a:p>
                  </a:txBody>
                  <a:tcPr/>
                </a:tc>
                <a:tc>
                  <a:txBody>
                    <a:bodyPr/>
                    <a:lstStyle/>
                    <a:p>
                      <a:pPr>
                        <a:buNone/>
                      </a:pPr>
                      <a:r>
                        <a:rPr lang="en-US" sz="3000"/>
                        <a:t>late</a:t>
                      </a:r>
                    </a:p>
                  </a:txBody>
                  <a:tcPr/>
                </a:tc>
                <a:tc>
                  <a:txBody>
                    <a:bodyPr/>
                    <a:lstStyle/>
                    <a:p>
                      <a:pPr>
                        <a:buNone/>
                      </a:pPr>
                      <a:r>
                        <a:rPr lang="en-US" sz="3000"/>
                        <a:t>arrange time easily.</a:t>
                      </a:r>
                    </a:p>
                  </a:txBody>
                  <a:tcPr/>
                </a:tc>
                <a:extLst>
                  <a:ext uri="{0D108BD9-81ED-4DB2-BD59-A6C34878D82A}">
                    <a16:rowId xmlns:a16="http://schemas.microsoft.com/office/drawing/2014/main" val="10003"/>
                  </a:ext>
                </a:extLst>
              </a:tr>
            </a:tbl>
          </a:graphicData>
        </a:graphic>
      </p:graphicFrame>
      <p:sp>
        <p:nvSpPr>
          <p:cNvPr id="100" name="Text Box 99"/>
          <p:cNvSpPr txBox="1"/>
          <p:nvPr/>
        </p:nvSpPr>
        <p:spPr>
          <a:xfrm>
            <a:off x="9728200" y="3048000"/>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traffic jams</a:t>
            </a:r>
          </a:p>
        </p:txBody>
      </p:sp>
      <p:sp>
        <p:nvSpPr>
          <p:cNvPr id="9" name="Text Box 8"/>
          <p:cNvSpPr txBox="1"/>
          <p:nvPr/>
        </p:nvSpPr>
        <p:spPr>
          <a:xfrm>
            <a:off x="2616200" y="4343400"/>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sky train</a:t>
            </a:r>
          </a:p>
        </p:txBody>
      </p:sp>
      <p:sp>
        <p:nvSpPr>
          <p:cNvPr id="10" name="Text Box 9"/>
          <p:cNvSpPr txBox="1"/>
          <p:nvPr/>
        </p:nvSpPr>
        <p:spPr>
          <a:xfrm>
            <a:off x="7848600" y="37598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crowded</a:t>
            </a:r>
          </a:p>
        </p:txBody>
      </p:sp>
      <p:sp>
        <p:nvSpPr>
          <p:cNvPr id="12" name="Text Box 11"/>
          <p:cNvSpPr txBox="1"/>
          <p:nvPr/>
        </p:nvSpPr>
        <p:spPr>
          <a:xfrm>
            <a:off x="2425700" y="57156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tram</a:t>
            </a:r>
          </a:p>
        </p:txBody>
      </p:sp>
      <p:sp>
        <p:nvSpPr>
          <p:cNvPr id="13" name="Text Box 12"/>
          <p:cNvSpPr txBox="1"/>
          <p:nvPr/>
        </p:nvSpPr>
        <p:spPr>
          <a:xfrm>
            <a:off x="5461000" y="52711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discount</a:t>
            </a:r>
          </a:p>
        </p:txBody>
      </p:sp>
      <p:sp>
        <p:nvSpPr>
          <p:cNvPr id="16" name="Text Box 15"/>
          <p:cNvSpPr txBox="1"/>
          <p:nvPr/>
        </p:nvSpPr>
        <p:spPr>
          <a:xfrm rot="19080000">
            <a:off x="-8442960" y="-296735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rot="7620000">
            <a:off x="10137775" y="7893685"/>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379730" y="10022840"/>
            <a:ext cx="10642600" cy="583565"/>
          </a:xfrm>
          <a:prstGeom prst="rect">
            <a:avLst/>
          </a:prstGeom>
          <a:solidFill>
            <a:srgbClr val="F92727"/>
          </a:solidFill>
        </p:spPr>
        <p:txBody>
          <a:bodyPr wrap="square" rtlCol="0" anchor="t">
            <a:spAutoFit/>
          </a:bodyPr>
          <a:lstStyle/>
          <a:p>
            <a:r>
              <a:rPr lang="en-US" sz="3200" b="1"/>
              <a:t>Why you choose to use it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9" grpId="0"/>
      <p:bldP spid="9" grpId="1"/>
      <p:bldP spid="10" grpId="0"/>
      <p:bldP spid="10"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Make notes about a means of transport you are using.</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Text Box 7"/>
          <p:cNvSpPr txBox="1"/>
          <p:nvPr/>
        </p:nvSpPr>
        <p:spPr>
          <a:xfrm>
            <a:off x="1028065" y="182816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a:off x="1028065" y="3305810"/>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1028065" y="4971415"/>
            <a:ext cx="10642600" cy="583565"/>
          </a:xfrm>
          <a:prstGeom prst="rect">
            <a:avLst/>
          </a:prstGeom>
          <a:solidFill>
            <a:srgbClr val="F92727"/>
          </a:solidFill>
        </p:spPr>
        <p:txBody>
          <a:bodyPr wrap="square" rtlCol="0" anchor="t">
            <a:spAutoFit/>
          </a:bodyPr>
          <a:lstStyle/>
          <a:p>
            <a:r>
              <a:rPr lang="en-US" sz="3200" b="1"/>
              <a:t>Why you choose to use it</a:t>
            </a:r>
          </a:p>
        </p:txBody>
      </p:sp>
      <p:sp>
        <p:nvSpPr>
          <p:cNvPr id="24" name="Text Box 23"/>
          <p:cNvSpPr txBox="1"/>
          <p:nvPr/>
        </p:nvSpPr>
        <p:spPr>
          <a:xfrm>
            <a:off x="2032000" y="2505710"/>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bus</a:t>
            </a:r>
          </a:p>
        </p:txBody>
      </p:sp>
      <p:sp>
        <p:nvSpPr>
          <p:cNvPr id="25" name="Text Box 24"/>
          <p:cNvSpPr txBox="1"/>
          <p:nvPr/>
        </p:nvSpPr>
        <p:spPr>
          <a:xfrm>
            <a:off x="1430020" y="4138295"/>
            <a:ext cx="9838690"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near house and school, clean, on time, air conditioning</a:t>
            </a:r>
          </a:p>
        </p:txBody>
      </p:sp>
      <p:sp>
        <p:nvSpPr>
          <p:cNvPr id="30" name="Text Box 29"/>
          <p:cNvSpPr txBox="1"/>
          <p:nvPr/>
        </p:nvSpPr>
        <p:spPr>
          <a:xfrm>
            <a:off x="1430020" y="5728335"/>
            <a:ext cx="9838690"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crowded at rush hour</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30" grpId="0"/>
      <p:bldP spid="3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5532813" y="2184077"/>
            <a:ext cx="9119446" cy="867709"/>
            <a:chOff x="3034454" y="307340"/>
            <a:chExt cx="9119446" cy="867709"/>
          </a:xfrm>
        </p:grpSpPr>
        <p:grpSp>
          <p:nvGrpSpPr>
            <p:cNvPr id="9" name="Group 8"/>
            <p:cNvGrpSpPr/>
            <p:nvPr/>
          </p:nvGrpSpPr>
          <p:grpSpPr>
            <a:xfrm>
              <a:off x="4871957" y="413386"/>
              <a:ext cx="712319" cy="709214"/>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chemeClr val="bg1"/>
                  </a:solidFill>
                  <a:latin typeface="Myriad Pro" pitchFamily="34" charset="0"/>
                </a:rPr>
                <a:t>Unit</a:t>
              </a:r>
            </a:p>
          </p:txBody>
        </p:sp>
        <p:sp>
          <p:nvSpPr>
            <p:cNvPr id="13"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0" name="TextBox 40"/>
            <p:cNvSpPr txBox="1"/>
            <p:nvPr/>
          </p:nvSpPr>
          <p:spPr>
            <a:xfrm>
              <a:off x="5632792" y="313275"/>
              <a:ext cx="6521108" cy="861774"/>
            </a:xfrm>
            <a:prstGeom prst="rect">
              <a:avLst/>
            </a:prstGeom>
            <a:noFill/>
          </p:spPr>
          <p:txBody>
            <a:bodyPr wrap="square" rtlCol="0">
              <a:spAutoFit/>
            </a:bodyPr>
            <a:lstStyle/>
            <a:p>
              <a:r>
                <a:rPr lang="en-US" sz="5000" b="1" dirty="0">
                  <a:solidFill>
                    <a:schemeClr val="bg1"/>
                  </a:solidFill>
                  <a:latin typeface="Myriad Pro" pitchFamily="34" charset="0"/>
                </a:rPr>
                <a:t>CITY LIFE</a:t>
              </a:r>
            </a:p>
          </p:txBody>
        </p:sp>
      </p:grpSp>
      <p:sp>
        <p:nvSpPr>
          <p:cNvPr id="14" name="Rounded Rectangle 13"/>
          <p:cNvSpPr/>
          <p:nvPr/>
        </p:nvSpPr>
        <p:spPr>
          <a:xfrm>
            <a:off x="6076057" y="3397744"/>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6601615" y="3433287"/>
            <a:ext cx="4712984" cy="521970"/>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5531589" y="3228814"/>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nvGrpSpPr>
          <p:cNvPr id="25" name="Group 24"/>
          <p:cNvGrpSpPr/>
          <p:nvPr/>
        </p:nvGrpSpPr>
        <p:grpSpPr>
          <a:xfrm>
            <a:off x="272415" y="295910"/>
            <a:ext cx="4752340" cy="5850890"/>
            <a:chOff x="429" y="466"/>
            <a:chExt cx="7484" cy="9214"/>
          </a:xfrm>
          <a:blipFill rotWithShape="1">
            <a:blip r:embed="rId6"/>
            <a:stretch>
              <a:fillRect/>
            </a:stretch>
          </a:blipFill>
        </p:grpSpPr>
        <p:sp>
          <p:nvSpPr>
            <p:cNvPr id="3" name="Freeform 2"/>
            <p:cNvSpPr/>
            <p:nvPr/>
          </p:nvSpPr>
          <p:spPr>
            <a:xfrm>
              <a:off x="429" y="466"/>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Freeform 7"/>
            <p:cNvSpPr/>
            <p:nvPr/>
          </p:nvSpPr>
          <p:spPr>
            <a:xfrm>
              <a:off x="1856"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reeform 16"/>
            <p:cNvSpPr/>
            <p:nvPr/>
          </p:nvSpPr>
          <p:spPr>
            <a:xfrm>
              <a:off x="3118"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2" name="Freeform 21"/>
            <p:cNvSpPr/>
            <p:nvPr/>
          </p:nvSpPr>
          <p:spPr>
            <a:xfrm flipH="1">
              <a:off x="6497" y="498"/>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Freeform 22"/>
            <p:cNvSpPr/>
            <p:nvPr/>
          </p:nvSpPr>
          <p:spPr>
            <a:xfrm flipH="1">
              <a:off x="5268"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Freeform 23"/>
            <p:cNvSpPr/>
            <p:nvPr/>
          </p:nvSpPr>
          <p:spPr>
            <a:xfrm flipH="1">
              <a:off x="4193"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14:presetBounceEnd="44000">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14:bounceEnd="44000">
                                          <p:cBhvr additive="base">
                                            <p:cTn id="7" dur="10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979805"/>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31190" y="2247900"/>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Sit in the groups</a:t>
            </a:r>
          </a:p>
        </p:txBody>
      </p:sp>
      <p:sp>
        <p:nvSpPr>
          <p:cNvPr id="2" name="Text Box 1"/>
          <p:cNvSpPr txBox="1"/>
          <p:nvPr/>
        </p:nvSpPr>
        <p:spPr>
          <a:xfrm>
            <a:off x="631190" y="2831465"/>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Take turns to talk, using your notes in 4.</a:t>
            </a:r>
          </a:p>
        </p:txBody>
      </p:sp>
      <p:sp>
        <p:nvSpPr>
          <p:cNvPr id="7" name="Text Box 6"/>
          <p:cNvSpPr txBox="1"/>
          <p:nvPr/>
        </p:nvSpPr>
        <p:spPr>
          <a:xfrm>
            <a:off x="631190" y="3606165"/>
            <a:ext cx="11123295" cy="2553335"/>
          </a:xfrm>
          <a:prstGeom prst="rect">
            <a:avLst/>
          </a:prstGeom>
          <a:solidFill>
            <a:srgbClr val="FBD9DA"/>
          </a:solidFill>
          <a:ln w="9525">
            <a:noFill/>
          </a:ln>
        </p:spPr>
        <p:txBody>
          <a:bodyPr wrap="square">
            <a:spAutoFit/>
          </a:bodyPr>
          <a:lstStyle/>
          <a:p>
            <a:pPr marL="635" indent="-635" algn="just"/>
            <a:r>
              <a:rPr lang="en-US" sz="3200" b="1" i="1" dirty="0">
                <a:latin typeface="Times New Roman" panose="02020603050405020304" pitchFamily="18" charset="0"/>
              </a:rPr>
              <a:t>Suggested talk</a:t>
            </a:r>
          </a:p>
          <a:p>
            <a:pPr marL="635" indent="-635" algn="just"/>
            <a:r>
              <a:rPr lang="en-US" sz="3200" b="0" dirty="0">
                <a:latin typeface="Times New Roman" panose="02020603050405020304" pitchFamily="18" charset="0"/>
              </a:rPr>
              <a:t>I go to school by bus every day. It is convenient because there are bus stops near my house and my school. The bus is clean and on time. It is very crowded at rush hour, but it has air conditioning so it is cool. That’s why I choose to use it.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7" grpId="0" bldLvl="0" animBg="1"/>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631190" y="1118235"/>
            <a:ext cx="11123295" cy="2122805"/>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Which of the three means of transportation in the reading text you have used or would like to use.</a:t>
            </a:r>
          </a:p>
        </p:txBody>
      </p:sp>
      <p:sp>
        <p:nvSpPr>
          <p:cNvPr id="2" name="Text Box 1"/>
          <p:cNvSpPr txBox="1"/>
          <p:nvPr/>
        </p:nvSpPr>
        <p:spPr>
          <a:xfrm>
            <a:off x="563245" y="3159760"/>
            <a:ext cx="11123295" cy="1445260"/>
          </a:xfrm>
          <a:prstGeom prst="rect">
            <a:avLst/>
          </a:prstGeom>
          <a:noFill/>
          <a:ln w="9525">
            <a:noFill/>
          </a:ln>
        </p:spPr>
        <p:txBody>
          <a:bodyPr wrap="square">
            <a:spAutoFit/>
          </a:bodyPr>
          <a:lstStyle/>
          <a:p>
            <a:pPr marL="635" indent="-635" algn="just"/>
            <a:r>
              <a:rPr lang="en-US" sz="4400" b="0">
                <a:latin typeface="Calibri" panose="020F0502020204030204" pitchFamily="34" charset="0"/>
                <a:cs typeface="Calibri" panose="020F0502020204030204" pitchFamily="34" charset="0"/>
              </a:rPr>
              <a:t>- Think of how you felt when you used them and/or why you would like to use them. </a:t>
            </a:r>
          </a:p>
        </p:txBody>
      </p:sp>
      <p:sp>
        <p:nvSpPr>
          <p:cNvPr id="3" name="Text Box 2"/>
          <p:cNvSpPr txBox="1"/>
          <p:nvPr/>
        </p:nvSpPr>
        <p:spPr>
          <a:xfrm>
            <a:off x="631190" y="4665345"/>
            <a:ext cx="11123295" cy="768350"/>
          </a:xfrm>
          <a:prstGeom prst="rect">
            <a:avLst/>
          </a:prstGeom>
          <a:noFill/>
          <a:ln w="9525">
            <a:noFill/>
          </a:ln>
        </p:spPr>
        <p:txBody>
          <a:bodyPr wrap="square">
            <a:spAutoFit/>
          </a:bodyPr>
          <a:lstStyle/>
          <a:p>
            <a:pPr marL="635" indent="-635" algn="just"/>
            <a:r>
              <a:rPr lang="en-US" sz="4400" b="0">
                <a:latin typeface="Calibri" panose="020F0502020204030204" pitchFamily="34" charset="0"/>
                <a:cs typeface="Calibri" panose="020F0502020204030204" pitchFamily="34" charset="0"/>
              </a:rPr>
              <a:t>- Share your thoughts with your partner.</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258445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Offer help and respond </a:t>
            </a:r>
            <a:r>
              <a:rPr lang="en-US" sz="3600">
                <a:sym typeface="+mn-ea"/>
              </a:rPr>
              <a:t>to an </a:t>
            </a:r>
            <a:r>
              <a:rPr lang="en-US" sz="3600" dirty="0">
                <a:sym typeface="+mn-ea"/>
              </a:rPr>
              <a:t>offer;</a:t>
            </a:r>
          </a:p>
          <a:p>
            <a:pPr marL="457200" indent="-457200">
              <a:lnSpc>
                <a:spcPct val="150000"/>
              </a:lnSpc>
              <a:buFont typeface="Wingdings" panose="05000000000000000000" pitchFamily="2" charset="2"/>
              <a:buChar char="ü"/>
            </a:pPr>
            <a:r>
              <a:rPr lang="en-US" sz="3600" dirty="0"/>
              <a:t>Talk about means of transport that they use.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433070" y="3530600"/>
            <a:ext cx="255143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TRANSPORT IN THE CITY</a:t>
            </a: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Look and answer.</a:t>
            </a:r>
            <a:endParaRPr lang="en-GB" dirty="0">
              <a:solidFill>
                <a:schemeClr val="tx1"/>
              </a:solidFill>
            </a:endParaRPr>
          </a:p>
          <a:p>
            <a:r>
              <a:rPr lang="en-GB" dirty="0">
                <a:solidFill>
                  <a:schemeClr val="tx1"/>
                </a:solidFill>
              </a:rPr>
              <a:t>Option 2: C</a:t>
            </a:r>
            <a:r>
              <a:rPr lang="en-US" altLang="en-GB" dirty="0">
                <a:solidFill>
                  <a:schemeClr val="tx1"/>
                </a:solidFill>
              </a:rPr>
              <a:t>harades</a:t>
            </a:r>
          </a:p>
        </p:txBody>
      </p:sp>
      <p:sp>
        <p:nvSpPr>
          <p:cNvPr id="21" name="Rectangle 20"/>
          <p:cNvSpPr/>
          <p:nvPr/>
        </p:nvSpPr>
        <p:spPr>
          <a:xfrm>
            <a:off x="5570855" y="1854835"/>
            <a:ext cx="6329680" cy="137414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below. Pay attention to the highlighted parts.</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pairs</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Make similar conversations with the following situations.</a:t>
            </a:r>
          </a:p>
        </p:txBody>
      </p:sp>
      <p:sp>
        <p:nvSpPr>
          <p:cNvPr id="22" name="Rectangle 21"/>
          <p:cNvSpPr/>
          <p:nvPr/>
        </p:nvSpPr>
        <p:spPr>
          <a:xfrm>
            <a:off x="5574665" y="3300730"/>
            <a:ext cx="6327775" cy="20694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the descriptions of three teenagers about their </a:t>
            </a:r>
            <a:r>
              <a:rP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means of transport. Then complete the table below</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Make notes about a means of transport you are using.</a:t>
            </a: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Talk to your friends about the means of transport that you use. Use your notes in 4.</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708785" y="2541905"/>
            <a:ext cx="607060" cy="9886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984500" y="3831590"/>
            <a:ext cx="884555" cy="15982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659130"/>
            <a:ext cx="7990205" cy="1353820"/>
          </a:xfrm>
          <a:prstGeom prst="rect">
            <a:avLst/>
          </a:prstGeom>
          <a:noFill/>
        </p:spPr>
        <p:txBody>
          <a:bodyPr wrap="square">
            <a:noAutofit/>
          </a:bodyPr>
          <a:lstStyle/>
          <a:p>
            <a:pPr>
              <a:lnSpc>
                <a:spcPct val="200000"/>
              </a:lnSpc>
            </a:pPr>
            <a:r>
              <a:rPr lang="en-US" sz="3600" b="1" dirty="0"/>
              <a:t>- Look at the pictures.</a:t>
            </a:r>
          </a:p>
        </p:txBody>
      </p:sp>
      <p:pic>
        <p:nvPicPr>
          <p:cNvPr id="11" name="Content Placeholder 10" descr="84522"/>
          <p:cNvPicPr>
            <a:picLocks noGrp="1" noChangeAspect="1"/>
          </p:cNvPicPr>
          <p:nvPr>
            <p:ph sz="half" idx="1"/>
          </p:nvPr>
        </p:nvPicPr>
        <p:blipFill>
          <a:blip r:embed="rId3"/>
          <a:stretch>
            <a:fillRect/>
          </a:stretch>
        </p:blipFill>
        <p:spPr>
          <a:xfrm>
            <a:off x="173355" y="1707515"/>
            <a:ext cx="3623310" cy="2717165"/>
          </a:xfrm>
          <a:prstGeom prst="rect">
            <a:avLst/>
          </a:prstGeom>
        </p:spPr>
      </p:pic>
      <p:pic>
        <p:nvPicPr>
          <p:cNvPr id="13" name="Content Placeholder 12" descr="2201_w023_n001_1701b_p1_1701"/>
          <p:cNvPicPr>
            <a:picLocks noGrp="1" noChangeAspect="1"/>
          </p:cNvPicPr>
          <p:nvPr>
            <p:ph sz="half" idx="2"/>
          </p:nvPr>
        </p:nvPicPr>
        <p:blipFill>
          <a:blip r:embed="rId4"/>
          <a:stretch>
            <a:fillRect/>
          </a:stretch>
        </p:blipFill>
        <p:spPr>
          <a:xfrm>
            <a:off x="708660" y="4558665"/>
            <a:ext cx="4810125" cy="2042160"/>
          </a:xfrm>
          <a:prstGeom prst="rect">
            <a:avLst/>
          </a:prstGeom>
        </p:spPr>
      </p:pic>
      <p:pic>
        <p:nvPicPr>
          <p:cNvPr id="17" name="Picture 16" descr="DJV MAR 979-06"/>
          <p:cNvPicPr>
            <a:picLocks noChangeAspect="1"/>
          </p:cNvPicPr>
          <p:nvPr/>
        </p:nvPicPr>
        <p:blipFill>
          <a:blip r:embed="rId5"/>
          <a:stretch>
            <a:fillRect/>
          </a:stretch>
        </p:blipFill>
        <p:spPr>
          <a:xfrm>
            <a:off x="9151620" y="1381125"/>
            <a:ext cx="2995295" cy="299593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6830060" y="4682490"/>
            <a:ext cx="4559935" cy="1918335"/>
          </a:xfrm>
          <a:prstGeom prst="rect">
            <a:avLst/>
          </a:prstGeom>
        </p:spPr>
      </p:pic>
      <p:pic>
        <p:nvPicPr>
          <p:cNvPr id="21" name="Picture 20" descr="78fb6700-596d-4857-bcca-1e6c8c7a4b6d"/>
          <p:cNvPicPr>
            <a:picLocks noChangeAspect="1"/>
          </p:cNvPicPr>
          <p:nvPr/>
        </p:nvPicPr>
        <p:blipFill>
          <a:blip r:embed="rId7"/>
          <a:stretch>
            <a:fillRect/>
          </a:stretch>
        </p:blipFill>
        <p:spPr>
          <a:xfrm>
            <a:off x="4030345" y="1608455"/>
            <a:ext cx="4887595" cy="281622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decel="100000"/>
                                        <p:tgtEl>
                                          <p:spTgt spid="21"/>
                                        </p:tgtEl>
                                      </p:cBhvr>
                                    </p:animEffect>
                                    <p:anim calcmode="lin" valueType="num">
                                      <p:cBhvr>
                                        <p:cTn id="23" dur="800" decel="100000" fill="hold"/>
                                        <p:tgtEl>
                                          <p:spTgt spid="21"/>
                                        </p:tgtEl>
                                        <p:attrNameLst>
                                          <p:attrName>style.rotation</p:attrName>
                                        </p:attrNameLst>
                                      </p:cBhvr>
                                      <p:tavLst>
                                        <p:tav tm="0">
                                          <p:val>
                                            <p:fltVal val="-90"/>
                                          </p:val>
                                        </p:tav>
                                        <p:tav tm="100000">
                                          <p:val>
                                            <p:fltVal val="0"/>
                                          </p:val>
                                        </p:tav>
                                      </p:tavLst>
                                    </p:anim>
                                    <p:anim calcmode="lin" valueType="num">
                                      <p:cBhvr>
                                        <p:cTn id="24" dur="800" decel="100000" fill="hold"/>
                                        <p:tgtEl>
                                          <p:spTgt spid="21"/>
                                        </p:tgtEl>
                                        <p:attrNameLst>
                                          <p:attrName>ppt_x</p:attrName>
                                        </p:attrNameLst>
                                      </p:cBhvr>
                                      <p:tavLst>
                                        <p:tav tm="0">
                                          <p:val>
                                            <p:strVal val="#ppt_x+0.4"/>
                                          </p:val>
                                        </p:tav>
                                        <p:tav tm="100000">
                                          <p:val>
                                            <p:strVal val="#ppt_x-0.05"/>
                                          </p:val>
                                        </p:tav>
                                      </p:tavLst>
                                    </p:anim>
                                    <p:anim calcmode="lin" valueType="num">
                                      <p:cBhvr>
                                        <p:cTn id="25" dur="800" decel="100000" fill="hold"/>
                                        <p:tgtEl>
                                          <p:spTgt spid="2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00" decel="100000"/>
                                        <p:tgtEl>
                                          <p:spTgt spid="19"/>
                                        </p:tgtEl>
                                      </p:cBhvr>
                                    </p:animEffect>
                                    <p:anim calcmode="lin" valueType="num">
                                      <p:cBhvr>
                                        <p:cTn id="53" dur="800" decel="100000" fill="hold"/>
                                        <p:tgtEl>
                                          <p:spTgt spid="19"/>
                                        </p:tgtEl>
                                        <p:attrNameLst>
                                          <p:attrName>style.rotation</p:attrName>
                                        </p:attrNameLst>
                                      </p:cBhvr>
                                      <p:tavLst>
                                        <p:tav tm="0">
                                          <p:val>
                                            <p:fltVal val="-90"/>
                                          </p:val>
                                        </p:tav>
                                        <p:tav tm="100000">
                                          <p:val>
                                            <p:fltVal val="0"/>
                                          </p:val>
                                        </p:tav>
                                      </p:tavLst>
                                    </p:anim>
                                    <p:anim calcmode="lin" valueType="num">
                                      <p:cBhvr>
                                        <p:cTn id="54" dur="800" decel="100000" fill="hold"/>
                                        <p:tgtEl>
                                          <p:spTgt spid="19"/>
                                        </p:tgtEl>
                                        <p:attrNameLst>
                                          <p:attrName>ppt_x</p:attrName>
                                        </p:attrNameLst>
                                      </p:cBhvr>
                                      <p:tavLst>
                                        <p:tav tm="0">
                                          <p:val>
                                            <p:strVal val="#ppt_x+0.4"/>
                                          </p:val>
                                        </p:tav>
                                        <p:tav tm="100000">
                                          <p:val>
                                            <p:strVal val="#ppt_x-0.05"/>
                                          </p:val>
                                        </p:tav>
                                      </p:tavLst>
                                    </p:anim>
                                    <p:anim calcmode="lin" valueType="num">
                                      <p:cBhvr>
                                        <p:cTn id="55" dur="800" decel="100000" fill="hold"/>
                                        <p:tgtEl>
                                          <p:spTgt spid="1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11" name="Content Placeholder 10" descr="84522"/>
          <p:cNvPicPr>
            <a:picLocks noGrp="1" noChangeAspect="1"/>
          </p:cNvPicPr>
          <p:nvPr>
            <p:ph sz="half" idx="1"/>
          </p:nvPr>
        </p:nvPicPr>
        <p:blipFill>
          <a:blip r:embed="rId3"/>
          <a:stretch>
            <a:fillRect/>
          </a:stretch>
        </p:blipFill>
        <p:spPr>
          <a:xfrm>
            <a:off x="300355" y="1075690"/>
            <a:ext cx="2620010" cy="1964690"/>
          </a:xfrm>
          <a:prstGeom prst="rect">
            <a:avLst/>
          </a:prstGeom>
        </p:spPr>
      </p:pic>
      <p:pic>
        <p:nvPicPr>
          <p:cNvPr id="13" name="Content Placeholder 12" descr="2201_w023_n001_1701b_p1_1701"/>
          <p:cNvPicPr>
            <a:picLocks noGrp="1" noChangeAspect="1"/>
          </p:cNvPicPr>
          <p:nvPr>
            <p:ph sz="half" idx="2"/>
          </p:nvPr>
        </p:nvPicPr>
        <p:blipFill>
          <a:blip r:embed="rId4"/>
          <a:srcRect l="34243"/>
          <a:stretch>
            <a:fillRect/>
          </a:stretch>
        </p:blipFill>
        <p:spPr>
          <a:xfrm>
            <a:off x="300355" y="3261360"/>
            <a:ext cx="2432685" cy="1570990"/>
          </a:xfrm>
          <a:prstGeom prst="rect">
            <a:avLst/>
          </a:prstGeom>
        </p:spPr>
      </p:pic>
      <p:pic>
        <p:nvPicPr>
          <p:cNvPr id="17" name="Picture 16" descr="DJV MAR 979-06"/>
          <p:cNvPicPr>
            <a:picLocks noChangeAspect="1"/>
          </p:cNvPicPr>
          <p:nvPr/>
        </p:nvPicPr>
        <p:blipFill>
          <a:blip r:embed="rId5"/>
          <a:stretch>
            <a:fillRect/>
          </a:stretch>
        </p:blipFill>
        <p:spPr>
          <a:xfrm>
            <a:off x="3154045" y="3261360"/>
            <a:ext cx="1694815" cy="169545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300355" y="5275580"/>
            <a:ext cx="2863215" cy="1204595"/>
          </a:xfrm>
          <a:prstGeom prst="rect">
            <a:avLst/>
          </a:prstGeom>
        </p:spPr>
      </p:pic>
      <p:pic>
        <p:nvPicPr>
          <p:cNvPr id="21" name="Picture 20" descr="78fb6700-596d-4857-bcca-1e6c8c7a4b6d"/>
          <p:cNvPicPr>
            <a:picLocks noChangeAspect="1"/>
          </p:cNvPicPr>
          <p:nvPr/>
        </p:nvPicPr>
        <p:blipFill>
          <a:blip r:embed="rId7"/>
          <a:stretch>
            <a:fillRect/>
          </a:stretch>
        </p:blipFill>
        <p:spPr>
          <a:xfrm>
            <a:off x="3154045" y="989330"/>
            <a:ext cx="2797810" cy="1611630"/>
          </a:xfrm>
          <a:prstGeom prst="rect">
            <a:avLst/>
          </a:prstGeom>
        </p:spPr>
      </p:pic>
      <p:sp>
        <p:nvSpPr>
          <p:cNvPr id="2" name="TextBox 20"/>
          <p:cNvSpPr txBox="1"/>
          <p:nvPr/>
        </p:nvSpPr>
        <p:spPr>
          <a:xfrm>
            <a:off x="5913755" y="2177415"/>
            <a:ext cx="5855335" cy="1353820"/>
          </a:xfrm>
          <a:prstGeom prst="rect">
            <a:avLst/>
          </a:prstGeom>
          <a:noFill/>
        </p:spPr>
        <p:txBody>
          <a:bodyPr wrap="square">
            <a:noAutofit/>
          </a:bodyPr>
          <a:lstStyle/>
          <a:p>
            <a:pPr>
              <a:lnSpc>
                <a:spcPct val="200000"/>
              </a:lnSpc>
            </a:pPr>
            <a:r>
              <a:rPr lang="en-US" sz="3600" b="1" dirty="0">
                <a:solidFill>
                  <a:srgbClr val="FF0000"/>
                </a:solidFill>
              </a:rPr>
              <a:t>- What means of transport do you know?</a:t>
            </a:r>
          </a:p>
        </p:txBody>
      </p:sp>
      <p:sp>
        <p:nvSpPr>
          <p:cNvPr id="3" name="TextBox 20"/>
          <p:cNvSpPr txBox="1"/>
          <p:nvPr/>
        </p:nvSpPr>
        <p:spPr>
          <a:xfrm>
            <a:off x="5703570" y="4088765"/>
            <a:ext cx="6490335" cy="1353820"/>
          </a:xfrm>
          <a:prstGeom prst="rect">
            <a:avLst/>
          </a:prstGeom>
          <a:noFill/>
        </p:spPr>
        <p:txBody>
          <a:bodyPr wrap="square">
            <a:noAutofit/>
          </a:bodyPr>
          <a:lstStyle/>
          <a:p>
            <a:pPr>
              <a:lnSpc>
                <a:spcPct val="200000"/>
              </a:lnSpc>
            </a:pPr>
            <a:r>
              <a:rPr lang="en-US" sz="3600" b="1" dirty="0">
                <a:solidFill>
                  <a:srgbClr val="FF0000"/>
                </a:solidFill>
              </a:rPr>
              <a:t>- What might be common means of transport in the city?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8255" y="84010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120265" y="2256790"/>
            <a:ext cx="8100060" cy="2344420"/>
          </a:xfrm>
          <a:prstGeom prst="rect">
            <a:avLst/>
          </a:prstGeom>
          <a:noFill/>
        </p:spPr>
        <p:txBody>
          <a:bodyPr wrap="square">
            <a:noAutofit/>
          </a:bodyPr>
          <a:lstStyle/>
          <a:p>
            <a:pPr algn="ctr"/>
            <a:r>
              <a:rPr lang="en-US" sz="8800" b="1" dirty="0">
                <a:solidFill>
                  <a:srgbClr val="C00000"/>
                </a:solidFill>
                <a:effectLst>
                  <a:outerShdw blurRad="38100" dist="38100" dir="2700000" algn="tl">
                    <a:srgbClr val="000000">
                      <a:alpha val="43137"/>
                    </a:srgbClr>
                  </a:outerShdw>
                </a:effectLst>
                <a:sym typeface="+mn-ea"/>
              </a:rPr>
              <a:t>CHARADE </a:t>
            </a:r>
            <a:endParaRPr lang="en-US" sz="8800" b="1" dirty="0">
              <a:solidFill>
                <a:srgbClr val="FF0000"/>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401445"/>
          </a:xfrm>
          <a:prstGeom prst="rect">
            <a:avLst/>
          </a:prstGeom>
          <a:noFill/>
        </p:spPr>
        <p:txBody>
          <a:bodyPr wrap="square">
            <a:noAutofit/>
          </a:bodyPr>
          <a:lstStyle/>
          <a:p>
            <a:pPr algn="ctr"/>
            <a:r>
              <a:rPr lang="en-US" sz="6000" b="1" dirty="0">
                <a:solidFill>
                  <a:srgbClr val="C000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101600" y="1792605"/>
            <a:ext cx="9716135" cy="746125"/>
          </a:xfrm>
          <a:prstGeom prst="rect">
            <a:avLst/>
          </a:prstGeom>
          <a:noFill/>
        </p:spPr>
        <p:txBody>
          <a:bodyPr wrap="square">
            <a:noAutofit/>
          </a:bodyPr>
          <a:lstStyle/>
          <a:p>
            <a:pPr algn="ctr"/>
            <a:r>
              <a:rPr lang="en-US" sz="3200" dirty="0">
                <a:solidFill>
                  <a:schemeClr val="tx1"/>
                </a:solidFill>
                <a:effectLst>
                  <a:outerShdw blurRad="38100" dist="38100" dir="2700000" algn="tl">
                    <a:srgbClr val="000000">
                      <a:alpha val="43137"/>
                    </a:srgbClr>
                  </a:outerShdw>
                </a:effectLst>
                <a:sym typeface="+mn-ea"/>
              </a:rPr>
              <a:t>- There are some slips of paper in bag/hat/box.</a:t>
            </a:r>
          </a:p>
        </p:txBody>
      </p:sp>
      <p:sp>
        <p:nvSpPr>
          <p:cNvPr id="8" name="TextBox 20"/>
          <p:cNvSpPr txBox="1"/>
          <p:nvPr/>
        </p:nvSpPr>
        <p:spPr>
          <a:xfrm>
            <a:off x="1022350" y="2398395"/>
            <a:ext cx="9716135"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One student from each team takes turns to pick a slip and act out the word without speaking.</a:t>
            </a:r>
          </a:p>
        </p:txBody>
      </p:sp>
      <p:sp>
        <p:nvSpPr>
          <p:cNvPr id="9" name="TextBox 20"/>
          <p:cNvSpPr txBox="1"/>
          <p:nvPr/>
        </p:nvSpPr>
        <p:spPr>
          <a:xfrm>
            <a:off x="1022350" y="350139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other students from their team have to guess what it is within a time limit.</a:t>
            </a:r>
          </a:p>
        </p:txBody>
      </p:sp>
      <p:sp>
        <p:nvSpPr>
          <p:cNvPr id="10" name="TextBox 20"/>
          <p:cNvSpPr txBox="1"/>
          <p:nvPr/>
        </p:nvSpPr>
        <p:spPr>
          <a:xfrm>
            <a:off x="1022350" y="4604385"/>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If they guess correctly, they get a point. If not, the other team can steal the point by guessing correctly.</a:t>
            </a:r>
          </a:p>
        </p:txBody>
      </p:sp>
      <p:sp>
        <p:nvSpPr>
          <p:cNvPr id="11" name="TextBox 20"/>
          <p:cNvSpPr txBox="1"/>
          <p:nvPr/>
        </p:nvSpPr>
        <p:spPr>
          <a:xfrm>
            <a:off x="1022350" y="570738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team with the most points at the end wins.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2" name="TextBox 20"/>
          <p:cNvSpPr txBox="1"/>
          <p:nvPr/>
        </p:nvSpPr>
        <p:spPr>
          <a:xfrm>
            <a:off x="3438525" y="158115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rush hour (n)</a:t>
            </a:r>
            <a:r>
              <a:rPr lang="en-US" sz="4400" b="1"/>
              <a:t> </a:t>
            </a:r>
            <a:endParaRPr lang="en-US" sz="4400" b="1" dirty="0">
              <a:solidFill>
                <a:srgbClr val="AD4F0F"/>
              </a:solidFill>
            </a:endParaRPr>
          </a:p>
        </p:txBody>
      </p:sp>
      <p:sp>
        <p:nvSpPr>
          <p:cNvPr id="12" name="Rectangle 11"/>
          <p:cNvSpPr/>
          <p:nvPr/>
        </p:nvSpPr>
        <p:spPr>
          <a:xfrm>
            <a:off x="1120322" y="4417019"/>
            <a:ext cx="4050892" cy="829945"/>
          </a:xfrm>
          <a:prstGeom prst="rect">
            <a:avLst/>
          </a:prstGeom>
        </p:spPr>
        <p:txBody>
          <a:bodyPr wrap="square">
            <a:spAutoFit/>
          </a:bodyPr>
          <a:lstStyle/>
          <a:p>
            <a:pPr lvl="0" algn="ctr"/>
            <a:r>
              <a:rPr lang="en-US" sz="4800"/>
              <a:t>giờ cao điểm</a:t>
            </a:r>
          </a:p>
        </p:txBody>
      </p:sp>
      <p:sp>
        <p:nvSpPr>
          <p:cNvPr id="2" name="Rectangle 1"/>
          <p:cNvSpPr/>
          <p:nvPr/>
        </p:nvSpPr>
        <p:spPr>
          <a:xfrm>
            <a:off x="1970031" y="3082855"/>
            <a:ext cx="2637790" cy="829945"/>
          </a:xfrm>
          <a:prstGeom prst="rect">
            <a:avLst/>
          </a:prstGeom>
        </p:spPr>
        <p:txBody>
          <a:bodyPr wrap="none">
            <a:spAutoFit/>
          </a:bodyPr>
          <a:lstStyle/>
          <a:p>
            <a:pPr algn="ctr"/>
            <a:r>
              <a:rPr lang="en-US" sz="4800" b="1">
                <a:solidFill>
                  <a:schemeClr val="accent5">
                    <a:lumMod val="50000"/>
                  </a:schemeClr>
                </a:solidFill>
              </a:rPr>
              <a:t>/ˈrʌʃ aʊə/</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158230" y="1370965"/>
            <a:ext cx="5416550" cy="396938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the busy part of the day when towns and cities are crowded, either in the morning when people are travelling to work, or in the evening when people are travelling home</a:t>
            </a: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051560" y="3082925"/>
            <a:ext cx="837565" cy="83756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1180</Words>
  <Application>Microsoft Office PowerPoint</Application>
  <PresentationFormat>Widescreen</PresentationFormat>
  <Paragraphs>185</Paragraphs>
  <Slides>24</Slides>
  <Notes>21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287</cp:revision>
  <dcterms:created xsi:type="dcterms:W3CDTF">2020-12-09T02:04:00Z</dcterms:created>
  <dcterms:modified xsi:type="dcterms:W3CDTF">2024-01-09T01:36:11Z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1033-12.2.0.13266</vt:lpwstr>
  </property>
</Properties>
</file>