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1" r:id="rId2"/>
    <p:sldId id="256" r:id="rId3"/>
    <p:sldId id="302" r:id="rId4"/>
    <p:sldId id="279" r:id="rId5"/>
    <p:sldId id="327" r:id="rId6"/>
    <p:sldId id="363" r:id="rId7"/>
    <p:sldId id="355" r:id="rId8"/>
    <p:sldId id="276" r:id="rId9"/>
    <p:sldId id="364" r:id="rId10"/>
    <p:sldId id="356" r:id="rId11"/>
    <p:sldId id="314" r:id="rId12"/>
    <p:sldId id="330" r:id="rId13"/>
    <p:sldId id="35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8"/>
    <a:srgbClr val="FFFFFF"/>
    <a:srgbClr val="F8B417"/>
    <a:srgbClr val="0070C0"/>
    <a:srgbClr val="0087B2"/>
    <a:srgbClr val="6D9FB1"/>
    <a:srgbClr val="F7931D"/>
    <a:srgbClr val="FBC864"/>
    <a:srgbClr val="FEE3AF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2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64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36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5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52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6" y="194965"/>
            <a:ext cx="560776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385371AD-4E3C-ED11-8C29-29F16E222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66" y="1779717"/>
            <a:ext cx="11247151" cy="391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45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109758"/>
            <a:ext cx="10987539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Review the vocabulary and grammar of Unit 1.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Apply what they have learnt (vocabulary and grammar) into practice through a project.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531" y="1222962"/>
            <a:ext cx="2461574" cy="165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594765"/>
            <a:ext cx="814985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Prepare for the next lesson.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51" y="2395778"/>
            <a:ext cx="3044282" cy="30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6546580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6021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LOCAL COMMUNITY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41DDAE9-C9B2-E4A9-6902-E9AF52CE7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491" y="2872228"/>
            <a:ext cx="3773794" cy="291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9666" y="3988063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67050" y="1234448"/>
            <a:ext cx="6520179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Warm up: Brainstorming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38732" y="2052289"/>
            <a:ext cx="6540369" cy="1309534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Task 1: Write a word or phrase for each description below.</a:t>
            </a:r>
          </a:p>
          <a:p>
            <a:r>
              <a:rPr lang="en-US" dirty="0">
                <a:solidFill>
                  <a:schemeClr val="tx1"/>
                </a:solidFill>
              </a:rPr>
              <a:t>- Task 2:  Circle the correct word or phrase to complete each sentence.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42668" y="3532062"/>
            <a:ext cx="6536433" cy="144672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Task 3: Complete the sentences with the present simple.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Task 4: Complete the text with the correct form of the verbs in brackets.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397624" y="2541341"/>
            <a:ext cx="917957" cy="144672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484386" y="5631072"/>
            <a:ext cx="2129795" cy="700510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PROJECT &amp;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CONCOLIDATION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8" idx="2"/>
            <a:endCxn id="27" idx="1"/>
          </p:cNvCxnSpPr>
          <p:nvPr/>
        </p:nvCxnSpPr>
        <p:spPr>
          <a:xfrm rot="16200000" flipH="1">
            <a:off x="1245096" y="4742036"/>
            <a:ext cx="1391817" cy="1086763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58922" y="5218771"/>
            <a:ext cx="6520179" cy="109726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6:  SKILLS 2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13394" y="3141738"/>
            <a:ext cx="5215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BRAINSTORMING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4C95C995-7DE5-CC52-08BF-DD192CB1A30A}"/>
              </a:ext>
            </a:extLst>
          </p:cNvPr>
          <p:cNvSpPr txBox="1"/>
          <p:nvPr/>
        </p:nvSpPr>
        <p:spPr>
          <a:xfrm>
            <a:off x="5792017" y="2626682"/>
            <a:ext cx="5954676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8B41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as many community services as possible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1E1A8D-7BAA-F722-F98F-542360214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639" y="2086227"/>
            <a:ext cx="5804408" cy="424329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phrase for each description below.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0025" y="137711"/>
            <a:ext cx="54342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B57FEAA4-7C74-C1D7-5B85-7CFA2863DDFD}"/>
              </a:ext>
            </a:extLst>
          </p:cNvPr>
          <p:cNvSpPr txBox="1"/>
          <p:nvPr/>
        </p:nvSpPr>
        <p:spPr>
          <a:xfrm>
            <a:off x="5884256" y="2239353"/>
            <a:ext cx="54947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delivery person</a:t>
            </a:r>
            <a:endParaRPr lang="en-US" sz="2800" b="1" i="0" dirty="0">
              <a:solidFill>
                <a:srgbClr val="F26548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7D8848DC-60C5-0A74-A509-506E9C74C069}"/>
              </a:ext>
            </a:extLst>
          </p:cNvPr>
          <p:cNvSpPr txBox="1"/>
          <p:nvPr/>
        </p:nvSpPr>
        <p:spPr>
          <a:xfrm>
            <a:off x="5885047" y="2996093"/>
            <a:ext cx="54947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firefighter</a:t>
            </a:r>
            <a:endParaRPr lang="en-US" sz="2800" b="1" i="0" dirty="0">
              <a:solidFill>
                <a:srgbClr val="F26548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E3372CDB-62D3-2887-B104-565A7B4B7684}"/>
              </a:ext>
            </a:extLst>
          </p:cNvPr>
          <p:cNvSpPr txBox="1"/>
          <p:nvPr/>
        </p:nvSpPr>
        <p:spPr>
          <a:xfrm>
            <a:off x="5884253" y="4095428"/>
            <a:ext cx="54947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tourist attraction</a:t>
            </a:r>
            <a:endParaRPr lang="en-US" sz="2800" b="1" i="0" dirty="0">
              <a:solidFill>
                <a:srgbClr val="F26548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C7438FDA-C1E9-8192-6ED2-88990F84B780}"/>
              </a:ext>
            </a:extLst>
          </p:cNvPr>
          <p:cNvSpPr txBox="1"/>
          <p:nvPr/>
        </p:nvSpPr>
        <p:spPr>
          <a:xfrm>
            <a:off x="6162707" y="4771774"/>
            <a:ext cx="54947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pottery</a:t>
            </a:r>
            <a:endParaRPr lang="en-US" sz="2800" b="1" i="0" dirty="0">
              <a:solidFill>
                <a:srgbClr val="F26548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A0315B8B-C213-52A2-2A87-3C81DAC2EDFB}"/>
              </a:ext>
            </a:extLst>
          </p:cNvPr>
          <p:cNvSpPr txBox="1"/>
          <p:nvPr/>
        </p:nvSpPr>
        <p:spPr>
          <a:xfrm>
            <a:off x="6094828" y="5591004"/>
            <a:ext cx="54947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artisan</a:t>
            </a:r>
            <a:endParaRPr lang="en-US" sz="2800" b="1" i="0" dirty="0">
              <a:solidFill>
                <a:srgbClr val="F26548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9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word or phrase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605869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935D307-55B3-8E16-7F3F-C1171F53E814}"/>
              </a:ext>
            </a:extLst>
          </p:cNvPr>
          <p:cNvSpPr txBox="1"/>
          <p:nvPr/>
        </p:nvSpPr>
        <p:spPr>
          <a:xfrm>
            <a:off x="8161918" y="2971451"/>
            <a:ext cx="378498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1- preserve</a:t>
            </a:r>
          </a:p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2- fragrance</a:t>
            </a:r>
          </a:p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3- police officers</a:t>
            </a:r>
          </a:p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4-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speciality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 5- handicrafts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A2A4CA-8B11-43EC-2E5A-18F0EA485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335" y="2008858"/>
            <a:ext cx="5719253" cy="404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1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198" y="12196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605869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06D723F1-7329-1EA9-F38F-FA234A038525}"/>
              </a:ext>
            </a:extLst>
          </p:cNvPr>
          <p:cNvSpPr txBox="1"/>
          <p:nvPr/>
        </p:nvSpPr>
        <p:spPr>
          <a:xfrm>
            <a:off x="576198" y="2031124"/>
            <a:ext cx="1127754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You should decide </a:t>
            </a:r>
            <a:r>
              <a:rPr lang="en-US" sz="2800" b="0" i="0" dirty="0">
                <a:solidFill>
                  <a:srgbClr val="94959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to move to</a:t>
            </a:r>
            <a:r>
              <a:rPr lang="en-US" sz="2800" dirty="0">
                <a:solidFill>
                  <a:srgbClr val="24202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 new house.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while 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when 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where 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who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2.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Do you know </a:t>
            </a:r>
            <a:r>
              <a:rPr lang="en-US" sz="2800" b="0" i="0" dirty="0">
                <a:solidFill>
                  <a:srgbClr val="94959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to sort rubbish?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who 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which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how 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what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b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She didn’t tell me </a:t>
            </a:r>
            <a:r>
              <a:rPr lang="en-US" sz="2800" b="0" i="0" dirty="0">
                <a:solidFill>
                  <a:srgbClr val="94959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to meet, in the library or in the lab.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how 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when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what 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where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4.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Could you tell me </a:t>
            </a:r>
            <a:r>
              <a:rPr lang="en-US" sz="2800" b="0" i="0" dirty="0">
                <a:solidFill>
                  <a:srgbClr val="94959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to do in this situation?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what 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when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where 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who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5.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 wonder </a:t>
            </a:r>
            <a:r>
              <a:rPr lang="en-US" sz="2800" b="0" i="0" dirty="0">
                <a:solidFill>
                  <a:srgbClr val="949599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to ask for advice, my teacher or my parents.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where 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when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who 		</a:t>
            </a:r>
            <a:r>
              <a:rPr lang="en-US" sz="2800" b="0" i="0" dirty="0">
                <a:solidFill>
                  <a:srgbClr val="1FB0E6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what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endParaRPr lang="vi-VN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9" name="Hình Bầu dục 28">
            <a:extLst>
              <a:ext uri="{FF2B5EF4-FFF2-40B4-BE49-F238E27FC236}">
                <a16:creationId xmlns:a16="http://schemas.microsoft.com/office/drawing/2014/main" id="{CA68C7E2-8F9B-A1DF-C2ED-F727B501E5A5}"/>
              </a:ext>
            </a:extLst>
          </p:cNvPr>
          <p:cNvSpPr/>
          <p:nvPr/>
        </p:nvSpPr>
        <p:spPr>
          <a:xfrm>
            <a:off x="3226483" y="2450561"/>
            <a:ext cx="579863" cy="555959"/>
          </a:xfrm>
          <a:prstGeom prst="ellipse">
            <a:avLst/>
          </a:prstGeom>
          <a:noFill/>
          <a:ln w="28575"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08A51EFE-DA09-4F71-AA0C-957DCBFAFC6C}"/>
              </a:ext>
            </a:extLst>
          </p:cNvPr>
          <p:cNvSpPr/>
          <p:nvPr/>
        </p:nvSpPr>
        <p:spPr>
          <a:xfrm>
            <a:off x="5959383" y="3286902"/>
            <a:ext cx="579863" cy="555959"/>
          </a:xfrm>
          <a:prstGeom prst="ellipse">
            <a:avLst/>
          </a:prstGeom>
          <a:noFill/>
          <a:ln w="28575"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Hình Bầu dục 30">
            <a:extLst>
              <a:ext uri="{FF2B5EF4-FFF2-40B4-BE49-F238E27FC236}">
                <a16:creationId xmlns:a16="http://schemas.microsoft.com/office/drawing/2014/main" id="{3E2D373C-BB95-4469-93A8-66282A68350A}"/>
              </a:ext>
            </a:extLst>
          </p:cNvPr>
          <p:cNvSpPr/>
          <p:nvPr/>
        </p:nvSpPr>
        <p:spPr>
          <a:xfrm>
            <a:off x="8657978" y="4123243"/>
            <a:ext cx="579863" cy="555959"/>
          </a:xfrm>
          <a:prstGeom prst="ellipse">
            <a:avLst/>
          </a:prstGeom>
          <a:noFill/>
          <a:ln w="28575"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Hình Bầu dục 31">
            <a:extLst>
              <a:ext uri="{FF2B5EF4-FFF2-40B4-BE49-F238E27FC236}">
                <a16:creationId xmlns:a16="http://schemas.microsoft.com/office/drawing/2014/main" id="{03894632-70D7-4264-0036-1FC0BD20A323}"/>
              </a:ext>
            </a:extLst>
          </p:cNvPr>
          <p:cNvSpPr/>
          <p:nvPr/>
        </p:nvSpPr>
        <p:spPr>
          <a:xfrm>
            <a:off x="498941" y="5011070"/>
            <a:ext cx="579863" cy="555959"/>
          </a:xfrm>
          <a:prstGeom prst="ellipse">
            <a:avLst/>
          </a:prstGeom>
          <a:noFill/>
          <a:ln w="28575"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ình Bầu dục 32">
            <a:extLst>
              <a:ext uri="{FF2B5EF4-FFF2-40B4-BE49-F238E27FC236}">
                <a16:creationId xmlns:a16="http://schemas.microsoft.com/office/drawing/2014/main" id="{9C489A2B-1BC2-434D-5CAC-80269EB963CA}"/>
              </a:ext>
            </a:extLst>
          </p:cNvPr>
          <p:cNvSpPr/>
          <p:nvPr/>
        </p:nvSpPr>
        <p:spPr>
          <a:xfrm>
            <a:off x="5925039" y="5876370"/>
            <a:ext cx="579863" cy="555959"/>
          </a:xfrm>
          <a:prstGeom prst="ellipse">
            <a:avLst/>
          </a:prstGeom>
          <a:noFill/>
          <a:ln w="28575">
            <a:solidFill>
              <a:srgbClr val="F266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518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21889" y="1114655"/>
            <a:ext cx="11087133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each sentence so that it contains the phrasal verb in brackets. You may have to change the form of the verb.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2978" y="115230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64" y="10496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990" y="186930"/>
            <a:ext cx="584323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0201EA51-320E-CE05-B37F-7E1B4439CE67}"/>
              </a:ext>
            </a:extLst>
          </p:cNvPr>
          <p:cNvSpPr txBox="1"/>
          <p:nvPr/>
        </p:nvSpPr>
        <p:spPr>
          <a:xfrm>
            <a:off x="134541" y="2145380"/>
            <a:ext cx="12097485" cy="4418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In some villages, people reduce the number of steps to make the handicraft. (cut down on)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My grandparents gave the skills to my parents. (hand down)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In their community, the eldest child is usually responsible for his or her parents. (take care of)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</a:t>
            </a:r>
            <a:endParaRPr lang="vi-VN" sz="2400" dirty="0"/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8984B2F9-D452-0CC3-9BE5-8974033AE7A1}"/>
              </a:ext>
            </a:extLst>
          </p:cNvPr>
          <p:cNvSpPr txBox="1"/>
          <p:nvPr/>
        </p:nvSpPr>
        <p:spPr>
          <a:xfrm>
            <a:off x="235764" y="3138453"/>
            <a:ext cx="10589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 some villages, people cut down on the number of steps to make the handicraft.</a:t>
            </a:r>
            <a:endParaRPr lang="en-US" sz="2400" i="0" dirty="0">
              <a:solidFill>
                <a:srgbClr val="F26548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87102EE7-CDC5-D23A-F6E5-B253C4127788}"/>
              </a:ext>
            </a:extLst>
          </p:cNvPr>
          <p:cNvSpPr txBox="1"/>
          <p:nvPr/>
        </p:nvSpPr>
        <p:spPr>
          <a:xfrm>
            <a:off x="235764" y="4593191"/>
            <a:ext cx="10589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My grandparents handed down the skills to my parents. </a:t>
            </a:r>
            <a:endParaRPr lang="en-US" sz="2400" i="0" dirty="0">
              <a:solidFill>
                <a:srgbClr val="F26548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3C616668-CC87-BA47-5F4A-DB92D327073C}"/>
              </a:ext>
            </a:extLst>
          </p:cNvPr>
          <p:cNvSpPr txBox="1"/>
          <p:nvPr/>
        </p:nvSpPr>
        <p:spPr>
          <a:xfrm>
            <a:off x="235764" y="6047929"/>
            <a:ext cx="10589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 their community, the eldest child usually takes care of his or her parents. </a:t>
            </a:r>
            <a:endParaRPr lang="en-US" sz="2400" i="0" dirty="0">
              <a:solidFill>
                <a:srgbClr val="F26548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21889" y="1114655"/>
            <a:ext cx="11087133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each sentence so that it contains the phrasal verb in brackets. You may have to change the form of the verb.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2978" y="115230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64" y="10496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990" y="186930"/>
            <a:ext cx="584323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0201EA51-320E-CE05-B37F-7E1B4439CE67}"/>
              </a:ext>
            </a:extLst>
          </p:cNvPr>
          <p:cNvSpPr txBox="1"/>
          <p:nvPr/>
        </p:nvSpPr>
        <p:spPr>
          <a:xfrm>
            <a:off x="324600" y="2281679"/>
            <a:ext cx="11773258" cy="3679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Before we go to a new place, we always get information about it. (find out)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</a:br>
            <a:endParaRPr lang="en-US" sz="2400" b="0" i="0" dirty="0">
              <a:solidFill>
                <a:srgbClr val="949599"/>
              </a:solidFill>
              <a:effectLst/>
              <a:latin typeface="ChronicaPro-Book"/>
            </a:endParaRPr>
          </a:p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They have a good relationship with all </a:t>
            </a:r>
            <a:r>
              <a:rPr lang="en-US" sz="2400" b="0" i="0" dirty="0" err="1">
                <a:solidFill>
                  <a:srgbClr val="242021"/>
                </a:solidFill>
                <a:effectLst/>
                <a:latin typeface="ChronicaPro-Book"/>
              </a:rPr>
              <a:t>neighbours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 (get on with)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</a:t>
            </a:r>
            <a:endParaRPr lang="vi-VN" sz="2400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D13899B-7FA1-0791-7338-54C30DA54361}"/>
              </a:ext>
            </a:extLst>
          </p:cNvPr>
          <p:cNvSpPr txBox="1"/>
          <p:nvPr/>
        </p:nvSpPr>
        <p:spPr>
          <a:xfrm>
            <a:off x="367990" y="3274752"/>
            <a:ext cx="10589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Before we go to a new place, we always find out about it. </a:t>
            </a:r>
            <a:endParaRPr lang="en-US" sz="2400" i="0" dirty="0">
              <a:solidFill>
                <a:srgbClr val="F26548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1D1951C-4934-A926-37AC-3B3391038672}"/>
              </a:ext>
            </a:extLst>
          </p:cNvPr>
          <p:cNvSpPr txBox="1"/>
          <p:nvPr/>
        </p:nvSpPr>
        <p:spPr>
          <a:xfrm>
            <a:off x="400406" y="5474860"/>
            <a:ext cx="10589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They get on with all neighbours. </a:t>
            </a:r>
            <a:endParaRPr lang="en-US" sz="2400" i="0" dirty="0">
              <a:solidFill>
                <a:srgbClr val="F26548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37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4063</TotalTime>
  <Words>637</Words>
  <Application>Microsoft Office PowerPoint</Application>
  <PresentationFormat>Widescreen</PresentationFormat>
  <Paragraphs>80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Adobe Gothic Std B</vt:lpstr>
      <vt:lpstr>Arial</vt:lpstr>
      <vt:lpstr>Calibri</vt:lpstr>
      <vt:lpstr>Calibri Light</vt:lpstr>
      <vt:lpstr>ChronicaPro-Bold</vt:lpstr>
      <vt:lpstr>ChronicaPro-Book</vt:lpstr>
      <vt:lpstr>Myriad Pro</vt:lpstr>
      <vt:lpstr>Source Sans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Thi Hue Le</cp:lastModifiedBy>
  <cp:revision>232</cp:revision>
  <dcterms:created xsi:type="dcterms:W3CDTF">2020-12-09T02:04:09Z</dcterms:created>
  <dcterms:modified xsi:type="dcterms:W3CDTF">2024-01-13T06:02:44Z</dcterms:modified>
</cp:coreProperties>
</file>