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70" r:id="rId5"/>
    <p:sldId id="272" r:id="rId6"/>
    <p:sldId id="271" r:id="rId7"/>
    <p:sldId id="259" r:id="rId8"/>
    <p:sldId id="261" r:id="rId9"/>
    <p:sldId id="262" r:id="rId10"/>
    <p:sldId id="263" r:id="rId11"/>
    <p:sldId id="268" r:id="rId12"/>
    <p:sldId id="266" r:id="rId13"/>
    <p:sldId id="269" r:id="rId14"/>
    <p:sldId id="267" r:id="rId15"/>
    <p:sldId id="265" r:id="rId16"/>
    <p:sldId id="264" r:id="rId17"/>
    <p:sldId id="26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4FA"/>
    <a:srgbClr val="0945A5"/>
    <a:srgbClr val="B421BD"/>
    <a:srgbClr val="DA49DF"/>
    <a:srgbClr val="F04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3985" y="2684145"/>
            <a:ext cx="6034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1) Chứng minh 6 tứ giác nội tiếp đường tròn:  BCEF; ABDE; ACDF; AEHF; BDHF; CDHE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solidFill>
                <a:srgbClr val="0945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1"/>
          <a:srcRect l="20353" t="15046" r="39839" b="27293"/>
          <a:stretch>
            <a:fillRect/>
          </a:stretch>
        </p:blipFill>
        <p:spPr>
          <a:xfrm>
            <a:off x="6656705" y="679450"/>
            <a:ext cx="4314825" cy="413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10"/>
          <p:cNvSpPr txBox="1"/>
          <p:nvPr/>
        </p:nvSpPr>
        <p:spPr>
          <a:xfrm>
            <a:off x="122555" y="3557270"/>
            <a:ext cx="7783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2) Chứng minh H, I, K thẳng hàng, suy ra AH = 2OI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33985" y="3994785"/>
            <a:ext cx="6769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3) Gọi N là trung điểm của AH. Chứng minh NI=R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8091170" y="2232660"/>
            <a:ext cx="666115" cy="14274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7780655" y="1978025"/>
            <a:ext cx="621665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sz="5400" b="1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5400" b="1" baseline="30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13665" y="4401820"/>
            <a:ext cx="6767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4) Chứng minh bán kính các đường tròn ngoại tiếp các tam giác HAB; HAC; HBC bằng R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11" grpId="0"/>
      <p:bldP spid="11" grpId="1"/>
      <p:bldP spid="16" grpId="0"/>
      <p:bldP spid="16" grpId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239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13) Chứng minh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Times New Roman" panose="02020603050405020304" charset="0"/>
                        <a:cs typeface="Times New Roman" panose="02020603050405020304" charset="0"/>
                      </a:rPr>
                      <m:t>=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MD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269875" y="3618230"/>
            <a:ext cx="628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14) Chứng minh  ΔBEF đồng dạng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ΔDEH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482" t="17182" r="42857" b="27682"/>
          <a:stretch>
            <a:fillRect/>
          </a:stretch>
        </p:blipFill>
        <p:spPr>
          <a:xfrm>
            <a:off x="6789420" y="744220"/>
            <a:ext cx="4582795" cy="45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8845550" y="257302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683625" y="2430145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Arc 8"/>
          <p:cNvSpPr/>
          <p:nvPr/>
        </p:nvSpPr>
        <p:spPr>
          <a:xfrm rot="9600000">
            <a:off x="7506970" y="2633345"/>
            <a:ext cx="720725" cy="568960"/>
          </a:xfrm>
          <a:prstGeom prst="arc">
            <a:avLst>
              <a:gd name="adj1" fmla="val 10527035"/>
              <a:gd name="adj2" fmla="val 18902387"/>
            </a:avLst>
          </a:prstGeom>
          <a:ln w="28575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9600000">
            <a:off x="8213725" y="2879090"/>
            <a:ext cx="636905" cy="488950"/>
          </a:xfrm>
          <a:prstGeom prst="arc">
            <a:avLst>
              <a:gd name="adj1" fmla="val 8880052"/>
              <a:gd name="adj2" fmla="val 18902387"/>
            </a:avLst>
          </a:prstGeom>
          <a:ln w="28575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1360000">
            <a:off x="10302240" y="3554730"/>
            <a:ext cx="459105" cy="749300"/>
          </a:xfrm>
          <a:prstGeom prst="arc">
            <a:avLst>
              <a:gd name="adj1" fmla="val 9855933"/>
              <a:gd name="adj2" fmla="val 16451629"/>
            </a:avLst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/>
          </p:cNvPicPr>
          <p:nvPr/>
        </p:nvPicPr>
        <p:blipFill>
          <a:blip r:embed="rId1"/>
          <a:srcRect l="20417" t="17602" r="39262" b="28393"/>
          <a:stretch>
            <a:fillRect/>
          </a:stretch>
        </p:blipFill>
        <p:spPr>
          <a:xfrm>
            <a:off x="6809740" y="457200"/>
            <a:ext cx="5169535" cy="46012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239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13) Chứng minh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Times New Roman" panose="02020603050405020304" charset="0"/>
                        <a:cs typeface="Times New Roman" panose="02020603050405020304" charset="0"/>
                      </a:rPr>
                      <m:t>=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MD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269875" y="3618230"/>
            <a:ext cx="628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14) Chứng minh  ΔBEF đồng dạng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ΔDEH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69875" y="4195445"/>
            <a:ext cx="6781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15) Gọi giao điểm của KE với (O) là T; trung điểm của EF là Q. Chứng minh B, Q, T thẳng hàng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Arc 16"/>
          <p:cNvSpPr/>
          <p:nvPr/>
        </p:nvSpPr>
        <p:spPr>
          <a:xfrm rot="9600000">
            <a:off x="7564120" y="2347595"/>
            <a:ext cx="720725" cy="568960"/>
          </a:xfrm>
          <a:prstGeom prst="arc">
            <a:avLst>
              <a:gd name="adj1" fmla="val 10527035"/>
              <a:gd name="adj2" fmla="val 18902387"/>
            </a:avLst>
          </a:prstGeom>
          <a:ln w="28575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600000">
            <a:off x="8322945" y="2602865"/>
            <a:ext cx="587375" cy="449580"/>
          </a:xfrm>
          <a:prstGeom prst="arc">
            <a:avLst>
              <a:gd name="adj1" fmla="val 9060435"/>
              <a:gd name="adj2" fmla="val 18902387"/>
            </a:avLst>
          </a:prstGeom>
          <a:ln w="28575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176530" y="5025390"/>
            <a:ext cx="471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16) Chứng minh: DF+DE ≤ 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1"/>
          <a:srcRect l="20482" t="17764" r="36436" b="20999"/>
          <a:stretch>
            <a:fillRect/>
          </a:stretch>
        </p:blipFill>
        <p:spPr>
          <a:xfrm>
            <a:off x="6838315" y="560070"/>
            <a:ext cx="5353685" cy="503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239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13) Chứng minh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Times New Roman" panose="02020603050405020304" charset="0"/>
                        <a:cs typeface="Times New Roman" panose="02020603050405020304" charset="0"/>
                      </a:rPr>
                      <m:t>=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MD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269875" y="3618230"/>
            <a:ext cx="628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14) Chứng minh  ΔBEF đồng dạng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ΔDEH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69875" y="4195445"/>
            <a:ext cx="6781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15) Gọi giao điểm của KE với (O) là T; trung điểm của EF là Q. Chứng minh B, Q, T thẳng hàng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76530" y="5025390"/>
            <a:ext cx="471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16) Chứng minh: DF+DE ≤ 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33970" y="3482975"/>
            <a:ext cx="31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7578725" y="3251200"/>
            <a:ext cx="31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846060" y="2857500"/>
            <a:ext cx="31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256270" y="3228975"/>
            <a:ext cx="31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20417" t="17602" r="39262" b="28393"/>
          <a:stretch>
            <a:fillRect/>
          </a:stretch>
        </p:blipFill>
        <p:spPr>
          <a:xfrm>
            <a:off x="4899660" y="2369185"/>
            <a:ext cx="2392680" cy="211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11)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 ΔBEF đồng dạng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ΔDEH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"/>
          <a:srcRect l="21081" t="18055" r="43349" b="27973"/>
          <a:stretch>
            <a:fillRect/>
          </a:stretch>
        </p:blipFill>
        <p:spPr>
          <a:xfrm>
            <a:off x="6953250" y="1167765"/>
            <a:ext cx="4338955" cy="435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11)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 ΔBEF đồng dạng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ΔDEH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"/>
          <a:srcRect l="21081" t="18055" r="43349" b="27973"/>
          <a:stretch>
            <a:fillRect/>
          </a:stretch>
        </p:blipFill>
        <p:spPr>
          <a:xfrm>
            <a:off x="6953250" y="1167765"/>
            <a:ext cx="4338955" cy="435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1"/>
          <a:srcRect l="20353" t="15046" r="39839" b="27293"/>
          <a:stretch>
            <a:fillRect/>
          </a:stretch>
        </p:blipFill>
        <p:spPr>
          <a:xfrm>
            <a:off x="6656705" y="679450"/>
            <a:ext cx="4314825" cy="413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133985" y="4765040"/>
            <a:ext cx="3799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4) Chứng minh EF//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33985" y="5147310"/>
            <a:ext cx="3799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Chứng minh OA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Symbol" panose="05050102010706020507" charset="0"/>
              </a:rPr>
              <a:t>EF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143510" y="5588635"/>
                <a:ext cx="3799840" cy="61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6)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𝐿𝐽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𝐴𝐻</m:t>
                        </m:r>
                      </m:den>
                    </m:f>
                    <m:r>
                      <a:rPr lang="en-US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" y="5588635"/>
                <a:ext cx="3799840" cy="615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8180070" y="1968500"/>
            <a:ext cx="621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118350" y="1308100"/>
            <a:ext cx="922020" cy="1223010"/>
          </a:xfrm>
          <a:prstGeom prst="line">
            <a:avLst/>
          </a:prstGeom>
          <a:ln w="25400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72085" y="4354195"/>
            <a:ext cx="677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Một số hệ thức sử dụng đến diện tích tam giác: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473960"/>
            <a:ext cx="5072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4) Chứng minh một số tích các đoạn bằng nhau (đơn giản):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AF.AB=AH.AD=AE.AC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BF.BA=BH.BE=BD.BC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CD.CB = CH.CF=CE.CA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0482" t="17182" r="42857" b="27682"/>
          <a:stretch>
            <a:fillRect/>
          </a:stretch>
        </p:blipFill>
        <p:spPr>
          <a:xfrm>
            <a:off x="5829935" y="669290"/>
            <a:ext cx="3388360" cy="337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796925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solidFill>
                <a:srgbClr val="0945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1"/>
          <a:srcRect l="20353" t="15046" r="39839" b="27293"/>
          <a:stretch>
            <a:fillRect/>
          </a:stretch>
        </p:blipFill>
        <p:spPr>
          <a:xfrm>
            <a:off x="6656705" y="679450"/>
            <a:ext cx="4314825" cy="413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4"/>
          <p:cNvSpPr txBox="1"/>
          <p:nvPr/>
        </p:nvSpPr>
        <p:spPr>
          <a:xfrm>
            <a:off x="172085" y="4163695"/>
            <a:ext cx="677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6) Một số hệ thức sử dụng đến diện tích tam giác: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312035"/>
            <a:ext cx="5072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Chứng minh một số tích các đoạn bằng nhau (đơn giản):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AF.AB=AH.AD=AE.AC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BF.BA=BH.BE=BD.BC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CD.CB = CH.CF=CE.CA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AEF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BFD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DEC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ABC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(cos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C)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C=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DEF</m:t>
                        </m:r>
                      </m:num>
                      <m:den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𝐴𝐵𝐶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blipFill rotWithShape="1"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=2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 4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8" grpId="0"/>
      <p:bldP spid="8" grpId="1"/>
      <p:bldP spid="9" grpId="0"/>
      <p:bldP spid="20" grpId="0"/>
      <p:bldP spid="21" grpId="0"/>
      <p:bldP spid="9" grpId="1"/>
      <p:bldP spid="20" grpId="1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796925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solidFill>
                <a:srgbClr val="0945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72085" y="4163695"/>
            <a:ext cx="677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Một số hệ thức sử dụng đến diện tích tam giác: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312035"/>
            <a:ext cx="5072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Chứng minh một số tích các đoạn bằng nhau (đơn giản):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AF.AB=AH.AD=AE.AC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BF.BA=BH.BE=BD.BC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CD.CB = CH.CF=CE.CA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AEF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BFD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DEC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ABC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(cos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C)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C=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DEF</m:t>
                        </m:r>
                      </m:num>
                      <m:den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𝐴𝐵𝐶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blipFill rotWithShape="1">
                <a:blip r:embed="rId1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=2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 4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/>
          </p:cNvPicPr>
          <p:nvPr/>
        </p:nvPicPr>
        <p:blipFill>
          <a:blip r:embed="rId5"/>
          <a:srcRect l="22343" t="19123" r="42022" b="27390"/>
          <a:stretch>
            <a:fillRect/>
          </a:stretch>
        </p:blipFill>
        <p:spPr>
          <a:xfrm>
            <a:off x="6656705" y="1124585"/>
            <a:ext cx="4217035" cy="418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796925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72085" y="4163695"/>
            <a:ext cx="677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6) Một số hệ thức sử dụng đến diện tích tam giác: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312035"/>
            <a:ext cx="5072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Chứng minh một số tích các đoạn bằng nhau (đơn giản):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AF.AB=AH.AD=AE.AC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BF.BA=BH.BE=BD.BC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CD.CB = CH.CF=CE.CA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AEF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BFD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DEC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ABC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(cos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C)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C=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DEF</m:t>
                        </m:r>
                      </m:num>
                      <m:den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𝐴𝐵𝐶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blipFill rotWithShape="1">
                <a:blip r:embed="rId1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=2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 4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/>
          <p:cNvPicPr>
            <a:picLocks noChangeAspect="1"/>
          </p:cNvPicPr>
          <p:nvPr/>
        </p:nvPicPr>
        <p:blipFill>
          <a:blip r:embed="rId5"/>
          <a:srcRect l="21445" t="18427" r="40161" b="30044"/>
          <a:stretch>
            <a:fillRect/>
          </a:stretch>
        </p:blipFill>
        <p:spPr>
          <a:xfrm>
            <a:off x="6656705" y="1036955"/>
            <a:ext cx="4432300" cy="393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796925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72085" y="4163695"/>
            <a:ext cx="677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6) Một số hệ thức sử dụng đến diện tích tam giác: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312035"/>
            <a:ext cx="5072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5) Chứng minh một số tích các đoạn bằng nhau (đơn giản):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AF.AB=AH.AD=AE.AC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BF.BA=BH.BE=BD.BC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+ CD.CB = CH.CF=CE.CA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AEF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BFD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DEC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=S</a:t>
                </a:r>
                <a:r>
                  <a:rPr lang="en-US" sz="2400" baseline="-25000">
                    <a:latin typeface="Times New Roman" panose="02020603050405020304" charset="0"/>
                    <a:cs typeface="Times New Roman" panose="02020603050405020304" charset="0"/>
                  </a:rPr>
                  <a:t>ABC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(cos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C)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B+cos</a:t>
                </a:r>
                <a:r>
                  <a:rPr lang="en-US" sz="2400" baseline="300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C=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DEF</m:t>
                        </m:r>
                      </m:num>
                      <m:den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𝑆</m:t>
                        </m:r>
                        <m:r>
                          <a:rPr lang="en-US" sz="2400" baseline="-250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𝐴𝐵𝐶</m:t>
                        </m:r>
                      </m:den>
                    </m:f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5" y="4625975"/>
                <a:ext cx="7381875" cy="990600"/>
              </a:xfrm>
              <a:prstGeom prst="rect">
                <a:avLst/>
              </a:prstGeom>
              <a:blipFill rotWithShape="1">
                <a:blip r:embed="rId1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" y="5505450"/>
                <a:ext cx="2699385" cy="6756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=2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35" y="5505450"/>
                <a:ext cx="2934970" cy="62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+)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BE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= 4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30" y="5505450"/>
                <a:ext cx="2699385" cy="62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9"/>
          <p:cNvPicPr>
            <a:picLocks noChangeAspect="1"/>
          </p:cNvPicPr>
          <p:nvPr/>
        </p:nvPicPr>
        <p:blipFill>
          <a:blip r:embed="rId5"/>
          <a:srcRect l="19904" t="17182" r="41316" b="28167"/>
          <a:stretch>
            <a:fillRect/>
          </a:stretch>
        </p:blipFill>
        <p:spPr>
          <a:xfrm>
            <a:off x="6579870" y="1344930"/>
            <a:ext cx="3784600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solidFill>
                  <a:srgbClr val="0945A5"/>
                </a:solidFill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solidFill>
                <a:srgbClr val="0945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1"/>
          <a:srcRect l="20353" t="15046" r="39839" b="27293"/>
          <a:stretch>
            <a:fillRect/>
          </a:stretch>
        </p:blipFill>
        <p:spPr>
          <a:xfrm>
            <a:off x="6656705" y="679450"/>
            <a:ext cx="4314825" cy="413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133985" y="2621915"/>
            <a:ext cx="3799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7) Chứng minh EF//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33985" y="3061335"/>
            <a:ext cx="3799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8) Chứng minh OA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Symbol" panose="05050102010706020507" charset="0"/>
              </a:rPr>
              <a:t>EF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143510" y="3445510"/>
                <a:ext cx="3799840" cy="61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9)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𝐿𝐽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𝐴𝐻</m:t>
                        </m:r>
                      </m:den>
                    </m:f>
                    <m:r>
                      <a:rPr lang="en-US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endParaRPr lang="en-US" sz="2400">
                  <a:latin typeface="Times New Roman" panose="02020603050405020304" charset="0"/>
                  <a:cs typeface="Times New Roman" panose="02020603050405020304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" y="3445510"/>
                <a:ext cx="3799840" cy="615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7989570" y="1730375"/>
            <a:ext cx="621665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P</a:t>
            </a:r>
            <a:r>
              <a:rPr lang="en-US" sz="5400" b="1" baseline="30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5400" b="1" baseline="300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118350" y="1308100"/>
            <a:ext cx="922020" cy="1223010"/>
          </a:xfrm>
          <a:prstGeom prst="line">
            <a:avLst/>
          </a:prstGeom>
          <a:ln w="25400">
            <a:solidFill>
              <a:srgbClr val="B421B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7752080" y="255016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405370" y="3359150"/>
            <a:ext cx="3467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00900" y="2366645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7321550" y="3127375"/>
            <a:ext cx="31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9686290" y="319913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7721600" y="149479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7842250" y="166497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610725" y="3393440"/>
            <a:ext cx="271145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50860" y="2057400"/>
            <a:ext cx="621665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2914FA"/>
                </a:solidFill>
                <a:latin typeface="Times New Roman" panose="02020603050405020304" charset="0"/>
                <a:cs typeface="Times New Roman" panose="02020603050405020304" charset="0"/>
              </a:rPr>
              <a:t>  S</a:t>
            </a:r>
            <a:r>
              <a:rPr lang="en-US" sz="5400" b="1" baseline="30000">
                <a:solidFill>
                  <a:srgbClr val="2914FA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5400" b="1" baseline="30000">
              <a:solidFill>
                <a:srgbClr val="2914F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2" grpId="0"/>
      <p:bldP spid="2" grpId="1"/>
      <p:bldP spid="16" grpId="0"/>
      <p:bldP spid="20" grpId="0"/>
      <p:bldP spid="16" grpId="1"/>
      <p:bldP spid="20" grpId="1"/>
      <p:bldP spid="19" grpId="0"/>
      <p:bldP spid="19" grpId="1"/>
      <p:bldP spid="21" grpId="0"/>
      <p:bldP spid="21" grpId="1"/>
      <p:bldP spid="22" grpId="0"/>
      <p:bldP spid="22" grpId="1"/>
      <p:bldP spid="14" grpId="0"/>
      <p:bldP spid="14" grpId="1"/>
      <p:bldP spid="23" grpId="0"/>
      <p:bldP spid="23" grpId="1"/>
      <p:bldP spid="24" grpId="0"/>
      <p:bldP spid="24" grpId="1"/>
      <p:bldP spid="4" grpId="0"/>
      <p:bldP spid="4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0985" y="2473960"/>
            <a:ext cx="5072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10) Chứng minh AD.AG = AB.AC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rcRect l="20482" t="17182" r="42857" b="27682"/>
          <a:stretch>
            <a:fillRect/>
          </a:stretch>
        </p:blipFill>
        <p:spPr>
          <a:xfrm>
            <a:off x="7141845" y="1240790"/>
            <a:ext cx="3730625" cy="37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23"/>
          <p:cNvSpPr txBox="1"/>
          <p:nvPr/>
        </p:nvSpPr>
        <p:spPr>
          <a:xfrm>
            <a:off x="8623935" y="190754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45475" y="1915795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/>
      <p:bldP spid="8" grpId="0"/>
      <p:bldP spid="24" grpId="1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21081" t="18055" r="43349" b="27973"/>
          <a:stretch>
            <a:fillRect/>
          </a:stretch>
        </p:blipFill>
        <p:spPr>
          <a:xfrm>
            <a:off x="6953250" y="1167765"/>
            <a:ext cx="4338955" cy="4354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0510" y="2473960"/>
            <a:ext cx="5072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10) Chứng minh AD.AG = AB.AC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8623935" y="1907540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45475" y="1915795"/>
            <a:ext cx="271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4310" y="2925445"/>
            <a:ext cx="5072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11) Gọi M là giao điểm của AH và EF. Chứng minh MQ//HG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Arc 8"/>
          <p:cNvSpPr/>
          <p:nvPr/>
        </p:nvSpPr>
        <p:spPr>
          <a:xfrm rot="9600000">
            <a:off x="8291195" y="1843405"/>
            <a:ext cx="410210" cy="340360"/>
          </a:xfrm>
          <a:prstGeom prst="arc">
            <a:avLst>
              <a:gd name="adj1" fmla="val 12602521"/>
              <a:gd name="adj2" fmla="val 21169623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9600000">
            <a:off x="8450580" y="1910715"/>
            <a:ext cx="618490" cy="382905"/>
          </a:xfrm>
          <a:prstGeom prst="arc">
            <a:avLst>
              <a:gd name="adj1" fmla="val 12602521"/>
              <a:gd name="adj2" fmla="val 21169623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20420" y="254000"/>
            <a:ext cx="1055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 hình tam giác nhọn nội tiếp đường tròn - trực tâm của tam giác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530" y="958850"/>
            <a:ext cx="6703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Bài toán: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Tam giác nhọn ABC nội tiếp đường tròn (O;R). Ba đường cao AD, BE,CF cắt nhau tại H và cắt đường tròn (O) lần lượt tại K; J; L. Kẻ đường kính AG, gọi trung điểm của BC là 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5" y="2527300"/>
            <a:ext cx="676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12) Chứng minh H là tâm đường tròn nội tiếp ΔDEF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5115" y="2987675"/>
            <a:ext cx="239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13) Chứng minh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"/>
          <a:srcRect l="21081" t="18055" r="43349" b="27973"/>
          <a:stretch>
            <a:fillRect/>
          </a:stretch>
        </p:blipFill>
        <p:spPr>
          <a:xfrm>
            <a:off x="6953250" y="1167765"/>
            <a:ext cx="4338955" cy="43541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HD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 </m:t>
                        </m:r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Times New Roman" panose="02020603050405020304" charset="0"/>
                        <a:cs typeface="Times New Roman" panose="02020603050405020304" charset="0"/>
                      </a:rPr>
                      <m:t>= </m:t>
                    </m:r>
                    <m:f>
                      <m:f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Times New Roman" panose="02020603050405020304" charset="0"/>
                            <a:cs typeface="Times New Roman" panose="02020603050405020304" charset="0"/>
                            <a:sym typeface="+mn-ea"/>
                          </a:rPr>
                          <m:t>MD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10" y="2873375"/>
                <a:ext cx="2338705" cy="618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4" grpId="0"/>
      <p:bldP spid="4" grpId="1"/>
      <p:bldP spid="1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6658</Words>
  <Application>WPS Slides</Application>
  <PresentationFormat>Widescreen</PresentationFormat>
  <Paragraphs>247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Cambria Math</vt:lpstr>
      <vt:lpstr>Symbol</vt:lpstr>
      <vt:lpstr>MS Mincho</vt:lpstr>
      <vt:lpstr>Segoe Print</vt:lpstr>
      <vt:lpstr>Microsoft YaHei</vt:lpstr>
      <vt:lpstr>Arial Unicode MS</vt:lpstr>
      <vt:lpstr>Calibri Light</vt:lpstr>
      <vt:lpstr>Calibri</vt:lpstr>
      <vt:lpstr>Lato</vt:lpstr>
      <vt:lpstr>Manrope ExtraBold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Lop 7A6</cp:lastModifiedBy>
  <cp:revision>11</cp:revision>
  <dcterms:created xsi:type="dcterms:W3CDTF">2025-04-01T08:09:00Z</dcterms:created>
  <dcterms:modified xsi:type="dcterms:W3CDTF">2025-04-16T03:21:47Z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3E1B3488CD764F67B4FD4C408D23273B_12</vt:lpwstr>
  </property>
  <property fmtid="{D5CDD505-2E9C-101B-9397-08002B2CF9AE}" pid="3" name="KSOProductBuildVer">
    <vt:lpwstr>1033-12.2.0.20795</vt:lpwstr>
  </property>
</Properties>
</file>