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1" r:id="rId3"/>
    <p:sldId id="316" r:id="rId4"/>
    <p:sldId id="302" r:id="rId5"/>
    <p:sldId id="317" r:id="rId6"/>
    <p:sldId id="318" r:id="rId7"/>
    <p:sldId id="304" r:id="rId8"/>
    <p:sldId id="319" r:id="rId9"/>
    <p:sldId id="320" r:id="rId10"/>
    <p:sldId id="306" r:id="rId11"/>
    <p:sldId id="321" r:id="rId12"/>
    <p:sldId id="322" r:id="rId13"/>
    <p:sldId id="308" r:id="rId14"/>
    <p:sldId id="309" r:id="rId15"/>
    <p:sldId id="310" r:id="rId16"/>
    <p:sldId id="323" r:id="rId17"/>
    <p:sldId id="312" r:id="rId18"/>
    <p:sldId id="326" r:id="rId19"/>
    <p:sldId id="324" r:id="rId20"/>
    <p:sldId id="325" r:id="rId21"/>
    <p:sldId id="327" r:id="rId22"/>
    <p:sldId id="328" r:id="rId23"/>
    <p:sldId id="315" r:id="rId24"/>
    <p:sldId id="329" r:id="rId25"/>
  </p:sldIdLst>
  <p:sldSz cx="8229600" cy="4572000"/>
  <p:notesSz cx="6858000" cy="9144000"/>
  <p:defaultTextStyle>
    <a:defPPr>
      <a:defRPr lang="en-US"/>
    </a:defPPr>
    <a:lvl1pPr marL="0" algn="l" defTabSz="67945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39725" algn="l" defTabSz="67945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79450" algn="l" defTabSz="67945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018540" algn="l" defTabSz="67945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358265" algn="l" defTabSz="67945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697990" algn="l" defTabSz="67945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037715" algn="l" defTabSz="67945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377440" algn="l" defTabSz="67945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717165" algn="l" defTabSz="67945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0" userDrawn="1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9" d="100"/>
          <a:sy n="89" d="100"/>
        </p:scale>
        <p:origin x="876" y="48"/>
      </p:cViewPr>
      <p:guideLst>
        <p:guide orient="horz" pos="1440"/>
        <p:guide pos="25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420284"/>
            <a:ext cx="6995160" cy="9800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4440" y="2590800"/>
            <a:ext cx="576072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39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79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1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58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97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37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77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17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18E7-283B-44E2-9AFD-97A1B6C2022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E0CF-1486-4E5B-884E-F48A0AA50DB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18E7-283B-44E2-9AFD-97A1B6C2022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E0CF-1486-4E5B-884E-F48A0AA50DB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73455" y="121710"/>
            <a:ext cx="1481614" cy="26013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4" y="121710"/>
            <a:ext cx="4307681" cy="26013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18E7-283B-44E2-9AFD-97A1B6C2022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E0CF-1486-4E5B-884E-F48A0AA50DB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18E7-283B-44E2-9AFD-97A1B6C2022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E0CF-1486-4E5B-884E-F48A0AA50DB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081" y="2937934"/>
            <a:ext cx="6995160" cy="90805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081" y="1937810"/>
            <a:ext cx="6995160" cy="1000125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397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794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1854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35826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9799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203771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37744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71716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18E7-283B-44E2-9AFD-97A1B6C2022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E0CF-1486-4E5B-884E-F48A0AA50DB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2" y="711200"/>
            <a:ext cx="2894648" cy="201189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0420" y="711200"/>
            <a:ext cx="2894648" cy="201189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18E7-283B-44E2-9AFD-97A1B6C2022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E0CF-1486-4E5B-884E-F48A0AA50DB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" y="183092"/>
            <a:ext cx="740664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023409"/>
            <a:ext cx="3636169" cy="42650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9725" indent="0">
              <a:buNone/>
              <a:defRPr sz="1500" b="1"/>
            </a:lvl2pPr>
            <a:lvl3pPr marL="679450" indent="0">
              <a:buNone/>
              <a:defRPr sz="1300" b="1"/>
            </a:lvl3pPr>
            <a:lvl4pPr marL="1018540" indent="0">
              <a:buNone/>
              <a:defRPr sz="1200" b="1"/>
            </a:lvl4pPr>
            <a:lvl5pPr marL="1358265" indent="0">
              <a:buNone/>
              <a:defRPr sz="1200" b="1"/>
            </a:lvl5pPr>
            <a:lvl6pPr marL="1697990" indent="0">
              <a:buNone/>
              <a:defRPr sz="1200" b="1"/>
            </a:lvl6pPr>
            <a:lvl7pPr marL="2037715" indent="0">
              <a:buNone/>
              <a:defRPr sz="1200" b="1"/>
            </a:lvl7pPr>
            <a:lvl8pPr marL="2377440" indent="0">
              <a:buNone/>
              <a:defRPr sz="1200" b="1"/>
            </a:lvl8pPr>
            <a:lvl9pPr marL="2717165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" y="1449917"/>
            <a:ext cx="3636169" cy="263419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0522" y="1023409"/>
            <a:ext cx="3637598" cy="42650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9725" indent="0">
              <a:buNone/>
              <a:defRPr sz="1500" b="1"/>
            </a:lvl2pPr>
            <a:lvl3pPr marL="679450" indent="0">
              <a:buNone/>
              <a:defRPr sz="1300" b="1"/>
            </a:lvl3pPr>
            <a:lvl4pPr marL="1018540" indent="0">
              <a:buNone/>
              <a:defRPr sz="1200" b="1"/>
            </a:lvl4pPr>
            <a:lvl5pPr marL="1358265" indent="0">
              <a:buNone/>
              <a:defRPr sz="1200" b="1"/>
            </a:lvl5pPr>
            <a:lvl6pPr marL="1697990" indent="0">
              <a:buNone/>
              <a:defRPr sz="1200" b="1"/>
            </a:lvl6pPr>
            <a:lvl7pPr marL="2037715" indent="0">
              <a:buNone/>
              <a:defRPr sz="1200" b="1"/>
            </a:lvl7pPr>
            <a:lvl8pPr marL="2377440" indent="0">
              <a:buNone/>
              <a:defRPr sz="1200" b="1"/>
            </a:lvl8pPr>
            <a:lvl9pPr marL="2717165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0522" y="1449917"/>
            <a:ext cx="3637598" cy="263419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18E7-283B-44E2-9AFD-97A1B6C20222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E0CF-1486-4E5B-884E-F48A0AA50DB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18E7-283B-44E2-9AFD-97A1B6C20222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E0CF-1486-4E5B-884E-F48A0AA50DB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18E7-283B-44E2-9AFD-97A1B6C20222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E0CF-1486-4E5B-884E-F48A0AA50DB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1" y="182033"/>
            <a:ext cx="2707481" cy="7747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545" y="182035"/>
            <a:ext cx="4600575" cy="390207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1" y="956735"/>
            <a:ext cx="2707481" cy="3127375"/>
          </a:xfrm>
        </p:spPr>
        <p:txBody>
          <a:bodyPr/>
          <a:lstStyle>
            <a:lvl1pPr marL="0" indent="0">
              <a:buNone/>
              <a:defRPr sz="1000"/>
            </a:lvl1pPr>
            <a:lvl2pPr marL="339725" indent="0">
              <a:buNone/>
              <a:defRPr sz="900"/>
            </a:lvl2pPr>
            <a:lvl3pPr marL="679450" indent="0">
              <a:buNone/>
              <a:defRPr sz="700"/>
            </a:lvl3pPr>
            <a:lvl4pPr marL="1018540" indent="0">
              <a:buNone/>
              <a:defRPr sz="700"/>
            </a:lvl4pPr>
            <a:lvl5pPr marL="1358265" indent="0">
              <a:buNone/>
              <a:defRPr sz="700"/>
            </a:lvl5pPr>
            <a:lvl6pPr marL="1697990" indent="0">
              <a:buNone/>
              <a:defRPr sz="700"/>
            </a:lvl6pPr>
            <a:lvl7pPr marL="2037715" indent="0">
              <a:buNone/>
              <a:defRPr sz="700"/>
            </a:lvl7pPr>
            <a:lvl8pPr marL="2377440" indent="0">
              <a:buNone/>
              <a:defRPr sz="700"/>
            </a:lvl8pPr>
            <a:lvl9pPr marL="2717165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18E7-283B-44E2-9AFD-97A1B6C2022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E0CF-1486-4E5B-884E-F48A0AA50DB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3059" y="3200401"/>
            <a:ext cx="4937760" cy="37782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13059" y="408517"/>
            <a:ext cx="4937760" cy="2743200"/>
          </a:xfrm>
        </p:spPr>
        <p:txBody>
          <a:bodyPr/>
          <a:lstStyle>
            <a:lvl1pPr marL="0" indent="0">
              <a:buNone/>
              <a:defRPr sz="2400"/>
            </a:lvl1pPr>
            <a:lvl2pPr marL="339725" indent="0">
              <a:buNone/>
              <a:defRPr sz="2100"/>
            </a:lvl2pPr>
            <a:lvl3pPr marL="679450" indent="0">
              <a:buNone/>
              <a:defRPr sz="1800"/>
            </a:lvl3pPr>
            <a:lvl4pPr marL="1018540" indent="0">
              <a:buNone/>
              <a:defRPr sz="1500"/>
            </a:lvl4pPr>
            <a:lvl5pPr marL="1358265" indent="0">
              <a:buNone/>
              <a:defRPr sz="1500"/>
            </a:lvl5pPr>
            <a:lvl6pPr marL="1697990" indent="0">
              <a:buNone/>
              <a:defRPr sz="1500"/>
            </a:lvl6pPr>
            <a:lvl7pPr marL="2037715" indent="0">
              <a:buNone/>
              <a:defRPr sz="1500"/>
            </a:lvl7pPr>
            <a:lvl8pPr marL="2377440" indent="0">
              <a:buNone/>
              <a:defRPr sz="1500"/>
            </a:lvl8pPr>
            <a:lvl9pPr marL="2717165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3059" y="3578226"/>
            <a:ext cx="4937760" cy="536575"/>
          </a:xfrm>
        </p:spPr>
        <p:txBody>
          <a:bodyPr/>
          <a:lstStyle>
            <a:lvl1pPr marL="0" indent="0">
              <a:buNone/>
              <a:defRPr sz="1000"/>
            </a:lvl1pPr>
            <a:lvl2pPr marL="339725" indent="0">
              <a:buNone/>
              <a:defRPr sz="900"/>
            </a:lvl2pPr>
            <a:lvl3pPr marL="679450" indent="0">
              <a:buNone/>
              <a:defRPr sz="700"/>
            </a:lvl3pPr>
            <a:lvl4pPr marL="1018540" indent="0">
              <a:buNone/>
              <a:defRPr sz="700"/>
            </a:lvl4pPr>
            <a:lvl5pPr marL="1358265" indent="0">
              <a:buNone/>
              <a:defRPr sz="700"/>
            </a:lvl5pPr>
            <a:lvl6pPr marL="1697990" indent="0">
              <a:buNone/>
              <a:defRPr sz="700"/>
            </a:lvl6pPr>
            <a:lvl7pPr marL="2037715" indent="0">
              <a:buNone/>
              <a:defRPr sz="700"/>
            </a:lvl7pPr>
            <a:lvl8pPr marL="2377440" indent="0">
              <a:buNone/>
              <a:defRPr sz="700"/>
            </a:lvl8pPr>
            <a:lvl9pPr marL="2717165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18E7-283B-44E2-9AFD-97A1B6C2022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E0CF-1486-4E5B-884E-F48A0AA50DB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480" y="183092"/>
            <a:ext cx="7406640" cy="762000"/>
          </a:xfrm>
          <a:prstGeom prst="rect">
            <a:avLst/>
          </a:prstGeom>
        </p:spPr>
        <p:txBody>
          <a:bodyPr vert="horz" lIns="67922" tIns="33961" rIns="67922" bIns="3396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066801"/>
            <a:ext cx="7406640" cy="3017309"/>
          </a:xfrm>
          <a:prstGeom prst="rect">
            <a:avLst/>
          </a:prstGeom>
        </p:spPr>
        <p:txBody>
          <a:bodyPr vert="horz" lIns="67922" tIns="33961" rIns="67922" bIns="33961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1480" y="4237568"/>
            <a:ext cx="1920240" cy="243417"/>
          </a:xfrm>
          <a:prstGeom prst="rect">
            <a:avLst/>
          </a:prstGeom>
        </p:spPr>
        <p:txBody>
          <a:bodyPr vert="horz" lIns="67922" tIns="33961" rIns="67922" bIns="33961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B18E7-283B-44E2-9AFD-97A1B6C2022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1780" y="4237568"/>
            <a:ext cx="2606040" cy="243417"/>
          </a:xfrm>
          <a:prstGeom prst="rect">
            <a:avLst/>
          </a:prstGeom>
        </p:spPr>
        <p:txBody>
          <a:bodyPr vert="horz" lIns="67922" tIns="33961" rIns="67922" bIns="33961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97880" y="4237568"/>
            <a:ext cx="1920240" cy="243417"/>
          </a:xfrm>
          <a:prstGeom prst="rect">
            <a:avLst/>
          </a:prstGeom>
        </p:spPr>
        <p:txBody>
          <a:bodyPr vert="horz" lIns="67922" tIns="33961" rIns="67922" bIns="33961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1E0CF-1486-4E5B-884E-F48A0AA50DB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7945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4635" indent="-254635" algn="l" defTabSz="6794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1815" indent="-212090" algn="l" defTabSz="67945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48995" indent="-169545" algn="l" defTabSz="6794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69545" algn="l" defTabSz="6794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8445" indent="-169545" algn="l" defTabSz="67945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67535" indent="-169545" algn="l" defTabSz="6794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07260" indent="-169545" algn="l" defTabSz="6794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46985" indent="-169545" algn="l" defTabSz="6794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886710" indent="-169545" algn="l" defTabSz="6794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945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9725" algn="l" defTabSz="67945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9450" algn="l" defTabSz="67945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8540" algn="l" defTabSz="67945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58265" algn="l" defTabSz="67945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97990" algn="l" defTabSz="67945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37715" algn="l" defTabSz="67945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77440" algn="l" defTabSz="67945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17165" algn="l" defTabSz="67945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microsoft.com/office/2007/relationships/hdphoto" Target="../media/image4.wdp"/><Relationship Id="rId1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.png"/><Relationship Id="rId2" Type="http://schemas.microsoft.com/office/2007/relationships/media" Target="https://www.youtube.com/embed/EFJJ8zNsVVs?feature=oembed" TargetMode="External"/><Relationship Id="rId1" Type="http://schemas.openxmlformats.org/officeDocument/2006/relationships/video" Target="https://www.youtube.com/embed/EFJJ8zNsVVs?feature=oembed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jpeg"/><Relationship Id="rId2" Type="http://schemas.microsoft.com/office/2007/relationships/media" Target="https://www.youtube.com/embed/UfJU9Y1dknU?feature=oembed" TargetMode="External"/><Relationship Id="rId1" Type="http://schemas.openxmlformats.org/officeDocument/2006/relationships/video" Target="https://www.youtube.com/embed/UfJU9Y1dknU?feature=oemb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microsoft.com/office/2007/relationships/hdphoto" Target="../media/image4.wdp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microsoft.com/office/2007/relationships/hdphoto" Target="../media/image4.wdp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29292" y="0"/>
            <a:ext cx="7467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4646" y="1524000"/>
            <a:ext cx="7600308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CHỦ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ĐỀ 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6: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 ĐÌNH YÊU THƯƠNG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nhà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chuyện</a:t>
            </a:r>
            <a:r>
              <a:rPr lang="en-US" dirty="0"/>
              <a:t>, </a:t>
            </a:r>
            <a:r>
              <a:rPr lang="en-US" dirty="0" err="1"/>
              <a:t>tình</a:t>
            </a:r>
            <a:r>
              <a:rPr lang="en-US" dirty="0"/>
              <a:t> </a:t>
            </a:r>
            <a:r>
              <a:rPr lang="en-US" dirty="0" err="1"/>
              <a:t>huống</a:t>
            </a:r>
            <a:r>
              <a:rPr lang="en-US" dirty="0"/>
              <a:t> </a:t>
            </a:r>
            <a:r>
              <a:rPr lang="en-US" dirty="0" err="1"/>
              <a:t>thuyết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gia</a:t>
            </a:r>
            <a:r>
              <a:rPr lang="en-US" dirty="0"/>
              <a:t> </a:t>
            </a:r>
            <a:r>
              <a:rPr lang="en-US" dirty="0" err="1"/>
              <a:t>đình</a:t>
            </a:r>
            <a:r>
              <a:rPr lang="en-US" dirty="0"/>
              <a:t> </a:t>
            </a:r>
            <a:r>
              <a:rPr lang="en-US" dirty="0" err="1"/>
              <a:t>em</a:t>
            </a:r>
            <a:endParaRPr lang="en-US" dirty="0"/>
          </a:p>
          <a:p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kịch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,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diễn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xử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tình</a:t>
            </a:r>
            <a:r>
              <a:rPr lang="en-US" dirty="0"/>
              <a:t> </a:t>
            </a:r>
            <a:r>
              <a:rPr lang="en-US" dirty="0" err="1"/>
              <a:t>huống</a:t>
            </a:r>
            <a:r>
              <a:rPr lang="en-US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7406640" cy="762000"/>
          </a:xfrm>
        </p:spPr>
        <p:txBody>
          <a:bodyPr>
            <a:normAutofit fontScale="90000"/>
          </a:bodyPr>
          <a:lstStyle/>
          <a:p>
            <a:r>
              <a:rPr lang="vi-VN" dirty="0"/>
              <a:t>TIẾT 2: Thể hiện sự tôn trọng và khả năng thuyết phục người khác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29292" y="0"/>
            <a:ext cx="7467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Group 53"/>
          <p:cNvGrpSpPr/>
          <p:nvPr/>
        </p:nvGrpSpPr>
        <p:grpSpPr bwMode="auto">
          <a:xfrm>
            <a:off x="186483" y="526523"/>
            <a:ext cx="381000" cy="381000"/>
            <a:chOff x="2078" y="1680"/>
            <a:chExt cx="1615" cy="1615"/>
          </a:xfrm>
        </p:grpSpPr>
        <p:sp>
          <p:nvSpPr>
            <p:cNvPr id="8" name="Oval 5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6794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" name="Oval 5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6794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" name="Oval 56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marL="0" marR="0" lvl="0" indent="0" algn="l" defTabSz="6794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Oval 5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6794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4" name="Oval 58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0" marR="0" lvl="0" indent="0" algn="l" defTabSz="6794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5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6794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6" name="Text Box 9"/>
          <p:cNvSpPr txBox="1">
            <a:spLocks noChangeArrowheads="1"/>
          </p:cNvSpPr>
          <p:nvPr/>
        </p:nvSpPr>
        <p:spPr bwMode="gray">
          <a:xfrm>
            <a:off x="229856" y="547209"/>
            <a:ext cx="368531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1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kumimoji="0" lang="en-US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AutoShape 52">
            <a:hlinkClick r:id="" action="ppaction://noaction"/>
          </p:cNvPr>
          <p:cNvSpPr>
            <a:spLocks noChangeArrowheads="1"/>
          </p:cNvSpPr>
          <p:nvPr/>
        </p:nvSpPr>
        <p:spPr bwMode="gray">
          <a:xfrm>
            <a:off x="629291" y="484454"/>
            <a:ext cx="7352724" cy="465137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marL="457200" marR="0" lvl="0" indent="0" defTabSz="67945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>
                <a:tab pos="586105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N</a:t>
            </a:r>
            <a:r>
              <a:rPr lang="en-US" sz="18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êu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tôn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trọng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18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gia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đình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0" name="Cloud Callout 1"/>
          <p:cNvSpPr/>
          <p:nvPr/>
        </p:nvSpPr>
        <p:spPr>
          <a:xfrm>
            <a:off x="414775" y="1129938"/>
            <a:ext cx="1490225" cy="1099393"/>
          </a:xfrm>
          <a:prstGeom prst="cloudCallout">
            <a:avLst>
              <a:gd name="adj1" fmla="val -36782"/>
              <a:gd name="adj2" fmla="val 6780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noProof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8" name="Picture 2" descr="Hình ảnh Bằng Tay Hoạt Hình Người Suy Nghĩ Không Biết Suy Nghĩ Suy Tư PNG ,  Cậu Bé đáng Yêu, Hàm Xúc, Hoa Văn Trang Trí PNG miễn phí tải tập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10000" b="99844" l="10000" r="90000">
                        <a14:foregroundMark x1="32969" y1="20938" x2="33281" y2="20469"/>
                        <a14:foregroundMark x1="33750" y1="20313" x2="49063" y2="15781"/>
                        <a14:foregroundMark x1="49063" y1="15781" x2="64531" y2="22344"/>
                        <a14:foregroundMark x1="64531" y1="22344" x2="71094" y2="37969"/>
                        <a14:foregroundMark x1="71094" y1="37969" x2="62969" y2="52344"/>
                        <a14:foregroundMark x1="62969" y1="52344" x2="71250" y2="67813"/>
                        <a14:foregroundMark x1="71250" y1="67813" x2="67656" y2="84844"/>
                        <a14:foregroundMark x1="67656" y1="84844" x2="68594" y2="98750"/>
                        <a14:foregroundMark x1="42031" y1="38750" x2="40469" y2="37656"/>
                        <a14:foregroundMark x1="40781" y1="38281" x2="45781" y2="40469"/>
                        <a14:foregroundMark x1="42188" y1="42344" x2="42188" y2="42344"/>
                        <a14:foregroundMark x1="57031" y1="33281" x2="57031" y2="33281"/>
                        <a14:foregroundMark x1="57344" y1="36250" x2="57344" y2="36250"/>
                        <a14:foregroundMark x1="57344" y1="35625" x2="56875" y2="32344"/>
                        <a14:foregroundMark x1="57031" y1="37031" x2="60781" y2="36563"/>
                        <a14:foregroundMark x1="20000" y1="38281" x2="31250" y2="25938"/>
                        <a14:foregroundMark x1="31250" y1="25938" x2="45625" y2="18281"/>
                        <a14:foregroundMark x1="45625" y1="18281" x2="61719" y2="20000"/>
                        <a14:foregroundMark x1="61719" y1="20000" x2="66094" y2="24688"/>
                        <a14:foregroundMark x1="23750" y1="32500" x2="35469" y2="20781"/>
                        <a14:foregroundMark x1="35469" y1="20781" x2="41250" y2="19531"/>
                        <a14:foregroundMark x1="21250" y1="38125" x2="23750" y2="37813"/>
                        <a14:foregroundMark x1="24219" y1="40156" x2="24219" y2="40156"/>
                        <a14:foregroundMark x1="26563" y1="42969" x2="27969" y2="46875"/>
                        <a14:foregroundMark x1="27656" y1="48125" x2="41250" y2="56719"/>
                        <a14:foregroundMark x1="41250" y1="56719" x2="36406" y2="72969"/>
                        <a14:foregroundMark x1="36406" y1="72969" x2="41875" y2="89063"/>
                        <a14:foregroundMark x1="41875" y1="89063" x2="41094" y2="98438"/>
                        <a14:foregroundMark x1="40469" y1="91250" x2="40469" y2="998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6598" y="2209453"/>
            <a:ext cx="2169197" cy="2169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29292" y="0"/>
            <a:ext cx="7467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38200" y="1578114"/>
            <a:ext cx="6019800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29292" y="0"/>
            <a:ext cx="7467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2600" y="271780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-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tình</a:t>
            </a:r>
            <a:r>
              <a:rPr lang="en-US" sz="2400" dirty="0"/>
              <a:t> </a:t>
            </a:r>
            <a:r>
              <a:rPr lang="en-US" sz="2400" dirty="0" err="1"/>
              <a:t>huống</a:t>
            </a:r>
            <a:r>
              <a:rPr lang="en-US" sz="2400" dirty="0"/>
              <a:t> </a:t>
            </a:r>
            <a:r>
              <a:rPr lang="en-US" sz="2400" dirty="0" err="1"/>
              <a:t>mục</a:t>
            </a:r>
            <a:r>
              <a:rPr lang="en-US" sz="2400" dirty="0"/>
              <a:t> 4 SGK </a:t>
            </a:r>
            <a:r>
              <a:rPr lang="en-US" sz="2400" dirty="0" err="1"/>
              <a:t>trang</a:t>
            </a:r>
            <a:r>
              <a:rPr lang="en-US" sz="2400" dirty="0"/>
              <a:t> 59</a:t>
            </a:r>
            <a:endParaRPr lang="en-US" sz="2400" dirty="0"/>
          </a:p>
          <a:p>
            <a:r>
              <a:rPr lang="en-US" sz="2400" dirty="0"/>
              <a:t>-Thảo </a:t>
            </a:r>
            <a:r>
              <a:rPr lang="en-US" sz="2400" dirty="0" err="1"/>
              <a:t>luận</a:t>
            </a:r>
            <a:r>
              <a:rPr lang="en-US" sz="2400" dirty="0"/>
              <a:t> </a:t>
            </a:r>
            <a:r>
              <a:rPr lang="en-US" sz="2400" dirty="0" err="1"/>
              <a:t>tìm</a:t>
            </a:r>
            <a:r>
              <a:rPr lang="en-US" sz="2400" dirty="0"/>
              <a:t> </a:t>
            </a:r>
            <a:r>
              <a:rPr lang="en-US" sz="2400" dirty="0" err="1"/>
              <a:t>hiểu</a:t>
            </a:r>
            <a:r>
              <a:rPr lang="en-US" sz="2400" dirty="0"/>
              <a:t>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thức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r>
              <a:rPr lang="en-US" sz="2400" dirty="0"/>
              <a:t> </a:t>
            </a:r>
            <a:r>
              <a:rPr lang="en-US" sz="2400" dirty="0" err="1"/>
              <a:t>vật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tình</a:t>
            </a:r>
            <a:r>
              <a:rPr lang="en-US" sz="2400" dirty="0"/>
              <a:t> </a:t>
            </a:r>
            <a:r>
              <a:rPr lang="en-US" sz="2400" dirty="0" err="1"/>
              <a:t>huống</a:t>
            </a:r>
            <a:r>
              <a:rPr lang="en-US" sz="2400" dirty="0"/>
              <a:t> </a:t>
            </a:r>
            <a:r>
              <a:rPr lang="en-US" sz="2400" dirty="0" err="1"/>
              <a:t>thuyết</a:t>
            </a:r>
            <a:r>
              <a:rPr lang="en-US" sz="2400" dirty="0"/>
              <a:t> </a:t>
            </a:r>
            <a:r>
              <a:rPr lang="en-US" sz="2400" dirty="0" err="1"/>
              <a:t>phục</a:t>
            </a:r>
            <a:r>
              <a:rPr lang="en-US" sz="2400" dirty="0"/>
              <a:t> </a:t>
            </a:r>
            <a:r>
              <a:rPr lang="en-US" sz="2400" dirty="0" err="1"/>
              <a:t>bố</a:t>
            </a:r>
            <a:r>
              <a:rPr lang="en-US" sz="2400" dirty="0"/>
              <a:t> </a:t>
            </a:r>
            <a:r>
              <a:rPr lang="en-US" sz="2400" dirty="0" err="1"/>
              <a:t>mẹ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14400" y="1445473"/>
            <a:ext cx="1926503" cy="14265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025684"/>
            <a:ext cx="1140051" cy="253615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" y="777345"/>
            <a:ext cx="7406640" cy="3017309"/>
          </a:xfrm>
        </p:spPr>
        <p:txBody>
          <a:bodyPr>
            <a:normAutofit fontScale="92500" lnSpcReduction="10000"/>
          </a:bodyPr>
          <a:lstStyle/>
          <a:p>
            <a:r>
              <a:rPr lang="vi-VN" dirty="0"/>
              <a:t>Cách thuyết phục người khác:</a:t>
            </a:r>
            <a:endParaRPr lang="vi-VN" dirty="0"/>
          </a:p>
          <a:p>
            <a:r>
              <a:rPr lang="vi-VN" dirty="0"/>
              <a:t>-Trình bày mong muốn, nguyện vọng của bản than</a:t>
            </a:r>
            <a:endParaRPr lang="vi-VN" dirty="0"/>
          </a:p>
          <a:p>
            <a:r>
              <a:rPr lang="vi-VN" dirty="0"/>
              <a:t>-Giải thích lý do bằng cách đưa ra các lý lẽ, dẫn chứng thuyết phục</a:t>
            </a:r>
            <a:endParaRPr lang="vi-VN" dirty="0"/>
          </a:p>
          <a:p>
            <a:r>
              <a:rPr lang="vi-VN" dirty="0"/>
              <a:t>-Lắng nghe phản hồi của các thành viên trong gia đình</a:t>
            </a:r>
            <a:endParaRPr lang="vi-VN" dirty="0"/>
          </a:p>
          <a:p>
            <a:r>
              <a:rPr lang="vi-VN" dirty="0"/>
              <a:t>-Chỉ ra những điểm tương đồng trong ý kiến của 2 bên</a:t>
            </a:r>
            <a:endParaRPr lang="vi-VN" dirty="0"/>
          </a:p>
          <a:p>
            <a:r>
              <a:rPr lang="vi-VN" dirty="0"/>
              <a:t>-Khẳng định phương án của mình là hợp lý và mong muốn được thực hiện</a:t>
            </a:r>
            <a:endParaRPr lang="vi-VN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29292" y="0"/>
            <a:ext cx="7467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1447800"/>
            <a:ext cx="5105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/>
              <a:t>Đóng</a:t>
            </a:r>
            <a:r>
              <a:rPr lang="en-US" sz="3200" dirty="0"/>
              <a:t> </a:t>
            </a:r>
            <a:r>
              <a:rPr lang="en-US" sz="3200" dirty="0" err="1"/>
              <a:t>vai</a:t>
            </a:r>
            <a:r>
              <a:rPr lang="en-US" sz="3200" dirty="0"/>
              <a:t> </a:t>
            </a:r>
            <a:r>
              <a:rPr lang="en-US" sz="3200" dirty="0" err="1"/>
              <a:t>xử</a:t>
            </a:r>
            <a:r>
              <a:rPr lang="en-US" sz="3200" dirty="0"/>
              <a:t> </a:t>
            </a:r>
            <a:r>
              <a:rPr lang="en-US" sz="3200" dirty="0" err="1"/>
              <a:t>lý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tình</a:t>
            </a:r>
            <a:r>
              <a:rPr lang="en-US" sz="3200" dirty="0"/>
              <a:t> </a:t>
            </a:r>
            <a:r>
              <a:rPr lang="en-US" sz="3200" dirty="0" err="1"/>
              <a:t>huống</a:t>
            </a:r>
            <a:endParaRPr lang="en-US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BÀI TẬP VỀ NHÀ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143000"/>
            <a:ext cx="66294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1.Tìm </a:t>
            </a:r>
            <a:r>
              <a:rPr lang="en-US" sz="2800" dirty="0" err="1"/>
              <a:t>hiểu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công</a:t>
            </a:r>
            <a:r>
              <a:rPr lang="en-US" sz="2800" dirty="0"/>
              <a:t> </a:t>
            </a:r>
            <a:r>
              <a:rPr lang="en-US" sz="2800" dirty="0" err="1"/>
              <a:t>việc</a:t>
            </a:r>
            <a:r>
              <a:rPr lang="en-US" sz="2800" dirty="0"/>
              <a:t> </a:t>
            </a:r>
            <a:r>
              <a:rPr lang="en-US" sz="2800" dirty="0" err="1"/>
              <a:t>cần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gia</a:t>
            </a:r>
            <a:r>
              <a:rPr lang="en-US" sz="2800" dirty="0"/>
              <a:t> </a:t>
            </a:r>
            <a:r>
              <a:rPr lang="en-US" sz="2800" dirty="0" err="1"/>
              <a:t>đình</a:t>
            </a:r>
            <a:endParaRPr lang="en-US" sz="2800" dirty="0"/>
          </a:p>
          <a:p>
            <a:r>
              <a:rPr lang="en-US" sz="2800" dirty="0"/>
              <a:t>2.</a:t>
            </a:r>
            <a:r>
              <a:rPr lang="vi-VN" sz="2800" dirty="0"/>
              <a:t>Sưu tầm các hình ảnh, câu chuyện thể hiện cách sống tiết kiệm trong gia đình, </a:t>
            </a:r>
            <a:endParaRPr 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71600" y="1143000"/>
            <a:ext cx="5562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TIẾT 3: </a:t>
            </a:r>
            <a:r>
              <a:rPr lang="en-US" sz="3200" dirty="0" err="1"/>
              <a:t>Sinh</a:t>
            </a:r>
            <a:r>
              <a:rPr lang="en-US" sz="3200" dirty="0"/>
              <a:t> </a:t>
            </a:r>
            <a:r>
              <a:rPr lang="en-US" sz="3200" dirty="0" err="1"/>
              <a:t>hoạt</a:t>
            </a:r>
            <a:r>
              <a:rPr lang="en-US" sz="3200" dirty="0"/>
              <a:t> </a:t>
            </a:r>
            <a:r>
              <a:rPr lang="en-US" sz="3200" dirty="0" err="1"/>
              <a:t>trong</a:t>
            </a:r>
            <a:r>
              <a:rPr lang="en-US" sz="3200" dirty="0"/>
              <a:t> </a:t>
            </a:r>
            <a:r>
              <a:rPr lang="en-US" sz="3200" dirty="0" err="1"/>
              <a:t>gia</a:t>
            </a:r>
            <a:r>
              <a:rPr lang="en-US" sz="3200" dirty="0"/>
              <a:t> </a:t>
            </a:r>
            <a:r>
              <a:rPr lang="en-US" sz="3200" dirty="0" err="1"/>
              <a:t>đình</a:t>
            </a:r>
            <a:r>
              <a:rPr lang="en-US" sz="3200" dirty="0"/>
              <a:t> </a:t>
            </a:r>
            <a:endParaRPr lang="en-US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304800"/>
            <a:ext cx="69342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/>
              <a:t>Lập</a:t>
            </a:r>
            <a:r>
              <a:rPr lang="en-US" sz="2800" dirty="0"/>
              <a:t> </a:t>
            </a:r>
            <a:r>
              <a:rPr lang="en-US" sz="2800" dirty="0" err="1"/>
              <a:t>danh</a:t>
            </a:r>
            <a:r>
              <a:rPr lang="en-US" sz="2800" dirty="0"/>
              <a:t> </a:t>
            </a:r>
            <a:r>
              <a:rPr lang="en-US" sz="2800" dirty="0" err="1"/>
              <a:t>sách</a:t>
            </a:r>
            <a:r>
              <a:rPr lang="en-US" sz="2800" dirty="0"/>
              <a:t> </a:t>
            </a:r>
            <a:r>
              <a:rPr lang="en-US" sz="2800" dirty="0" err="1"/>
              <a:t>tên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công</a:t>
            </a:r>
            <a:r>
              <a:rPr lang="en-US" sz="2800" dirty="0"/>
              <a:t> </a:t>
            </a:r>
            <a:r>
              <a:rPr lang="en-US" sz="2800" dirty="0" err="1"/>
              <a:t>việc</a:t>
            </a:r>
            <a:r>
              <a:rPr lang="en-US" sz="2800" dirty="0"/>
              <a:t> </a:t>
            </a:r>
            <a:r>
              <a:rPr lang="en-US" sz="2800" dirty="0" err="1"/>
              <a:t>cần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gia</a:t>
            </a:r>
            <a:r>
              <a:rPr lang="en-US" sz="2800" dirty="0"/>
              <a:t> </a:t>
            </a:r>
            <a:r>
              <a:rPr lang="en-US" sz="2800" dirty="0" err="1"/>
              <a:t>đình</a:t>
            </a:r>
            <a:r>
              <a:rPr lang="en-US" sz="2800" dirty="0"/>
              <a:t>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bảng</a:t>
            </a:r>
            <a:r>
              <a:rPr lang="en-US" sz="2800" dirty="0"/>
              <a:t> </a:t>
            </a:r>
            <a:r>
              <a:rPr lang="en-US" sz="2800" dirty="0" err="1"/>
              <a:t>sau</a:t>
            </a:r>
            <a:r>
              <a:rPr lang="en-US" sz="2800" dirty="0"/>
              <a:t>?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95400" y="1191706"/>
            <a:ext cx="1926503" cy="14265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905000"/>
            <a:ext cx="1140051" cy="2536156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971800" y="2478594"/>
          <a:ext cx="4556217" cy="1026606"/>
        </p:xfrm>
        <a:graphic>
          <a:graphicData uri="http://schemas.openxmlformats.org/drawingml/2006/table">
            <a:tbl>
              <a:tblPr firstRow="1" firstCol="1" bandRow="1"/>
              <a:tblGrid>
                <a:gridCol w="442498"/>
                <a:gridCol w="822140"/>
                <a:gridCol w="1312408"/>
                <a:gridCol w="1221897"/>
                <a:gridCol w="757274"/>
              </a:tblGrid>
              <a:tr h="3731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79725" algn="ct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79725" algn="ct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Tên công việc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79725" algn="ct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Thời gian thực hiện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79725" algn="ct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Kết quả thực hiện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79725" algn="ct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Lưu ý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1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79725" algn="ct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79725" algn="ct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79725" algn="ct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79725" algn="ct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79725" algn="ct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1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79725" algn="ct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79725" algn="ct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79725" algn="ct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79725" algn="ctr"/>
                        </a:tabLs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79725" algn="ctr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Ba Ngọn Nến Lung Linh - Ngọc Lễ, Phương Thảo, Bé Na, Bé Nấm (ASIA 55)">
            <a:hlinkClick r:id="" action="ppaction://media"/>
          </p:cNvPr>
          <p:cNvPicPr>
            <a:picLocks noRot="1" noChangeAspect="1"/>
          </p:cNvPicPr>
          <p:nvPr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0" y="-28575"/>
            <a:ext cx="8229600" cy="4629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2432" y="1981200"/>
            <a:ext cx="1926503" cy="14326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3124200"/>
            <a:ext cx="1292464" cy="120101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19200" y="1069868"/>
            <a:ext cx="6324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Xử</a:t>
            </a:r>
            <a:r>
              <a:rPr lang="en-US" sz="2400" dirty="0"/>
              <a:t> </a:t>
            </a:r>
            <a:r>
              <a:rPr lang="en-US" sz="2400" dirty="0" err="1"/>
              <a:t>lý</a:t>
            </a:r>
            <a:r>
              <a:rPr lang="en-US" sz="2400" dirty="0"/>
              <a:t>  </a:t>
            </a:r>
            <a:r>
              <a:rPr lang="en-US" sz="2400" dirty="0" err="1"/>
              <a:t>tình</a:t>
            </a:r>
            <a:r>
              <a:rPr lang="en-US" sz="2400" dirty="0"/>
              <a:t> </a:t>
            </a:r>
            <a:r>
              <a:rPr lang="en-US" sz="2400" dirty="0" err="1"/>
              <a:t>huống</a:t>
            </a:r>
            <a:r>
              <a:rPr lang="en-US" sz="2400" dirty="0"/>
              <a:t> </a:t>
            </a:r>
            <a:r>
              <a:rPr lang="en-US" sz="2400" dirty="0" err="1"/>
              <a:t>mục</a:t>
            </a:r>
            <a:r>
              <a:rPr lang="en-US" sz="2400" dirty="0"/>
              <a:t> 3  </a:t>
            </a:r>
            <a:r>
              <a:rPr lang="en-US" sz="2400" dirty="0" err="1"/>
              <a:t>sách</a:t>
            </a:r>
            <a:r>
              <a:rPr lang="en-US" sz="2400" dirty="0"/>
              <a:t> </a:t>
            </a:r>
            <a:r>
              <a:rPr lang="en-US" sz="2400" dirty="0" err="1"/>
              <a:t>giáo</a:t>
            </a:r>
            <a:r>
              <a:rPr lang="en-US" sz="2400" dirty="0"/>
              <a:t> khoa </a:t>
            </a:r>
            <a:r>
              <a:rPr lang="en-US" sz="2400" dirty="0" err="1"/>
              <a:t>trang</a:t>
            </a:r>
            <a:r>
              <a:rPr lang="en-US" sz="2400" dirty="0"/>
              <a:t> 61</a:t>
            </a:r>
            <a:endParaRPr 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905000"/>
            <a:ext cx="4884420" cy="1066800"/>
          </a:xfrm>
        </p:spPr>
        <p:txBody>
          <a:bodyPr>
            <a:noAutofit/>
          </a:bodyPr>
          <a:lstStyle/>
          <a:p>
            <a:br>
              <a:rPr lang="en-US" sz="2000" dirty="0">
                <a:solidFill>
                  <a:srgbClr val="FF0000"/>
                </a:solidFill>
              </a:rPr>
            </a:br>
            <a:br>
              <a:rPr lang="en-US" sz="2000" dirty="0">
                <a:solidFill>
                  <a:srgbClr val="FF0000"/>
                </a:solidFill>
              </a:rPr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685800" y="1295400"/>
            <a:ext cx="7010400" cy="1447801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95400" y="1603801"/>
            <a:ext cx="609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Chia </a:t>
            </a:r>
            <a:r>
              <a:rPr lang="en-US" sz="2400" dirty="0" err="1"/>
              <a:t>sẻ</a:t>
            </a:r>
            <a:r>
              <a:rPr lang="en-US" sz="2400" dirty="0"/>
              <a:t> </a:t>
            </a:r>
            <a:r>
              <a:rPr lang="en-US" sz="2400" dirty="0" err="1"/>
              <a:t>tình</a:t>
            </a:r>
            <a:r>
              <a:rPr lang="en-US" sz="2400" dirty="0"/>
              <a:t> </a:t>
            </a:r>
            <a:r>
              <a:rPr lang="en-US" sz="2400" dirty="0" err="1"/>
              <a:t>huống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thực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sống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r>
              <a:rPr lang="en-US" sz="2400" dirty="0"/>
              <a:t> </a:t>
            </a:r>
            <a:r>
              <a:rPr lang="en-US" sz="2400" dirty="0" err="1"/>
              <a:t>kiệm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gia</a:t>
            </a:r>
            <a:r>
              <a:rPr lang="en-US" sz="2400" dirty="0"/>
              <a:t> </a:t>
            </a:r>
            <a:r>
              <a:rPr lang="en-US" sz="2400" dirty="0" err="1"/>
              <a:t>đình</a:t>
            </a:r>
            <a:endParaRPr lang="en-US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29292" y="0"/>
            <a:ext cx="7467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14400" y="427290"/>
          <a:ext cx="5791200" cy="3717420"/>
        </p:xfrm>
        <a:graphic>
          <a:graphicData uri="http://schemas.openxmlformats.org/drawingml/2006/table">
            <a:tbl>
              <a:tblPr/>
              <a:tblGrid>
                <a:gridCol w="557758"/>
                <a:gridCol w="2380696"/>
                <a:gridCol w="803676"/>
                <a:gridCol w="560395"/>
                <a:gridCol w="654673"/>
                <a:gridCol w="834002"/>
              </a:tblGrid>
              <a:tr h="505849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Tự đánh giá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SG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Hoàn thành tốt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SG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Hoàn thành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SG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Cần cố gắng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Tống điểm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028">
                <a:tc>
                  <a:txBody>
                    <a:bodyPr/>
                    <a:lstStyle/>
                    <a:p>
                      <a:pPr marL="0" marR="0" indent="8890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SG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SG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SG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SG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SG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SG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SG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SG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SG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SG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SG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SG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SG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SG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hài</a:t>
                      </a:r>
                      <a:r>
                        <a:rPr lang="en-SG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lòng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849">
                <a:tc>
                  <a:txBody>
                    <a:bodyPr/>
                    <a:lstStyle/>
                    <a:p>
                      <a:pPr marL="0" marR="0" indent="8890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SG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 tôn trọng các ý kiến khác nhau trong gia đình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028">
                <a:tc>
                  <a:txBody>
                    <a:bodyPr/>
                    <a:lstStyle/>
                    <a:p>
                      <a:pPr marL="0" marR="0" indent="8890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SG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 thể hiện được khả năng thuyết phục các thành viên trong gia đình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849">
                <a:tc>
                  <a:txBody>
                    <a:bodyPr/>
                    <a:lstStyle/>
                    <a:p>
                      <a:pPr marL="0" marR="0" indent="8890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SG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 sắp xếp được và hoàn thành các công việc trong gia đình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849">
                <a:tc>
                  <a:txBody>
                    <a:bodyPr/>
                    <a:lstStyle/>
                    <a:p>
                      <a:pPr marL="0" marR="0" indent="8890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SG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 thể hiện cách sống tiết kiệm trong gia đình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9" marR="3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" y="1676400"/>
            <a:ext cx="7406640" cy="762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Dặn</a:t>
            </a:r>
            <a:r>
              <a:rPr lang="en-US" dirty="0"/>
              <a:t> </a:t>
            </a:r>
            <a:r>
              <a:rPr lang="en-US" dirty="0" err="1"/>
              <a:t>dò</a:t>
            </a:r>
            <a:br>
              <a:rPr lang="en-US" dirty="0"/>
            </a:br>
            <a:r>
              <a:rPr lang="en-US" dirty="0"/>
              <a:t>- GV </a:t>
            </a:r>
            <a:r>
              <a:rPr lang="en-US" dirty="0" err="1"/>
              <a:t>yêu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HS </a:t>
            </a:r>
            <a:r>
              <a:rPr lang="en-US" dirty="0" err="1"/>
              <a:t>mở</a:t>
            </a:r>
            <a:r>
              <a:rPr lang="en-US" dirty="0"/>
              <a:t>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7, </a:t>
            </a:r>
            <a:r>
              <a:rPr lang="en-US" dirty="0" err="1"/>
              <a:t>đọc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- GV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HS </a:t>
            </a:r>
            <a:r>
              <a:rPr lang="en-US" dirty="0" err="1"/>
              <a:t>chuẩn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7, HS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GV </a:t>
            </a:r>
            <a:r>
              <a:rPr lang="en-US" dirty="0" err="1"/>
              <a:t>yêu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(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SBT,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); 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29292" y="0"/>
            <a:ext cx="7467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4646" y="164165"/>
            <a:ext cx="7600308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 1 (35’): Tìm hiểu và chia sẻ hành động, lời nói khiến người thân hài lòng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7" name="Group 53"/>
          <p:cNvGrpSpPr/>
          <p:nvPr/>
        </p:nvGrpSpPr>
        <p:grpSpPr bwMode="auto">
          <a:xfrm>
            <a:off x="629292" y="1104357"/>
            <a:ext cx="381000" cy="381000"/>
            <a:chOff x="2078" y="1680"/>
            <a:chExt cx="1615" cy="1615"/>
          </a:xfrm>
        </p:grpSpPr>
        <p:sp>
          <p:nvSpPr>
            <p:cNvPr id="8" name="Oval 5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6794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" name="Oval 5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6794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" name="Oval 56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marL="0" marR="0" lvl="0" indent="0" algn="l" defTabSz="6794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Oval 5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wrap="none" anchor="ctr">
              <a:spAutoFit/>
            </a:bodyPr>
            <a:lstStyle/>
            <a:p>
              <a:pPr marL="0" marR="0" lvl="0" indent="0" algn="l" defTabSz="6794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4" name="Oval 58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0" marR="0" lvl="0" indent="0" algn="l" defTabSz="6794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5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6794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vi-VN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7" name="AutoShape 52">
            <a:hlinkClick r:id="" action="ppaction://noaction"/>
          </p:cNvPr>
          <p:cNvSpPr>
            <a:spLocks noChangeArrowheads="1"/>
          </p:cNvSpPr>
          <p:nvPr/>
        </p:nvSpPr>
        <p:spPr bwMode="gray">
          <a:xfrm>
            <a:off x="1066800" y="1020220"/>
            <a:ext cx="4780908" cy="465137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marL="457200" marR="0" lvl="0" indent="0" algn="r" defTabSz="67945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>
                <a:tab pos="586105" algn="l"/>
              </a:tabLst>
              <a:defRPr/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 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Nêu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khiến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thân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hài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lòng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609600"/>
            <a:ext cx="6096000" cy="2542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1800" dirty="0">
                <a:solidFill>
                  <a:srgbClr val="FF0000"/>
                </a:solidFill>
              </a:rPr>
              <a:t>Trong </a:t>
            </a:r>
            <a:r>
              <a:rPr lang="en-US" sz="1800" dirty="0" err="1">
                <a:solidFill>
                  <a:srgbClr val="FF0000"/>
                </a:solidFill>
              </a:rPr>
              <a:t>học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tâp</a:t>
            </a:r>
            <a:r>
              <a:rPr lang="en-US" sz="1800" dirty="0"/>
              <a:t>: Hoàn </a:t>
            </a:r>
            <a:r>
              <a:rPr lang="en-US" sz="1800" dirty="0" err="1"/>
              <a:t>thành</a:t>
            </a:r>
            <a:r>
              <a:rPr lang="en-US" sz="1800" dirty="0"/>
              <a:t> </a:t>
            </a:r>
            <a:r>
              <a:rPr lang="en-US" sz="1800" dirty="0" err="1"/>
              <a:t>nhiệm</a:t>
            </a:r>
            <a:r>
              <a:rPr lang="en-US" sz="1800" dirty="0"/>
              <a:t> </a:t>
            </a:r>
            <a:r>
              <a:rPr lang="en-US" sz="1800" dirty="0" err="1"/>
              <a:t>vụ</a:t>
            </a:r>
            <a:r>
              <a:rPr lang="en-US" sz="1800" dirty="0"/>
              <a:t> </a:t>
            </a:r>
            <a:r>
              <a:rPr lang="en-US" sz="1800" dirty="0" err="1"/>
              <a:t>học</a:t>
            </a:r>
            <a:r>
              <a:rPr lang="en-US" sz="1800" dirty="0"/>
              <a:t> </a:t>
            </a:r>
            <a:r>
              <a:rPr lang="en-US" sz="1800" dirty="0" err="1"/>
              <a:t>tập</a:t>
            </a:r>
            <a:r>
              <a:rPr lang="en-US" sz="1800" dirty="0"/>
              <a:t>, </a:t>
            </a:r>
            <a:r>
              <a:rPr lang="en-US" sz="1800" dirty="0" err="1"/>
              <a:t>chăm</a:t>
            </a:r>
            <a:r>
              <a:rPr lang="en-US" sz="1800" dirty="0"/>
              <a:t> </a:t>
            </a:r>
            <a:r>
              <a:rPr lang="en-US" sz="1800" dirty="0" err="1"/>
              <a:t>học</a:t>
            </a:r>
            <a:r>
              <a:rPr lang="en-US" sz="1800" dirty="0"/>
              <a:t>, </a:t>
            </a:r>
            <a:r>
              <a:rPr lang="en-US" sz="1800" dirty="0" err="1"/>
              <a:t>kết</a:t>
            </a:r>
            <a:r>
              <a:rPr lang="en-US" sz="1800" dirty="0"/>
              <a:t> </a:t>
            </a:r>
            <a:r>
              <a:rPr lang="en-US" sz="1800" dirty="0" err="1"/>
              <a:t>quả</a:t>
            </a:r>
            <a:r>
              <a:rPr lang="en-US" sz="1800" dirty="0"/>
              <a:t> </a:t>
            </a:r>
            <a:r>
              <a:rPr lang="en-US" sz="1800" dirty="0" err="1"/>
              <a:t>học</a:t>
            </a:r>
            <a:r>
              <a:rPr lang="en-US" sz="1800" dirty="0"/>
              <a:t> </a:t>
            </a:r>
            <a:r>
              <a:rPr lang="en-US" sz="1800" dirty="0" err="1"/>
              <a:t>tập</a:t>
            </a:r>
            <a:r>
              <a:rPr lang="en-US" sz="1800" dirty="0"/>
              <a:t> </a:t>
            </a:r>
            <a:r>
              <a:rPr lang="en-US" sz="1800" dirty="0" err="1"/>
              <a:t>tốt</a:t>
            </a:r>
            <a:endParaRPr lang="en-US" sz="1800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1800" dirty="0">
                <a:solidFill>
                  <a:srgbClr val="FF0000"/>
                </a:solidFill>
              </a:rPr>
              <a:t>Trong </a:t>
            </a:r>
            <a:r>
              <a:rPr lang="en-US" sz="1800" dirty="0" err="1">
                <a:solidFill>
                  <a:srgbClr val="FF0000"/>
                </a:solidFill>
              </a:rPr>
              <a:t>giao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tiếp</a:t>
            </a:r>
            <a:r>
              <a:rPr lang="en-US" sz="1800" dirty="0"/>
              <a:t>: </a:t>
            </a:r>
            <a:r>
              <a:rPr lang="en-US" sz="1800" dirty="0" err="1"/>
              <a:t>Lễ</a:t>
            </a:r>
            <a:r>
              <a:rPr lang="en-US" sz="1800" dirty="0"/>
              <a:t>  </a:t>
            </a:r>
            <a:r>
              <a:rPr lang="en-US" sz="1800" dirty="0" err="1"/>
              <a:t>phép</a:t>
            </a:r>
            <a:r>
              <a:rPr lang="en-US" sz="1800" dirty="0"/>
              <a:t>, </a:t>
            </a:r>
            <a:r>
              <a:rPr lang="en-US" sz="1800" dirty="0" err="1"/>
              <a:t>khéo</a:t>
            </a:r>
            <a:r>
              <a:rPr lang="en-US" sz="1800" dirty="0"/>
              <a:t> </a:t>
            </a:r>
            <a:r>
              <a:rPr lang="en-US" sz="1800" dirty="0" err="1"/>
              <a:t>léo</a:t>
            </a:r>
            <a:r>
              <a:rPr lang="en-US" sz="1800" dirty="0"/>
              <a:t>…</a:t>
            </a:r>
            <a:endParaRPr lang="en-US" sz="1800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1800" dirty="0" err="1">
                <a:solidFill>
                  <a:srgbClr val="FF0000"/>
                </a:solidFill>
              </a:rPr>
              <a:t>Trongsinh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hoạt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gia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đình</a:t>
            </a:r>
            <a:r>
              <a:rPr lang="en-US" sz="1800" dirty="0"/>
              <a:t>: </a:t>
            </a:r>
            <a:r>
              <a:rPr lang="en-US" sz="1800" dirty="0" err="1"/>
              <a:t>Chăm</a:t>
            </a:r>
            <a:r>
              <a:rPr lang="en-US" sz="1800" dirty="0"/>
              <a:t> </a:t>
            </a:r>
            <a:r>
              <a:rPr lang="en-US" sz="1800" dirty="0" err="1"/>
              <a:t>chỉ</a:t>
            </a:r>
            <a:r>
              <a:rPr lang="en-US" sz="1800" dirty="0"/>
              <a:t> </a:t>
            </a:r>
            <a:r>
              <a:rPr lang="en-US" sz="1800" dirty="0" err="1"/>
              <a:t>làm</a:t>
            </a:r>
            <a:r>
              <a:rPr lang="en-US" sz="1800" dirty="0"/>
              <a:t> </a:t>
            </a:r>
            <a:r>
              <a:rPr lang="en-US" sz="1800" dirty="0" err="1"/>
              <a:t>việc</a:t>
            </a:r>
            <a:r>
              <a:rPr lang="en-US" sz="1800" dirty="0"/>
              <a:t> </a:t>
            </a:r>
            <a:r>
              <a:rPr lang="en-US" sz="1800" dirty="0" err="1"/>
              <a:t>nhà</a:t>
            </a:r>
            <a:r>
              <a:rPr lang="en-US" sz="1800" dirty="0"/>
              <a:t>, </a:t>
            </a:r>
            <a:r>
              <a:rPr lang="en-US" sz="1800" dirty="0" err="1"/>
              <a:t>có</a:t>
            </a:r>
            <a:r>
              <a:rPr lang="en-US" sz="1800" dirty="0"/>
              <a:t> </a:t>
            </a:r>
            <a:r>
              <a:rPr lang="en-US" sz="1800" dirty="0" err="1"/>
              <a:t>trách</a:t>
            </a:r>
            <a:r>
              <a:rPr lang="en-US" sz="1800" dirty="0"/>
              <a:t> </a:t>
            </a:r>
            <a:r>
              <a:rPr lang="en-US" sz="1800" dirty="0" err="1"/>
              <a:t>nhiệm</a:t>
            </a:r>
            <a:r>
              <a:rPr lang="en-US" sz="1800" dirty="0"/>
              <a:t> </a:t>
            </a:r>
            <a:r>
              <a:rPr lang="en-US" sz="1800" dirty="0" err="1"/>
              <a:t>với</a:t>
            </a:r>
            <a:r>
              <a:rPr lang="en-US" sz="1800" dirty="0"/>
              <a:t> </a:t>
            </a:r>
            <a:r>
              <a:rPr lang="en-US" sz="1800" dirty="0" err="1"/>
              <a:t>công</a:t>
            </a:r>
            <a:r>
              <a:rPr lang="en-US" sz="1800" dirty="0"/>
              <a:t> </a:t>
            </a:r>
            <a:r>
              <a:rPr lang="en-US" sz="1800" dirty="0" err="1"/>
              <a:t>việc</a:t>
            </a:r>
            <a:r>
              <a:rPr lang="en-US" sz="1800" dirty="0"/>
              <a:t>, </a:t>
            </a:r>
            <a:r>
              <a:rPr lang="en-US" sz="1800" dirty="0" err="1"/>
              <a:t>quan</a:t>
            </a:r>
            <a:r>
              <a:rPr lang="en-US" sz="1800" dirty="0"/>
              <a:t> </a:t>
            </a:r>
            <a:r>
              <a:rPr lang="en-US" sz="1800" dirty="0" err="1"/>
              <a:t>tâm</a:t>
            </a:r>
            <a:r>
              <a:rPr lang="en-US" sz="1800" dirty="0"/>
              <a:t> , chia </a:t>
            </a:r>
            <a:r>
              <a:rPr lang="en-US" sz="1800" dirty="0" err="1"/>
              <a:t>sẻ</a:t>
            </a:r>
            <a:r>
              <a:rPr lang="en-US" sz="1800" dirty="0"/>
              <a:t> </a:t>
            </a:r>
            <a:r>
              <a:rPr lang="en-US" sz="1800" dirty="0" err="1"/>
              <a:t>với</a:t>
            </a:r>
            <a:r>
              <a:rPr lang="en-US" sz="1800" dirty="0"/>
              <a:t> </a:t>
            </a:r>
            <a:r>
              <a:rPr lang="en-US" sz="1800" dirty="0" err="1"/>
              <a:t>các</a:t>
            </a:r>
            <a:r>
              <a:rPr lang="en-US" sz="1800" dirty="0"/>
              <a:t> </a:t>
            </a:r>
            <a:r>
              <a:rPr lang="en-US" sz="1800" dirty="0" err="1"/>
              <a:t>thành</a:t>
            </a:r>
            <a:r>
              <a:rPr lang="en-US" sz="1800" dirty="0"/>
              <a:t> </a:t>
            </a:r>
            <a:r>
              <a:rPr lang="en-US" sz="1800" dirty="0" err="1"/>
              <a:t>viên</a:t>
            </a:r>
            <a:r>
              <a:rPr lang="en-US" sz="1800" dirty="0"/>
              <a:t> </a:t>
            </a:r>
            <a:r>
              <a:rPr lang="en-US" sz="1800" dirty="0" err="1"/>
              <a:t>trong</a:t>
            </a:r>
            <a:r>
              <a:rPr lang="en-US" sz="1800" dirty="0"/>
              <a:t> </a:t>
            </a:r>
            <a:r>
              <a:rPr lang="en-US" sz="1800" dirty="0" err="1"/>
              <a:t>gia</a:t>
            </a:r>
            <a:r>
              <a:rPr lang="en-US" sz="1800" dirty="0"/>
              <a:t> </a:t>
            </a:r>
            <a:r>
              <a:rPr lang="en-US" sz="1800" dirty="0" err="1"/>
              <a:t>đình</a:t>
            </a:r>
            <a:r>
              <a:rPr lang="en-US" sz="1800" dirty="0"/>
              <a:t>…….</a:t>
            </a:r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CÂU CHUYỆN HAI ĐỨA TRẺ NGOAN - Quà tặng cuộc sống">
            <a:hlinkClick r:id="" action="ppaction://media"/>
          </p:cNvPr>
          <p:cNvPicPr>
            <a:picLocks noRot="1" noChangeAspect="1"/>
          </p:cNvPicPr>
          <p:nvPr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-190792" y="-304800"/>
            <a:ext cx="8631504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29292" y="0"/>
            <a:ext cx="7467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Hình ảnh Bằng Tay Hoạt Hình Người Suy Nghĩ Không Biết Suy Nghĩ Suy Tư PNG ,  Cậu Bé đáng Yêu, Hàm Xúc, Hoa Văn Trang Trí PNG miễn phí tải tập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10000" b="99844" l="10000" r="90000">
                        <a14:foregroundMark x1="32969" y1="20938" x2="33281" y2="20469"/>
                        <a14:foregroundMark x1="33750" y1="20313" x2="49063" y2="15781"/>
                        <a14:foregroundMark x1="49063" y1="15781" x2="64531" y2="22344"/>
                        <a14:foregroundMark x1="64531" y1="22344" x2="71094" y2="37969"/>
                        <a14:foregroundMark x1="71094" y1="37969" x2="62969" y2="52344"/>
                        <a14:foregroundMark x1="62969" y1="52344" x2="71250" y2="67813"/>
                        <a14:foregroundMark x1="71250" y1="67813" x2="67656" y2="84844"/>
                        <a14:foregroundMark x1="67656" y1="84844" x2="68594" y2="98750"/>
                        <a14:foregroundMark x1="42031" y1="38750" x2="40469" y2="37656"/>
                        <a14:foregroundMark x1="40781" y1="38281" x2="45781" y2="40469"/>
                        <a14:foregroundMark x1="42188" y1="42344" x2="42188" y2="42344"/>
                        <a14:foregroundMark x1="57031" y1="33281" x2="57031" y2="33281"/>
                        <a14:foregroundMark x1="57344" y1="36250" x2="57344" y2="36250"/>
                        <a14:foregroundMark x1="57344" y1="35625" x2="56875" y2="32344"/>
                        <a14:foregroundMark x1="57031" y1="37031" x2="60781" y2="36563"/>
                        <a14:foregroundMark x1="20000" y1="38281" x2="31250" y2="25938"/>
                        <a14:foregroundMark x1="31250" y1="25938" x2="45625" y2="18281"/>
                        <a14:foregroundMark x1="45625" y1="18281" x2="61719" y2="20000"/>
                        <a14:foregroundMark x1="61719" y1="20000" x2="66094" y2="24688"/>
                        <a14:foregroundMark x1="23750" y1="32500" x2="35469" y2="20781"/>
                        <a14:foregroundMark x1="35469" y1="20781" x2="41250" y2="19531"/>
                        <a14:foregroundMark x1="21250" y1="38125" x2="23750" y2="37813"/>
                        <a14:foregroundMark x1="24219" y1="40156" x2="24219" y2="40156"/>
                        <a14:foregroundMark x1="26563" y1="42969" x2="27969" y2="46875"/>
                        <a14:foregroundMark x1="27656" y1="48125" x2="41250" y2="56719"/>
                        <a14:foregroundMark x1="41250" y1="56719" x2="36406" y2="72969"/>
                        <a14:foregroundMark x1="36406" y1="72969" x2="41875" y2="89063"/>
                        <a14:foregroundMark x1="41875" y1="89063" x2="41094" y2="98438"/>
                        <a14:foregroundMark x1="40469" y1="91250" x2="40469" y2="998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83" y="2362200"/>
            <a:ext cx="2169197" cy="2169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Cloud Callout 15"/>
          <p:cNvSpPr/>
          <p:nvPr/>
        </p:nvSpPr>
        <p:spPr>
          <a:xfrm>
            <a:off x="1250761" y="1295400"/>
            <a:ext cx="4953000" cy="1531659"/>
          </a:xfrm>
          <a:prstGeom prst="cloudCallout">
            <a:avLst>
              <a:gd name="adj1" fmla="val -40069"/>
              <a:gd name="adj2" fmla="val 58234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3970" y="1148080"/>
            <a:ext cx="7897154" cy="3429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0" y="4572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Hoàn </a:t>
            </a:r>
            <a:r>
              <a:rPr lang="en-US" sz="1800" dirty="0" err="1"/>
              <a:t>thành</a:t>
            </a:r>
            <a:r>
              <a:rPr lang="en-US" sz="1800" dirty="0"/>
              <a:t> </a:t>
            </a:r>
            <a:r>
              <a:rPr lang="en-US" sz="1800" dirty="0" err="1"/>
              <a:t>phiếu</a:t>
            </a:r>
            <a:r>
              <a:rPr lang="en-US" sz="1800" dirty="0"/>
              <a:t> </a:t>
            </a:r>
            <a:r>
              <a:rPr lang="en-US" sz="1800" dirty="0" err="1"/>
              <a:t>học</a:t>
            </a:r>
            <a:r>
              <a:rPr lang="en-US" sz="1800" dirty="0"/>
              <a:t> </a:t>
            </a:r>
            <a:r>
              <a:rPr lang="en-US" sz="1800" dirty="0" err="1"/>
              <a:t>tập</a:t>
            </a:r>
            <a:r>
              <a:rPr lang="en-US" sz="1800" dirty="0"/>
              <a:t> </a:t>
            </a:r>
            <a:r>
              <a:rPr lang="en-US" sz="1800" dirty="0" err="1"/>
              <a:t>sau</a:t>
            </a: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76300" y="454229"/>
            <a:ext cx="6362700" cy="397979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29292" y="0"/>
            <a:ext cx="7467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Hình ảnh Bằng Tay Hoạt Hình Người Suy Nghĩ Không Biết Suy Nghĩ Suy Tư PNG ,  Cậu Bé đáng Yêu, Hàm Xúc, Hoa Văn Trang Trí PNG miễn phí tải tập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10000" b="99844" l="10000" r="90000">
                        <a14:foregroundMark x1="32969" y1="20938" x2="33281" y2="20469"/>
                        <a14:foregroundMark x1="33750" y1="20313" x2="49063" y2="15781"/>
                        <a14:foregroundMark x1="49063" y1="15781" x2="64531" y2="22344"/>
                        <a14:foregroundMark x1="64531" y1="22344" x2="71094" y2="37969"/>
                        <a14:foregroundMark x1="71094" y1="37969" x2="62969" y2="52344"/>
                        <a14:foregroundMark x1="62969" y1="52344" x2="71250" y2="67813"/>
                        <a14:foregroundMark x1="71250" y1="67813" x2="67656" y2="84844"/>
                        <a14:foregroundMark x1="67656" y1="84844" x2="68594" y2="98750"/>
                        <a14:foregroundMark x1="42031" y1="38750" x2="40469" y2="37656"/>
                        <a14:foregroundMark x1="40781" y1="38281" x2="45781" y2="40469"/>
                        <a14:foregroundMark x1="42188" y1="42344" x2="42188" y2="42344"/>
                        <a14:foregroundMark x1="57031" y1="33281" x2="57031" y2="33281"/>
                        <a14:foregroundMark x1="57344" y1="36250" x2="57344" y2="36250"/>
                        <a14:foregroundMark x1="57344" y1="35625" x2="56875" y2="32344"/>
                        <a14:foregroundMark x1="57031" y1="37031" x2="60781" y2="36563"/>
                        <a14:foregroundMark x1="20000" y1="38281" x2="31250" y2="25938"/>
                        <a14:foregroundMark x1="31250" y1="25938" x2="45625" y2="18281"/>
                        <a14:foregroundMark x1="45625" y1="18281" x2="61719" y2="20000"/>
                        <a14:foregroundMark x1="61719" y1="20000" x2="66094" y2="24688"/>
                        <a14:foregroundMark x1="23750" y1="32500" x2="35469" y2="20781"/>
                        <a14:foregroundMark x1="35469" y1="20781" x2="41250" y2="19531"/>
                        <a14:foregroundMark x1="21250" y1="38125" x2="23750" y2="37813"/>
                        <a14:foregroundMark x1="24219" y1="40156" x2="24219" y2="40156"/>
                        <a14:foregroundMark x1="26563" y1="42969" x2="27969" y2="46875"/>
                        <a14:foregroundMark x1="27656" y1="48125" x2="41250" y2="56719"/>
                        <a14:foregroundMark x1="41250" y1="56719" x2="36406" y2="72969"/>
                        <a14:foregroundMark x1="36406" y1="72969" x2="41875" y2="89063"/>
                        <a14:foregroundMark x1="41875" y1="89063" x2="41094" y2="98438"/>
                        <a14:foregroundMark x1="40469" y1="91250" x2="40469" y2="998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6885" y="1430868"/>
            <a:ext cx="2169197" cy="2169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Cloud Callout 15"/>
          <p:cNvSpPr/>
          <p:nvPr/>
        </p:nvSpPr>
        <p:spPr>
          <a:xfrm>
            <a:off x="192087" y="95831"/>
            <a:ext cx="4133264" cy="1531659"/>
          </a:xfrm>
          <a:prstGeom prst="cloudCallout">
            <a:avLst>
              <a:gd name="adj1" fmla="val -40069"/>
              <a:gd name="adj2" fmla="val 58234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nào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khiến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thân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hài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lòng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Heart 1"/>
          <p:cNvSpPr/>
          <p:nvPr/>
        </p:nvSpPr>
        <p:spPr>
          <a:xfrm>
            <a:off x="4438064" y="423511"/>
            <a:ext cx="1219200" cy="914400"/>
          </a:xfrm>
          <a:prstGeom prst="hear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1.Thiếu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tập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Heart 18"/>
          <p:cNvSpPr/>
          <p:nvPr/>
        </p:nvSpPr>
        <p:spPr>
          <a:xfrm>
            <a:off x="6193146" y="423511"/>
            <a:ext cx="1219200" cy="914400"/>
          </a:xfrm>
          <a:prstGeom prst="hear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2.Quét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nhà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mỗi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Heart 19"/>
          <p:cNvSpPr/>
          <p:nvPr/>
        </p:nvSpPr>
        <p:spPr>
          <a:xfrm>
            <a:off x="2654592" y="1943494"/>
            <a:ext cx="1408528" cy="1143000"/>
          </a:xfrm>
          <a:prstGeom prst="hear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3.Bắt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nạt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nhỏ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" name="Heart 20"/>
          <p:cNvSpPr/>
          <p:nvPr/>
        </p:nvSpPr>
        <p:spPr>
          <a:xfrm>
            <a:off x="4750502" y="1907934"/>
            <a:ext cx="1408528" cy="1143000"/>
          </a:xfrm>
          <a:prstGeom prst="hear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4.Gấp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chăn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mỗi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khi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ngủ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dậy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" name="Heart 21"/>
          <p:cNvSpPr/>
          <p:nvPr/>
        </p:nvSpPr>
        <p:spPr>
          <a:xfrm>
            <a:off x="6585974" y="1907934"/>
            <a:ext cx="1510918" cy="1143000"/>
          </a:xfrm>
          <a:prstGeom prst="hear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5.Quên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quạt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" name="Heart 22"/>
          <p:cNvSpPr/>
          <p:nvPr/>
        </p:nvSpPr>
        <p:spPr>
          <a:xfrm>
            <a:off x="1554455" y="3086494"/>
            <a:ext cx="1408528" cy="1143000"/>
          </a:xfrm>
          <a:prstGeom prst="hear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6.Chào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hỏi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lễ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phép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Heart 23"/>
          <p:cNvSpPr/>
          <p:nvPr/>
        </p:nvSpPr>
        <p:spPr>
          <a:xfrm>
            <a:off x="3341974" y="3213770"/>
            <a:ext cx="1408528" cy="1143000"/>
          </a:xfrm>
          <a:prstGeom prst="hear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7.Giúp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mẹ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trông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" name="Heart 24"/>
          <p:cNvSpPr/>
          <p:nvPr/>
        </p:nvSpPr>
        <p:spPr>
          <a:xfrm>
            <a:off x="5033017" y="3168533"/>
            <a:ext cx="1408528" cy="1143000"/>
          </a:xfrm>
          <a:prstGeom prst="hear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8.Thấy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bạn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đồ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đẹp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đòi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bố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mẹ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mua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cho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6" name="Heart 25"/>
          <p:cNvSpPr/>
          <p:nvPr/>
        </p:nvSpPr>
        <p:spPr>
          <a:xfrm>
            <a:off x="6749460" y="3209173"/>
            <a:ext cx="1408528" cy="1143000"/>
          </a:xfrm>
          <a:prstGeom prst="hear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79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9.Bày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sách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vở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bừa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bộn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trên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bàn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2602</Words>
  <Application>WPS Presentation</Application>
  <PresentationFormat>Custom</PresentationFormat>
  <Paragraphs>154</Paragraphs>
  <Slides>23</Slides>
  <Notes>0</Notes>
  <HiddenSlides>0</HiddenSlides>
  <MMClips>2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3" baseType="lpstr">
      <vt:lpstr>Arial</vt:lpstr>
      <vt:lpstr>SimSun</vt:lpstr>
      <vt:lpstr>Wingdings</vt:lpstr>
      <vt:lpstr>Calibri</vt:lpstr>
      <vt:lpstr>Times New Roman</vt:lpstr>
      <vt:lpstr>Calibri</vt:lpstr>
      <vt:lpstr>Microsoft YaHei</vt:lpstr>
      <vt:lpstr>Arial Unicode MS</vt:lpstr>
      <vt:lpstr>Microsoft Sans Serif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Bài tập về nhà</vt:lpstr>
      <vt:lpstr>TIẾT 2: Thể hiện sự tôn trọng và khả năng thuyết phục người khác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BÀI TẬP VỀ NHÀ </vt:lpstr>
      <vt:lpstr>PowerPoint 演示文稿</vt:lpstr>
      <vt:lpstr>PowerPoint 演示文稿</vt:lpstr>
      <vt:lpstr>PowerPoint 演示文稿</vt:lpstr>
      <vt:lpstr>  </vt:lpstr>
      <vt:lpstr>PowerPoint 演示文稿</vt:lpstr>
      <vt:lpstr>Dặn dò - GV yêu câu HS mở chủ để 7, đọc các nhiệm vụ cần thực hiện. - GV giao cho HS chuẩn bị các nhiệm vụ của chủ đề 7, HS thực hiện những nhiệm vụ GV yêu cầu (làm trong SBT, nếu có);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Ngọc Bao</cp:lastModifiedBy>
  <cp:revision>161</cp:revision>
  <dcterms:created xsi:type="dcterms:W3CDTF">2021-08-05T08:35:00Z</dcterms:created>
  <dcterms:modified xsi:type="dcterms:W3CDTF">2024-01-16T04:46:05Z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AE3FE4C2A166472E91E4599BC7702120_13</vt:lpwstr>
  </property>
  <property fmtid="{D5CDD505-2E9C-101B-9397-08002B2CF9AE}" pid="3" name="KSOProductBuildVer">
    <vt:lpwstr>1033-12.2.0.13359</vt:lpwstr>
  </property>
</Properties>
</file>