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50"/>
  </p:notesMasterIdLst>
  <p:sldIdLst>
    <p:sldId id="256" r:id="rId2"/>
    <p:sldId id="259" r:id="rId3"/>
    <p:sldId id="258" r:id="rId4"/>
    <p:sldId id="374" r:id="rId5"/>
    <p:sldId id="257" r:id="rId6"/>
    <p:sldId id="265" r:id="rId7"/>
    <p:sldId id="263" r:id="rId8"/>
    <p:sldId id="264" r:id="rId9"/>
    <p:sldId id="273" r:id="rId10"/>
    <p:sldId id="375" r:id="rId11"/>
    <p:sldId id="272" r:id="rId12"/>
    <p:sldId id="271" r:id="rId13"/>
    <p:sldId id="262" r:id="rId14"/>
    <p:sldId id="270" r:id="rId15"/>
    <p:sldId id="333" r:id="rId16"/>
    <p:sldId id="274" r:id="rId17"/>
    <p:sldId id="266" r:id="rId18"/>
    <p:sldId id="261" r:id="rId19"/>
    <p:sldId id="260" r:id="rId20"/>
    <p:sldId id="268" r:id="rId21"/>
    <p:sldId id="275" r:id="rId22"/>
    <p:sldId id="278" r:id="rId23"/>
    <p:sldId id="376" r:id="rId24"/>
    <p:sldId id="377" r:id="rId25"/>
    <p:sldId id="362" r:id="rId26"/>
    <p:sldId id="282" r:id="rId27"/>
    <p:sldId id="328" r:id="rId28"/>
    <p:sldId id="276" r:id="rId29"/>
    <p:sldId id="357" r:id="rId30"/>
    <p:sldId id="363" r:id="rId31"/>
    <p:sldId id="364" r:id="rId32"/>
    <p:sldId id="361" r:id="rId33"/>
    <p:sldId id="367" r:id="rId34"/>
    <p:sldId id="371" r:id="rId35"/>
    <p:sldId id="365" r:id="rId36"/>
    <p:sldId id="378" r:id="rId37"/>
    <p:sldId id="359" r:id="rId38"/>
    <p:sldId id="366" r:id="rId39"/>
    <p:sldId id="369" r:id="rId40"/>
    <p:sldId id="281" r:id="rId41"/>
    <p:sldId id="279" r:id="rId42"/>
    <p:sldId id="370" r:id="rId43"/>
    <p:sldId id="379" r:id="rId44"/>
    <p:sldId id="380" r:id="rId45"/>
    <p:sldId id="381" r:id="rId46"/>
    <p:sldId id="382" r:id="rId47"/>
    <p:sldId id="293" r:id="rId48"/>
    <p:sldId id="290" r:id="rId49"/>
  </p:sldIdLst>
  <p:sldSz cx="9144000" cy="5143500" type="screen16x9"/>
  <p:notesSz cx="6858000" cy="9144000"/>
  <p:embeddedFontLst>
    <p:embeddedFont>
      <p:font typeface="Chewy" panose="020B0604020202020204" charset="0"/>
      <p:regular r:id="rId51"/>
    </p:embeddedFont>
    <p:embeddedFont>
      <p:font typeface="Bebas Neue" panose="020B0604020202020204" charset="0"/>
      <p:regular r:id="rId52"/>
    </p:embeddedFont>
    <p:embeddedFont>
      <p:font typeface="Hind" panose="020B0604020202020204" charset="0"/>
      <p:regular r:id="rId53"/>
      <p:bold r:id="rId54"/>
    </p:embeddedFont>
    <p:embeddedFont>
      <p:font typeface="Nunito Light" panose="020B0604020202020204" charset="0"/>
      <p:regular r:id="rId55"/>
      <p:italic r:id="rId56"/>
    </p:embeddedFont>
    <p:embeddedFont>
      <p:font typeface="Cambria Math" panose="02040503050406030204" pitchFamily="18" charset="0"/>
      <p:regular r:id="rId57"/>
    </p:embeddedFont>
    <p:embeddedFont>
      <p:font typeface="PT Sans" panose="020B0604020202020204" charset="0"/>
      <p:regular r:id="rId58"/>
      <p:bold r:id="rId59"/>
      <p:italic r:id="rId60"/>
      <p:boldItalic r:id="rId61"/>
    </p:embeddedFont>
    <p:embeddedFont>
      <p:font typeface="Roboto Condensed Light" panose="020B0604020202020204" charset="0"/>
      <p:regular r:id="rId62"/>
      <p: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5"/>
    <a:srgbClr val="000000"/>
    <a:srgbClr val="F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6D83CC-5E0E-441F-B480-A1733E2362CD}">
  <a:tblStyle styleId="{0D6D83CC-5E0E-441F-B480-A1733E2362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F11825-9F7D-4854-94E4-C9344F53C0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2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615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60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807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5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742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67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42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070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02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200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440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03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010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322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108b4651a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108b4651a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66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88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585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600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87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04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g108b4651a3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6" name="Google Shape;4096;g108b4651a3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45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21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13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822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967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270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397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9984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87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3082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124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250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42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10815d6fa9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10815d6fa93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053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839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311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127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0655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2187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4768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6173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g108b4651a3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2" name="Google Shape;9172;g108b4651a3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761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11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3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9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4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8689506" y="1879788"/>
            <a:ext cx="492825" cy="3259375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1922990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1922990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5945138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5945138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1922990" y="318061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1922990" y="3574898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5945138" y="318057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5945138" y="357486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967765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967776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4983009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987540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47400" y="14725"/>
            <a:ext cx="1285875" cy="253365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608396" y="176059"/>
            <a:ext cx="342917" cy="319115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7779611" y="371269"/>
            <a:ext cx="1073603" cy="1003212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25500" y="3996297"/>
            <a:ext cx="1375435" cy="1358646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193250" y="3404473"/>
            <a:ext cx="6757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1827750" y="1172625"/>
            <a:ext cx="5488500" cy="20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1886175" y="484608"/>
            <a:ext cx="5705475" cy="606375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795221" y="539492"/>
            <a:ext cx="579886" cy="826317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539575" y="1664800"/>
            <a:ext cx="790736" cy="86913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6180582" y="372917"/>
            <a:ext cx="342888" cy="319089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7883949" y="2971247"/>
            <a:ext cx="754593" cy="1003232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6976677" y="3974474"/>
            <a:ext cx="1357993" cy="804607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302300" y="4637592"/>
            <a:ext cx="4977625" cy="595875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7778063" y="347750"/>
            <a:ext cx="1073629" cy="720788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00187" y="4367347"/>
            <a:ext cx="1375435" cy="1358646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8280825" y="1124113"/>
            <a:ext cx="790736" cy="86913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9300" y="-109175"/>
            <a:ext cx="4743450" cy="81915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8924877" y="2986450"/>
            <a:ext cx="352700" cy="2238375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2585686" y="67873"/>
            <a:ext cx="342892" cy="319092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18951" y="3234772"/>
            <a:ext cx="754593" cy="1003232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2390575" y="1631584"/>
            <a:ext cx="44874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2399400" y="2835266"/>
            <a:ext cx="4345200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100475" y="-71150"/>
            <a:ext cx="5905500" cy="561275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6066311" y="301098"/>
            <a:ext cx="342892" cy="319092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192465" y="1549082"/>
            <a:ext cx="959605" cy="1542140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192474" y="329072"/>
            <a:ext cx="754593" cy="1003232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7744296" y="4204757"/>
            <a:ext cx="1122563" cy="670479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7968021" y="2191788"/>
            <a:ext cx="925510" cy="1796793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713250" y="526056"/>
            <a:ext cx="7717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1636200" y="4095925"/>
            <a:ext cx="58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266475" y="276519"/>
            <a:ext cx="6124575" cy="719200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316978" y="153256"/>
            <a:ext cx="342881" cy="319082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866454" y="2395650"/>
            <a:ext cx="3657600" cy="11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152721" y="356660"/>
            <a:ext cx="1288943" cy="954529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8040590" y="3134777"/>
            <a:ext cx="925530" cy="1796832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9750" y="-194900"/>
            <a:ext cx="6915150" cy="673100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5390036" y="291573"/>
            <a:ext cx="342892" cy="319092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713232" y="48463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4627500" y="2395728"/>
            <a:ext cx="3657600" cy="11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233415" y="215582"/>
            <a:ext cx="959605" cy="1542140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70471" y="2061620"/>
            <a:ext cx="1122563" cy="670479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4129154" y="-80600"/>
            <a:ext cx="5110325" cy="1685925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7714136" y="379948"/>
            <a:ext cx="342892" cy="319092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7743063" y="4086547"/>
            <a:ext cx="1375435" cy="1358646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2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2"/>
          <p:cNvSpPr txBox="1">
            <a:spLocks noGrp="1"/>
          </p:cNvSpPr>
          <p:nvPr>
            <p:ph type="body" idx="1"/>
          </p:nvPr>
        </p:nvSpPr>
        <p:spPr>
          <a:xfrm>
            <a:off x="7201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6" name="Google Shape;2256;p22"/>
          <p:cNvSpPr txBox="1">
            <a:spLocks noGrp="1"/>
          </p:cNvSpPr>
          <p:nvPr>
            <p:ph type="body" idx="2"/>
          </p:nvPr>
        </p:nvSpPr>
        <p:spPr>
          <a:xfrm>
            <a:off x="46003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7" name="Google Shape;2257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2"/>
          <p:cNvSpPr txBox="1">
            <a:spLocks noGrp="1"/>
          </p:cNvSpPr>
          <p:nvPr>
            <p:ph type="subTitle" idx="3"/>
          </p:nvPr>
        </p:nvSpPr>
        <p:spPr>
          <a:xfrm>
            <a:off x="2217450" y="1167384"/>
            <a:ext cx="4709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59" name="Google Shape;2259;p22"/>
          <p:cNvGrpSpPr/>
          <p:nvPr/>
        </p:nvGrpSpPr>
        <p:grpSpPr>
          <a:xfrm>
            <a:off x="8084315" y="148907"/>
            <a:ext cx="959605" cy="1542140"/>
            <a:chOff x="9840651" y="2066749"/>
            <a:chExt cx="701773" cy="1127790"/>
          </a:xfrm>
        </p:grpSpPr>
        <p:sp>
          <p:nvSpPr>
            <p:cNvPr id="2260" name="Google Shape;2260;p22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2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1" name="Google Shape;2291;p22"/>
          <p:cNvGrpSpPr/>
          <p:nvPr/>
        </p:nvGrpSpPr>
        <p:grpSpPr>
          <a:xfrm>
            <a:off x="165525" y="381163"/>
            <a:ext cx="790736" cy="869130"/>
            <a:chOff x="7709325" y="2753025"/>
            <a:chExt cx="790736" cy="869130"/>
          </a:xfrm>
        </p:grpSpPr>
        <p:sp>
          <p:nvSpPr>
            <p:cNvPr id="2292" name="Google Shape;2292;p2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22"/>
          <p:cNvGrpSpPr/>
          <p:nvPr/>
        </p:nvGrpSpPr>
        <p:grpSpPr>
          <a:xfrm rot="-2864756">
            <a:off x="2532536" y="74623"/>
            <a:ext cx="342892" cy="319092"/>
            <a:chOff x="-1003774" y="3010923"/>
            <a:chExt cx="671424" cy="624822"/>
          </a:xfrm>
        </p:grpSpPr>
        <p:sp>
          <p:nvSpPr>
            <p:cNvPr id="2317" name="Google Shape;2317;p2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9300" y="1100575"/>
            <a:ext cx="1482675" cy="4048125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8262361" y="14725"/>
            <a:ext cx="939025" cy="3012100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038200" y="231666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4035150" y="1154049"/>
            <a:ext cx="1073700" cy="10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2542200" y="3506151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352894" y="261609"/>
            <a:ext cx="1612721" cy="1191278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7872551" y="4262560"/>
            <a:ext cx="1073604" cy="720772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8482626" y="610338"/>
            <a:ext cx="342898" cy="319098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656145" y="4120686"/>
            <a:ext cx="342888" cy="319088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20853" y="1688762"/>
            <a:ext cx="1359262" cy="1626752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8234474" y="3044272"/>
            <a:ext cx="754593" cy="1003232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157218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157218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5965027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5965027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157218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157218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157218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157218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5965027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5965027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5965027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5965027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66450" y="14650"/>
            <a:ext cx="1876425" cy="78105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5058000" y="-109175"/>
            <a:ext cx="2733675" cy="526975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598961" y="282048"/>
            <a:ext cx="342892" cy="319092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7955349" y="266494"/>
            <a:ext cx="1073603" cy="1003212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2" y="4323050"/>
            <a:ext cx="1073629" cy="720788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0" name="Google Shape;2720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1" name="Google Shape;2721;p27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7"/>
          <p:cNvSpPr txBox="1">
            <a:spLocks noGrp="1"/>
          </p:cNvSpPr>
          <p:nvPr>
            <p:ph type="title" hasCustomPrompt="1"/>
          </p:nvPr>
        </p:nvSpPr>
        <p:spPr>
          <a:xfrm>
            <a:off x="2467200" y="1205101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3" name="Google Shape;2723;p27"/>
          <p:cNvSpPr txBox="1">
            <a:spLocks noGrp="1"/>
          </p:cNvSpPr>
          <p:nvPr>
            <p:ph type="subTitle" idx="1"/>
          </p:nvPr>
        </p:nvSpPr>
        <p:spPr>
          <a:xfrm>
            <a:off x="2467200" y="1868708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4" name="Google Shape;2724;p27"/>
          <p:cNvSpPr txBox="1">
            <a:spLocks noGrp="1"/>
          </p:cNvSpPr>
          <p:nvPr>
            <p:ph type="title" idx="2" hasCustomPrompt="1"/>
          </p:nvPr>
        </p:nvSpPr>
        <p:spPr>
          <a:xfrm>
            <a:off x="2467200" y="2855450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5" name="Google Shape;2725;p27"/>
          <p:cNvSpPr txBox="1">
            <a:spLocks noGrp="1"/>
          </p:cNvSpPr>
          <p:nvPr>
            <p:ph type="subTitle" idx="3"/>
          </p:nvPr>
        </p:nvSpPr>
        <p:spPr>
          <a:xfrm>
            <a:off x="2467200" y="3526949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6" name="Google Shape;2726;p27"/>
          <p:cNvSpPr/>
          <p:nvPr/>
        </p:nvSpPr>
        <p:spPr>
          <a:xfrm>
            <a:off x="4476975" y="-23450"/>
            <a:ext cx="4743450" cy="5267325"/>
          </a:xfrm>
          <a:custGeom>
            <a:avLst/>
            <a:gdLst/>
            <a:ahLst/>
            <a:cxnLst/>
            <a:rect l="l" t="t" r="r" b="b"/>
            <a:pathLst>
              <a:path w="189738" h="210693" extrusionOk="0">
                <a:moveTo>
                  <a:pt x="189738" y="210693"/>
                </a:moveTo>
                <a:cubicBezTo>
                  <a:pt x="182703" y="199956"/>
                  <a:pt x="173197" y="189202"/>
                  <a:pt x="172212" y="176403"/>
                </a:cubicBezTo>
                <a:cubicBezTo>
                  <a:pt x="171215" y="163437"/>
                  <a:pt x="179753" y="149878"/>
                  <a:pt x="175641" y="137541"/>
                </a:cubicBezTo>
                <a:cubicBezTo>
                  <a:pt x="170928" y="123403"/>
                  <a:pt x="154912" y="107808"/>
                  <a:pt x="162306" y="94869"/>
                </a:cubicBezTo>
                <a:cubicBezTo>
                  <a:pt x="163916" y="92051"/>
                  <a:pt x="167506" y="89280"/>
                  <a:pt x="170688" y="89916"/>
                </a:cubicBezTo>
                <a:cubicBezTo>
                  <a:pt x="175178" y="90814"/>
                  <a:pt x="177852" y="96790"/>
                  <a:pt x="178308" y="101346"/>
                </a:cubicBezTo>
                <a:cubicBezTo>
                  <a:pt x="179147" y="109737"/>
                  <a:pt x="169930" y="126440"/>
                  <a:pt x="163068" y="121539"/>
                </a:cubicBezTo>
                <a:cubicBezTo>
                  <a:pt x="152008" y="113639"/>
                  <a:pt x="160096" y="93840"/>
                  <a:pt x="163830" y="80772"/>
                </a:cubicBezTo>
                <a:cubicBezTo>
                  <a:pt x="168094" y="65850"/>
                  <a:pt x="168104" y="48171"/>
                  <a:pt x="161163" y="34290"/>
                </a:cubicBezTo>
                <a:cubicBezTo>
                  <a:pt x="149984" y="11932"/>
                  <a:pt x="111381" y="25169"/>
                  <a:pt x="86487" y="27432"/>
                </a:cubicBezTo>
                <a:cubicBezTo>
                  <a:pt x="56367" y="30170"/>
                  <a:pt x="27051" y="13526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27" name="Google Shape;2727;p27"/>
          <p:cNvSpPr/>
          <p:nvPr/>
        </p:nvSpPr>
        <p:spPr>
          <a:xfrm>
            <a:off x="873348" y="3510325"/>
            <a:ext cx="4289425" cy="1762125"/>
          </a:xfrm>
          <a:custGeom>
            <a:avLst/>
            <a:gdLst/>
            <a:ahLst/>
            <a:cxnLst/>
            <a:rect l="l" t="t" r="r" b="b"/>
            <a:pathLst>
              <a:path w="171577" h="70485" extrusionOk="0">
                <a:moveTo>
                  <a:pt x="171577" y="70485"/>
                </a:moveTo>
                <a:cubicBezTo>
                  <a:pt x="166436" y="60203"/>
                  <a:pt x="158981" y="47146"/>
                  <a:pt x="147574" y="45720"/>
                </a:cubicBezTo>
                <a:cubicBezTo>
                  <a:pt x="134028" y="44027"/>
                  <a:pt x="121115" y="52790"/>
                  <a:pt x="107569" y="54483"/>
                </a:cubicBezTo>
                <a:cubicBezTo>
                  <a:pt x="98743" y="55586"/>
                  <a:pt x="89236" y="53889"/>
                  <a:pt x="81280" y="49911"/>
                </a:cubicBezTo>
                <a:cubicBezTo>
                  <a:pt x="76044" y="47293"/>
                  <a:pt x="71087" y="43398"/>
                  <a:pt x="65278" y="42672"/>
                </a:cubicBezTo>
                <a:cubicBezTo>
                  <a:pt x="57817" y="41739"/>
                  <a:pt x="50901" y="47137"/>
                  <a:pt x="43561" y="48768"/>
                </a:cubicBezTo>
                <a:cubicBezTo>
                  <a:pt x="37109" y="50202"/>
                  <a:pt x="30325" y="50188"/>
                  <a:pt x="23749" y="49530"/>
                </a:cubicBezTo>
                <a:cubicBezTo>
                  <a:pt x="12669" y="48422"/>
                  <a:pt x="1235" y="36988"/>
                  <a:pt x="127" y="25908"/>
                </a:cubicBezTo>
                <a:cubicBezTo>
                  <a:pt x="-890" y="15741"/>
                  <a:pt x="7371" y="4570"/>
                  <a:pt x="1651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28" name="Google Shape;2728;p27"/>
          <p:cNvGrpSpPr/>
          <p:nvPr/>
        </p:nvGrpSpPr>
        <p:grpSpPr>
          <a:xfrm>
            <a:off x="412571" y="631747"/>
            <a:ext cx="1288943" cy="954529"/>
            <a:chOff x="1156200" y="3428725"/>
            <a:chExt cx="684625" cy="507000"/>
          </a:xfrm>
        </p:grpSpPr>
        <p:sp>
          <p:nvSpPr>
            <p:cNvPr id="2729" name="Google Shape;2729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27"/>
          <p:cNvGrpSpPr/>
          <p:nvPr/>
        </p:nvGrpSpPr>
        <p:grpSpPr>
          <a:xfrm>
            <a:off x="412563" y="1779875"/>
            <a:ext cx="1073629" cy="720788"/>
            <a:chOff x="7681600" y="381950"/>
            <a:chExt cx="1073629" cy="720788"/>
          </a:xfrm>
        </p:grpSpPr>
        <p:sp>
          <p:nvSpPr>
            <p:cNvPr id="2761" name="Google Shape;2761;p27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27"/>
          <p:cNvGrpSpPr/>
          <p:nvPr/>
        </p:nvGrpSpPr>
        <p:grpSpPr>
          <a:xfrm>
            <a:off x="7468712" y="3938412"/>
            <a:ext cx="962053" cy="405217"/>
            <a:chOff x="774450" y="2691700"/>
            <a:chExt cx="543625" cy="228975"/>
          </a:xfrm>
        </p:grpSpPr>
        <p:sp>
          <p:nvSpPr>
            <p:cNvPr id="2791" name="Google Shape;2791;p27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27"/>
          <p:cNvGrpSpPr/>
          <p:nvPr/>
        </p:nvGrpSpPr>
        <p:grpSpPr>
          <a:xfrm flipH="1">
            <a:off x="7583490" y="1922752"/>
            <a:ext cx="925530" cy="1796832"/>
            <a:chOff x="204076" y="125827"/>
            <a:chExt cx="925530" cy="1796832"/>
          </a:xfrm>
        </p:grpSpPr>
        <p:sp>
          <p:nvSpPr>
            <p:cNvPr id="2803" name="Google Shape;2803;p27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7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7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710444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710444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3420222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3420222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6128056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6128056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401794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4111572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6819406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3510785" y="-204425"/>
            <a:ext cx="5757275" cy="809625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182940" y="214507"/>
            <a:ext cx="959605" cy="1542140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68913" y="1954050"/>
            <a:ext cx="1073629" cy="720788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7869496" y="4223807"/>
            <a:ext cx="1122563" cy="670479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6848261" y="74623"/>
            <a:ext cx="342892" cy="319092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716900" y="1068550"/>
            <a:ext cx="7704000" cy="35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8767939" y="2510275"/>
            <a:ext cx="433425" cy="260985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225" y="-51950"/>
            <a:ext cx="4229100" cy="361175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179615" y="2124452"/>
            <a:ext cx="925530" cy="1796832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7986615" y="-204543"/>
            <a:ext cx="959605" cy="1542140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170461" y="145773"/>
            <a:ext cx="342892" cy="319092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19275" y="4548625"/>
            <a:ext cx="3771900" cy="600075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288839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5075361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74161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287639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5486625" y="166630"/>
            <a:ext cx="3685875" cy="1305425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277796" y="323547"/>
            <a:ext cx="1288943" cy="954529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7869496" y="4264195"/>
            <a:ext cx="1122563" cy="670479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8171336" y="301098"/>
            <a:ext cx="342892" cy="319092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-152250" y="3383267"/>
            <a:ext cx="4629150" cy="2059750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5372250" y="-61475"/>
            <a:ext cx="3914775" cy="401950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7929763" y="4273025"/>
            <a:ext cx="1073629" cy="720788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00724" y="125827"/>
            <a:ext cx="925530" cy="1796832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6907236" y="34398"/>
            <a:ext cx="342892" cy="319092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1959300" y="1786500"/>
            <a:ext cx="5225400" cy="20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6105750" y="-23450"/>
            <a:ext cx="3048000" cy="8001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90604" y="2757850"/>
            <a:ext cx="471600" cy="241935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7882336" y="310623"/>
            <a:ext cx="342892" cy="319092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7373519" y="3783009"/>
            <a:ext cx="1612721" cy="1191278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97215" y="301307"/>
            <a:ext cx="959605" cy="1542140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94995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996750" y="2965205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1514700" y="210486"/>
            <a:ext cx="7810500" cy="2071125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6428261" y="145773"/>
            <a:ext cx="342892" cy="319092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7801440" y="2330132"/>
            <a:ext cx="959605" cy="1542140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196021" y="2660572"/>
            <a:ext cx="1288943" cy="954529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7725246" y="4196257"/>
            <a:ext cx="1122563" cy="670479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196037" y="317094"/>
            <a:ext cx="1184637" cy="2162618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176413" y="1372550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278190" y="2227032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3925" y="1570292"/>
            <a:ext cx="689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ĐẾN VỚI TIẾT HỌC HÔM NAY!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983" name="Google Shape;3983;p52"/>
          <p:cNvGrpSpPr/>
          <p:nvPr/>
        </p:nvGrpSpPr>
        <p:grpSpPr>
          <a:xfrm>
            <a:off x="7574385" y="4045638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237720" y="1615054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072">
            <a:off x="2285091" y="2119054"/>
            <a:ext cx="559653" cy="686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5322" y="1530955"/>
            <a:ext cx="4971233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CP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000" y="2106669"/>
            <a:ext cx="3092871" cy="25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0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p51"/>
          <p:cNvSpPr/>
          <p:nvPr/>
        </p:nvSpPr>
        <p:spPr>
          <a:xfrm>
            <a:off x="3383006" y="376804"/>
            <a:ext cx="2357438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51"/>
          <p:cNvSpPr txBox="1">
            <a:spLocks noGrp="1"/>
          </p:cNvSpPr>
          <p:nvPr>
            <p:ph type="title" idx="9"/>
          </p:nvPr>
        </p:nvSpPr>
        <p:spPr>
          <a:xfrm>
            <a:off x="709726" y="44865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1903" y="1021572"/>
            <a:ext cx="6680991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B,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1903" y="3745480"/>
            <a:ext cx="5786337" cy="88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8" y="3372010"/>
            <a:ext cx="655475" cy="7457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08" y="2014081"/>
            <a:ext cx="2260052" cy="170485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" grpId="0" animBg="1"/>
      <p:bldP spid="3963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3474788" y="1292181"/>
            <a:ext cx="1925117" cy="465734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Nhận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xét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4002" y="1906771"/>
            <a:ext cx="593017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466;p36"/>
          <p:cNvSpPr/>
          <p:nvPr/>
        </p:nvSpPr>
        <p:spPr>
          <a:xfrm>
            <a:off x="1690424" y="298453"/>
            <a:ext cx="5830338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921203" y="353873"/>
            <a:ext cx="5542854" cy="457200"/>
          </a:xfrm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Tx/>
              <a:tabLst>
                <a:tab pos="360045" algn="l"/>
                <a:tab pos="72009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2. </a:t>
            </a:r>
            <a:r>
              <a:rPr lang="vi-VN" sz="2200" b="1" dirty="0" smtClean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Tính </a:t>
            </a:r>
            <a:r>
              <a:rPr lang="vi-VN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chất ba đường cao của tam giác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98072" y="1123983"/>
            <a:ext cx="784785" cy="600900"/>
            <a:chOff x="1483578" y="1606678"/>
            <a:chExt cx="784785" cy="600900"/>
          </a:xfrm>
        </p:grpSpPr>
        <p:sp>
          <p:nvSpPr>
            <p:cNvPr id="16" name="Google Shape;3502;p39"/>
            <p:cNvSpPr/>
            <p:nvPr/>
          </p:nvSpPr>
          <p:spPr>
            <a:xfrm>
              <a:off x="1503725" y="1606678"/>
              <a:ext cx="744492" cy="600900"/>
            </a:xfrm>
            <a:prstGeom prst="roundRect">
              <a:avLst>
                <a:gd name="adj" fmla="val 20977"/>
              </a:avLst>
            </a:prstGeom>
            <a:solidFill>
              <a:srgbClr val="00B050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04;p39"/>
            <p:cNvSpPr txBox="1">
              <a:spLocks/>
            </p:cNvSpPr>
            <p:nvPr/>
          </p:nvSpPr>
          <p:spPr>
            <a:xfrm>
              <a:off x="1483578" y="1751879"/>
              <a:ext cx="784785" cy="310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>
                <a:buFont typeface="Hind"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HĐ2</a:t>
              </a:r>
              <a:endParaRPr 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19746" y="1257837"/>
            <a:ext cx="4349668" cy="446837"/>
            <a:chOff x="2351574" y="2130825"/>
            <a:chExt cx="4349668" cy="446837"/>
          </a:xfrm>
        </p:grpSpPr>
        <p:sp>
          <p:nvSpPr>
            <p:cNvPr id="19" name="Rectangle 18"/>
            <p:cNvSpPr/>
            <p:nvPr/>
          </p:nvSpPr>
          <p:spPr>
            <a:xfrm>
              <a:off x="2977146" y="2169578"/>
              <a:ext cx="37240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  <a:endPara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74" y="2130825"/>
              <a:ext cx="625572" cy="44683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963042" y="1778867"/>
                <a:ext cx="551465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137),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042" y="1778867"/>
                <a:ext cx="5514652" cy="1477328"/>
              </a:xfrm>
              <a:prstGeom prst="rect">
                <a:avLst/>
              </a:prstGeom>
              <a:blipFill>
                <a:blip r:embed="rId4"/>
                <a:stretch>
                  <a:fillRect l="-1105" r="-1105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56" y="2066362"/>
            <a:ext cx="2409055" cy="219232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63042" y="3730693"/>
            <a:ext cx="413252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BN, CP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5472">
            <a:off x="3546121" y="3306434"/>
            <a:ext cx="402641" cy="458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49"/>
          <p:cNvSpPr/>
          <p:nvPr/>
        </p:nvSpPr>
        <p:spPr>
          <a:xfrm>
            <a:off x="2350276" y="586569"/>
            <a:ext cx="44229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49"/>
          <p:cNvSpPr txBox="1">
            <a:spLocks noGrp="1"/>
          </p:cNvSpPr>
          <p:nvPr>
            <p:ph type="subTitle" idx="1"/>
          </p:nvPr>
        </p:nvSpPr>
        <p:spPr>
          <a:xfrm>
            <a:off x="986476" y="704174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ĐỊNH LÍ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9360" y="1347603"/>
            <a:ext cx="63862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1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1258" y="2409432"/>
            <a:ext cx="63543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8" grpId="0" animBg="1"/>
      <p:bldP spid="3940" grpId="0" build="p"/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38816" y="870030"/>
                <a:ext cx="730267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Cho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16" y="870030"/>
                <a:ext cx="7302673" cy="1477328"/>
              </a:xfrm>
              <a:prstGeom prst="rect">
                <a:avLst/>
              </a:prstGeom>
              <a:blipFill>
                <a:blip r:embed="rId3"/>
                <a:stretch>
                  <a:fillRect l="-835" r="-91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980;p52">
            <a:extLst>
              <a:ext uri="{FF2B5EF4-FFF2-40B4-BE49-F238E27FC236}">
                <a16:creationId xmlns:a16="http://schemas.microsoft.com/office/drawing/2014/main" id="{60C712BD-9652-4E4A-078A-2051BE4E47B0}"/>
              </a:ext>
            </a:extLst>
          </p:cNvPr>
          <p:cNvSpPr/>
          <p:nvPr/>
        </p:nvSpPr>
        <p:spPr>
          <a:xfrm>
            <a:off x="1238816" y="891124"/>
            <a:ext cx="1258319" cy="519635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FFFFFF"/>
                </a:solidFill>
              </a:rPr>
              <a:t>Ví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dụ</a:t>
            </a:r>
            <a:r>
              <a:rPr lang="en-US" sz="1800" b="1" dirty="0" smtClean="0">
                <a:solidFill>
                  <a:srgbClr val="FFFFFF"/>
                </a:solidFill>
              </a:rPr>
              <a:t> 3: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7198" y="234735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dirty="0" smtClean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  <a:endParaRPr lang="en-US" sz="2000" b="1" dirty="0">
              <a:solidFill>
                <a:srgbClr val="DFDFDF">
                  <a:lumMod val="10000"/>
                </a:srgbClr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38816" y="2754556"/>
                <a:ext cx="667180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16" y="2754556"/>
                <a:ext cx="6671807" cy="1938992"/>
              </a:xfrm>
              <a:prstGeom prst="rect">
                <a:avLst/>
              </a:prstGeom>
              <a:blipFill>
                <a:blip r:embed="rId4"/>
                <a:stretch>
                  <a:fillRect l="-913" r="-91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14133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Google Shape;4081;p53"/>
          <p:cNvSpPr/>
          <p:nvPr/>
        </p:nvSpPr>
        <p:spPr>
          <a:xfrm>
            <a:off x="3041150" y="467650"/>
            <a:ext cx="2897313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082" name="Google Shape;4082;p53"/>
          <p:cNvSpPr txBox="1">
            <a:spLocks noGrp="1"/>
          </p:cNvSpPr>
          <p:nvPr>
            <p:ph type="title"/>
          </p:nvPr>
        </p:nvSpPr>
        <p:spPr>
          <a:xfrm>
            <a:off x="2911318" y="480425"/>
            <a:ext cx="315697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2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845" y="1196064"/>
            <a:ext cx="7475082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63627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G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3427267" y="2263613"/>
            <a:ext cx="934948" cy="505209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6" y="2541205"/>
            <a:ext cx="2548662" cy="2315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268975" y="2863314"/>
                <a:ext cx="4875867" cy="195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M, 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BC = CA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975" y="2863314"/>
                <a:ext cx="4875867" cy="1954509"/>
              </a:xfrm>
              <a:prstGeom prst="rect">
                <a:avLst/>
              </a:prstGeom>
              <a:blipFill>
                <a:blip r:embed="rId4"/>
                <a:stretch>
                  <a:fillRect l="-625" r="-750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1" grpId="0" animBg="1"/>
      <p:bldP spid="408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4026905" y="574157"/>
            <a:ext cx="1017142" cy="472489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35118" y="1046646"/>
                <a:ext cx="5779859" cy="337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AM = CM.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∆BCM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 = BC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𝐵𝐴𝑀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𝐵𝐶𝑀</m:t>
                          </m:r>
                        </m:e>
                      </m:acc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CM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8" y="1046646"/>
                <a:ext cx="5779859" cy="3370538"/>
              </a:xfrm>
              <a:prstGeom prst="rect">
                <a:avLst/>
              </a:prstGeom>
              <a:blipFill>
                <a:blip r:embed="rId3"/>
                <a:stretch>
                  <a:fillRect l="-527" r="-7489" b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5209953" y="2006009"/>
            <a:ext cx="368596" cy="14034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77786" y="2224773"/>
            <a:ext cx="2803010" cy="965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∆BAM = ∆BCM </a:t>
            </a: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lvl="0"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- g - 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0696" y="1533534"/>
            <a:ext cx="5645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035076" y="815279"/>
            <a:ext cx="1017142" cy="472489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9"/>
          <p:cNvSpPr/>
          <p:nvPr/>
        </p:nvSpPr>
        <p:spPr>
          <a:xfrm>
            <a:off x="3701907" y="545873"/>
            <a:ext cx="1522223" cy="600900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39"/>
          <p:cNvSpPr txBox="1">
            <a:spLocks noGrp="1"/>
          </p:cNvSpPr>
          <p:nvPr>
            <p:ph type="subTitle" idx="1"/>
          </p:nvPr>
        </p:nvSpPr>
        <p:spPr>
          <a:xfrm>
            <a:off x="3864940" y="545873"/>
            <a:ext cx="1224511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+mn-lt"/>
              </a:rPr>
              <a:t>Ví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dụ</a:t>
            </a:r>
            <a:r>
              <a:rPr lang="en-US" sz="2400" b="1" dirty="0" smtClean="0">
                <a:latin typeface="+mn-lt"/>
              </a:rPr>
              <a:t> 4</a:t>
            </a:r>
            <a:endParaRPr sz="2400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89081" y="1245993"/>
                <a:ext cx="677825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𝐻𝐴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𝐻𝐵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𝐻𝐶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138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081" y="1245993"/>
                <a:ext cx="6778251" cy="1015663"/>
              </a:xfrm>
              <a:prstGeom prst="rect">
                <a:avLst/>
              </a:prstGeom>
              <a:blipFill>
                <a:blip r:embed="rId3"/>
                <a:stretch>
                  <a:fillRect l="-899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59" y="2360876"/>
            <a:ext cx="1888720" cy="17848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395329" y="2668444"/>
                <a:ext cx="446567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𝐻𝐵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29" y="2668444"/>
                <a:ext cx="4465674" cy="1477328"/>
              </a:xfrm>
              <a:prstGeom prst="rect">
                <a:avLst/>
              </a:prstGeom>
              <a:blipFill>
                <a:blip r:embed="rId5"/>
                <a:stretch>
                  <a:fillRect l="-1501" r="-122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395329" y="2247535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 smtClean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u="sng" dirty="0" smtClean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  <a:endParaRPr lang="en-US" sz="2000" b="1" u="sng" dirty="0">
              <a:solidFill>
                <a:srgbClr val="DFDFDF">
                  <a:lumMod val="10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" grpId="0" animBg="1"/>
      <p:bldP spid="3504" grpId="0" build="p"/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8" y="783092"/>
            <a:ext cx="542747" cy="7359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70294" y="1637329"/>
            <a:ext cx="47644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ABC. Gọi M, N, P lần lượt là hình chiếu của A, B, C trên các đường thẳng BC, CA, AB (Hình 132</a:t>
            </a:r>
            <a:r>
              <a:rPr lang="nl-NL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có nhận xét gì về ba đường thẳng AM, BN, CP?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3951161"/>
            <a:ext cx="791116" cy="7248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5" y="1614112"/>
            <a:ext cx="2733516" cy="2709295"/>
          </a:xfrm>
          <a:prstGeom prst="rect">
            <a:avLst/>
          </a:prstGeom>
        </p:spPr>
      </p:pic>
      <p:sp>
        <p:nvSpPr>
          <p:cNvPr id="8" name="Google Shape;3466;p36"/>
          <p:cNvSpPr/>
          <p:nvPr/>
        </p:nvSpPr>
        <p:spPr>
          <a:xfrm>
            <a:off x="3132815" y="550156"/>
            <a:ext cx="26954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412029" y="622006"/>
            <a:ext cx="2138901" cy="457200"/>
          </a:xfrm>
        </p:spPr>
        <p:txBody>
          <a:bodyPr/>
          <a:lstStyle/>
          <a:p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KHỞI ĐỘNG</a:t>
            </a:r>
            <a:endParaRPr lang="en-US" sz="25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23335" y="1314635"/>
                <a:ext cx="662273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335" y="1314635"/>
                <a:ext cx="6622730" cy="2862322"/>
              </a:xfrm>
              <a:prstGeom prst="rect">
                <a:avLst/>
              </a:prstGeom>
              <a:blipFill>
                <a:blip r:embed="rId3"/>
                <a:stretch>
                  <a:fillRect l="-921" r="-1013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111255" y="980220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 smtClean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u="sng" dirty="0" smtClean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  <a:endParaRPr lang="en-US" sz="2000" b="1" u="sng" dirty="0">
              <a:solidFill>
                <a:srgbClr val="DFDFDF">
                  <a:lumMod val="10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730" y="2723170"/>
            <a:ext cx="2198916" cy="1997488"/>
          </a:xfrm>
          <a:prstGeom prst="rect">
            <a:avLst/>
          </a:prstGeom>
        </p:spPr>
      </p:pic>
      <p:sp>
        <p:nvSpPr>
          <p:cNvPr id="4087" name="Google Shape;4087;p54"/>
          <p:cNvSpPr/>
          <p:nvPr/>
        </p:nvSpPr>
        <p:spPr>
          <a:xfrm>
            <a:off x="3184988" y="467650"/>
            <a:ext cx="2681555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56" y="484632"/>
            <a:ext cx="7717500" cy="576000"/>
          </a:xfrm>
        </p:spPr>
        <p:txBody>
          <a:bodyPr/>
          <a:lstStyle/>
          <a:p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3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9171" y="1182197"/>
            <a:ext cx="7596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9700" y="2271092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 smtClean="0">
                <a:solidFill>
                  <a:srgbClr val="002060"/>
                </a:solidFill>
                <a:ea typeface="+mn-ea"/>
                <a:cs typeface="+mn-cs"/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  <a:ea typeface="+mn-ea"/>
                <a:cs typeface="+mn-cs"/>
              </a:rPr>
              <a:t>:</a:t>
            </a:r>
            <a:endParaRPr lang="en-US" sz="2000" b="1" u="sng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4988" y="2744434"/>
            <a:ext cx="5484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hay CN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BM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7" grpId="0" animBg="1"/>
      <p:bldP spid="2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41402" y="815478"/>
            <a:ext cx="7544141" cy="399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9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BM,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 = BC (1).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= CB (2).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= BC = CA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91338" y="1291394"/>
                <a:ext cx="7361274" cy="960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b="1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1.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phát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8" y="1291394"/>
                <a:ext cx="7361274" cy="960006"/>
              </a:xfrm>
              <a:prstGeom prst="rect">
                <a:avLst/>
              </a:prstGeom>
              <a:blipFill>
                <a:blip r:embed="rId3"/>
                <a:stretch>
                  <a:fillRect l="-414" r="-414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740050" y="2251400"/>
                <a:ext cx="4572000" cy="24604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CH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CH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050" y="2251400"/>
                <a:ext cx="4572000" cy="2460417"/>
              </a:xfrm>
              <a:prstGeom prst="rect">
                <a:avLst/>
              </a:prstGeom>
              <a:blipFill>
                <a:blip r:embed="rId4"/>
                <a:stretch>
                  <a:fillRect l="-667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700670" y="3664688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2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211" y="2200737"/>
            <a:ext cx="49268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A. AM⊥BC 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B. AM là đường trung trực của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C. AM là đường phân giác của góc BAC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D. Cả A, B, C đều đúng</a:t>
            </a:r>
            <a:endParaRPr lang="vi-VN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281" y="1291394"/>
            <a:ext cx="7539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vi-VN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Câu 2. </a:t>
            </a: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giác ABC cân tại A có AM là đường trung tuyến của tam giác ABC. Khi đó</a:t>
            </a:r>
            <a:r>
              <a:rPr lang="vi-VN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vi-VN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6859" y="4238852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07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5" name="Google Shape;4015;p52"/>
          <p:cNvGrpSpPr/>
          <p:nvPr/>
        </p:nvGrpSpPr>
        <p:grpSpPr>
          <a:xfrm>
            <a:off x="8129920" y="3947808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1325440" y="1534942"/>
            <a:ext cx="3191564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289319" y="4233430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22" y="1181834"/>
            <a:ext cx="2810540" cy="1646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2348" y="2778221"/>
            <a:ext cx="57593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AC, BD, EK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AEB.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7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6901" y="1309473"/>
            <a:ext cx="7530552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AE.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6800" y="2516297"/>
            <a:ext cx="4572000" cy="14260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4603" y="3432444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940048" y="1302384"/>
                <a:ext cx="7204488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tam</a:t>
                </a:r>
                <a:r>
                  <a: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BK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𝐻𝐷𝐾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48" y="1302384"/>
                <a:ext cx="7204488" cy="1031180"/>
              </a:xfrm>
              <a:prstGeom prst="rect">
                <a:avLst/>
              </a:prstGeom>
              <a:blipFill>
                <a:blip r:embed="rId3"/>
                <a:stretch>
                  <a:fillRect l="-846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113542" y="2398761"/>
                <a:ext cx="2916865" cy="1607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42" y="2398761"/>
                <a:ext cx="2916865" cy="1607171"/>
              </a:xfrm>
              <a:prstGeom prst="rect">
                <a:avLst/>
              </a:prstGeom>
              <a:blipFill>
                <a:blip r:embed="rId4"/>
                <a:stretch>
                  <a:fillRect l="-2301" b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047236" y="2709429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7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LUYỆN TẬP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157" y="1471582"/>
            <a:ext cx="7300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Bài 1 (SGK - </a:t>
            </a:r>
            <a:r>
              <a:rPr lang="en-US" sz="2000" b="1" dirty="0" smtClean="0"/>
              <a:t>tr.118)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130157" y="1921234"/>
            <a:ext cx="705647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a) AH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BC;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b) BH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CA;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c) CH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531" y="3009188"/>
            <a:ext cx="2598554" cy="174001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96647" y="380143"/>
            <a:ext cx="1027416" cy="708917"/>
          </a:xfrm>
          <a:prstGeom prst="wedgeEllipseCallout">
            <a:avLst>
              <a:gd name="adj1" fmla="val 35167"/>
              <a:gd name="adj2" fmla="val 5670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FDFD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FDFD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36" y="1837335"/>
            <a:ext cx="2718391" cy="1820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5443" y="1383683"/>
            <a:ext cx="4171506" cy="2540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6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37"/>
          <p:cNvSpPr/>
          <p:nvPr/>
        </p:nvSpPr>
        <p:spPr>
          <a:xfrm>
            <a:off x="1604253" y="701323"/>
            <a:ext cx="5853300" cy="8424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1604253" y="756823"/>
            <a:ext cx="5853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CHƯƠNG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VII: TAM GIÁC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9425" y="1963347"/>
            <a:ext cx="63947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400" b="1" dirty="0">
                <a:solidFill>
                  <a:schemeClr val="accent3">
                    <a:lumMod val="75000"/>
                  </a:schemeClr>
                </a:solidFill>
              </a:rPr>
              <a:t>BÀI 13: TÍNH CHẤT BA ĐƯỜNG CAO CỦA TAM GIÁC</a:t>
            </a:r>
            <a:endParaRPr lang="en-US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3" grpId="0" animBg="1"/>
      <p:bldP spid="34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57E8BD-B505-7E1B-32B6-83408CC0A22B}"/>
              </a:ext>
            </a:extLst>
          </p:cNvPr>
          <p:cNvSpPr txBox="1"/>
          <p:nvPr/>
        </p:nvSpPr>
        <p:spPr>
          <a:xfrm>
            <a:off x="3115783" y="842210"/>
            <a:ext cx="2817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smtClean="0"/>
              <a:t>2 </a:t>
            </a:r>
            <a:r>
              <a:rPr lang="en-US" sz="2000" b="1" dirty="0" smtClean="0"/>
              <a:t>(SGK </a:t>
            </a:r>
            <a:r>
              <a:rPr lang="en-US" sz="2000" b="1" dirty="0"/>
              <a:t>– </a:t>
            </a:r>
            <a:r>
              <a:rPr lang="en-US" sz="2000" b="1" dirty="0" smtClean="0"/>
              <a:t>tr.118)</a:t>
            </a:r>
            <a:endParaRPr lang="en-US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769532" y="1339603"/>
            <a:ext cx="7509686" cy="142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07" y="2853242"/>
            <a:ext cx="2987305" cy="20003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7566" y="3165783"/>
            <a:ext cx="3364062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584">
            <a:off x="4200444" y="2908046"/>
            <a:ext cx="586126" cy="6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6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12" y="1029767"/>
            <a:ext cx="3622145" cy="325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38" y="1835355"/>
            <a:ext cx="2864663" cy="21609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7819" y="1673863"/>
            <a:ext cx="4720377" cy="281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ABC: AB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AC, AC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584">
            <a:off x="3441489" y="1612705"/>
            <a:ext cx="432822" cy="4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008" y="1176762"/>
            <a:ext cx="3606115" cy="325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tù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2767" y="2438162"/>
            <a:ext cx="3408947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72" y="1568629"/>
            <a:ext cx="2300382" cy="2549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9643">
            <a:off x="5803017" y="1960048"/>
            <a:ext cx="390411" cy="4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6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A9F75AE-EB80-C816-8B33-5475AED42807}"/>
              </a:ext>
            </a:extLst>
          </p:cNvPr>
          <p:cNvSpPr txBox="1"/>
          <p:nvPr/>
        </p:nvSpPr>
        <p:spPr>
          <a:xfrm>
            <a:off x="1464870" y="1045316"/>
            <a:ext cx="2745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+mj-lt"/>
              </a:rPr>
              <a:t>Bài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3 </a:t>
            </a:r>
            <a:r>
              <a:rPr lang="en-US" sz="2000" b="1" dirty="0">
                <a:latin typeface="+mj-lt"/>
              </a:rPr>
              <a:t>(SGK – </a:t>
            </a:r>
            <a:r>
              <a:rPr lang="en-US" sz="2000" b="1" dirty="0" smtClean="0">
                <a:latin typeface="+mj-lt"/>
              </a:rPr>
              <a:t>tr.118)</a:t>
            </a:r>
            <a:endParaRPr lang="en-US" sz="2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870" y="1513509"/>
            <a:ext cx="399317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DB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41" y="1658678"/>
            <a:ext cx="2314348" cy="16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3016" y="3051899"/>
            <a:ext cx="6847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43" y="1120442"/>
            <a:ext cx="2578683" cy="18354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27476" y="1329855"/>
            <a:ext cx="3379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DB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82409" y="566911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90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25297A6-D1E9-338E-32EB-953279BE1EF0}"/>
              </a:ext>
            </a:extLst>
          </p:cNvPr>
          <p:cNvSpPr txBox="1"/>
          <p:nvPr/>
        </p:nvSpPr>
        <p:spPr>
          <a:xfrm>
            <a:off x="3309826" y="791240"/>
            <a:ext cx="399335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smtClean="0"/>
              <a:t>4 </a:t>
            </a:r>
            <a:r>
              <a:rPr lang="en-US" sz="2000" b="1" dirty="0"/>
              <a:t>(SGK – </a:t>
            </a:r>
            <a:r>
              <a:rPr lang="en-US" sz="2000" b="1" dirty="0" smtClean="0"/>
              <a:t>tr.118)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" y="2527819"/>
            <a:ext cx="3054940" cy="22398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42139" y="1273460"/>
                <a:ext cx="7024427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𝐶𝐹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𝐻𝐶𝐴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𝐻𝐵𝐴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39" y="1273460"/>
                <a:ext cx="7024427" cy="1031180"/>
              </a:xfrm>
              <a:prstGeom prst="rect">
                <a:avLst/>
              </a:prstGeom>
              <a:blipFill>
                <a:blip r:embed="rId4"/>
                <a:stretch>
                  <a:fillRect l="-955" r="-868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87781" y="2670487"/>
                <a:ext cx="4572000" cy="19545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∆AFC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0°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</a:t>
                </a:r>
                <a:r>
                  <a:rPr lang="en-US" sz="2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1" y="2670487"/>
                <a:ext cx="4572000" cy="1954509"/>
              </a:xfrm>
              <a:prstGeom prst="rect">
                <a:avLst/>
              </a:prstGeom>
              <a:blipFill>
                <a:blip r:embed="rId5"/>
                <a:stretch>
                  <a:fillRect l="-1467" r="-1333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63992" y="2270377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 err="1" smtClean="0">
                <a:solidFill>
                  <a:srgbClr val="002060"/>
                </a:solidFill>
                <a:ea typeface="+mn-ea"/>
                <a:cs typeface="+mn-cs"/>
              </a:rPr>
              <a:t>Giải</a:t>
            </a:r>
            <a:r>
              <a:rPr lang="en-US" sz="2000" b="1" dirty="0" smtClean="0">
                <a:solidFill>
                  <a:srgbClr val="002060"/>
                </a:solidFill>
                <a:ea typeface="+mn-ea"/>
                <a:cs typeface="+mn-cs"/>
              </a:rPr>
              <a:t>:</a:t>
            </a:r>
            <a:endParaRPr lang="en-US" sz="2000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90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" y="2098159"/>
            <a:ext cx="2548486" cy="18685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61257" y="1022826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235842" y="1532438"/>
                <a:ext cx="5603358" cy="2478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=90°−25°=65°</m:t>
                    </m:r>
                  </m:oMath>
                </a14:m>
                <a:endPara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=65°</m:t>
                    </m:r>
                  </m:oMath>
                </a14:m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∆BEA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42" y="1532438"/>
                <a:ext cx="5603358" cy="2478243"/>
              </a:xfrm>
              <a:prstGeom prst="rect">
                <a:avLst/>
              </a:prstGeom>
              <a:blipFill>
                <a:blip r:embed="rId4"/>
                <a:stretch>
                  <a:fillRect l="-1197" r="-2938" b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04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8" y="666827"/>
            <a:ext cx="559421" cy="559421"/>
          </a:xfrm>
          <a:prstGeom prst="rect">
            <a:avLst/>
          </a:prstGeom>
        </p:spPr>
      </p:pic>
      <p:sp>
        <p:nvSpPr>
          <p:cNvPr id="2" name="Google Shape;4837;p63">
            <a:extLst>
              <a:ext uri="{FF2B5EF4-FFF2-40B4-BE49-F238E27FC236}">
                <a16:creationId xmlns:a16="http://schemas.microsoft.com/office/drawing/2014/main" id="{0F8F7513-8CC3-9951-C2BF-4496D3F76D34}"/>
              </a:ext>
            </a:extLst>
          </p:cNvPr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VẬN DỤNG</a:t>
            </a:r>
            <a:endParaRPr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/>
              <p:nvPr/>
            </p:nvSpPr>
            <p:spPr>
              <a:xfrm>
                <a:off x="543943" y="1334637"/>
                <a:ext cx="805611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>
                    <a:latin typeface="+mj-lt"/>
                  </a:rPr>
                  <a:t>Bài</a:t>
                </a:r>
                <a:r>
                  <a:rPr lang="en-US" sz="2000" b="1" dirty="0">
                    <a:latin typeface="+mj-lt"/>
                  </a:rPr>
                  <a:t> </a:t>
                </a:r>
                <a:r>
                  <a:rPr lang="en-US" sz="2000" b="1" dirty="0" smtClean="0">
                    <a:latin typeface="+mj-lt"/>
                  </a:rPr>
                  <a:t>5 </a:t>
                </a:r>
                <a:r>
                  <a:rPr lang="en-US" sz="2000" b="1" dirty="0">
                    <a:latin typeface="+mj-lt"/>
                  </a:rPr>
                  <a:t>(SGK – </a:t>
                </a:r>
                <a:r>
                  <a:rPr lang="en-US" sz="2000" b="1" dirty="0" smtClean="0">
                    <a:latin typeface="+mj-lt"/>
                  </a:rPr>
                  <a:t>tr.118)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139,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AH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CK</m:t>
                    </m:r>
                  </m:oMath>
                </a14:m>
                <a:r>
                  <a:rPr lang="en-US" sz="2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43" y="1334637"/>
                <a:ext cx="8056113" cy="1477328"/>
              </a:xfrm>
              <a:prstGeom prst="rect">
                <a:avLst/>
              </a:prstGeom>
              <a:blipFill>
                <a:blip r:embed="rId4"/>
                <a:stretch>
                  <a:fillRect l="-756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662" y="2811965"/>
            <a:ext cx="2812674" cy="19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9247" y="1247133"/>
            <a:ext cx="4749210" cy="355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H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AB // CD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// CH.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AD // 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// CK.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228" y="962556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3" y="1362666"/>
            <a:ext cx="2812674" cy="19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3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" name="Google Shape;3983;p52"/>
          <p:cNvGrpSpPr/>
          <p:nvPr/>
        </p:nvGrpSpPr>
        <p:grpSpPr>
          <a:xfrm>
            <a:off x="7625501" y="4052232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41755" y="365570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2835">
            <a:off x="527927" y="4212499"/>
            <a:ext cx="593994" cy="6757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A0C0921-74EF-8B15-39BE-F702A55B092E}"/>
              </a:ext>
            </a:extLst>
          </p:cNvPr>
          <p:cNvSpPr txBox="1"/>
          <p:nvPr/>
        </p:nvSpPr>
        <p:spPr>
          <a:xfrm>
            <a:off x="753436" y="977098"/>
            <a:ext cx="2762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smtClean="0"/>
              <a:t>6 </a:t>
            </a:r>
            <a:r>
              <a:rPr lang="en-US" sz="2000" b="1" dirty="0"/>
              <a:t>(SGK – </a:t>
            </a:r>
            <a:r>
              <a:rPr lang="en-US" sz="2000" b="1" dirty="0" smtClean="0"/>
              <a:t>tr.118)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91355" y="1442418"/>
            <a:ext cx="7756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bốn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G, H, I, O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H, I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66;p36"/>
          <p:cNvSpPr/>
          <p:nvPr/>
        </p:nvSpPr>
        <p:spPr>
          <a:xfrm>
            <a:off x="2711392" y="526302"/>
            <a:ext cx="3649651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926999" y="598152"/>
            <a:ext cx="3275018" cy="457200"/>
          </a:xfrm>
        </p:spPr>
        <p:txBody>
          <a:bodyPr/>
          <a:lstStyle/>
          <a:p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NỘI DUNG BÀI HỌC</a:t>
            </a:r>
            <a:endParaRPr lang="en-US" sz="25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6755" y="1598238"/>
            <a:ext cx="755614" cy="665770"/>
            <a:chOff x="3352800" y="3102142"/>
            <a:chExt cx="1412687" cy="1285465"/>
          </a:xfrm>
        </p:grpSpPr>
        <p:grpSp>
          <p:nvGrpSpPr>
            <p:cNvPr id="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sp>
          <p:nvSpPr>
            <p:cNvPr id="9" name="TextBox 15"/>
            <p:cNvSpPr txBox="1"/>
            <p:nvPr/>
          </p:nvSpPr>
          <p:spPr>
            <a:xfrm>
              <a:off x="3550771" y="3212730"/>
              <a:ext cx="1043391" cy="969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2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36570" y="1663844"/>
            <a:ext cx="48937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Đường </a:t>
            </a:r>
            <a:r>
              <a:rPr lang="en-US" sz="22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200" b="1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 </a:t>
            </a: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tam giác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2013" y="2814540"/>
            <a:ext cx="61866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Tính chất ba đường </a:t>
            </a:r>
            <a:r>
              <a:rPr lang="en-US" sz="22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200" b="1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 </a:t>
            </a: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tam giác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03881" y="2748934"/>
            <a:ext cx="755614" cy="665770"/>
            <a:chOff x="3352800" y="3102142"/>
            <a:chExt cx="1412687" cy="1285465"/>
          </a:xfrm>
        </p:grpSpPr>
        <p:grpSp>
          <p:nvGrpSpPr>
            <p:cNvPr id="1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sp>
          <p:nvSpPr>
            <p:cNvPr id="19" name="TextBox 15"/>
            <p:cNvSpPr txBox="1"/>
            <p:nvPr/>
          </p:nvSpPr>
          <p:spPr>
            <a:xfrm>
              <a:off x="3550771" y="3212730"/>
              <a:ext cx="1043391" cy="969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27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589094" y="3737116"/>
            <a:ext cx="1072728" cy="998598"/>
            <a:chOff x="1339725" y="238075"/>
            <a:chExt cx="2758000" cy="2769525"/>
          </a:xfrm>
        </p:grpSpPr>
        <p:sp>
          <p:nvSpPr>
            <p:cNvPr id="22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24897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4104525" y="624244"/>
            <a:ext cx="934948" cy="488632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1971" y="1354160"/>
            <a:ext cx="3161443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242931" y="1824292"/>
                <a:ext cx="5057553" cy="2416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BC, CA, AB.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BC = CA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= CM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31" y="1824292"/>
                <a:ext cx="5057553" cy="2416174"/>
              </a:xfrm>
              <a:prstGeom prst="rect">
                <a:avLst/>
              </a:prstGeom>
              <a:blipFill>
                <a:blip r:embed="rId3"/>
                <a:stretch>
                  <a:fillRect l="-723" r="-482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61" y="2177700"/>
            <a:ext cx="2334623" cy="193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32882" y="682544"/>
                <a:ext cx="4214038" cy="195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∆AMB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𝐴𝐵𝑀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𝐴𝐶𝑀</m:t>
                        </m:r>
                      </m:e>
                    </m:acc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</a:t>
                </a:r>
                <a:endParaRPr lang="en-US" sz="2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82" y="682544"/>
                <a:ext cx="4214038" cy="1954509"/>
              </a:xfrm>
              <a:prstGeom prst="rect">
                <a:avLst/>
              </a:prstGeom>
              <a:blipFill>
                <a:blip r:embed="rId3"/>
                <a:stretch>
                  <a:fillRect l="-868" r="-1737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3848984" y="1275913"/>
            <a:ext cx="354419" cy="125464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03403" y="1626235"/>
            <a:ext cx="3894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∆AMB = ∆AMC (c - g - 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32883" y="2464026"/>
                <a:ext cx="7829107" cy="1046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83" y="2464026"/>
                <a:ext cx="7829107" cy="1046697"/>
              </a:xfrm>
              <a:prstGeom prst="rect">
                <a:avLst/>
              </a:prstGeom>
              <a:blipFill>
                <a:blip r:embed="rId4"/>
                <a:stretch>
                  <a:fillRect l="-857" r="-3816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32882" y="3410874"/>
            <a:ext cx="7680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53384" y="1043473"/>
                <a:ext cx="7474689" cy="337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CA, BN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AM, BN, CP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G, H, I, 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4" y="1043473"/>
                <a:ext cx="7474689" cy="3370538"/>
              </a:xfrm>
              <a:prstGeom prst="rect">
                <a:avLst/>
              </a:prstGeom>
              <a:blipFill>
                <a:blip r:embed="rId3"/>
                <a:stretch>
                  <a:fillRect l="-815" r="-6927" b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04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4104525" y="624244"/>
            <a:ext cx="934948" cy="488632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734" y="1368337"/>
            <a:ext cx="3600666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Tam giác ABC có H trùng I.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1" y="1929327"/>
            <a:ext cx="52914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CA, AB.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AC,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H,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5" y="2071374"/>
            <a:ext cx="2446166" cy="22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8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98203" y="931152"/>
                <a:ext cx="7814930" cy="3763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H,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C, H,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HP = HN = HM.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73380" marR="30480" indent="-3429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∆APH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∆CMH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𝐴𝐻𝑃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𝐶𝐻𝑀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HP = HM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 = HC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03" y="931152"/>
                <a:ext cx="7814930" cy="3763851"/>
              </a:xfrm>
              <a:prstGeom prst="rect">
                <a:avLst/>
              </a:prstGeom>
              <a:blipFill>
                <a:blip r:embed="rId3"/>
                <a:stretch>
                  <a:fillRect l="-468" t="-972" b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302640" y="3310264"/>
            <a:ext cx="297712" cy="8435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07440" y="3356534"/>
            <a:ext cx="390569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∆APH = ∆CMH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2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092" y="1116935"/>
            <a:ext cx="74038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380" marR="3048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∆HNA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= HC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= CN (2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579086" y="1623237"/>
            <a:ext cx="255182" cy="82934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34268" y="1486607"/>
            <a:ext cx="275029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∆HNA = ∆HNC (2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3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297" y="1393382"/>
            <a:ext cx="74038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B, H, 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thuộc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Do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 =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3380" marR="3048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ta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 = CB.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Do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= BC = CA.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19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" name="Google Shape;9174;p72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6" name="Google Shape;9176;p7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79" name="Google Shape;9179;p72"/>
          <p:cNvSpPr/>
          <p:nvPr/>
        </p:nvSpPr>
        <p:spPr>
          <a:xfrm>
            <a:off x="-23600" y="-156875"/>
            <a:ext cx="6010275" cy="505450"/>
          </a:xfrm>
          <a:custGeom>
            <a:avLst/>
            <a:gdLst/>
            <a:ahLst/>
            <a:cxnLst/>
            <a:rect l="l" t="t" r="r" b="b"/>
            <a:pathLst>
              <a:path w="240411" h="20218" extrusionOk="0">
                <a:moveTo>
                  <a:pt x="0" y="4572"/>
                </a:moveTo>
                <a:cubicBezTo>
                  <a:pt x="32116" y="22924"/>
                  <a:pt x="73558" y="16911"/>
                  <a:pt x="110490" y="14859"/>
                </a:cubicBezTo>
                <a:cubicBezTo>
                  <a:pt x="131225" y="13707"/>
                  <a:pt x="151953" y="22105"/>
                  <a:pt x="172593" y="19812"/>
                </a:cubicBezTo>
                <a:cubicBezTo>
                  <a:pt x="184554" y="18483"/>
                  <a:pt x="196692" y="17996"/>
                  <a:pt x="208407" y="15240"/>
                </a:cubicBezTo>
                <a:cubicBezTo>
                  <a:pt x="219909" y="12534"/>
                  <a:pt x="229843" y="5284"/>
                  <a:pt x="2404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" name="Oval Callout 4"/>
          <p:cNvSpPr/>
          <p:nvPr/>
        </p:nvSpPr>
        <p:spPr>
          <a:xfrm>
            <a:off x="1726058" y="1571947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4023" y="1691063"/>
            <a:ext cx="39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>
            <a:off x="1726058" y="2517063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4023" y="2584136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726057" y="3462179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4023" y="3442437"/>
            <a:ext cx="5344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/>
              <a:t>Chuẩn bị bài </a:t>
            </a:r>
            <a:r>
              <a:rPr lang="pt-BR" sz="2000" dirty="0" smtClean="0"/>
              <a:t>mới </a:t>
            </a:r>
            <a:r>
              <a:rPr lang="pt-BR" sz="2000" b="1" dirty="0" smtClean="0"/>
              <a:t>“</a:t>
            </a:r>
            <a:r>
              <a:rPr lang="en-US" sz="2000" b="1" dirty="0" smtClean="0"/>
              <a:t>B</a:t>
            </a:r>
            <a:r>
              <a:rPr lang="vi-VN" sz="2000" b="1" dirty="0" smtClean="0"/>
              <a:t>ài </a:t>
            </a:r>
            <a:r>
              <a:rPr lang="vi-VN" sz="2000" b="1" dirty="0"/>
              <a:t>tập cuối chương </a:t>
            </a:r>
            <a:r>
              <a:rPr lang="vi-VN" sz="2000" b="1" dirty="0" smtClean="0"/>
              <a:t>VII</a:t>
            </a:r>
            <a:r>
              <a:rPr lang="en-US" sz="2000" b="1" dirty="0" smtClean="0"/>
              <a:t>”</a:t>
            </a:r>
            <a:endParaRPr lang="en-US" sz="20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4" grpId="0" animBg="1"/>
      <p:bldP spid="9176" grpId="0"/>
      <p:bldP spid="5" grpId="0" animBg="1"/>
      <p:bldP spid="6" grpId="0"/>
      <p:bldP spid="13" grpId="0" animBg="1"/>
      <p:bldP spid="7" grpId="0"/>
      <p:bldP spid="15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48656"/>
            <a:ext cx="604120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6"/>
          <p:cNvSpPr/>
          <p:nvPr/>
        </p:nvSpPr>
        <p:spPr>
          <a:xfrm>
            <a:off x="2356733" y="478543"/>
            <a:ext cx="4338266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4216" y="533963"/>
            <a:ext cx="3923562" cy="457200"/>
          </a:xfrm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Tx/>
              <a:tabLst>
                <a:tab pos="360045" algn="l"/>
                <a:tab pos="72009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vi-VN" sz="2200" b="1" dirty="0" smtClean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Đường </a:t>
            </a:r>
            <a:r>
              <a:rPr lang="en-US" sz="2200" b="1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lang="en-US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 tam giác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9997" y="1376094"/>
            <a:ext cx="784785" cy="600900"/>
            <a:chOff x="1483578" y="1606678"/>
            <a:chExt cx="784785" cy="600900"/>
          </a:xfrm>
        </p:grpSpPr>
        <p:sp>
          <p:nvSpPr>
            <p:cNvPr id="10" name="Google Shape;3502;p39"/>
            <p:cNvSpPr/>
            <p:nvPr/>
          </p:nvSpPr>
          <p:spPr>
            <a:xfrm>
              <a:off x="1503725" y="1606678"/>
              <a:ext cx="744492" cy="600900"/>
            </a:xfrm>
            <a:prstGeom prst="roundRect">
              <a:avLst>
                <a:gd name="adj" fmla="val 20977"/>
              </a:avLst>
            </a:prstGeom>
            <a:solidFill>
              <a:srgbClr val="00B050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04;p39"/>
            <p:cNvSpPr txBox="1">
              <a:spLocks/>
            </p:cNvSpPr>
            <p:nvPr/>
          </p:nvSpPr>
          <p:spPr>
            <a:xfrm>
              <a:off x="1483578" y="1751879"/>
              <a:ext cx="784785" cy="310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>
                <a:buFont typeface="Hind"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HĐ1</a:t>
              </a:r>
              <a:endParaRPr 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89997" y="2122195"/>
                <a:ext cx="410989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133).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ê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997" y="2122195"/>
                <a:ext cx="4109895" cy="1938992"/>
              </a:xfrm>
              <a:prstGeom prst="rect">
                <a:avLst/>
              </a:prstGeom>
              <a:blipFill>
                <a:blip r:embed="rId3"/>
                <a:stretch>
                  <a:fillRect l="-1632" r="-148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346350" y="1487709"/>
            <a:ext cx="4221428" cy="446837"/>
            <a:chOff x="2351574" y="2130825"/>
            <a:chExt cx="4221428" cy="446837"/>
          </a:xfrm>
        </p:grpSpPr>
        <p:sp>
          <p:nvSpPr>
            <p:cNvPr id="13" name="Rectangle 12"/>
            <p:cNvSpPr/>
            <p:nvPr/>
          </p:nvSpPr>
          <p:spPr>
            <a:xfrm>
              <a:off x="2977146" y="2169578"/>
              <a:ext cx="35958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  <a:endPara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74" y="2130825"/>
              <a:ext cx="625572" cy="44683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696" y="2037912"/>
            <a:ext cx="2850123" cy="26533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59" y="1676544"/>
            <a:ext cx="2471448" cy="247144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638261" y="2397642"/>
            <a:ext cx="5316" cy="1658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6" grpId="0" animBg="1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KẾT LUẬN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1699" y="1343519"/>
            <a:ext cx="7263829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534" y="3418962"/>
            <a:ext cx="106631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7369" y="3913775"/>
            <a:ext cx="4355680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756" y="2589427"/>
            <a:ext cx="2108741" cy="2111531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4" grpId="0" animBg="1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"/>
          <p:cNvSpPr/>
          <p:nvPr/>
        </p:nvSpPr>
        <p:spPr>
          <a:xfrm>
            <a:off x="3546871" y="602327"/>
            <a:ext cx="2050256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42"/>
          <p:cNvSpPr txBox="1">
            <a:spLocks noGrp="1"/>
          </p:cNvSpPr>
          <p:nvPr>
            <p:ph type="title" idx="4"/>
          </p:nvPr>
        </p:nvSpPr>
        <p:spPr>
          <a:xfrm>
            <a:off x="720000" y="674177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Ví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dụ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1: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99667" y="1384713"/>
                <a:ext cx="734466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135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67" y="1384713"/>
                <a:ext cx="7344663" cy="1015663"/>
              </a:xfrm>
              <a:prstGeom prst="rect">
                <a:avLst/>
              </a:prstGeom>
              <a:blipFill>
                <a:blip r:embed="rId3"/>
                <a:stretch>
                  <a:fillRect l="-914" r="-914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87" y="2644689"/>
            <a:ext cx="2761780" cy="210408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 animBg="1"/>
      <p:bldP spid="352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3708657" y="765630"/>
            <a:ext cx="1457325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3943641" y="837480"/>
            <a:ext cx="98735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Giải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60765" y="1466731"/>
                <a:ext cx="7461747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65" y="1466731"/>
                <a:ext cx="7461747" cy="2862322"/>
              </a:xfrm>
              <a:prstGeom prst="rect">
                <a:avLst/>
              </a:prstGeom>
              <a:blipFill>
                <a:blip r:embed="rId3"/>
                <a:stretch>
                  <a:fillRect l="-735" r="-817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3" grpId="0" animBg="1"/>
      <p:bldP spid="3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FFFF"/>
                </a:solidFill>
              </a:rPr>
              <a:t>Ví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</a:t>
            </a:r>
            <a:r>
              <a:rPr lang="en-US" sz="2400" b="1" dirty="0">
                <a:solidFill>
                  <a:srgbClr val="FFFFFF"/>
                </a:solidFill>
              </a:rPr>
              <a:t> 2</a:t>
            </a:r>
            <a:endParaRPr sz="2400" b="1" dirty="0">
              <a:solidFill>
                <a:srgbClr val="FFFFFF"/>
              </a:solidFill>
            </a:endParaRPr>
          </a:p>
        </p:txBody>
      </p: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1687">
            <a:off x="3811453" y="3823865"/>
            <a:ext cx="559653" cy="6860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9366" y="1169237"/>
            <a:ext cx="7384824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ê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229" y="2297697"/>
            <a:ext cx="3427049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425" y="2351090"/>
            <a:ext cx="2731935" cy="2382987"/>
          </a:xfrm>
          <a:prstGeom prst="rect">
            <a:avLst/>
          </a:prstGeom>
        </p:spPr>
      </p:pic>
      <p:grpSp>
        <p:nvGrpSpPr>
          <p:cNvPr id="84" name="Google Shape;3983;p52"/>
          <p:cNvGrpSpPr/>
          <p:nvPr/>
        </p:nvGrpSpPr>
        <p:grpSpPr>
          <a:xfrm>
            <a:off x="7574385" y="4045638"/>
            <a:ext cx="1612721" cy="1191278"/>
            <a:chOff x="1942875" y="4263875"/>
            <a:chExt cx="856600" cy="632750"/>
          </a:xfrm>
        </p:grpSpPr>
        <p:sp>
          <p:nvSpPr>
            <p:cNvPr id="85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4015;p52"/>
          <p:cNvGrpSpPr/>
          <p:nvPr/>
        </p:nvGrpSpPr>
        <p:grpSpPr>
          <a:xfrm>
            <a:off x="8319950" y="1694120"/>
            <a:ext cx="754593" cy="1003232"/>
            <a:chOff x="7062788" y="3483325"/>
            <a:chExt cx="558875" cy="743025"/>
          </a:xfrm>
        </p:grpSpPr>
        <p:sp>
          <p:nvSpPr>
            <p:cNvPr id="117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0" grpId="0" animBg="1"/>
      <p:bldP spid="2" grpId="0"/>
    </p:bld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2297</Words>
  <PresentationFormat>On-screen Show (16:9)</PresentationFormat>
  <Paragraphs>224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Chewy</vt:lpstr>
      <vt:lpstr>Bebas Neue</vt:lpstr>
      <vt:lpstr>Hind</vt:lpstr>
      <vt:lpstr>Arial</vt:lpstr>
      <vt:lpstr>Nunito Light</vt:lpstr>
      <vt:lpstr>Cambria Math</vt:lpstr>
      <vt:lpstr>PT Sans</vt:lpstr>
      <vt:lpstr>Roboto Condensed Light</vt:lpstr>
      <vt:lpstr>Calibri</vt:lpstr>
      <vt:lpstr>Times New Roman</vt:lpstr>
      <vt:lpstr>Geography Subject for Elementary: Europe Continent by Slidesgo</vt:lpstr>
      <vt:lpstr>PowerPoint Presentation</vt:lpstr>
      <vt:lpstr>KHỞI ĐỘNG</vt:lpstr>
      <vt:lpstr>PowerPoint Presentation</vt:lpstr>
      <vt:lpstr>NỘI DUNG BÀI HỌC</vt:lpstr>
      <vt:lpstr>1. Đường cao của tam giác</vt:lpstr>
      <vt:lpstr>KẾT LUẬN</vt:lpstr>
      <vt:lpstr>Ví dụ 1:</vt:lpstr>
      <vt:lpstr>Giải</vt:lpstr>
      <vt:lpstr>PowerPoint Presentation</vt:lpstr>
      <vt:lpstr>PowerPoint Presentation</vt:lpstr>
      <vt:lpstr>Luyện tập 1</vt:lpstr>
      <vt:lpstr>PowerPoint Presentation</vt:lpstr>
      <vt:lpstr>2. Tính chất ba đường cao của tam giác</vt:lpstr>
      <vt:lpstr>PowerPoint Presentation</vt:lpstr>
      <vt:lpstr>PowerPoint Presentation</vt:lpstr>
      <vt:lpstr>Luyện tập 2</vt:lpstr>
      <vt:lpstr>PowerPoint Presentation</vt:lpstr>
      <vt:lpstr>PowerPoint Presentation</vt:lpstr>
      <vt:lpstr>PowerPoint Presentation</vt:lpstr>
      <vt:lpstr>PowerPoint Presentation</vt:lpstr>
      <vt:lpstr>Luyện tập 3</vt:lpstr>
      <vt:lpstr>PowerPoint Presentation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2022-12-16T09:04:22Z</dcterms:modified>
</cp:coreProperties>
</file>