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8" r:id="rId3"/>
    <p:sldId id="257" r:id="rId4"/>
    <p:sldId id="262" r:id="rId5"/>
    <p:sldId id="259" r:id="rId6"/>
    <p:sldId id="267" r:id="rId7"/>
    <p:sldId id="270" r:id="rId8"/>
    <p:sldId id="272" r:id="rId9"/>
    <p:sldId id="279" r:id="rId10"/>
    <p:sldId id="260" r:id="rId11"/>
    <p:sldId id="307" r:id="rId12"/>
    <p:sldId id="299" r:id="rId13"/>
    <p:sldId id="308" r:id="rId14"/>
    <p:sldId id="274" r:id="rId15"/>
    <p:sldId id="275" r:id="rId16"/>
    <p:sldId id="280" r:id="rId17"/>
    <p:sldId id="285" r:id="rId18"/>
    <p:sldId id="281" r:id="rId19"/>
    <p:sldId id="309" r:id="rId20"/>
    <p:sldId id="264" r:id="rId21"/>
    <p:sldId id="276" r:id="rId22"/>
    <p:sldId id="310" r:id="rId23"/>
    <p:sldId id="284" r:id="rId24"/>
    <p:sldId id="311" r:id="rId25"/>
    <p:sldId id="313" r:id="rId26"/>
    <p:sldId id="282" r:id="rId27"/>
    <p:sldId id="287" r:id="rId28"/>
    <p:sldId id="314" r:id="rId29"/>
    <p:sldId id="315" r:id="rId30"/>
    <p:sldId id="291" r:id="rId31"/>
    <p:sldId id="301" r:id="rId32"/>
    <p:sldId id="316" r:id="rId33"/>
    <p:sldId id="318" r:id="rId34"/>
    <p:sldId id="317" r:id="rId35"/>
    <p:sldId id="319" r:id="rId36"/>
    <p:sldId id="263" r:id="rId37"/>
    <p:sldId id="320" r:id="rId38"/>
    <p:sldId id="321" r:id="rId39"/>
    <p:sldId id="322" r:id="rId40"/>
    <p:sldId id="292" r:id="rId41"/>
    <p:sldId id="302" r:id="rId42"/>
    <p:sldId id="323" r:id="rId43"/>
    <p:sldId id="296" r:id="rId44"/>
    <p:sldId id="324" r:id="rId45"/>
    <p:sldId id="294" r:id="rId46"/>
    <p:sldId id="265" r:id="rId47"/>
    <p:sldId id="266" r:id="rId48"/>
  </p:sldIdLst>
  <p:sldSz cx="18288000" cy="10287000"/>
  <p:notesSz cx="6858000" cy="9144000"/>
  <p:embeddedFontLst>
    <p:embeddedFont>
      <p:font typeface="StoryBook Rough" panose="020B0604020202020204" charset="0"/>
      <p:regular r:id="rId50"/>
    </p:embeddedFont>
    <p:embeddedFont>
      <p:font typeface="Cambria Math" panose="02040503050406030204" pitchFamily="18" charset="0"/>
      <p:regular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16/12/2022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1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2936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8</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3054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5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4735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441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10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383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svg"/><Relationship Id="rId7"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2.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5.png"/><Relationship Id="rId10" Type="http://schemas.openxmlformats.org/officeDocument/2006/relationships/image" Target="../media/image44.png"/><Relationship Id="rId9" Type="http://schemas.openxmlformats.org/officeDocument/2006/relationships/image" Target="../media/image43.png"/><Relationship Id="rId1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49.png"/><Relationship Id="rId3" Type="http://schemas.microsoft.com/office/2007/relationships/hdphoto" Target="../media/hdphoto4.wdp"/><Relationship Id="rId12" Type="http://schemas.openxmlformats.org/officeDocument/2006/relationships/image" Target="../media/image47.png"/><Relationship Id="rId17" Type="http://schemas.openxmlformats.org/officeDocument/2006/relationships/image" Target="../media/image164.sv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19"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2" Type="http://schemas.openxmlformats.org/officeDocument/2006/relationships/image" Target="../media/image51.png"/><Relationship Id="rId20"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3.wdp"/><Relationship Id="rId10" Type="http://schemas.openxmlformats.org/officeDocument/2006/relationships/image" Target="../media/image54.png"/><Relationship Id="rId19" Type="http://schemas.openxmlformats.org/officeDocument/2006/relationships/image" Target="../media/image55.png"/><Relationship Id="rId9" Type="http://schemas.microsoft.com/office/2007/relationships/hdphoto" Target="../media/hdphoto6.wdp"/><Relationship Id="rId22" Type="http://schemas.openxmlformats.org/officeDocument/2006/relationships/image" Target="../media/image42.svg"/></Relationships>
</file>

<file path=ppt/slides/_rels/slide17.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21"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notesSlide" Target="../notesSlides/notesSlide6.xml"/><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6.svg"/><Relationship Id="rId4" Type="http://schemas.openxmlformats.org/officeDocument/2006/relationships/image" Target="../media/image33.sv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3.svg"/><Relationship Id="rId7" Type="http://schemas.openxmlformats.org/officeDocument/2006/relationships/image" Target="../media/image5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2.svg"/><Relationship Id="rId10" Type="http://schemas.openxmlformats.org/officeDocument/2006/relationships/image" Target="../media/image148.svg"/><Relationship Id="rId4" Type="http://schemas.openxmlformats.org/officeDocument/2006/relationships/image" Target="../media/image37.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13" Type="http://schemas.openxmlformats.org/officeDocument/2006/relationships/image" Target="../media/image63.jpg"/><Relationship Id="rId3" Type="http://schemas.microsoft.com/office/2007/relationships/hdphoto" Target="../media/hdphoto4.wdp"/><Relationship Id="rId12"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64.png"/><Relationship Id="rId27" Type="http://schemas.openxmlformats.org/officeDocument/2006/relationships/image" Target="../media/image170.sv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9.png"/><Relationship Id="rId17"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svg"/><Relationship Id="rId15" Type="http://schemas.microsoft.com/office/2007/relationships/hdphoto" Target="../media/hdphoto1.wdp"/><Relationship Id="rId14" Type="http://schemas.openxmlformats.org/officeDocument/2006/relationships/image" Target="../media/image10.png"/><Relationship Id="rId9" Type="http://schemas.openxmlformats.org/officeDocument/2006/relationships/image" Target="../media/image152.sv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26" Type="http://schemas.openxmlformats.org/officeDocument/2006/relationships/image" Target="NULL"/><Relationship Id="rId3" Type="http://schemas.openxmlformats.org/officeDocument/2006/relationships/image" Target="../media/image33.svg"/><Relationship Id="rId34" Type="http://schemas.openxmlformats.org/officeDocument/2006/relationships/image" Target="../media/image66.png"/><Relationship Id="rId7" Type="http://schemas.openxmlformats.org/officeDocument/2006/relationships/image" Target="../media/image38.svg"/><Relationship Id="rId33" Type="http://schemas.openxmlformats.org/officeDocument/2006/relationships/image" Target="../media/image65.png"/><Relationship Id="rId38" Type="http://schemas.openxmlformats.org/officeDocument/2006/relationships/image" Target="../media/image575.svg"/><Relationship Id="rId2" Type="http://schemas.openxmlformats.org/officeDocument/2006/relationships/image" Target="../media/image17.png"/><Relationship Id="rId1" Type="http://schemas.openxmlformats.org/officeDocument/2006/relationships/slideLayout" Target="../slideLayouts/slideLayout7.xml"/><Relationship Id="rId32" Type="http://schemas.openxmlformats.org/officeDocument/2006/relationships/image" Target="../media/image23.svg"/><Relationship Id="rId37" Type="http://schemas.openxmlformats.org/officeDocument/2006/relationships/image" Target="../media/image68.png"/><Relationship Id="rId36" Type="http://schemas.openxmlformats.org/officeDocument/2006/relationships/image" Target="../media/image67.png"/><Relationship Id="rId28" Type="http://schemas.openxmlformats.org/officeDocument/2006/relationships/image" Target="../media/image77.svg"/><Relationship Id="rId10" Type="http://schemas.openxmlformats.org/officeDocument/2006/relationships/image" Target="../media/image75.svg"/><Relationship Id="rId9" Type="http://schemas.openxmlformats.org/officeDocument/2006/relationships/image" Target="../media/image15.png"/><Relationship Id="rId35" Type="http://schemas.microsoft.com/office/2007/relationships/hdphoto" Target="../media/hdphoto8.wdp"/></Relationships>
</file>

<file path=ppt/slides/_rels/slide21.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2.png"/><Relationship Id="rId3" Type="http://schemas.openxmlformats.org/officeDocument/2006/relationships/image" Target="../media/image36.svg"/><Relationship Id="rId17" Type="http://schemas.openxmlformats.org/officeDocument/2006/relationships/image" Target="../media/image71.jpg"/><Relationship Id="rId2" Type="http://schemas.openxmlformats.org/officeDocument/2006/relationships/image" Target="../media/image17.png"/><Relationship Id="rId16" Type="http://schemas.openxmlformats.org/officeDocument/2006/relationships/image" Target="../media/image70.png"/><Relationship Id="rId1" Type="http://schemas.openxmlformats.org/officeDocument/2006/relationships/slideLayout" Target="../slideLayouts/slideLayout7.xml"/><Relationship Id="rId15" Type="http://schemas.openxmlformats.org/officeDocument/2006/relationships/image" Target="../media/image69.png"/><Relationship Id="rId5" Type="http://schemas.openxmlformats.org/officeDocument/2006/relationships/image" Target="../media/image44.svg"/><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3.png"/><Relationship Id="rId3" Type="http://schemas.openxmlformats.org/officeDocument/2006/relationships/image" Target="../media/image36.svg"/><Relationship Id="rId17" Type="http://schemas.openxmlformats.org/officeDocument/2006/relationships/image" Target="../media/image71.jpg"/><Relationship Id="rId2" Type="http://schemas.openxmlformats.org/officeDocument/2006/relationships/image" Target="../media/image17.png"/><Relationship Id="rId16" Type="http://schemas.openxmlformats.org/officeDocument/2006/relationships/image" Target="../media/image70.png"/><Relationship Id="rId1" Type="http://schemas.openxmlformats.org/officeDocument/2006/relationships/slideLayout" Target="../slideLayouts/slideLayout7.xml"/><Relationship Id="rId15" Type="http://schemas.openxmlformats.org/officeDocument/2006/relationships/image" Target="../media/image69.png"/><Relationship Id="rId5" Type="http://schemas.openxmlformats.org/officeDocument/2006/relationships/image" Target="../media/image44.svg"/><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7.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75.png"/><Relationship Id="rId4" Type="http://schemas.openxmlformats.org/officeDocument/2006/relationships/image" Target="../media/image33.sv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77.png"/><Relationship Id="rId4" Type="http://schemas.openxmlformats.org/officeDocument/2006/relationships/image" Target="../media/image33.svg"/><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78.png"/><Relationship Id="rId4" Type="http://schemas.openxmlformats.org/officeDocument/2006/relationships/image" Target="../media/image33.svg"/><Relationship Id="rId1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42.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4.png"/><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5.png"/><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5" Type="http://schemas.openxmlformats.org/officeDocument/2006/relationships/image" Target="../media/image8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6.png"/><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hdphoto" Target="../media/hdphoto10.wdp"/><Relationship Id="rId7" Type="http://schemas.openxmlformats.org/officeDocument/2006/relationships/image" Target="../media/image44.svg"/><Relationship Id="rId2" Type="http://schemas.openxmlformats.org/officeDocument/2006/relationships/image" Target="../media/image8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42.sv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10.wdp"/><Relationship Id="rId7" Type="http://schemas.openxmlformats.org/officeDocument/2006/relationships/image" Target="../media/image44.svg"/><Relationship Id="rId2" Type="http://schemas.openxmlformats.org/officeDocument/2006/relationships/image" Target="../media/image8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9.png"/><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3.wdp"/><Relationship Id="rId7" Type="http://schemas.openxmlformats.org/officeDocument/2006/relationships/image" Target="../media/image44.svg"/><Relationship Id="rId2" Type="http://schemas.openxmlformats.org/officeDocument/2006/relationships/image" Target="../media/image89.png"/><Relationship Id="rId1" Type="http://schemas.openxmlformats.org/officeDocument/2006/relationships/slideLayout" Target="../slideLayouts/slideLayout7.xml"/><Relationship Id="rId10" Type="http://schemas.microsoft.com/office/2007/relationships/hdphoto" Target="../media/hdphoto11.wdp"/><Relationship Id="rId9" Type="http://schemas.openxmlformats.org/officeDocument/2006/relationships/image" Target="../media/image93.png"/><Relationship Id="rId4" Type="http://schemas.openxmlformats.org/officeDocument/2006/relationships/image" Target="../media/image42.sv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11.wdp"/><Relationship Id="rId7" Type="http://schemas.openxmlformats.org/officeDocument/2006/relationships/image" Target="../media/image44.svg"/><Relationship Id="rId2" Type="http://schemas.openxmlformats.org/officeDocument/2006/relationships/image" Target="../media/image9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9.png"/><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12"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0.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44.svg"/></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3.wdp"/><Relationship Id="rId7" Type="http://schemas.openxmlformats.org/officeDocument/2006/relationships/image" Target="../media/image99.png"/><Relationship Id="rId12"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44.svg"/><Relationship Id="rId10" Type="http://schemas.openxmlformats.org/officeDocument/2006/relationships/image" Target="../media/image102.pn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0.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105.png"/><Relationship Id="rId4" Type="http://schemas.openxmlformats.org/officeDocument/2006/relationships/image" Target="../media/image33.svg"/><Relationship Id="rId14" Type="http://schemas.openxmlformats.org/officeDocument/2006/relationships/image" Target="../media/image3.png"/></Relationships>
</file>

<file path=ppt/slides/_rels/slide43.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1.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106.png"/><Relationship Id="rId4" Type="http://schemas.openxmlformats.org/officeDocument/2006/relationships/image" Target="../media/image33.svg"/><Relationship Id="rId14" Type="http://schemas.openxmlformats.org/officeDocument/2006/relationships/image" Target="../media/image3.png"/></Relationships>
</file>

<file path=ppt/slides/_rels/slide44.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2.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107.png"/><Relationship Id="rId4" Type="http://schemas.openxmlformats.org/officeDocument/2006/relationships/image" Target="../media/image33.svg"/><Relationship Id="rId1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7" Type="http://schemas.openxmlformats.org/officeDocument/2006/relationships/image" Target="../media/image48.svg"/><Relationship Id="rId33" Type="http://schemas.openxmlformats.org/officeDocument/2006/relationships/image" Target="../media/image32.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image" Target="../media/image46.svg"/><Relationship Id="rId10" Type="http://schemas.openxmlformats.org/officeDocument/2006/relationships/image" Target="../media/image111.png"/><Relationship Id="rId9" Type="http://schemas.openxmlformats.org/officeDocument/2006/relationships/image" Target="../media/image110.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48.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23.svg"/><Relationship Id="rId5" Type="http://schemas.openxmlformats.org/officeDocument/2006/relationships/image" Target="../media/image46.svg"/><Relationship Id="rId10" Type="http://schemas.openxmlformats.org/officeDocument/2006/relationships/image" Target="../media/image15.png"/><Relationship Id="rId9" Type="http://schemas.openxmlformats.org/officeDocument/2006/relationships/image" Target="../media/image21.sv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svg"/><Relationship Id="rId3" Type="http://schemas.openxmlformats.org/officeDocument/2006/relationships/image" Target="../media/image50.svg"/><Relationship Id="rId7" Type="http://schemas.openxmlformats.org/officeDocument/2006/relationships/image" Target="../media/image2.svg"/><Relationship Id="rId12" Type="http://schemas.openxmlformats.org/officeDocument/2006/relationships/image" Target="../media/image5.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52.svg"/><Relationship Id="rId15" Type="http://schemas.openxmlformats.org/officeDocument/2006/relationships/image" Target="../media/image12.svg"/><Relationship Id="rId10" Type="http://schemas.openxmlformats.org/officeDocument/2006/relationships/image" Target="../media/image4.png"/><Relationship Id="rId4" Type="http://schemas.openxmlformats.org/officeDocument/2006/relationships/image" Target="../media/image114.png"/><Relationship Id="rId9" Type="http://schemas.openxmlformats.org/officeDocument/2006/relationships/image" Target="../media/image4.sv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13" Type="http://schemas.openxmlformats.org/officeDocument/2006/relationships/image" Target="../media/image25.jpg"/><Relationship Id="rId3" Type="http://schemas.microsoft.com/office/2007/relationships/hdphoto" Target="../media/hdphoto4.wdp"/><Relationship Id="rId12"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307.svg"/><Relationship Id="rId3" Type="http://schemas.openxmlformats.org/officeDocument/2006/relationships/image" Target="../media/image33.svg"/><Relationship Id="rId12" Type="http://schemas.openxmlformats.org/officeDocument/2006/relationships/image" Target="../media/image28.png"/><Relationship Id="rId17"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25.jpg"/><Relationship Id="rId1" Type="http://schemas.openxmlformats.org/officeDocument/2006/relationships/slideLayout" Target="../slideLayouts/slideLayout7.xml"/><Relationship Id="rId11" Type="http://schemas.openxmlformats.org/officeDocument/2006/relationships/image" Target="../media/image42.svg"/><Relationship Id="rId15" Type="http://schemas.openxmlformats.org/officeDocument/2006/relationships/image" Target="../media/image25.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4" Type="http://schemas.openxmlformats.org/officeDocument/2006/relationships/image" Target="../media/image33.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33.png"/><Relationship Id="rId4" Type="http://schemas.openxmlformats.org/officeDocument/2006/relationships/image" Target="../media/image33.sv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TIẾT HỌC HÔM NAY</a:t>
            </a:r>
            <a:r>
              <a:rPr kumimoji="0" lang="vi-VN" sz="7500" b="1" i="0" u="none" strike="noStrike" kern="0" cap="none" spc="0" normalizeH="0" baseline="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500" b="1" i="0" u="none" strike="noStrike" kern="0" cap="none" spc="0" normalizeH="0" baseline="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228600" y="1790379"/>
            <a:ext cx="17830800" cy="8284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422310" y="-1816191"/>
            <a:ext cx="1295399"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366953"/>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638300"/>
            <a:ext cx="16230600" cy="193899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cân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Chứng</a:t>
            </a:r>
            <a:r>
              <a:rPr lang="en-US" sz="4000" dirty="0">
                <a:latin typeface="Arial" panose="020B0604020202020204" pitchFamily="34" charset="0"/>
                <a:ea typeface="Calibri" panose="020F0502020204030204" pitchFamily="34" charset="0"/>
                <a:cs typeface="Times New Roman" panose="02020603050405020304" pitchFamily="18" charset="0"/>
              </a:rPr>
              <a:t> minh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4625" y="365349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12" name="Rectangle 11"/>
              <p:cNvSpPr/>
              <p:nvPr/>
            </p:nvSpPr>
            <p:spPr>
              <a:xfrm>
                <a:off x="5105400" y="4473828"/>
                <a:ext cx="13902002" cy="4555286"/>
              </a:xfrm>
              <a:prstGeom prst="rect">
                <a:avLst/>
              </a:prstGeom>
            </p:spPr>
            <p:txBody>
              <a:bodyPr wrap="square">
                <a:spAutoFit/>
              </a:bodyPr>
              <a:lstStyle/>
              <a:p>
                <a:pPr>
                  <a:lnSpc>
                    <a:spcPct val="150000"/>
                  </a:lnSpc>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Do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AD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∆ABD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∆ACD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105400" y="4473828"/>
                <a:ext cx="13902002" cy="4555286"/>
              </a:xfrm>
              <a:prstGeom prst="rect">
                <a:avLst/>
              </a:prstGeom>
              <a:blipFill>
                <a:blip r:embed="rId6"/>
                <a:stretch>
                  <a:fillRect l="-1579"/>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511636" y="4723353"/>
            <a:ext cx="3923059" cy="510535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089358" y="8377367"/>
                <a:ext cx="3003515" cy="72853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𝐶𝐴𝐷</m:t>
                          </m:r>
                        </m:e>
                      </m:acc>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5089358" y="8377367"/>
                <a:ext cx="3003515" cy="728533"/>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5168142" y="9074052"/>
            <a:ext cx="3146483" cy="1015663"/>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AD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87989" y="7581900"/>
            <a:ext cx="5363007" cy="1839606"/>
          </a:xfrm>
          <a:prstGeom prst="rect">
            <a:avLst/>
          </a:prstGeom>
        </p:spPr>
        <p:txBody>
          <a:bodyPr wrap="none">
            <a:spAutoFit/>
          </a:bodyPr>
          <a:lstStyle/>
          <a:p>
            <a:pPr marL="30480" marR="30480" lvl="0" algn="ctr">
              <a:lnSpc>
                <a:spcPct val="150000"/>
              </a:lnSpc>
            </a:pPr>
            <a:r>
              <a:rPr lang="en-US" sz="40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ABD = ∆ACD </a:t>
            </a:r>
            <a:endPar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0480" marR="30480" lvl="0" algn="ctr">
              <a:lnSpc>
                <a:spcPct val="150000"/>
              </a:lnSpc>
            </a:pP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 - g - c</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ight Brace 10"/>
          <p:cNvSpPr/>
          <p:nvPr/>
        </p:nvSpPr>
        <p:spPr>
          <a:xfrm>
            <a:off x="11615482" y="7276028"/>
            <a:ext cx="576518" cy="25526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Vertical)">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500"/>
                                        <p:tgtEl>
                                          <p:spTgt spid="12">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fade">
                                      <p:cBhvr>
                                        <p:cTn id="44" dur="500"/>
                                        <p:tgtEl>
                                          <p:spTgt spid="12">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9" grpId="0"/>
      <p:bldP spid="20" grpId="0" animBg="1"/>
      <p:bldP spid="6" grpId="0"/>
      <p:bldP spid="7"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558758" y="2019300"/>
            <a:ext cx="17195842" cy="8055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396397" y="-1714078"/>
            <a:ext cx="1347224"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443154"/>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1 </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909108"/>
            <a:ext cx="16230600"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tuyến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8479" y="41759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19800" y="5329178"/>
            <a:ext cx="11130927" cy="2862322"/>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BD = CD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Mà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nằm</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giữa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điểm</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BC hay AD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tuyến</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∆ABC.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38200" y="4723353"/>
            <a:ext cx="3923059" cy="5105351"/>
          </a:xfrm>
          <a:prstGeom prst="rect">
            <a:avLst/>
          </a:prstGeom>
        </p:spPr>
      </p:pic>
    </p:spTree>
    <p:extLst>
      <p:ext uri="{BB962C8B-B14F-4D97-AF65-F5344CB8AC3E}">
        <p14:creationId xmlns:p14="http://schemas.microsoft.com/office/powerpoint/2010/main" val="237083827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7" name="Group 2"/>
          <p:cNvGrpSpPr/>
          <p:nvPr/>
        </p:nvGrpSpPr>
        <p:grpSpPr>
          <a:xfrm rot="-5400000">
            <a:off x="2254361" y="-2093196"/>
            <a:ext cx="1324734" cy="6138258"/>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5" y="430207"/>
            <a:ext cx="574229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109</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419098" y="1866900"/>
                <a:ext cx="16573502" cy="717761"/>
              </a:xfrm>
              <a:prstGeom prst="rect">
                <a:avLst/>
              </a:prstGeom>
            </p:spPr>
            <p:txBody>
              <a:bodyPr wrap="square">
                <a:spAutoFit/>
              </a:bodyPr>
              <a:lstStyle/>
              <a:p>
                <a:pPr>
                  <a:lnSpc>
                    <a:spcPct val="107000"/>
                  </a:lnSpc>
                  <a:spcAft>
                    <a:spcPts val="1200"/>
                  </a:spcAft>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419098" y="1866900"/>
                <a:ext cx="16573502" cy="717761"/>
              </a:xfrm>
              <a:prstGeom prst="rect">
                <a:avLst/>
              </a:prstGeom>
              <a:blipFill>
                <a:blip r:embed="rId7"/>
                <a:stretch>
                  <a:fillRect l="-1324" t="-16102" b="-330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72187" y="3496747"/>
                <a:ext cx="7834282" cy="65556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Tx/>
                  <a:buChar char="-"/>
                </a:pP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compa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vē</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72187" y="3496747"/>
                <a:ext cx="7834282" cy="6555641"/>
              </a:xfrm>
              <a:prstGeom prst="rect">
                <a:avLst/>
              </a:prstGeom>
              <a:blipFill>
                <a:blip r:embed="rId8"/>
                <a:stretch>
                  <a:fillRect l="-2490" r="-2802" b="-1395"/>
                </a:stretch>
              </a:blipFill>
            </p:spPr>
            <p:txBody>
              <a:bodyPr/>
              <a:lstStyle/>
              <a:p>
                <a:r>
                  <a:rPr lang="en-US">
                    <a:noFill/>
                  </a:rPr>
                  <a:t> </a:t>
                </a:r>
              </a:p>
            </p:txBody>
          </p:sp>
        </mc:Fallback>
      </mc:AlternateContent>
      <p:sp>
        <p:nvSpPr>
          <p:cNvPr id="9" name="Rectangle 8"/>
          <p:cNvSpPr/>
          <p:nvPr/>
        </p:nvSpPr>
        <p:spPr>
          <a:xfrm>
            <a:off x="76200" y="2759214"/>
            <a:ext cx="3505200" cy="707886"/>
          </a:xfrm>
          <a:prstGeom prst="rect">
            <a:avLst/>
          </a:prstGeom>
        </p:spPr>
        <p:txBody>
          <a:bodyPr wrap="square">
            <a:spAutoFit/>
          </a:bodyPr>
          <a:lstStyle/>
          <a:p>
            <a:pPr lvl="0" algn="ctr">
              <a:defRPr/>
            </a:pPr>
            <a:r>
              <a:rPr lang="en-US" sz="4000" b="1" dirty="0" err="1" smtClean="0">
                <a:solidFill>
                  <a:schemeClr val="bg1"/>
                </a:solidFill>
                <a:latin typeface="Arial" panose="020B0604020202020204" pitchFamily="34" charset="0"/>
                <a:cs typeface="Arial" panose="020B0604020202020204" pitchFamily="34" charset="0"/>
              </a:rPr>
              <a:t>Hướng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dẫn</a:t>
            </a:r>
            <a:endParaRPr lang="en-US" sz="4000" b="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9"/>
          <a:stretch>
            <a:fillRect/>
          </a:stretch>
        </p:blipFill>
        <p:spPr>
          <a:xfrm>
            <a:off x="10369293" y="3005691"/>
            <a:ext cx="6007614" cy="4075374"/>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8763000" y="7299960"/>
                <a:ext cx="9220200" cy="3939540"/>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xuất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phát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2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763000" y="7299960"/>
                <a:ext cx="9220200" cy="3939540"/>
              </a:xfrm>
              <a:prstGeom prst="rect">
                <a:avLst/>
              </a:prstGeom>
              <a:blipFill>
                <a:blip r:embed="rId10"/>
                <a:stretch>
                  <a:fillRect l="-2116" r="-2315"/>
                </a:stretch>
              </a:blipFill>
            </p:spPr>
            <p:txBody>
              <a:bodyPr/>
              <a:lstStyle/>
              <a:p>
                <a:r>
                  <a:rPr lang="en-US">
                    <a:noFill/>
                  </a:rPr>
                  <a:t> </a:t>
                </a:r>
              </a:p>
            </p:txBody>
          </p:sp>
        </mc:Fallback>
      </mc:AlternateContent>
      <p:pic>
        <p:nvPicPr>
          <p:cNvPr id="1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178784">
            <a:off x="8427647" y="9329231"/>
            <a:ext cx="510710" cy="751507"/>
          </a:xfrm>
          <a:prstGeom prst="rect">
            <a:avLst/>
          </a:prstGeom>
        </p:spPr>
      </p:pic>
    </p:spTree>
    <p:extLst>
      <p:ext uri="{BB962C8B-B14F-4D97-AF65-F5344CB8AC3E}">
        <p14:creationId xmlns:p14="http://schemas.microsoft.com/office/powerpoint/2010/main" val="22338724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SP 5.0] Vẽ ba đường phân giác của tam giá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17678400" cy="8615363"/>
          </a:xfrm>
          <a:prstGeom prst="rect">
            <a:avLst/>
          </a:prstGeom>
        </p:spPr>
      </p:pic>
      <p:sp>
        <p:nvSpPr>
          <p:cNvPr id="3" name="Rectangle 2"/>
          <p:cNvSpPr/>
          <p:nvPr/>
        </p:nvSpPr>
        <p:spPr>
          <a:xfrm>
            <a:off x="3733800" y="9182100"/>
            <a:ext cx="11201400" cy="7509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nSpc>
                <a:spcPct val="107000"/>
              </a:lnSpc>
              <a:spcAft>
                <a:spcPts val="1200"/>
              </a:spcAft>
            </a:pPr>
            <a:r>
              <a:rPr lang="en-US" sz="4000" b="1" dirty="0" err="1" smtClean="0">
                <a:latin typeface="Arial" panose="020B0604020202020204" pitchFamily="34" charset="0"/>
                <a:ea typeface="Calibri" panose="020F0502020204030204" pitchFamily="34" charset="0"/>
                <a:cs typeface="Times New Roman" panose="02020603050405020304" pitchFamily="18" charset="0"/>
              </a:rPr>
              <a:t>Nhận</a:t>
            </a: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err="1" smtClean="0">
                <a:latin typeface="Arial" panose="020B0604020202020204" pitchFamily="34" charset="0"/>
                <a:ea typeface="Calibri" panose="020F0502020204030204" pitchFamily="34" charset="0"/>
                <a:cs typeface="Times New Roman" panose="02020603050405020304" pitchFamily="18" charset="0"/>
              </a:rPr>
              <a:t>xét</a:t>
            </a:r>
            <a:r>
              <a:rPr lang="en-US" sz="4000" b="1" dirty="0" smtClean="0">
                <a:latin typeface="Arial" panose="020B0604020202020204" pitchFamily="34" charset="0"/>
                <a:ea typeface="Calibri" panose="020F0502020204030204" pitchFamily="34" charset="0"/>
                <a:cs typeface="Times New Roman" panose="02020603050405020304" pitchFamily="18" charset="0"/>
              </a:rPr>
              <a:t>:</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Mỗi</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0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1" name="TextBox 15"/>
            <p:cNvSpPr txBox="1"/>
            <p:nvPr/>
          </p:nvSpPr>
          <p:spPr>
            <a:xfrm>
              <a:off x="3534358" y="3661082"/>
              <a:ext cx="1043391" cy="460253"/>
            </a:xfrm>
            <a:prstGeom prst="rect">
              <a:avLst/>
            </a:prstGeom>
            <a:noFill/>
          </p:spPr>
          <p:txBody>
            <a:bodyPr lIns="0" tIns="0" rIns="0" bIns="0" rtlCol="0" anchor="t">
              <a:spAutoFit/>
            </a:bodyPr>
            <a:lstStyle/>
            <a:p>
              <a:pPr algn="ctr">
                <a:lnSpc>
                  <a:spcPts val="4368"/>
                </a:lnSpc>
              </a:pPr>
              <a:r>
                <a:rPr lang="en-US" sz="7000" b="1" smtClean="0">
                  <a:solidFill>
                    <a:prstClr val="black"/>
                  </a:solidFill>
                  <a:latin typeface="Arial" panose="020B0604020202020204" pitchFamily="34" charset="0"/>
                  <a:cs typeface="Arial" panose="020B0604020202020204" pitchFamily="34" charset="0"/>
                </a:rPr>
                <a:t>02</a:t>
              </a:r>
              <a:endParaRPr lang="en-US" sz="7000" b="1">
                <a:solidFill>
                  <a:prstClr val="black"/>
                </a:solidFill>
                <a:latin typeface="Arial" panose="020B0604020202020204" pitchFamily="34" charset="0"/>
                <a:cs typeface="Arial" panose="020B0604020202020204" pitchFamily="34" charset="0"/>
              </a:endParaRPr>
            </a:p>
          </p:txBody>
        </p:sp>
      </p:grpSp>
      <p:sp>
        <p:nvSpPr>
          <p:cNvPr id="13" name="Rectangle 12"/>
          <p:cNvSpPr/>
          <p:nvPr/>
        </p:nvSpPr>
        <p:spPr>
          <a:xfrm>
            <a:off x="3826759" y="2450224"/>
            <a:ext cx="10683431" cy="3124381"/>
          </a:xfrm>
          <a:prstGeom prst="rect">
            <a:avLst/>
          </a:prstGeom>
        </p:spPr>
        <p:txBody>
          <a:bodyPr wrap="square">
            <a:spAutoFit/>
          </a:bodyPr>
          <a:lstStyle/>
          <a:p>
            <a:pPr algn="ctr">
              <a:lnSpc>
                <a:spcPct val="150000"/>
              </a:lnSpc>
              <a:tabLst>
                <a:tab pos="360045" algn="l"/>
                <a:tab pos="720090" algn="l"/>
              </a:tabLst>
            </a:pPr>
            <a:r>
              <a:rPr lang="vi-VN" sz="7000" b="1">
                <a:solidFill>
                  <a:prstClr val="black"/>
                </a:solidFill>
                <a:ea typeface="Calibri" panose="020F0502020204030204" pitchFamily="34" charset="0"/>
                <a:cs typeface="Arial" panose="020B0604020202020204" pitchFamily="34" charset="0"/>
              </a:rPr>
              <a:t>Tính chất ba đường phân giác của tam giác</a:t>
            </a:r>
            <a:endParaRPr lang="vi-VN" sz="7000" b="1" dirty="0">
              <a:solidFill>
                <a:prstClr val="black"/>
              </a:solidFill>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8542839" y="7471209"/>
            <a:ext cx="1859128" cy="339291"/>
          </a:xfrm>
          <a:prstGeom prst="rect">
            <a:avLst/>
          </a:prstGeom>
        </p:spPr>
      </p:pic>
    </p:spTree>
    <p:extLst>
      <p:ext uri="{BB962C8B-B14F-4D97-AF65-F5344CB8AC3E}">
        <p14:creationId xmlns:p14="http://schemas.microsoft.com/office/powerpoint/2010/main" val="329131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r>
              <a:rPr lang="nl-NL" sz="4000" b="1" dirty="0" smtClean="0">
                <a:solidFill>
                  <a:prstClr val="black"/>
                </a:solidFill>
                <a:latin typeface="Arial" panose="020B0604020202020204" pitchFamily="34" charset="0"/>
                <a:cs typeface="Arial" panose="020B0604020202020204" pitchFamily="34" charset="0"/>
              </a:rPr>
              <a:t>HĐ 2:</a:t>
            </a:r>
            <a:endParaRPr lang="en-US" sz="4000" dirty="0">
              <a:solidFill>
                <a:prstClr val="black"/>
              </a:solidFill>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53408" y="9631954"/>
            <a:ext cx="8659085" cy="286832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685800" y="2051391"/>
                <a:ext cx="16904356" cy="1938992"/>
              </a:xfrm>
              <a:prstGeom prst="rect">
                <a:avLst/>
              </a:prstGeom>
            </p:spPr>
            <p:txBody>
              <a:bodyPr wrap="square">
                <a:spAutoFit/>
              </a:bodyPr>
              <a:lstStyle/>
              <a:p>
                <a:pPr algn="just">
                  <a:lnSpc>
                    <a:spcPct val="150000"/>
                  </a:lnSpc>
                  <a:spcAft>
                    <a:spcPts val="1200"/>
                  </a:spcAft>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𝐵𝐸</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114),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85800" y="2051391"/>
                <a:ext cx="16904356" cy="1938992"/>
              </a:xfrm>
              <a:prstGeom prst="rect">
                <a:avLst/>
              </a:prstGeom>
              <a:blipFill>
                <a:blip r:embed="rId12"/>
                <a:stretch>
                  <a:fillRect l="-1298" r="-1262" b="-6918"/>
                </a:stretch>
              </a:blipFill>
            </p:spPr>
            <p:txBody>
              <a:bodyPr/>
              <a:lstStyle/>
              <a:p>
                <a:r>
                  <a:rPr lang="en-US">
                    <a:noFill/>
                  </a:rPr>
                  <a:t> </a:t>
                </a:r>
              </a:p>
            </p:txBody>
          </p:sp>
        </mc:Fallback>
      </mc:AlternateContent>
      <p:pic>
        <p:nvPicPr>
          <p:cNvPr id="18"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544800" y="7564487"/>
            <a:ext cx="2133600" cy="2963332"/>
          </a:xfrm>
          <a:prstGeom prst="rect">
            <a:avLst/>
          </a:prstGeom>
        </p:spPr>
      </p:pic>
      <p:grpSp>
        <p:nvGrpSpPr>
          <p:cNvPr id="13" name="Group 12"/>
          <p:cNvGrpSpPr/>
          <p:nvPr/>
        </p:nvGrpSpPr>
        <p:grpSpPr>
          <a:xfrm>
            <a:off x="5334000" y="607009"/>
            <a:ext cx="9422941" cy="862753"/>
            <a:chOff x="1611219" y="2044475"/>
            <a:chExt cx="9422941" cy="862753"/>
          </a:xfrm>
        </p:grpSpPr>
        <p:sp>
          <p:nvSpPr>
            <p:cNvPr id="14" name="Rectangle 13"/>
            <p:cNvSpPr/>
            <p:nvPr/>
          </p:nvSpPr>
          <p:spPr>
            <a:xfrm>
              <a:off x="2977146" y="2169578"/>
              <a:ext cx="8057014" cy="707886"/>
            </a:xfrm>
            <a:prstGeom prst="rect">
              <a:avLst/>
            </a:prstGeom>
          </p:spPr>
          <p:txBody>
            <a:bodyPr wrap="none">
              <a:spAutoFit/>
            </a:bodyPr>
            <a:lstStyle/>
            <a:p>
              <a:r>
                <a:rPr lang="en-US" sz="4000" i="1" dirty="0" err="1" smtClean="0">
                  <a:solidFill>
                    <a:schemeClr val="bg1"/>
                  </a:solidFill>
                  <a:latin typeface="Arial" panose="020B0604020202020204" pitchFamily="34" charset="0"/>
                  <a:cs typeface="Arial" panose="020B0604020202020204" pitchFamily="34" charset="0"/>
                </a:rPr>
                <a:t>Thảo</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luận</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nhóm</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hoàn</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thành</a:t>
              </a:r>
              <a:r>
                <a:rPr lang="en-US" sz="4000" i="1" dirty="0" smtClean="0">
                  <a:solidFill>
                    <a:schemeClr val="bg1"/>
                  </a:solidFill>
                  <a:latin typeface="Arial" panose="020B0604020202020204" pitchFamily="34" charset="0"/>
                  <a:cs typeface="Arial" panose="020B0604020202020204" pitchFamily="34" charset="0"/>
                </a:rPr>
                <a:t> </a:t>
              </a:r>
              <a:r>
                <a:rPr lang="en-US" sz="4000" i="1" dirty="0" smtClean="0">
                  <a:solidFill>
                    <a:schemeClr val="bg1"/>
                  </a:solidFill>
                  <a:latin typeface="Arial" panose="020B0604020202020204" pitchFamily="34" charset="0"/>
                  <a:cs typeface="Arial" panose="020B0604020202020204" pitchFamily="34" charset="0"/>
                </a:rPr>
                <a:t>HĐ2</a:t>
              </a:r>
              <a:endParaRPr lang="en-US" sz="4000" i="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pic>
        <p:nvPicPr>
          <p:cNvPr id="4" name="Picture 3"/>
          <p:cNvPicPr>
            <a:picLocks noChangeAspect="1"/>
          </p:cNvPicPr>
          <p:nvPr/>
        </p:nvPicPr>
        <p:blipFill>
          <a:blip r:embed="rId19"/>
          <a:stretch>
            <a:fillRect/>
          </a:stretch>
        </p:blipFill>
        <p:spPr>
          <a:xfrm>
            <a:off x="1158970" y="4572012"/>
            <a:ext cx="4877540" cy="5285080"/>
          </a:xfrm>
          <a:prstGeom prst="rect">
            <a:avLst/>
          </a:prstGeom>
        </p:spPr>
      </p:pic>
      <p:sp>
        <p:nvSpPr>
          <p:cNvPr id="5" name="Rectangle 4"/>
          <p:cNvSpPr/>
          <p:nvPr/>
        </p:nvSpPr>
        <p:spPr>
          <a:xfrm>
            <a:off x="7292590" y="5548772"/>
            <a:ext cx="9982200" cy="1938992"/>
          </a:xfrm>
          <a:prstGeom prst="rect">
            <a:avLst/>
          </a:prstGeom>
        </p:spPr>
        <p:txBody>
          <a:bodyPr wrap="square">
            <a:spAutoFit/>
          </a:bodyPr>
          <a:lstStyle/>
          <a:p>
            <a:pPr>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AD, BE, CK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8299778" y="444878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9757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96350" y="-2964300"/>
            <a:ext cx="7348697" cy="7348697"/>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792200" y="6484506"/>
            <a:ext cx="6544433" cy="6544433"/>
          </a:xfrm>
          <a:prstGeom prst="rect">
            <a:avLst/>
          </a:prstGeom>
        </p:spPr>
      </p:pic>
      <p:sp>
        <p:nvSpPr>
          <p:cNvPr id="7" name="Rounded Rectangular Callout 6"/>
          <p:cNvSpPr/>
          <p:nvPr/>
        </p:nvSpPr>
        <p:spPr>
          <a:xfrm>
            <a:off x="1752600" y="2605181"/>
            <a:ext cx="14935200" cy="2543957"/>
          </a:xfrm>
          <a:prstGeom prst="wedgeRoundRectCallout">
            <a:avLst/>
          </a:prstGeom>
          <a:solidFill>
            <a:srgbClr val="438F79"/>
          </a:solidFill>
          <a:ln>
            <a:solidFill>
              <a:srgbClr val="4CA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colorTemperature colorTemp="11500"/>
                    </a14:imgEffect>
                    <a14:imgEffect>
                      <a14:saturation sat="400000"/>
                    </a14:imgEffect>
                  </a14:imgLayer>
                </a14:imgProps>
              </a:ext>
            </a:extLst>
          </a:blip>
          <a:stretch>
            <a:fillRect/>
          </a:stretch>
        </p:blipFill>
        <p:spPr>
          <a:xfrm>
            <a:off x="-1752600" y="645690"/>
            <a:ext cx="7086600" cy="1332183"/>
          </a:xfrm>
          <a:prstGeom prst="rect">
            <a:avLst/>
          </a:prstGeom>
        </p:spPr>
      </p:pic>
      <p:sp>
        <p:nvSpPr>
          <p:cNvPr id="25" name="TextBox 9"/>
          <p:cNvSpPr txBox="1"/>
          <p:nvPr/>
        </p:nvSpPr>
        <p:spPr>
          <a:xfrm>
            <a:off x="1290333" y="419100"/>
            <a:ext cx="3413358" cy="1300099"/>
          </a:xfrm>
          <a:prstGeom prst="rect">
            <a:avLst/>
          </a:prstGeom>
        </p:spPr>
        <p:txBody>
          <a:bodyPr wrap="square" lIns="0" tIns="0" rIns="0" bIns="0" rtlCol="0" anchor="t">
            <a:spAutoFit/>
          </a:bodyPr>
          <a:lstStyle/>
          <a:p>
            <a:pPr algn="ctr">
              <a:lnSpc>
                <a:spcPts val="11950"/>
              </a:lnSpc>
            </a:pPr>
            <a:r>
              <a:rPr lang="en-US" sz="5000" b="1" dirty="0" smtClean="0">
                <a:solidFill>
                  <a:srgbClr val="5F9A80"/>
                </a:solidFill>
                <a:latin typeface="Arial" panose="020B0604020202020204" pitchFamily="34" charset="0"/>
                <a:cs typeface="Arial" panose="020B0604020202020204" pitchFamily="34" charset="0"/>
              </a:rPr>
              <a:t>KẾT LUẬN</a:t>
            </a:r>
            <a:endParaRPr lang="en-US" sz="5000" b="1" dirty="0">
              <a:solidFill>
                <a:srgbClr val="5F9A80"/>
              </a:solidFill>
              <a:latin typeface="Arial" panose="020B0604020202020204" pitchFamily="34" charset="0"/>
              <a:cs typeface="Arial" panose="020B0604020202020204" pitchFamily="34" charset="0"/>
            </a:endParaRPr>
          </a:p>
        </p:txBody>
      </p:sp>
      <p:sp>
        <p:nvSpPr>
          <p:cNvPr id="26" name="Isosceles Triangle 25"/>
          <p:cNvSpPr/>
          <p:nvPr/>
        </p:nvSpPr>
        <p:spPr>
          <a:xfrm>
            <a:off x="16078200" y="8953500"/>
            <a:ext cx="1551174" cy="1018963"/>
          </a:xfrm>
          <a:prstGeom prst="triangle">
            <a:avLst/>
          </a:prstGeom>
          <a:solidFill>
            <a:srgbClr val="4CA28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5500" b="1" dirty="0">
              <a:solidFill>
                <a:prstClr val="white"/>
              </a:solidFill>
              <a:latin typeface="Arial" panose="020B0604020202020204" pitchFamily="34" charset="0"/>
              <a:cs typeface="Arial" panose="020B0604020202020204" pitchFamily="34" charset="0"/>
            </a:endParaRPr>
          </a:p>
        </p:txBody>
      </p:sp>
      <p:pic>
        <p:nvPicPr>
          <p:cNvPr id="37" name="Picture 23"/>
          <p:cNvPicPr>
            <a:picLocks noChangeAspect="1"/>
          </p:cNvPicPr>
          <p:nvPr/>
        </p:nvPicPr>
        <p:blipFill>
          <a:blip r:embed="rId10">
            <a:duotone>
              <a:prstClr val="black"/>
              <a:srgbClr val="438F79">
                <a:tint val="45000"/>
                <a:satMod val="400000"/>
              </a:srgbClr>
            </a:duotone>
            <a:extLst>
              <a:ext uri="{BEBA8EAE-BF5A-486C-A8C5-ECC9F3942E4B}">
                <a14:imgProps xmlns:a14="http://schemas.microsoft.com/office/drawing/2010/main">
                  <a14:imgLayer r:embed="rId11">
                    <a14:imgEffect>
                      <a14:saturation sat="3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3251789" y="571774"/>
            <a:ext cx="4377585" cy="798910"/>
          </a:xfrm>
          <a:prstGeom prst="rect">
            <a:avLst/>
          </a:prstGeom>
        </p:spPr>
      </p:pic>
      <p:pic>
        <p:nvPicPr>
          <p:cNvPr id="20" name="Picture 22"/>
          <p:cNvPicPr>
            <a:picLocks noChangeAspect="1"/>
          </p:cNvPicPr>
          <p:nvPr/>
        </p:nvPicPr>
        <p:blipFill>
          <a:blip r:embed="rId19" cstate="print">
            <a:duotone>
              <a:prstClr val="black"/>
              <a:srgbClr val="438F79">
                <a:tint val="45000"/>
                <a:satMod val="400000"/>
              </a:srgbClr>
            </a:duotone>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46618" y="9082331"/>
            <a:ext cx="2137318" cy="1204669"/>
          </a:xfrm>
          <a:prstGeom prst="rect">
            <a:avLst/>
          </a:prstGeom>
        </p:spPr>
      </p:pic>
      <p:sp>
        <p:nvSpPr>
          <p:cNvPr id="3" name="Rectangle 2"/>
          <p:cNvSpPr/>
          <p:nvPr/>
        </p:nvSpPr>
        <p:spPr>
          <a:xfrm>
            <a:off x="2286000" y="2853017"/>
            <a:ext cx="14305514" cy="1839606"/>
          </a:xfrm>
          <a:prstGeom prst="rect">
            <a:avLst/>
          </a:prstGeom>
        </p:spPr>
        <p:txBody>
          <a:bodyPr wrap="square">
            <a:spAutoFit/>
          </a:bodyPr>
          <a:lstStyle/>
          <a:p>
            <a:pPr>
              <a:lnSpc>
                <a:spcPct val="150000"/>
              </a:lnSpc>
            </a:pPr>
            <a:r>
              <a:rPr lang="nl-NL"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Định lí:</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đường phân giác của một tam giác cùng đi qua một điểm</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229886" y="5787873"/>
            <a:ext cx="14305514" cy="378565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Nhận xét: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Để xác định giao điểm ba đường phân giác của một tam giác, ta chỉ cần vẽ hai đường phân giác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0515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250190"/>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3914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110</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764000" y="8297062"/>
            <a:ext cx="1083449" cy="1594290"/>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5400000">
            <a:off x="211487" y="8310540"/>
            <a:ext cx="1636907" cy="173802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1366366" y="2119722"/>
                <a:ext cx="15539489"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1366366" y="2119722"/>
                <a:ext cx="15539489" cy="1839606"/>
              </a:xfrm>
              <a:prstGeom prst="rect">
                <a:avLst/>
              </a:prstGeom>
              <a:blipFill>
                <a:blip r:embed="rId20"/>
                <a:stretch>
                  <a:fillRect l="-1373" r="-1412" b="-12957"/>
                </a:stretch>
              </a:blipFill>
            </p:spPr>
            <p:txBody>
              <a:bodyPr/>
              <a:lstStyle/>
              <a:p>
                <a:r>
                  <a:rPr lang="en-US">
                    <a:noFill/>
                  </a:rPr>
                  <a:t> </a:t>
                </a:r>
              </a:p>
            </p:txBody>
          </p:sp>
        </mc:Fallback>
      </mc:AlternateContent>
      <p:sp>
        <p:nvSpPr>
          <p:cNvPr id="30" name="Oval Callout 29"/>
          <p:cNvSpPr/>
          <p:nvPr/>
        </p:nvSpPr>
        <p:spPr>
          <a:xfrm>
            <a:off x="8305800" y="4297580"/>
            <a:ext cx="1676400" cy="84592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1433058" y="5162757"/>
                <a:ext cx="15559542"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Vì</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thuộc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33058" y="5162757"/>
                <a:ext cx="15559542" cy="3785652"/>
              </a:xfrm>
              <a:prstGeom prst="rect">
                <a:avLst/>
              </a:prstGeom>
              <a:blipFill>
                <a:blip r:embed="rId21"/>
                <a:stretch>
                  <a:fillRect l="-1371" r="-1371" b="-3060"/>
                </a:stretch>
              </a:blipFill>
            </p:spPr>
            <p:txBody>
              <a:bodyPr/>
              <a:lstStyle/>
              <a:p>
                <a:r>
                  <a:rPr lang="en-US">
                    <a:noFill/>
                  </a:rPr>
                  <a:t> </a:t>
                </a:r>
              </a:p>
            </p:txBody>
          </p:sp>
        </mc:Fallback>
      </mc:AlternateContent>
    </p:spTree>
    <p:extLst>
      <p:ext uri="{BB962C8B-B14F-4D97-AF65-F5344CB8AC3E}">
        <p14:creationId xmlns:p14="http://schemas.microsoft.com/office/powerpoint/2010/main" val="115972236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595528">
            <a:off x="15529804" y="8857470"/>
            <a:ext cx="2850633" cy="1606720"/>
          </a:xfrm>
          <a:prstGeom prst="rect">
            <a:avLst/>
          </a:prstGeom>
        </p:spPr>
      </p:pic>
      <p:grpSp>
        <p:nvGrpSpPr>
          <p:cNvPr id="28" name="Group 27"/>
          <p:cNvGrpSpPr/>
          <p:nvPr/>
        </p:nvGrpSpPr>
        <p:grpSpPr>
          <a:xfrm>
            <a:off x="-965381" y="369947"/>
            <a:ext cx="5461181" cy="1586086"/>
            <a:chOff x="-660583" y="785589"/>
            <a:chExt cx="5461181" cy="1586086"/>
          </a:xfrm>
        </p:grpSpPr>
        <p:grpSp>
          <p:nvGrpSpPr>
            <p:cNvPr id="2" name="Group 2"/>
            <p:cNvGrpSpPr/>
            <p:nvPr/>
          </p:nvGrpSpPr>
          <p:grpSpPr>
            <a:xfrm rot="-5400000">
              <a:off x="1276965" y="-1151959"/>
              <a:ext cx="1586086"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8" name="Rectangle 7"/>
            <p:cNvSpPr/>
            <p:nvPr/>
          </p:nvSpPr>
          <p:spPr>
            <a:xfrm>
              <a:off x="34218" y="962042"/>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2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4724400" y="840417"/>
                <a:ext cx="13229432" cy="717761"/>
              </a:xfrm>
              <a:prstGeom prst="rect">
                <a:avLst/>
              </a:prstGeom>
            </p:spPr>
            <p:txBody>
              <a:bodyPr wrap="square">
                <a:spAutoFit/>
              </a:bodyPr>
              <a:lstStyle/>
              <a:p>
                <a:pPr>
                  <a:lnSpc>
                    <a:spcPct val="107000"/>
                  </a:lnSpc>
                  <a:spcAft>
                    <a:spcPts val="800"/>
                  </a:spcAft>
                </a:pPr>
                <a:r>
                  <a:rPr lang="nl-NL"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Tìm số đo </a:t>
                </a:r>
                <a14:m>
                  <m:oMath xmlns:m="http://schemas.openxmlformats.org/officeDocument/2006/math">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trong Hình 115.</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724400" y="840417"/>
                <a:ext cx="13229432" cy="717761"/>
              </a:xfrm>
              <a:prstGeom prst="rect">
                <a:avLst/>
              </a:prstGeom>
              <a:blipFill>
                <a:blip r:embed="rId6"/>
                <a:stretch>
                  <a:fillRect l="-1613" t="-16102" b="-33051"/>
                </a:stretch>
              </a:blipFill>
            </p:spPr>
            <p:txBody>
              <a:bodyPr/>
              <a:lstStyle/>
              <a:p>
                <a:r>
                  <a:rPr lang="en-US">
                    <a:noFill/>
                  </a:rPr>
                  <a:t> </a:t>
                </a:r>
              </a:p>
            </p:txBody>
          </p:sp>
        </mc:Fallback>
      </mc:AlternateContent>
      <p:sp>
        <p:nvSpPr>
          <p:cNvPr id="29" name="Oval Callout 28"/>
          <p:cNvSpPr/>
          <p:nvPr/>
        </p:nvSpPr>
        <p:spPr>
          <a:xfrm>
            <a:off x="8229600" y="2400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5" name="Picture 4"/>
          <p:cNvPicPr>
            <a:picLocks noChangeAspect="1"/>
          </p:cNvPicPr>
          <p:nvPr/>
        </p:nvPicPr>
        <p:blipFill>
          <a:blip r:embed="rId7"/>
          <a:stretch>
            <a:fillRect/>
          </a:stretch>
        </p:blipFill>
        <p:spPr>
          <a:xfrm>
            <a:off x="533400" y="2766357"/>
            <a:ext cx="5631782" cy="55876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6705600" y="3592686"/>
                <a:ext cx="11087654" cy="5078698"/>
              </a:xfrm>
              <a:prstGeom prst="rect">
                <a:avLst/>
              </a:prstGeom>
            </p:spPr>
            <p:txBody>
              <a:bodyPr wrap="square">
                <a:spAutoFit/>
              </a:bodyPr>
              <a:lstStyle/>
              <a:p>
                <a:pPr marL="30480" marR="30480" algn="just">
                  <a:lnSpc>
                    <a:spcPct val="150000"/>
                  </a:lnSpc>
                  <a:spcAft>
                    <a:spcPts val="1200"/>
                  </a:spcAft>
                </a:pP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Ta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thấy</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B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C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cắt</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nhau</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AI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𝐵𝐴𝐼</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𝐼𝐴𝐶</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oMath>
                </a14:m>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6705600" y="3592686"/>
                <a:ext cx="11087654" cy="5078698"/>
              </a:xfrm>
              <a:prstGeom prst="rect">
                <a:avLst/>
              </a:prstGeom>
              <a:blipFill>
                <a:blip r:embed="rId8"/>
                <a:stretch>
                  <a:fillRect l="-1649" r="-1649"/>
                </a:stretch>
              </a:blipFill>
            </p:spPr>
            <p:txBody>
              <a:bodyPr/>
              <a:lstStyle/>
              <a:p>
                <a:r>
                  <a:rPr lang="en-US">
                    <a:noFill/>
                  </a:rPr>
                  <a:t> </a:t>
                </a:r>
              </a:p>
            </p:txBody>
          </p:sp>
        </mc:Fallback>
      </mc:AlternateContent>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009392" y="747485"/>
            <a:ext cx="1891456" cy="1177432"/>
          </a:xfrm>
          <a:prstGeom prst="rect">
            <a:avLst/>
          </a:prstGeom>
        </p:spPr>
      </p:pic>
    </p:spTree>
    <p:extLst>
      <p:ext uri="{BB962C8B-B14F-4D97-AF65-F5344CB8AC3E}">
        <p14:creationId xmlns:p14="http://schemas.microsoft.com/office/powerpoint/2010/main" val="23417180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0" dur="500"/>
                                        <p:tgtEl>
                                          <p:spTgt spid="9">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53408" y="9631954"/>
            <a:ext cx="8659085" cy="286832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289378" y="1939138"/>
                <a:ext cx="15697200" cy="1839606"/>
              </a:xfrm>
              <a:prstGeom prst="rect">
                <a:avLst/>
              </a:prstGeom>
            </p:spPr>
            <p:txBody>
              <a:bodyPr wrap="square">
                <a:spAutoFit/>
              </a:bodyPr>
              <a:lstStyle/>
              <a:p>
                <a:pPr algn="just">
                  <a:lnSpc>
                    <a:spcPct val="150000"/>
                  </a:lnSpc>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116 )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89378" y="1939138"/>
                <a:ext cx="15697200" cy="1839606"/>
              </a:xfrm>
              <a:prstGeom prst="rect">
                <a:avLst/>
              </a:prstGeom>
              <a:blipFill>
                <a:blip r:embed="rId12"/>
                <a:stretch>
                  <a:fillRect l="-1398" b="-12583"/>
                </a:stretch>
              </a:blipFill>
            </p:spPr>
            <p:txBody>
              <a:bodyPr/>
              <a:lstStyle/>
              <a:p>
                <a:r>
                  <a:rPr lang="en-US">
                    <a:noFill/>
                  </a:rPr>
                  <a:t> </a:t>
                </a:r>
              </a:p>
            </p:txBody>
          </p:sp>
        </mc:Fallback>
      </mc:AlternateContent>
      <p:sp>
        <p:nvSpPr>
          <p:cNvPr id="5" name="Rectangle 4"/>
          <p:cNvSpPr/>
          <p:nvPr/>
        </p:nvSpPr>
        <p:spPr>
          <a:xfrm>
            <a:off x="9698623" y="6270807"/>
            <a:ext cx="4210033" cy="71776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lnSpc>
                <a:spcPct val="107000"/>
              </a:lnSpc>
              <a:spcAft>
                <a:spcPts val="800"/>
              </a:spcAft>
            </a:pPr>
            <a:r>
              <a:rPr lang="en-US" sz="4000">
                <a:solidFill>
                  <a:schemeClr val="bg1"/>
                </a:solidFill>
                <a:latin typeface="Arial" panose="020B0604020202020204" pitchFamily="34" charset="0"/>
                <a:ea typeface="Calibri" panose="020F0502020204030204" pitchFamily="34" charset="0"/>
                <a:cs typeface="Times New Roman" panose="02020603050405020304" pitchFamily="18" charset="0"/>
              </a:rPr>
              <a:t>IP = IM = IN.</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10965440" y="4453289"/>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2784" y="4443263"/>
            <a:ext cx="5283200" cy="5238750"/>
          </a:xfrm>
          <a:prstGeom prst="rect">
            <a:avLst/>
          </a:prstGeom>
        </p:spPr>
      </p:pic>
      <p:pic>
        <p:nvPicPr>
          <p:cNvPr id="21"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773400" y="7200900"/>
            <a:ext cx="1752600" cy="2680842"/>
          </a:xfrm>
          <a:prstGeom prst="rect">
            <a:avLst/>
          </a:prstGeom>
        </p:spPr>
      </p:pic>
    </p:spTree>
    <p:extLst>
      <p:ext uri="{BB962C8B-B14F-4D97-AF65-F5344CB8AC3E}">
        <p14:creationId xmlns:p14="http://schemas.microsoft.com/office/powerpoint/2010/main" val="24795208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06989">
            <a:off x="543737" y="172543"/>
            <a:ext cx="1164836" cy="1676022"/>
          </a:xfrm>
          <a:prstGeom prst="rect">
            <a:avLst/>
          </a:prstGeom>
        </p:spPr>
      </p:pic>
      <p:sp>
        <p:nvSpPr>
          <p:cNvPr id="9" name="TextBox 9"/>
          <p:cNvSpPr txBox="1"/>
          <p:nvPr/>
        </p:nvSpPr>
        <p:spPr>
          <a:xfrm>
            <a:off x="9849620"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Topics</a:t>
            </a:r>
          </a:p>
        </p:txBody>
      </p:sp>
      <p:sp>
        <p:nvSpPr>
          <p:cNvPr id="10" name="TextBox 10"/>
          <p:cNvSpPr txBox="1"/>
          <p:nvPr/>
        </p:nvSpPr>
        <p:spPr>
          <a:xfrm>
            <a:off x="14341942"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Requirements</a:t>
            </a:r>
          </a:p>
        </p:txBody>
      </p:sp>
      <p:sp>
        <p:nvSpPr>
          <p:cNvPr id="12" name="Google Shape;7771;p33"/>
          <p:cNvSpPr txBox="1">
            <a:spLocks/>
          </p:cNvSpPr>
          <p:nvPr/>
        </p:nvSpPr>
        <p:spPr>
          <a:xfrm>
            <a:off x="3962400" y="876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smtClean="0">
                <a:solidFill>
                  <a:schemeClr val="bg1"/>
                </a:solidFill>
                <a:latin typeface="Arial" panose="020B0604020202020204" pitchFamily="34" charset="0"/>
              </a:rPr>
              <a:t>KHỞI ĐỘNG</a:t>
            </a:r>
            <a:endParaRPr lang="vi-VN" sz="6000" b="1" kern="0" dirty="0">
              <a:solidFill>
                <a:schemeClr val="bg1"/>
              </a:solidFill>
              <a:latin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62805">
            <a:off x="452517" y="8536198"/>
            <a:ext cx="1096703" cy="1233510"/>
          </a:xfrm>
          <a:prstGeom prst="rect">
            <a:avLst/>
          </a:prstGeom>
        </p:spPr>
      </p:pic>
      <p:sp>
        <p:nvSpPr>
          <p:cNvPr id="17" name="Rectangle 16"/>
          <p:cNvSpPr/>
          <p:nvPr/>
        </p:nvSpPr>
        <p:spPr>
          <a:xfrm>
            <a:off x="926418" y="2053718"/>
            <a:ext cx="17209182" cy="1839606"/>
          </a:xfrm>
          <a:prstGeom prst="rect">
            <a:avLst/>
          </a:prstGeom>
        </p:spPr>
        <p:txBody>
          <a:bodyPr wrap="square">
            <a:spAutoFit/>
          </a:bodyPr>
          <a:lstStyle/>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Bạn Ngân gấp một miếng bìa hình tam giác để các nếp gấp tạo thành ba tia phân giác của các góc ở đỉnh của tam giác đó.</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324600" y="4196109"/>
            <a:ext cx="5905500" cy="4400550"/>
          </a:xfrm>
          <a:prstGeom prst="rect">
            <a:avLst/>
          </a:prstGeom>
        </p:spPr>
      </p:pic>
      <p:sp>
        <p:nvSpPr>
          <p:cNvPr id="7" name="Rectangle 6"/>
          <p:cNvSpPr/>
          <p:nvPr/>
        </p:nvSpPr>
        <p:spPr>
          <a:xfrm>
            <a:off x="5621693" y="9098472"/>
            <a:ext cx="7287572" cy="717761"/>
          </a:xfrm>
          <a:prstGeom prst="rect">
            <a:avLst/>
          </a:prstGeom>
        </p:spPr>
        <p:txBody>
          <a:bodyPr wrap="none">
            <a:spAutoFit/>
          </a:bodyPr>
          <a:lstStyle/>
          <a:p>
            <a:pPr>
              <a:lnSpc>
                <a:spcPct val="107000"/>
              </a:lnSpc>
              <a:spcBef>
                <a:spcPts val="600"/>
              </a:spcBef>
              <a:spcAft>
                <a:spcPts val="800"/>
              </a:spcAft>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nếp gấp đó có đặc điểm gì?</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p:cNvPicPr>
            <a:picLocks noChangeAspect="1"/>
          </p:cNvPicPr>
          <p:nvPr/>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341943" y="7108696"/>
            <a:ext cx="2193458" cy="2028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87073" y="8296401"/>
            <a:ext cx="12469085" cy="4130384"/>
          </a:xfrm>
          <a:prstGeom prst="rect">
            <a:avLst/>
          </a:prstGeom>
        </p:spPr>
      </p:pic>
      <p:pic>
        <p:nvPicPr>
          <p:cNvPr id="2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223527" y="8723293"/>
            <a:ext cx="12469085" cy="4130384"/>
          </a:xfrm>
          <a:prstGeom prst="rect">
            <a:avLst/>
          </a:prstGeom>
        </p:spPr>
      </p:pic>
      <p:pic>
        <p:nvPicPr>
          <p:cNvPr id="2" name="Picture 2"/>
          <p:cNvPicPr>
            <a:picLocks noChangeAspect="1"/>
          </p:cNvPicPr>
          <p:nvPr/>
        </p:nvPicPr>
        <p:blipFill>
          <a:blip r:embed="rId8">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8">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51049" y="-293726"/>
            <a:ext cx="11141563" cy="11141563"/>
          </a:xfrm>
          <a:prstGeom prst="rect">
            <a:avLst/>
          </a:prstGeom>
        </p:spPr>
      </p:pic>
      <p:pic>
        <p:nvPicPr>
          <p:cNvPr id="22"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rot="19117987">
            <a:off x="1718337" y="711185"/>
            <a:ext cx="950652" cy="603664"/>
          </a:xfrm>
          <a:prstGeom prst="rect">
            <a:avLst/>
          </a:prstGeom>
        </p:spPr>
      </p:pic>
      <p:sp>
        <p:nvSpPr>
          <p:cNvPr id="5" name="Rectangle 4"/>
          <p:cNvSpPr/>
          <p:nvPr/>
        </p:nvSpPr>
        <p:spPr>
          <a:xfrm>
            <a:off x="2438400" y="1072604"/>
            <a:ext cx="13544895" cy="2865528"/>
          </a:xfrm>
          <a:prstGeom prst="rect">
            <a:avLst/>
          </a:prstGeom>
        </p:spPr>
        <p:txBody>
          <a:bodyPr wrap="square">
            <a:spAutoFit/>
          </a:bodyPr>
          <a:lstStyle/>
          <a:p>
            <a:pPr>
              <a:lnSpc>
                <a:spcPct val="150000"/>
              </a:lnSpc>
            </a:pP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Nhận</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xét</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đều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1600200" y="4366868"/>
            <a:ext cx="14935200" cy="4434232"/>
            <a:chOff x="1600200" y="4366868"/>
            <a:chExt cx="14935200" cy="4434232"/>
          </a:xfrm>
        </p:grpSpPr>
        <p:grpSp>
          <p:nvGrpSpPr>
            <p:cNvPr id="8" name="Group 7"/>
            <p:cNvGrpSpPr/>
            <p:nvPr/>
          </p:nvGrpSpPr>
          <p:grpSpPr>
            <a:xfrm>
              <a:off x="1600200" y="4366868"/>
              <a:ext cx="14935200" cy="4434232"/>
              <a:chOff x="5599155" y="2247897"/>
              <a:chExt cx="11658600" cy="4513568"/>
            </a:xfrm>
          </p:grpSpPr>
          <p:grpSp>
            <p:nvGrpSpPr>
              <p:cNvPr id="9" name="Group 8"/>
              <p:cNvGrpSpPr/>
              <p:nvPr/>
            </p:nvGrpSpPr>
            <p:grpSpPr>
              <a:xfrm>
                <a:off x="5599155" y="2247897"/>
                <a:ext cx="11658600" cy="4311398"/>
                <a:chOff x="8458200" y="1405641"/>
                <a:chExt cx="7086600" cy="5306091"/>
              </a:xfrm>
            </p:grpSpPr>
            <p:pic>
              <p:nvPicPr>
                <p:cNvPr id="12" name="Picture 2"/>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58200" y="1405641"/>
                  <a:ext cx="7086600" cy="5306091"/>
                </a:xfrm>
                <a:prstGeom prst="rect">
                  <a:avLst/>
                </a:prstGeom>
              </p:spPr>
            </p:pic>
            <p:sp>
              <p:nvSpPr>
                <p:cNvPr id="13" name="Rectangle 12"/>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5"/>
              <p:cNvPicPr>
                <a:picLocks noChangeAspect="1"/>
              </p:cNvPicPr>
              <p:nvPr/>
            </p:nvPicPr>
            <p:blipFill>
              <a:blip r:embed="rId34" cstate="print">
                <a:extLst>
                  <a:ext uri="{BEBA8EAE-BF5A-486C-A8C5-ECC9F3942E4B}">
                    <a14:imgProps xmlns:a14="http://schemas.microsoft.com/office/drawing/2010/main">
                      <a14:imgLayer r:embed="rId35">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2748276">
                <a:off x="6119060" y="5802009"/>
                <a:ext cx="829244" cy="1089667"/>
              </a:xfrm>
              <a:prstGeom prst="rect">
                <a:avLst/>
              </a:prstGeom>
            </p:spPr>
          </p:pic>
        </p:grpSp>
        <p:sp>
          <p:nvSpPr>
            <p:cNvPr id="4" name="Rectangle 3"/>
            <p:cNvSpPr/>
            <p:nvPr/>
          </p:nvSpPr>
          <p:spPr>
            <a:xfrm>
              <a:off x="2836206" y="5882585"/>
              <a:ext cx="12724489" cy="1938992"/>
            </a:xfrm>
            <a:prstGeom prst="rect">
              <a:avLst/>
            </a:prstGeom>
          </p:spPr>
          <p:txBody>
            <a:bodyPr wrap="square">
              <a:spAutoFit/>
            </a:bodyPr>
            <a:lstStyle/>
            <a:p>
              <a:pPr>
                <a:lnSpc>
                  <a:spcPct val="150000"/>
                </a:lnSpc>
                <a:spcAft>
                  <a:spcPts val="1200"/>
                </a:spcAft>
              </a:pPr>
              <a:r>
                <a:rPr lang="en-US" sz="4000" dirty="0" err="1" smtClean="0">
                  <a:latin typeface="Arial" panose="020B0604020202020204" pitchFamily="34" charset="0"/>
                  <a:ea typeface="Calibri" panose="020F0502020204030204" pitchFamily="34" charset="0"/>
                  <a:cs typeface="Times New Roman" panose="02020603050405020304" pitchFamily="18" charset="0"/>
                </a:rPr>
                <a:t>Trong</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7387502" y="4925977"/>
              <a:ext cx="4038600" cy="861774"/>
            </a:xfrm>
            <a:prstGeom prst="rect">
              <a:avLst/>
            </a:prstGeom>
            <a:noFill/>
          </p:spPr>
          <p:txBody>
            <a:bodyPr wrap="square" rtlCol="0">
              <a:spAutoFit/>
            </a:bodyPr>
            <a:lstStyle/>
            <a:p>
              <a:r>
                <a:rPr lang="en-US" sz="5000" b="1" dirty="0" smtClean="0">
                  <a:latin typeface="Arial" panose="020B0604020202020204" pitchFamily="34" charset="0"/>
                  <a:cs typeface="Arial" panose="020B0604020202020204" pitchFamily="34" charset="0"/>
                </a:rPr>
                <a:t>KẾT LUẬN</a:t>
              </a:r>
              <a:endParaRPr lang="en-US" sz="5000" b="1" dirty="0">
                <a:latin typeface="Arial" panose="020B0604020202020204" pitchFamily="34" charset="0"/>
                <a:cs typeface="Arial" panose="020B0604020202020204" pitchFamily="34" charset="0"/>
              </a:endParaRPr>
            </a:p>
          </p:txBody>
        </p:sp>
      </p:grpSp>
      <p:pic>
        <p:nvPicPr>
          <p:cNvPr id="18" name="Picture 3"/>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flipH="1">
            <a:off x="14737541" y="6501861"/>
            <a:ext cx="3166996" cy="4040675"/>
          </a:xfrm>
          <a:prstGeom prst="rect">
            <a:avLst/>
          </a:prstGeom>
        </p:spPr>
      </p:pic>
      <p:pic>
        <p:nvPicPr>
          <p:cNvPr id="19" name="Picture 20"/>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6000820" y="502726"/>
            <a:ext cx="1571509" cy="1050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09600" y="96319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819992" y="96492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896600" y="96319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800"/>
              </a:spcAft>
            </a:pPr>
            <a:r>
              <a:rPr lang="nl-NL" sz="4500" b="1" dirty="0" smtClean="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rPr>
              <a:t>CHỨNG MINH</a:t>
            </a:r>
            <a:endParaRPr lang="en-US" sz="4500" b="1" dirty="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12358" y="9510754"/>
            <a:ext cx="2919163" cy="53274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533399" y="1571746"/>
                <a:ext cx="16992600" cy="1839606"/>
              </a:xfrm>
              <a:prstGeom prst="rect">
                <a:avLst/>
              </a:prstGeom>
            </p:spPr>
            <p:txBody>
              <a:bodyPr wrap="square">
                <a:spAutoFit/>
              </a:bodyPr>
              <a:lstStyle/>
              <a:p>
                <a:pPr algn="just">
                  <a:lnSpc>
                    <a:spcPct val="150000"/>
                  </a:lnSpc>
                  <a:spcAft>
                    <a:spcPts val="1200"/>
                  </a:spcAft>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𝐶𝐵𝐴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𝐶𝐴</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117).</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960266" y="4777919"/>
                <a:ext cx="10210800" cy="4708981"/>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Suy</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𝐴𝐶𝐵</m:t>
                    </m:r>
                  </m:oMath>
                </a14:m>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960266" y="4777919"/>
                <a:ext cx="10210800" cy="4708981"/>
              </a:xfrm>
              <a:prstGeom prst="rect">
                <a:avLst/>
              </a:prstGeom>
              <a:blipFill>
                <a:blip r:embed="rId18"/>
                <a:stretch>
                  <a:fillRect l="-2149" r="-2090" b="-2332"/>
                </a:stretch>
              </a:blipFill>
            </p:spPr>
            <p:txBody>
              <a:bodyPr/>
              <a:lstStyle/>
              <a:p>
                <a:r>
                  <a:rPr lang="en-US">
                    <a:noFill/>
                  </a:rPr>
                  <a:t> </a:t>
                </a:r>
              </a:p>
            </p:txBody>
          </p:sp>
        </mc:Fallback>
      </mc:AlternateContent>
      <p:sp>
        <p:nvSpPr>
          <p:cNvPr id="14" name="Oval Callout 13"/>
          <p:cNvSpPr/>
          <p:nvPr/>
        </p:nvSpPr>
        <p:spPr>
          <a:xfrm>
            <a:off x="10874546" y="3924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85102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33400" y="93271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896192" y="93444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972800" y="93271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rPr>
              <a:t>CHỨNG MINH</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02342" y="9487553"/>
            <a:ext cx="2919163" cy="53274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533399" y="1571746"/>
                <a:ext cx="16992600" cy="18396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Vẽ các đường phân giác của các góc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𝐵𝐴𝐶</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𝐶𝐵𝐴</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cắt nhau tại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Gọi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𝑃</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lần lượt là hình chiếu của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trên các cạnh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𝐶𝐴</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(Hình 117).</a:t>
                </a: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400800" y="5167848"/>
                <a:ext cx="11430000"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cùng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qua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khác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𝐼𝑃</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đều</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400800" y="5167848"/>
                <a:ext cx="11430000" cy="3785652"/>
              </a:xfrm>
              <a:prstGeom prst="rect">
                <a:avLst/>
              </a:prstGeom>
              <a:blipFill>
                <a:blip r:embed="rId18"/>
                <a:stretch>
                  <a:fillRect l="-1867" r="-1867" b="-3060"/>
                </a:stretch>
              </a:blipFill>
            </p:spPr>
            <p:txBody>
              <a:bodyPr/>
              <a:lstStyle/>
              <a:p>
                <a:r>
                  <a:rPr lang="en-US">
                    <a:noFill/>
                  </a:rPr>
                  <a:t> </a:t>
                </a:r>
              </a:p>
            </p:txBody>
          </p:sp>
        </mc:Fallback>
      </mc:AlternateContent>
      <p:sp>
        <p:nvSpPr>
          <p:cNvPr id="14" name="Oval Callout 13"/>
          <p:cNvSpPr/>
          <p:nvPr/>
        </p:nvSpPr>
        <p:spPr>
          <a:xfrm>
            <a:off x="10874546" y="39582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942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696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120</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17417" y="8218127"/>
            <a:ext cx="1085917" cy="159792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056453" y="2119848"/>
                <a:ext cx="15937925" cy="378565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Cho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Hình</a:t>
                </a:r>
                <a:r>
                  <a:rPr lang="en-US" sz="4000" dirty="0" smtClean="0">
                    <a:effectLst/>
                    <a:latin typeface="Arial" panose="020B0604020202020204" pitchFamily="34" charset="0"/>
                    <a:ea typeface="Calibri" panose="020F0502020204030204" pitchFamily="34" charset="0"/>
                    <a:cs typeface="Arial" panose="020B0604020202020204" pitchFamily="34" charset="0"/>
                  </a:rPr>
                  <a:t> 118).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đoạn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56453" y="2119848"/>
                <a:ext cx="15937925" cy="3785652"/>
              </a:xfrm>
              <a:prstGeom prst="rect">
                <a:avLst/>
              </a:prstGeom>
              <a:blipFill>
                <a:blip r:embed="rId14"/>
                <a:stretch>
                  <a:fillRect l="-1338" r="-1338" b="-3060"/>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a:off x="6891979" y="5988699"/>
            <a:ext cx="4678618" cy="3650601"/>
          </a:xfrm>
          <a:prstGeom prst="rect">
            <a:avLst/>
          </a:prstGeom>
        </p:spPr>
      </p:pic>
      <p:pic>
        <p:nvPicPr>
          <p:cNvPr id="15" name="Picture 24"/>
          <p:cNvPicPr>
            <a:picLocks noChangeAspect="1"/>
          </p:cNvPicPr>
          <p:nvPr/>
        </p:nvPicPr>
        <p:blipFill>
          <a:blip r:embed="rId16"/>
          <a:srcRect/>
          <a:stretch>
            <a:fillRect/>
          </a:stretch>
        </p:blipFill>
        <p:spPr>
          <a:xfrm>
            <a:off x="14706600" y="6576070"/>
            <a:ext cx="1648655" cy="1234430"/>
          </a:xfrm>
          <a:prstGeom prst="rect">
            <a:avLst/>
          </a:prstGeom>
        </p:spPr>
      </p:pic>
    </p:spTree>
    <p:extLst>
      <p:ext uri="{BB962C8B-B14F-4D97-AF65-F5344CB8AC3E}">
        <p14:creationId xmlns:p14="http://schemas.microsoft.com/office/powerpoint/2010/main" val="28068652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4"/>
          <a:stretch>
            <a:fillRect/>
          </a:stretch>
        </p:blipFill>
        <p:spPr>
          <a:xfrm>
            <a:off x="533400" y="2270329"/>
            <a:ext cx="5238194" cy="44196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087415" y="1995636"/>
                <a:ext cx="11678206" cy="727994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Do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Vì</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087415" y="1995636"/>
                <a:ext cx="11678206" cy="7279942"/>
              </a:xfrm>
              <a:prstGeom prst="rect">
                <a:avLst/>
              </a:prstGeom>
              <a:blipFill>
                <a:blip r:embed="rId15"/>
                <a:stretch>
                  <a:fillRect l="-1880" r="-1880" b="-2343"/>
                </a:stretch>
              </a:blipFill>
            </p:spPr>
            <p:txBody>
              <a:bodyPr/>
              <a:lstStyle/>
              <a:p>
                <a:r>
                  <a:rPr lang="en-US">
                    <a:noFill/>
                  </a:rPr>
                  <a:t> </a:t>
                </a:r>
              </a:p>
            </p:txBody>
          </p:sp>
        </mc:Fallback>
      </mc:AlternateContent>
    </p:spTree>
    <p:extLst>
      <p:ext uri="{BB962C8B-B14F-4D97-AF65-F5344CB8AC3E}">
        <p14:creationId xmlns:p14="http://schemas.microsoft.com/office/powerpoint/2010/main" val="2832956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barn(inVertic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ipe(down)">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4"/>
          <a:stretch>
            <a:fillRect/>
          </a:stretch>
        </p:blipFill>
        <p:spPr>
          <a:xfrm>
            <a:off x="533400" y="2270329"/>
            <a:ext cx="5238194" cy="44196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265009" y="2532320"/>
                <a:ext cx="11678206" cy="5682197"/>
              </a:xfrm>
              <a:prstGeom prst="rect">
                <a:avLst/>
              </a:prstGeom>
            </p:spPr>
            <p:txBody>
              <a:bodyPr wrap="square">
                <a:spAutoFit/>
              </a:bodyPr>
              <a:lstStyle/>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Trong </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lvl="0" algn="ctr">
                  <a:lnSpc>
                    <a:spcPct val="150000"/>
                  </a:lnSpc>
                  <a:defRPr/>
                </a:pP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265009" y="2532320"/>
                <a:ext cx="11678206" cy="5682197"/>
              </a:xfrm>
              <a:prstGeom prst="rect">
                <a:avLst/>
              </a:prstGeom>
              <a:blipFill>
                <a:blip r:embed="rId15"/>
                <a:stretch>
                  <a:fillRect l="-1880" b="-1608"/>
                </a:stretch>
              </a:blipFill>
            </p:spPr>
            <p:txBody>
              <a:bodyPr/>
              <a:lstStyle/>
              <a:p>
                <a:r>
                  <a:rPr lang="en-US">
                    <a:noFill/>
                  </a:rPr>
                  <a:t> </a:t>
                </a:r>
              </a:p>
            </p:txBody>
          </p:sp>
        </mc:Fallback>
      </mc:AlternateContent>
    </p:spTree>
    <p:extLst>
      <p:ext uri="{BB962C8B-B14F-4D97-AF65-F5344CB8AC3E}">
        <p14:creationId xmlns:p14="http://schemas.microsoft.com/office/powerpoint/2010/main" val="3112285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ipe(down)">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grpSp>
        <p:nvGrpSpPr>
          <p:cNvPr id="2" name="Group 2"/>
          <p:cNvGrpSpPr/>
          <p:nvPr/>
        </p:nvGrpSpPr>
        <p:grpSpPr>
          <a:xfrm rot="-5400000">
            <a:off x="8558227" y="-1309673"/>
            <a:ext cx="1170024" cy="472592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033697" y="63707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396674">
            <a:off x="15943895" y="311198"/>
            <a:ext cx="2291137" cy="1291368"/>
          </a:xfrm>
          <a:prstGeom prst="rect">
            <a:avLst/>
          </a:prstGeom>
        </p:spPr>
      </p:pic>
      <p:sp>
        <p:nvSpPr>
          <p:cNvPr id="8" name="Rectangle 7"/>
          <p:cNvSpPr/>
          <p:nvPr/>
        </p:nvSpPr>
        <p:spPr>
          <a:xfrm>
            <a:off x="6765036" y="468276"/>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3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8" name="Oval Callout 17"/>
          <p:cNvSpPr/>
          <p:nvPr/>
        </p:nvSpPr>
        <p:spPr>
          <a:xfrm>
            <a:off x="8305039" y="49149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867916" y="1866900"/>
            <a:ext cx="16535400" cy="2862322"/>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 N, P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BC, CA, AB.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rằng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 IB, IC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trực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NP, PM, MN.</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67916" y="5676900"/>
            <a:ext cx="5268162" cy="4206995"/>
          </a:xfrm>
          <a:prstGeom prst="rect">
            <a:avLst/>
          </a:prstGeom>
        </p:spPr>
      </p:pic>
      <p:sp>
        <p:nvSpPr>
          <p:cNvPr id="6" name="Rectangle 5"/>
          <p:cNvSpPr/>
          <p:nvPr/>
        </p:nvSpPr>
        <p:spPr>
          <a:xfrm>
            <a:off x="6780278" y="6167378"/>
            <a:ext cx="10898122" cy="2862322"/>
          </a:xfrm>
          <a:prstGeom prst="rect">
            <a:avLst/>
          </a:prstGeom>
        </p:spPr>
        <p:txBody>
          <a:bodyPr wrap="square">
            <a:spAutoFit/>
          </a:bodyPr>
          <a:lstStyle/>
          <a:p>
            <a:pPr marL="601980" marR="30480" indent="-571500">
              <a:lnSpc>
                <a:spcPct val="150000"/>
              </a:lnSpc>
              <a:buFont typeface="Arial" panose="020B0604020202020204" pitchFamily="34" charset="0"/>
              <a:buChar char="•"/>
            </a:pP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Chứng</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minh IA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Do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endPar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0480" marR="30480">
              <a:lnSpc>
                <a:spcPct val="150000"/>
              </a:lnSpc>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NP</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38080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down)">
                                      <p:cBhvr>
                                        <p:cTn id="37" dur="500"/>
                                        <p:tgtEl>
                                          <p:spTgt spid="6">
                                            <p:txEl>
                                              <p:pRg st="1" end="1"/>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down)">
                                      <p:cBhvr>
                                        <p:cTn id="4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43470"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277317">
            <a:off x="16396779" y="8513068"/>
            <a:ext cx="1664653" cy="1531557"/>
          </a:xfrm>
          <a:prstGeom prst="rect">
            <a:avLst/>
          </a:prstGeom>
        </p:spPr>
      </p:pic>
      <p:sp>
        <p:nvSpPr>
          <p:cNvPr id="36" name="Oval Callout 35"/>
          <p:cNvSpPr/>
          <p:nvPr/>
        </p:nvSpPr>
        <p:spPr>
          <a:xfrm>
            <a:off x="1874699" y="664478"/>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990600" y="4464189"/>
            <a:ext cx="15925800" cy="5632311"/>
          </a:xfrm>
          <a:prstGeom prst="rect">
            <a:avLst/>
          </a:prstGeom>
        </p:spPr>
        <p:txBody>
          <a:bodyPr wrap="square">
            <a:spAutoFit/>
          </a:bodyPr>
          <a:lstStyle/>
          <a:p>
            <a:pPr marL="30480" marR="30480" lvl="0">
              <a:lnSpc>
                <a:spcPct val="150000"/>
              </a:lnSpc>
            </a:pP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AI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theo</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giả</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err="1"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AP = AN (2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ứng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AP = AN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r>
              <a:rPr lang="en-US" sz="4000"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ight Brace 5"/>
          <p:cNvSpPr/>
          <p:nvPr/>
        </p:nvSpPr>
        <p:spPr>
          <a:xfrm>
            <a:off x="7077832" y="5607189"/>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8134168" y="5371903"/>
            <a:ext cx="7888530" cy="1938992"/>
          </a:xfrm>
          <a:prstGeom prst="rect">
            <a:avLst/>
          </a:prstGeom>
        </p:spPr>
        <p:txBody>
          <a:bodyPr wrap="square">
            <a:spAutoFit/>
          </a:bodyPr>
          <a:lstStyle/>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huyền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25"/>
          <a:stretch>
            <a:fillRect/>
          </a:stretch>
        </p:blipFill>
        <p:spPr>
          <a:xfrm>
            <a:off x="6773032" y="481410"/>
            <a:ext cx="4603908" cy="3676541"/>
          </a:xfrm>
          <a:prstGeom prst="rect">
            <a:avLst/>
          </a:prstGeom>
        </p:spPr>
      </p:pic>
    </p:spTree>
    <p:extLst>
      <p:ext uri="{BB962C8B-B14F-4D97-AF65-F5344CB8AC3E}">
        <p14:creationId xmlns:p14="http://schemas.microsoft.com/office/powerpoint/2010/main" val="3608857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down)">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066862">
            <a:off x="16551740" y="-404559"/>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277317">
            <a:off x="16085834" y="8371713"/>
            <a:ext cx="1664653" cy="1531557"/>
          </a:xfrm>
          <a:prstGeom prst="rect">
            <a:avLst/>
          </a:prstGeom>
        </p:spPr>
      </p:pic>
      <p:sp>
        <p:nvSpPr>
          <p:cNvPr id="36" name="Oval Callout 35"/>
          <p:cNvSpPr/>
          <p:nvPr/>
        </p:nvSpPr>
        <p:spPr>
          <a:xfrm>
            <a:off x="8382000" y="4489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392188" y="1562100"/>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minh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∆BIP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IP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BP = BM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ight Brace 12"/>
          <p:cNvSpPr/>
          <p:nvPr/>
        </p:nvSpPr>
        <p:spPr>
          <a:xfrm>
            <a:off x="6553200" y="4521053"/>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25"/>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3274436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wipe(down)">
                                      <p:cBhvr>
                                        <p:cTn id="31" dur="500"/>
                                        <p:tgtEl>
                                          <p:spTgt spid="1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randombar(horizontal)">
                                      <p:cBhvr>
                                        <p:cTn id="36" dur="500"/>
                                        <p:tgtEl>
                                          <p:spTgt spid="1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animEffect transition="in" filter="fade">
                                      <p:cBhvr>
                                        <p:cTn id="41" dur="500"/>
                                        <p:tgtEl>
                                          <p:spTgt spid="1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xEl>
                                              <p:pRg st="8" end="8"/>
                                            </p:txEl>
                                          </p:spTgt>
                                        </p:tgtEl>
                                        <p:attrNameLst>
                                          <p:attrName>style.visibility</p:attrName>
                                        </p:attrNameLst>
                                      </p:cBhvr>
                                      <p:to>
                                        <p:strVal val="visible"/>
                                      </p:to>
                                    </p:set>
                                    <p:animEffect transition="in" filter="fade">
                                      <p:cBhvr>
                                        <p:cTn id="46" dur="500"/>
                                        <p:tgtEl>
                                          <p:spTgt spid="12">
                                            <p:txEl>
                                              <p:pRg st="8" end="8"/>
                                            </p:txEl>
                                          </p:spTgt>
                                        </p:tgtEl>
                                      </p:cBhvr>
                                    </p:animEffect>
                                    <p:anim calcmode="lin" valueType="num">
                                      <p:cBhvr>
                                        <p:cTn id="47"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277317">
            <a:off x="16093854" y="8499032"/>
            <a:ext cx="1664653" cy="1531557"/>
          </a:xfrm>
          <a:prstGeom prst="rect">
            <a:avLst/>
          </a:prstGeom>
        </p:spPr>
      </p:pic>
      <p:sp>
        <p:nvSpPr>
          <p:cNvPr id="36" name="Oval Callout 35"/>
          <p:cNvSpPr/>
          <p:nvPr/>
        </p:nvSpPr>
        <p:spPr>
          <a:xfrm>
            <a:off x="8382000" y="39880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562932" y="1358494"/>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minh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CM = CN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ight Brace 10"/>
          <p:cNvSpPr/>
          <p:nvPr/>
        </p:nvSpPr>
        <p:spPr>
          <a:xfrm>
            <a:off x="6477000" y="4533900"/>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25"/>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1870386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left)">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65787" y="8384271"/>
            <a:ext cx="1835902"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31372" flipH="1">
            <a:off x="15873531" y="3829239"/>
            <a:ext cx="2198653" cy="172594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6543">
            <a:off x="1032775" y="7693693"/>
            <a:ext cx="2522151"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806296">
            <a:off x="932014" y="917333"/>
            <a:ext cx="1351605"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741990" y="287449"/>
            <a:ext cx="2142963" cy="2401079"/>
          </a:xfrm>
          <a:prstGeom prst="rect">
            <a:avLst/>
          </a:prstGeom>
        </p:spPr>
      </p:pic>
      <p:sp>
        <p:nvSpPr>
          <p:cNvPr id="11" name="Rectangle 10"/>
          <p:cNvSpPr/>
          <p:nvPr/>
        </p:nvSpPr>
        <p:spPr>
          <a:xfrm>
            <a:off x="2263236" y="1708663"/>
            <a:ext cx="13469264" cy="1609736"/>
          </a:xfrm>
          <a:prstGeom prst="rect">
            <a:avLst/>
          </a:prstGeom>
        </p:spPr>
        <p:txBody>
          <a:bodyPr wrap="square">
            <a:spAutoFit/>
          </a:bodyPr>
          <a:lstStyle/>
          <a:p>
            <a:pPr lvl="0" algn="ctr">
              <a:lnSpc>
                <a:spcPct val="150000"/>
              </a:lnSpc>
              <a:defRPr/>
            </a:pPr>
            <a:r>
              <a:rPr lang="vi-VN" sz="7500" b="1" kern="0" dirty="0">
                <a:solidFill>
                  <a:schemeClr val="bg1"/>
                </a:solidFill>
              </a:rPr>
              <a:t>CHƯƠNG VII: </a:t>
            </a:r>
            <a:r>
              <a:rPr lang="en-US" sz="7500" b="1" kern="0" dirty="0" smtClean="0">
                <a:solidFill>
                  <a:schemeClr val="bg1"/>
                </a:solidFill>
                <a:latin typeface="Arial" panose="020B0604020202020204" pitchFamily="34" charset="0"/>
                <a:cs typeface="Arial" panose="020B0604020202020204" pitchFamily="34" charset="0"/>
              </a:rPr>
              <a:t>TAM GIÁC</a:t>
            </a:r>
            <a:endParaRPr lang="vi-VN" sz="7500" b="1" kern="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558968" y="3955346"/>
            <a:ext cx="12877800" cy="3093154"/>
          </a:xfrm>
          <a:prstGeom prst="rect">
            <a:avLst/>
          </a:prstGeom>
        </p:spPr>
        <p:txBody>
          <a:bodyPr wrap="square">
            <a:spAutoFit/>
          </a:bodyPr>
          <a:lstStyle/>
          <a:p>
            <a:pPr lvl="0" algn="ctr">
              <a:lnSpc>
                <a:spcPct val="150000"/>
              </a:lnSpc>
              <a:defRPr/>
            </a:pPr>
            <a:r>
              <a:rPr lang="vi-VN" sz="6500" b="1" kern="0" dirty="0">
                <a:solidFill>
                  <a:srgbClr val="FFFF00"/>
                </a:solidFill>
                <a:ea typeface="Calibri" panose="020F0502020204030204" pitchFamily="34" charset="0"/>
                <a:cs typeface="Arial" panose="020B0604020202020204" pitchFamily="34" charset="0"/>
              </a:rPr>
              <a:t>BÀI 11: TÍNH CHẤT BA ĐƯỜNG PHÂN GIÁC CỦA TAM GIÁC</a:t>
            </a:r>
            <a:endParaRPr kumimoji="0" lang="en-US" sz="6500" b="1" i="0"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15560298" y="8559155"/>
            <a:ext cx="1447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143000" y="1139838"/>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5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239939" y="2095500"/>
                <a:ext cx="16057461" cy="2220095"/>
              </a:xfrm>
              <a:prstGeom prst="rect">
                <a:avLst/>
              </a:prstGeom>
            </p:spPr>
            <p:txBody>
              <a:bodyPr wrap="square">
                <a:spAutoFit/>
              </a:bodyPr>
              <a:lstStyle/>
              <a:p>
                <a:pPr>
                  <a:lnSpc>
                    <a:spcPct val="150000"/>
                  </a:lnSpc>
                </a:pPr>
                <a:r>
                  <a:rPr lang="fr-FR"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Cho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tam</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ABC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oMath>
                </a14:m>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Hai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 </a:t>
                </a:r>
                <a:r>
                  <a:rPr lang="fr-FR"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fr-FR"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ở 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BAO là:</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39939" y="2095500"/>
                <a:ext cx="16057461" cy="2220095"/>
              </a:xfrm>
              <a:prstGeom prst="rect">
                <a:avLst/>
              </a:prstGeom>
              <a:blipFill>
                <a:blip r:embed="rId24"/>
                <a:stretch>
                  <a:fillRect l="-1328" b="-10165"/>
                </a:stretch>
              </a:blipFill>
            </p:spPr>
            <p:txBody>
              <a:bodyPr/>
              <a:lstStyle/>
              <a:p>
                <a:r>
                  <a:rPr lang="en-US">
                    <a:noFill/>
                  </a:rPr>
                  <a:t> </a:t>
                </a:r>
              </a:p>
            </p:txBody>
          </p:sp>
        </mc:Fallback>
      </mc:AlternateContent>
      <p:sp>
        <p:nvSpPr>
          <p:cNvPr id="5" name="Rectangle 4"/>
          <p:cNvSpPr/>
          <p:nvPr/>
        </p:nvSpPr>
        <p:spPr>
          <a:xfrm>
            <a:off x="4987711" y="4695526"/>
            <a:ext cx="9144000" cy="3170099"/>
          </a:xfrm>
          <a:prstGeom prst="rect">
            <a:avLst/>
          </a:prstGeom>
        </p:spPr>
        <p:txBody>
          <a:bodyPr>
            <a:spAutoFit/>
          </a:bodyPr>
          <a:lstStyle/>
          <a:p>
            <a:pPr>
              <a:lnSpc>
                <a:spcPct val="250000"/>
              </a:lnSpc>
            </a:pPr>
            <a:r>
              <a:rPr lang="en-US" sz="4000" dirty="0">
                <a:solidFill>
                  <a:schemeClr val="bg1"/>
                </a:solidFill>
                <a:latin typeface="Arial" panose="020B0604020202020204" pitchFamily="34" charset="0"/>
                <a:ea typeface="Times New Roman" panose="02020603050405020304" pitchFamily="18" charset="0"/>
              </a:rPr>
              <a:t>A. </a:t>
            </a:r>
            <a:r>
              <a:rPr lang="en-US" sz="4000" dirty="0" smtClean="0">
                <a:solidFill>
                  <a:schemeClr val="bg1"/>
                </a:solidFill>
                <a:latin typeface="Arial" panose="020B0604020202020204" pitchFamily="34" charset="0"/>
                <a:ea typeface="Times New Roman" panose="02020603050405020304" pitchFamily="18" charset="0"/>
              </a:rPr>
              <a:t>25</a:t>
            </a:r>
            <a:r>
              <a:rPr lang="en-US" sz="4000" baseline="30000" dirty="0" smtClean="0">
                <a:solidFill>
                  <a:schemeClr val="bg1"/>
                </a:solidFill>
                <a:latin typeface="Arial" panose="020B0604020202020204" pitchFamily="34" charset="0"/>
                <a:ea typeface="Times New Roman" panose="02020603050405020304" pitchFamily="18" charset="0"/>
              </a:rPr>
              <a:t>o</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B</a:t>
            </a:r>
            <a:r>
              <a:rPr lang="en-US" sz="4000" dirty="0">
                <a:solidFill>
                  <a:schemeClr val="bg1"/>
                </a:solidFill>
                <a:latin typeface="Arial" panose="020B0604020202020204" pitchFamily="34" charset="0"/>
                <a:ea typeface="Times New Roman" panose="02020603050405020304" pitchFamily="18" charset="0"/>
              </a:rPr>
              <a:t>. 30</a:t>
            </a:r>
            <a:r>
              <a:rPr lang="en-US" sz="4000" baseline="30000" dirty="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Arial" panose="020B0604020202020204" pitchFamily="34" charset="0"/>
                <a:ea typeface="Times New Roman" panose="02020603050405020304" pitchFamily="18" charset="0"/>
              </a:rPr>
              <a:t>C. </a:t>
            </a:r>
            <a:r>
              <a:rPr lang="en-US" sz="4000" dirty="0" smtClean="0">
                <a:solidFill>
                  <a:schemeClr val="bg1"/>
                </a:solidFill>
                <a:latin typeface="Arial" panose="020B0604020202020204" pitchFamily="34" charset="0"/>
                <a:ea typeface="Times New Roman" panose="02020603050405020304" pitchFamily="18" charset="0"/>
              </a:rPr>
              <a:t>35</a:t>
            </a:r>
            <a:r>
              <a:rPr lang="en-US" sz="4000" baseline="30000" dirty="0" smtClean="0">
                <a:solidFill>
                  <a:schemeClr val="bg1"/>
                </a:solidFill>
                <a:latin typeface="Arial" panose="020B0604020202020204" pitchFamily="34" charset="0"/>
                <a:ea typeface="Times New Roman" panose="02020603050405020304" pitchFamily="18" charset="0"/>
              </a:rPr>
              <a:t>o</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D</a:t>
            </a:r>
            <a:r>
              <a:rPr lang="en-US" sz="4000" dirty="0">
                <a:solidFill>
                  <a:schemeClr val="bg1"/>
                </a:solidFill>
                <a:latin typeface="Arial" panose="020B0604020202020204" pitchFamily="34"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40</a:t>
            </a:r>
            <a:r>
              <a:rPr lang="en-US" sz="4000" baseline="30000" dirty="0" smtClean="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0287000" y="5210217"/>
            <a:ext cx="1905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83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295400" y="2137708"/>
                <a:ext cx="15654369" cy="1938992"/>
              </a:xfrm>
              <a:prstGeom prst="rect">
                <a:avLst/>
              </a:prstGeom>
            </p:spPr>
            <p:txBody>
              <a:bodyPr wrap="square">
                <a:spAutoFit/>
              </a:bodyPr>
              <a:lstStyle/>
              <a:p>
                <a:pPr>
                  <a:lnSpc>
                    <a:spcPct val="150000"/>
                  </a:lnSpc>
                </a:pPr>
                <a:r>
                  <a:rPr lang="en-US" sz="4000" b="1" dirty="0" err="1" smtClean="0">
                    <a:solidFill>
                      <a:schemeClr val="bg1"/>
                    </a:solidFill>
                    <a:latin typeface="Arial" panose="020B0604020202020204" pitchFamily="34" charset="0"/>
                    <a:ea typeface="Times New Roman" panose="02020603050405020304" pitchFamily="18" charset="0"/>
                  </a:rPr>
                  <a:t>Câu</a:t>
                </a:r>
                <a:r>
                  <a:rPr lang="en-US" sz="4000" b="1" dirty="0" smtClean="0">
                    <a:solidFill>
                      <a:schemeClr val="bg1"/>
                    </a:solidFill>
                    <a:latin typeface="Arial" panose="020B0604020202020204" pitchFamily="34" charset="0"/>
                    <a:ea typeface="Times New Roman" panose="02020603050405020304" pitchFamily="18" charset="0"/>
                  </a:rPr>
                  <a:t> 2:</a:t>
                </a:r>
                <a:r>
                  <a:rPr lang="en-US" sz="4000" dirty="0" smtClean="0">
                    <a:solidFill>
                      <a:schemeClr val="bg1"/>
                    </a:solidFill>
                    <a:effectLst/>
                    <a:latin typeface="Arial" panose="020B0604020202020204" pitchFamily="34" charset="0"/>
                    <a:ea typeface="Times New Roman" panose="02020603050405020304" pitchFamily="18" charset="0"/>
                  </a:rPr>
                  <a:t> </a:t>
                </a:r>
                <a:r>
                  <a:rPr lang="en-US" sz="4000" dirty="0">
                    <a:solidFill>
                      <a:schemeClr val="bg1"/>
                    </a:solidFill>
                    <a:effectLst/>
                    <a:latin typeface="Open Sans"/>
                    <a:ea typeface="Times New Roman" panose="02020603050405020304" pitchFamily="18" charset="0"/>
                  </a:rPr>
                  <a:t>Cho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𝐴𝐵𝐶</m:t>
                    </m:r>
                    <m:r>
                      <a:rPr lang="en-US" sz="4000" i="1">
                        <a:solidFill>
                          <a:schemeClr val="bg1"/>
                        </a:solidFill>
                        <a:effectLst/>
                        <a:latin typeface="Cambria Math" panose="02040503050406030204" pitchFamily="18" charset="0"/>
                        <a:ea typeface="Times New Roman" panose="02020603050405020304" pitchFamily="18" charset="0"/>
                      </a:rPr>
                      <m:t> </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cân</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a:t>
                </a:r>
                <a:r>
                  <a:rPr lang="en-US" sz="4000" dirty="0" err="1">
                    <a:solidFill>
                      <a:schemeClr val="bg1"/>
                    </a:solidFill>
                    <a:effectLst/>
                    <a:latin typeface="Calibri" panose="020F0502020204030204" pitchFamily="34" charset="0"/>
                    <a:ea typeface="Times New Roman" panose="02020603050405020304" pitchFamily="18" charset="0"/>
                  </a:rPr>
                  <a:t>ạ</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trung</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tuy</a:t>
                </a:r>
                <a:r>
                  <a:rPr lang="en-US" sz="4000" dirty="0" err="1">
                    <a:solidFill>
                      <a:schemeClr val="bg1"/>
                    </a:solidFill>
                    <a:effectLst/>
                    <a:latin typeface="Calibri" panose="020F0502020204030204" pitchFamily="34" charset="0"/>
                    <a:ea typeface="Times New Roman" panose="02020603050405020304" pitchFamily="18" charset="0"/>
                  </a:rPr>
                  <a:t>ế</a:t>
                </a:r>
                <a:r>
                  <a:rPr lang="en-US" sz="4000" dirty="0" err="1">
                    <a:solidFill>
                      <a:schemeClr val="bg1"/>
                    </a:solidFill>
                    <a:effectLst/>
                    <a:latin typeface="Open Sans"/>
                    <a:ea typeface="Times New Roman" panose="02020603050405020304" pitchFamily="18" charset="0"/>
                  </a:rPr>
                  <a:t>n</a:t>
                </a:r>
                <a:r>
                  <a:rPr lang="en-US" sz="4000" dirty="0">
                    <a:solidFill>
                      <a:schemeClr val="bg1"/>
                    </a:solidFill>
                    <a:effectLst/>
                    <a:latin typeface="Open Sans"/>
                    <a:ea typeface="Times New Roman" panose="02020603050405020304" pitchFamily="18" charset="0"/>
                  </a:rPr>
                  <a:t> AM. </a:t>
                </a:r>
                <a:r>
                  <a:rPr lang="en-US" sz="4000" dirty="0" err="1">
                    <a:solidFill>
                      <a:schemeClr val="bg1"/>
                    </a:solidFill>
                    <a:effectLst/>
                    <a:latin typeface="Open Sans"/>
                    <a:ea typeface="Times New Roman" panose="02020603050405020304" pitchFamily="18" charset="0"/>
                  </a:rPr>
                  <a:t>G</a:t>
                </a:r>
                <a:r>
                  <a:rPr lang="en-US" sz="4000" dirty="0" err="1">
                    <a:solidFill>
                      <a:schemeClr val="bg1"/>
                    </a:solidFill>
                    <a:effectLst/>
                    <a:latin typeface="Calibri" panose="020F0502020204030204" pitchFamily="34" charset="0"/>
                    <a:ea typeface="Times New Roman" panose="02020603050405020304" pitchFamily="18" charset="0"/>
                  </a:rPr>
                  <a:t>ọ</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D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m</a:t>
                </a:r>
                <a:r>
                  <a:rPr lang="en-US" sz="4000" dirty="0" err="1">
                    <a:solidFill>
                      <a:schemeClr val="bg1"/>
                    </a:solidFill>
                    <a:effectLst/>
                    <a:latin typeface="Calibri" panose="020F0502020204030204" pitchFamily="34" charset="0"/>
                    <a:ea typeface="Times New Roman" panose="02020603050405020304" pitchFamily="18" charset="0"/>
                  </a:rPr>
                  <a:t>ộ</a:t>
                </a:r>
                <a:r>
                  <a:rPr lang="en-US" sz="4000" dirty="0" err="1">
                    <a:solidFill>
                      <a:schemeClr val="bg1"/>
                    </a:solidFill>
                    <a:effectLst/>
                    <a:latin typeface="Open Sans"/>
                    <a:ea typeface="Times New Roman" panose="02020603050405020304" pitchFamily="18" charset="0"/>
                  </a:rPr>
                  <a:t>t</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n</a:t>
                </a:r>
                <a:r>
                  <a:rPr lang="en-US" sz="4000" dirty="0" err="1">
                    <a:solidFill>
                      <a:schemeClr val="bg1"/>
                    </a:solidFill>
                    <a:effectLst/>
                    <a:latin typeface="Calibri" panose="020F0502020204030204" pitchFamily="34" charset="0"/>
                    <a:ea typeface="Times New Roman" panose="02020603050405020304" pitchFamily="18" charset="0"/>
                  </a:rPr>
                  <a:t>ằ</a:t>
                </a:r>
                <a:r>
                  <a:rPr lang="en-US" sz="4000" dirty="0" err="1">
                    <a:solidFill>
                      <a:schemeClr val="bg1"/>
                    </a:solidFill>
                    <a:effectLst/>
                    <a:latin typeface="Open Sans"/>
                    <a:ea typeface="Times New Roman" panose="02020603050405020304" pitchFamily="18" charset="0"/>
                  </a:rPr>
                  <a:t>m</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gi</a:t>
                </a:r>
                <a:r>
                  <a:rPr lang="en-US" sz="4000" dirty="0" err="1">
                    <a:solidFill>
                      <a:schemeClr val="bg1"/>
                    </a:solidFill>
                    <a:effectLst/>
                    <a:latin typeface="Calibri" panose="020F0502020204030204" pitchFamily="34" charset="0"/>
                    <a:ea typeface="Times New Roman" panose="02020603050405020304" pitchFamily="18" charset="0"/>
                  </a:rPr>
                  <a:t>ữ</a:t>
                </a:r>
                <a:r>
                  <a:rPr lang="en-US" sz="4000" dirty="0" err="1">
                    <a:solidFill>
                      <a:schemeClr val="bg1"/>
                    </a:solidFill>
                    <a:effectLst/>
                    <a:latin typeface="Open Sans"/>
                    <a:ea typeface="Times New Roman" panose="02020603050405020304" pitchFamily="18" charset="0"/>
                  </a:rPr>
                  <a:t>a</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và</a:t>
                </a:r>
                <a:r>
                  <a:rPr lang="en-US" sz="4000" dirty="0">
                    <a:solidFill>
                      <a:schemeClr val="bg1"/>
                    </a:solidFill>
                    <a:effectLst/>
                    <a:latin typeface="Open Sans"/>
                    <a:ea typeface="Times New Roman" panose="02020603050405020304" pitchFamily="18" charset="0"/>
                  </a:rPr>
                  <a:t> M. </a:t>
                </a:r>
                <a:r>
                  <a:rPr lang="en-US" sz="4000" dirty="0" err="1">
                    <a:solidFill>
                      <a:schemeClr val="bg1"/>
                    </a:solidFill>
                    <a:effectLst/>
                    <a:latin typeface="Open Sans"/>
                    <a:ea typeface="Times New Roman" panose="02020603050405020304" pitchFamily="18" charset="0"/>
                  </a:rPr>
                  <a:t>Khi</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Calibri" panose="020F0502020204030204" pitchFamily="34" charset="0"/>
                    <a:ea typeface="Times New Roman" panose="02020603050405020304" pitchFamily="18" charset="0"/>
                  </a:rPr>
                  <a:t>đ</a:t>
                </a:r>
                <a:r>
                  <a:rPr lang="en-US" sz="4000" dirty="0" err="1">
                    <a:solidFill>
                      <a:schemeClr val="bg1"/>
                    </a:solidFill>
                    <a:effectLst/>
                    <a:latin typeface="Open Sans"/>
                    <a:ea typeface="Times New Roman" panose="02020603050405020304" pitchFamily="18" charset="0"/>
                  </a:rPr>
                  <a:t>ó</a:t>
                </a:r>
                <a:r>
                  <a:rPr lang="en-US" sz="4000" dirty="0">
                    <a:solidFill>
                      <a:schemeClr val="bg1"/>
                    </a:solidFill>
                    <a:effectLst/>
                    <a:latin typeface="Open Sans"/>
                    <a:ea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Calibri" panose="020F0502020204030204" pitchFamily="34"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𝐵𝐷𝐶</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tam </a:t>
                </a:r>
                <a:r>
                  <a:rPr lang="en-US" sz="4000" dirty="0" err="1">
                    <a:solidFill>
                      <a:schemeClr val="bg1"/>
                    </a:solidFill>
                    <a:effectLst/>
                    <a:latin typeface="Open Sans"/>
                    <a:ea typeface="Times New Roman" panose="02020603050405020304" pitchFamily="18" charset="0"/>
                  </a:rPr>
                  <a:t>giác</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gì</a:t>
                </a:r>
                <a:r>
                  <a:rPr lang="en-US" sz="4000" dirty="0">
                    <a:solidFill>
                      <a:schemeClr val="bg1"/>
                    </a:solidFill>
                    <a:effectLst/>
                    <a:latin typeface="Open Sans"/>
                    <a:ea typeface="Times New Roman" panose="02020603050405020304" pitchFamily="18" charset="0"/>
                  </a:rPr>
                  <a:t>?</a:t>
                </a:r>
                <a:endParaRPr lang="en-US" sz="36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95400" y="2137708"/>
                <a:ext cx="15654369" cy="1938992"/>
              </a:xfrm>
              <a:prstGeom prst="rect">
                <a:avLst/>
              </a:prstGeom>
              <a:blipFill>
                <a:blip r:embed="rId24"/>
                <a:stretch>
                  <a:fillRect l="-1402" b="-7862"/>
                </a:stretch>
              </a:blipFill>
            </p:spPr>
            <p:txBody>
              <a:bodyPr/>
              <a:lstStyle/>
              <a:p>
                <a:r>
                  <a:rPr lang="en-US">
                    <a:noFill/>
                  </a:rPr>
                  <a:t> </a:t>
                </a:r>
              </a:p>
            </p:txBody>
          </p:sp>
        </mc:Fallback>
      </mc:AlternateContent>
      <p:sp>
        <p:nvSpPr>
          <p:cNvPr id="6" name="Rounded Rectangle 5"/>
          <p:cNvSpPr/>
          <p:nvPr/>
        </p:nvSpPr>
        <p:spPr>
          <a:xfrm>
            <a:off x="3715072" y="4829217"/>
            <a:ext cx="4590727"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038600" y="4352071"/>
            <a:ext cx="11430000" cy="2904962"/>
          </a:xfrm>
          <a:prstGeom prst="rect">
            <a:avLst/>
          </a:prstGeom>
        </p:spPr>
        <p:txBody>
          <a:bodyPr wrap="square">
            <a:spAutoFit/>
          </a:bodyPr>
          <a:lstStyle/>
          <a:p>
            <a:pPr>
              <a:lnSpc>
                <a:spcPct val="250000"/>
              </a:lnSpc>
            </a:pPr>
            <a:r>
              <a:rPr lang="en-US" sz="4000" dirty="0">
                <a:solidFill>
                  <a:schemeClr val="bg1"/>
                </a:solidFill>
                <a:latin typeface="Open Sans"/>
                <a:ea typeface="Times New Roman" panose="02020603050405020304" pitchFamily="18" charset="0"/>
              </a:rPr>
              <a:t>A.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smtClean="0">
                <a:solidFill>
                  <a:schemeClr val="bg1"/>
                </a:solidFill>
                <a:latin typeface="Open Sans"/>
                <a:ea typeface="Times New Roman" panose="02020603050405020304" pitchFamily="18" charset="0"/>
              </a:rPr>
              <a:t>cân</a:t>
            </a:r>
            <a:r>
              <a:rPr lang="en-US" sz="4000" dirty="0" smtClean="0">
                <a:solidFill>
                  <a:schemeClr val="bg1"/>
                </a:solidFill>
                <a:latin typeface="Open Sans"/>
                <a:ea typeface="Times New Roman" panose="02020603050405020304" pitchFamily="18" charset="0"/>
              </a:rPr>
              <a:t>			B</a:t>
            </a:r>
            <a:r>
              <a:rPr lang="en-US" sz="4000" dirty="0">
                <a:solidFill>
                  <a:schemeClr val="bg1"/>
                </a:solidFill>
                <a:latin typeface="Open Sans"/>
                <a:ea typeface="Times New Roman" panose="02020603050405020304" pitchFamily="18" charset="0"/>
              </a:rPr>
              <a:t>.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đề</a:t>
            </a:r>
            <a:r>
              <a:rPr lang="en-US" sz="4000" dirty="0" err="1">
                <a:solidFill>
                  <a:schemeClr val="bg1"/>
                </a:solidFill>
                <a:latin typeface="Open Sans"/>
                <a:ea typeface="Times New Roman" panose="02020603050405020304" pitchFamily="18" charset="0"/>
              </a:rPr>
              <a:t>u</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Open Sans"/>
                <a:ea typeface="Times New Roman" panose="02020603050405020304" pitchFamily="18" charset="0"/>
              </a:rPr>
              <a:t>C.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smtClean="0">
                <a:solidFill>
                  <a:schemeClr val="bg1"/>
                </a:solidFill>
                <a:latin typeface="Open Sans"/>
                <a:ea typeface="Times New Roman" panose="02020603050405020304" pitchFamily="18" charset="0"/>
              </a:rPr>
              <a:t>vuông</a:t>
            </a:r>
            <a:r>
              <a:rPr lang="en-US" sz="4000" dirty="0" smtClean="0">
                <a:solidFill>
                  <a:schemeClr val="bg1"/>
                </a:solidFill>
                <a:latin typeface="Open Sans"/>
                <a:ea typeface="Times New Roman" panose="02020603050405020304" pitchFamily="18" charset="0"/>
              </a:rPr>
              <a:t>		D</a:t>
            </a:r>
            <a:r>
              <a:rPr lang="en-US" sz="4000" dirty="0">
                <a:solidFill>
                  <a:schemeClr val="bg1"/>
                </a:solidFill>
                <a:latin typeface="Open Sans"/>
                <a:ea typeface="Times New Roman" panose="02020603050405020304" pitchFamily="18" charset="0"/>
              </a:rPr>
              <a:t>.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vuông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cân</a:t>
            </a:r>
            <a:r>
              <a:rPr lang="en-US" sz="4000" dirty="0">
                <a:solidFill>
                  <a:schemeClr val="bg1"/>
                </a:solidFill>
                <a:latin typeface="Open Sans"/>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46834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143000" y="2019300"/>
                <a:ext cx="15773400" cy="289367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mn-cs"/>
                  </a:rPr>
                  <a:t>Câu</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mn-cs"/>
                  </a:rPr>
                  <a:t> 3: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Cho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m:t>
                        </m:r>
                      </m:e>
                    </m:acc>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9</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sSup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0</m:t>
                        </m:r>
                      </m:e>
                      <m: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𝑜</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 </m:t>
                    </m:r>
                  </m:oMath>
                </a14:m>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tia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phân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𝐵</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𝐶</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ắ</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nhau</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ọ</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D, E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vuông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góc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h</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ừ</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AB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AC.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Khi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ta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3" name="Rectangle 2"/>
              <p:cNvSpPr>
                <a:spLocks noRot="1" noChangeAspect="1" noMove="1" noResize="1" noEditPoints="1" noAdjustHandles="1" noChangeArrowheads="1" noChangeShapeType="1" noTextEdit="1"/>
              </p:cNvSpPr>
              <p:nvPr/>
            </p:nvSpPr>
            <p:spPr>
              <a:xfrm>
                <a:off x="1143000" y="2019300"/>
                <a:ext cx="15773400" cy="2893677"/>
              </a:xfrm>
              <a:prstGeom prst="rect">
                <a:avLst/>
              </a:prstGeom>
              <a:blipFill>
                <a:blip r:embed="rId24"/>
                <a:stretch>
                  <a:fillRect l="-1392" r="-1353" b="-4842"/>
                </a:stretch>
              </a:blipFill>
            </p:spPr>
            <p:txBody>
              <a:bodyPr/>
              <a:lstStyle/>
              <a:p>
                <a:r>
                  <a:rPr lang="en-US">
                    <a:noFill/>
                  </a:rPr>
                  <a:t> </a:t>
                </a:r>
              </a:p>
            </p:txBody>
          </p:sp>
        </mc:Fallback>
      </mc:AlternateContent>
      <p:sp>
        <p:nvSpPr>
          <p:cNvPr id="6" name="Rounded Rectangle 5"/>
          <p:cNvSpPr/>
          <p:nvPr/>
        </p:nvSpPr>
        <p:spPr>
          <a:xfrm>
            <a:off x="5029200" y="8425699"/>
            <a:ext cx="33528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5450672" y="4535597"/>
                <a:ext cx="9144000" cy="4828566"/>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cao</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B.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IA = IB = IC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trung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tuy</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D.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ID = IE</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2" name="Rectangle 1"/>
              <p:cNvSpPr>
                <a:spLocks noRot="1" noChangeAspect="1" noMove="1" noResize="1" noEditPoints="1" noAdjustHandles="1" noChangeArrowheads="1" noChangeShapeType="1" noTextEdit="1"/>
              </p:cNvSpPr>
              <p:nvPr/>
            </p:nvSpPr>
            <p:spPr>
              <a:xfrm>
                <a:off x="5450672" y="4535597"/>
                <a:ext cx="9144000" cy="4828566"/>
              </a:xfrm>
              <a:prstGeom prst="rect">
                <a:avLst/>
              </a:prstGeom>
              <a:blipFill>
                <a:blip r:embed="rId25"/>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2799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1938992"/>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4: </a:t>
            </a:r>
            <a:r>
              <a:rPr lang="en-US" sz="4000" dirty="0">
                <a:solidFill>
                  <a:schemeClr val="bg1"/>
                </a:solidFill>
                <a:latin typeface="Arial" panose="020B0604020202020204" pitchFamily="34" charset="0"/>
                <a:ea typeface="Times New Roman" panose="02020603050405020304" pitchFamily="18" charset="0"/>
              </a:rPr>
              <a:t>Cho ΔABC </a:t>
            </a:r>
            <a:r>
              <a:rPr lang="en-US" sz="4000" dirty="0" err="1">
                <a:solidFill>
                  <a:schemeClr val="bg1"/>
                </a:solidFill>
                <a:latin typeface="Arial" panose="020B0604020202020204" pitchFamily="34" charset="0"/>
                <a:ea typeface="Times New Roman" panose="02020603050405020304" pitchFamily="18" charset="0"/>
              </a:rPr>
              <a:t>cân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rPr>
              <a:t> A. </a:t>
            </a:r>
            <a:r>
              <a:rPr lang="en-US" sz="4000" dirty="0" err="1">
                <a:solidFill>
                  <a:schemeClr val="bg1"/>
                </a:solidFill>
                <a:latin typeface="Arial" panose="020B0604020202020204" pitchFamily="34" charset="0"/>
                <a:ea typeface="Times New Roman" panose="02020603050405020304" pitchFamily="18" charset="0"/>
              </a:rPr>
              <a:t>Gọi</a:t>
            </a:r>
            <a:r>
              <a:rPr lang="en-US" sz="4000" dirty="0">
                <a:solidFill>
                  <a:schemeClr val="bg1"/>
                </a:solidFill>
                <a:latin typeface="Arial" panose="020B0604020202020204" pitchFamily="34" charset="0"/>
                <a:ea typeface="Times New Roman" panose="02020603050405020304" pitchFamily="18" charset="0"/>
              </a:rPr>
              <a:t> G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trọng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Khi</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đó</a:t>
            </a:r>
            <a:r>
              <a:rPr lang="en-US" sz="4000" dirty="0">
                <a:solidFill>
                  <a:schemeClr val="bg1"/>
                </a:solidFill>
                <a:latin typeface="Arial" panose="020B0604020202020204" pitchFamily="34" charset="0"/>
                <a:ea typeface="Times New Roman" panose="02020603050405020304" pitchFamily="18" charset="0"/>
              </a:rPr>
              <a:t> ta </a:t>
            </a:r>
            <a:r>
              <a:rPr lang="en-US" sz="4000" dirty="0" err="1">
                <a:solidFill>
                  <a:schemeClr val="bg1"/>
                </a:solidFill>
                <a:latin typeface="Arial" panose="020B0604020202020204" pitchFamily="34" charset="0"/>
                <a:ea typeface="Times New Roman" panose="02020603050405020304" pitchFamily="18" charset="0"/>
              </a:rPr>
              <a:t>có</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800600" y="5824558"/>
            <a:ext cx="61722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157295" y="4352071"/>
            <a:ext cx="9144000" cy="4828566"/>
          </a:xfrm>
          <a:prstGeom prst="rect">
            <a:avLst/>
          </a:prstGeom>
        </p:spPr>
        <p:txBody>
          <a:bodyPr>
            <a:spAutoFit/>
          </a:bodyPr>
          <a:lstStyle/>
          <a:p>
            <a:pPr>
              <a:lnSpc>
                <a:spcPct val="200000"/>
              </a:lnSpc>
            </a:pPr>
            <a:r>
              <a:rPr lang="en-US" sz="4000" dirty="0">
                <a:solidFill>
                  <a:schemeClr val="bg1"/>
                </a:solidFill>
                <a:latin typeface="Arial" panose="020B0604020202020204" pitchFamily="34" charset="0"/>
                <a:ea typeface="Times New Roman" panose="02020603050405020304" pitchFamily="18" charset="0"/>
              </a:rPr>
              <a:t>A. I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đỉnh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B. A, I, G </a:t>
            </a:r>
            <a:r>
              <a:rPr lang="en-US" sz="4000" dirty="0" err="1">
                <a:solidFill>
                  <a:schemeClr val="bg1"/>
                </a:solidFill>
                <a:latin typeface="Arial" panose="020B0604020202020204" pitchFamily="34" charset="0"/>
                <a:ea typeface="Times New Roman" panose="02020603050405020304" pitchFamily="18" charset="0"/>
              </a:rPr>
              <a:t>thẳng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hàng</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C. G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D. </a:t>
            </a:r>
            <a:r>
              <a:rPr lang="en-US" sz="4000" dirty="0" err="1">
                <a:solidFill>
                  <a:schemeClr val="bg1"/>
                </a:solidFill>
                <a:latin typeface="Arial" panose="020B0604020202020204" pitchFamily="34" charset="0"/>
                <a:ea typeface="Times New Roman" panose="02020603050405020304" pitchFamily="18" charset="0"/>
              </a:rPr>
              <a:t>Cả</a:t>
            </a:r>
            <a:r>
              <a:rPr lang="en-US" sz="4000" dirty="0">
                <a:solidFill>
                  <a:schemeClr val="bg1"/>
                </a:solidFill>
                <a:latin typeface="Arial" panose="020B0604020202020204" pitchFamily="34" charset="0"/>
                <a:ea typeface="Times New Roman" panose="02020603050405020304" pitchFamily="18" charset="0"/>
              </a:rPr>
              <a:t> 3 </a:t>
            </a:r>
            <a:r>
              <a:rPr lang="en-US" sz="4000" dirty="0" err="1">
                <a:solidFill>
                  <a:schemeClr val="bg1"/>
                </a:solidFill>
                <a:latin typeface="Arial" panose="020B0604020202020204" pitchFamily="34" charset="0"/>
                <a:ea typeface="Times New Roman" panose="02020603050405020304" pitchFamily="18" charset="0"/>
              </a:rPr>
              <a:t>đáp</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trên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đúng</a:t>
            </a:r>
            <a:r>
              <a:rPr lang="en-US" sz="4000" dirty="0">
                <a:solidFill>
                  <a:schemeClr val="bg1"/>
                </a:solidFill>
                <a:latin typeface="Arial" panose="020B0604020202020204" pitchFamily="34" charset="0"/>
                <a:ea typeface="Times New Roman" panose="02020603050405020304" pitchFamily="18" charset="0"/>
              </a:rPr>
              <a: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00304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2751074"/>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5: </a:t>
            </a:r>
            <a:r>
              <a:rPr lang="en-US" sz="4000" dirty="0">
                <a:solidFill>
                  <a:schemeClr val="bg1"/>
                </a:solidFill>
                <a:latin typeface="Open Sans"/>
                <a:ea typeface="Times New Roman" panose="02020603050405020304" pitchFamily="18" charset="0"/>
              </a:rPr>
              <a:t>Cho </a:t>
            </a:r>
            <a:r>
              <a:rPr lang="en-US" sz="4000" dirty="0">
                <a:solidFill>
                  <a:schemeClr val="bg1"/>
                </a:solidFill>
                <a:latin typeface="Arial" panose="020B0604020202020204" pitchFamily="34" charset="0"/>
                <a:ea typeface="Times New Roman" panose="02020603050405020304" pitchFamily="18" charset="0"/>
              </a:rPr>
              <a:t>ΔABC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tia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phân</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ủ</a:t>
            </a:r>
            <a:r>
              <a:rPr lang="en-US" sz="4000" dirty="0" err="1">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góc</a:t>
            </a:r>
            <a:r>
              <a:rPr lang="en-US" sz="4000" dirty="0">
                <a:solidFill>
                  <a:schemeClr val="bg1"/>
                </a:solidFill>
                <a:latin typeface="Open Sans"/>
                <a:ea typeface="Times New Roman" panose="02020603050405020304" pitchFamily="18" charset="0"/>
              </a:rPr>
              <a:t> B </a:t>
            </a:r>
            <a:r>
              <a:rPr lang="en-US" sz="4000" dirty="0" err="1">
                <a:solidFill>
                  <a:schemeClr val="bg1"/>
                </a:solidFill>
                <a:latin typeface="Open Sans"/>
                <a:ea typeface="Times New Roman" panose="02020603050405020304" pitchFamily="18" charset="0"/>
              </a:rPr>
              <a:t>và</a:t>
            </a:r>
            <a:r>
              <a:rPr lang="en-US" sz="4000" dirty="0">
                <a:solidFill>
                  <a:schemeClr val="bg1"/>
                </a:solidFill>
                <a:latin typeface="Open Sans"/>
                <a:ea typeface="Times New Roman" panose="02020603050405020304" pitchFamily="18" charset="0"/>
              </a:rPr>
              <a:t> A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nhau</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O. Qua O </a:t>
            </a:r>
            <a:r>
              <a:rPr lang="en-US" sz="4000" dirty="0" err="1">
                <a:solidFill>
                  <a:schemeClr val="bg1"/>
                </a:solidFill>
                <a:latin typeface="Open Sans"/>
                <a:ea typeface="Times New Roman" panose="02020603050405020304" pitchFamily="18" charset="0"/>
              </a:rPr>
              <a:t>k</a:t>
            </a:r>
            <a:r>
              <a:rPr lang="en-US" sz="4000" dirty="0" err="1">
                <a:solidFill>
                  <a:schemeClr val="bg1"/>
                </a:solidFill>
                <a:latin typeface="Calibri" panose="020F0502020204030204" pitchFamily="34" charset="0"/>
                <a:ea typeface="Times New Roman" panose="02020603050405020304" pitchFamily="18" charset="0"/>
              </a:rPr>
              <a:t>ẻ</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đườ</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th</a:t>
            </a:r>
            <a:r>
              <a:rPr lang="en-US" sz="4000" dirty="0" err="1">
                <a:solidFill>
                  <a:schemeClr val="bg1"/>
                </a:solidFill>
                <a:latin typeface="Calibri" panose="020F0502020204030204" pitchFamily="34" charset="0"/>
                <a:ea typeface="Times New Roman" panose="02020603050405020304" pitchFamily="18" charset="0"/>
              </a:rPr>
              <a:t>ẳ</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song </a:t>
            </a:r>
            <a:r>
              <a:rPr lang="en-US" sz="4000" dirty="0" err="1">
                <a:solidFill>
                  <a:schemeClr val="bg1"/>
                </a:solidFill>
                <a:latin typeface="Open Sans"/>
                <a:ea typeface="Times New Roman" panose="02020603050405020304" pitchFamily="18" charset="0"/>
              </a:rPr>
              <a:t>song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a:t>
            </a:r>
            <a:r>
              <a:rPr lang="en-US" sz="4000" dirty="0" err="1">
                <a:solidFill>
                  <a:schemeClr val="bg1"/>
                </a:solidFill>
                <a:latin typeface="Calibri" panose="020F0502020204030204" pitchFamily="34" charset="0"/>
                <a:ea typeface="Times New Roman" panose="02020603050405020304" pitchFamily="18" charset="0"/>
              </a:rPr>
              <a:t>ớ</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BC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AB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M,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AC </a:t>
            </a:r>
            <a:r>
              <a:rPr lang="en-US" sz="4000" dirty="0">
                <a:solidFill>
                  <a:schemeClr val="bg1"/>
                </a:solidFill>
                <a:latin typeface="Calibri" panose="020F0502020204030204" pitchFamily="34" charset="0"/>
                <a:ea typeface="Times New Roman" panose="02020603050405020304" pitchFamily="18" charset="0"/>
              </a:rPr>
              <a:t>ở</a:t>
            </a:r>
            <a:r>
              <a:rPr lang="en-US" sz="4000" dirty="0">
                <a:solidFill>
                  <a:schemeClr val="bg1"/>
                </a:solidFill>
                <a:latin typeface="Open Sans"/>
                <a:ea typeface="Times New Roman" panose="02020603050405020304" pitchFamily="18" charset="0"/>
              </a:rPr>
              <a:t> N. Cho </a:t>
            </a:r>
            <a:r>
              <a:rPr lang="en-US" sz="4000" dirty="0">
                <a:solidFill>
                  <a:schemeClr val="bg1"/>
                </a:solidFill>
                <a:latin typeface="MJXc-TeX-main-Rw"/>
                <a:ea typeface="Times New Roman" panose="02020603050405020304" pitchFamily="18" charset="0"/>
                <a:cs typeface="Open Sans"/>
              </a:rPr>
              <a:t>BM = 2cm, CN = 3cm</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Tính</a:t>
            </a:r>
            <a:r>
              <a:rPr lang="en-US" sz="4000" dirty="0">
                <a:solidFill>
                  <a:schemeClr val="bg1"/>
                </a:solidFill>
                <a:latin typeface="Open Sans"/>
                <a:ea typeface="Times New Roman" panose="02020603050405020304" pitchFamily="18" charset="0"/>
              </a:rPr>
              <a:t> MN?</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953000" y="5659098"/>
            <a:ext cx="2667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5459401" y="5145591"/>
            <a:ext cx="9765265" cy="3170099"/>
          </a:xfrm>
          <a:prstGeom prst="rect">
            <a:avLst/>
          </a:prstGeom>
        </p:spPr>
        <p:txBody>
          <a:bodyPr wrap="square">
            <a:spAutoFit/>
          </a:bodyPr>
          <a:lstStyle/>
          <a:p>
            <a:pPr>
              <a:lnSpc>
                <a:spcPct val="250000"/>
              </a:lnSpc>
            </a:pPr>
            <a:r>
              <a:rPr lang="en-US" sz="4000" b="1" dirty="0">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smtClean="0">
                <a:solidFill>
                  <a:schemeClr val="bg1"/>
                </a:solidFill>
                <a:latin typeface="Open Sans"/>
                <a:ea typeface="Times New Roman" panose="02020603050405020304" pitchFamily="18" charset="0"/>
              </a:rPr>
              <a:t>5cm</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b="1" dirty="0" smtClean="0">
                <a:solidFill>
                  <a:schemeClr val="bg1"/>
                </a:solidFill>
                <a:latin typeface="Open Sans"/>
                <a:ea typeface="Times New Roman" panose="02020603050405020304" pitchFamily="18" charset="0"/>
              </a:rPr>
              <a:t>B</a:t>
            </a:r>
            <a:r>
              <a:rPr lang="en-US" sz="4000" b="1" dirty="0">
                <a:solidFill>
                  <a:schemeClr val="bg1"/>
                </a:solidFill>
                <a:latin typeface="Open Sans"/>
                <a:ea typeface="Times New Roman" panose="02020603050405020304" pitchFamily="18" charset="0"/>
              </a:rPr>
              <a:t>.</a:t>
            </a:r>
            <a:r>
              <a:rPr lang="en-US" sz="4000" dirty="0">
                <a:solidFill>
                  <a:schemeClr val="bg1"/>
                </a:solidFill>
                <a:latin typeface="Open Sans"/>
                <a:ea typeface="Times New Roman" panose="02020603050405020304" pitchFamily="18" charset="0"/>
              </a:rPr>
              <a:t> 6cm</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b="1" dirty="0">
                <a:solidFill>
                  <a:schemeClr val="bg1"/>
                </a:solidFill>
                <a:latin typeface="Open Sans"/>
                <a:ea typeface="Times New Roman" panose="02020603050405020304" pitchFamily="18" charset="0"/>
              </a:rPr>
              <a:t>C.</a:t>
            </a:r>
            <a:r>
              <a:rPr lang="en-US" sz="4000" dirty="0">
                <a:solidFill>
                  <a:schemeClr val="bg1"/>
                </a:solidFill>
                <a:latin typeface="Open Sans"/>
                <a:ea typeface="Times New Roman" panose="02020603050405020304" pitchFamily="18" charset="0"/>
              </a:rPr>
              <a:t> </a:t>
            </a:r>
            <a:r>
              <a:rPr lang="en-US" sz="4000" dirty="0" smtClean="0">
                <a:solidFill>
                  <a:schemeClr val="bg1"/>
                </a:solidFill>
                <a:latin typeface="Open Sans"/>
                <a:ea typeface="Times New Roman" panose="02020603050405020304" pitchFamily="18" charset="0"/>
              </a:rPr>
              <a:t>7cm</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b="1" dirty="0" smtClean="0">
                <a:solidFill>
                  <a:schemeClr val="bg1"/>
                </a:solidFill>
                <a:latin typeface="Open Sans"/>
                <a:ea typeface="Times New Roman" panose="02020603050405020304" pitchFamily="18" charset="0"/>
              </a:rPr>
              <a:t>D</a:t>
            </a:r>
            <a:r>
              <a:rPr lang="en-US" sz="4000" b="1" dirty="0">
                <a:solidFill>
                  <a:schemeClr val="bg1"/>
                </a:solidFill>
                <a:latin typeface="Open Sans"/>
                <a:ea typeface="Times New Roman" panose="02020603050405020304" pitchFamily="18" charset="0"/>
              </a:rPr>
              <a:t>.</a:t>
            </a:r>
            <a:r>
              <a:rPr lang="en-US" sz="4000" dirty="0">
                <a:solidFill>
                  <a:schemeClr val="bg1"/>
                </a:solidFill>
                <a:latin typeface="Open Sans"/>
                <a:ea typeface="Times New Roman" panose="02020603050405020304" pitchFamily="18" charset="0"/>
              </a:rPr>
              <a:t> 8cm</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638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331228" y="-2030892"/>
            <a:ext cx="1294578" cy="6021202"/>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32586" y="9389544"/>
            <a:ext cx="2621128" cy="478356"/>
          </a:xfrm>
          <a:prstGeom prst="rect">
            <a:avLst/>
          </a:prstGeom>
        </p:spPr>
      </p:pic>
      <p:sp>
        <p:nvSpPr>
          <p:cNvPr id="24" name="TextBox 23"/>
          <p:cNvSpPr txBox="1"/>
          <p:nvPr/>
        </p:nvSpPr>
        <p:spPr>
          <a:xfrm>
            <a:off x="623098" y="625765"/>
            <a:ext cx="5061218" cy="717761"/>
          </a:xfrm>
          <a:prstGeom prst="rect">
            <a:avLst/>
          </a:prstGeom>
          <a:noFill/>
        </p:spPr>
        <p:txBody>
          <a:bodyPr wrap="square" rtlCol="0">
            <a:spAutoFit/>
          </a:bodyPr>
          <a:lstStyle/>
          <a:p>
            <a:pPr>
              <a:lnSpc>
                <a:spcPct val="107000"/>
              </a:lnSpc>
              <a:spcBef>
                <a:spcPts val="600"/>
              </a:spcBef>
              <a:spcAft>
                <a:spcPts val="800"/>
              </a:spcAft>
            </a:pPr>
            <a:r>
              <a:rPr lang="fr-FR"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 (SGK – tr.111)</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2" descr="https://lh5.googleusercontent.com/EMZvjyB9wI1H-jHErYGrBkMuirodWLzEP4c_9vIq0jZ97SL7q-K4tUMbZEF_Eir0ku054GcvghDvgJ1nLPNEZH2l5CFK-bl7KkmD3PfAjdxrU7Bl27cwvR7_EejfDY5ym6j8OEPRGO5UQ0bHaWdYxa6h1GQwJgRenUxPQweEaEuCf31rvmk0MUmrFYfB6pYCtMG28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06600" y="6151659"/>
            <a:ext cx="2362200" cy="3635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Rectangle 6"/>
              <p:cNvSpPr/>
              <p:nvPr/>
            </p:nvSpPr>
            <p:spPr>
              <a:xfrm>
                <a:off x="685800" y="1785906"/>
                <a:ext cx="16874414" cy="3686266"/>
              </a:xfrm>
              <a:prstGeom prst="rect">
                <a:avLst/>
              </a:prstGeom>
            </p:spPr>
            <p:txBody>
              <a:bodyPr wrap="square">
                <a:spAutoFit/>
              </a:bodyPr>
              <a:lstStyle/>
              <a:p>
                <a:pPr algn="just">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𝐼</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IMN, INP, IPM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𝐴𝑁𝑃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𝐵𝑃𝑀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685800" y="1785906"/>
                <a:ext cx="16874414" cy="3686266"/>
              </a:xfrm>
              <a:prstGeom prst="rect">
                <a:avLst/>
              </a:prstGeom>
              <a:blipFill>
                <a:blip r:embed="rId9"/>
                <a:stretch>
                  <a:fillRect l="-1301" r="-1264" b="-5785"/>
                </a:stretch>
              </a:blipFill>
            </p:spPr>
            <p:txBody>
              <a:bodyPr/>
              <a:lstStyle/>
              <a:p>
                <a:r>
                  <a:rPr lang="en-US">
                    <a:noFill/>
                  </a:rPr>
                  <a:t> </a:t>
                </a:r>
              </a:p>
            </p:txBody>
          </p:sp>
        </mc:Fallback>
      </mc:AlternateContent>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5476" y="5841839"/>
            <a:ext cx="5327924" cy="4254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72400" y="9410700"/>
            <a:ext cx="2621128" cy="478356"/>
          </a:xfrm>
          <a:prstGeom prst="rect">
            <a:avLst/>
          </a:prstGeom>
        </p:spPr>
      </p:pic>
      <p:sp>
        <p:nvSpPr>
          <p:cNvPr id="15" name="Oval Callout 14"/>
          <p:cNvSpPr/>
          <p:nvPr/>
        </p:nvSpPr>
        <p:spPr>
          <a:xfrm>
            <a:off x="838200" y="743915"/>
            <a:ext cx="1752600" cy="91440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966" y="2781300"/>
            <a:ext cx="5903495" cy="4724400"/>
          </a:xfrm>
          <a:prstGeom prst="rect">
            <a:avLst/>
          </a:prstGeom>
        </p:spPr>
      </p:pic>
      <p:sp>
        <p:nvSpPr>
          <p:cNvPr id="4" name="Rectangle 3"/>
          <p:cNvSpPr/>
          <p:nvPr/>
        </p:nvSpPr>
        <p:spPr>
          <a:xfrm>
            <a:off x="7315200" y="2095500"/>
            <a:ext cx="100584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đều</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 = IN = IP.</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IM = IN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IN = IP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IP = IM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IPM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3135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83380" y="9592330"/>
            <a:ext cx="2621128" cy="478356"/>
          </a:xfrm>
          <a:prstGeom prst="rect">
            <a:avLst/>
          </a:prstGeom>
        </p:spPr>
      </p:pic>
      <p:sp>
        <p:nvSpPr>
          <p:cNvPr id="4" name="Rectangle 3"/>
          <p:cNvSpPr/>
          <p:nvPr/>
        </p:nvSpPr>
        <p:spPr>
          <a:xfrm>
            <a:off x="838200" y="542270"/>
            <a:ext cx="14020800" cy="932563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00800" y="1622988"/>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ight Brace 7"/>
          <p:cNvSpPr/>
          <p:nvPr/>
        </p:nvSpPr>
        <p:spPr>
          <a:xfrm>
            <a:off x="6400800" y="7124700"/>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87400" y="725083"/>
            <a:ext cx="4617108" cy="3694941"/>
          </a:xfrm>
          <a:prstGeom prst="rect">
            <a:avLst/>
          </a:prstGeom>
        </p:spPr>
      </p:pic>
      <p:pic>
        <p:nvPicPr>
          <p:cNvPr id="11" name="Picture 22"/>
          <p:cNvPicPr>
            <a:picLocks noChangeAspect="1"/>
          </p:cNvPicPr>
          <p:nvPr/>
        </p:nvPicPr>
        <p:blipFill>
          <a:blip r:embed="rId9" cstate="print">
            <a:duotone>
              <a:prstClr val="black"/>
              <a:srgbClr val="4CA289">
                <a:tint val="45000"/>
                <a:satMod val="400000"/>
              </a:srgbClr>
            </a:duotone>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2056601" y="-341259"/>
            <a:ext cx="1493857" cy="769191"/>
          </a:xfrm>
          <a:prstGeom prst="rect">
            <a:avLst/>
          </a:prstGeom>
        </p:spPr>
      </p:pic>
    </p:spTree>
    <p:extLst>
      <p:ext uri="{BB962C8B-B14F-4D97-AF65-F5344CB8AC3E}">
        <p14:creationId xmlns:p14="http://schemas.microsoft.com/office/powerpoint/2010/main" val="4069475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500"/>
                                        <p:tgtEl>
                                          <p:spTgt spid="4">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wipe(down)">
                                      <p:cBhvr>
                                        <p:cTn id="5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6396112" y="33604"/>
            <a:ext cx="1407390" cy="793256"/>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43800" y="9410700"/>
            <a:ext cx="2621128" cy="4783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16000" y="1866900"/>
            <a:ext cx="4114800" cy="3292958"/>
          </a:xfrm>
          <a:prstGeom prst="rect">
            <a:avLst/>
          </a:prstGeom>
        </p:spPr>
      </p:pic>
      <p:sp>
        <p:nvSpPr>
          <p:cNvPr id="4" name="Rectangle 3"/>
          <p:cNvSpPr/>
          <p:nvPr/>
        </p:nvSpPr>
        <p:spPr>
          <a:xfrm>
            <a:off x="533400" y="1257300"/>
            <a:ext cx="14020800" cy="747897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IM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77000" y="4158585"/>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67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wipe(down)">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92200" y="6831023"/>
            <a:ext cx="4029885" cy="3042563"/>
          </a:xfrm>
          <a:prstGeom prst="rect">
            <a:avLst/>
          </a:prstGeom>
        </p:spPr>
      </p:pic>
      <p:grpSp>
        <p:nvGrpSpPr>
          <p:cNvPr id="24" name="Group 23"/>
          <p:cNvGrpSpPr/>
          <p:nvPr/>
        </p:nvGrpSpPr>
        <p:grpSpPr>
          <a:xfrm>
            <a:off x="1554693" y="3190976"/>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a:solidFill>
                    <a:srgbClr val="5F9A80"/>
                  </a:solidFill>
                  <a:latin typeface="Arial" panose="020B0604020202020204" pitchFamily="34" charset="0"/>
                  <a:cs typeface="Arial" panose="020B0604020202020204" pitchFamily="34" charset="0"/>
                </a:rPr>
                <a:t>01</a:t>
              </a:r>
            </a:p>
          </p:txBody>
        </p:sp>
      </p:grpSp>
      <p:sp>
        <p:nvSpPr>
          <p:cNvPr id="23" name="TextBox 8"/>
          <p:cNvSpPr txBox="1"/>
          <p:nvPr/>
        </p:nvSpPr>
        <p:spPr>
          <a:xfrm>
            <a:off x="902986" y="583749"/>
            <a:ext cx="8151570" cy="1564531"/>
          </a:xfrm>
          <a:prstGeom prst="rect">
            <a:avLst/>
          </a:prstGeom>
        </p:spPr>
        <p:txBody>
          <a:bodyPr lIns="0" tIns="0" rIns="0" bIns="0" rtlCol="0" anchor="t">
            <a:spAutoFit/>
          </a:bodyPr>
          <a:lstStyle/>
          <a:p>
            <a:pPr>
              <a:lnSpc>
                <a:spcPts val="12191"/>
              </a:lnSpc>
              <a:spcBef>
                <a:spcPct val="0"/>
              </a:spcBef>
            </a:pPr>
            <a:r>
              <a:rPr lang="en-US" sz="6000" b="1">
                <a:latin typeface="Arial" panose="020B0604020202020204" pitchFamily="34" charset="0"/>
                <a:cs typeface="Arial" panose="020B0604020202020204" pitchFamily="34" charset="0"/>
              </a:rPr>
              <a:t>NỘI DUNG BÀI HỌC</a:t>
            </a:r>
          </a:p>
        </p:txBody>
      </p:sp>
      <p:sp>
        <p:nvSpPr>
          <p:cNvPr id="25" name="Rectangle 24"/>
          <p:cNvSpPr/>
          <p:nvPr/>
        </p:nvSpPr>
        <p:spPr>
          <a:xfrm>
            <a:off x="3315684" y="3214231"/>
            <a:ext cx="9553994" cy="1002710"/>
          </a:xfrm>
          <a:prstGeom prst="rect">
            <a:avLst/>
          </a:prstGeom>
        </p:spPr>
        <p:txBody>
          <a:bodyPr wrap="square">
            <a:spAutoFit/>
          </a:bodyPr>
          <a:lstStyle/>
          <a:p>
            <a:pPr algn="just">
              <a:lnSpc>
                <a:spcPct val="150000"/>
              </a:lnSpc>
              <a:tabLst>
                <a:tab pos="360045" algn="l"/>
                <a:tab pos="720090" algn="l"/>
              </a:tabLst>
            </a:pPr>
            <a:r>
              <a:rPr lang="vi-VN" sz="4500" b="1" dirty="0">
                <a:solidFill>
                  <a:schemeClr val="bg1"/>
                </a:solidFill>
                <a:ea typeface="Calibri" panose="020F0502020204030204" pitchFamily="34" charset="0"/>
                <a:cs typeface="Arial" panose="020B0604020202020204" pitchFamily="34" charset="0"/>
              </a:rPr>
              <a:t>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p:cNvGrpSpPr/>
          <p:nvPr/>
        </p:nvGrpSpPr>
        <p:grpSpPr>
          <a:xfrm>
            <a:off x="1527478" y="5464469"/>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dirty="0" smtClean="0">
                  <a:solidFill>
                    <a:srgbClr val="5F9A80"/>
                  </a:solidFill>
                  <a:latin typeface="Arial" panose="020B0604020202020204" pitchFamily="34" charset="0"/>
                  <a:cs typeface="Arial" panose="020B0604020202020204" pitchFamily="34" charset="0"/>
                </a:rPr>
                <a:t>02</a:t>
              </a:r>
              <a:endParaRPr lang="en-US" sz="5000" b="1" dirty="0">
                <a:solidFill>
                  <a:srgbClr val="5F9A80"/>
                </a:solidFill>
                <a:latin typeface="Arial" panose="020B0604020202020204" pitchFamily="34" charset="0"/>
                <a:cs typeface="Arial" panose="020B0604020202020204" pitchFamily="34" charset="0"/>
              </a:endParaRPr>
            </a:p>
          </p:txBody>
        </p:sp>
      </p:grpSp>
      <p:sp>
        <p:nvSpPr>
          <p:cNvPr id="31" name="Rectangle 30"/>
          <p:cNvSpPr/>
          <p:nvPr/>
        </p:nvSpPr>
        <p:spPr>
          <a:xfrm>
            <a:off x="3342227" y="5473870"/>
            <a:ext cx="12078176" cy="1002710"/>
          </a:xfrm>
          <a:prstGeom prst="rect">
            <a:avLst/>
          </a:prstGeom>
        </p:spPr>
        <p:txBody>
          <a:bodyPr wrap="square">
            <a:spAutoFit/>
          </a:bodyPr>
          <a:lstStyle/>
          <a:p>
            <a:pPr algn="just">
              <a:lnSpc>
                <a:spcPct val="150000"/>
              </a:lnSpc>
              <a:tabLst>
                <a:tab pos="360045" algn="l"/>
                <a:tab pos="720090" algn="l"/>
              </a:tabLst>
            </a:pPr>
            <a:r>
              <a:rPr lang="vi-VN" sz="4500" b="1">
                <a:solidFill>
                  <a:schemeClr val="bg1"/>
                </a:solidFill>
                <a:ea typeface="Calibri" panose="020F0502020204030204" pitchFamily="34" charset="0"/>
                <a:cs typeface="Arial" panose="020B0604020202020204" pitchFamily="34" charset="0"/>
              </a:rPr>
              <a:t>Tính chất ba 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9964311">
            <a:off x="15248227" y="49916"/>
            <a:ext cx="2142963" cy="2401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97200" y="426482"/>
            <a:ext cx="2109416" cy="384968"/>
          </a:xfrm>
          <a:prstGeom prst="rect">
            <a:avLst/>
          </a:prstGeom>
        </p:spPr>
      </p:pic>
      <p:grpSp>
        <p:nvGrpSpPr>
          <p:cNvPr id="16" name="Group 2"/>
          <p:cNvGrpSpPr/>
          <p:nvPr/>
        </p:nvGrpSpPr>
        <p:grpSpPr>
          <a:xfrm rot="-5400000">
            <a:off x="9202277"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grpSp>
        <p:nvGrpSpPr>
          <p:cNvPr id="20" name="Group 2"/>
          <p:cNvGrpSpPr/>
          <p:nvPr/>
        </p:nvGrpSpPr>
        <p:grpSpPr>
          <a:xfrm rot="-5400000">
            <a:off x="2095911" y="-2057811"/>
            <a:ext cx="1294578" cy="5943600"/>
            <a:chOff x="0" y="0"/>
            <a:chExt cx="2771140" cy="17082440"/>
          </a:xfrm>
          <a:solidFill>
            <a:srgbClr val="438F79"/>
          </a:solidFill>
        </p:grpSpPr>
        <p:sp>
          <p:nvSpPr>
            <p:cNvPr id="21"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2" name="TextBox 21"/>
          <p:cNvSpPr txBox="1"/>
          <p:nvPr/>
        </p:nvSpPr>
        <p:spPr>
          <a:xfrm>
            <a:off x="426582" y="618966"/>
            <a:ext cx="5288418"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2. (SGK – tr.111)</a:t>
            </a:r>
            <a:endParaRPr lang="en-US" sz="4000" b="1" dirty="0">
              <a:solidFill>
                <a:schemeClr val="bg1"/>
              </a:solidFill>
              <a:latin typeface="Arial" panose="020B0604020202020204" pitchFamily="34" charset="0"/>
              <a:cs typeface="Arial" panose="020B0604020202020204" pitchFamily="34" charset="0"/>
            </a:endParaRPr>
          </a:p>
        </p:txBody>
      </p:sp>
      <p:sp>
        <p:nvSpPr>
          <p:cNvPr id="24" name="Oval Callout 23"/>
          <p:cNvSpPr/>
          <p:nvPr/>
        </p:nvSpPr>
        <p:spPr>
          <a:xfrm>
            <a:off x="7848600" y="4028974"/>
            <a:ext cx="2057400" cy="88592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426582" y="1713438"/>
                <a:ext cx="16730450" cy="2210862"/>
              </a:xfrm>
              <a:prstGeom prst="rect">
                <a:avLst/>
              </a:prstGeom>
            </p:spPr>
            <p:txBody>
              <a:bodyPr wrap="square">
                <a:spAutoFit/>
              </a:bodyPr>
              <a:lstStyle/>
              <a:p>
                <a:pPr algn="ct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b</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𝐵𝐼𝐶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26582" y="1713438"/>
                <a:ext cx="16730450" cy="2210862"/>
              </a:xfrm>
              <a:prstGeom prst="rect">
                <a:avLst/>
              </a:prstGeom>
              <a:blipFill>
                <a:blip r:embed="rId6"/>
                <a:stretch>
                  <a:fillRect b="-440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862678" y="4983615"/>
            <a:ext cx="5538122" cy="454701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315200" y="5143500"/>
                <a:ext cx="10050380" cy="4608569"/>
              </a:xfrm>
              <a:prstGeom prst="rect">
                <a:avLst/>
              </a:prstGeom>
            </p:spPr>
            <p:txBody>
              <a:bodyPr wrap="square">
                <a:spAutoFit/>
              </a:bodyPr>
              <a:lstStyle/>
              <a:p>
                <a:pPr algn="ct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Do AI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BI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315200" y="5143500"/>
                <a:ext cx="10050380" cy="4608569"/>
              </a:xfrm>
              <a:prstGeom prst="rect">
                <a:avLst/>
              </a:prstGeom>
              <a:blipFill>
                <a:blip r:embed="rId8"/>
                <a:stretch>
                  <a:fillRect l="-61" r="-1516"/>
                </a:stretch>
              </a:blipFill>
            </p:spPr>
            <p:txBody>
              <a:bodyPr/>
              <a:lstStyle/>
              <a:p>
                <a:r>
                  <a:rPr lang="en-US">
                    <a:noFill/>
                  </a:rPr>
                  <a:t> </a:t>
                </a:r>
              </a:p>
            </p:txBody>
          </p:sp>
        </mc:Fallback>
      </mc:AlternateContent>
    </p:spTree>
    <p:extLst>
      <p:ext uri="{BB962C8B-B14F-4D97-AF65-F5344CB8AC3E}">
        <p14:creationId xmlns:p14="http://schemas.microsoft.com/office/powerpoint/2010/main" val="40226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up)">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117008" y="8468308"/>
            <a:ext cx="2109416" cy="384968"/>
          </a:xfrm>
          <a:prstGeom prst="rect">
            <a:avLst/>
          </a:prstGeom>
        </p:spPr>
      </p:pic>
      <p:grpSp>
        <p:nvGrpSpPr>
          <p:cNvPr id="16" name="Group 2"/>
          <p:cNvGrpSpPr/>
          <p:nvPr/>
        </p:nvGrpSpPr>
        <p:grpSpPr>
          <a:xfrm rot="-5400000">
            <a:off x="9284732"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mc:AlternateContent xmlns:mc="http://schemas.openxmlformats.org/markup-compatibility/2006">
        <mc:Choice xmlns:a14="http://schemas.microsoft.com/office/drawing/2010/main" Requires="a14">
          <p:sp>
            <p:nvSpPr>
              <p:cNvPr id="5" name="Rectangle 4"/>
              <p:cNvSpPr/>
              <p:nvPr/>
            </p:nvSpPr>
            <p:spPr>
              <a:xfrm>
                <a:off x="609600" y="-101666"/>
                <a:ext cx="11658600" cy="2319481"/>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CI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ra</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609600" y="-101666"/>
                <a:ext cx="11658600" cy="2319481"/>
              </a:xfrm>
              <a:prstGeom prst="rect">
                <a:avLst/>
              </a:prstGeom>
              <a:blipFill>
                <a:blip r:embed="rId6"/>
                <a:stretch>
                  <a:fillRect l="-1830" b="-52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629368" y="3475373"/>
                <a:ext cx="12925359" cy="3273781"/>
              </a:xfrm>
              <a:prstGeom prst="rect">
                <a:avLst/>
              </a:prstGeom>
            </p:spPr>
            <p:txBody>
              <a:bodyPr wrap="square">
                <a:spAutoFit/>
              </a:bodyPr>
              <a:lstStyle/>
              <a:p>
                <a:pPr>
                  <a:lnSpc>
                    <a:spcPct val="150000"/>
                  </a:lnSpc>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.180°=90°</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29368" y="3475373"/>
                <a:ext cx="12925359" cy="3273781"/>
              </a:xfrm>
              <a:prstGeom prst="rect">
                <a:avLst/>
              </a:prstGeom>
              <a:blipFill>
                <a:blip r:embed="rId7"/>
                <a:stretch>
                  <a:fillRect l="-1650" b="-3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816285" y="1597251"/>
                <a:ext cx="12206112" cy="1821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e>
                      </m:d>
                    </m:oMath>
                  </m:oMathPara>
                </a14:m>
                <a:endParaRPr lang="en-US" dirty="0">
                  <a:solidFill>
                    <a:prstClr val="black"/>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816285" y="1597251"/>
                <a:ext cx="12206112" cy="18210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286000" y="5600700"/>
                <a:ext cx="8928918"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dirty="0"/>
              </a:p>
            </p:txBody>
          </p:sp>
        </mc:Choice>
        <mc:Fallback>
          <p:sp>
            <p:nvSpPr>
              <p:cNvPr id="8" name="Rectangle 7"/>
              <p:cNvSpPr>
                <a:spLocks noRot="1" noChangeAspect="1" noMove="1" noResize="1" noEditPoints="1" noAdjustHandles="1" noChangeArrowheads="1" noChangeShapeType="1" noTextEdit="1"/>
              </p:cNvSpPr>
              <p:nvPr/>
            </p:nvSpPr>
            <p:spPr>
              <a:xfrm>
                <a:off x="2286000" y="5600700"/>
                <a:ext cx="8928918" cy="124482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762000" y="7624760"/>
                <a:ext cx="19278600" cy="2166940"/>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2000" y="7624760"/>
                <a:ext cx="19278600" cy="21669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653430" y="6920807"/>
                <a:ext cx="11767169" cy="1045864"/>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Trong </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BIC:</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53430" y="6920807"/>
                <a:ext cx="11767169" cy="1045864"/>
              </a:xfrm>
              <a:prstGeom prst="rect">
                <a:avLst/>
              </a:prstGeom>
              <a:blipFill>
                <a:blip r:embed="rId11"/>
                <a:stretch>
                  <a:fillRect l="-1813" b="-12209"/>
                </a:stretch>
              </a:blipFill>
            </p:spPr>
            <p:txBody>
              <a:bodyPr/>
              <a:lstStyle/>
              <a:p>
                <a:r>
                  <a:rPr lang="en-US">
                    <a:noFill/>
                  </a:rPr>
                  <a:t> </a:t>
                </a:r>
              </a:p>
            </p:txBody>
          </p:sp>
        </mc:Fallback>
      </mc:AlternateContent>
      <p:pic>
        <p:nvPicPr>
          <p:cNvPr id="25" name="Picture 24"/>
          <p:cNvPicPr>
            <a:picLocks noChangeAspect="1"/>
          </p:cNvPicPr>
          <p:nvPr/>
        </p:nvPicPr>
        <p:blipFill>
          <a:blip r:embed="rId12"/>
          <a:stretch>
            <a:fillRect/>
          </a:stretch>
        </p:blipFill>
        <p:spPr>
          <a:xfrm>
            <a:off x="13716000" y="413530"/>
            <a:ext cx="4395122" cy="3608570"/>
          </a:xfrm>
          <a:prstGeom prst="rect">
            <a:avLst/>
          </a:prstGeom>
        </p:spPr>
      </p:pic>
    </p:spTree>
    <p:extLst>
      <p:ext uri="{BB962C8B-B14F-4D97-AF65-F5344CB8AC3E}">
        <p14:creationId xmlns:p14="http://schemas.microsoft.com/office/powerpoint/2010/main" val="32841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8094034" y="5138839"/>
                <a:ext cx="8136566" cy="422808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&lt; AC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r>
                <a:b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den>
                    </m:f>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094034" y="5138839"/>
                <a:ext cx="8136566" cy="4228081"/>
              </a:xfrm>
              <a:prstGeom prst="rect">
                <a:avLst/>
              </a:prstGeom>
              <a:blipFill>
                <a:blip r:embed="rId19"/>
                <a:stretch>
                  <a:fillRect l="-2697"/>
                </a:stretch>
              </a:blipFill>
            </p:spPr>
            <p:txBody>
              <a:bodyPr/>
              <a:lstStyle/>
              <a:p>
                <a:r>
                  <a:rPr lang="en-US">
                    <a:noFill/>
                  </a:rPr>
                  <a:t> </a:t>
                </a:r>
              </a:p>
            </p:txBody>
          </p:sp>
        </mc:Fallback>
      </mc:AlternateContent>
    </p:spTree>
    <p:extLst>
      <p:ext uri="{BB962C8B-B14F-4D97-AF65-F5344CB8AC3E}">
        <p14:creationId xmlns:p14="http://schemas.microsoft.com/office/powerpoint/2010/main" val="121400866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a:lnSpc>
                <a:spcPct val="107000"/>
              </a:lnSpc>
              <a:spcBef>
                <a:spcPts val="600"/>
              </a:spcBef>
              <a:spcAft>
                <a:spcPts val="8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(SGK – tr.111)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600200" y="1485900"/>
                <a:ext cx="15087600" cy="196919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&lt;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&gt;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𝐴𝐶𝐼</m:t>
                        </m:r>
                      </m:e>
                    </m:acc>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b</a:t>
                </a:r>
                <a:r>
                  <a:rPr lang="en-US" sz="4000" dirty="0">
                    <a:effectLst/>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sa</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nh</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IC.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7772400" y="4873160"/>
                <a:ext cx="9144000" cy="4607800"/>
              </a:xfrm>
              <a:prstGeom prst="rect">
                <a:avLst/>
              </a:prstGeom>
            </p:spPr>
            <p:txBody>
              <a:bodyPr>
                <a:spAutoFit/>
              </a:bodyPr>
              <a:lstStyle/>
              <a:p>
                <a:pPr algn="ctr">
                  <a:lnSpc>
                    <a:spcPct val="150000"/>
                  </a:lnSpc>
                </a:pPr>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𝐶𝐵𝐼</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7772400" y="4873160"/>
                <a:ext cx="9144000" cy="4607800"/>
              </a:xfrm>
              <a:prstGeom prst="rect">
                <a:avLst/>
              </a:prstGeom>
              <a:blipFill>
                <a:blip r:embed="rId19"/>
                <a:stretch>
                  <a:fillRect l="-2333" r="-2000" b="-2116"/>
                </a:stretch>
              </a:blipFill>
            </p:spPr>
            <p:txBody>
              <a:bodyPr/>
              <a:lstStyle/>
              <a:p>
                <a:r>
                  <a:rPr lang="en-US">
                    <a:noFill/>
                  </a:rPr>
                  <a:t> </a:t>
                </a:r>
              </a:p>
            </p:txBody>
          </p:sp>
        </mc:Fallback>
      </mc:AlternateContent>
    </p:spTree>
    <p:extLst>
      <p:ext uri="{BB962C8B-B14F-4D97-AF65-F5344CB8AC3E}">
        <p14:creationId xmlns:p14="http://schemas.microsoft.com/office/powerpoint/2010/main" val="2441922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8653099" y="5229646"/>
                <a:ext cx="6891701" cy="38762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Do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BIC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IB &lt; IC.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653099" y="5229646"/>
                <a:ext cx="6891701" cy="3876254"/>
              </a:xfrm>
              <a:prstGeom prst="rect">
                <a:avLst/>
              </a:prstGeom>
              <a:blipFill>
                <a:blip r:embed="rId19"/>
                <a:stretch>
                  <a:fillRect l="-3095" r="-3183" b="-2830"/>
                </a:stretch>
              </a:blipFill>
            </p:spPr>
            <p:txBody>
              <a:bodyPr/>
              <a:lstStyle/>
              <a:p>
                <a:r>
                  <a:rPr lang="en-US">
                    <a:noFill/>
                  </a:rPr>
                  <a:t> </a:t>
                </a:r>
              </a:p>
            </p:txBody>
          </p:sp>
        </mc:Fallback>
      </mc:AlternateContent>
    </p:spTree>
    <p:extLst>
      <p:ext uri="{BB962C8B-B14F-4D97-AF65-F5344CB8AC3E}">
        <p14:creationId xmlns:p14="http://schemas.microsoft.com/office/powerpoint/2010/main" val="1126380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86935">
            <a:off x="576197" y="8792470"/>
            <a:ext cx="1185034" cy="118503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7612713" y="445589"/>
            <a:ext cx="381794" cy="41783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7471081" y="9301185"/>
            <a:ext cx="665059" cy="727835"/>
          </a:xfrm>
          <a:prstGeom prst="rect">
            <a:avLst/>
          </a:prstGeom>
        </p:spPr>
      </p:pic>
      <p:grpSp>
        <p:nvGrpSpPr>
          <p:cNvPr id="13" name="Group 2"/>
          <p:cNvGrpSpPr/>
          <p:nvPr/>
        </p:nvGrpSpPr>
        <p:grpSpPr>
          <a:xfrm rot="-5400000">
            <a:off x="2675925" y="-2540921"/>
            <a:ext cx="1294578" cy="7560828"/>
            <a:chOff x="0" y="0"/>
            <a:chExt cx="2771140" cy="17082440"/>
          </a:xfrm>
          <a:solidFill>
            <a:schemeClr val="bg1"/>
          </a:solidFill>
        </p:grpSpPr>
        <p:sp>
          <p:nvSpPr>
            <p:cNvPr id="15"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17" name="TextBox 16"/>
          <p:cNvSpPr txBox="1"/>
          <p:nvPr/>
        </p:nvSpPr>
        <p:spPr>
          <a:xfrm>
            <a:off x="333354" y="885549"/>
            <a:ext cx="60674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noProof="0" dirty="0" smtClean="0">
                <a:ln>
                  <a:noFill/>
                </a:ln>
                <a:effectLst/>
                <a:uLnTx/>
                <a:uFillTx/>
                <a:latin typeface="Arial" panose="020B0604020202020204" pitchFamily="34" charset="0"/>
                <a:ea typeface="+mn-ea"/>
                <a:cs typeface="Arial" panose="020B0604020202020204" pitchFamily="34" charset="0"/>
              </a:rPr>
              <a:t> THỂ EM CHƯA BIẾT</a:t>
            </a:r>
            <a:endPar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770021" y="2171700"/>
            <a:ext cx="16633421" cy="2751074"/>
          </a:xfrm>
          <a:prstGeom prst="rect">
            <a:avLst/>
          </a:prstGeom>
        </p:spPr>
        <p:txBody>
          <a:bodyPr wrap="square">
            <a:spAutoFit/>
          </a:bodyPr>
          <a:lstStyle/>
          <a:p>
            <a:pPr algn="just">
              <a:lnSpc>
                <a:spcPct val="150000"/>
              </a:lnSpc>
            </a:pPr>
            <a:r>
              <a:rPr lang="en-US" sz="4000" dirty="0" err="1">
                <a:solidFill>
                  <a:schemeClr val="bg1"/>
                </a:solidFill>
                <a:latin typeface="Arial" panose="020B0604020202020204" pitchFamily="34" charset="0"/>
                <a:ea typeface="Times New Roman" panose="02020603050405020304" pitchFamily="18" charset="0"/>
              </a:rPr>
              <a:t>Trong</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ABC, </a:t>
            </a:r>
            <a:r>
              <a:rPr lang="en-US" sz="4000" dirty="0" err="1">
                <a:solidFill>
                  <a:schemeClr val="bg1"/>
                </a:solidFill>
                <a:latin typeface="Arial" panose="020B0604020202020204" pitchFamily="34" charset="0"/>
                <a:ea typeface="Times New Roman" panose="02020603050405020304" pitchFamily="18" charset="0"/>
              </a:rPr>
              <a:t>vẽ</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tròn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có</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kính</a:t>
            </a:r>
            <a:r>
              <a:rPr lang="en-US" sz="4000" dirty="0">
                <a:solidFill>
                  <a:schemeClr val="bg1"/>
                </a:solidFill>
                <a:latin typeface="Arial" panose="020B0604020202020204" pitchFamily="34" charset="0"/>
                <a:ea typeface="Times New Roman" panose="02020603050405020304" pitchFamily="18" charset="0"/>
              </a:rPr>
              <a:t> r </a:t>
            </a:r>
            <a:r>
              <a:rPr lang="en-US" sz="4000" dirty="0" err="1">
                <a:solidFill>
                  <a:schemeClr val="bg1"/>
                </a:solidFill>
                <a:latin typeface="Arial" panose="020B0604020202020204" pitchFamily="34" charset="0"/>
                <a:ea typeface="Times New Roman" panose="02020603050405020304" pitchFamily="18" charset="0"/>
              </a:rPr>
              <a:t>bằng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khoảng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từ</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đến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endParaRPr lang="en-US" sz="4000" dirty="0">
              <a:solidFill>
                <a:schemeClr val="bg1"/>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9"/>
          <a:stretch>
            <a:fillRect/>
          </a:stretch>
        </p:blipFill>
        <p:spPr>
          <a:xfrm>
            <a:off x="11201400" y="4609045"/>
            <a:ext cx="5486400" cy="4938390"/>
          </a:xfrm>
          <a:prstGeom prst="rect">
            <a:avLst/>
          </a:prstGeom>
        </p:spPr>
      </p:pic>
      <p:sp>
        <p:nvSpPr>
          <p:cNvPr id="8" name="Rectangle 7"/>
          <p:cNvSpPr/>
          <p:nvPr/>
        </p:nvSpPr>
        <p:spPr>
          <a:xfrm>
            <a:off x="770021" y="5128081"/>
            <a:ext cx="9144000" cy="2862322"/>
          </a:xfrm>
          <a:prstGeom prst="rect">
            <a:avLst/>
          </a:prstGeom>
        </p:spPr>
        <p:txBody>
          <a:bodyPr>
            <a:spAutoFit/>
          </a:bodyPr>
          <a:lstStyle/>
          <a:p>
            <a:pPr lvl="0" algn="just">
              <a:lnSpc>
                <a:spcPct val="150000"/>
              </a:lnSpc>
            </a:pPr>
            <a:r>
              <a:rPr lang="en-US" sz="4000" dirty="0">
                <a:solidFill>
                  <a:prstClr val="white"/>
                </a:solidFill>
                <a:latin typeface="Arial" panose="020B0604020202020204" pitchFamily="34" charset="0"/>
                <a:ea typeface="Times New Roman" panose="02020603050405020304" pitchFamily="18" charset="0"/>
              </a:rPr>
              <a:t>Ta </a:t>
            </a:r>
            <a:r>
              <a:rPr lang="en-US" sz="4000" dirty="0" err="1">
                <a:solidFill>
                  <a:prstClr val="white"/>
                </a:solidFill>
                <a:latin typeface="Arial" panose="020B0604020202020204" pitchFamily="34" charset="0"/>
                <a:ea typeface="Times New Roman" panose="02020603050405020304" pitchFamily="18" charset="0"/>
              </a:rPr>
              <a:t>gọi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trên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ABC </a:t>
            </a:r>
            <a:r>
              <a:rPr lang="en-US" sz="4000" dirty="0" err="1">
                <a:solidFill>
                  <a:prstClr val="white"/>
                </a:solidFill>
                <a:latin typeface="Arial" panose="020B0604020202020204" pitchFamily="34" charset="0"/>
                <a:ea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điểm</a:t>
            </a:r>
            <a:r>
              <a:rPr lang="en-US" sz="4000" dirty="0">
                <a:solidFill>
                  <a:prstClr val="white"/>
                </a:solidFill>
                <a:latin typeface="Arial" panose="020B0604020202020204" pitchFamily="34" charset="0"/>
                <a:ea typeface="Times New Roman" panose="02020603050405020304" pitchFamily="18" charset="0"/>
              </a:rPr>
              <a:t> O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tâm</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rPr>
              <a:t>.</a:t>
            </a:r>
            <a:endParaRPr lang="en-US" sz="4000" dirty="0">
              <a:solidFill>
                <a:prstClr val="white"/>
              </a:solidFill>
              <a:latin typeface="Times New Roman" panose="02020603050405020304" pitchFamily="18" charset="0"/>
              <a:ea typeface="Times New Roman" panose="02020603050405020304" pitchFamily="18" charset="0"/>
            </a:endParaRPr>
          </a:p>
        </p:txBody>
      </p:sp>
      <p:pic>
        <p:nvPicPr>
          <p:cNvPr id="16" name="Picture 30"/>
          <p:cNvPicPr>
            <a:picLocks noChangeAspect="1"/>
          </p:cNvPicPr>
          <p:nvPr/>
        </p:nvPicPr>
        <p:blipFill>
          <a:blip r:embed="rId10"/>
          <a:srcRect/>
          <a:stretch>
            <a:fillRect/>
          </a:stretch>
        </p:blipFill>
        <p:spPr>
          <a:xfrm>
            <a:off x="11627875" y="479397"/>
            <a:ext cx="1524000" cy="1520190"/>
          </a:xfrm>
          <a:prstGeom prst="rect">
            <a:avLst/>
          </a:prstGeom>
        </p:spPr>
      </p:pic>
      <p:pic>
        <p:nvPicPr>
          <p:cNvPr id="19"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8398266" y="8195710"/>
            <a:ext cx="1515755" cy="1877096"/>
          </a:xfrm>
          <a:prstGeom prst="rect">
            <a:avLst/>
          </a:prstGeom>
        </p:spPr>
      </p:pic>
    </p:spTree>
    <p:extLst>
      <p:ext uri="{BB962C8B-B14F-4D97-AF65-F5344CB8AC3E}">
        <p14:creationId xmlns:p14="http://schemas.microsoft.com/office/powerpoint/2010/main" val="3621313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86935">
            <a:off x="15109792" y="771310"/>
            <a:ext cx="2242053" cy="224205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038600" y="1418143"/>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smtClean="0">
                <a:solidFill>
                  <a:schemeClr val="bg1"/>
                </a:solidFill>
                <a:latin typeface="Arial" panose="020B0604020202020204" pitchFamily="34" charset="0"/>
              </a:rPr>
              <a:t>HƯỚNG DẪN VỀ NHÀ</a:t>
            </a:r>
            <a:endParaRPr lang="vi-VN" sz="6000" b="1" kern="0">
              <a:solidFill>
                <a:schemeClr val="bg1"/>
              </a:solidFill>
              <a:latin typeface="Arial" panose="020B0604020202020204" pitchFamily="34" charset="0"/>
            </a:endParaRPr>
          </a:p>
        </p:txBody>
      </p:sp>
      <p:grpSp>
        <p:nvGrpSpPr>
          <p:cNvPr id="13" name="Group 12"/>
          <p:cNvGrpSpPr/>
          <p:nvPr/>
        </p:nvGrpSpPr>
        <p:grpSpPr>
          <a:xfrm>
            <a:off x="1066800" y="3771900"/>
            <a:ext cx="5130550" cy="3657600"/>
            <a:chOff x="609600" y="3867574"/>
            <a:chExt cx="5562600" cy="365760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785317" y="4649932"/>
              <a:ext cx="5200127"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7" name="Group 16"/>
          <p:cNvGrpSpPr/>
          <p:nvPr/>
        </p:nvGrpSpPr>
        <p:grpSpPr>
          <a:xfrm>
            <a:off x="6564629" y="3774280"/>
            <a:ext cx="5130550" cy="3657600"/>
            <a:chOff x="6699571" y="3867574"/>
            <a:chExt cx="5562600" cy="3657600"/>
          </a:xfrm>
        </p:grpSpPr>
        <p:grpSp>
          <p:nvGrpSpPr>
            <p:cNvPr id="18" name="Group 4"/>
            <p:cNvGrpSpPr/>
            <p:nvPr/>
          </p:nvGrpSpPr>
          <p:grpSpPr>
            <a:xfrm>
              <a:off x="6699571" y="3867574"/>
              <a:ext cx="5562600" cy="3657600"/>
              <a:chOff x="0" y="0"/>
              <a:chExt cx="1669403" cy="2066396"/>
            </a:xfrm>
          </p:grpSpPr>
          <p:sp>
            <p:nvSpPr>
              <p:cNvPr id="20"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7079701" y="4649933"/>
              <a:ext cx="4727388"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1" name="Group 20"/>
          <p:cNvGrpSpPr/>
          <p:nvPr/>
        </p:nvGrpSpPr>
        <p:grpSpPr>
          <a:xfrm>
            <a:off x="12062458" y="3771900"/>
            <a:ext cx="5130554" cy="3671583"/>
            <a:chOff x="12448416" y="3524878"/>
            <a:chExt cx="5839584" cy="3671583"/>
          </a:xfrm>
        </p:grpSpPr>
        <p:grpSp>
          <p:nvGrpSpPr>
            <p:cNvPr id="22" name="Group 4"/>
            <p:cNvGrpSpPr/>
            <p:nvPr/>
          </p:nvGrpSpPr>
          <p:grpSpPr>
            <a:xfrm>
              <a:off x="12448416" y="3527258"/>
              <a:ext cx="5839584" cy="3657600"/>
              <a:chOff x="0" y="0"/>
              <a:chExt cx="1669403" cy="2066396"/>
            </a:xfrm>
          </p:grpSpPr>
          <p:sp>
            <p:nvSpPr>
              <p:cNvPr id="24"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48416" y="3524878"/>
              <a:ext cx="5839579" cy="3671583"/>
            </a:xfrm>
            <a:prstGeom prst="rect">
              <a:avLst/>
            </a:prstGeom>
          </p:spPr>
          <p:txBody>
            <a:bodyPr wrap="square">
              <a:spAutoFit/>
            </a:bodyPr>
            <a:lstStyle/>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 </a:t>
              </a: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12: Tính chất ba đường trung trực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16543">
            <a:off x="606142" y="8235148"/>
            <a:ext cx="2522151" cy="1286117"/>
          </a:xfrm>
          <a:prstGeom prst="rect">
            <a:avLst/>
          </a:prstGeom>
        </p:spPr>
      </p:pic>
      <p:pic>
        <p:nvPicPr>
          <p:cNvPr id="26"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CẢM</a:t>
            </a:r>
            <a:r>
              <a:rPr kumimoji="0" lang="en-US" sz="7000" b="1" i="0" u="none" strike="noStrike" kern="0" cap="none" spc="0" normalizeH="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7000" b="1" kern="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THAM GIA BÀI HỌC</a:t>
            </a:r>
            <a:r>
              <a:rPr kumimoji="0" lang="vi-VN" sz="7000" b="1" i="0" u="none" strike="noStrike" kern="0" cap="none" spc="0" normalizeH="0" baseline="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1" name="TextBox 15"/>
            <p:cNvSpPr txBox="1"/>
            <p:nvPr/>
          </p:nvSpPr>
          <p:spPr>
            <a:xfrm>
              <a:off x="3534358" y="3661082"/>
              <a:ext cx="1043391" cy="627544"/>
            </a:xfrm>
            <a:prstGeom prst="rect">
              <a:avLst/>
            </a:prstGeom>
            <a:noFill/>
          </p:spPr>
          <p:txBody>
            <a:bodyPr lIns="0" tIns="0" rIns="0" bIns="0" rtlCol="0" anchor="t">
              <a:spAutoFit/>
            </a:bodyPr>
            <a:lstStyle/>
            <a:p>
              <a:pPr algn="ctr">
                <a:lnSpc>
                  <a:spcPts val="4368"/>
                </a:lnSpc>
              </a:pPr>
              <a:r>
                <a:rPr lang="en-US" sz="7000" b="1" smtClean="0">
                  <a:latin typeface="Arial" panose="020B0604020202020204" pitchFamily="34" charset="0"/>
                  <a:cs typeface="Arial" panose="020B0604020202020204" pitchFamily="34" charset="0"/>
                </a:rPr>
                <a:t>01</a:t>
              </a:r>
              <a:endParaRPr lang="en-US" sz="7000" b="1">
                <a:latin typeface="Arial" panose="020B0604020202020204" pitchFamily="34" charset="0"/>
                <a:cs typeface="Arial" panose="020B0604020202020204" pitchFamily="34" charset="0"/>
              </a:endParaRPr>
            </a:p>
          </p:txBody>
        </p:sp>
      </p:grpSp>
      <p:sp>
        <p:nvSpPr>
          <p:cNvPr id="13" name="Rectangle 12"/>
          <p:cNvSpPr/>
          <p:nvPr/>
        </p:nvSpPr>
        <p:spPr>
          <a:xfrm>
            <a:off x="1676400" y="2472049"/>
            <a:ext cx="14020800" cy="3124381"/>
          </a:xfrm>
          <a:prstGeom prst="rect">
            <a:avLst/>
          </a:prstGeom>
        </p:spPr>
        <p:txBody>
          <a:bodyPr wrap="square">
            <a:spAutoFit/>
          </a:bodyPr>
          <a:lstStyle/>
          <a:p>
            <a:pPr algn="ctr">
              <a:lnSpc>
                <a:spcPct val="150000"/>
              </a:lnSpc>
              <a:tabLst>
                <a:tab pos="360045" algn="l"/>
                <a:tab pos="720090" algn="l"/>
              </a:tabLst>
            </a:pPr>
            <a:r>
              <a:rPr lang="vi-VN" sz="7000" b="1" dirty="0">
                <a:ea typeface="Calibri" panose="020F0502020204030204" pitchFamily="34" charset="0"/>
                <a:cs typeface="Arial" panose="020B0604020202020204" pitchFamily="34" charset="0"/>
              </a:rPr>
              <a:t>Đường phân </a:t>
            </a:r>
            <a:r>
              <a:rPr lang="vi-VN" sz="7000" b="1" dirty="0" smtClean="0">
                <a:ea typeface="Calibri" panose="020F0502020204030204" pitchFamily="34" charset="0"/>
                <a:cs typeface="Arial" panose="020B0604020202020204" pitchFamily="34" charset="0"/>
              </a:rPr>
              <a:t>giác</a:t>
            </a:r>
            <a:endParaRPr lang="en-US" sz="7000" b="1" dirty="0" smtClean="0">
              <a:ea typeface="Calibri" panose="020F0502020204030204" pitchFamily="34" charset="0"/>
              <a:cs typeface="Arial" panose="020B0604020202020204" pitchFamily="34" charset="0"/>
            </a:endParaRPr>
          </a:p>
          <a:p>
            <a:pPr algn="ctr">
              <a:lnSpc>
                <a:spcPct val="150000"/>
              </a:lnSpc>
              <a:tabLst>
                <a:tab pos="360045" algn="l"/>
                <a:tab pos="720090" algn="l"/>
              </a:tabLst>
            </a:pPr>
            <a:r>
              <a:rPr lang="vi-VN" sz="7000" b="1" dirty="0" smtClean="0">
                <a:ea typeface="Calibri" panose="020F0502020204030204" pitchFamily="34" charset="0"/>
                <a:cs typeface="Arial" panose="020B0604020202020204" pitchFamily="34" charset="0"/>
              </a:rPr>
              <a:t> </a:t>
            </a:r>
            <a:r>
              <a:rPr lang="vi-VN" sz="7000" b="1" dirty="0">
                <a:ea typeface="Calibri" panose="020F0502020204030204" pitchFamily="34" charset="0"/>
                <a:cs typeface="Arial" panose="020B0604020202020204" pitchFamily="34" charset="0"/>
              </a:rPr>
              <a:t>của tam giác</a:t>
            </a:r>
            <a:endParaRPr lang="vi-VN" sz="7000" b="1" dirty="0">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8542839" y="7471209"/>
            <a:ext cx="1859128" cy="339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211580" y="-1131924"/>
            <a:ext cx="1447801" cy="435863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2154" y="552096"/>
            <a:ext cx="1032846" cy="963915"/>
          </a:xfrm>
          <a:prstGeom prst="rect">
            <a:avLst/>
          </a:prstGeom>
        </p:spPr>
      </p:pic>
      <p:sp>
        <p:nvSpPr>
          <p:cNvPr id="10" name="TextBox 9"/>
          <p:cNvSpPr txBox="1"/>
          <p:nvPr/>
        </p:nvSpPr>
        <p:spPr>
          <a:xfrm>
            <a:off x="2057401" y="731180"/>
            <a:ext cx="358140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a:t>
            </a:r>
            <a:r>
              <a:rPr lang="nl-NL" sz="4000" b="1" dirty="0">
                <a:latin typeface="Arial" panose="020B0604020202020204" pitchFamily="34" charset="0"/>
                <a:cs typeface="Arial" panose="020B0604020202020204" pitchFamily="34" charset="0"/>
              </a:rPr>
              <a:t>1</a:t>
            </a:r>
            <a:r>
              <a:rPr lang="nl-NL" sz="4000" b="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1465670"/>
            <a:ext cx="3124200" cy="3108579"/>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2792" y="94033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76800" y="94206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53408" y="9403354"/>
            <a:ext cx="8659085" cy="286832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872154" y="1923697"/>
                <a:ext cx="16482074" cy="1839606"/>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110).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gì</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872154" y="1923697"/>
                <a:ext cx="16482074" cy="1839606"/>
              </a:xfrm>
              <a:prstGeom prst="rect">
                <a:avLst/>
              </a:prstGeom>
              <a:blipFill>
                <a:blip r:embed="rId12"/>
                <a:stretch>
                  <a:fillRect l="-1294" b="-12957"/>
                </a:stretch>
              </a:blipFill>
            </p:spPr>
            <p:txBody>
              <a:bodyPr/>
              <a:lstStyle/>
              <a:p>
                <a:r>
                  <a:rPr lang="en-US">
                    <a:noFill/>
                  </a:rPr>
                  <a:t> </a:t>
                </a:r>
              </a:p>
            </p:txBody>
          </p:sp>
        </mc:Fallback>
      </mc:AlternateContent>
      <p:sp>
        <p:nvSpPr>
          <p:cNvPr id="25" name="Oval Callout 24"/>
          <p:cNvSpPr/>
          <p:nvPr/>
        </p:nvSpPr>
        <p:spPr>
          <a:xfrm>
            <a:off x="11201400" y="4372465"/>
            <a:ext cx="1828800" cy="84723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
        <p:nvSpPr>
          <p:cNvPr id="11" name="TextBox 10"/>
          <p:cNvSpPr txBox="1"/>
          <p:nvPr/>
        </p:nvSpPr>
        <p:spPr>
          <a:xfrm>
            <a:off x="12572999" y="9063563"/>
            <a:ext cx="5181601" cy="86113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lnSpc>
                <a:spcPct val="150000"/>
              </a:lnSpc>
            </a:pPr>
            <a:r>
              <a:rPr lang="en-US" sz="3800" dirty="0" smtClean="0">
                <a:solidFill>
                  <a:schemeClr val="bg1"/>
                </a:solidFill>
                <a:latin typeface="Arial" panose="020B0604020202020204" pitchFamily="34" charset="0"/>
                <a:cs typeface="Arial" panose="020B0604020202020204" pitchFamily="34" charset="0"/>
              </a:rPr>
              <a:t>THẢO LUẬN NHÓM</a:t>
            </a:r>
            <a:endParaRPr lang="en-US" sz="38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 y="4279324"/>
            <a:ext cx="5039568" cy="5283776"/>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693876" y="5582671"/>
                <a:ext cx="9601200" cy="2793906"/>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D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93876" y="5582671"/>
                <a:ext cx="9601200" cy="2793906"/>
              </a:xfrm>
              <a:prstGeom prst="rect">
                <a:avLst/>
              </a:prstGeom>
              <a:blipFill>
                <a:blip r:embed="rId14"/>
                <a:stretch>
                  <a:fillRect l="-2222" r="-2286" b="-8079"/>
                </a:stretch>
              </a:blipFill>
            </p:spPr>
            <p:txBody>
              <a:bodyPr/>
              <a:lstStyle/>
              <a:p>
                <a:r>
                  <a:rPr lang="en-US">
                    <a:noFill/>
                  </a:rPr>
                  <a:t> </a:t>
                </a:r>
              </a:p>
            </p:txBody>
          </p:sp>
        </mc:Fallback>
      </mc:AlternateContent>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25" grpId="0" animBg="1"/>
      <p:bldP spid="1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51049" y="-293726"/>
            <a:ext cx="11141563" cy="11141563"/>
          </a:xfrm>
          <a:prstGeom prst="rect">
            <a:avLst/>
          </a:prstGeom>
        </p:spPr>
      </p:pic>
      <p:grpSp>
        <p:nvGrpSpPr>
          <p:cNvPr id="4" name="Group 4"/>
          <p:cNvGrpSpPr/>
          <p:nvPr/>
        </p:nvGrpSpPr>
        <p:grpSpPr>
          <a:xfrm>
            <a:off x="990600" y="1943100"/>
            <a:ext cx="16306800" cy="7315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sp>
        <p:nvSpPr>
          <p:cNvPr id="7" name="TextBox 6"/>
          <p:cNvSpPr txBox="1"/>
          <p:nvPr/>
        </p:nvSpPr>
        <p:spPr>
          <a:xfrm>
            <a:off x="7467600" y="700326"/>
            <a:ext cx="4038600" cy="861774"/>
          </a:xfrm>
          <a:prstGeom prst="rect">
            <a:avLst/>
          </a:prstGeom>
          <a:noFill/>
        </p:spPr>
        <p:txBody>
          <a:bodyPr wrap="square" rtlCol="0">
            <a:spAutoFit/>
          </a:bodyPr>
          <a:lstStyle/>
          <a:p>
            <a:r>
              <a:rPr lang="en-US" sz="5000" b="1" dirty="0" smtClean="0">
                <a:solidFill>
                  <a:prstClr val="white"/>
                </a:solidFill>
                <a:latin typeface="Arial" panose="020B0604020202020204" pitchFamily="34" charset="0"/>
                <a:cs typeface="Arial" panose="020B0604020202020204" pitchFamily="34" charset="0"/>
              </a:rPr>
              <a:t>KẾT LUẬN</a:t>
            </a:r>
            <a:endParaRPr lang="en-US" sz="5000" b="1" dirty="0">
              <a:solidFill>
                <a:prstClr val="white"/>
              </a:solidFill>
              <a:latin typeface="Arial" panose="020B0604020202020204" pitchFamily="34" charset="0"/>
              <a:cs typeface="Arial" panose="020B0604020202020204" pitchFamily="34" charset="0"/>
            </a:endParaRPr>
          </a:p>
        </p:txBody>
      </p:sp>
      <p:pic>
        <p:nvPicPr>
          <p:cNvPr id="1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145859">
            <a:off x="136511" y="330866"/>
            <a:ext cx="2186277" cy="123226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348582" y="2121458"/>
                <a:ext cx="10308743"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48582" y="2121458"/>
                <a:ext cx="10308743" cy="3785652"/>
              </a:xfrm>
              <a:prstGeom prst="rect">
                <a:avLst/>
              </a:prstGeom>
              <a:blipFill>
                <a:blip r:embed="rId12"/>
                <a:stretch>
                  <a:fillRect l="-2070" r="-2129" b="-3060"/>
                </a:stretch>
              </a:blipFill>
            </p:spPr>
            <p:txBody>
              <a:bodyPr/>
              <a:lstStyle/>
              <a:p>
                <a:r>
                  <a:rPr lang="en-US">
                    <a:noFill/>
                  </a:rPr>
                  <a:t> </a:t>
                </a:r>
              </a:p>
            </p:txBody>
          </p:sp>
        </mc:Fallback>
      </mc:AlternateContent>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9964311">
            <a:off x="15734195" y="-61655"/>
            <a:ext cx="2142963" cy="2401079"/>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32163" y="2019300"/>
            <a:ext cx="5039568" cy="5283776"/>
          </a:xfrm>
          <a:prstGeom prst="rect">
            <a:avLst/>
          </a:prstGeom>
        </p:spPr>
      </p:pic>
      <p:sp>
        <p:nvSpPr>
          <p:cNvPr id="8" name="Rectangle 7"/>
          <p:cNvSpPr/>
          <p:nvPr/>
        </p:nvSpPr>
        <p:spPr>
          <a:xfrm>
            <a:off x="1229649" y="6243578"/>
            <a:ext cx="10308743" cy="2862322"/>
          </a:xfrm>
          <a:prstGeom prst="rect">
            <a:avLst/>
          </a:prstGeom>
        </p:spPr>
        <p:txBody>
          <a:bodyPr wrap="square">
            <a:spAutoFit/>
          </a:bodyPr>
          <a:lstStyle/>
          <a:p>
            <a:pPr algn="just">
              <a:lnSpc>
                <a:spcPct val="150000"/>
              </a:lnSpc>
            </a:pP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err="1" smtClean="0">
                <a:latin typeface="Arial" panose="020B0604020202020204" pitchFamily="34" charset="0"/>
                <a:ea typeface="Calibri" panose="020F0502020204030204" pitchFamily="34" charset="0"/>
                <a:cs typeface="Times New Roman" panose="02020603050405020304" pitchFamily="18" charset="0"/>
              </a:rPr>
              <a:t>Chú</a:t>
            </a: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a:latin typeface="Arial" panose="020B0604020202020204" pitchFamily="34" charset="0"/>
                <a:ea typeface="Calibri" panose="020F0502020204030204" pitchFamily="34" charset="0"/>
                <a:cs typeface="Times New Roman" panose="02020603050405020304" pitchFamily="18" charset="0"/>
              </a:rPr>
              <a:t>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Đôi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457555" y="7734300"/>
            <a:ext cx="1416655" cy="2098749"/>
          </a:xfrm>
          <a:prstGeom prst="rect">
            <a:avLst/>
          </a:prstGeom>
        </p:spPr>
      </p:pic>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571500" y="1422210"/>
            <a:ext cx="17068800" cy="8445689"/>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442783" y="-2279690"/>
            <a:ext cx="943734" cy="6057905"/>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241637"/>
            <a:ext cx="5395235" cy="1015663"/>
          </a:xfrm>
          <a:prstGeom prst="rect">
            <a:avLst/>
          </a:prstGeom>
        </p:spPr>
        <p:txBody>
          <a:bodyPr wrap="square">
            <a:spAutoFit/>
          </a:bodyPr>
          <a:lstStyle/>
          <a:p>
            <a:pPr lvl="0" algn="just">
              <a:lnSpc>
                <a:spcPct val="150000"/>
              </a:lnSpc>
              <a:spcAft>
                <a:spcPts val="800"/>
              </a:spcAft>
            </a:pPr>
            <a:r>
              <a:rPr lang="nl-NL" sz="4000" b="1" dirty="0">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latin typeface="Arial" panose="020B0604020202020204" pitchFamily="34" charset="0"/>
                <a:ea typeface="Times New Roman" panose="02020603050405020304" pitchFamily="18" charset="0"/>
                <a:cs typeface="Arial" panose="020B0604020202020204" pitchFamily="34" charset="0"/>
              </a:rPr>
              <a:t>1</a:t>
            </a:r>
            <a:r>
              <a:rPr lang="nl-NL" sz="4000" b="1" dirty="0" smtClean="0">
                <a:latin typeface="Arial" panose="020B0604020202020204" pitchFamily="34" charset="0"/>
                <a:ea typeface="Times New Roman" panose="02020603050405020304" pitchFamily="18" charset="0"/>
                <a:cs typeface="Arial" panose="020B0604020202020204" pitchFamily="34" charset="0"/>
              </a:rPr>
              <a:t> </a:t>
            </a:r>
            <a:r>
              <a:rPr lang="nl-NL" sz="4000" b="1" dirty="0">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latin typeface="Arial" panose="020B0604020202020204" pitchFamily="34" charset="0"/>
                <a:ea typeface="Times New Roman" panose="02020603050405020304" pitchFamily="18" charset="0"/>
                <a:cs typeface="Arial" panose="020B0604020202020204" pitchFamily="34" charset="0"/>
              </a:rPr>
              <a:t>tr</a:t>
            </a:r>
            <a:r>
              <a:rPr lang="en-US" sz="4000" b="1" dirty="0" smtClean="0">
                <a:latin typeface="Arial" panose="020B0604020202020204" pitchFamily="34" charset="0"/>
                <a:ea typeface="Times New Roman" panose="02020603050405020304" pitchFamily="18" charset="0"/>
                <a:cs typeface="Arial" panose="020B0604020202020204" pitchFamily="34" charset="0"/>
              </a:rPr>
              <a:t>108</a:t>
            </a:r>
            <a:r>
              <a:rPr lang="nl-NL" sz="4000" b="1"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sp>
        <p:nvSpPr>
          <p:cNvPr id="13" name="Oval Callout 12"/>
          <p:cNvSpPr/>
          <p:nvPr/>
        </p:nvSpPr>
        <p:spPr>
          <a:xfrm>
            <a:off x="8279833" y="33445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20" name="Rectangle 19"/>
              <p:cNvSpPr/>
              <p:nvPr/>
            </p:nvSpPr>
            <p:spPr>
              <a:xfrm>
                <a:off x="1143000" y="1540765"/>
                <a:ext cx="159258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BE (</a:t>
                </a:r>
                <a:r>
                  <a:rPr lang="en-US" sz="4000" dirty="0" err="1" smtClean="0">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111),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143000" y="1540765"/>
                <a:ext cx="15925800" cy="1839606"/>
              </a:xfrm>
              <a:prstGeom prst="rect">
                <a:avLst/>
              </a:prstGeom>
              <a:blipFill>
                <a:blip r:embed="rId7"/>
                <a:stretch>
                  <a:fillRect l="-1378" r="-1340" b="-12583"/>
                </a:stretch>
              </a:blipFill>
            </p:spPr>
            <p:txBody>
              <a:bodyPr/>
              <a:lstStyle/>
              <a:p>
                <a:r>
                  <a:rPr lang="en-US">
                    <a:noFill/>
                  </a:rPr>
                  <a:t> </a:t>
                </a:r>
              </a:p>
            </p:txBody>
          </p:sp>
        </mc:Fallback>
      </mc:AlternateContent>
      <p:pic>
        <p:nvPicPr>
          <p:cNvPr id="6" name="Picture 5"/>
          <p:cNvPicPr>
            <a:picLocks noChangeAspect="1"/>
          </p:cNvPicPr>
          <p:nvPr/>
        </p:nvPicPr>
        <p:blipFill>
          <a:blip r:embed="rId8"/>
          <a:stretch>
            <a:fillRect/>
          </a:stretch>
        </p:blipFill>
        <p:spPr>
          <a:xfrm>
            <a:off x="1261432" y="4190962"/>
            <a:ext cx="5291768" cy="4320911"/>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239000" y="4152900"/>
                <a:ext cx="9600583" cy="5632311"/>
              </a:xfrm>
              <a:prstGeom prst="rect">
                <a:avLst/>
              </a:prstGeom>
            </p:spPr>
            <p:txBody>
              <a:bodyPr wrap="square">
                <a:spAutoFit/>
              </a:bodyPr>
              <a:lstStyle/>
              <a:p>
                <a:pPr marL="571500" indent="-571500" algn="just">
                  <a:lnSpc>
                    <a:spcPct val="150000"/>
                  </a:lnSpc>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7239000" y="4152900"/>
                <a:ext cx="9600583" cy="5632311"/>
              </a:xfrm>
              <a:prstGeom prst="rect">
                <a:avLst/>
              </a:prstGeom>
              <a:blipFill>
                <a:blip r:embed="rId9"/>
                <a:stretch>
                  <a:fillRect l="-2033" r="-2287" b="-1732"/>
                </a:stretch>
              </a:blipFill>
            </p:spPr>
            <p:txBody>
              <a:bodyPr/>
              <a:lstStyle/>
              <a:p>
                <a:r>
                  <a:rPr lang="en-US">
                    <a:noFill/>
                  </a:rPr>
                  <a:t> </a:t>
                </a:r>
              </a:p>
            </p:txBody>
          </p:sp>
        </mc:Fallback>
      </mc:AlternateContent>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81000" y="1638300"/>
            <a:ext cx="17526000" cy="8458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2244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5" y="277807"/>
            <a:ext cx="5503050"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108</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178784">
            <a:off x="16786328" y="8542892"/>
            <a:ext cx="1198025" cy="1762887"/>
          </a:xfrm>
          <a:prstGeom prst="rect">
            <a:avLst/>
          </a:prstGeom>
        </p:spPr>
      </p:pic>
      <p:sp>
        <p:nvSpPr>
          <p:cNvPr id="25" name="Oval Callout 24"/>
          <p:cNvSpPr/>
          <p:nvPr/>
        </p:nvSpPr>
        <p:spPr>
          <a:xfrm>
            <a:off x="8305800" y="3548704"/>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6" name="Rectangle 5"/>
              <p:cNvSpPr/>
              <p:nvPr/>
            </p:nvSpPr>
            <p:spPr>
              <a:xfrm>
                <a:off x="990600" y="1485900"/>
                <a:ext cx="16333770" cy="193899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990600" y="1485900"/>
                <a:ext cx="16333770" cy="1938992"/>
              </a:xfrm>
              <a:prstGeom prst="rect">
                <a:avLst/>
              </a:prstGeom>
              <a:blipFill>
                <a:blip r:embed="rId15"/>
                <a:stretch>
                  <a:fillRect l="-1344" r="-1306" b="-6918"/>
                </a:stretch>
              </a:blipFill>
            </p:spPr>
            <p:txBody>
              <a:bodyPr/>
              <a:lstStyle/>
              <a:p>
                <a:r>
                  <a:rPr lang="en-US">
                    <a:noFill/>
                  </a:rPr>
                  <a:t> </a:t>
                </a:r>
              </a:p>
            </p:txBody>
          </p:sp>
        </mc:Fallback>
      </mc:AlternateContent>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315" y="4819672"/>
            <a:ext cx="3810890" cy="4785364"/>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4836786" y="4357018"/>
                <a:ext cx="11163797" cy="566328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Xét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chung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𝐷𝐶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836786" y="4357018"/>
                <a:ext cx="11163797" cy="5663282"/>
              </a:xfrm>
              <a:prstGeom prst="rect">
                <a:avLst/>
              </a:prstGeom>
              <a:blipFill>
                <a:blip r:embed="rId17"/>
                <a:stretch>
                  <a:fillRect l="-1910" b="-1722"/>
                </a:stretch>
              </a:blipFill>
            </p:spPr>
            <p:txBody>
              <a:bodyPr/>
              <a:lstStyle/>
              <a:p>
                <a:r>
                  <a:rPr lang="en-US">
                    <a:noFill/>
                  </a:rPr>
                  <a:t> </a:t>
                </a:r>
              </a:p>
            </p:txBody>
          </p:sp>
        </mc:Fallback>
      </mc:AlternateContent>
      <p:sp>
        <p:nvSpPr>
          <p:cNvPr id="15" name="Right Brace 14"/>
          <p:cNvSpPr/>
          <p:nvPr/>
        </p:nvSpPr>
        <p:spPr>
          <a:xfrm>
            <a:off x="9244814" y="5579997"/>
            <a:ext cx="432586" cy="2371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Rectangle 15"/>
              <p:cNvSpPr/>
              <p:nvPr/>
            </p:nvSpPr>
            <p:spPr>
              <a:xfrm>
                <a:off x="9967329" y="6196691"/>
                <a:ext cx="7138236"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c.c.c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9967329" y="6196691"/>
                <a:ext cx="7138236" cy="1015663"/>
              </a:xfrm>
              <a:prstGeom prst="rect">
                <a:avLst/>
              </a:prstGeom>
              <a:blipFill>
                <a:blip r:embed="rId18"/>
                <a:stretch>
                  <a:fillRect l="-2989" r="-2135" b="-14458"/>
                </a:stretch>
              </a:blipFill>
            </p:spPr>
            <p:txBody>
              <a:bodyPr/>
              <a:lstStyle/>
              <a:p>
                <a:r>
                  <a:rPr lang="en-US">
                    <a:noFill/>
                  </a:rPr>
                  <a:t> </a:t>
                </a:r>
              </a:p>
            </p:txBody>
          </p:sp>
        </mc:Fallback>
      </mc:AlternateContent>
    </p:spTree>
    <p:extLst>
      <p:ext uri="{BB962C8B-B14F-4D97-AF65-F5344CB8AC3E}">
        <p14:creationId xmlns:p14="http://schemas.microsoft.com/office/powerpoint/2010/main" val="34889881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barn(inVertic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wipe(down)">
                                      <p:cBhvr>
                                        <p:cTn id="5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animBg="1"/>
      <p:bldP spid="6" grpId="0"/>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2382</Words>
  <PresentationFormat>Custom</PresentationFormat>
  <Paragraphs>262</Paragraphs>
  <Slides>47</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StoryBook Rough</vt:lpstr>
      <vt:lpstr>Kavoon</vt:lpstr>
      <vt:lpstr>Arial</vt:lpstr>
      <vt:lpstr>Open Sans</vt:lpstr>
      <vt:lpstr>Cambria Math</vt:lpstr>
      <vt:lpstr>Calibri</vt:lpstr>
      <vt:lpstr>MJXc-TeX-main-Rw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2022-12-16T03:22:04Z</dcterms:modified>
  <dc:identifier>DAFODxhJNsQ</dc:identifier>
</cp:coreProperties>
</file>