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6" r:id="rId4"/>
    <p:sldId id="258" r:id="rId5"/>
    <p:sldId id="259" r:id="rId6"/>
    <p:sldId id="260" r:id="rId7"/>
    <p:sldId id="261" r:id="rId8"/>
    <p:sldId id="268" r:id="rId9"/>
    <p:sldId id="275" r:id="rId10"/>
    <p:sldId id="276" r:id="rId11"/>
    <p:sldId id="262" r:id="rId12"/>
    <p:sldId id="272" r:id="rId13"/>
    <p:sldId id="270" r:id="rId14"/>
    <p:sldId id="263" r:id="rId15"/>
    <p:sldId id="271" r:id="rId16"/>
    <p:sldId id="273" r:id="rId17"/>
    <p:sldId id="269" r:id="rId18"/>
    <p:sldId id="264" r:id="rId19"/>
    <p:sldId id="265" r:id="rId20"/>
    <p:sldId id="266" r:id="rId21"/>
    <p:sldId id="278"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9DC7"/>
    <a:srgbClr val="E46ACD"/>
    <a:srgbClr val="E2A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8" d="100"/>
          <a:sy n="88" d="100"/>
        </p:scale>
        <p:origin x="-466" y="-7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6B3CA27B-DDC3-42C0-B18D-836FEE95BBC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060EB-FFBF-4EB4-8455-17B8FCEAC136}"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6B3CA27B-DDC3-42C0-B18D-836FEE95BBC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060EB-FFBF-4EB4-8455-17B8FCEAC136}"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6B3CA27B-DDC3-42C0-B18D-836FEE95BBC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060EB-FFBF-4EB4-8455-17B8FCEAC136}"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6B3CA27B-DDC3-42C0-B18D-836FEE95BBC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060EB-FFBF-4EB4-8455-17B8FCEAC136}"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6B3CA27B-DDC3-42C0-B18D-836FEE95BBC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060EB-FFBF-4EB4-8455-17B8FCEAC136}"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6B3CA27B-DDC3-42C0-B18D-836FEE95BBC3}"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9060EB-FFBF-4EB4-8455-17B8FCEAC136}"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6B3CA27B-DDC3-42C0-B18D-836FEE95BBC3}"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9060EB-FFBF-4EB4-8455-17B8FCEAC136}"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6B3CA27B-DDC3-42C0-B18D-836FEE95BBC3}"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9060EB-FFBF-4EB4-8455-17B8FCEAC136}"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3CA27B-DDC3-42C0-B18D-836FEE95BBC3}"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9060EB-FFBF-4EB4-8455-17B8FCEAC136}"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6B3CA27B-DDC3-42C0-B18D-836FEE95BBC3}"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9060EB-FFBF-4EB4-8455-17B8FCEAC136}"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6B3CA27B-DDC3-42C0-B18D-836FEE95BBC3}"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9060EB-FFBF-4EB4-8455-17B8FCEAC136}"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alpha val="26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CA27B-DDC3-42C0-B18D-836FEE95BBC3}"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9060EB-FFBF-4EB4-8455-17B8FCEAC136}"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0.png"/><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7.png"/><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9" Type="http://schemas.openxmlformats.org/officeDocument/2006/relationships/image" Target="../media/image10.png"/><Relationship Id="rId8" Type="http://schemas.openxmlformats.org/officeDocument/2006/relationships/image" Target="../media/image1.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0" Type="http://schemas.openxmlformats.org/officeDocument/2006/relationships/slideLayout" Target="../slideLayouts/slideLayout1.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7.png"/><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0.png"/><Relationship Id="rId3" Type="http://schemas.openxmlformats.org/officeDocument/2006/relationships/image" Target="../media/image13.GIF"/><Relationship Id="rId2" Type="http://schemas.openxmlformats.org/officeDocument/2006/relationships/image" Target="../media/image2.pn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19.png"/><Relationship Id="rId7" Type="http://schemas.openxmlformats.org/officeDocument/2006/relationships/image" Target="../media/image18.png"/><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5"/>
          <p:cNvPicPr/>
          <p:nvPr/>
        </p:nvPicPr>
        <p:blipFill>
          <a:blip r:embed="rId1" cstate="print">
            <a:extLst>
              <a:ext uri="{28A0092B-C50C-407E-A947-70E740481C1C}">
                <a14:useLocalDpi xmlns:a14="http://schemas.microsoft.com/office/drawing/2010/main" val="0"/>
              </a:ext>
            </a:extLst>
          </a:blip>
          <a:stretch>
            <a:fillRect/>
          </a:stretch>
        </p:blipFill>
        <p:spPr>
          <a:xfrm flipH="1">
            <a:off x="-1" y="4378817"/>
            <a:ext cx="6096000" cy="2479183"/>
          </a:xfrm>
          <a:prstGeom prst="rect">
            <a:avLst/>
          </a:prstGeom>
        </p:spPr>
      </p:pic>
      <p:pic>
        <p:nvPicPr>
          <p:cNvPr id="10" name="图片 6"/>
          <p:cNvPicPr/>
          <p:nvPr/>
        </p:nvPicPr>
        <p:blipFill>
          <a:blip r:embed="rId2" cstate="print">
            <a:extLst>
              <a:ext uri="{28A0092B-C50C-407E-A947-70E740481C1C}">
                <a14:useLocalDpi xmlns:a14="http://schemas.microsoft.com/office/drawing/2010/main" val="0"/>
              </a:ext>
            </a:extLst>
          </a:blip>
          <a:stretch>
            <a:fillRect/>
          </a:stretch>
        </p:blipFill>
        <p:spPr>
          <a:xfrm>
            <a:off x="6095999" y="4468969"/>
            <a:ext cx="6096001" cy="2389031"/>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164" y="1316789"/>
            <a:ext cx="8791425" cy="3577183"/>
          </a:xfrm>
          <a:prstGeom prst="rect">
            <a:avLst/>
          </a:prstGeom>
        </p:spPr>
      </p:pic>
      <p:sp>
        <p:nvSpPr>
          <p:cNvPr id="12" name="TextBox 11"/>
          <p:cNvSpPr txBox="1"/>
          <p:nvPr/>
        </p:nvSpPr>
        <p:spPr>
          <a:xfrm>
            <a:off x="3204692" y="3301599"/>
            <a:ext cx="5782614" cy="1077218"/>
          </a:xfrm>
          <a:prstGeom prst="rect">
            <a:avLst/>
          </a:prstGeom>
          <a:noFill/>
        </p:spPr>
        <p:txBody>
          <a:bodyPr wrap="square" rtlCol="0">
            <a:spAutoFit/>
          </a:bodyPr>
          <a:lstStyle/>
          <a:p>
            <a:pPr algn="ctr"/>
            <a:r>
              <a:rPr lang="en-US" sz="3200" b="1" dirty="0" err="1">
                <a:effectLst/>
                <a:latin typeface="Times New Roman" panose="02020603050405020304" pitchFamily="18" charset="0"/>
                <a:ea typeface="Times New Roman" panose="02020603050405020304" pitchFamily="18" charset="0"/>
              </a:rPr>
              <a:t>Kể</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tên</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những</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bài</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hát</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bài</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thơ</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nói</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về</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tình</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cảm</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gia</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đình</a:t>
            </a:r>
            <a:r>
              <a:rPr lang="en-US" sz="3200" b="1" dirty="0">
                <a:effectLst/>
                <a:latin typeface="Times New Roman" panose="02020603050405020304" pitchFamily="18" charset="0"/>
                <a:ea typeface="Times New Roman" panose="02020603050405020304" pitchFamily="18" charset="0"/>
              </a:rPr>
              <a:t> </a:t>
            </a:r>
            <a:endParaRPr lang="en-US" sz="32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5"/>
          <p:cNvPicPr/>
          <p:nvPr/>
        </p:nvPicPr>
        <p:blipFill>
          <a:blip r:embed="rId1" cstate="print">
            <a:extLst>
              <a:ext uri="{28A0092B-C50C-407E-A947-70E740481C1C}">
                <a14:useLocalDpi xmlns:a14="http://schemas.microsoft.com/office/drawing/2010/main" val="0"/>
              </a:ext>
            </a:extLst>
          </a:blip>
          <a:stretch>
            <a:fillRect/>
          </a:stretch>
        </p:blipFill>
        <p:spPr>
          <a:xfrm flipH="1">
            <a:off x="-1" y="4378817"/>
            <a:ext cx="6096000" cy="2479183"/>
          </a:xfrm>
          <a:prstGeom prst="rect">
            <a:avLst/>
          </a:prstGeom>
        </p:spPr>
      </p:pic>
      <p:pic>
        <p:nvPicPr>
          <p:cNvPr id="10" name="图片 6"/>
          <p:cNvPicPr/>
          <p:nvPr/>
        </p:nvPicPr>
        <p:blipFill>
          <a:blip r:embed="rId2" cstate="print">
            <a:extLst>
              <a:ext uri="{28A0092B-C50C-407E-A947-70E740481C1C}">
                <a14:useLocalDpi xmlns:a14="http://schemas.microsoft.com/office/drawing/2010/main" val="0"/>
              </a:ext>
            </a:extLst>
          </a:blip>
          <a:stretch>
            <a:fillRect/>
          </a:stretch>
        </p:blipFill>
        <p:spPr>
          <a:xfrm>
            <a:off x="6095999" y="4468969"/>
            <a:ext cx="6096001" cy="2389031"/>
          </a:xfrm>
          <a:prstGeom prst="rect">
            <a:avLst/>
          </a:prstGeom>
        </p:spPr>
      </p:pic>
      <p:pic>
        <p:nvPicPr>
          <p:cNvPr id="4" name="图片 16"/>
          <p:cNvPicPr/>
          <p:nvPr/>
        </p:nvPicPr>
        <p:blipFill>
          <a:blip r:embed="rId3" cstate="print">
            <a:extLst>
              <a:ext uri="{28A0092B-C50C-407E-A947-70E740481C1C}">
                <a14:useLocalDpi xmlns:a14="http://schemas.microsoft.com/office/drawing/2010/main" val="0"/>
              </a:ext>
            </a:extLst>
          </a:blip>
          <a:stretch>
            <a:fillRect/>
          </a:stretch>
        </p:blipFill>
        <p:spPr>
          <a:xfrm>
            <a:off x="331879" y="271318"/>
            <a:ext cx="2117725" cy="6132830"/>
          </a:xfrm>
          <a:prstGeom prst="rect">
            <a:avLst/>
          </a:prstGeom>
        </p:spPr>
      </p:pic>
      <p:sp>
        <p:nvSpPr>
          <p:cNvPr id="7" name="TextBox 6"/>
          <p:cNvSpPr txBox="1"/>
          <p:nvPr/>
        </p:nvSpPr>
        <p:spPr>
          <a:xfrm>
            <a:off x="2781484" y="290258"/>
            <a:ext cx="6098146" cy="469039"/>
          </a:xfrm>
          <a:prstGeom prst="rect">
            <a:avLst/>
          </a:prstGeom>
          <a:noFill/>
        </p:spPr>
        <p:txBody>
          <a:bodyPr wrap="square">
            <a:spAutoFit/>
          </a:bodyPr>
          <a:lstStyle/>
          <a:p>
            <a:pPr marL="0" marR="0" algn="just">
              <a:lnSpc>
                <a:spcPct val="102000"/>
              </a:lnSpc>
              <a:spcBef>
                <a:spcPts val="0"/>
              </a:spcBef>
              <a:spcAft>
                <a:spcPts val="0"/>
              </a:spcAft>
            </a:pPr>
            <a:r>
              <a:rPr lang="pt-BR" sz="2400" b="1" i="1" dirty="0">
                <a:solidFill>
                  <a:srgbClr val="C00000"/>
                </a:solidFill>
                <a:latin typeface="Times New Roman" panose="02020603050405020304" pitchFamily="18" charset="0"/>
                <a:ea typeface="Times New Roman" panose="02020603050405020304" pitchFamily="18" charset="0"/>
              </a:rPr>
              <a:t>2</a:t>
            </a:r>
            <a:r>
              <a:rPr lang="pt-BR" sz="2400" b="1" i="1" smtClean="0">
                <a:solidFill>
                  <a:srgbClr val="C00000"/>
                </a:solidFill>
                <a:effectLst/>
                <a:latin typeface="Times New Roman" panose="02020603050405020304" pitchFamily="18" charset="0"/>
                <a:ea typeface="Times New Roman" panose="02020603050405020304" pitchFamily="18" charset="0"/>
              </a:rPr>
              <a:t>. </a:t>
            </a:r>
            <a:r>
              <a:rPr lang="pt-BR" sz="2400" b="1" i="1" dirty="0">
                <a:solidFill>
                  <a:srgbClr val="C00000"/>
                </a:solidFill>
                <a:effectLst/>
                <a:latin typeface="Times New Roman" panose="02020603050405020304" pitchFamily="18" charset="0"/>
                <a:ea typeface="Times New Roman" panose="02020603050405020304" pitchFamily="18" charset="0"/>
              </a:rPr>
              <a:t>Hình ảnh đôi bàn tay mẹ</a:t>
            </a:r>
            <a:endParaRPr lang="en-US" sz="2000" dirty="0">
              <a:solidFill>
                <a:srgbClr val="C00000"/>
              </a:solidFill>
              <a:effectLst/>
              <a:latin typeface="Times New Roman" panose="02020603050405020304" pitchFamily="18" charset="0"/>
              <a:ea typeface="Times New Roman" panose="02020603050405020304" pitchFamily="18" charset="0"/>
            </a:endParaRPr>
          </a:p>
        </p:txBody>
      </p:sp>
      <p:pic>
        <p:nvPicPr>
          <p:cNvPr id="6" name="Picture 5"/>
          <p:cNvPicPr>
            <a:picLocks noChangeAspect="1"/>
          </p:cNvPicPr>
          <p:nvPr/>
        </p:nvPicPr>
        <p:blipFill>
          <a:blip r:embed="rId4"/>
          <a:stretch>
            <a:fillRect/>
          </a:stretch>
        </p:blipFill>
        <p:spPr>
          <a:xfrm>
            <a:off x="1477030" y="1031358"/>
            <a:ext cx="10293212" cy="540832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5"/>
          <p:cNvPicPr/>
          <p:nvPr/>
        </p:nvPicPr>
        <p:blipFill>
          <a:blip r:embed="rId1" cstate="print">
            <a:extLst>
              <a:ext uri="{28A0092B-C50C-407E-A947-70E740481C1C}">
                <a14:useLocalDpi xmlns:a14="http://schemas.microsoft.com/office/drawing/2010/main" val="0"/>
              </a:ext>
            </a:extLst>
          </a:blip>
          <a:stretch>
            <a:fillRect/>
          </a:stretch>
        </p:blipFill>
        <p:spPr>
          <a:xfrm flipH="1">
            <a:off x="-1" y="4378817"/>
            <a:ext cx="6096000" cy="2479183"/>
          </a:xfrm>
          <a:prstGeom prst="rect">
            <a:avLst/>
          </a:prstGeom>
        </p:spPr>
      </p:pic>
      <p:pic>
        <p:nvPicPr>
          <p:cNvPr id="10" name="图片 6"/>
          <p:cNvPicPr/>
          <p:nvPr/>
        </p:nvPicPr>
        <p:blipFill>
          <a:blip r:embed="rId2" cstate="print">
            <a:extLst>
              <a:ext uri="{28A0092B-C50C-407E-A947-70E740481C1C}">
                <a14:useLocalDpi xmlns:a14="http://schemas.microsoft.com/office/drawing/2010/main" val="0"/>
              </a:ext>
            </a:extLst>
          </a:blip>
          <a:stretch>
            <a:fillRect/>
          </a:stretch>
        </p:blipFill>
        <p:spPr>
          <a:xfrm>
            <a:off x="6095999" y="4468969"/>
            <a:ext cx="6096001" cy="2389031"/>
          </a:xfrm>
          <a:prstGeom prst="rect">
            <a:avLst/>
          </a:prstGeom>
        </p:spPr>
      </p:pic>
      <p:sp>
        <p:nvSpPr>
          <p:cNvPr id="7" name="TextBox 6"/>
          <p:cNvSpPr txBox="1"/>
          <p:nvPr/>
        </p:nvSpPr>
        <p:spPr>
          <a:xfrm>
            <a:off x="914400" y="126750"/>
            <a:ext cx="8485988" cy="469039"/>
          </a:xfrm>
          <a:prstGeom prst="rect">
            <a:avLst/>
          </a:prstGeom>
          <a:noFill/>
        </p:spPr>
        <p:txBody>
          <a:bodyPr wrap="square">
            <a:spAutoFit/>
          </a:bodyPr>
          <a:lstStyle/>
          <a:p>
            <a:pPr marL="0" marR="0" algn="just">
              <a:lnSpc>
                <a:spcPct val="102000"/>
              </a:lnSpc>
              <a:spcBef>
                <a:spcPts val="0"/>
              </a:spcBef>
              <a:spcAft>
                <a:spcPts val="0"/>
              </a:spcAft>
            </a:pPr>
            <a:r>
              <a:rPr lang="pt-BR" sz="2400" b="1" i="1" dirty="0">
                <a:solidFill>
                  <a:srgbClr val="C00000"/>
                </a:solidFill>
                <a:effectLst/>
                <a:latin typeface="Times New Roman" panose="02020603050405020304" pitchFamily="18" charset="0"/>
                <a:ea typeface="Times New Roman" panose="02020603050405020304" pitchFamily="18" charset="0"/>
              </a:rPr>
              <a:t>1. Hình ảnh đôi bàn tay mẹ</a:t>
            </a:r>
            <a:endParaRPr lang="en-US" sz="2000" dirty="0">
              <a:solidFill>
                <a:srgbClr val="C00000"/>
              </a:solidFill>
              <a:effectLst/>
              <a:latin typeface="Times New Roman" panose="02020603050405020304" pitchFamily="18" charset="0"/>
              <a:ea typeface="Times New Roman" panose="02020603050405020304" pitchFamily="18" charset="0"/>
            </a:endParaRPr>
          </a:p>
        </p:txBody>
      </p:sp>
      <p:pic>
        <p:nvPicPr>
          <p:cNvPr id="11" name="Picture 10" descr="A picture containing doll&#10;&#10;Description automatically generated"/>
          <p:cNvPicPr/>
          <p:nvPr/>
        </p:nvPicPr>
        <p:blipFill>
          <a:blip r:embed="rId3" cstate="print">
            <a:extLst>
              <a:ext uri="{28A0092B-C50C-407E-A947-70E740481C1C}">
                <a14:useLocalDpi xmlns:a14="http://schemas.microsoft.com/office/drawing/2010/main" val="0"/>
              </a:ext>
            </a:extLst>
          </a:blip>
          <a:stretch>
            <a:fillRect/>
          </a:stretch>
        </p:blipFill>
        <p:spPr>
          <a:xfrm>
            <a:off x="10637126" y="46910"/>
            <a:ext cx="1554874" cy="1420469"/>
          </a:xfrm>
          <a:prstGeom prst="rect">
            <a:avLst/>
          </a:prstGeom>
        </p:spPr>
      </p:pic>
      <p:sp>
        <p:nvSpPr>
          <p:cNvPr id="2" name="TextBox 1"/>
          <p:cNvSpPr txBox="1"/>
          <p:nvPr/>
        </p:nvSpPr>
        <p:spPr>
          <a:xfrm>
            <a:off x="506994" y="595790"/>
            <a:ext cx="11552222" cy="4708981"/>
          </a:xfrm>
          <a:prstGeom prst="rect">
            <a:avLst/>
          </a:prstGeom>
          <a:noFill/>
        </p:spPr>
        <p:txBody>
          <a:bodyPr wrap="square" rtlCol="0">
            <a:spAutoFit/>
          </a:bodyPr>
          <a:lstStyle/>
          <a:p>
            <a:r>
              <a:rPr lang="pt-BR" sz="2000" b="1" i="1">
                <a:latin typeface="Times New Roman" panose="02020603050405020304" pitchFamily="18" charset="0"/>
                <a:cs typeface="Times New Roman" panose="02020603050405020304" pitchFamily="18" charset="0"/>
              </a:rPr>
              <a:t>* Khổ 1:</a:t>
            </a:r>
            <a:endParaRPr lang="en-US" sz="2000">
              <a:latin typeface="Times New Roman" panose="02020603050405020304" pitchFamily="18" charset="0"/>
              <a:cs typeface="Times New Roman" panose="02020603050405020304" pitchFamily="18" charset="0"/>
            </a:endParaRPr>
          </a:p>
          <a:p>
            <a:r>
              <a:rPr lang="en-US" sz="2000" smtClean="0">
                <a:latin typeface="Times New Roman" panose="02020603050405020304" pitchFamily="18" charset="0"/>
                <a:cs typeface="Times New Roman" panose="02020603050405020304" pitchFamily="18" charset="0"/>
              </a:rPr>
              <a:t>- </a:t>
            </a:r>
            <a:r>
              <a:rPr lang="en-US" sz="2000" i="1" smtClean="0">
                <a:latin typeface="Times New Roman" panose="02020603050405020304" pitchFamily="18" charset="0"/>
                <a:cs typeface="Times New Roman" panose="02020603050405020304" pitchFamily="18" charset="0"/>
              </a:rPr>
              <a:t>“</a:t>
            </a:r>
            <a:r>
              <a:rPr lang="en-US" sz="2000" i="1">
                <a:latin typeface="Times New Roman" panose="02020603050405020304" pitchFamily="18" charset="0"/>
                <a:cs typeface="Times New Roman" panose="02020603050405020304" pitchFamily="18" charset="0"/>
              </a:rPr>
              <a:t>chắn mưa sa”.</a:t>
            </a:r>
            <a:endParaRPr lang="en-US" sz="2000">
              <a:latin typeface="Times New Roman" panose="02020603050405020304" pitchFamily="18" charset="0"/>
              <a:cs typeface="Times New Roman" panose="02020603050405020304" pitchFamily="18" charset="0"/>
            </a:endParaRPr>
          </a:p>
          <a:p>
            <a:r>
              <a:rPr lang="en-US" sz="2000" smtClean="0">
                <a:latin typeface="Times New Roman" panose="02020603050405020304" pitchFamily="18" charset="0"/>
                <a:cs typeface="Times New Roman" panose="02020603050405020304" pitchFamily="18" charset="0"/>
              </a:rPr>
              <a:t>- “</a:t>
            </a:r>
            <a:r>
              <a:rPr lang="en-US" sz="2000" i="1">
                <a:latin typeface="Times New Roman" panose="02020603050405020304" pitchFamily="18" charset="0"/>
                <a:cs typeface="Times New Roman" panose="02020603050405020304" pitchFamily="18" charset="0"/>
              </a:rPr>
              <a:t>chặn bão qua mùa màng”.</a:t>
            </a:r>
            <a:endParaRPr lang="en-US" sz="2000">
              <a:latin typeface="Times New Roman" panose="02020603050405020304" pitchFamily="18" charset="0"/>
              <a:cs typeface="Times New Roman" panose="02020603050405020304" pitchFamily="18" charset="0"/>
            </a:endParaRPr>
          </a:p>
          <a:p>
            <a:r>
              <a:rPr lang="en-US" sz="2000">
                <a:latin typeface="Times New Roman" panose="02020603050405020304" pitchFamily="18" charset="0"/>
                <a:cs typeface="Times New Roman" panose="02020603050405020304" pitchFamily="18" charset="0"/>
              </a:rPr>
              <a:t>→ Mẹ mạnh mẽ, kiên cường trước khó khăn, chông gai trong cuộc đời để bảo vệ con, cho con được hạnh phúc, bình yên.</a:t>
            </a:r>
            <a:endParaRPr lang="en-US" sz="2000">
              <a:latin typeface="Times New Roman" panose="02020603050405020304" pitchFamily="18" charset="0"/>
              <a:cs typeface="Times New Roman" panose="02020603050405020304" pitchFamily="18" charset="0"/>
            </a:endParaRPr>
          </a:p>
          <a:p>
            <a:r>
              <a:rPr lang="en-US" sz="2000" b="1" i="1" smtClean="0">
                <a:latin typeface="Times New Roman" panose="02020603050405020304" pitchFamily="18" charset="0"/>
                <a:cs typeface="Times New Roman" panose="02020603050405020304" pitchFamily="18" charset="0"/>
              </a:rPr>
              <a:t>* Khổ </a:t>
            </a:r>
            <a:r>
              <a:rPr lang="en-US" sz="2000" b="1" i="1">
                <a:latin typeface="Times New Roman" panose="02020603050405020304" pitchFamily="18" charset="0"/>
                <a:cs typeface="Times New Roman" panose="02020603050405020304" pitchFamily="18" charset="0"/>
              </a:rPr>
              <a:t>2:</a:t>
            </a:r>
            <a:endParaRPr lang="en-US" sz="2000">
              <a:latin typeface="Times New Roman" panose="02020603050405020304" pitchFamily="18" charset="0"/>
              <a:cs typeface="Times New Roman" panose="02020603050405020304" pitchFamily="18" charset="0"/>
            </a:endParaRPr>
          </a:p>
          <a:p>
            <a:r>
              <a:rPr lang="en-US" sz="2000">
                <a:latin typeface="Times New Roman" panose="02020603050405020304" pitchFamily="18" charset="0"/>
                <a:cs typeface="Times New Roman" panose="02020603050405020304" pitchFamily="18" charset="0"/>
              </a:rPr>
              <a:t>-</a:t>
            </a:r>
            <a:r>
              <a:rPr lang="en-US" sz="2000" smtClean="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a:t>
            </a:r>
            <a:r>
              <a:rPr lang="en-US" sz="2000" i="1">
                <a:latin typeface="Times New Roman" panose="02020603050405020304" pitchFamily="18" charset="0"/>
                <a:cs typeface="Times New Roman" panose="02020603050405020304" pitchFamily="18" charset="0"/>
              </a:rPr>
              <a:t>bàn tay mẹ dịu dàng</a:t>
            </a:r>
            <a:r>
              <a:rPr lang="en-US" sz="2000">
                <a:latin typeface="Times New Roman" panose="02020603050405020304" pitchFamily="18" charset="0"/>
                <a:cs typeface="Times New Roman" panose="02020603050405020304" pitchFamily="18" charset="0"/>
              </a:rPr>
              <a:t>".</a:t>
            </a:r>
            <a:endParaRPr lang="en-US" sz="2000">
              <a:latin typeface="Times New Roman" panose="02020603050405020304" pitchFamily="18" charset="0"/>
              <a:cs typeface="Times New Roman" panose="02020603050405020304" pitchFamily="18" charset="0"/>
            </a:endParaRPr>
          </a:p>
          <a:p>
            <a:r>
              <a:rPr lang="en-US" sz="2000" smtClean="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gọi con là </a:t>
            </a:r>
            <a:r>
              <a:rPr lang="en-US" sz="2000" i="1">
                <a:latin typeface="Times New Roman" panose="02020603050405020304" pitchFamily="18" charset="0"/>
                <a:cs typeface="Times New Roman" panose="02020603050405020304" pitchFamily="18" charset="0"/>
              </a:rPr>
              <a:t>cái trăng vàng, cái trăng tròn, cái trăng còn nằm nôi, cái Mặt Trời bé con</a:t>
            </a:r>
            <a:r>
              <a:rPr lang="en-US" sz="2000">
                <a:latin typeface="Times New Roman" panose="02020603050405020304" pitchFamily="18" charset="0"/>
                <a:cs typeface="Times New Roman" panose="02020603050405020304" pitchFamily="18" charset="0"/>
              </a:rPr>
              <a:t>.</a:t>
            </a:r>
            <a:endParaRPr lang="en-US" sz="2000">
              <a:latin typeface="Times New Roman" panose="02020603050405020304" pitchFamily="18" charset="0"/>
              <a:cs typeface="Times New Roman" panose="02020603050405020304" pitchFamily="18" charset="0"/>
            </a:endParaRPr>
          </a:p>
          <a:p>
            <a:r>
              <a:rPr lang="en-US" sz="2000">
                <a:latin typeface="Times New Roman" panose="02020603050405020304" pitchFamily="18" charset="0"/>
                <a:cs typeface="Times New Roman" panose="02020603050405020304" pitchFamily="18" charset="0"/>
              </a:rPr>
              <a:t>→ mẹ luôn dịu dàng, yêu thương, chăm sóc và nuôi dưỡng tâm hồn con.</a:t>
            </a:r>
            <a:endParaRPr lang="en-US" sz="2000">
              <a:latin typeface="Times New Roman" panose="02020603050405020304" pitchFamily="18" charset="0"/>
              <a:cs typeface="Times New Roman" panose="02020603050405020304" pitchFamily="18" charset="0"/>
            </a:endParaRPr>
          </a:p>
          <a:p>
            <a:r>
              <a:rPr lang="en-US" sz="2000" b="1" i="1" smtClean="0">
                <a:latin typeface="Times New Roman" panose="02020603050405020304" pitchFamily="18" charset="0"/>
                <a:cs typeface="Times New Roman" panose="02020603050405020304" pitchFamily="18" charset="0"/>
              </a:rPr>
              <a:t>* Khổ </a:t>
            </a:r>
            <a:r>
              <a:rPr lang="en-US" sz="2000" b="1" i="1">
                <a:latin typeface="Times New Roman" panose="02020603050405020304" pitchFamily="18" charset="0"/>
                <a:cs typeface="Times New Roman" panose="02020603050405020304" pitchFamily="18" charset="0"/>
              </a:rPr>
              <a:t>3</a:t>
            </a:r>
            <a:r>
              <a:rPr lang="en-US" sz="2000" b="1" i="1" smtClean="0">
                <a:latin typeface="Times New Roman" panose="02020603050405020304" pitchFamily="18" charset="0"/>
                <a:cs typeface="Times New Roman" panose="02020603050405020304" pitchFamily="18" charset="0"/>
              </a:rPr>
              <a:t>:</a:t>
            </a:r>
            <a:endParaRPr lang="en-US" sz="2000">
              <a:latin typeface="Times New Roman" panose="02020603050405020304" pitchFamily="18" charset="0"/>
              <a:cs typeface="Times New Roman" panose="02020603050405020304" pitchFamily="18" charset="0"/>
            </a:endParaRPr>
          </a:p>
          <a:p>
            <a:r>
              <a:rPr lang="en-US" sz="2000" i="1" smtClean="0">
                <a:latin typeface="Times New Roman" panose="02020603050405020304" pitchFamily="18" charset="0"/>
                <a:cs typeface="Times New Roman" panose="02020603050405020304" pitchFamily="18" charset="0"/>
              </a:rPr>
              <a:t>- "</a:t>
            </a:r>
            <a:r>
              <a:rPr lang="en-US" sz="2000" i="1">
                <a:latin typeface="Times New Roman" panose="02020603050405020304" pitchFamily="18" charset="0"/>
                <a:cs typeface="Times New Roman" panose="02020603050405020304" pitchFamily="18" charset="0"/>
              </a:rPr>
              <a:t>thức một đời"</a:t>
            </a:r>
            <a:endParaRPr lang="en-US" sz="2000">
              <a:latin typeface="Times New Roman" panose="02020603050405020304" pitchFamily="18" charset="0"/>
              <a:cs typeface="Times New Roman" panose="02020603050405020304" pitchFamily="18" charset="0"/>
            </a:endParaRPr>
          </a:p>
          <a:p>
            <a:r>
              <a:rPr lang="en-US" sz="2000" smtClean="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 </a:t>
            </a:r>
            <a:r>
              <a:rPr lang="en-US" sz="2000" i="1">
                <a:latin typeface="Times New Roman" panose="02020603050405020304" pitchFamily="18" charset="0"/>
                <a:cs typeface="Times New Roman" panose="02020603050405020304" pitchFamily="18" charset="0"/>
              </a:rPr>
              <a:t>"mai sau bể cạn non mòn"</a:t>
            </a:r>
            <a:r>
              <a:rPr lang="en-US" sz="2000">
                <a:latin typeface="Times New Roman" panose="02020603050405020304" pitchFamily="18" charset="0"/>
                <a:cs typeface="Times New Roman" panose="02020603050405020304" pitchFamily="18" charset="0"/>
              </a:rPr>
              <a:t> vẫn còn hát ru</a:t>
            </a:r>
            <a:endParaRPr lang="en-US" sz="2000">
              <a:latin typeface="Times New Roman" panose="02020603050405020304" pitchFamily="18" charset="0"/>
              <a:cs typeface="Times New Roman" panose="02020603050405020304" pitchFamily="18" charset="0"/>
            </a:endParaRPr>
          </a:p>
          <a:p>
            <a:r>
              <a:rPr lang="en-US" sz="2000" smtClean="0">
                <a:latin typeface="Times New Roman" panose="02020603050405020304" pitchFamily="18" charset="0"/>
                <a:cs typeface="Times New Roman" panose="02020603050405020304" pitchFamily="18" charset="0"/>
              </a:rPr>
              <a:t>- </a:t>
            </a:r>
            <a:r>
              <a:rPr lang="en-US" sz="2000" i="1" smtClean="0">
                <a:latin typeface="Times New Roman" panose="02020603050405020304" pitchFamily="18" charset="0"/>
                <a:cs typeface="Times New Roman" panose="02020603050405020304" pitchFamily="18" charset="0"/>
              </a:rPr>
              <a:t>"</a:t>
            </a:r>
            <a:r>
              <a:rPr lang="en-US" sz="2000" i="1">
                <a:latin typeface="Times New Roman" panose="02020603050405020304" pitchFamily="18" charset="0"/>
                <a:cs typeface="Times New Roman" panose="02020603050405020304" pitchFamily="18" charset="0"/>
              </a:rPr>
              <a:t>chắt chiu từ những dãi dầu"</a:t>
            </a:r>
            <a:endParaRPr lang="en-US" sz="2000">
              <a:latin typeface="Times New Roman" panose="02020603050405020304" pitchFamily="18" charset="0"/>
              <a:cs typeface="Times New Roman" panose="02020603050405020304" pitchFamily="18" charset="0"/>
            </a:endParaRPr>
          </a:p>
          <a:p>
            <a:r>
              <a:rPr lang="en-US" sz="2000">
                <a:latin typeface="Times New Roman" panose="02020603050405020304" pitchFamily="18" charset="0"/>
                <a:cs typeface="Times New Roman" panose="02020603050405020304" pitchFamily="18" charset="0"/>
              </a:rPr>
              <a:t>→ Người mẹ vất vả, chịu thương, chịu khó và hy sinh cả một đời vì con. </a:t>
            </a:r>
            <a:endParaRPr lang="en-US" sz="2000">
              <a:latin typeface="Times New Roman" panose="02020603050405020304" pitchFamily="18" charset="0"/>
              <a:cs typeface="Times New Roman" panose="02020603050405020304" pitchFamily="18" charset="0"/>
            </a:endParaRPr>
          </a:p>
          <a:p>
            <a:endParaRPr lang="en-US" sz="20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barn(inVertical)">
                                      <p:cBhvr>
                                        <p:cTn id="21" dur="500"/>
                                        <p:tgtEl>
                                          <p:spTgt spid="2">
                                            <p:txEl>
                                              <p:pRg st="4" end="4"/>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barn(inVertical)">
                                      <p:cBhvr>
                                        <p:cTn id="24" dur="500"/>
                                        <p:tgtEl>
                                          <p:spTgt spid="2">
                                            <p:txEl>
                                              <p:pRg st="5" end="5"/>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arn(inVertical)">
                                      <p:cBhvr>
                                        <p:cTn id="27" dur="500"/>
                                        <p:tgtEl>
                                          <p:spTgt spid="2">
                                            <p:txEl>
                                              <p:pRg st="6" end="6"/>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barn(inVertical)">
                                      <p:cBhvr>
                                        <p:cTn id="30" dur="500"/>
                                        <p:tgtEl>
                                          <p:spTgt spid="2">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Effect transition="in" filter="barn(inVertical)">
                                      <p:cBhvr>
                                        <p:cTn id="35" dur="500"/>
                                        <p:tgtEl>
                                          <p:spTgt spid="2">
                                            <p:txEl>
                                              <p:pRg st="8" end="8"/>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2">
                                            <p:txEl>
                                              <p:pRg st="9" end="9"/>
                                            </p:txEl>
                                          </p:spTgt>
                                        </p:tgtEl>
                                        <p:attrNameLst>
                                          <p:attrName>style.visibility</p:attrName>
                                        </p:attrNameLst>
                                      </p:cBhvr>
                                      <p:to>
                                        <p:strVal val="visible"/>
                                      </p:to>
                                    </p:set>
                                    <p:animEffect transition="in" filter="barn(inVertical)">
                                      <p:cBhvr>
                                        <p:cTn id="38" dur="500"/>
                                        <p:tgtEl>
                                          <p:spTgt spid="2">
                                            <p:txEl>
                                              <p:pRg st="9" end="9"/>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2">
                                            <p:txEl>
                                              <p:pRg st="10" end="10"/>
                                            </p:txEl>
                                          </p:spTgt>
                                        </p:tgtEl>
                                        <p:attrNameLst>
                                          <p:attrName>style.visibility</p:attrName>
                                        </p:attrNameLst>
                                      </p:cBhvr>
                                      <p:to>
                                        <p:strVal val="visible"/>
                                      </p:to>
                                    </p:set>
                                    <p:animEffect transition="in" filter="barn(inVertical)">
                                      <p:cBhvr>
                                        <p:cTn id="41" dur="500"/>
                                        <p:tgtEl>
                                          <p:spTgt spid="2">
                                            <p:txEl>
                                              <p:pRg st="10" end="10"/>
                                            </p:txEl>
                                          </p:spTgt>
                                        </p:tgtEl>
                                      </p:cBhvr>
                                    </p:animEffect>
                                  </p:childTnLst>
                                </p:cTn>
                              </p:par>
                              <p:par>
                                <p:cTn id="42" presetID="16" presetClass="entr" presetSubtype="21" fill="hold" nodeType="withEffect">
                                  <p:stCondLst>
                                    <p:cond delay="0"/>
                                  </p:stCondLst>
                                  <p:childTnLst>
                                    <p:set>
                                      <p:cBhvr>
                                        <p:cTn id="43" dur="1" fill="hold">
                                          <p:stCondLst>
                                            <p:cond delay="0"/>
                                          </p:stCondLst>
                                        </p:cTn>
                                        <p:tgtEl>
                                          <p:spTgt spid="2">
                                            <p:txEl>
                                              <p:pRg st="11" end="11"/>
                                            </p:txEl>
                                          </p:spTgt>
                                        </p:tgtEl>
                                        <p:attrNameLst>
                                          <p:attrName>style.visibility</p:attrName>
                                        </p:attrNameLst>
                                      </p:cBhvr>
                                      <p:to>
                                        <p:strVal val="visible"/>
                                      </p:to>
                                    </p:set>
                                    <p:animEffect transition="in" filter="barn(inVertical)">
                                      <p:cBhvr>
                                        <p:cTn id="44" dur="500"/>
                                        <p:tgtEl>
                                          <p:spTgt spid="2">
                                            <p:txEl>
                                              <p:pRg st="11" end="11"/>
                                            </p:txEl>
                                          </p:spTgt>
                                        </p:tgtEl>
                                      </p:cBhvr>
                                    </p:animEffect>
                                  </p:childTnLst>
                                </p:cTn>
                              </p:par>
                              <p:par>
                                <p:cTn id="45" presetID="16" presetClass="entr" presetSubtype="21" fill="hold" nodeType="withEffect">
                                  <p:stCondLst>
                                    <p:cond delay="0"/>
                                  </p:stCondLst>
                                  <p:childTnLst>
                                    <p:set>
                                      <p:cBhvr>
                                        <p:cTn id="46" dur="1" fill="hold">
                                          <p:stCondLst>
                                            <p:cond delay="0"/>
                                          </p:stCondLst>
                                        </p:cTn>
                                        <p:tgtEl>
                                          <p:spTgt spid="2">
                                            <p:txEl>
                                              <p:pRg st="12" end="12"/>
                                            </p:txEl>
                                          </p:spTgt>
                                        </p:tgtEl>
                                        <p:attrNameLst>
                                          <p:attrName>style.visibility</p:attrName>
                                        </p:attrNameLst>
                                      </p:cBhvr>
                                      <p:to>
                                        <p:strVal val="visible"/>
                                      </p:to>
                                    </p:set>
                                    <p:animEffect transition="in" filter="barn(inVertical)">
                                      <p:cBhvr>
                                        <p:cTn id="47"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5"/>
          <p:cNvPicPr/>
          <p:nvPr/>
        </p:nvPicPr>
        <p:blipFill>
          <a:blip r:embed="rId1" cstate="print">
            <a:extLst>
              <a:ext uri="{28A0092B-C50C-407E-A947-70E740481C1C}">
                <a14:useLocalDpi xmlns:a14="http://schemas.microsoft.com/office/drawing/2010/main" val="0"/>
              </a:ext>
            </a:extLst>
          </a:blip>
          <a:stretch>
            <a:fillRect/>
          </a:stretch>
        </p:blipFill>
        <p:spPr>
          <a:xfrm flipH="1">
            <a:off x="-1" y="4378817"/>
            <a:ext cx="6096000" cy="2479183"/>
          </a:xfrm>
          <a:prstGeom prst="rect">
            <a:avLst/>
          </a:prstGeom>
        </p:spPr>
      </p:pic>
      <p:pic>
        <p:nvPicPr>
          <p:cNvPr id="10" name="图片 6"/>
          <p:cNvPicPr/>
          <p:nvPr/>
        </p:nvPicPr>
        <p:blipFill>
          <a:blip r:embed="rId2" cstate="print">
            <a:extLst>
              <a:ext uri="{28A0092B-C50C-407E-A947-70E740481C1C}">
                <a14:useLocalDpi xmlns:a14="http://schemas.microsoft.com/office/drawing/2010/main" val="0"/>
              </a:ext>
            </a:extLst>
          </a:blip>
          <a:stretch>
            <a:fillRect/>
          </a:stretch>
        </p:blipFill>
        <p:spPr>
          <a:xfrm>
            <a:off x="6095999" y="4468969"/>
            <a:ext cx="6096001" cy="2389031"/>
          </a:xfrm>
          <a:prstGeom prst="rect">
            <a:avLst/>
          </a:prstGeom>
        </p:spPr>
      </p:pic>
      <p:sp>
        <p:nvSpPr>
          <p:cNvPr id="7" name="TextBox 6"/>
          <p:cNvSpPr txBox="1"/>
          <p:nvPr/>
        </p:nvSpPr>
        <p:spPr>
          <a:xfrm>
            <a:off x="1944710" y="525101"/>
            <a:ext cx="6189822" cy="469039"/>
          </a:xfrm>
          <a:prstGeom prst="rect">
            <a:avLst/>
          </a:prstGeom>
          <a:noFill/>
        </p:spPr>
        <p:txBody>
          <a:bodyPr wrap="square">
            <a:spAutoFit/>
          </a:bodyPr>
          <a:lstStyle/>
          <a:p>
            <a:pPr marL="0" marR="0" algn="just">
              <a:lnSpc>
                <a:spcPct val="102000"/>
              </a:lnSpc>
              <a:spcBef>
                <a:spcPts val="0"/>
              </a:spcBef>
              <a:spcAft>
                <a:spcPts val="0"/>
              </a:spcAft>
            </a:pPr>
            <a:r>
              <a:rPr lang="pt-BR" sz="2400" b="1" i="1" dirty="0">
                <a:solidFill>
                  <a:srgbClr val="C00000"/>
                </a:solidFill>
                <a:effectLst/>
                <a:latin typeface="Times New Roman" panose="02020603050405020304" pitchFamily="18" charset="0"/>
                <a:ea typeface="Times New Roman" panose="02020603050405020304" pitchFamily="18" charset="0"/>
              </a:rPr>
              <a:t>Đôi bàn tay mẹ</a:t>
            </a:r>
            <a:endParaRPr lang="en-US" sz="2000" dirty="0">
              <a:solidFill>
                <a:srgbClr val="C00000"/>
              </a:solidFill>
              <a:effectLst/>
              <a:latin typeface="Times New Roman" panose="02020603050405020304" pitchFamily="18" charset="0"/>
              <a:ea typeface="Times New Roman" panose="02020603050405020304" pitchFamily="18" charset="0"/>
            </a:endParaRPr>
          </a:p>
        </p:txBody>
      </p:sp>
      <p:pic>
        <p:nvPicPr>
          <p:cNvPr id="11" name="Picture 1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2978" y="3323202"/>
            <a:ext cx="2905881" cy="3368027"/>
          </a:xfrm>
          <a:prstGeom prst="rect">
            <a:avLst/>
          </a:prstGeom>
          <a:noFill/>
          <a:ln>
            <a:noFill/>
          </a:ln>
        </p:spPr>
      </p:pic>
      <p:pic>
        <p:nvPicPr>
          <p:cNvPr id="12" name="图片 40"/>
          <p:cNvPicPr/>
          <p:nvPr/>
        </p:nvPicPr>
        <p:blipFill>
          <a:blip r:embed="rId4" cstate="print">
            <a:extLst>
              <a:ext uri="{28A0092B-C50C-407E-A947-70E740481C1C}">
                <a14:useLocalDpi xmlns:a14="http://schemas.microsoft.com/office/drawing/2010/main" val="0"/>
              </a:ext>
            </a:extLst>
          </a:blip>
          <a:stretch>
            <a:fillRect/>
          </a:stretch>
        </p:blipFill>
        <p:spPr>
          <a:xfrm>
            <a:off x="250570" y="166771"/>
            <a:ext cx="1694140" cy="1666935"/>
          </a:xfrm>
          <a:prstGeom prst="rect">
            <a:avLst/>
          </a:prstGeom>
        </p:spPr>
      </p:pic>
      <p:pic>
        <p:nvPicPr>
          <p:cNvPr id="8" name="Picture 7" descr="A picture containing vector graphics&#10;&#10;Description automatically generated"/>
          <p:cNvPicPr/>
          <p:nvPr/>
        </p:nvPicPr>
        <p:blipFill>
          <a:blip r:embed="rId5" cstate="print">
            <a:extLst>
              <a:ext uri="{28A0092B-C50C-407E-A947-70E740481C1C}">
                <a14:useLocalDpi xmlns:a14="http://schemas.microsoft.com/office/drawing/2010/main" val="0"/>
              </a:ext>
            </a:extLst>
          </a:blip>
          <a:stretch>
            <a:fillRect/>
          </a:stretch>
        </p:blipFill>
        <p:spPr>
          <a:xfrm rot="898182">
            <a:off x="9715815" y="-260120"/>
            <a:ext cx="2475410" cy="2617215"/>
          </a:xfrm>
          <a:prstGeom prst="rect">
            <a:avLst/>
          </a:prstGeom>
        </p:spPr>
      </p:pic>
      <p:sp>
        <p:nvSpPr>
          <p:cNvPr id="3" name="TextBox 2"/>
          <p:cNvSpPr txBox="1"/>
          <p:nvPr/>
        </p:nvSpPr>
        <p:spPr>
          <a:xfrm>
            <a:off x="1647731" y="1376127"/>
            <a:ext cx="8646059" cy="2661719"/>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=&gt; Với nghệ thuật điệp từ, điệp cấu trúc </a:t>
            </a:r>
            <a:r>
              <a:rPr lang="en-US" sz="2400" i="1">
                <a:latin typeface="Times New Roman" panose="02020603050405020304" pitchFamily="18" charset="0"/>
                <a:cs typeface="Times New Roman" panose="02020603050405020304" pitchFamily="18" charset="0"/>
              </a:rPr>
              <a:t>bàn tay mẹ, à ơi này cái</a:t>
            </a:r>
            <a:r>
              <a:rPr lang="en-US" sz="2400">
                <a:latin typeface="Times New Roman" panose="02020603050405020304" pitchFamily="18" charset="0"/>
                <a:cs typeface="Times New Roman" panose="02020603050405020304" pitchFamily="18" charset="0"/>
              </a:rPr>
              <a:t>; hình ảnh ẩn dụ </a:t>
            </a:r>
            <a:r>
              <a:rPr lang="en-US" sz="2400" i="1">
                <a:latin typeface="Times New Roman" panose="02020603050405020304" pitchFamily="18" charset="0"/>
                <a:cs typeface="Times New Roman" panose="02020603050405020304" pitchFamily="18" charset="0"/>
              </a:rPr>
              <a:t>bàn tay mẹ</a:t>
            </a:r>
            <a:r>
              <a:rPr lang="en-US" sz="240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 người </a:t>
            </a:r>
            <a:r>
              <a:rPr lang="en-US" sz="2400">
                <a:latin typeface="Times New Roman" panose="02020603050405020304" pitchFamily="18" charset="0"/>
                <a:cs typeface="Times New Roman" panose="02020603050405020304" pitchFamily="18" charset="0"/>
              </a:rPr>
              <a:t>mẹ; </a:t>
            </a:r>
            <a:r>
              <a:rPr lang="en-US" sz="2400" i="1">
                <a:latin typeface="Times New Roman" panose="02020603050405020304" pitchFamily="18" charset="0"/>
                <a:cs typeface="Times New Roman" panose="02020603050405020304" pitchFamily="18" charset="0"/>
              </a:rPr>
              <a:t>cái trăng, cái mặt trời</a:t>
            </a:r>
            <a:r>
              <a:rPr lang="en-US" sz="2400">
                <a:latin typeface="Times New Roman" panose="02020603050405020304" pitchFamily="18" charset="0"/>
                <a:cs typeface="Times New Roman" panose="02020603050405020304" pitchFamily="18" charset="0"/>
              </a:rPr>
              <a:t> - người con; nhịp thơ êm ái như lời hát ru…đoạn thơ đã khắc họa một cách rõ nét hình ảnh đẹp đẽ, mang phép “nhiệm màu” của đôi bàn tay mẹ: mạnh mẽ trước giông bão cuộc đời,  dịu dàng chăm sóc và hi sinh cả cuộc đời vì con.</a:t>
            </a:r>
            <a:endParaRPr lang="en-US" sz="2400">
              <a:latin typeface="Times New Roman" panose="02020603050405020304" pitchFamily="18" charset="0"/>
              <a:cs typeface="Times New Roman" panose="02020603050405020304" pitchFamily="18" charset="0"/>
            </a:endParaRPr>
          </a:p>
          <a:p>
            <a:endParaRPr lang="en-US" sz="24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5"/>
          <p:cNvPicPr/>
          <p:nvPr/>
        </p:nvPicPr>
        <p:blipFill>
          <a:blip r:embed="rId1" cstate="print">
            <a:extLst>
              <a:ext uri="{28A0092B-C50C-407E-A947-70E740481C1C}">
                <a14:useLocalDpi xmlns:a14="http://schemas.microsoft.com/office/drawing/2010/main" val="0"/>
              </a:ext>
            </a:extLst>
          </a:blip>
          <a:stretch>
            <a:fillRect/>
          </a:stretch>
        </p:blipFill>
        <p:spPr>
          <a:xfrm flipH="1">
            <a:off x="-1" y="4378817"/>
            <a:ext cx="6096000" cy="2479183"/>
          </a:xfrm>
          <a:prstGeom prst="rect">
            <a:avLst/>
          </a:prstGeom>
        </p:spPr>
      </p:pic>
      <p:pic>
        <p:nvPicPr>
          <p:cNvPr id="10" name="图片 6"/>
          <p:cNvPicPr/>
          <p:nvPr/>
        </p:nvPicPr>
        <p:blipFill>
          <a:blip r:embed="rId2" cstate="print">
            <a:extLst>
              <a:ext uri="{28A0092B-C50C-407E-A947-70E740481C1C}">
                <a14:useLocalDpi xmlns:a14="http://schemas.microsoft.com/office/drawing/2010/main" val="0"/>
              </a:ext>
            </a:extLst>
          </a:blip>
          <a:stretch>
            <a:fillRect/>
          </a:stretch>
        </p:blipFill>
        <p:spPr>
          <a:xfrm>
            <a:off x="6095999" y="4468969"/>
            <a:ext cx="6096001" cy="2389031"/>
          </a:xfrm>
          <a:prstGeom prst="rect">
            <a:avLst/>
          </a:prstGeom>
        </p:spPr>
      </p:pic>
      <p:pic>
        <p:nvPicPr>
          <p:cNvPr id="3" name="Picture 2"/>
          <p:cNvPicPr>
            <a:picLocks noChangeAspect="1"/>
          </p:cNvPicPr>
          <p:nvPr/>
        </p:nvPicPr>
        <p:blipFill>
          <a:blip r:embed="rId3"/>
          <a:stretch>
            <a:fillRect/>
          </a:stretch>
        </p:blipFill>
        <p:spPr>
          <a:xfrm>
            <a:off x="1149793" y="703362"/>
            <a:ext cx="10203255" cy="5820519"/>
          </a:xfrm>
          <a:prstGeom prst="rect">
            <a:avLst/>
          </a:prstGeom>
        </p:spPr>
      </p:pic>
      <p:sp>
        <p:nvSpPr>
          <p:cNvPr id="8" name="TextBox 7"/>
          <p:cNvSpPr txBox="1"/>
          <p:nvPr/>
        </p:nvSpPr>
        <p:spPr>
          <a:xfrm>
            <a:off x="724277" y="135802"/>
            <a:ext cx="8611716" cy="469039"/>
          </a:xfrm>
          <a:prstGeom prst="rect">
            <a:avLst/>
          </a:prstGeom>
          <a:noFill/>
        </p:spPr>
        <p:txBody>
          <a:bodyPr wrap="square">
            <a:spAutoFit/>
          </a:bodyPr>
          <a:lstStyle/>
          <a:p>
            <a:pPr marL="0" marR="0" algn="just">
              <a:lnSpc>
                <a:spcPct val="102000"/>
              </a:lnSpc>
              <a:spcBef>
                <a:spcPts val="0"/>
              </a:spcBef>
              <a:spcAft>
                <a:spcPts val="0"/>
              </a:spcAft>
            </a:pPr>
            <a:r>
              <a:rPr lang="pt-BR" sz="2400" b="1" i="1" dirty="0">
                <a:solidFill>
                  <a:srgbClr val="C00000"/>
                </a:solidFill>
                <a:latin typeface="Times New Roman" panose="02020603050405020304" pitchFamily="18" charset="0"/>
                <a:ea typeface="Times New Roman" panose="02020603050405020304" pitchFamily="18" charset="0"/>
              </a:rPr>
              <a:t>3</a:t>
            </a:r>
            <a:r>
              <a:rPr lang="pt-BR" sz="2400" b="1" i="1" smtClean="0">
                <a:solidFill>
                  <a:srgbClr val="C00000"/>
                </a:solidFill>
                <a:effectLst/>
                <a:latin typeface="Times New Roman" panose="02020603050405020304" pitchFamily="18" charset="0"/>
                <a:ea typeface="Times New Roman" panose="02020603050405020304" pitchFamily="18" charset="0"/>
              </a:rPr>
              <a:t>. </a:t>
            </a:r>
            <a:r>
              <a:rPr lang="pt-BR" sz="2400" b="1" i="1" dirty="0">
                <a:solidFill>
                  <a:srgbClr val="C00000"/>
                </a:solidFill>
                <a:effectLst/>
                <a:latin typeface="Times New Roman" panose="02020603050405020304" pitchFamily="18" charset="0"/>
                <a:ea typeface="Times New Roman" panose="02020603050405020304" pitchFamily="18" charset="0"/>
              </a:rPr>
              <a:t>Lời ru của mẹ</a:t>
            </a:r>
            <a:endParaRPr lang="en-US" sz="2000" dirty="0">
              <a:solidFill>
                <a:srgbClr val="C00000"/>
              </a:solidFill>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5"/>
          <p:cNvPicPr/>
          <p:nvPr/>
        </p:nvPicPr>
        <p:blipFill>
          <a:blip r:embed="rId1" cstate="print">
            <a:extLst>
              <a:ext uri="{28A0092B-C50C-407E-A947-70E740481C1C}">
                <a14:useLocalDpi xmlns:a14="http://schemas.microsoft.com/office/drawing/2010/main" val="0"/>
              </a:ext>
            </a:extLst>
          </a:blip>
          <a:stretch>
            <a:fillRect/>
          </a:stretch>
        </p:blipFill>
        <p:spPr>
          <a:xfrm flipH="1">
            <a:off x="-1" y="4378817"/>
            <a:ext cx="6096000" cy="2479183"/>
          </a:xfrm>
          <a:prstGeom prst="rect">
            <a:avLst/>
          </a:prstGeom>
        </p:spPr>
      </p:pic>
      <p:pic>
        <p:nvPicPr>
          <p:cNvPr id="10" name="图片 6"/>
          <p:cNvPicPr/>
          <p:nvPr/>
        </p:nvPicPr>
        <p:blipFill>
          <a:blip r:embed="rId2" cstate="print">
            <a:extLst>
              <a:ext uri="{28A0092B-C50C-407E-A947-70E740481C1C}">
                <a14:useLocalDpi xmlns:a14="http://schemas.microsoft.com/office/drawing/2010/main" val="0"/>
              </a:ext>
            </a:extLst>
          </a:blip>
          <a:stretch>
            <a:fillRect/>
          </a:stretch>
        </p:blipFill>
        <p:spPr>
          <a:xfrm>
            <a:off x="6095999" y="4468969"/>
            <a:ext cx="6096001" cy="2389031"/>
          </a:xfrm>
          <a:prstGeom prst="rect">
            <a:avLst/>
          </a:prstGeom>
        </p:spPr>
      </p:pic>
      <p:pic>
        <p:nvPicPr>
          <p:cNvPr id="14" name="Picture 1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21854" y="4114911"/>
            <a:ext cx="1670146" cy="2629921"/>
          </a:xfrm>
          <a:prstGeom prst="rect">
            <a:avLst/>
          </a:prstGeom>
          <a:noFill/>
          <a:ln>
            <a:noFill/>
          </a:ln>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235424">
            <a:off x="62145" y="-2622"/>
            <a:ext cx="1049238" cy="1229876"/>
          </a:xfrm>
          <a:prstGeom prst="rect">
            <a:avLst/>
          </a:prstGeom>
        </p:spPr>
      </p:pic>
      <p:sp>
        <p:nvSpPr>
          <p:cNvPr id="18" name="Rectangle: Top Corners Rounded 17"/>
          <p:cNvSpPr/>
          <p:nvPr/>
        </p:nvSpPr>
        <p:spPr>
          <a:xfrm>
            <a:off x="1312753" y="235383"/>
            <a:ext cx="2996698" cy="651850"/>
          </a:xfrm>
          <a:prstGeom prst="round2SameRect">
            <a:avLst>
              <a:gd name="adj1" fmla="val 50000"/>
              <a:gd name="adj2" fmla="val 0"/>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rgbClr val="C00000"/>
                </a:solidFill>
              </a:rPr>
              <a:t>3. Lời </a:t>
            </a:r>
            <a:r>
              <a:rPr lang="en-US" sz="2800" dirty="0" err="1">
                <a:solidFill>
                  <a:srgbClr val="C00000"/>
                </a:solidFill>
              </a:rPr>
              <a:t>ru</a:t>
            </a:r>
            <a:r>
              <a:rPr lang="en-US" sz="2800" dirty="0">
                <a:solidFill>
                  <a:srgbClr val="C00000"/>
                </a:solidFill>
              </a:rPr>
              <a:t> </a:t>
            </a:r>
            <a:r>
              <a:rPr lang="en-US" sz="2800" dirty="0" err="1">
                <a:solidFill>
                  <a:srgbClr val="C00000"/>
                </a:solidFill>
              </a:rPr>
              <a:t>của</a:t>
            </a:r>
            <a:r>
              <a:rPr lang="en-US" sz="2800" dirty="0">
                <a:solidFill>
                  <a:srgbClr val="C00000"/>
                </a:solidFill>
              </a:rPr>
              <a:t> </a:t>
            </a:r>
            <a:r>
              <a:rPr lang="en-US" sz="2800" dirty="0" err="1">
                <a:solidFill>
                  <a:srgbClr val="C00000"/>
                </a:solidFill>
              </a:rPr>
              <a:t>mẹ</a:t>
            </a:r>
            <a:endParaRPr lang="en-US" sz="2800" dirty="0">
              <a:solidFill>
                <a:srgbClr val="C00000"/>
              </a:solidFill>
            </a:endParaRPr>
          </a:p>
        </p:txBody>
      </p:sp>
      <p:sp>
        <p:nvSpPr>
          <p:cNvPr id="2" name="TextBox 1"/>
          <p:cNvSpPr txBox="1"/>
          <p:nvPr/>
        </p:nvSpPr>
        <p:spPr>
          <a:xfrm>
            <a:off x="733331" y="699956"/>
            <a:ext cx="11307777" cy="6986528"/>
          </a:xfrm>
          <a:prstGeom prst="rect">
            <a:avLst/>
          </a:prstGeom>
          <a:noFill/>
        </p:spPr>
        <p:txBody>
          <a:bodyPr wrap="square" rtlCol="0">
            <a:spAutoFit/>
          </a:bodyPr>
          <a:lstStyle/>
          <a:p>
            <a:r>
              <a:rPr lang="pt-BR" sz="2800" b="1" i="1" dirty="0">
                <a:latin typeface="Times New Roman" panose="02020603050405020304" pitchFamily="18" charset="0"/>
                <a:cs typeface="Times New Roman" panose="02020603050405020304" pitchFamily="18" charset="0"/>
              </a:rPr>
              <a:t>* Khổ 4:</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a:t>
            </a:r>
            <a:r>
              <a:rPr lang="en-US" sz="2800" i="1" dirty="0" err="1">
                <a:latin typeface="Times New Roman" panose="02020603050405020304" pitchFamily="18" charset="0"/>
                <a:cs typeface="Times New Roman" panose="02020603050405020304" pitchFamily="18" charset="0"/>
              </a:rPr>
              <a:t>mềm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ngọn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gió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thu</a:t>
            </a:r>
            <a:r>
              <a:rPr lang="en-US" sz="2800" i="1" dirty="0">
                <a:latin typeface="Times New Roman" panose="02020603050405020304" pitchFamily="18" charset="0"/>
                <a:cs typeface="Times New Roman" panose="02020603050405020304" pitchFamily="18" charset="0"/>
              </a:rPr>
              <a:t>", "tan </a:t>
            </a:r>
            <a:r>
              <a:rPr lang="en-US" sz="2800" i="1" dirty="0" err="1">
                <a:latin typeface="Times New Roman" panose="02020603050405020304" pitchFamily="18" charset="0"/>
                <a:cs typeface="Times New Roman" panose="02020603050405020304" pitchFamily="18" charset="0"/>
              </a:rPr>
              <a:t>đám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sương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mù</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lá</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cây</a:t>
            </a:r>
            <a:r>
              <a:rPr lang="en-US" sz="2800" i="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xua</a:t>
            </a:r>
            <a:r>
              <a:rPr lang="en-US" sz="2800" dirty="0">
                <a:latin typeface="Times New Roman" panose="02020603050405020304" pitchFamily="18" charset="0"/>
                <a:cs typeface="Times New Roman" panose="02020603050405020304" pitchFamily="18" charset="0"/>
              </a:rPr>
              <a:t> tan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mướt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lẽo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tiết</a:t>
            </a:r>
            <a:r>
              <a:rPr lang="en-US"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khuyết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tròn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đầy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thương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nhớ</a:t>
            </a:r>
            <a:r>
              <a:rPr lang="en-US" sz="2800" i="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đứa</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thương</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sym typeface="Wingdings" panose="05000000000000000000" pitchFamily="2" charset="2"/>
              </a:rPr>
              <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con.</a:t>
            </a:r>
            <a:endParaRPr lang="en-US" sz="2800" dirty="0">
              <a:latin typeface="Times New Roman" panose="02020603050405020304" pitchFamily="18" charset="0"/>
              <a:cs typeface="Times New Roman" panose="02020603050405020304" pitchFamily="18" charset="0"/>
            </a:endParaRPr>
          </a:p>
          <a:p>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Khổ</a:t>
            </a:r>
            <a:r>
              <a:rPr lang="en-US" sz="2800" b="1" i="1" dirty="0">
                <a:latin typeface="Times New Roman" panose="02020603050405020304" pitchFamily="18" charset="0"/>
                <a:cs typeface="Times New Roman" panose="02020603050405020304" pitchFamily="18" charset="0"/>
              </a:rPr>
              <a:t> 5,6:</a:t>
            </a:r>
            <a:endParaRPr lang="en-US" sz="2800" dirty="0">
              <a:latin typeface="Times New Roman" panose="02020603050405020304" pitchFamily="18" charset="0"/>
              <a:cs typeface="Times New Roman" panose="02020603050405020304" pitchFamily="18" charset="0"/>
            </a:endParaRPr>
          </a:p>
          <a:p>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Chắt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chiu</a:t>
            </a:r>
            <a:r>
              <a:rPr lang="en-US" sz="2800" i="1" dirty="0">
                <a:latin typeface="Times New Roman" panose="02020603050405020304" pitchFamily="18" charset="0"/>
                <a:cs typeface="Times New Roman" panose="02020603050405020304" pitchFamily="18" charset="0"/>
              </a:rPr>
              <a:t>”,“</a:t>
            </a:r>
            <a:r>
              <a:rPr lang="en-US" sz="2800" i="1" dirty="0" err="1">
                <a:latin typeface="Times New Roman" panose="02020603050405020304" pitchFamily="18" charset="0"/>
                <a:cs typeface="Times New Roman" panose="02020603050405020304" pitchFamily="18" charset="0"/>
              </a:rPr>
              <a:t>dãi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dầu</a:t>
            </a:r>
            <a:r>
              <a:rPr lang="en-US" sz="2800" i="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chịu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vả</a:t>
            </a:r>
            <a:endParaRPr lang="en-US" sz="2800" dirty="0">
              <a:latin typeface="Times New Roman" panose="02020603050405020304" pitchFamily="18" charset="0"/>
              <a:cs typeface="Times New Roman" panose="02020603050405020304" pitchFamily="18" charset="0"/>
            </a:endParaRPr>
          </a:p>
          <a:p>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sóng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lặng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bãi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bồi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mưa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dột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chỗ</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ngồi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khâu</a:t>
            </a:r>
            <a:r>
              <a:rPr lang="en-US" sz="2800" i="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cs typeface="Times New Roman" panose="02020603050405020304" pitchFamily="18" charset="0"/>
              </a:rPr>
              <a:t> lo </a:t>
            </a:r>
            <a:r>
              <a:rPr lang="en-US" sz="2800" dirty="0" err="1">
                <a:latin typeface="Times New Roman" panose="02020603050405020304" pitchFamily="18" charset="0"/>
                <a:cs typeface="Times New Roman" panose="02020603050405020304" pitchFamily="18" charset="0"/>
              </a:rPr>
              <a:t>lắng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a:t>
            </a:r>
            <a:r>
              <a:rPr lang="en-US" sz="2800" dirty="0">
                <a:latin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a:t>
            </a:r>
            <a:r>
              <a:rPr lang="en-US" sz="2800" i="1" dirty="0" err="1">
                <a:latin typeface="Times New Roman" panose="02020603050405020304" pitchFamily="18" charset="0"/>
                <a:cs typeface="Times New Roman" panose="02020603050405020304" pitchFamily="18" charset="0"/>
              </a:rPr>
              <a:t>cho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đời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nín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đau</a:t>
            </a:r>
            <a:r>
              <a:rPr lang="en-US" sz="2800" i="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đời</a:t>
            </a:r>
            <a:r>
              <a:rPr lang="en-US"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 "À </a:t>
            </a:r>
            <a:r>
              <a:rPr lang="en-US" sz="2800" i="1" dirty="0" err="1">
                <a:latin typeface="Times New Roman" panose="02020603050405020304" pitchFamily="18" charset="0"/>
                <a:cs typeface="Times New Roman" panose="02020603050405020304" pitchFamily="18" charset="0"/>
              </a:rPr>
              <a:t>ơi</a:t>
            </a:r>
            <a:r>
              <a:rPr lang="en-US" sz="2800" i="1" dirty="0">
                <a:latin typeface="Times New Roman" panose="02020603050405020304" pitchFamily="18" charset="0"/>
                <a:cs typeface="Times New Roman" panose="02020603050405020304" pitchFamily="18" charset="0"/>
              </a:rPr>
              <a:t>...</a:t>
            </a:r>
            <a:r>
              <a:rPr lang="en-US" sz="2800" i="1" dirty="0" err="1">
                <a:latin typeface="Times New Roman" panose="02020603050405020304" pitchFamily="18" charset="0"/>
                <a:cs typeface="Times New Roman" panose="02020603050405020304" pitchFamily="18" charset="0"/>
              </a:rPr>
              <a:t>Mẹ</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chẳng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một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câu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ru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mình</a:t>
            </a:r>
            <a:r>
              <a:rPr lang="en-US" sz="2800" i="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sym typeface="Wingdings" panose="05000000000000000000" pitchFamily="2" charset="2"/>
              </a:rPr>
              <a:t></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đời</a:t>
            </a:r>
            <a:r>
              <a:rPr lang="en-US"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barn(inVertical)">
                                      <p:cBhvr>
                                        <p:cTn id="21" dur="500"/>
                                        <p:tgtEl>
                                          <p:spTgt spid="2">
                                            <p:txEl>
                                              <p:pRg st="4" end="4"/>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barn(inVertical)">
                                      <p:cBhvr>
                                        <p:cTn id="24" dur="500"/>
                                        <p:tgtEl>
                                          <p:spTgt spid="2">
                                            <p:txEl>
                                              <p:pRg st="5" end="5"/>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arn(inVertical)">
                                      <p:cBhvr>
                                        <p:cTn id="27" dur="500"/>
                                        <p:tgtEl>
                                          <p:spTgt spid="2">
                                            <p:txEl>
                                              <p:pRg st="6" end="6"/>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barn(inVertical)">
                                      <p:cBhvr>
                                        <p:cTn id="30" dur="500"/>
                                        <p:tgtEl>
                                          <p:spTgt spid="2">
                                            <p:txEl>
                                              <p:pRg st="7" end="7"/>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animEffect transition="in" filter="barn(inVertical)">
                                      <p:cBhvr>
                                        <p:cTn id="33" dur="500"/>
                                        <p:tgtEl>
                                          <p:spTgt spid="2">
                                            <p:txEl>
                                              <p:pRg st="8" end="8"/>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2">
                                            <p:txEl>
                                              <p:pRg st="9" end="9"/>
                                            </p:txEl>
                                          </p:spTgt>
                                        </p:tgtEl>
                                        <p:attrNameLst>
                                          <p:attrName>style.visibility</p:attrName>
                                        </p:attrNameLst>
                                      </p:cBhvr>
                                      <p:to>
                                        <p:strVal val="visible"/>
                                      </p:to>
                                    </p:set>
                                    <p:animEffect transition="in" filter="barn(inVertical)">
                                      <p:cBhvr>
                                        <p:cTn id="36" dur="500"/>
                                        <p:tgtEl>
                                          <p:spTgt spid="2">
                                            <p:txEl>
                                              <p:pRg st="9" end="9"/>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2">
                                            <p:txEl>
                                              <p:pRg st="10" end="10"/>
                                            </p:txEl>
                                          </p:spTgt>
                                        </p:tgtEl>
                                        <p:attrNameLst>
                                          <p:attrName>style.visibility</p:attrName>
                                        </p:attrNameLst>
                                      </p:cBhvr>
                                      <p:to>
                                        <p:strVal val="visible"/>
                                      </p:to>
                                    </p:set>
                                    <p:animEffect transition="in" filter="barn(inVertical)">
                                      <p:cBhvr>
                                        <p:cTn id="39" dur="500"/>
                                        <p:tgtEl>
                                          <p:spTgt spid="2">
                                            <p:txEl>
                                              <p:pRg st="10" end="10"/>
                                            </p:txEl>
                                          </p:spTgt>
                                        </p:tgtEl>
                                      </p:cBhvr>
                                    </p:animEffect>
                                  </p:childTnLst>
                                </p:cTn>
                              </p:par>
                              <p:par>
                                <p:cTn id="40" presetID="16" presetClass="entr" presetSubtype="21" fill="hold" nodeType="withEffect">
                                  <p:stCondLst>
                                    <p:cond delay="0"/>
                                  </p:stCondLst>
                                  <p:childTnLst>
                                    <p:set>
                                      <p:cBhvr>
                                        <p:cTn id="41" dur="1" fill="hold">
                                          <p:stCondLst>
                                            <p:cond delay="0"/>
                                          </p:stCondLst>
                                        </p:cTn>
                                        <p:tgtEl>
                                          <p:spTgt spid="2">
                                            <p:txEl>
                                              <p:pRg st="11" end="11"/>
                                            </p:txEl>
                                          </p:spTgt>
                                        </p:tgtEl>
                                        <p:attrNameLst>
                                          <p:attrName>style.visibility</p:attrName>
                                        </p:attrNameLst>
                                      </p:cBhvr>
                                      <p:to>
                                        <p:strVal val="visible"/>
                                      </p:to>
                                    </p:set>
                                    <p:animEffect transition="in" filter="barn(inVertical)">
                                      <p:cBhvr>
                                        <p:cTn id="42"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5"/>
          <p:cNvPicPr/>
          <p:nvPr/>
        </p:nvPicPr>
        <p:blipFill>
          <a:blip r:embed="rId1" cstate="print">
            <a:extLst>
              <a:ext uri="{28A0092B-C50C-407E-A947-70E740481C1C}">
                <a14:useLocalDpi xmlns:a14="http://schemas.microsoft.com/office/drawing/2010/main" val="0"/>
              </a:ext>
            </a:extLst>
          </a:blip>
          <a:stretch>
            <a:fillRect/>
          </a:stretch>
        </p:blipFill>
        <p:spPr>
          <a:xfrm flipH="1">
            <a:off x="-1" y="4378817"/>
            <a:ext cx="6096000" cy="2479183"/>
          </a:xfrm>
          <a:prstGeom prst="rect">
            <a:avLst/>
          </a:prstGeom>
        </p:spPr>
      </p:pic>
      <p:pic>
        <p:nvPicPr>
          <p:cNvPr id="10" name="图片 6"/>
          <p:cNvPicPr/>
          <p:nvPr/>
        </p:nvPicPr>
        <p:blipFill>
          <a:blip r:embed="rId2" cstate="print">
            <a:extLst>
              <a:ext uri="{28A0092B-C50C-407E-A947-70E740481C1C}">
                <a14:useLocalDpi xmlns:a14="http://schemas.microsoft.com/office/drawing/2010/main" val="0"/>
              </a:ext>
            </a:extLst>
          </a:blip>
          <a:stretch>
            <a:fillRect/>
          </a:stretch>
        </p:blipFill>
        <p:spPr>
          <a:xfrm>
            <a:off x="6095999" y="4468969"/>
            <a:ext cx="6096001" cy="2389031"/>
          </a:xfrm>
          <a:prstGeom prst="rect">
            <a:avLst/>
          </a:prstGeom>
        </p:spPr>
      </p:pic>
      <p:sp>
        <p:nvSpPr>
          <p:cNvPr id="8" name="TextBox 7"/>
          <p:cNvSpPr txBox="1"/>
          <p:nvPr/>
        </p:nvSpPr>
        <p:spPr>
          <a:xfrm>
            <a:off x="226337" y="313985"/>
            <a:ext cx="8653293" cy="469039"/>
          </a:xfrm>
          <a:prstGeom prst="rect">
            <a:avLst/>
          </a:prstGeom>
          <a:noFill/>
        </p:spPr>
        <p:txBody>
          <a:bodyPr wrap="square">
            <a:spAutoFit/>
          </a:bodyPr>
          <a:lstStyle/>
          <a:p>
            <a:pPr marL="0" marR="0" algn="just">
              <a:lnSpc>
                <a:spcPct val="102000"/>
              </a:lnSpc>
              <a:spcBef>
                <a:spcPts val="0"/>
              </a:spcBef>
              <a:spcAft>
                <a:spcPts val="0"/>
              </a:spcAft>
            </a:pPr>
            <a:r>
              <a:rPr lang="pt-BR" sz="2400" b="1" i="1" dirty="0">
                <a:solidFill>
                  <a:srgbClr val="C00000"/>
                </a:solidFill>
                <a:latin typeface="Times New Roman" panose="02020603050405020304" pitchFamily="18" charset="0"/>
                <a:ea typeface="Times New Roman" panose="02020603050405020304" pitchFamily="18" charset="0"/>
              </a:rPr>
              <a:t>3</a:t>
            </a:r>
            <a:r>
              <a:rPr lang="pt-BR" sz="2400" b="1" i="1" smtClean="0">
                <a:solidFill>
                  <a:srgbClr val="C00000"/>
                </a:solidFill>
                <a:effectLst/>
                <a:latin typeface="Times New Roman" panose="02020603050405020304" pitchFamily="18" charset="0"/>
                <a:ea typeface="Times New Roman" panose="02020603050405020304" pitchFamily="18" charset="0"/>
              </a:rPr>
              <a:t>. </a:t>
            </a:r>
            <a:r>
              <a:rPr lang="pt-BR" sz="2400" b="1" i="1" dirty="0">
                <a:solidFill>
                  <a:srgbClr val="C00000"/>
                </a:solidFill>
                <a:effectLst/>
                <a:latin typeface="Times New Roman" panose="02020603050405020304" pitchFamily="18" charset="0"/>
                <a:ea typeface="Times New Roman" panose="02020603050405020304" pitchFamily="18" charset="0"/>
              </a:rPr>
              <a:t>Lời ru của mẹ</a:t>
            </a:r>
            <a:endParaRPr lang="en-US" sz="2000" dirty="0">
              <a:solidFill>
                <a:srgbClr val="C00000"/>
              </a:solidFill>
              <a:effectLst/>
              <a:latin typeface="Times New Roman" panose="02020603050405020304" pitchFamily="18" charset="0"/>
              <a:ea typeface="Times New Roman" panose="02020603050405020304" pitchFamily="18" charset="0"/>
            </a:endParaRPr>
          </a:p>
        </p:txBody>
      </p:sp>
      <p:sp>
        <p:nvSpPr>
          <p:cNvPr id="11" name="TextBox 10"/>
          <p:cNvSpPr txBox="1"/>
          <p:nvPr/>
        </p:nvSpPr>
        <p:spPr>
          <a:xfrm>
            <a:off x="516049" y="873176"/>
            <a:ext cx="4970352" cy="4154984"/>
          </a:xfrm>
          <a:prstGeom prst="rect">
            <a:avLst/>
          </a:prstGeom>
          <a:noFill/>
        </p:spPr>
        <p:txBody>
          <a:bodyPr wrap="square">
            <a:spAutoFit/>
          </a:bodyPr>
          <a:lstStyle/>
          <a:p>
            <a:pPr marL="0" marR="0" indent="400050">
              <a:spcBef>
                <a:spcPts val="0"/>
              </a:spcBef>
              <a:spcAft>
                <a:spcPts val="0"/>
              </a:spcAft>
            </a:pPr>
            <a:r>
              <a:rPr lang="en-US" sz="2200" i="1" dirty="0">
                <a:solidFill>
                  <a:srgbClr val="000000"/>
                </a:solidFill>
                <a:effectLst/>
                <a:latin typeface="Times New Roman" panose="02020603050405020304" pitchFamily="18" charset="0"/>
                <a:ea typeface="Times New Roman" panose="02020603050405020304" pitchFamily="18" charset="0"/>
              </a:rPr>
              <a:t>Ru </a:t>
            </a:r>
            <a:r>
              <a:rPr lang="en-US" sz="2200" i="1" dirty="0" err="1">
                <a:solidFill>
                  <a:srgbClr val="000000"/>
                </a:solidFill>
                <a:effectLst/>
                <a:latin typeface="Times New Roman" panose="02020603050405020304" pitchFamily="18" charset="0"/>
                <a:ea typeface="Times New Roman" panose="02020603050405020304" pitchFamily="18" charset="0"/>
              </a:rPr>
              <a:t>cho</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mềm</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ngọn</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gió</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thu</a:t>
            </a:r>
            <a:endParaRPr lang="en-US" sz="2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200" i="1" dirty="0">
                <a:solidFill>
                  <a:srgbClr val="000000"/>
                </a:solidFill>
                <a:effectLst/>
                <a:latin typeface="Times New Roman" panose="02020603050405020304" pitchFamily="18" charset="0"/>
                <a:ea typeface="Times New Roman" panose="02020603050405020304" pitchFamily="18" charset="0"/>
              </a:rPr>
              <a:t>Ru </a:t>
            </a:r>
            <a:r>
              <a:rPr lang="en-US" sz="2200" i="1" dirty="0" err="1">
                <a:solidFill>
                  <a:srgbClr val="000000"/>
                </a:solidFill>
                <a:effectLst/>
                <a:latin typeface="Times New Roman" panose="02020603050405020304" pitchFamily="18" charset="0"/>
                <a:ea typeface="Times New Roman" panose="02020603050405020304" pitchFamily="18" charset="0"/>
              </a:rPr>
              <a:t>cho</a:t>
            </a:r>
            <a:r>
              <a:rPr lang="en-US" sz="2200" i="1" dirty="0">
                <a:solidFill>
                  <a:srgbClr val="000000"/>
                </a:solidFill>
                <a:effectLst/>
                <a:latin typeface="Times New Roman" panose="02020603050405020304" pitchFamily="18" charset="0"/>
                <a:ea typeface="Times New Roman" panose="02020603050405020304" pitchFamily="18" charset="0"/>
              </a:rPr>
              <a:t> tan </a:t>
            </a:r>
            <a:r>
              <a:rPr lang="en-US" sz="2200" i="1" dirty="0" err="1">
                <a:solidFill>
                  <a:srgbClr val="000000"/>
                </a:solidFill>
                <a:effectLst/>
                <a:latin typeface="Times New Roman" panose="02020603050405020304" pitchFamily="18" charset="0"/>
                <a:ea typeface="Times New Roman" panose="02020603050405020304" pitchFamily="18" charset="0"/>
              </a:rPr>
              <a:t>đám</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sương</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mù</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lá</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cây</a:t>
            </a:r>
            <a:endParaRPr lang="en-US" sz="2200" dirty="0">
              <a:effectLst/>
              <a:latin typeface="Times New Roman" panose="02020603050405020304" pitchFamily="18" charset="0"/>
              <a:ea typeface="Times New Roman" panose="02020603050405020304" pitchFamily="18" charset="0"/>
            </a:endParaRPr>
          </a:p>
          <a:p>
            <a:pPr marL="0" marR="0" indent="400050">
              <a:spcBef>
                <a:spcPts val="0"/>
              </a:spcBef>
              <a:spcAft>
                <a:spcPts val="0"/>
              </a:spcAft>
            </a:pPr>
            <a:r>
              <a:rPr lang="en-US" sz="2200" i="1" dirty="0">
                <a:solidFill>
                  <a:srgbClr val="000000"/>
                </a:solidFill>
                <a:effectLst/>
                <a:latin typeface="Times New Roman" panose="02020603050405020304" pitchFamily="18" charset="0"/>
                <a:ea typeface="Times New Roman" panose="02020603050405020304" pitchFamily="18" charset="0"/>
              </a:rPr>
              <a:t>Ru </a:t>
            </a:r>
            <a:r>
              <a:rPr lang="en-US" sz="2200" i="1" dirty="0" err="1">
                <a:solidFill>
                  <a:srgbClr val="000000"/>
                </a:solidFill>
                <a:effectLst/>
                <a:latin typeface="Times New Roman" panose="02020603050405020304" pitchFamily="18" charset="0"/>
                <a:ea typeface="Times New Roman" panose="02020603050405020304" pitchFamily="18" charset="0"/>
              </a:rPr>
              <a:t>cho</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cái</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khuyết</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tròn</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đầy</a:t>
            </a:r>
            <a:endParaRPr lang="en-US" sz="2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200" i="1" dirty="0" err="1">
                <a:solidFill>
                  <a:srgbClr val="000000"/>
                </a:solidFill>
                <a:effectLst/>
                <a:latin typeface="Times New Roman" panose="02020603050405020304" pitchFamily="18" charset="0"/>
                <a:ea typeface="Times New Roman" panose="02020603050405020304" pitchFamily="18" charset="0"/>
              </a:rPr>
              <a:t>Cái</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thương</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cái</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nhớ</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nặng</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ngày</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xa</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nhau</a:t>
            </a:r>
            <a:r>
              <a:rPr lang="en-US" sz="2200" i="1" dirty="0">
                <a:solidFill>
                  <a:srgbClr val="000000"/>
                </a:solidFill>
                <a:effectLst/>
                <a:latin typeface="Times New Roman" panose="02020603050405020304" pitchFamily="18" charset="0"/>
                <a:ea typeface="Times New Roman" panose="02020603050405020304" pitchFamily="18" charset="0"/>
              </a:rPr>
              <a:t>.  </a:t>
            </a:r>
            <a:endParaRPr lang="en-US" sz="2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200" dirty="0">
                <a:solidFill>
                  <a:srgbClr val="000000"/>
                </a:solidFill>
                <a:effectLst/>
                <a:latin typeface="Times New Roman" panose="02020603050405020304" pitchFamily="18" charset="0"/>
                <a:ea typeface="Times New Roman" panose="02020603050405020304" pitchFamily="18" charset="0"/>
              </a:rPr>
              <a:t> </a:t>
            </a:r>
            <a:endParaRPr lang="en-US" sz="2200" dirty="0">
              <a:effectLst/>
              <a:latin typeface="Times New Roman" panose="02020603050405020304" pitchFamily="18" charset="0"/>
              <a:ea typeface="Times New Roman" panose="02020603050405020304" pitchFamily="18" charset="0"/>
            </a:endParaRPr>
          </a:p>
          <a:p>
            <a:pPr marL="0" marR="0" indent="400050">
              <a:spcBef>
                <a:spcPts val="0"/>
              </a:spcBef>
              <a:spcAft>
                <a:spcPts val="0"/>
              </a:spcAft>
            </a:pPr>
            <a:r>
              <a:rPr lang="en-US" sz="2200" i="1" dirty="0" err="1">
                <a:solidFill>
                  <a:srgbClr val="000000"/>
                </a:solidFill>
                <a:effectLst/>
                <a:latin typeface="Times New Roman" panose="02020603050405020304" pitchFamily="18" charset="0"/>
                <a:ea typeface="Times New Roman" panose="02020603050405020304" pitchFamily="18" charset="0"/>
              </a:rPr>
              <a:t>Bàn</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tay</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mang</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phép</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nhiệm</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mầu</a:t>
            </a:r>
            <a:endParaRPr lang="en-US" sz="2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200" i="1" dirty="0" err="1">
                <a:solidFill>
                  <a:srgbClr val="000000"/>
                </a:solidFill>
                <a:effectLst/>
                <a:latin typeface="Times New Roman" panose="02020603050405020304" pitchFamily="18" charset="0"/>
                <a:ea typeface="Times New Roman" panose="02020603050405020304" pitchFamily="18" charset="0"/>
              </a:rPr>
              <a:t>Chắt</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chiu</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tự</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những</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dãi</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dầu</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đấy</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thôi</a:t>
            </a:r>
            <a:r>
              <a:rPr lang="en-US" sz="2200" i="1" dirty="0">
                <a:solidFill>
                  <a:srgbClr val="000000"/>
                </a:solidFill>
                <a:effectLst/>
                <a:latin typeface="Times New Roman" panose="02020603050405020304" pitchFamily="18" charset="0"/>
                <a:ea typeface="Times New Roman" panose="02020603050405020304" pitchFamily="18" charset="0"/>
              </a:rPr>
              <a:t>. </a:t>
            </a:r>
            <a:endParaRPr lang="en-US" sz="2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200" dirty="0">
                <a:solidFill>
                  <a:srgbClr val="000000"/>
                </a:solidFill>
                <a:effectLst/>
                <a:latin typeface="Times New Roman" panose="02020603050405020304" pitchFamily="18" charset="0"/>
                <a:ea typeface="Times New Roman" panose="02020603050405020304" pitchFamily="18" charset="0"/>
              </a:rPr>
              <a:t> </a:t>
            </a:r>
            <a:endParaRPr lang="en-US" sz="2200" dirty="0">
              <a:effectLst/>
              <a:latin typeface="Times New Roman" panose="02020603050405020304" pitchFamily="18" charset="0"/>
              <a:ea typeface="Times New Roman" panose="02020603050405020304" pitchFamily="18" charset="0"/>
            </a:endParaRPr>
          </a:p>
          <a:p>
            <a:pPr marL="0" marR="0" indent="400050">
              <a:spcBef>
                <a:spcPts val="0"/>
              </a:spcBef>
              <a:spcAft>
                <a:spcPts val="0"/>
              </a:spcAft>
            </a:pPr>
            <a:r>
              <a:rPr lang="en-US" sz="2200" i="1" dirty="0">
                <a:solidFill>
                  <a:srgbClr val="000000"/>
                </a:solidFill>
                <a:effectLst/>
                <a:latin typeface="Times New Roman" panose="02020603050405020304" pitchFamily="18" charset="0"/>
                <a:ea typeface="Times New Roman" panose="02020603050405020304" pitchFamily="18" charset="0"/>
              </a:rPr>
              <a:t>Ru </a:t>
            </a:r>
            <a:r>
              <a:rPr lang="en-US" sz="2200" i="1" dirty="0" err="1">
                <a:solidFill>
                  <a:srgbClr val="000000"/>
                </a:solidFill>
                <a:effectLst/>
                <a:latin typeface="Times New Roman" panose="02020603050405020304" pitchFamily="18" charset="0"/>
                <a:ea typeface="Times New Roman" panose="02020603050405020304" pitchFamily="18" charset="0"/>
              </a:rPr>
              <a:t>cho</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sóng</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lặng</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bãi</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bồi</a:t>
            </a:r>
            <a:endParaRPr lang="en-US" sz="2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200" i="1" dirty="0" err="1">
                <a:solidFill>
                  <a:srgbClr val="000000"/>
                </a:solidFill>
                <a:effectLst/>
                <a:latin typeface="Times New Roman" panose="02020603050405020304" pitchFamily="18" charset="0"/>
                <a:ea typeface="Times New Roman" panose="02020603050405020304" pitchFamily="18" charset="0"/>
              </a:rPr>
              <a:t>Mưa</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không</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dột</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chỗ</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ngoại</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ngồi</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vá</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khâu</a:t>
            </a:r>
            <a:endParaRPr lang="en-US" sz="2200" dirty="0">
              <a:effectLst/>
              <a:latin typeface="Times New Roman" panose="02020603050405020304" pitchFamily="18" charset="0"/>
              <a:ea typeface="Times New Roman" panose="02020603050405020304" pitchFamily="18" charset="0"/>
            </a:endParaRPr>
          </a:p>
          <a:p>
            <a:pPr marL="0" marR="0" indent="400050">
              <a:spcBef>
                <a:spcPts val="0"/>
              </a:spcBef>
              <a:spcAft>
                <a:spcPts val="0"/>
              </a:spcAft>
            </a:pPr>
            <a:r>
              <a:rPr lang="en-US" sz="2200" i="1" dirty="0">
                <a:solidFill>
                  <a:srgbClr val="000000"/>
                </a:solidFill>
                <a:effectLst/>
                <a:latin typeface="Times New Roman" panose="02020603050405020304" pitchFamily="18" charset="0"/>
                <a:ea typeface="Times New Roman" panose="02020603050405020304" pitchFamily="18" charset="0"/>
              </a:rPr>
              <a:t>Ru </a:t>
            </a:r>
            <a:r>
              <a:rPr lang="en-US" sz="2200" i="1" dirty="0" err="1">
                <a:solidFill>
                  <a:srgbClr val="000000"/>
                </a:solidFill>
                <a:effectLst/>
                <a:latin typeface="Times New Roman" panose="02020603050405020304" pitchFamily="18" charset="0"/>
                <a:ea typeface="Times New Roman" panose="02020603050405020304" pitchFamily="18" charset="0"/>
              </a:rPr>
              <a:t>cho</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đời</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nín</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cái</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đau</a:t>
            </a:r>
            <a:endParaRPr lang="en-US" sz="2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200" i="1" dirty="0">
                <a:solidFill>
                  <a:srgbClr val="000000"/>
                </a:solidFill>
                <a:effectLst/>
                <a:latin typeface="Times New Roman" panose="02020603050405020304" pitchFamily="18" charset="0"/>
                <a:ea typeface="Times New Roman" panose="02020603050405020304" pitchFamily="18" charset="0"/>
              </a:rPr>
              <a:t>À </a:t>
            </a:r>
            <a:r>
              <a:rPr lang="en-US" sz="2200" i="1" dirty="0" err="1">
                <a:solidFill>
                  <a:srgbClr val="000000"/>
                </a:solidFill>
                <a:effectLst/>
                <a:latin typeface="Times New Roman" panose="02020603050405020304" pitchFamily="18" charset="0"/>
                <a:ea typeface="Times New Roman" panose="02020603050405020304" pitchFamily="18" charset="0"/>
              </a:rPr>
              <a:t>ơi</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Mẹ</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chẳng</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một</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câu</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err="1">
                <a:solidFill>
                  <a:srgbClr val="000000"/>
                </a:solidFill>
                <a:effectLst/>
                <a:latin typeface="Times New Roman" panose="02020603050405020304" pitchFamily="18" charset="0"/>
                <a:ea typeface="Times New Roman" panose="02020603050405020304" pitchFamily="18" charset="0"/>
              </a:rPr>
              <a:t>ru</a:t>
            </a:r>
            <a:r>
              <a:rPr lang="en-US" sz="2200" i="1">
                <a:solidFill>
                  <a:srgbClr val="000000"/>
                </a:solidFill>
                <a:effectLst/>
                <a:latin typeface="Times New Roman" panose="02020603050405020304" pitchFamily="18" charset="0"/>
                <a:ea typeface="Times New Roman" panose="02020603050405020304" pitchFamily="18" charset="0"/>
              </a:rPr>
              <a:t> </a:t>
            </a:r>
            <a:r>
              <a:rPr lang="en-US" sz="2200" i="1" smtClean="0">
                <a:solidFill>
                  <a:srgbClr val="000000"/>
                </a:solidFill>
                <a:effectLst/>
                <a:latin typeface="Times New Roman" panose="02020603050405020304" pitchFamily="18" charset="0"/>
                <a:ea typeface="Times New Roman" panose="02020603050405020304" pitchFamily="18" charset="0"/>
              </a:rPr>
              <a:t>mình.</a:t>
            </a:r>
            <a:endParaRPr lang="en-US" sz="2200" dirty="0">
              <a:effectLst/>
              <a:latin typeface="Times New Roman" panose="02020603050405020304" pitchFamily="18" charset="0"/>
              <a:ea typeface="Times New Roman" panose="02020603050405020304" pitchFamily="18" charset="0"/>
            </a:endParaRPr>
          </a:p>
        </p:txBody>
      </p:sp>
      <p:pic>
        <p:nvPicPr>
          <p:cNvPr id="12" name="Picture 1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1772" y="96957"/>
            <a:ext cx="2326743" cy="2030608"/>
          </a:xfrm>
          <a:prstGeom prst="rect">
            <a:avLst/>
          </a:prstGeom>
          <a:noFill/>
          <a:ln>
            <a:noFill/>
          </a:ln>
        </p:spPr>
      </p:pic>
      <p:sp>
        <p:nvSpPr>
          <p:cNvPr id="13" name="TextBox 1"/>
          <p:cNvSpPr txBox="1"/>
          <p:nvPr/>
        </p:nvSpPr>
        <p:spPr>
          <a:xfrm>
            <a:off x="5621292" y="633229"/>
            <a:ext cx="4500480" cy="4524315"/>
          </a:xfrm>
          <a:prstGeom prst="rect">
            <a:avLst/>
          </a:prstGeom>
          <a:noFill/>
          <a:ln w="12700">
            <a:solidFill>
              <a:srgbClr val="0070C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2400">
                <a:solidFill>
                  <a:srgbClr val="0070C0"/>
                </a:solidFill>
                <a:latin typeface="Times New Roman" panose="02020603050405020304" pitchFamily="18" charset="0"/>
                <a:cs typeface="Times New Roman" panose="02020603050405020304" pitchFamily="18" charset="0"/>
              </a:rPr>
              <a:t>=&gt; Đoạn thơ thành công với hàng loạt biện pháp nghệ thuật: điệp cấu trúc: </a:t>
            </a:r>
            <a:r>
              <a:rPr lang="en-US" sz="2400" i="1">
                <a:solidFill>
                  <a:srgbClr val="0070C0"/>
                </a:solidFill>
                <a:latin typeface="Times New Roman" panose="02020603050405020304" pitchFamily="18" charset="0"/>
                <a:cs typeface="Times New Roman" panose="02020603050405020304" pitchFamily="18" charset="0"/>
              </a:rPr>
              <a:t>"ru cho"; </a:t>
            </a:r>
            <a:r>
              <a:rPr lang="en-US" sz="2400">
                <a:solidFill>
                  <a:srgbClr val="0070C0"/>
                </a:solidFill>
                <a:latin typeface="Times New Roman" panose="02020603050405020304" pitchFamily="18" charset="0"/>
                <a:cs typeface="Times New Roman" panose="02020603050405020304" pitchFamily="18" charset="0"/>
              </a:rPr>
              <a:t>hình ảnh ẩn dụ "</a:t>
            </a:r>
            <a:r>
              <a:rPr lang="en-US" sz="2400" i="1">
                <a:solidFill>
                  <a:srgbClr val="0070C0"/>
                </a:solidFill>
                <a:latin typeface="Times New Roman" panose="02020603050405020304" pitchFamily="18" charset="0"/>
                <a:cs typeface="Times New Roman" panose="02020603050405020304" pitchFamily="18" charset="0"/>
              </a:rPr>
              <a:t>cái khuyết tròn đầy"; hình ảnh </a:t>
            </a:r>
            <a:r>
              <a:rPr lang="en-US" sz="2400">
                <a:solidFill>
                  <a:srgbClr val="0070C0"/>
                </a:solidFill>
                <a:latin typeface="Times New Roman" panose="02020603050405020304" pitchFamily="18" charset="0"/>
                <a:cs typeface="Times New Roman" panose="02020603050405020304" pitchFamily="18" charset="0"/>
              </a:rPr>
              <a:t>nhân hóa </a:t>
            </a:r>
            <a:r>
              <a:rPr lang="en-US" sz="2400" i="1">
                <a:solidFill>
                  <a:srgbClr val="0070C0"/>
                </a:solidFill>
                <a:latin typeface="Times New Roman" panose="02020603050405020304" pitchFamily="18" charset="0"/>
                <a:cs typeface="Times New Roman" panose="02020603050405020304" pitchFamily="18" charset="0"/>
              </a:rPr>
              <a:t>"đời nín cái đau"</a:t>
            </a:r>
            <a:r>
              <a:rPr lang="en-US" sz="2400">
                <a:solidFill>
                  <a:srgbClr val="0070C0"/>
                </a:solidFill>
                <a:latin typeface="Times New Roman" panose="02020603050405020304" pitchFamily="18" charset="0"/>
                <a:cs typeface="Times New Roman" panose="02020603050405020304" pitchFamily="18" charset="0"/>
              </a:rPr>
              <a:t>; giọng thơ nhẹ nhàng, tha thiết, mang âm điệu như lời </a:t>
            </a:r>
            <a:r>
              <a:rPr lang="en-US" sz="2400" smtClean="0">
                <a:solidFill>
                  <a:srgbClr val="0070C0"/>
                </a:solidFill>
                <a:latin typeface="Times New Roman" panose="02020603050405020304" pitchFamily="18" charset="0"/>
                <a:cs typeface="Times New Roman" panose="02020603050405020304" pitchFamily="18" charset="0"/>
              </a:rPr>
              <a:t>ru...thể </a:t>
            </a:r>
            <a:r>
              <a:rPr lang="en-US" sz="2400">
                <a:solidFill>
                  <a:srgbClr val="0070C0"/>
                </a:solidFill>
                <a:latin typeface="Times New Roman" panose="02020603050405020304" pitchFamily="18" charset="0"/>
                <a:cs typeface="Times New Roman" panose="02020603050405020304" pitchFamily="18" charset="0"/>
              </a:rPr>
              <a:t>hiện tình cảm chan chứa của mẹ dành cho con</a:t>
            </a:r>
            <a:r>
              <a:rPr lang="en-US" sz="2400" smtClean="0">
                <a:solidFill>
                  <a:srgbClr val="0070C0"/>
                </a:solidFill>
                <a:latin typeface="Times New Roman" panose="02020603050405020304" pitchFamily="18" charset="0"/>
                <a:cs typeface="Times New Roman" panose="02020603050405020304" pitchFamily="18" charset="0"/>
              </a:rPr>
              <a:t>.</a:t>
            </a:r>
            <a:endParaRPr lang="en-US" sz="2400" smtClean="0">
              <a:solidFill>
                <a:srgbClr val="0070C0"/>
              </a:solidFill>
              <a:latin typeface="Times New Roman" panose="02020603050405020304" pitchFamily="18" charset="0"/>
              <a:cs typeface="Times New Roman" panose="02020603050405020304" pitchFamily="18" charset="0"/>
            </a:endParaRPr>
          </a:p>
          <a:p>
            <a:pPr algn="just"/>
            <a:r>
              <a:rPr lang="en-US" sz="2400" smtClean="0">
                <a:solidFill>
                  <a:srgbClr val="0070C0"/>
                </a:solidFill>
                <a:latin typeface="Times New Roman" panose="02020603050405020304" pitchFamily="18" charset="0"/>
                <a:cs typeface="Times New Roman" panose="02020603050405020304" pitchFamily="18" charset="0"/>
              </a:rPr>
              <a:t> </a:t>
            </a:r>
            <a:r>
              <a:rPr lang="en-US" sz="2400">
                <a:solidFill>
                  <a:srgbClr val="0070C0"/>
                </a:solidFill>
                <a:latin typeface="Times New Roman" panose="02020603050405020304" pitchFamily="18" charset="0"/>
                <a:cs typeface="Times New Roman" panose="02020603050405020304" pitchFamily="18" charset="0"/>
              </a:rPr>
              <a:t>Đồng thời ca ngợi sự hi sinh cao cả, thiêng liêng của mẹ không chỉ với con mà còn với người thân, với cả cuộc đời.</a:t>
            </a:r>
            <a:endParaRPr lang="en-US" sz="240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5"/>
          <p:cNvPicPr/>
          <p:nvPr/>
        </p:nvPicPr>
        <p:blipFill>
          <a:blip r:embed="rId1" cstate="print">
            <a:extLst>
              <a:ext uri="{28A0092B-C50C-407E-A947-70E740481C1C}">
                <a14:useLocalDpi xmlns:a14="http://schemas.microsoft.com/office/drawing/2010/main" val="0"/>
              </a:ext>
            </a:extLst>
          </a:blip>
          <a:stretch>
            <a:fillRect/>
          </a:stretch>
        </p:blipFill>
        <p:spPr>
          <a:xfrm flipH="1">
            <a:off x="-1" y="4378817"/>
            <a:ext cx="6096000" cy="2479183"/>
          </a:xfrm>
          <a:prstGeom prst="rect">
            <a:avLst/>
          </a:prstGeom>
        </p:spPr>
      </p:pic>
      <p:pic>
        <p:nvPicPr>
          <p:cNvPr id="10" name="图片 6"/>
          <p:cNvPicPr/>
          <p:nvPr/>
        </p:nvPicPr>
        <p:blipFill>
          <a:blip r:embed="rId2" cstate="print">
            <a:extLst>
              <a:ext uri="{28A0092B-C50C-407E-A947-70E740481C1C}">
                <a14:useLocalDpi xmlns:a14="http://schemas.microsoft.com/office/drawing/2010/main" val="0"/>
              </a:ext>
            </a:extLst>
          </a:blip>
          <a:stretch>
            <a:fillRect/>
          </a:stretch>
        </p:blipFill>
        <p:spPr>
          <a:xfrm>
            <a:off x="6095999" y="4468969"/>
            <a:ext cx="6096001" cy="238903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4856" y="489202"/>
            <a:ext cx="6459144" cy="5879595"/>
          </a:xfrm>
          <a:prstGeom prst="rect">
            <a:avLst/>
          </a:prstGeom>
        </p:spPr>
      </p:pic>
      <p:sp>
        <p:nvSpPr>
          <p:cNvPr id="4" name="TextBox 3"/>
          <p:cNvSpPr txBox="1"/>
          <p:nvPr/>
        </p:nvSpPr>
        <p:spPr>
          <a:xfrm>
            <a:off x="4298130" y="2932493"/>
            <a:ext cx="3232596" cy="646331"/>
          </a:xfrm>
          <a:prstGeom prst="rect">
            <a:avLst/>
          </a:prstGeom>
          <a:noFill/>
        </p:spPr>
        <p:txBody>
          <a:bodyPr wrap="square" rtlCol="0">
            <a:spAutoFit/>
          </a:bodyPr>
          <a:lstStyle/>
          <a:p>
            <a:pPr algn="ctr"/>
            <a:r>
              <a:rPr lang="en-US" sz="3600" b="1" dirty="0"/>
              <a:t>III. </a:t>
            </a:r>
            <a:r>
              <a:rPr lang="en-US" sz="3600" b="1" dirty="0" err="1"/>
              <a:t>Tổng</a:t>
            </a:r>
            <a:r>
              <a:rPr lang="en-US" sz="3600" b="1" dirty="0"/>
              <a:t> </a:t>
            </a:r>
            <a:r>
              <a:rPr lang="en-US" sz="3600" b="1" dirty="0" err="1"/>
              <a:t>kết</a:t>
            </a:r>
            <a:endParaRPr lang="en-US" sz="36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5"/>
          <p:cNvPicPr/>
          <p:nvPr/>
        </p:nvPicPr>
        <p:blipFill>
          <a:blip r:embed="rId1" cstate="print">
            <a:extLst>
              <a:ext uri="{28A0092B-C50C-407E-A947-70E740481C1C}">
                <a14:useLocalDpi xmlns:a14="http://schemas.microsoft.com/office/drawing/2010/main" val="0"/>
              </a:ext>
            </a:extLst>
          </a:blip>
          <a:stretch>
            <a:fillRect/>
          </a:stretch>
        </p:blipFill>
        <p:spPr>
          <a:xfrm flipH="1">
            <a:off x="-1" y="4378817"/>
            <a:ext cx="6096000" cy="2479183"/>
          </a:xfrm>
          <a:prstGeom prst="rect">
            <a:avLst/>
          </a:prstGeom>
        </p:spPr>
      </p:pic>
      <p:pic>
        <p:nvPicPr>
          <p:cNvPr id="10" name="图片 6"/>
          <p:cNvPicPr/>
          <p:nvPr/>
        </p:nvPicPr>
        <p:blipFill>
          <a:blip r:embed="rId2" cstate="print">
            <a:extLst>
              <a:ext uri="{28A0092B-C50C-407E-A947-70E740481C1C}">
                <a14:useLocalDpi xmlns:a14="http://schemas.microsoft.com/office/drawing/2010/main" val="0"/>
              </a:ext>
            </a:extLst>
          </a:blip>
          <a:stretch>
            <a:fillRect/>
          </a:stretch>
        </p:blipFill>
        <p:spPr>
          <a:xfrm>
            <a:off x="6095999" y="4468969"/>
            <a:ext cx="6096001" cy="2389031"/>
          </a:xfrm>
          <a:prstGeom prst="rect">
            <a:avLst/>
          </a:prstGeom>
        </p:spPr>
      </p:pic>
      <p:pic>
        <p:nvPicPr>
          <p:cNvPr id="4" name="图片 16"/>
          <p:cNvPicPr/>
          <p:nvPr/>
        </p:nvPicPr>
        <p:blipFill>
          <a:blip r:embed="rId3" cstate="print">
            <a:extLst>
              <a:ext uri="{28A0092B-C50C-407E-A947-70E740481C1C}">
                <a14:useLocalDpi xmlns:a14="http://schemas.microsoft.com/office/drawing/2010/main" val="0"/>
              </a:ext>
            </a:extLst>
          </a:blip>
          <a:stretch>
            <a:fillRect/>
          </a:stretch>
        </p:blipFill>
        <p:spPr>
          <a:xfrm>
            <a:off x="331879" y="271318"/>
            <a:ext cx="2117725" cy="6132830"/>
          </a:xfrm>
          <a:prstGeom prst="rect">
            <a:avLst/>
          </a:prstGeom>
        </p:spPr>
      </p:pic>
      <p:pic>
        <p:nvPicPr>
          <p:cNvPr id="5" name="图片 14"/>
          <p:cNvPicPr/>
          <p:nvPr/>
        </p:nvPicPr>
        <p:blipFill>
          <a:blip r:embed="rId4" cstate="print">
            <a:extLst>
              <a:ext uri="{28A0092B-C50C-407E-A947-70E740481C1C}">
                <a14:useLocalDpi xmlns:a14="http://schemas.microsoft.com/office/drawing/2010/main" val="0"/>
              </a:ext>
            </a:extLst>
          </a:blip>
          <a:stretch>
            <a:fillRect/>
          </a:stretch>
        </p:blipFill>
        <p:spPr>
          <a:xfrm flipV="1">
            <a:off x="3542880" y="5276186"/>
            <a:ext cx="5380990" cy="1256665"/>
          </a:xfrm>
          <a:prstGeom prst="rect">
            <a:avLst/>
          </a:prstGeom>
        </p:spPr>
      </p:pic>
      <p:sp>
        <p:nvSpPr>
          <p:cNvPr id="6" name="Rectangle 5"/>
          <p:cNvSpPr/>
          <p:nvPr/>
        </p:nvSpPr>
        <p:spPr>
          <a:xfrm>
            <a:off x="2931252" y="1508459"/>
            <a:ext cx="3646395" cy="3457978"/>
          </a:xfrm>
          <a:prstGeom prst="rect">
            <a:avLst/>
          </a:prstGeom>
          <a:solidFill>
            <a:schemeClr val="accent6">
              <a:lumMod val="40000"/>
              <a:lumOff val="60000"/>
            </a:schemeClr>
          </a:solidFill>
          <a:ln w="381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i="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0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0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tỏ</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đứa</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đôi</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bàn</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tay</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ru</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khắc</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họa</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điển</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tảo</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tần</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vất</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vả</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lam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lũ</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chắt</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chiu</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giàu</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đức</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quên</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p:cNvSpPr/>
          <p:nvPr/>
        </p:nvSpPr>
        <p:spPr>
          <a:xfrm>
            <a:off x="3754188" y="1183310"/>
            <a:ext cx="2000521" cy="586392"/>
          </a:xfrm>
          <a:prstGeom prst="roundRect">
            <a:avLst/>
          </a:prstGeom>
          <a:solidFill>
            <a:schemeClr val="accent4">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rPr>
              <a:t>Nội</a:t>
            </a:r>
            <a:r>
              <a:rPr lang="en-US" sz="2800" dirty="0">
                <a:solidFill>
                  <a:schemeClr val="tx1"/>
                </a:solidFill>
              </a:rPr>
              <a:t> dung</a:t>
            </a:r>
            <a:endParaRPr lang="en-US" sz="2800" dirty="0">
              <a:solidFill>
                <a:schemeClr val="tx1"/>
              </a:solidFill>
            </a:endParaRPr>
          </a:p>
        </p:txBody>
      </p:sp>
      <p:sp>
        <p:nvSpPr>
          <p:cNvPr id="11" name="Rectangle 10"/>
          <p:cNvSpPr/>
          <p:nvPr/>
        </p:nvSpPr>
        <p:spPr>
          <a:xfrm>
            <a:off x="7400583" y="1531171"/>
            <a:ext cx="3646395" cy="3457978"/>
          </a:xfrm>
          <a:prstGeom prst="rect">
            <a:avLst/>
          </a:prstGeom>
          <a:solidFill>
            <a:schemeClr val="accent3">
              <a:lumMod val="40000"/>
              <a:lumOff val="60000"/>
            </a:schemeClr>
          </a:solidFill>
          <a:ln w="381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lnSpc>
                <a:spcPct val="105000"/>
              </a:lnSpc>
              <a:spcBef>
                <a:spcPts val="0"/>
              </a:spcBef>
              <a:spcAft>
                <a:spcPts val="0"/>
              </a:spcAft>
            </a:pP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Thể</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thơ</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lục</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bát</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nhịp</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nhàng</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như</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lối</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hát</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ru</a:t>
            </a:r>
            <a:r>
              <a:rPr lang="en-US" sz="2000" dirty="0">
                <a:solidFill>
                  <a:schemeClr val="tx1"/>
                </a:solidFill>
                <a:effectLst/>
                <a:latin typeface="Times New Roman" panose="02020603050405020304" pitchFamily="18" charset="0"/>
                <a:ea typeface="Times New Roman" panose="02020603050405020304" pitchFamily="18" charset="0"/>
              </a:rPr>
              <a:t> con.</a:t>
            </a:r>
            <a:endParaRPr lang="en-US" sz="2000" dirty="0">
              <a:solidFill>
                <a:schemeClr val="tx1"/>
              </a:solidFill>
              <a:effectLst/>
              <a:latin typeface="Times New Roman" panose="02020603050405020304" pitchFamily="18" charset="0"/>
              <a:ea typeface="Times New Roman" panose="02020603050405020304" pitchFamily="18" charset="0"/>
            </a:endParaRPr>
          </a:p>
          <a:p>
            <a:pPr marL="0" marR="0" algn="just">
              <a:lnSpc>
                <a:spcPct val="105000"/>
              </a:lnSpc>
              <a:spcBef>
                <a:spcPts val="0"/>
              </a:spcBef>
              <a:spcAft>
                <a:spcPts val="0"/>
              </a:spcAft>
            </a:pP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Kết</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hợp</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sử</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dụng</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hài</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hòa</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hiệu</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quả</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các</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biện</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pháp</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tu</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từ</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ẩn</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dụ</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điệp</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từ</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điệp</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cấu</a:t>
            </a:r>
            <a:r>
              <a:rPr lang="en-US" sz="2000" dirty="0">
                <a:solidFill>
                  <a:schemeClr val="tx1"/>
                </a:solidFill>
                <a:effectLst/>
                <a:latin typeface="Times New Roman" panose="02020603050405020304" pitchFamily="18" charset="0"/>
                <a:ea typeface="Times New Roman" panose="02020603050405020304" pitchFamily="18" charset="0"/>
              </a:rPr>
              <a:t> </a:t>
            </a:r>
            <a:r>
              <a:rPr lang="en-US" sz="2000" dirty="0" err="1">
                <a:solidFill>
                  <a:schemeClr val="tx1"/>
                </a:solidFill>
                <a:effectLst/>
                <a:latin typeface="Times New Roman" panose="02020603050405020304" pitchFamily="18" charset="0"/>
                <a:ea typeface="Times New Roman" panose="02020603050405020304" pitchFamily="18" charset="0"/>
              </a:rPr>
              <a:t>trúc</a:t>
            </a:r>
            <a:r>
              <a:rPr lang="en-US" sz="2000" dirty="0">
                <a:solidFill>
                  <a:schemeClr val="tx1"/>
                </a:solidFill>
                <a:effectLst/>
                <a:latin typeface="Times New Roman" panose="02020603050405020304" pitchFamily="18" charset="0"/>
                <a:ea typeface="Times New Roman" panose="02020603050405020304" pitchFamily="18" charset="0"/>
              </a:rPr>
              <a:t>.</a:t>
            </a:r>
            <a:endParaRPr lang="en-US" sz="2000" dirty="0">
              <a:solidFill>
                <a:schemeClr val="tx1"/>
              </a:solidFill>
              <a:effectLst/>
              <a:latin typeface="Times New Roman" panose="02020603050405020304" pitchFamily="18" charset="0"/>
              <a:ea typeface="Times New Roman" panose="02020603050405020304" pitchFamily="18" charset="0"/>
            </a:endParaRPr>
          </a:p>
        </p:txBody>
      </p:sp>
      <p:sp>
        <p:nvSpPr>
          <p:cNvPr id="12" name="Rectangle: Rounded Corners 11"/>
          <p:cNvSpPr/>
          <p:nvPr/>
        </p:nvSpPr>
        <p:spPr>
          <a:xfrm>
            <a:off x="8375919" y="1237975"/>
            <a:ext cx="2000521" cy="586392"/>
          </a:xfrm>
          <a:prstGeom prst="roundRect">
            <a:avLst/>
          </a:prstGeom>
          <a:solidFill>
            <a:schemeClr val="accent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rPr>
              <a:t>Nghệ</a:t>
            </a:r>
            <a:r>
              <a:rPr lang="en-US" sz="2800" dirty="0">
                <a:solidFill>
                  <a:schemeClr val="tx1"/>
                </a:solidFill>
              </a:rPr>
              <a:t> </a:t>
            </a:r>
            <a:r>
              <a:rPr lang="en-US" sz="2800" dirty="0" err="1">
                <a:solidFill>
                  <a:schemeClr val="tx1"/>
                </a:solidFill>
              </a:rPr>
              <a:t>thuật</a:t>
            </a:r>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5"/>
          <p:cNvPicPr/>
          <p:nvPr/>
        </p:nvPicPr>
        <p:blipFill>
          <a:blip r:embed="rId1" cstate="print">
            <a:extLst>
              <a:ext uri="{28A0092B-C50C-407E-A947-70E740481C1C}">
                <a14:useLocalDpi xmlns:a14="http://schemas.microsoft.com/office/drawing/2010/main" val="0"/>
              </a:ext>
            </a:extLst>
          </a:blip>
          <a:stretch>
            <a:fillRect/>
          </a:stretch>
        </p:blipFill>
        <p:spPr>
          <a:xfrm flipH="1">
            <a:off x="-1" y="4378817"/>
            <a:ext cx="6096000" cy="2479183"/>
          </a:xfrm>
          <a:prstGeom prst="rect">
            <a:avLst/>
          </a:prstGeom>
        </p:spPr>
      </p:pic>
      <p:pic>
        <p:nvPicPr>
          <p:cNvPr id="10" name="图片 6"/>
          <p:cNvPicPr/>
          <p:nvPr/>
        </p:nvPicPr>
        <p:blipFill>
          <a:blip r:embed="rId2" cstate="print">
            <a:extLst>
              <a:ext uri="{28A0092B-C50C-407E-A947-70E740481C1C}">
                <a14:useLocalDpi xmlns:a14="http://schemas.microsoft.com/office/drawing/2010/main" val="0"/>
              </a:ext>
            </a:extLst>
          </a:blip>
          <a:stretch>
            <a:fillRect/>
          </a:stretch>
        </p:blipFill>
        <p:spPr>
          <a:xfrm>
            <a:off x="6095999" y="4468969"/>
            <a:ext cx="6096001" cy="2389031"/>
          </a:xfrm>
          <a:prstGeom prst="rect">
            <a:avLst/>
          </a:prstGeom>
        </p:spPr>
      </p:pic>
      <p:pic>
        <p:nvPicPr>
          <p:cNvPr id="4" name="图片 16"/>
          <p:cNvPicPr/>
          <p:nvPr/>
        </p:nvPicPr>
        <p:blipFill>
          <a:blip r:embed="rId3" cstate="print">
            <a:extLst>
              <a:ext uri="{28A0092B-C50C-407E-A947-70E740481C1C}">
                <a14:useLocalDpi xmlns:a14="http://schemas.microsoft.com/office/drawing/2010/main" val="0"/>
              </a:ext>
            </a:extLst>
          </a:blip>
          <a:stretch>
            <a:fillRect/>
          </a:stretch>
        </p:blipFill>
        <p:spPr>
          <a:xfrm>
            <a:off x="331879" y="271318"/>
            <a:ext cx="2117725" cy="6132830"/>
          </a:xfrm>
          <a:prstGeom prst="rect">
            <a:avLst/>
          </a:prstGeom>
        </p:spPr>
      </p:pic>
      <p:pic>
        <p:nvPicPr>
          <p:cNvPr id="5" name="图片 14"/>
          <p:cNvPicPr/>
          <p:nvPr/>
        </p:nvPicPr>
        <p:blipFill>
          <a:blip r:embed="rId4" cstate="print">
            <a:extLst>
              <a:ext uri="{28A0092B-C50C-407E-A947-70E740481C1C}">
                <a14:useLocalDpi xmlns:a14="http://schemas.microsoft.com/office/drawing/2010/main" val="0"/>
              </a:ext>
            </a:extLst>
          </a:blip>
          <a:stretch>
            <a:fillRect/>
          </a:stretch>
        </p:blipFill>
        <p:spPr>
          <a:xfrm flipV="1">
            <a:off x="3542880" y="5276186"/>
            <a:ext cx="5380990" cy="1256665"/>
          </a:xfrm>
          <a:prstGeom prst="rect">
            <a:avLst/>
          </a:prstGeom>
        </p:spPr>
      </p:pic>
      <p:sp>
        <p:nvSpPr>
          <p:cNvPr id="7" name="TextBox 6"/>
          <p:cNvSpPr txBox="1"/>
          <p:nvPr/>
        </p:nvSpPr>
        <p:spPr>
          <a:xfrm>
            <a:off x="4166315" y="646019"/>
            <a:ext cx="6098146" cy="523220"/>
          </a:xfrm>
          <a:prstGeom prst="rect">
            <a:avLst/>
          </a:prstGeom>
          <a:noFill/>
        </p:spPr>
        <p:txBody>
          <a:bodyPr wrap="square">
            <a:spAutoFit/>
          </a:bodyPr>
          <a:lstStyle/>
          <a:p>
            <a:r>
              <a:rPr lang="en-US" sz="2800" b="1" i="1" dirty="0" err="1">
                <a:solidFill>
                  <a:srgbClr val="C00000"/>
                </a:solidFill>
                <a:effectLst/>
                <a:latin typeface="Times New Roman" panose="02020603050405020304" pitchFamily="18" charset="0"/>
                <a:ea typeface="Times New Roman" panose="02020603050405020304" pitchFamily="18" charset="0"/>
              </a:rPr>
              <a:t>Cách</a:t>
            </a:r>
            <a:r>
              <a:rPr lang="en-US" sz="2800" b="1" i="1" dirty="0">
                <a:solidFill>
                  <a:srgbClr val="C00000"/>
                </a:solidFill>
                <a:effectLst/>
                <a:latin typeface="Times New Roman" panose="02020603050405020304" pitchFamily="18" charset="0"/>
                <a:ea typeface="Times New Roman" panose="02020603050405020304" pitchFamily="18" charset="0"/>
              </a:rPr>
              <a:t> </a:t>
            </a:r>
            <a:r>
              <a:rPr lang="en-US" sz="2800" b="1" i="1" dirty="0" err="1">
                <a:solidFill>
                  <a:srgbClr val="C00000"/>
                </a:solidFill>
                <a:effectLst/>
                <a:latin typeface="Times New Roman" panose="02020603050405020304" pitchFamily="18" charset="0"/>
                <a:ea typeface="Times New Roman" panose="02020603050405020304" pitchFamily="18" charset="0"/>
              </a:rPr>
              <a:t>đọc</a:t>
            </a:r>
            <a:r>
              <a:rPr lang="en-US" sz="2800" b="1" i="1" dirty="0">
                <a:solidFill>
                  <a:srgbClr val="C00000"/>
                </a:solidFill>
                <a:effectLst/>
                <a:latin typeface="Times New Roman" panose="02020603050405020304" pitchFamily="18" charset="0"/>
                <a:ea typeface="Times New Roman" panose="02020603050405020304" pitchFamily="18" charset="0"/>
              </a:rPr>
              <a:t> </a:t>
            </a:r>
            <a:r>
              <a:rPr lang="en-US" sz="2800" b="1" i="1" dirty="0" err="1">
                <a:solidFill>
                  <a:srgbClr val="C00000"/>
                </a:solidFill>
                <a:effectLst/>
                <a:latin typeface="Times New Roman" panose="02020603050405020304" pitchFamily="18" charset="0"/>
                <a:ea typeface="Times New Roman" panose="02020603050405020304" pitchFamily="18" charset="0"/>
              </a:rPr>
              <a:t>bài</a:t>
            </a:r>
            <a:r>
              <a:rPr lang="en-US" sz="2800" b="1" i="1" dirty="0">
                <a:solidFill>
                  <a:srgbClr val="C00000"/>
                </a:solidFill>
                <a:effectLst/>
                <a:latin typeface="Times New Roman" panose="02020603050405020304" pitchFamily="18" charset="0"/>
                <a:ea typeface="Times New Roman" panose="02020603050405020304" pitchFamily="18" charset="0"/>
              </a:rPr>
              <a:t> </a:t>
            </a:r>
            <a:r>
              <a:rPr lang="en-US" sz="2800" b="1" i="1" dirty="0" err="1">
                <a:solidFill>
                  <a:srgbClr val="C00000"/>
                </a:solidFill>
                <a:effectLst/>
                <a:latin typeface="Times New Roman" panose="02020603050405020304" pitchFamily="18" charset="0"/>
                <a:ea typeface="Times New Roman" panose="02020603050405020304" pitchFamily="18" charset="0"/>
              </a:rPr>
              <a:t>thơ</a:t>
            </a:r>
            <a:r>
              <a:rPr lang="en-US" sz="2800" b="1" i="1" dirty="0">
                <a:solidFill>
                  <a:srgbClr val="C00000"/>
                </a:solidFill>
                <a:effectLst/>
                <a:latin typeface="Times New Roman" panose="02020603050405020304" pitchFamily="18" charset="0"/>
                <a:ea typeface="Times New Roman" panose="02020603050405020304" pitchFamily="18" charset="0"/>
              </a:rPr>
              <a:t> </a:t>
            </a:r>
            <a:r>
              <a:rPr lang="en-US" sz="2800" b="1" i="1" dirty="0" err="1">
                <a:solidFill>
                  <a:srgbClr val="C00000"/>
                </a:solidFill>
                <a:effectLst/>
                <a:latin typeface="Times New Roman" panose="02020603050405020304" pitchFamily="18" charset="0"/>
                <a:ea typeface="Times New Roman" panose="02020603050405020304" pitchFamily="18" charset="0"/>
              </a:rPr>
              <a:t>lục</a:t>
            </a:r>
            <a:r>
              <a:rPr lang="en-US" sz="2800" b="1" i="1" dirty="0">
                <a:solidFill>
                  <a:srgbClr val="C00000"/>
                </a:solidFill>
                <a:effectLst/>
                <a:latin typeface="Times New Roman" panose="02020603050405020304" pitchFamily="18" charset="0"/>
                <a:ea typeface="Times New Roman" panose="02020603050405020304" pitchFamily="18" charset="0"/>
              </a:rPr>
              <a:t> </a:t>
            </a:r>
            <a:r>
              <a:rPr lang="en-US" sz="2800" b="1" i="1" dirty="0" err="1">
                <a:solidFill>
                  <a:srgbClr val="C00000"/>
                </a:solidFill>
                <a:effectLst/>
                <a:latin typeface="Times New Roman" panose="02020603050405020304" pitchFamily="18" charset="0"/>
                <a:ea typeface="Times New Roman" panose="02020603050405020304" pitchFamily="18" charset="0"/>
              </a:rPr>
              <a:t>bát</a:t>
            </a:r>
            <a:endParaRPr lang="en-US" sz="2800" dirty="0">
              <a:solidFill>
                <a:srgbClr val="C00000"/>
              </a:solidFill>
            </a:endParaRPr>
          </a:p>
        </p:txBody>
      </p:sp>
      <p:sp>
        <p:nvSpPr>
          <p:cNvPr id="3" name="TextBox 2"/>
          <p:cNvSpPr txBox="1"/>
          <p:nvPr/>
        </p:nvSpPr>
        <p:spPr>
          <a:xfrm>
            <a:off x="2420991" y="1484379"/>
            <a:ext cx="9066727" cy="3791807"/>
          </a:xfrm>
          <a:prstGeom prst="rect">
            <a:avLst/>
          </a:prstGeom>
          <a:noFill/>
        </p:spPr>
        <p:txBody>
          <a:bodyPr wrap="square" rtlCol="0">
            <a:spAutoFit/>
          </a:bodyPr>
          <a:lstStyle/>
          <a:p>
            <a:pPr marL="342900" marR="0" indent="-342900" algn="just">
              <a:lnSpc>
                <a:spcPct val="105000"/>
              </a:lnSpc>
              <a:spcBef>
                <a:spcPts val="0"/>
              </a:spcBef>
              <a:spcAft>
                <a:spcPts val="1200"/>
              </a:spcAft>
              <a:buFont typeface="Wingdings" panose="05000000000000000000" pitchFamily="2" charset="2"/>
              <a:buChar char="Ø"/>
            </a:pPr>
            <a:r>
              <a:rPr lang="en-US" sz="2400" dirty="0" err="1">
                <a:effectLst/>
                <a:latin typeface="Times New Roman" panose="02020603050405020304" pitchFamily="18" charset="0"/>
                <a:ea typeface="Times New Roman" panose="02020603050405020304" pitchFamily="18" charset="0"/>
              </a:rPr>
              <a:t>Tìm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hiểu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tên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bài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thơ</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giả</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xuất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xứ</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hoàn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cảnh</a:t>
            </a:r>
            <a:r>
              <a:rPr lang="en-US" sz="2400" dirty="0">
                <a:effectLst/>
                <a:latin typeface="Times New Roman" panose="02020603050405020304" pitchFamily="18" charset="0"/>
                <a:ea typeface="Times New Roman" panose="02020603050405020304" pitchFamily="18" charset="0"/>
              </a:rPr>
              <a:t> ra </a:t>
            </a:r>
            <a:r>
              <a:rPr lang="en-US" sz="2400" dirty="0" err="1">
                <a:effectLst/>
                <a:latin typeface="Times New Roman" panose="02020603050405020304" pitchFamily="18" charset="0"/>
                <a:ea typeface="Times New Roman" panose="02020603050405020304" pitchFamily="18" charset="0"/>
              </a:rPr>
              <a:t>đời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bài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thơ</a:t>
            </a:r>
            <a:r>
              <a:rPr lang="en-US" sz="2400"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342900" marR="0" indent="-342900" algn="just">
              <a:lnSpc>
                <a:spcPct val="105000"/>
              </a:lnSpc>
              <a:spcBef>
                <a:spcPts val="0"/>
              </a:spcBef>
              <a:spcAft>
                <a:spcPts val="1200"/>
              </a:spcAft>
              <a:buFont typeface="Wingdings" panose="05000000000000000000" pitchFamily="2" charset="2"/>
              <a:buChar char="Ø"/>
            </a:pPr>
            <a:r>
              <a:rPr lang="en-US" sz="2400" dirty="0" err="1">
                <a:effectLst/>
                <a:latin typeface="Times New Roman" panose="02020603050405020304" pitchFamily="18" charset="0"/>
                <a:ea typeface="Times New Roman" panose="02020603050405020304" pitchFamily="18" charset="0"/>
              </a:rPr>
              <a:t>Xác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định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chủ</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thể</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trữ</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tình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đang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giãi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bày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thổ</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lộ</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tình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cảm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thơ</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cảm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nhận</a:t>
            </a:r>
            <a:r>
              <a:rPr lang="en-US" sz="2400" dirty="0">
                <a:effectLst/>
                <a:latin typeface="Times New Roman" panose="02020603050405020304" pitchFamily="18" charset="0"/>
                <a:ea typeface="Times New Roman" panose="02020603050405020304" pitchFamily="18" charset="0"/>
              </a:rPr>
              <a:t> ý </a:t>
            </a:r>
            <a:r>
              <a:rPr lang="en-US" sz="2400" dirty="0" err="1">
                <a:effectLst/>
                <a:latin typeface="Times New Roman" panose="02020603050405020304" pitchFamily="18" charset="0"/>
                <a:ea typeface="Times New Roman" panose="02020603050405020304" pitchFamily="18" charset="0"/>
              </a:rPr>
              <a:t>thơ</a:t>
            </a:r>
            <a:r>
              <a:rPr lang="en-US" sz="2400" dirty="0">
                <a:effectLst/>
                <a:latin typeface="Times New Roman" panose="02020603050405020304" pitchFamily="18" charset="0"/>
                <a:ea typeface="Times New Roman" panose="02020603050405020304" pitchFamily="18" charset="0"/>
              </a:rPr>
              <a:t> qua </a:t>
            </a:r>
            <a:r>
              <a:rPr lang="en-US" sz="2400" dirty="0" err="1">
                <a:effectLst/>
                <a:latin typeface="Times New Roman" panose="02020603050405020304" pitchFamily="18" charset="0"/>
                <a:ea typeface="Times New Roman" panose="02020603050405020304" pitchFamily="18" charset="0"/>
              </a:rPr>
              <a:t>hình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ảnh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câu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chữ</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điệu</a:t>
            </a:r>
            <a:r>
              <a:rPr lang="en-US" sz="2400"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342900" marR="0" indent="-342900" algn="just">
              <a:lnSpc>
                <a:spcPct val="105000"/>
              </a:lnSpc>
              <a:spcBef>
                <a:spcPts val="0"/>
              </a:spcBef>
              <a:spcAft>
                <a:spcPts val="1200"/>
              </a:spcAft>
              <a:buFont typeface="Wingdings" panose="05000000000000000000" pitchFamily="2" charset="2"/>
              <a:buChar char="Ø"/>
            </a:pPr>
            <a:r>
              <a:rPr lang="en-US" sz="2400" dirty="0" err="1">
                <a:effectLst/>
                <a:latin typeface="Times New Roman" panose="02020603050405020304" pitchFamily="18" charset="0"/>
                <a:ea typeface="Times New Roman" panose="02020603050405020304" pitchFamily="18" charset="0"/>
              </a:rPr>
              <a:t>Liên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tưởng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tưởng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tượng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để</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hình</a:t>
            </a:r>
            <a:r>
              <a:rPr lang="en-US" sz="2400" dirty="0">
                <a:effectLst/>
                <a:latin typeface="Times New Roman" panose="02020603050405020304" pitchFamily="18" charset="0"/>
                <a:ea typeface="Times New Roman" panose="02020603050405020304" pitchFamily="18" charset="0"/>
              </a:rPr>
              <a:t> dung </a:t>
            </a:r>
            <a:r>
              <a:rPr lang="en-US" sz="2400" dirty="0" err="1">
                <a:effectLst/>
                <a:latin typeface="Times New Roman" panose="02020603050405020304" pitchFamily="18" charset="0"/>
                <a:ea typeface="Times New Roman" panose="02020603050405020304" pitchFamily="18" charset="0"/>
              </a:rPr>
              <a:t>thế</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giới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tự</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nhiên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xã</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hội</a:t>
            </a:r>
            <a:r>
              <a:rPr lang="en-US" sz="2400" dirty="0">
                <a:effectLst/>
                <a:latin typeface="Times New Roman" panose="02020603050405020304" pitchFamily="18" charset="0"/>
                <a:ea typeface="Times New Roman" panose="02020603050405020304" pitchFamily="18" charset="0"/>
              </a:rPr>
              <a:t>, con </a:t>
            </a:r>
            <a:r>
              <a:rPr lang="en-US" sz="2400" dirty="0" err="1">
                <a:effectLst/>
                <a:latin typeface="Times New Roman" panose="02020603050405020304" pitchFamily="18" charset="0"/>
                <a:ea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được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giả</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biểu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hiện</a:t>
            </a:r>
            <a:r>
              <a:rPr lang="en-US" sz="2400" dirty="0">
                <a:effectLst/>
                <a:latin typeface="Times New Roman" panose="02020603050405020304" pitchFamily="18" charset="0"/>
                <a:ea typeface="Times New Roman" panose="02020603050405020304" pitchFamily="18" charset="0"/>
              </a:rPr>
              <a:t> qua </a:t>
            </a:r>
            <a:r>
              <a:rPr lang="en-US" sz="2400" dirty="0" err="1">
                <a:effectLst/>
                <a:latin typeface="Times New Roman" panose="02020603050405020304" pitchFamily="18" charset="0"/>
                <a:ea typeface="Times New Roman" panose="02020603050405020304" pitchFamily="18" charset="0"/>
              </a:rPr>
              <a:t>ngôn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ngữ</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thơ</a:t>
            </a:r>
            <a:r>
              <a:rPr lang="en-US" sz="2400"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342900" marR="0" indent="-342900" algn="just">
              <a:lnSpc>
                <a:spcPct val="105000"/>
              </a:lnSpc>
              <a:spcBef>
                <a:spcPts val="0"/>
              </a:spcBef>
              <a:spcAft>
                <a:spcPts val="1200"/>
              </a:spcAft>
              <a:buFont typeface="Wingdings" panose="05000000000000000000" pitchFamily="2" charset="2"/>
              <a:buChar char="Ø"/>
            </a:pPr>
            <a:r>
              <a:rPr lang="en-US" sz="2400" dirty="0" err="1">
                <a:effectLst/>
                <a:latin typeface="Times New Roman" panose="02020603050405020304" pitchFamily="18" charset="0"/>
                <a:ea typeface="Times New Roman" panose="02020603050405020304" pitchFamily="18" charset="0"/>
              </a:rPr>
              <a:t>Phân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tích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hình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tượng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thơ</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ngôn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ngữ</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hình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ảnh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thơ</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để</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khám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phá</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nội</a:t>
            </a:r>
            <a:r>
              <a:rPr lang="en-US" sz="2400" dirty="0">
                <a:effectLst/>
                <a:latin typeface="Times New Roman" panose="02020603050405020304" pitchFamily="18" charset="0"/>
                <a:ea typeface="Times New Roman" panose="02020603050405020304" pitchFamily="18" charset="0"/>
              </a:rPr>
              <a:t> dung </a:t>
            </a:r>
            <a:r>
              <a:rPr lang="en-US" sz="2400" dirty="0" err="1">
                <a:effectLst/>
                <a:latin typeface="Times New Roman" panose="02020603050405020304" pitchFamily="18" charset="0"/>
                <a:ea typeface="Times New Roman" panose="02020603050405020304" pitchFamily="18" charset="0"/>
              </a:rPr>
              <a:t>tình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cảm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cảm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xúc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trữ</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tình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bài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thơ</a:t>
            </a:r>
            <a:r>
              <a:rPr lang="en-US" sz="2400"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342900" indent="-342900" algn="just">
              <a:spcAft>
                <a:spcPts val="1200"/>
              </a:spcAft>
              <a:buFont typeface="Wingdings" panose="05000000000000000000" pitchFamily="2" charset="2"/>
              <a:buChar char="Ø"/>
            </a:pPr>
            <a:r>
              <a:rPr lang="en-US" sz="2400" dirty="0" err="1">
                <a:effectLst/>
                <a:latin typeface="Times New Roman" panose="02020603050405020304" pitchFamily="18" charset="0"/>
                <a:ea typeface="Times New Roman" panose="02020603050405020304" pitchFamily="18" charset="0"/>
              </a:rPr>
              <a:t>Từ</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bài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thơ</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biết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liên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hệ</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với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bản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thân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cuộc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sống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xung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quanh</a:t>
            </a:r>
            <a:r>
              <a:rPr lang="en-US" sz="2400" dirty="0">
                <a:effectLst/>
                <a:latin typeface="Times New Roman" panose="02020603050405020304" pitchFamily="18" charset="0"/>
                <a:ea typeface="Times New Roman" panose="02020603050405020304" pitchFamily="18" charset="0"/>
              </a:rPr>
              <a:t>.</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5"/>
          <p:cNvPicPr/>
          <p:nvPr/>
        </p:nvPicPr>
        <p:blipFill>
          <a:blip r:embed="rId1" cstate="print">
            <a:extLst>
              <a:ext uri="{28A0092B-C50C-407E-A947-70E740481C1C}">
                <a14:useLocalDpi xmlns:a14="http://schemas.microsoft.com/office/drawing/2010/main" val="0"/>
              </a:ext>
            </a:extLst>
          </a:blip>
          <a:stretch>
            <a:fillRect/>
          </a:stretch>
        </p:blipFill>
        <p:spPr>
          <a:xfrm flipH="1">
            <a:off x="-1" y="4378817"/>
            <a:ext cx="6096000" cy="2479183"/>
          </a:xfrm>
          <a:prstGeom prst="rect">
            <a:avLst/>
          </a:prstGeom>
        </p:spPr>
      </p:pic>
      <p:pic>
        <p:nvPicPr>
          <p:cNvPr id="10" name="图片 6"/>
          <p:cNvPicPr/>
          <p:nvPr/>
        </p:nvPicPr>
        <p:blipFill>
          <a:blip r:embed="rId2" cstate="print">
            <a:extLst>
              <a:ext uri="{28A0092B-C50C-407E-A947-70E740481C1C}">
                <a14:useLocalDpi xmlns:a14="http://schemas.microsoft.com/office/drawing/2010/main" val="0"/>
              </a:ext>
            </a:extLst>
          </a:blip>
          <a:stretch>
            <a:fillRect/>
          </a:stretch>
        </p:blipFill>
        <p:spPr>
          <a:xfrm>
            <a:off x="6095999" y="4468969"/>
            <a:ext cx="6096001" cy="2389031"/>
          </a:xfrm>
          <a:prstGeom prst="rect">
            <a:avLst/>
          </a:prstGeom>
        </p:spPr>
      </p:pic>
      <p:pic>
        <p:nvPicPr>
          <p:cNvPr id="4" name="图片 16"/>
          <p:cNvPicPr/>
          <p:nvPr/>
        </p:nvPicPr>
        <p:blipFill>
          <a:blip r:embed="rId3" cstate="print">
            <a:extLst>
              <a:ext uri="{28A0092B-C50C-407E-A947-70E740481C1C}">
                <a14:useLocalDpi xmlns:a14="http://schemas.microsoft.com/office/drawing/2010/main" val="0"/>
              </a:ext>
            </a:extLst>
          </a:blip>
          <a:stretch>
            <a:fillRect/>
          </a:stretch>
        </p:blipFill>
        <p:spPr>
          <a:xfrm>
            <a:off x="331879" y="271318"/>
            <a:ext cx="2117725" cy="6132830"/>
          </a:xfrm>
          <a:prstGeom prst="rect">
            <a:avLst/>
          </a:prstGeom>
        </p:spPr>
      </p:pic>
      <p:pic>
        <p:nvPicPr>
          <p:cNvPr id="5" name="图片 14"/>
          <p:cNvPicPr/>
          <p:nvPr/>
        </p:nvPicPr>
        <p:blipFill>
          <a:blip r:embed="rId4" cstate="print">
            <a:extLst>
              <a:ext uri="{28A0092B-C50C-407E-A947-70E740481C1C}">
                <a14:useLocalDpi xmlns:a14="http://schemas.microsoft.com/office/drawing/2010/main" val="0"/>
              </a:ext>
            </a:extLst>
          </a:blip>
          <a:stretch>
            <a:fillRect/>
          </a:stretch>
        </p:blipFill>
        <p:spPr>
          <a:xfrm flipV="1">
            <a:off x="3542880" y="5276186"/>
            <a:ext cx="5380990" cy="1256665"/>
          </a:xfrm>
          <a:prstGeom prst="rect">
            <a:avLst/>
          </a:prstGeom>
        </p:spPr>
      </p:pic>
      <p:pic>
        <p:nvPicPr>
          <p:cNvPr id="7" name="图片 4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49604" y="-654513"/>
            <a:ext cx="8115790" cy="7212645"/>
          </a:xfrm>
          <a:prstGeom prst="rect">
            <a:avLst/>
          </a:prstGeom>
        </p:spPr>
      </p:pic>
      <p:sp>
        <p:nvSpPr>
          <p:cNvPr id="2" name="TextBox 1"/>
          <p:cNvSpPr txBox="1"/>
          <p:nvPr/>
        </p:nvSpPr>
        <p:spPr>
          <a:xfrm>
            <a:off x="3515935" y="2160114"/>
            <a:ext cx="5763869" cy="2831544"/>
          </a:xfrm>
          <a:prstGeom prst="rect">
            <a:avLst/>
          </a:prstGeom>
          <a:noFill/>
        </p:spPr>
        <p:txBody>
          <a:bodyPr wrap="square" rtlCol="0">
            <a:spAutoFit/>
          </a:bodyPr>
          <a:lstStyle/>
          <a:p>
            <a:pPr marL="0" marR="0" algn="just">
              <a:spcBef>
                <a:spcPts val="0"/>
              </a:spcBef>
              <a:spcAft>
                <a:spcPts val="1200"/>
              </a:spcAft>
            </a:pPr>
            <a:r>
              <a:rPr lang="pt-BR" sz="2400" i="1" dirty="0">
                <a:solidFill>
                  <a:schemeClr val="accent2">
                    <a:lumMod val="75000"/>
                  </a:schemeClr>
                </a:solidFill>
                <a:effectLst/>
                <a:latin typeface="Times New Roman" panose="02020603050405020304" pitchFamily="18" charset="0"/>
                <a:ea typeface="Times New Roman" panose="02020603050405020304" pitchFamily="18" charset="0"/>
              </a:rPr>
              <a:t>1. Trong bài thơ, cụm từ “à ơi” được lặp lại nhiều lần. Hãy phân tích tác dụng của sự lặp lại ấy.</a:t>
            </a:r>
            <a:endParaRPr lang="en-US" sz="2400" dirty="0">
              <a:solidFill>
                <a:schemeClr val="accent2">
                  <a:lumMod val="75000"/>
                </a:schemeClr>
              </a:solidFill>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pt-BR" sz="2400" i="1" dirty="0">
                <a:solidFill>
                  <a:schemeClr val="accent2">
                    <a:lumMod val="75000"/>
                  </a:schemeClr>
                </a:solidFill>
                <a:effectLst/>
                <a:latin typeface="Times New Roman" panose="02020603050405020304" pitchFamily="18" charset="0"/>
                <a:ea typeface="Times New Roman" panose="02020603050405020304" pitchFamily="18" charset="0"/>
              </a:rPr>
              <a:t>2. Bàn tay mang phép nhiệm/Chắt chiu từ những dãi dầu đấy thôi. Em có đồng ý với tác giả không? Vì sao?</a:t>
            </a:r>
            <a:endParaRPr lang="en-US" sz="2400" dirty="0">
              <a:solidFill>
                <a:schemeClr val="accent2">
                  <a:lumMod val="75000"/>
                </a:schemeClr>
              </a:solidFill>
              <a:effectLst/>
              <a:latin typeface="Times New Roman" panose="02020603050405020304" pitchFamily="18" charset="0"/>
              <a:ea typeface="Times New Roman" panose="02020603050405020304" pitchFamily="18" charset="0"/>
            </a:endParaRPr>
          </a:p>
          <a:p>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253120" y="928768"/>
            <a:ext cx="6522939" cy="4216934"/>
          </a:xfrm>
          <a:prstGeom prst="rect">
            <a:avLst/>
          </a:prstGeom>
          <a:noFill/>
          <a:ln>
            <a:noFill/>
          </a:ln>
        </p:spPr>
      </p:pic>
      <p:pic>
        <p:nvPicPr>
          <p:cNvPr id="6" name="Picture 5" descr="A picture containing doll&#10;&#10;Description automatically generated"/>
          <p:cNvPicPr/>
          <p:nvPr/>
        </p:nvPicPr>
        <p:blipFill>
          <a:blip r:embed="rId2">
            <a:extLst>
              <a:ext uri="{28A0092B-C50C-407E-A947-70E740481C1C}">
                <a14:useLocalDpi xmlns:a14="http://schemas.microsoft.com/office/drawing/2010/main" val="0"/>
              </a:ext>
            </a:extLst>
          </a:blip>
          <a:stretch>
            <a:fillRect/>
          </a:stretch>
        </p:blipFill>
        <p:spPr>
          <a:xfrm>
            <a:off x="7446070" y="2381262"/>
            <a:ext cx="3590538" cy="3070061"/>
          </a:xfrm>
          <a:prstGeom prst="rect">
            <a:avLst/>
          </a:prstGeom>
        </p:spPr>
      </p:pic>
      <p:pic>
        <p:nvPicPr>
          <p:cNvPr id="7" name="图片 29"/>
          <p:cNvPicPr/>
          <p:nvPr/>
        </p:nvPicPr>
        <p:blipFill>
          <a:blip r:embed="rId3" cstate="print">
            <a:extLst>
              <a:ext uri="{28A0092B-C50C-407E-A947-70E740481C1C}">
                <a14:useLocalDpi xmlns:a14="http://schemas.microsoft.com/office/drawing/2010/main" val="0"/>
              </a:ext>
            </a:extLst>
          </a:blip>
          <a:stretch>
            <a:fillRect/>
          </a:stretch>
        </p:blipFill>
        <p:spPr>
          <a:xfrm>
            <a:off x="9562589" y="1040879"/>
            <a:ext cx="1521263" cy="1251585"/>
          </a:xfrm>
          <a:prstGeom prst="rect">
            <a:avLst/>
          </a:prstGeom>
        </p:spPr>
      </p:pic>
      <p:pic>
        <p:nvPicPr>
          <p:cNvPr id="8" name="图片 11" descr="3d53dc5502d6926647ec53656448988c"/>
          <p:cNvPicPr/>
          <p:nvPr/>
        </p:nvPicPr>
        <p:blipFill>
          <a:blip r:embed="rId4"/>
          <a:stretch>
            <a:fillRect/>
          </a:stretch>
        </p:blipFill>
        <p:spPr>
          <a:xfrm>
            <a:off x="9422633" y="194045"/>
            <a:ext cx="1014095" cy="1014095"/>
          </a:xfrm>
          <a:prstGeom prst="rect">
            <a:avLst/>
          </a:prstGeom>
        </p:spPr>
      </p:pic>
      <p:pic>
        <p:nvPicPr>
          <p:cNvPr id="10" name="图片 6"/>
          <p:cNvPicPr/>
          <p:nvPr/>
        </p:nvPicPr>
        <p:blipFill>
          <a:blip r:embed="rId5" cstate="print">
            <a:extLst>
              <a:ext uri="{28A0092B-C50C-407E-A947-70E740481C1C}">
                <a14:useLocalDpi xmlns:a14="http://schemas.microsoft.com/office/drawing/2010/main" val="0"/>
              </a:ext>
            </a:extLst>
          </a:blip>
          <a:stretch>
            <a:fillRect/>
          </a:stretch>
        </p:blipFill>
        <p:spPr>
          <a:xfrm>
            <a:off x="6095999" y="4468969"/>
            <a:ext cx="6096001" cy="2389031"/>
          </a:xfrm>
          <a:prstGeom prst="rect">
            <a:avLst/>
          </a:prstGeom>
        </p:spPr>
      </p:pic>
      <p:pic>
        <p:nvPicPr>
          <p:cNvPr id="11" name="图片 29"/>
          <p:cNvPicPr/>
          <p:nvPr/>
        </p:nvPicPr>
        <p:blipFill>
          <a:blip r:embed="rId6" cstate="print">
            <a:extLst>
              <a:ext uri="{28A0092B-C50C-407E-A947-70E740481C1C}">
                <a14:useLocalDpi xmlns:a14="http://schemas.microsoft.com/office/drawing/2010/main" val="0"/>
              </a:ext>
            </a:extLst>
          </a:blip>
          <a:stretch>
            <a:fillRect/>
          </a:stretch>
        </p:blipFill>
        <p:spPr>
          <a:xfrm>
            <a:off x="10226360" y="458629"/>
            <a:ext cx="1158874" cy="940279"/>
          </a:xfrm>
          <a:prstGeom prst="rect">
            <a:avLst/>
          </a:prstGeom>
        </p:spPr>
      </p:pic>
      <p:sp>
        <p:nvSpPr>
          <p:cNvPr id="14" name="TextBox 13"/>
          <p:cNvSpPr txBox="1"/>
          <p:nvPr/>
        </p:nvSpPr>
        <p:spPr>
          <a:xfrm>
            <a:off x="4513669" y="2164904"/>
            <a:ext cx="3825026" cy="923330"/>
          </a:xfrm>
          <a:prstGeom prst="rect">
            <a:avLst/>
          </a:prstGeom>
          <a:noFill/>
        </p:spPr>
        <p:txBody>
          <a:bodyPr wrap="square" rtlCol="0">
            <a:spAutoFit/>
          </a:bodyPr>
          <a:lstStyle/>
          <a:p>
            <a:r>
              <a:rPr lang="en-US" sz="5400" b="1" dirty="0"/>
              <a:t>À ƠI TAY MẸ</a:t>
            </a:r>
            <a:endParaRPr lang="en-US" sz="5400" b="1" dirty="0"/>
          </a:p>
        </p:txBody>
      </p:sp>
      <p:sp>
        <p:nvSpPr>
          <p:cNvPr id="15" name="TextBox 14"/>
          <p:cNvSpPr txBox="1"/>
          <p:nvPr/>
        </p:nvSpPr>
        <p:spPr>
          <a:xfrm>
            <a:off x="5419884" y="2993771"/>
            <a:ext cx="2189409" cy="523220"/>
          </a:xfrm>
          <a:prstGeom prst="rect">
            <a:avLst/>
          </a:prstGeom>
          <a:noFill/>
        </p:spPr>
        <p:txBody>
          <a:bodyPr wrap="square" rtlCol="0">
            <a:spAutoFit/>
          </a:bodyPr>
          <a:lstStyle/>
          <a:p>
            <a:r>
              <a:rPr lang="en-US" sz="2800" dirty="0" err="1"/>
              <a:t>Bình</a:t>
            </a:r>
            <a:r>
              <a:rPr lang="en-US" sz="2800" dirty="0"/>
              <a:t> </a:t>
            </a:r>
            <a:r>
              <a:rPr lang="en-US" sz="2800" dirty="0" err="1"/>
              <a:t>Nguyên</a:t>
            </a:r>
            <a:endParaRPr lang="en-US" sz="2800" dirty="0"/>
          </a:p>
        </p:txBody>
      </p:sp>
      <p:pic>
        <p:nvPicPr>
          <p:cNvPr id="17" name="图片 16"/>
          <p:cNvPicPr/>
          <p:nvPr/>
        </p:nvPicPr>
        <p:blipFill>
          <a:blip r:embed="rId7" cstate="print">
            <a:extLst>
              <a:ext uri="{28A0092B-C50C-407E-A947-70E740481C1C}">
                <a14:useLocalDpi xmlns:a14="http://schemas.microsoft.com/office/drawing/2010/main" val="0"/>
              </a:ext>
            </a:extLst>
          </a:blip>
          <a:stretch>
            <a:fillRect/>
          </a:stretch>
        </p:blipFill>
        <p:spPr>
          <a:xfrm>
            <a:off x="280365" y="194045"/>
            <a:ext cx="2117725" cy="6132830"/>
          </a:xfrm>
          <a:prstGeom prst="rect">
            <a:avLst/>
          </a:prstGeom>
        </p:spPr>
      </p:pic>
      <p:pic>
        <p:nvPicPr>
          <p:cNvPr id="9" name="图片 15"/>
          <p:cNvPicPr/>
          <p:nvPr/>
        </p:nvPicPr>
        <p:blipFill>
          <a:blip r:embed="rId8" cstate="print">
            <a:extLst>
              <a:ext uri="{28A0092B-C50C-407E-A947-70E740481C1C}">
                <a14:useLocalDpi xmlns:a14="http://schemas.microsoft.com/office/drawing/2010/main" val="0"/>
              </a:ext>
            </a:extLst>
          </a:blip>
          <a:stretch>
            <a:fillRect/>
          </a:stretch>
        </p:blipFill>
        <p:spPr>
          <a:xfrm flipH="1">
            <a:off x="-1" y="4378817"/>
            <a:ext cx="6096000" cy="2479183"/>
          </a:xfrm>
          <a:prstGeom prst="rect">
            <a:avLst/>
          </a:prstGeom>
        </p:spPr>
      </p:pic>
      <p:pic>
        <p:nvPicPr>
          <p:cNvPr id="16" name="图片 14"/>
          <p:cNvPicPr/>
          <p:nvPr/>
        </p:nvPicPr>
        <p:blipFill>
          <a:blip r:embed="rId9" cstate="print">
            <a:extLst>
              <a:ext uri="{28A0092B-C50C-407E-A947-70E740481C1C}">
                <a14:useLocalDpi xmlns:a14="http://schemas.microsoft.com/office/drawing/2010/main" val="0"/>
              </a:ext>
            </a:extLst>
          </a:blip>
          <a:stretch>
            <a:fillRect/>
          </a:stretch>
        </p:blipFill>
        <p:spPr>
          <a:xfrm flipV="1">
            <a:off x="3735687" y="5373518"/>
            <a:ext cx="5380990" cy="1256665"/>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5"/>
          <p:cNvPicPr/>
          <p:nvPr/>
        </p:nvPicPr>
        <p:blipFill>
          <a:blip r:embed="rId1" cstate="print">
            <a:extLst>
              <a:ext uri="{28A0092B-C50C-407E-A947-70E740481C1C}">
                <a14:useLocalDpi xmlns:a14="http://schemas.microsoft.com/office/drawing/2010/main" val="0"/>
              </a:ext>
            </a:extLst>
          </a:blip>
          <a:stretch>
            <a:fillRect/>
          </a:stretch>
        </p:blipFill>
        <p:spPr>
          <a:xfrm flipH="1">
            <a:off x="-1" y="5595042"/>
            <a:ext cx="5555812" cy="1353110"/>
          </a:xfrm>
          <a:prstGeom prst="rect">
            <a:avLst/>
          </a:prstGeom>
        </p:spPr>
      </p:pic>
      <p:pic>
        <p:nvPicPr>
          <p:cNvPr id="10" name="图片 6"/>
          <p:cNvPicPr/>
          <p:nvPr/>
        </p:nvPicPr>
        <p:blipFill>
          <a:blip r:embed="rId2" cstate="print">
            <a:extLst>
              <a:ext uri="{28A0092B-C50C-407E-A947-70E740481C1C}">
                <a14:useLocalDpi xmlns:a14="http://schemas.microsoft.com/office/drawing/2010/main" val="0"/>
              </a:ext>
            </a:extLst>
          </a:blip>
          <a:stretch>
            <a:fillRect/>
          </a:stretch>
        </p:blipFill>
        <p:spPr>
          <a:xfrm>
            <a:off x="6096000" y="5332491"/>
            <a:ext cx="5908896" cy="1525509"/>
          </a:xfrm>
          <a:prstGeom prst="rect">
            <a:avLst/>
          </a:prstGeom>
        </p:spPr>
      </p:pic>
      <p:sp>
        <p:nvSpPr>
          <p:cNvPr id="3" name="TextBox 2"/>
          <p:cNvSpPr txBox="1"/>
          <p:nvPr/>
        </p:nvSpPr>
        <p:spPr>
          <a:xfrm>
            <a:off x="461728" y="543208"/>
            <a:ext cx="11190084" cy="5262979"/>
          </a:xfrm>
          <a:prstGeom prst="rect">
            <a:avLst/>
          </a:prstGeom>
          <a:noFill/>
        </p:spPr>
        <p:txBody>
          <a:bodyPr wrap="square" rtlCol="0">
            <a:spAutoFit/>
          </a:bodyPr>
          <a:lstStyle/>
          <a:p>
            <a:r>
              <a:rPr lang="pt-BR" sz="2400" b="1" smtClean="0">
                <a:latin typeface="Times New Roman" panose="02020603050405020304" pitchFamily="18" charset="0"/>
                <a:cs typeface="Times New Roman" panose="02020603050405020304" pitchFamily="18" charset="0"/>
              </a:rPr>
              <a:t>IV. Luyện tập </a:t>
            </a:r>
            <a:endParaRPr lang="pt-BR" sz="2400" b="1" smtClean="0">
              <a:latin typeface="Times New Roman" panose="02020603050405020304" pitchFamily="18" charset="0"/>
              <a:cs typeface="Times New Roman" panose="02020603050405020304" pitchFamily="18" charset="0"/>
            </a:endParaRPr>
          </a:p>
          <a:p>
            <a:r>
              <a:rPr lang="pt-BR" sz="2400" smtClean="0">
                <a:latin typeface="Times New Roman" panose="02020603050405020304" pitchFamily="18" charset="0"/>
                <a:cs typeface="Times New Roman" panose="02020603050405020304" pitchFamily="18" charset="0"/>
              </a:rPr>
              <a:t>1</a:t>
            </a:r>
            <a:r>
              <a:rPr lang="pt-BR" sz="2400">
                <a:latin typeface="Times New Roman" panose="02020603050405020304" pitchFamily="18" charset="0"/>
                <a:cs typeface="Times New Roman" panose="02020603050405020304" pitchFamily="18" charset="0"/>
              </a:rPr>
              <a:t>. Sự lặp lại của cụm từ </a:t>
            </a:r>
            <a:r>
              <a:rPr lang="pt-BR" sz="2400" i="1">
                <a:latin typeface="Times New Roman" panose="02020603050405020304" pitchFamily="18" charset="0"/>
                <a:cs typeface="Times New Roman" panose="02020603050405020304" pitchFamily="18" charset="0"/>
              </a:rPr>
              <a:t>à ơi</a:t>
            </a:r>
            <a:r>
              <a:rPr lang="pt-BR" sz="2400">
                <a:latin typeface="Times New Roman" panose="02020603050405020304" pitchFamily="18" charset="0"/>
                <a:cs typeface="Times New Roman" panose="02020603050405020304" pitchFamily="18" charset="0"/>
              </a:rPr>
              <a:t> trong văn bản: ở nhan đề, ở đầu các dòng thơ 4, 5, 6, 8, 10, 20. “À ơi” là những tiếng đệm trong lời ru, sự lặp lại này tạo nên âm hưởng lời ru êm đềm, nhịp nhàng, đều đặn, ru vỗ của tình mẹ dành cho con. Điệp ngữ cũng gợi ra hình ảnh của đôi bàn tay mẹ cần mẫn, dịu dàng mềm mại tựa cánh võng yêu thương nâng giấc cho con. Phía sau nhịp điệu, hình ảnh mà phép điệp ngữ gợi lên là tình cảm yêu thương mẹ dành cho con</a:t>
            </a:r>
            <a:r>
              <a:rPr lang="pt-BR" sz="2400" smtClean="0">
                <a:latin typeface="Times New Roman" panose="02020603050405020304" pitchFamily="18" charset="0"/>
                <a:cs typeface="Times New Roman" panose="02020603050405020304" pitchFamily="18" charset="0"/>
              </a:rPr>
              <a:t>.</a:t>
            </a:r>
            <a:endParaRPr lang="pt-BR" sz="2400" smtClean="0">
              <a:latin typeface="Times New Roman" panose="02020603050405020304" pitchFamily="18" charset="0"/>
              <a:cs typeface="Times New Roman" panose="02020603050405020304" pitchFamily="18" charset="0"/>
            </a:endParaRPr>
          </a:p>
          <a:p>
            <a:endParaRPr lang="en-US" sz="2400">
              <a:latin typeface="Times New Roman" panose="02020603050405020304" pitchFamily="18" charset="0"/>
              <a:cs typeface="Times New Roman" panose="02020603050405020304" pitchFamily="18" charset="0"/>
            </a:endParaRPr>
          </a:p>
          <a:p>
            <a:r>
              <a:rPr lang="pt-BR" sz="2400">
                <a:latin typeface="Times New Roman" panose="02020603050405020304" pitchFamily="18" charset="0"/>
                <a:cs typeface="Times New Roman" panose="02020603050405020304" pitchFamily="18" charset="0"/>
              </a:rPr>
              <a:t>2. Bàn tay biết hát ru diệu kỳ của mẹ không phải là phép nhiệm màu của ông Bụt, Bà Tiên trong thế giới cổ tích</a:t>
            </a:r>
            <a:r>
              <a:rPr lang="pt-BR" sz="2400" smtClean="0">
                <a:latin typeface="Times New Roman" panose="02020603050405020304" pitchFamily="18" charset="0"/>
                <a:cs typeface="Times New Roman" panose="02020603050405020304" pitchFamily="18" charset="0"/>
              </a:rPr>
              <a:t>. Mẹ </a:t>
            </a:r>
            <a:r>
              <a:rPr lang="pt-BR" sz="2400">
                <a:latin typeface="Times New Roman" panose="02020603050405020304" pitchFamily="18" charset="0"/>
                <a:cs typeface="Times New Roman" panose="02020603050405020304" pitchFamily="18" charset="0"/>
              </a:rPr>
              <a:t>đã nhận về hình nắng mưa vất vả, để “chắt chiu” từ những gì tốt đẹp nhất dành cho con, cho cuộc đời. Pháp Nhiệm Mầu của đôi tay mẹ được sinh ra từ vất vả, lam lũ, nhọc nhằn, dãi dầu. Bài thơ còn cho chúng ta thấy cội nguồn phép màu của đôi tay mẹ đến từ những yêu thương vô bờ bến mẹ dành cho con, từ đức hi sinh lớn lao của mẹ.</a:t>
            </a:r>
            <a:endParaRPr lang="en-US" sz="24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5"/>
          <p:cNvPicPr/>
          <p:nvPr/>
        </p:nvPicPr>
        <p:blipFill>
          <a:blip r:embed="rId1" cstate="print">
            <a:extLst>
              <a:ext uri="{28A0092B-C50C-407E-A947-70E740481C1C}">
                <a14:useLocalDpi xmlns:a14="http://schemas.microsoft.com/office/drawing/2010/main" val="0"/>
              </a:ext>
            </a:extLst>
          </a:blip>
          <a:stretch>
            <a:fillRect/>
          </a:stretch>
        </p:blipFill>
        <p:spPr>
          <a:xfrm flipH="1">
            <a:off x="-1" y="4378817"/>
            <a:ext cx="6096000" cy="2479183"/>
          </a:xfrm>
          <a:prstGeom prst="rect">
            <a:avLst/>
          </a:prstGeom>
        </p:spPr>
      </p:pic>
      <p:pic>
        <p:nvPicPr>
          <p:cNvPr id="10" name="图片 6"/>
          <p:cNvPicPr/>
          <p:nvPr/>
        </p:nvPicPr>
        <p:blipFill>
          <a:blip r:embed="rId2" cstate="print">
            <a:extLst>
              <a:ext uri="{28A0092B-C50C-407E-A947-70E740481C1C}">
                <a14:useLocalDpi xmlns:a14="http://schemas.microsoft.com/office/drawing/2010/main" val="0"/>
              </a:ext>
            </a:extLst>
          </a:blip>
          <a:stretch>
            <a:fillRect/>
          </a:stretch>
        </p:blipFill>
        <p:spPr>
          <a:xfrm>
            <a:off x="6095999" y="4468969"/>
            <a:ext cx="6096001" cy="2389031"/>
          </a:xfrm>
          <a:prstGeom prst="rect">
            <a:avLst/>
          </a:prstGeom>
        </p:spPr>
      </p:pic>
      <p:pic>
        <p:nvPicPr>
          <p:cNvPr id="4" name="图片 16"/>
          <p:cNvPicPr/>
          <p:nvPr/>
        </p:nvPicPr>
        <p:blipFill>
          <a:blip r:embed="rId3" cstate="print">
            <a:extLst>
              <a:ext uri="{28A0092B-C50C-407E-A947-70E740481C1C}">
                <a14:useLocalDpi xmlns:a14="http://schemas.microsoft.com/office/drawing/2010/main" val="0"/>
              </a:ext>
            </a:extLst>
          </a:blip>
          <a:stretch>
            <a:fillRect/>
          </a:stretch>
        </p:blipFill>
        <p:spPr>
          <a:xfrm>
            <a:off x="331879" y="271318"/>
            <a:ext cx="2117725" cy="6132830"/>
          </a:xfrm>
          <a:prstGeom prst="rect">
            <a:avLst/>
          </a:prstGeom>
        </p:spPr>
      </p:pic>
      <p:pic>
        <p:nvPicPr>
          <p:cNvPr id="5" name="图片 14"/>
          <p:cNvPicPr/>
          <p:nvPr/>
        </p:nvPicPr>
        <p:blipFill>
          <a:blip r:embed="rId4" cstate="print">
            <a:extLst>
              <a:ext uri="{28A0092B-C50C-407E-A947-70E740481C1C}">
                <a14:useLocalDpi xmlns:a14="http://schemas.microsoft.com/office/drawing/2010/main" val="0"/>
              </a:ext>
            </a:extLst>
          </a:blip>
          <a:stretch>
            <a:fillRect/>
          </a:stretch>
        </p:blipFill>
        <p:spPr>
          <a:xfrm flipV="1">
            <a:off x="3542880" y="5276186"/>
            <a:ext cx="5380990" cy="1256665"/>
          </a:xfrm>
          <a:prstGeom prst="rect">
            <a:avLst/>
          </a:prstGeom>
        </p:spPr>
      </p:pic>
      <p:pic>
        <p:nvPicPr>
          <p:cNvPr id="7" name="图片 4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49604" y="-654513"/>
            <a:ext cx="8115790" cy="7212645"/>
          </a:xfrm>
          <a:prstGeom prst="rect">
            <a:avLst/>
          </a:prstGeom>
        </p:spPr>
      </p:pic>
      <p:sp>
        <p:nvSpPr>
          <p:cNvPr id="2" name="TextBox 1"/>
          <p:cNvSpPr txBox="1"/>
          <p:nvPr/>
        </p:nvSpPr>
        <p:spPr>
          <a:xfrm>
            <a:off x="3515935" y="2160114"/>
            <a:ext cx="5763869" cy="1815882"/>
          </a:xfrm>
          <a:prstGeom prst="rect">
            <a:avLst/>
          </a:prstGeom>
          <a:noFill/>
        </p:spPr>
        <p:txBody>
          <a:bodyPr wrap="square" rtlCol="0">
            <a:spAutoFit/>
          </a:bodyPr>
          <a:lstStyle/>
          <a:p>
            <a:r>
              <a:rPr lang="pt-BR" sz="2800">
                <a:latin typeface="Times New Roman" panose="02020603050405020304" pitchFamily="18" charset="0"/>
                <a:cs typeface="Times New Roman" panose="02020603050405020304" pitchFamily="18" charset="0"/>
              </a:rPr>
              <a:t>Em thích nhất khổ thơ nào trong bài thơ? Vì sao? Hãy trình bày thành một đoạn văn ngắn (5 đến 7 câu).</a:t>
            </a:r>
            <a:endParaRPr lang="en-US" sz="280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5"/>
          <p:cNvPicPr/>
          <p:nvPr/>
        </p:nvPicPr>
        <p:blipFill>
          <a:blip r:embed="rId1" cstate="print">
            <a:extLst>
              <a:ext uri="{28A0092B-C50C-407E-A947-70E740481C1C}">
                <a14:useLocalDpi xmlns:a14="http://schemas.microsoft.com/office/drawing/2010/main" val="0"/>
              </a:ext>
            </a:extLst>
          </a:blip>
          <a:stretch>
            <a:fillRect/>
          </a:stretch>
        </p:blipFill>
        <p:spPr>
          <a:xfrm flipH="1">
            <a:off x="-1" y="4378817"/>
            <a:ext cx="6096000" cy="2479183"/>
          </a:xfrm>
          <a:prstGeom prst="rect">
            <a:avLst/>
          </a:prstGeom>
        </p:spPr>
      </p:pic>
      <p:pic>
        <p:nvPicPr>
          <p:cNvPr id="10" name="图片 6"/>
          <p:cNvPicPr/>
          <p:nvPr/>
        </p:nvPicPr>
        <p:blipFill>
          <a:blip r:embed="rId2" cstate="print">
            <a:extLst>
              <a:ext uri="{28A0092B-C50C-407E-A947-70E740481C1C}">
                <a14:useLocalDpi xmlns:a14="http://schemas.microsoft.com/office/drawing/2010/main" val="0"/>
              </a:ext>
            </a:extLst>
          </a:blip>
          <a:stretch>
            <a:fillRect/>
          </a:stretch>
        </p:blipFill>
        <p:spPr>
          <a:xfrm>
            <a:off x="6095999" y="4468969"/>
            <a:ext cx="6096001" cy="238903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4856" y="489202"/>
            <a:ext cx="6459144" cy="5879595"/>
          </a:xfrm>
          <a:prstGeom prst="rect">
            <a:avLst/>
          </a:prstGeom>
        </p:spPr>
      </p:pic>
      <p:sp>
        <p:nvSpPr>
          <p:cNvPr id="4" name="TextBox 3"/>
          <p:cNvSpPr txBox="1"/>
          <p:nvPr/>
        </p:nvSpPr>
        <p:spPr>
          <a:xfrm>
            <a:off x="4298130" y="2623400"/>
            <a:ext cx="3232596" cy="1200329"/>
          </a:xfrm>
          <a:prstGeom prst="rect">
            <a:avLst/>
          </a:prstGeom>
          <a:noFill/>
        </p:spPr>
        <p:txBody>
          <a:bodyPr wrap="square" rtlCol="0">
            <a:spAutoFit/>
          </a:bodyPr>
          <a:lstStyle/>
          <a:p>
            <a:pPr algn="ctr"/>
            <a:r>
              <a:rPr lang="en-US" sz="3600" b="1" dirty="0"/>
              <a:t>I. </a:t>
            </a:r>
            <a:r>
              <a:rPr lang="en-US" sz="3600" b="1" dirty="0" err="1"/>
              <a:t>Đọc</a:t>
            </a:r>
            <a:r>
              <a:rPr lang="en-US" sz="3600" b="1" dirty="0"/>
              <a:t> </a:t>
            </a:r>
            <a:r>
              <a:rPr lang="en-US" sz="3600" b="1" dirty="0" err="1"/>
              <a:t>và</a:t>
            </a:r>
            <a:r>
              <a:rPr lang="en-US" sz="3600" b="1" dirty="0"/>
              <a:t> </a:t>
            </a:r>
            <a:endParaRPr lang="en-US" sz="3600" b="1" dirty="0"/>
          </a:p>
          <a:p>
            <a:pPr algn="ctr"/>
            <a:r>
              <a:rPr lang="en-US" sz="3600" b="1" dirty="0" err="1"/>
              <a:t>tìm</a:t>
            </a:r>
            <a:r>
              <a:rPr lang="en-US" sz="3600" b="1" dirty="0"/>
              <a:t> </a:t>
            </a:r>
            <a:r>
              <a:rPr lang="en-US" sz="3600" b="1" dirty="0" err="1"/>
              <a:t>hiểu</a:t>
            </a:r>
            <a:r>
              <a:rPr lang="en-US" sz="3600" b="1" dirty="0"/>
              <a:t> </a:t>
            </a:r>
            <a:r>
              <a:rPr lang="en-US" sz="3600" b="1" dirty="0" err="1"/>
              <a:t>chung</a:t>
            </a:r>
            <a:endParaRPr lang="en-US" sz="36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5"/>
          <p:cNvPicPr/>
          <p:nvPr/>
        </p:nvPicPr>
        <p:blipFill>
          <a:blip r:embed="rId1" cstate="print">
            <a:extLst>
              <a:ext uri="{28A0092B-C50C-407E-A947-70E740481C1C}">
                <a14:useLocalDpi xmlns:a14="http://schemas.microsoft.com/office/drawing/2010/main" val="0"/>
              </a:ext>
            </a:extLst>
          </a:blip>
          <a:stretch>
            <a:fillRect/>
          </a:stretch>
        </p:blipFill>
        <p:spPr>
          <a:xfrm flipH="1">
            <a:off x="-1" y="4378817"/>
            <a:ext cx="6096000" cy="2479183"/>
          </a:xfrm>
          <a:prstGeom prst="rect">
            <a:avLst/>
          </a:prstGeom>
        </p:spPr>
      </p:pic>
      <p:pic>
        <p:nvPicPr>
          <p:cNvPr id="10" name="图片 6"/>
          <p:cNvPicPr/>
          <p:nvPr/>
        </p:nvPicPr>
        <p:blipFill>
          <a:blip r:embed="rId2" cstate="print">
            <a:extLst>
              <a:ext uri="{28A0092B-C50C-407E-A947-70E740481C1C}">
                <a14:useLocalDpi xmlns:a14="http://schemas.microsoft.com/office/drawing/2010/main" val="0"/>
              </a:ext>
            </a:extLst>
          </a:blip>
          <a:stretch>
            <a:fillRect/>
          </a:stretch>
        </p:blipFill>
        <p:spPr>
          <a:xfrm>
            <a:off x="6095999" y="4468969"/>
            <a:ext cx="6096001" cy="238903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057" y="-1043484"/>
            <a:ext cx="5294288" cy="4471799"/>
          </a:xfrm>
          <a:prstGeom prst="rect">
            <a:avLst/>
          </a:prstGeom>
        </p:spPr>
      </p:pic>
      <p:sp>
        <p:nvSpPr>
          <p:cNvPr id="4" name="TextBox 3"/>
          <p:cNvSpPr txBox="1"/>
          <p:nvPr/>
        </p:nvSpPr>
        <p:spPr>
          <a:xfrm rot="20896383">
            <a:off x="447278" y="882770"/>
            <a:ext cx="3473710"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1. </a:t>
            </a:r>
            <a:r>
              <a:rPr lang="en-US" sz="2800" b="1" dirty="0" err="1">
                <a:latin typeface="Times New Roman" panose="02020603050405020304" pitchFamily="18" charset="0"/>
                <a:cs typeface="Times New Roman" panose="02020603050405020304" pitchFamily="18" charset="0"/>
              </a:rPr>
              <a:t>Kiến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thức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ngữ</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văn</a:t>
            </a:r>
            <a:endParaRPr lang="en-US" sz="2800" b="1" dirty="0">
              <a:latin typeface="Times New Roman" panose="02020603050405020304" pitchFamily="18" charset="0"/>
              <a:cs typeface="Times New Roman" panose="02020603050405020304" pitchFamily="18" charset="0"/>
            </a:endParaRPr>
          </a:p>
        </p:txBody>
      </p:sp>
      <p:pic>
        <p:nvPicPr>
          <p:cNvPr id="7" name="图片 11" descr="3d53dc5502d6926647ec53656448988c"/>
          <p:cNvPicPr/>
          <p:nvPr/>
        </p:nvPicPr>
        <p:blipFill>
          <a:blip r:embed="rId4"/>
          <a:stretch>
            <a:fillRect/>
          </a:stretch>
        </p:blipFill>
        <p:spPr>
          <a:xfrm>
            <a:off x="4200883" y="708228"/>
            <a:ext cx="461652" cy="588524"/>
          </a:xfrm>
          <a:prstGeom prst="rect">
            <a:avLst/>
          </a:prstGeom>
        </p:spPr>
      </p:pic>
      <p:pic>
        <p:nvPicPr>
          <p:cNvPr id="11" name="图片 11" descr="3d53dc5502d6926647ec53656448988c"/>
          <p:cNvPicPr/>
          <p:nvPr/>
        </p:nvPicPr>
        <p:blipFill>
          <a:blip r:embed="rId4"/>
          <a:stretch>
            <a:fillRect/>
          </a:stretch>
        </p:blipFill>
        <p:spPr>
          <a:xfrm>
            <a:off x="2917796" y="1850459"/>
            <a:ext cx="461652" cy="588524"/>
          </a:xfrm>
          <a:prstGeom prst="rect">
            <a:avLst/>
          </a:prstGeom>
        </p:spPr>
      </p:pic>
      <p:sp>
        <p:nvSpPr>
          <p:cNvPr id="5" name="TextBox 4"/>
          <p:cNvSpPr txBox="1"/>
          <p:nvPr/>
        </p:nvSpPr>
        <p:spPr>
          <a:xfrm>
            <a:off x="4662535" y="660897"/>
            <a:ext cx="7179398" cy="707886"/>
          </a:xfrm>
          <a:prstGeom prst="rect">
            <a:avLst/>
          </a:prstGeom>
          <a:noFill/>
        </p:spPr>
        <p:txBody>
          <a:bodyPr wrap="square" rtlCol="0">
            <a:spAutoFit/>
          </a:bodyPr>
          <a:lstStyle/>
          <a:p>
            <a:r>
              <a:rPr lang="en-US" sz="240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Một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của bài thơ: </a:t>
            </a:r>
            <a:r>
              <a:rPr lang="en-US" sz="24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a:t>
            </a:r>
            <a:r>
              <a:rPr lang="en-US" sz="240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òng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vần</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nhịp</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1600" dirty="0"/>
          </a:p>
        </p:txBody>
      </p:sp>
      <p:sp>
        <p:nvSpPr>
          <p:cNvPr id="6" name="TextBox 5"/>
          <p:cNvSpPr txBox="1"/>
          <p:nvPr/>
        </p:nvSpPr>
        <p:spPr>
          <a:xfrm>
            <a:off x="3530852" y="1817075"/>
            <a:ext cx="7957996" cy="3785652"/>
          </a:xfrm>
          <a:prstGeom prst="rect">
            <a:avLst/>
          </a:prstGeom>
          <a:noFill/>
        </p:spPr>
        <p:txBody>
          <a:bodyPr wrap="square" rtlCol="0">
            <a:spAutoFit/>
          </a:bodyPr>
          <a:lstStyle/>
          <a:p>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lục</a:t>
            </a:r>
            <a:r>
              <a:rPr lang="en-US" sz="24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bát:</a:t>
            </a:r>
            <a:endParaRPr lang="en-US" sz="2400">
              <a:latin typeface="Times New Roman" panose="02020603050405020304" pitchFamily="18" charset="0"/>
              <a:cs typeface="Times New Roman" panose="02020603050405020304" pitchFamily="18" charset="0"/>
            </a:endParaRPr>
          </a:p>
          <a:p>
            <a:r>
              <a:rPr lang="en-US" sz="2400" smtClean="0">
                <a:solidFill>
                  <a:srgbClr val="0070C0"/>
                </a:solidFill>
                <a:latin typeface="Times New Roman" panose="02020603050405020304" pitchFamily="18" charset="0"/>
                <a:cs typeface="Times New Roman" panose="02020603050405020304" pitchFamily="18" charset="0"/>
              </a:rPr>
              <a:t>-  </a:t>
            </a:r>
            <a:r>
              <a:rPr lang="en-US" sz="2400">
                <a:solidFill>
                  <a:srgbClr val="0070C0"/>
                </a:solidFill>
                <a:latin typeface="Times New Roman" panose="02020603050405020304" pitchFamily="18" charset="0"/>
                <a:cs typeface="Times New Roman" panose="02020603050405020304" pitchFamily="18" charset="0"/>
              </a:rPr>
              <a:t>Là thể thơ truyền thống của dân tộc Việt Nam.</a:t>
            </a:r>
            <a:endParaRPr lang="en-US" sz="2400">
              <a:solidFill>
                <a:srgbClr val="0070C0"/>
              </a:solidFill>
              <a:latin typeface="Times New Roman" panose="02020603050405020304" pitchFamily="18" charset="0"/>
              <a:cs typeface="Times New Roman" panose="02020603050405020304" pitchFamily="18" charset="0"/>
            </a:endParaRPr>
          </a:p>
          <a:p>
            <a:r>
              <a:rPr lang="en-US" sz="2400" smtClean="0">
                <a:solidFill>
                  <a:srgbClr val="0070C0"/>
                </a:solidFill>
                <a:latin typeface="Times New Roman" panose="02020603050405020304" pitchFamily="18" charset="0"/>
                <a:cs typeface="Times New Roman" panose="02020603050405020304" pitchFamily="18" charset="0"/>
              </a:rPr>
              <a:t>-  </a:t>
            </a:r>
            <a:r>
              <a:rPr lang="en-US" sz="2400">
                <a:solidFill>
                  <a:srgbClr val="0070C0"/>
                </a:solidFill>
                <a:latin typeface="Times New Roman" panose="02020603050405020304" pitchFamily="18" charset="0"/>
                <a:cs typeface="Times New Roman" panose="02020603050405020304" pitchFamily="18" charset="0"/>
              </a:rPr>
              <a:t>Mỗi bài thơ ít nhất gồm hai dòng với số tiếng cố định: dòng 6 tiếng (dòng lục) dòng 8 tiếng (dòng bát).</a:t>
            </a:r>
            <a:endParaRPr lang="en-US" sz="2400">
              <a:solidFill>
                <a:srgbClr val="0070C0"/>
              </a:solidFill>
              <a:latin typeface="Times New Roman" panose="02020603050405020304" pitchFamily="18" charset="0"/>
              <a:cs typeface="Times New Roman" panose="02020603050405020304" pitchFamily="18" charset="0"/>
            </a:endParaRPr>
          </a:p>
          <a:p>
            <a:r>
              <a:rPr lang="en-US" sz="2400">
                <a:solidFill>
                  <a:srgbClr val="0070C0"/>
                </a:solidFill>
                <a:latin typeface="Times New Roman" panose="02020603050405020304" pitchFamily="18" charset="0"/>
                <a:cs typeface="Times New Roman" panose="02020603050405020304" pitchFamily="18" charset="0"/>
              </a:rPr>
              <a:t>-</a:t>
            </a:r>
            <a:r>
              <a:rPr lang="en-US" sz="2400" smtClean="0">
                <a:solidFill>
                  <a:srgbClr val="0070C0"/>
                </a:solidFill>
                <a:latin typeface="Times New Roman" panose="02020603050405020304" pitchFamily="18" charset="0"/>
                <a:cs typeface="Times New Roman" panose="02020603050405020304" pitchFamily="18" charset="0"/>
              </a:rPr>
              <a:t> </a:t>
            </a:r>
            <a:r>
              <a:rPr lang="en-US" sz="2400">
                <a:solidFill>
                  <a:srgbClr val="0070C0"/>
                </a:solidFill>
                <a:latin typeface="Times New Roman" panose="02020603050405020304" pitchFamily="18" charset="0"/>
                <a:cs typeface="Times New Roman" panose="02020603050405020304" pitchFamily="18" charset="0"/>
              </a:rPr>
              <a:t>Gieo vần chân và vần lưng: Tiếng thứ 6 của dòng lục gieo vần với tiếng thứ sáu của dòng bát, tiếng thứ 8 của dòng bát gieo vần xuống tiếng thứ sáu của dòng lục tiếp theo.</a:t>
            </a:r>
            <a:endParaRPr lang="en-US" sz="2400">
              <a:solidFill>
                <a:srgbClr val="0070C0"/>
              </a:solidFill>
              <a:latin typeface="Times New Roman" panose="02020603050405020304" pitchFamily="18" charset="0"/>
              <a:cs typeface="Times New Roman" panose="02020603050405020304" pitchFamily="18" charset="0"/>
            </a:endParaRPr>
          </a:p>
          <a:p>
            <a:r>
              <a:rPr lang="en-US" sz="2400" smtClean="0">
                <a:solidFill>
                  <a:srgbClr val="0070C0"/>
                </a:solidFill>
                <a:latin typeface="Times New Roman" panose="02020603050405020304" pitchFamily="18" charset="0"/>
                <a:cs typeface="Times New Roman" panose="02020603050405020304" pitchFamily="18" charset="0"/>
              </a:rPr>
              <a:t>-  </a:t>
            </a:r>
            <a:r>
              <a:rPr lang="en-US" sz="2400">
                <a:solidFill>
                  <a:srgbClr val="0070C0"/>
                </a:solidFill>
                <a:latin typeface="Times New Roman" panose="02020603050405020304" pitchFamily="18" charset="0"/>
                <a:cs typeface="Times New Roman" panose="02020603050405020304" pitchFamily="18" charset="0"/>
              </a:rPr>
              <a:t>Ngắt nhịp chẵn, mỗi nhịp hai tiếng.</a:t>
            </a:r>
            <a:endParaRPr lang="en-US" sz="2400">
              <a:solidFill>
                <a:srgbClr val="0070C0"/>
              </a:solidFill>
              <a:latin typeface="Times New Roman" panose="02020603050405020304" pitchFamily="18" charset="0"/>
              <a:cs typeface="Times New Roman" panose="02020603050405020304" pitchFamily="18" charset="0"/>
            </a:endParaRPr>
          </a:p>
          <a:p>
            <a:r>
              <a:rPr lang="en-US" sz="2400" b="1" i="1">
                <a:latin typeface="Times New Roman" panose="02020603050405020304" pitchFamily="18" charset="0"/>
                <a:cs typeface="Times New Roman" panose="02020603050405020304" pitchFamily="18" charset="0"/>
              </a:rPr>
              <a:t> </a:t>
            </a:r>
            <a:endParaRPr lang="en-US" sz="2400">
              <a:latin typeface="Times New Roman" panose="02020603050405020304" pitchFamily="18" charset="0"/>
              <a:cs typeface="Times New Roman" panose="02020603050405020304" pitchFamily="18" charset="0"/>
            </a:endParaRPr>
          </a:p>
          <a:p>
            <a:pPr marL="0" marR="0" algn="just">
              <a:spcBef>
                <a:spcPts val="0"/>
              </a:spcBef>
              <a:spcAft>
                <a:spcPts val="0"/>
              </a:spcAft>
            </a:pPr>
            <a:endPar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2" name="图片 14"/>
          <p:cNvPicPr/>
          <p:nvPr/>
        </p:nvPicPr>
        <p:blipFill>
          <a:blip r:embed="rId5" cstate="print">
            <a:extLst>
              <a:ext uri="{28A0092B-C50C-407E-A947-70E740481C1C}">
                <a14:useLocalDpi xmlns:a14="http://schemas.microsoft.com/office/drawing/2010/main" val="0"/>
              </a:ext>
            </a:extLst>
          </a:blip>
          <a:stretch>
            <a:fillRect/>
          </a:stretch>
        </p:blipFill>
        <p:spPr>
          <a:xfrm flipV="1">
            <a:off x="3826473" y="5419463"/>
            <a:ext cx="5380990" cy="125666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5"/>
          <p:cNvPicPr/>
          <p:nvPr/>
        </p:nvPicPr>
        <p:blipFill>
          <a:blip r:embed="rId1" cstate="print">
            <a:extLst>
              <a:ext uri="{28A0092B-C50C-407E-A947-70E740481C1C}">
                <a14:useLocalDpi xmlns:a14="http://schemas.microsoft.com/office/drawing/2010/main" val="0"/>
              </a:ext>
            </a:extLst>
          </a:blip>
          <a:stretch>
            <a:fillRect/>
          </a:stretch>
        </p:blipFill>
        <p:spPr>
          <a:xfrm flipH="1">
            <a:off x="-1" y="4378817"/>
            <a:ext cx="6096000" cy="2479183"/>
          </a:xfrm>
          <a:prstGeom prst="rect">
            <a:avLst/>
          </a:prstGeom>
        </p:spPr>
      </p:pic>
      <p:pic>
        <p:nvPicPr>
          <p:cNvPr id="10" name="图片 6"/>
          <p:cNvPicPr/>
          <p:nvPr/>
        </p:nvPicPr>
        <p:blipFill>
          <a:blip r:embed="rId2" cstate="print">
            <a:extLst>
              <a:ext uri="{28A0092B-C50C-407E-A947-70E740481C1C}">
                <a14:useLocalDpi xmlns:a14="http://schemas.microsoft.com/office/drawing/2010/main" val="0"/>
              </a:ext>
            </a:extLst>
          </a:blip>
          <a:stretch>
            <a:fillRect/>
          </a:stretch>
        </p:blipFill>
        <p:spPr>
          <a:xfrm>
            <a:off x="6095999" y="4468969"/>
            <a:ext cx="6096001" cy="2389031"/>
          </a:xfrm>
          <a:prstGeom prst="rect">
            <a:avLst/>
          </a:prstGeom>
        </p:spPr>
      </p:pic>
      <p:sp>
        <p:nvSpPr>
          <p:cNvPr id="2" name="TextBox 1"/>
          <p:cNvSpPr txBox="1"/>
          <p:nvPr/>
        </p:nvSpPr>
        <p:spPr>
          <a:xfrm>
            <a:off x="1481071" y="659576"/>
            <a:ext cx="4752304" cy="584775"/>
          </a:xfrm>
          <a:prstGeom prst="rect">
            <a:avLst/>
          </a:prstGeom>
          <a:noFill/>
        </p:spPr>
        <p:txBody>
          <a:bodyPr wrap="square" rtlCol="0">
            <a:spAutoFit/>
          </a:bodyPr>
          <a:lstStyle/>
          <a:p>
            <a:r>
              <a:rPr lang="en-US" sz="3200" b="1" dirty="0"/>
              <a:t>2. </a:t>
            </a:r>
            <a:r>
              <a:rPr lang="en-US" sz="3200" b="1" dirty="0" err="1"/>
              <a:t>Tác</a:t>
            </a:r>
            <a:r>
              <a:rPr lang="en-US" sz="3200" b="1" dirty="0"/>
              <a:t> </a:t>
            </a:r>
            <a:r>
              <a:rPr lang="en-US" sz="3200" b="1" dirty="0" err="1"/>
              <a:t>giả</a:t>
            </a:r>
            <a:r>
              <a:rPr lang="en-US" sz="3200" b="1" dirty="0"/>
              <a:t>:</a:t>
            </a:r>
            <a:endParaRPr lang="en-US" sz="3200" b="1" dirty="0"/>
          </a:p>
        </p:txBody>
      </p:sp>
      <p:sp>
        <p:nvSpPr>
          <p:cNvPr id="6" name="TextBox 5"/>
          <p:cNvSpPr txBox="1"/>
          <p:nvPr/>
        </p:nvSpPr>
        <p:spPr>
          <a:xfrm>
            <a:off x="4510288" y="1899258"/>
            <a:ext cx="5020079" cy="2554545"/>
          </a:xfrm>
          <a:prstGeom prst="rect">
            <a:avLst/>
          </a:prstGeom>
          <a:noFill/>
        </p:spPr>
        <p:txBody>
          <a:bodyPr wrap="square">
            <a:spAutoFit/>
          </a:bodyPr>
          <a:lstStyle/>
          <a:p>
            <a:pPr marL="0" marR="0" algn="just">
              <a:spcBef>
                <a:spcPts val="0"/>
              </a:spcBef>
              <a:spcAft>
                <a:spcPts val="0"/>
              </a:spcAft>
            </a:pPr>
            <a:r>
              <a:rPr lang="en-US" sz="3200" b="1"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Bình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Nguyên</a:t>
            </a:r>
            <a:r>
              <a:rPr lang="en-US" sz="3200" dirty="0">
                <a:effectLst/>
                <a:latin typeface="Times New Roman" panose="02020603050405020304" pitchFamily="18" charset="0"/>
                <a:ea typeface="Times New Roman" panose="02020603050405020304" pitchFamily="18" charset="0"/>
              </a:rPr>
              <a:t> </a:t>
            </a:r>
            <a:r>
              <a:rPr lang="en-US" sz="3200" dirty="0">
                <a:solidFill>
                  <a:srgbClr val="000000"/>
                </a:solidFill>
                <a:effectLst/>
                <a:latin typeface="Times New Roman" panose="02020603050405020304" pitchFamily="18" charset="0"/>
                <a:ea typeface="Times New Roman" panose="02020603050405020304" pitchFamily="18" charset="0"/>
              </a:rPr>
              <a:t>(1959), </a:t>
            </a:r>
            <a:r>
              <a:rPr lang="en-US" sz="3200" dirty="0" err="1">
                <a:effectLst/>
                <a:latin typeface="Times New Roman" panose="02020603050405020304" pitchFamily="18" charset="0"/>
                <a:ea typeface="Times New Roman" panose="02020603050405020304" pitchFamily="18" charset="0"/>
              </a:rPr>
              <a:t>quê</a:t>
            </a:r>
            <a:r>
              <a:rPr lang="en-US" sz="3200" dirty="0">
                <a:effectLst/>
                <a:latin typeface="Times New Roman" panose="02020603050405020304" pitchFamily="18" charset="0"/>
                <a:ea typeface="Times New Roman" panose="02020603050405020304" pitchFamily="18" charset="0"/>
              </a:rPr>
              <a:t> ở </a:t>
            </a:r>
            <a:r>
              <a:rPr lang="en-US" sz="3200" dirty="0" err="1">
                <a:effectLst/>
                <a:latin typeface="Times New Roman" panose="02020603050405020304" pitchFamily="18" charset="0"/>
                <a:ea typeface="Times New Roman" panose="02020603050405020304" pitchFamily="18" charset="0"/>
              </a:rPr>
              <a:t>Ninh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Bình</a:t>
            </a:r>
            <a:r>
              <a:rPr lang="en-US" sz="3200"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Thơ</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ông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mộc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mạc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chân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thành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giản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dị</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và</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thấm</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đẫm</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chất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dân</a:t>
            </a:r>
            <a:r>
              <a:rPr lang="en-US" sz="3200" dirty="0">
                <a:solidFill>
                  <a:srgbClr val="000000"/>
                </a:solidFill>
                <a:effectLst/>
                <a:latin typeface="Times New Roman" panose="02020603050405020304" pitchFamily="18" charset="0"/>
                <a:ea typeface="Times New Roman" panose="02020603050405020304" pitchFamily="18" charset="0"/>
              </a:rPr>
              <a:t> ca </a:t>
            </a:r>
            <a:r>
              <a:rPr lang="en-US" sz="3200" dirty="0" err="1">
                <a:solidFill>
                  <a:srgbClr val="000000"/>
                </a:solidFill>
                <a:effectLst/>
                <a:latin typeface="Times New Roman" panose="02020603050405020304" pitchFamily="18" charset="0"/>
                <a:ea typeface="Times New Roman" panose="02020603050405020304" pitchFamily="18" charset="0"/>
              </a:rPr>
              <a:t>Việt</a:t>
            </a:r>
            <a:r>
              <a:rPr lang="en-US" sz="3200" dirty="0">
                <a:solidFill>
                  <a:srgbClr val="000000"/>
                </a:solidFill>
                <a:effectLst/>
                <a:latin typeface="Times New Roman" panose="02020603050405020304" pitchFamily="18" charset="0"/>
                <a:ea typeface="Times New Roman" panose="02020603050405020304" pitchFamily="18" charset="0"/>
              </a:rPr>
              <a:t> Nam.</a:t>
            </a:r>
            <a:endParaRPr lang="en-US" sz="2800" dirty="0">
              <a:effectLst/>
              <a:latin typeface="Times New Roman" panose="02020603050405020304" pitchFamily="18" charset="0"/>
              <a:ea typeface="Times New Roman" panose="02020603050405020304"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3087" y="1690370"/>
            <a:ext cx="2077092" cy="2972319"/>
          </a:xfrm>
          <a:prstGeom prst="rect">
            <a:avLst/>
          </a:prstGeom>
        </p:spPr>
      </p:pic>
      <p:pic>
        <p:nvPicPr>
          <p:cNvPr id="11" name="图片 14"/>
          <p:cNvPicPr/>
          <p:nvPr/>
        </p:nvPicPr>
        <p:blipFill>
          <a:blip r:embed="rId4" cstate="print">
            <a:extLst>
              <a:ext uri="{28A0092B-C50C-407E-A947-70E740481C1C}">
                <a14:useLocalDpi xmlns:a14="http://schemas.microsoft.com/office/drawing/2010/main" val="0"/>
              </a:ext>
            </a:extLst>
          </a:blip>
          <a:stretch>
            <a:fillRect/>
          </a:stretch>
        </p:blipFill>
        <p:spPr>
          <a:xfrm flipV="1">
            <a:off x="3542880" y="5276186"/>
            <a:ext cx="5380990" cy="1256665"/>
          </a:xfrm>
          <a:prstGeom prst="rect">
            <a:avLst/>
          </a:prstGeom>
        </p:spPr>
      </p:pic>
      <p:pic>
        <p:nvPicPr>
          <p:cNvPr id="12" name="图片 14" descr="133250c5 4291269107f36f07c9df1ea7"/>
          <p:cNvPicPr/>
          <p:nvPr/>
        </p:nvPicPr>
        <p:blipFill>
          <a:blip r:embed="rId5"/>
          <a:stretch>
            <a:fillRect/>
          </a:stretch>
        </p:blipFill>
        <p:spPr>
          <a:xfrm flipH="1">
            <a:off x="9530367" y="-206373"/>
            <a:ext cx="2854817" cy="2316671"/>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5"/>
          <p:cNvPicPr/>
          <p:nvPr/>
        </p:nvPicPr>
        <p:blipFill>
          <a:blip r:embed="rId1" cstate="print">
            <a:extLst>
              <a:ext uri="{28A0092B-C50C-407E-A947-70E740481C1C}">
                <a14:useLocalDpi xmlns:a14="http://schemas.microsoft.com/office/drawing/2010/main" val="0"/>
              </a:ext>
            </a:extLst>
          </a:blip>
          <a:stretch>
            <a:fillRect/>
          </a:stretch>
        </p:blipFill>
        <p:spPr>
          <a:xfrm flipH="1">
            <a:off x="-1" y="4378817"/>
            <a:ext cx="6096000" cy="2479183"/>
          </a:xfrm>
          <a:prstGeom prst="rect">
            <a:avLst/>
          </a:prstGeom>
        </p:spPr>
      </p:pic>
      <p:pic>
        <p:nvPicPr>
          <p:cNvPr id="10" name="图片 6"/>
          <p:cNvPicPr/>
          <p:nvPr/>
        </p:nvPicPr>
        <p:blipFill>
          <a:blip r:embed="rId2" cstate="print">
            <a:extLst>
              <a:ext uri="{28A0092B-C50C-407E-A947-70E740481C1C}">
                <a14:useLocalDpi xmlns:a14="http://schemas.microsoft.com/office/drawing/2010/main" val="0"/>
              </a:ext>
            </a:extLst>
          </a:blip>
          <a:stretch>
            <a:fillRect/>
          </a:stretch>
        </p:blipFill>
        <p:spPr>
          <a:xfrm>
            <a:off x="6095999" y="4468969"/>
            <a:ext cx="6096001" cy="2389031"/>
          </a:xfrm>
          <a:prstGeom prst="rect">
            <a:avLst/>
          </a:prstGeom>
        </p:spPr>
      </p:pic>
      <p:pic>
        <p:nvPicPr>
          <p:cNvPr id="5" name="图片 14"/>
          <p:cNvPicPr/>
          <p:nvPr/>
        </p:nvPicPr>
        <p:blipFill>
          <a:blip r:embed="rId3" cstate="print">
            <a:extLst>
              <a:ext uri="{28A0092B-C50C-407E-A947-70E740481C1C}">
                <a14:useLocalDpi xmlns:a14="http://schemas.microsoft.com/office/drawing/2010/main" val="0"/>
              </a:ext>
            </a:extLst>
          </a:blip>
          <a:stretch>
            <a:fillRect/>
          </a:stretch>
        </p:blipFill>
        <p:spPr>
          <a:xfrm flipV="1">
            <a:off x="3542880" y="5276186"/>
            <a:ext cx="5380990" cy="1256665"/>
          </a:xfrm>
          <a:prstGeom prst="rect">
            <a:avLst/>
          </a:prstGeom>
        </p:spPr>
      </p:pic>
      <p:pic>
        <p:nvPicPr>
          <p:cNvPr id="6" name="Picture 5" descr="A picture containing text&#10;&#10;Description automatically generated"/>
          <p:cNvPicPr/>
          <p:nvPr/>
        </p:nvPicPr>
        <p:blipFill>
          <a:blip r:embed="rId4">
            <a:extLst>
              <a:ext uri="{28A0092B-C50C-407E-A947-70E740481C1C}">
                <a14:useLocalDpi xmlns:a14="http://schemas.microsoft.com/office/drawing/2010/main" val="0"/>
              </a:ext>
            </a:extLst>
          </a:blip>
          <a:stretch>
            <a:fillRect/>
          </a:stretch>
        </p:blipFill>
        <p:spPr>
          <a:xfrm>
            <a:off x="795206" y="2104022"/>
            <a:ext cx="3398477" cy="2659184"/>
          </a:xfrm>
          <a:prstGeom prst="ellipse">
            <a:avLst/>
          </a:prstGeom>
          <a:effectLst>
            <a:outerShdw blurRad="50800" dist="38100" dir="2700000" algn="tl" rotWithShape="0">
              <a:prstClr val="black">
                <a:alpha val="40000"/>
              </a:prstClr>
            </a:outerShdw>
          </a:effectLst>
        </p:spPr>
      </p:pic>
      <p:sp>
        <p:nvSpPr>
          <p:cNvPr id="2" name="TextBox 1"/>
          <p:cNvSpPr txBox="1"/>
          <p:nvPr/>
        </p:nvSpPr>
        <p:spPr>
          <a:xfrm>
            <a:off x="4043966" y="515474"/>
            <a:ext cx="3155323" cy="584775"/>
          </a:xfrm>
          <a:prstGeom prst="rect">
            <a:avLst/>
          </a:prstGeom>
          <a:solidFill>
            <a:srgbClr val="E2AC00"/>
          </a:solidFill>
        </p:spPr>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3. </a:t>
            </a:r>
            <a:r>
              <a:rPr lang="en-US" sz="3200" b="1" dirty="0" err="1">
                <a:latin typeface="Times New Roman" panose="02020603050405020304" pitchFamily="18" charset="0"/>
                <a:cs typeface="Times New Roman" panose="02020603050405020304" pitchFamily="18" charset="0"/>
              </a:rPr>
              <a:t>Tác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phẩm</a:t>
            </a:r>
            <a:endParaRPr lang="en-US" sz="3200" b="1" dirty="0">
              <a:latin typeface="Times New Roman" panose="02020603050405020304" pitchFamily="18" charset="0"/>
              <a:cs typeface="Times New Roman" panose="02020603050405020304" pitchFamily="18" charset="0"/>
            </a:endParaRPr>
          </a:p>
        </p:txBody>
      </p:sp>
      <p:grpSp>
        <p:nvGrpSpPr>
          <p:cNvPr id="11" name="Google Shape;749;p45"/>
          <p:cNvGrpSpPr/>
          <p:nvPr/>
        </p:nvGrpSpPr>
        <p:grpSpPr>
          <a:xfrm>
            <a:off x="5105054" y="1859119"/>
            <a:ext cx="1033145" cy="711164"/>
            <a:chOff x="0" y="0"/>
            <a:chExt cx="898272" cy="718110"/>
          </a:xfrm>
        </p:grpSpPr>
        <p:pic>
          <p:nvPicPr>
            <p:cNvPr id="12" name="Google Shape;750;p45"/>
            <p:cNvPicPr preferRelativeResize="0"/>
            <p:nvPr/>
          </p:nvPicPr>
          <p:blipFill rotWithShape="1">
            <a:blip r:embed="rId5"/>
            <a:srcRect/>
            <a:stretch>
              <a:fillRect/>
            </a:stretch>
          </p:blipFill>
          <p:spPr>
            <a:xfrm>
              <a:off x="0" y="0"/>
              <a:ext cx="898272" cy="718110"/>
            </a:xfrm>
            <a:prstGeom prst="rect">
              <a:avLst/>
            </a:prstGeom>
            <a:noFill/>
            <a:ln>
              <a:noFill/>
            </a:ln>
          </p:spPr>
        </p:pic>
        <p:sp>
          <p:nvSpPr>
            <p:cNvPr id="13" name="Google Shape;751;p45"/>
            <p:cNvSpPr txBox="1"/>
            <p:nvPr/>
          </p:nvSpPr>
          <p:spPr>
            <a:xfrm>
              <a:off x="237049" y="70685"/>
              <a:ext cx="380709" cy="595821"/>
            </a:xfrm>
            <a:prstGeom prst="rect">
              <a:avLst/>
            </a:prstGeom>
            <a:noFill/>
            <a:ln>
              <a:noFill/>
            </a:ln>
          </p:spPr>
          <p:txBody>
            <a:bodyPr spcFirstLastPara="1" wrap="square" lIns="91425" tIns="45700" rIns="91425" bIns="45700" anchor="t" anchorCtr="0">
              <a:spAutoFit/>
            </a:bodyPr>
            <a:lstStyle/>
            <a:p>
              <a:pPr marL="0" marR="0" algn="ctr">
                <a:lnSpc>
                  <a:spcPct val="107000"/>
                </a:lnSpc>
                <a:spcBef>
                  <a:spcPts val="0"/>
                </a:spcBef>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7" name="TextBox 6"/>
          <p:cNvSpPr txBox="1"/>
          <p:nvPr/>
        </p:nvSpPr>
        <p:spPr>
          <a:xfrm>
            <a:off x="6333810" y="2014646"/>
            <a:ext cx="5055558" cy="830997"/>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Cuộc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nghệ</a:t>
            </a:r>
            <a:r>
              <a:rPr lang="en-US" sz="2400" dirty="0">
                <a:latin typeface="Times New Roman" panose="02020603050405020304" pitchFamily="18" charset="0"/>
                <a:cs typeface="Times New Roman" panose="02020603050405020304" pitchFamily="18" charset="0"/>
              </a:rPr>
              <a:t> (2003)</a:t>
            </a:r>
            <a:endParaRPr lang="en-US" sz="2400" dirty="0">
              <a:latin typeface="Times New Roman" panose="02020603050405020304" pitchFamily="18" charset="0"/>
              <a:cs typeface="Times New Roman" panose="02020603050405020304" pitchFamily="18" charset="0"/>
            </a:endParaRPr>
          </a:p>
        </p:txBody>
      </p:sp>
      <p:grpSp>
        <p:nvGrpSpPr>
          <p:cNvPr id="14" name="Google Shape;752;p45"/>
          <p:cNvGrpSpPr/>
          <p:nvPr/>
        </p:nvGrpSpPr>
        <p:grpSpPr>
          <a:xfrm>
            <a:off x="5105054" y="2969190"/>
            <a:ext cx="1033145" cy="710606"/>
            <a:chOff x="0" y="0"/>
            <a:chExt cx="898272" cy="718110"/>
          </a:xfrm>
        </p:grpSpPr>
        <p:pic>
          <p:nvPicPr>
            <p:cNvPr id="15" name="Google Shape;753;p45"/>
            <p:cNvPicPr preferRelativeResize="0"/>
            <p:nvPr/>
          </p:nvPicPr>
          <p:blipFill rotWithShape="1">
            <a:blip r:embed="rId6"/>
            <a:srcRect/>
            <a:stretch>
              <a:fillRect/>
            </a:stretch>
          </p:blipFill>
          <p:spPr>
            <a:xfrm>
              <a:off x="0" y="0"/>
              <a:ext cx="898272" cy="718110"/>
            </a:xfrm>
            <a:prstGeom prst="rect">
              <a:avLst/>
            </a:prstGeom>
            <a:noFill/>
            <a:ln>
              <a:noFill/>
            </a:ln>
          </p:spPr>
        </p:pic>
        <p:sp>
          <p:nvSpPr>
            <p:cNvPr id="16" name="Google Shape;754;p45"/>
            <p:cNvSpPr txBox="1"/>
            <p:nvPr/>
          </p:nvSpPr>
          <p:spPr>
            <a:xfrm>
              <a:off x="214192" y="71392"/>
              <a:ext cx="380709" cy="596289"/>
            </a:xfrm>
            <a:prstGeom prst="rect">
              <a:avLst/>
            </a:prstGeom>
            <a:noFill/>
            <a:ln>
              <a:noFill/>
            </a:ln>
          </p:spPr>
          <p:txBody>
            <a:bodyPr spcFirstLastPara="1" wrap="square" lIns="91425" tIns="45700" rIns="91425" bIns="45700" anchor="t" anchorCtr="0">
              <a:spAutoFit/>
            </a:bodyPr>
            <a:lstStyle/>
            <a:p>
              <a:pPr marL="0" marR="0" algn="ctr">
                <a:lnSpc>
                  <a:spcPct val="107000"/>
                </a:lnSpc>
                <a:spcBef>
                  <a:spcPts val="0"/>
                </a:spcBef>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17" name="Google Shape;755;p45"/>
          <p:cNvGrpSpPr/>
          <p:nvPr/>
        </p:nvGrpSpPr>
        <p:grpSpPr>
          <a:xfrm>
            <a:off x="5107466" y="4148334"/>
            <a:ext cx="1030733" cy="710606"/>
            <a:chOff x="0" y="0"/>
            <a:chExt cx="898272" cy="718110"/>
          </a:xfrm>
        </p:grpSpPr>
        <p:pic>
          <p:nvPicPr>
            <p:cNvPr id="18" name="Google Shape;756;p45"/>
            <p:cNvPicPr preferRelativeResize="0"/>
            <p:nvPr/>
          </p:nvPicPr>
          <p:blipFill rotWithShape="1">
            <a:blip r:embed="rId7"/>
            <a:srcRect/>
            <a:stretch>
              <a:fillRect/>
            </a:stretch>
          </p:blipFill>
          <p:spPr>
            <a:xfrm>
              <a:off x="0" y="0"/>
              <a:ext cx="898272" cy="718110"/>
            </a:xfrm>
            <a:prstGeom prst="rect">
              <a:avLst/>
            </a:prstGeom>
            <a:noFill/>
            <a:ln>
              <a:noFill/>
            </a:ln>
          </p:spPr>
        </p:pic>
        <p:sp>
          <p:nvSpPr>
            <p:cNvPr id="19" name="Google Shape;757;p45"/>
            <p:cNvSpPr txBox="1"/>
            <p:nvPr/>
          </p:nvSpPr>
          <p:spPr>
            <a:xfrm>
              <a:off x="237049" y="119928"/>
              <a:ext cx="380709" cy="596289"/>
            </a:xfrm>
            <a:prstGeom prst="rect">
              <a:avLst/>
            </a:prstGeom>
            <a:noFill/>
            <a:ln>
              <a:noFill/>
            </a:ln>
          </p:spPr>
          <p:txBody>
            <a:bodyPr spcFirstLastPara="1" wrap="square" lIns="91425" tIns="45700" rIns="91425" bIns="45700" anchor="t" anchorCtr="0">
              <a:spAutoFit/>
            </a:bodyPr>
            <a:lstStyle/>
            <a:p>
              <a:pPr marL="0" marR="0" algn="ctr">
                <a:lnSpc>
                  <a:spcPct val="107000"/>
                </a:lnSpc>
                <a:spcBef>
                  <a:spcPts val="0"/>
                </a:spcBef>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8" name="TextBox 7"/>
          <p:cNvSpPr txBox="1"/>
          <p:nvPr/>
        </p:nvSpPr>
        <p:spPr>
          <a:xfrm>
            <a:off x="6384551" y="3084401"/>
            <a:ext cx="4572000"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bát</a:t>
            </a:r>
            <a:endParaRPr lang="en-US" sz="2400"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6417878" y="4259679"/>
            <a:ext cx="4314423"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Bố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cục</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(6 </a:t>
            </a:r>
            <a:r>
              <a:rPr lang="en-US" sz="2400" dirty="0" err="1">
                <a:latin typeface="Times New Roman" panose="02020603050405020304" pitchFamily="18" charset="0"/>
                <a:cs typeface="Times New Roman" panose="02020603050405020304" pitchFamily="18" charset="0"/>
              </a:rPr>
              <a:t>khổ</a:t>
            </a:r>
            <a:r>
              <a:rPr lang="en-US"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pic>
        <p:nvPicPr>
          <p:cNvPr id="22" name="图片 44"/>
          <p:cNvPicPr/>
          <p:nvPr/>
        </p:nvPicPr>
        <p:blipFill>
          <a:blip r:embed="rId8" cstate="print">
            <a:extLst>
              <a:ext uri="{28A0092B-C50C-407E-A947-70E740481C1C}">
                <a14:useLocalDpi xmlns:a14="http://schemas.microsoft.com/office/drawing/2010/main" val="0"/>
              </a:ext>
            </a:extLst>
          </a:blip>
          <a:stretch>
            <a:fillRect/>
          </a:stretch>
        </p:blipFill>
        <p:spPr>
          <a:xfrm rot="10800000">
            <a:off x="-1" y="-80655"/>
            <a:ext cx="1777285" cy="13943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5"/>
          <p:cNvPicPr/>
          <p:nvPr/>
        </p:nvPicPr>
        <p:blipFill>
          <a:blip r:embed="rId1" cstate="print">
            <a:extLst>
              <a:ext uri="{28A0092B-C50C-407E-A947-70E740481C1C}">
                <a14:useLocalDpi xmlns:a14="http://schemas.microsoft.com/office/drawing/2010/main" val="0"/>
              </a:ext>
            </a:extLst>
          </a:blip>
          <a:stretch>
            <a:fillRect/>
          </a:stretch>
        </p:blipFill>
        <p:spPr>
          <a:xfrm flipH="1">
            <a:off x="-1" y="4378817"/>
            <a:ext cx="6096000" cy="2479183"/>
          </a:xfrm>
          <a:prstGeom prst="rect">
            <a:avLst/>
          </a:prstGeom>
        </p:spPr>
      </p:pic>
      <p:pic>
        <p:nvPicPr>
          <p:cNvPr id="10" name="图片 6"/>
          <p:cNvPicPr/>
          <p:nvPr/>
        </p:nvPicPr>
        <p:blipFill>
          <a:blip r:embed="rId2" cstate="print">
            <a:extLst>
              <a:ext uri="{28A0092B-C50C-407E-A947-70E740481C1C}">
                <a14:useLocalDpi xmlns:a14="http://schemas.microsoft.com/office/drawing/2010/main" val="0"/>
              </a:ext>
            </a:extLst>
          </a:blip>
          <a:stretch>
            <a:fillRect/>
          </a:stretch>
        </p:blipFill>
        <p:spPr>
          <a:xfrm>
            <a:off x="6095999" y="4468969"/>
            <a:ext cx="6096001" cy="238903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4856" y="489202"/>
            <a:ext cx="6459144" cy="5879595"/>
          </a:xfrm>
          <a:prstGeom prst="rect">
            <a:avLst/>
          </a:prstGeom>
        </p:spPr>
      </p:pic>
      <p:sp>
        <p:nvSpPr>
          <p:cNvPr id="4" name="TextBox 3"/>
          <p:cNvSpPr txBox="1"/>
          <p:nvPr/>
        </p:nvSpPr>
        <p:spPr>
          <a:xfrm>
            <a:off x="4298130" y="2623400"/>
            <a:ext cx="3232596" cy="1200329"/>
          </a:xfrm>
          <a:prstGeom prst="rect">
            <a:avLst/>
          </a:prstGeom>
          <a:noFill/>
        </p:spPr>
        <p:txBody>
          <a:bodyPr wrap="square" rtlCol="0">
            <a:spAutoFit/>
          </a:bodyPr>
          <a:lstStyle/>
          <a:p>
            <a:pPr algn="ctr"/>
            <a:r>
              <a:rPr lang="en-US" sz="3600" b="1" dirty="0"/>
              <a:t>II. </a:t>
            </a:r>
            <a:r>
              <a:rPr lang="en-US" sz="3600" b="1" dirty="0" err="1"/>
              <a:t>Đọc</a:t>
            </a:r>
            <a:r>
              <a:rPr lang="en-US" sz="3600" b="1" dirty="0"/>
              <a:t> </a:t>
            </a:r>
            <a:r>
              <a:rPr lang="en-US" sz="3600" b="1" dirty="0" err="1"/>
              <a:t>và</a:t>
            </a:r>
            <a:r>
              <a:rPr lang="en-US" sz="3600" b="1" dirty="0"/>
              <a:t> </a:t>
            </a:r>
            <a:endParaRPr lang="en-US" sz="3600" b="1" dirty="0"/>
          </a:p>
          <a:p>
            <a:pPr algn="ctr"/>
            <a:r>
              <a:rPr lang="en-US" sz="3600" b="1" dirty="0" err="1"/>
              <a:t>tìm</a:t>
            </a:r>
            <a:r>
              <a:rPr lang="en-US" sz="3600" b="1" dirty="0"/>
              <a:t> </a:t>
            </a:r>
            <a:r>
              <a:rPr lang="en-US" sz="3600" b="1" dirty="0" err="1"/>
              <a:t>hiểu</a:t>
            </a:r>
            <a:r>
              <a:rPr lang="en-US" sz="3600" b="1" dirty="0"/>
              <a:t> chi </a:t>
            </a:r>
            <a:r>
              <a:rPr lang="en-US" sz="3600" b="1" dirty="0" err="1"/>
              <a:t>tiết</a:t>
            </a:r>
            <a:endParaRPr lang="en-US" sz="36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5"/>
          <p:cNvPicPr/>
          <p:nvPr/>
        </p:nvPicPr>
        <p:blipFill>
          <a:blip r:embed="rId1" cstate="print">
            <a:extLst>
              <a:ext uri="{28A0092B-C50C-407E-A947-70E740481C1C}">
                <a14:useLocalDpi xmlns:a14="http://schemas.microsoft.com/office/drawing/2010/main" val="0"/>
              </a:ext>
            </a:extLst>
          </a:blip>
          <a:stretch>
            <a:fillRect/>
          </a:stretch>
        </p:blipFill>
        <p:spPr>
          <a:xfrm flipH="1">
            <a:off x="-1" y="4378817"/>
            <a:ext cx="6096000" cy="2479183"/>
          </a:xfrm>
          <a:prstGeom prst="rect">
            <a:avLst/>
          </a:prstGeom>
        </p:spPr>
      </p:pic>
      <p:pic>
        <p:nvPicPr>
          <p:cNvPr id="10" name="图片 6"/>
          <p:cNvPicPr/>
          <p:nvPr/>
        </p:nvPicPr>
        <p:blipFill>
          <a:blip r:embed="rId2" cstate="print">
            <a:extLst>
              <a:ext uri="{28A0092B-C50C-407E-A947-70E740481C1C}">
                <a14:useLocalDpi xmlns:a14="http://schemas.microsoft.com/office/drawing/2010/main" val="0"/>
              </a:ext>
            </a:extLst>
          </a:blip>
          <a:stretch>
            <a:fillRect/>
          </a:stretch>
        </p:blipFill>
        <p:spPr>
          <a:xfrm>
            <a:off x="6095999" y="4468969"/>
            <a:ext cx="6096001" cy="2389031"/>
          </a:xfrm>
          <a:prstGeom prst="rect">
            <a:avLst/>
          </a:prstGeom>
        </p:spPr>
      </p:pic>
      <p:graphicFrame>
        <p:nvGraphicFramePr>
          <p:cNvPr id="2" name="Table 1"/>
          <p:cNvGraphicFramePr>
            <a:graphicFrameLocks noGrp="1"/>
          </p:cNvGraphicFramePr>
          <p:nvPr/>
        </p:nvGraphicFramePr>
        <p:xfrm>
          <a:off x="723900" y="977902"/>
          <a:ext cx="11163301" cy="4663939"/>
        </p:xfrm>
        <a:graphic>
          <a:graphicData uri="http://schemas.openxmlformats.org/drawingml/2006/table">
            <a:tbl>
              <a:tblPr firstRow="1" firstCol="1" bandRow="1">
                <a:tableStyleId>{5C22544A-7EE6-4342-B048-85BDC9FD1C3A}</a:tableStyleId>
              </a:tblPr>
              <a:tblGrid>
                <a:gridCol w="3906288"/>
                <a:gridCol w="7257013"/>
              </a:tblGrid>
              <a:tr h="434583">
                <a:tc>
                  <a:txBody>
                    <a:bodyPr/>
                    <a:lstStyle/>
                    <a:p>
                      <a:pPr algn="ctr">
                        <a:spcBef>
                          <a:spcPts val="600"/>
                        </a:spcBef>
                        <a:spcAft>
                          <a:spcPts val="600"/>
                        </a:spcAft>
                      </a:pPr>
                      <a:r>
                        <a:rPr lang="vi-VN" sz="2400">
                          <a:effectLst/>
                          <a:latin typeface="Times New Roman" panose="02020603050405020304" pitchFamily="18" charset="0"/>
                          <a:cs typeface="Times New Roman" panose="02020603050405020304" pitchFamily="18" charset="0"/>
                        </a:rPr>
                        <a:t>Các yếu tố</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600"/>
                        </a:spcBef>
                        <a:spcAft>
                          <a:spcPts val="600"/>
                        </a:spcAft>
                      </a:pPr>
                      <a:r>
                        <a:rPr lang="vi-VN" sz="2400">
                          <a:effectLst/>
                          <a:latin typeface="Times New Roman" panose="02020603050405020304" pitchFamily="18" charset="0"/>
                          <a:cs typeface="Times New Roman" panose="02020603050405020304" pitchFamily="18" charset="0"/>
                        </a:rPr>
                        <a:t>Biểu hiện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34583">
                <a:tc>
                  <a:txBody>
                    <a:bodyPr/>
                    <a:lstStyle/>
                    <a:p>
                      <a:pPr algn="just">
                        <a:spcBef>
                          <a:spcPts val="600"/>
                        </a:spcBef>
                        <a:spcAft>
                          <a:spcPts val="600"/>
                        </a:spcAft>
                      </a:pPr>
                      <a:r>
                        <a:rPr lang="vi-VN" sz="2400" b="0">
                          <a:effectLst/>
                          <a:latin typeface="Times New Roman" panose="02020603050405020304" pitchFamily="18" charset="0"/>
                          <a:cs typeface="Times New Roman" panose="02020603050405020304" pitchFamily="18" charset="0"/>
                        </a:rPr>
                        <a:t>1. Đề tài</a:t>
                      </a:r>
                      <a:endParaRPr lang="en-US" sz="24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600"/>
                        </a:spcBef>
                        <a:spcAft>
                          <a:spcPts val="600"/>
                        </a:spcAft>
                      </a:pP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1187269">
                <a:tc>
                  <a:txBody>
                    <a:bodyPr/>
                    <a:lstStyle/>
                    <a:p>
                      <a:pPr algn="just">
                        <a:spcBef>
                          <a:spcPts val="600"/>
                        </a:spcBef>
                        <a:spcAft>
                          <a:spcPts val="600"/>
                        </a:spcAft>
                      </a:pPr>
                      <a:r>
                        <a:rPr lang="vi-VN" sz="2400" b="0">
                          <a:effectLst/>
                          <a:latin typeface="Times New Roman" panose="02020603050405020304" pitchFamily="18" charset="0"/>
                          <a:cs typeface="Times New Roman" panose="02020603050405020304" pitchFamily="18" charset="0"/>
                        </a:rPr>
                        <a:t>2. Cách gieo vần</a:t>
                      </a:r>
                      <a:endParaRPr lang="en-US" sz="24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Bef>
                          <a:spcPts val="600"/>
                        </a:spcBef>
                        <a:spcAft>
                          <a:spcPts val="600"/>
                        </a:spcAft>
                      </a:pP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34583">
                <a:tc>
                  <a:txBody>
                    <a:bodyPr/>
                    <a:lstStyle/>
                    <a:p>
                      <a:pPr algn="just">
                        <a:spcBef>
                          <a:spcPts val="600"/>
                        </a:spcBef>
                        <a:spcAft>
                          <a:spcPts val="600"/>
                        </a:spcAft>
                      </a:pPr>
                      <a:r>
                        <a:rPr lang="vi-VN" sz="2400" b="0">
                          <a:effectLst/>
                          <a:latin typeface="Times New Roman" panose="02020603050405020304" pitchFamily="18" charset="0"/>
                          <a:cs typeface="Times New Roman" panose="02020603050405020304" pitchFamily="18" charset="0"/>
                        </a:rPr>
                        <a:t>3. </a:t>
                      </a:r>
                      <a:r>
                        <a:rPr lang="en-US" sz="2400" b="0" smtClean="0">
                          <a:effectLst/>
                          <a:latin typeface="Times New Roman" panose="02020603050405020304" pitchFamily="18" charset="0"/>
                          <a:cs typeface="Times New Roman" panose="02020603050405020304" pitchFamily="18" charset="0"/>
                        </a:rPr>
                        <a:t>Cách</a:t>
                      </a:r>
                      <a:r>
                        <a:rPr lang="en-US" sz="2400" b="0" baseline="0" smtClean="0">
                          <a:effectLst/>
                          <a:latin typeface="Times New Roman" panose="02020603050405020304" pitchFamily="18" charset="0"/>
                          <a:cs typeface="Times New Roman" panose="02020603050405020304" pitchFamily="18" charset="0"/>
                        </a:rPr>
                        <a:t> n</a:t>
                      </a:r>
                      <a:r>
                        <a:rPr lang="vi-VN" sz="2400" b="0" smtClean="0">
                          <a:effectLst/>
                          <a:latin typeface="Times New Roman" panose="02020603050405020304" pitchFamily="18" charset="0"/>
                          <a:cs typeface="Times New Roman" panose="02020603050405020304" pitchFamily="18" charset="0"/>
                        </a:rPr>
                        <a:t>gắt </a:t>
                      </a:r>
                      <a:r>
                        <a:rPr lang="vi-VN" sz="2400" b="0">
                          <a:effectLst/>
                          <a:latin typeface="Times New Roman" panose="02020603050405020304" pitchFamily="18" charset="0"/>
                          <a:cs typeface="Times New Roman" panose="02020603050405020304" pitchFamily="18" charset="0"/>
                        </a:rPr>
                        <a:t>nhịp</a:t>
                      </a:r>
                      <a:endParaRPr lang="en-US" sz="24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600"/>
                        </a:spcBef>
                        <a:spcAft>
                          <a:spcPts val="600"/>
                        </a:spcAft>
                      </a:pP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869169">
                <a:tc>
                  <a:txBody>
                    <a:bodyPr/>
                    <a:lstStyle/>
                    <a:p>
                      <a:pPr algn="just">
                        <a:spcBef>
                          <a:spcPts val="600"/>
                        </a:spcBef>
                        <a:spcAft>
                          <a:spcPts val="600"/>
                        </a:spcAft>
                      </a:pPr>
                      <a:r>
                        <a:rPr lang="vi-VN" sz="2400" b="0">
                          <a:effectLst/>
                          <a:latin typeface="Times New Roman" panose="02020603050405020304" pitchFamily="18" charset="0"/>
                          <a:cs typeface="Times New Roman" panose="02020603050405020304" pitchFamily="18" charset="0"/>
                        </a:rPr>
                        <a:t>4. Nhân vật trữ tình</a:t>
                      </a:r>
                      <a:endParaRPr lang="en-US" sz="24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600"/>
                        </a:spcBef>
                        <a:spcAft>
                          <a:spcPts val="600"/>
                        </a:spcAft>
                      </a:pP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1303752">
                <a:tc>
                  <a:txBody>
                    <a:bodyPr/>
                    <a:lstStyle/>
                    <a:p>
                      <a:pPr algn="just">
                        <a:spcBef>
                          <a:spcPts val="600"/>
                        </a:spcBef>
                        <a:spcAft>
                          <a:spcPts val="600"/>
                        </a:spcAft>
                      </a:pPr>
                      <a:r>
                        <a:rPr lang="vi-VN" sz="2400" b="0">
                          <a:effectLst/>
                          <a:latin typeface="Times New Roman" panose="02020603050405020304" pitchFamily="18" charset="0"/>
                          <a:cs typeface="Times New Roman" panose="02020603050405020304" pitchFamily="18" charset="0"/>
                        </a:rPr>
                        <a:t>5. </a:t>
                      </a:r>
                      <a:r>
                        <a:rPr lang="en-US" sz="2400" b="0">
                          <a:effectLst/>
                          <a:latin typeface="Times New Roman" panose="02020603050405020304" pitchFamily="18" charset="0"/>
                          <a:cs typeface="Times New Roman" panose="02020603050405020304" pitchFamily="18" charset="0"/>
                        </a:rPr>
                        <a:t>Đối tượng </a:t>
                      </a:r>
                      <a:r>
                        <a:rPr lang="vi-VN" sz="2400" b="0">
                          <a:effectLst/>
                          <a:latin typeface="Times New Roman" panose="02020603050405020304" pitchFamily="18" charset="0"/>
                          <a:cs typeface="Times New Roman" panose="02020603050405020304" pitchFamily="18" charset="0"/>
                        </a:rPr>
                        <a:t>trữ tình</a:t>
                      </a:r>
                      <a:endParaRPr lang="en-US" sz="24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600"/>
                        </a:spcBef>
                        <a:spcAft>
                          <a:spcPts val="600"/>
                        </a:spcAft>
                      </a:pP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5" name="Rectangle 1"/>
          <p:cNvSpPr>
            <a:spLocks noChangeArrowheads="1"/>
          </p:cNvSpPr>
          <p:nvPr/>
        </p:nvSpPr>
        <p:spPr bwMode="auto">
          <a:xfrm>
            <a:off x="4714875" y="27368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6" name="TextBox 5"/>
          <p:cNvSpPr txBox="1"/>
          <p:nvPr/>
        </p:nvSpPr>
        <p:spPr>
          <a:xfrm>
            <a:off x="1816100" y="177800"/>
            <a:ext cx="6578600" cy="584775"/>
          </a:xfrm>
          <a:prstGeom prst="rect">
            <a:avLst/>
          </a:prstGeom>
          <a:noFill/>
        </p:spPr>
        <p:txBody>
          <a:bodyPr wrap="square" rtlCol="0">
            <a:spAutoFit/>
          </a:bodyPr>
          <a:lstStyle/>
          <a:p>
            <a:r>
              <a:rPr lang="en-US" sz="3200" b="1" smtClean="0">
                <a:solidFill>
                  <a:srgbClr val="0070C0"/>
                </a:solidFill>
                <a:latin typeface="Times New Roman" panose="02020603050405020304" pitchFamily="18" charset="0"/>
                <a:cs typeface="Times New Roman" panose="02020603050405020304" pitchFamily="18" charset="0"/>
              </a:rPr>
              <a:t>1. Các yếu tố đặc trưng của bài thơ</a:t>
            </a:r>
            <a:endParaRPr lang="en-US" sz="3200" b="1">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5"/>
          <p:cNvPicPr/>
          <p:nvPr/>
        </p:nvPicPr>
        <p:blipFill>
          <a:blip r:embed="rId1" cstate="print">
            <a:extLst>
              <a:ext uri="{28A0092B-C50C-407E-A947-70E740481C1C}">
                <a14:useLocalDpi xmlns:a14="http://schemas.microsoft.com/office/drawing/2010/main" val="0"/>
              </a:ext>
            </a:extLst>
          </a:blip>
          <a:stretch>
            <a:fillRect/>
          </a:stretch>
        </p:blipFill>
        <p:spPr>
          <a:xfrm flipH="1">
            <a:off x="-1" y="4378817"/>
            <a:ext cx="6096000" cy="2479183"/>
          </a:xfrm>
          <a:prstGeom prst="rect">
            <a:avLst/>
          </a:prstGeom>
        </p:spPr>
      </p:pic>
      <p:pic>
        <p:nvPicPr>
          <p:cNvPr id="10" name="图片 6"/>
          <p:cNvPicPr/>
          <p:nvPr/>
        </p:nvPicPr>
        <p:blipFill>
          <a:blip r:embed="rId2" cstate="print">
            <a:extLst>
              <a:ext uri="{28A0092B-C50C-407E-A947-70E740481C1C}">
                <a14:useLocalDpi xmlns:a14="http://schemas.microsoft.com/office/drawing/2010/main" val="0"/>
              </a:ext>
            </a:extLst>
          </a:blip>
          <a:stretch>
            <a:fillRect/>
          </a:stretch>
        </p:blipFill>
        <p:spPr>
          <a:xfrm>
            <a:off x="6095999" y="4468969"/>
            <a:ext cx="6096001" cy="2389031"/>
          </a:xfrm>
          <a:prstGeom prst="rect">
            <a:avLst/>
          </a:prstGeom>
        </p:spPr>
      </p:pic>
      <p:graphicFrame>
        <p:nvGraphicFramePr>
          <p:cNvPr id="2" name="Table 1"/>
          <p:cNvGraphicFramePr>
            <a:graphicFrameLocks noGrp="1"/>
          </p:cNvGraphicFramePr>
          <p:nvPr/>
        </p:nvGraphicFramePr>
        <p:xfrm>
          <a:off x="898635" y="1216573"/>
          <a:ext cx="10988566" cy="4575179"/>
        </p:xfrm>
        <a:graphic>
          <a:graphicData uri="http://schemas.openxmlformats.org/drawingml/2006/table">
            <a:tbl>
              <a:tblPr firstRow="1" firstCol="1" bandRow="1">
                <a:tableStyleId>{5C22544A-7EE6-4342-B048-85BDC9FD1C3A}</a:tableStyleId>
              </a:tblPr>
              <a:tblGrid>
                <a:gridCol w="3845144"/>
                <a:gridCol w="7143422"/>
              </a:tblGrid>
              <a:tr h="412344">
                <a:tc>
                  <a:txBody>
                    <a:bodyPr/>
                    <a:lstStyle/>
                    <a:p>
                      <a:pPr algn="ctr">
                        <a:spcBef>
                          <a:spcPts val="600"/>
                        </a:spcBef>
                        <a:spcAft>
                          <a:spcPts val="600"/>
                        </a:spcAft>
                      </a:pPr>
                      <a:r>
                        <a:rPr lang="vi-VN" sz="2400">
                          <a:effectLst/>
                          <a:latin typeface="Times New Roman" panose="02020603050405020304" pitchFamily="18" charset="0"/>
                          <a:cs typeface="Times New Roman" panose="02020603050405020304" pitchFamily="18" charset="0"/>
                        </a:rPr>
                        <a:t>Các yếu tố</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600"/>
                        </a:spcBef>
                        <a:spcAft>
                          <a:spcPts val="600"/>
                        </a:spcAft>
                      </a:pPr>
                      <a:r>
                        <a:rPr lang="vi-VN" sz="2400">
                          <a:effectLst/>
                          <a:latin typeface="Times New Roman" panose="02020603050405020304" pitchFamily="18" charset="0"/>
                          <a:cs typeface="Times New Roman" panose="02020603050405020304" pitchFamily="18" charset="0"/>
                        </a:rPr>
                        <a:t>Biểu hiện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12344">
                <a:tc>
                  <a:txBody>
                    <a:bodyPr/>
                    <a:lstStyle/>
                    <a:p>
                      <a:pPr algn="just">
                        <a:spcBef>
                          <a:spcPts val="600"/>
                        </a:spcBef>
                        <a:spcAft>
                          <a:spcPts val="600"/>
                        </a:spcAft>
                      </a:pPr>
                      <a:r>
                        <a:rPr lang="vi-VN" sz="2400" b="0">
                          <a:effectLst/>
                          <a:latin typeface="Times New Roman" panose="02020603050405020304" pitchFamily="18" charset="0"/>
                          <a:cs typeface="Times New Roman" panose="02020603050405020304" pitchFamily="18" charset="0"/>
                        </a:rPr>
                        <a:t>1. Đề tài</a:t>
                      </a:r>
                      <a:endParaRPr lang="en-US" sz="24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600"/>
                        </a:spcBef>
                        <a:spcAft>
                          <a:spcPts val="600"/>
                        </a:spcAft>
                      </a:pPr>
                      <a:r>
                        <a:rPr lang="en-US" sz="2400">
                          <a:effectLst/>
                          <a:latin typeface="Times New Roman" panose="02020603050405020304" pitchFamily="18" charset="0"/>
                          <a:cs typeface="Times New Roman" panose="02020603050405020304" pitchFamily="18" charset="0"/>
                        </a:rPr>
                        <a:t>Tình mẹ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1064078">
                <a:tc>
                  <a:txBody>
                    <a:bodyPr/>
                    <a:lstStyle/>
                    <a:p>
                      <a:pPr algn="just">
                        <a:spcBef>
                          <a:spcPts val="600"/>
                        </a:spcBef>
                        <a:spcAft>
                          <a:spcPts val="600"/>
                        </a:spcAft>
                      </a:pPr>
                      <a:r>
                        <a:rPr lang="vi-VN" sz="2400" b="0">
                          <a:effectLst/>
                          <a:latin typeface="Times New Roman" panose="02020603050405020304" pitchFamily="18" charset="0"/>
                          <a:cs typeface="Times New Roman" panose="02020603050405020304" pitchFamily="18" charset="0"/>
                        </a:rPr>
                        <a:t>2. Cách gieo vần</a:t>
                      </a:r>
                      <a:endParaRPr lang="en-US" sz="24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Bef>
                          <a:spcPts val="600"/>
                        </a:spcBef>
                        <a:spcAft>
                          <a:spcPts val="600"/>
                        </a:spcAft>
                      </a:pPr>
                      <a:r>
                        <a:rPr lang="en-US" sz="2400">
                          <a:effectLst/>
                          <a:latin typeface="Times New Roman" panose="02020603050405020304" pitchFamily="18" charset="0"/>
                          <a:cs typeface="Times New Roman" panose="02020603050405020304" pitchFamily="18" charset="0"/>
                        </a:rPr>
                        <a:t>- </a:t>
                      </a:r>
                      <a:r>
                        <a:rPr lang="vi-VN" sz="2400">
                          <a:effectLst/>
                          <a:latin typeface="Times New Roman" panose="02020603050405020304" pitchFamily="18" charset="0"/>
                          <a:cs typeface="Times New Roman" panose="02020603050405020304" pitchFamily="18" charset="0"/>
                        </a:rPr>
                        <a:t>Vần chân: </a:t>
                      </a:r>
                      <a:r>
                        <a:rPr lang="en-US" sz="2400">
                          <a:effectLst/>
                          <a:latin typeface="Times New Roman" panose="02020603050405020304" pitchFamily="18" charset="0"/>
                          <a:cs typeface="Times New Roman" panose="02020603050405020304" pitchFamily="18" charset="0"/>
                        </a:rPr>
                        <a:t>màng/dàng ngon/tròn...</a:t>
                      </a:r>
                      <a:endParaRPr lang="en-US" sz="2400">
                        <a:effectLst/>
                        <a:latin typeface="Times New Roman" panose="02020603050405020304" pitchFamily="18" charset="0"/>
                        <a:cs typeface="Times New Roman" panose="02020603050405020304" pitchFamily="18" charset="0"/>
                      </a:endParaRPr>
                    </a:p>
                    <a:p>
                      <a:pPr algn="just">
                        <a:spcBef>
                          <a:spcPts val="600"/>
                        </a:spcBef>
                        <a:spcAft>
                          <a:spcPts val="600"/>
                        </a:spcAft>
                      </a:pPr>
                      <a:r>
                        <a:rPr lang="en-US" sz="2400">
                          <a:effectLst/>
                          <a:latin typeface="Times New Roman" panose="02020603050405020304" pitchFamily="18" charset="0"/>
                          <a:cs typeface="Times New Roman" panose="02020603050405020304" pitchFamily="18" charset="0"/>
                        </a:rPr>
                        <a:t>- </a:t>
                      </a:r>
                      <a:r>
                        <a:rPr lang="vi-VN" sz="2400">
                          <a:effectLst/>
                          <a:latin typeface="Times New Roman" panose="02020603050405020304" pitchFamily="18" charset="0"/>
                          <a:cs typeface="Times New Roman" panose="02020603050405020304" pitchFamily="18" charset="0"/>
                        </a:rPr>
                        <a:t>Vần lưng: tròn/còn; </a:t>
                      </a:r>
                      <a:r>
                        <a:rPr lang="en-US" sz="2400">
                          <a:effectLst/>
                          <a:latin typeface="Times New Roman" panose="02020603050405020304" pitchFamily="18" charset="0"/>
                          <a:cs typeface="Times New Roman" panose="02020603050405020304" pitchFamily="18" charset="0"/>
                        </a:rPr>
                        <a:t>đời/trời...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624689">
                <a:tc>
                  <a:txBody>
                    <a:bodyPr/>
                    <a:lstStyle/>
                    <a:p>
                      <a:pPr algn="just">
                        <a:spcBef>
                          <a:spcPts val="600"/>
                        </a:spcBef>
                        <a:spcAft>
                          <a:spcPts val="600"/>
                        </a:spcAft>
                      </a:pPr>
                      <a:r>
                        <a:rPr lang="vi-VN" sz="2400" b="0">
                          <a:effectLst/>
                          <a:latin typeface="Times New Roman" panose="02020603050405020304" pitchFamily="18" charset="0"/>
                          <a:cs typeface="Times New Roman" panose="02020603050405020304" pitchFamily="18" charset="0"/>
                        </a:rPr>
                        <a:t>3. </a:t>
                      </a:r>
                      <a:r>
                        <a:rPr lang="en-US" sz="2400" b="0" smtClean="0">
                          <a:effectLst/>
                          <a:latin typeface="Times New Roman" panose="02020603050405020304" pitchFamily="18" charset="0"/>
                          <a:cs typeface="Times New Roman" panose="02020603050405020304" pitchFamily="18" charset="0"/>
                        </a:rPr>
                        <a:t>Cách</a:t>
                      </a:r>
                      <a:r>
                        <a:rPr lang="en-US" sz="2400" b="0" baseline="0" smtClean="0">
                          <a:effectLst/>
                          <a:latin typeface="Times New Roman" panose="02020603050405020304" pitchFamily="18" charset="0"/>
                          <a:cs typeface="Times New Roman" panose="02020603050405020304" pitchFamily="18" charset="0"/>
                        </a:rPr>
                        <a:t> n</a:t>
                      </a:r>
                      <a:r>
                        <a:rPr lang="vi-VN" sz="2400" b="0" smtClean="0">
                          <a:effectLst/>
                          <a:latin typeface="Times New Roman" panose="02020603050405020304" pitchFamily="18" charset="0"/>
                          <a:cs typeface="Times New Roman" panose="02020603050405020304" pitchFamily="18" charset="0"/>
                        </a:rPr>
                        <a:t>gắt </a:t>
                      </a:r>
                      <a:r>
                        <a:rPr lang="vi-VN" sz="2400" b="0">
                          <a:effectLst/>
                          <a:latin typeface="Times New Roman" panose="02020603050405020304" pitchFamily="18" charset="0"/>
                          <a:cs typeface="Times New Roman" panose="02020603050405020304" pitchFamily="18" charset="0"/>
                        </a:rPr>
                        <a:t>nhịp</a:t>
                      </a:r>
                      <a:endParaRPr lang="en-US" sz="24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600"/>
                        </a:spcBef>
                        <a:spcAft>
                          <a:spcPts val="600"/>
                        </a:spcAft>
                      </a:pPr>
                      <a:r>
                        <a:rPr lang="vi-VN" sz="2400">
                          <a:effectLst/>
                          <a:latin typeface="Times New Roman" panose="02020603050405020304" pitchFamily="18" charset="0"/>
                          <a:cs typeface="Times New Roman" panose="02020603050405020304" pitchFamily="18" charset="0"/>
                        </a:rPr>
                        <a:t>2/2/2; 2/2/2/2;4/4</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824690">
                <a:tc>
                  <a:txBody>
                    <a:bodyPr/>
                    <a:lstStyle/>
                    <a:p>
                      <a:pPr algn="just">
                        <a:spcBef>
                          <a:spcPts val="600"/>
                        </a:spcBef>
                        <a:spcAft>
                          <a:spcPts val="600"/>
                        </a:spcAft>
                      </a:pPr>
                      <a:r>
                        <a:rPr lang="vi-VN" sz="2400" b="0">
                          <a:effectLst/>
                          <a:latin typeface="Times New Roman" panose="02020603050405020304" pitchFamily="18" charset="0"/>
                          <a:cs typeface="Times New Roman" panose="02020603050405020304" pitchFamily="18" charset="0"/>
                        </a:rPr>
                        <a:t>4. Nhân vật trữ tình</a:t>
                      </a:r>
                      <a:endParaRPr lang="en-US" sz="24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600"/>
                        </a:spcBef>
                        <a:spcAft>
                          <a:spcPts val="600"/>
                        </a:spcAft>
                      </a:pPr>
                      <a:r>
                        <a:rPr lang="vi-VN" sz="2400">
                          <a:effectLst/>
                          <a:latin typeface="Times New Roman" panose="02020603050405020304" pitchFamily="18" charset="0"/>
                          <a:cs typeface="Times New Roman" panose="02020603050405020304" pitchFamily="18" charset="0"/>
                        </a:rPr>
                        <a:t>Người mẹ</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1237034">
                <a:tc>
                  <a:txBody>
                    <a:bodyPr/>
                    <a:lstStyle/>
                    <a:p>
                      <a:pPr algn="just">
                        <a:spcBef>
                          <a:spcPts val="600"/>
                        </a:spcBef>
                        <a:spcAft>
                          <a:spcPts val="600"/>
                        </a:spcAft>
                      </a:pPr>
                      <a:r>
                        <a:rPr lang="vi-VN" sz="2400" b="0">
                          <a:effectLst/>
                          <a:latin typeface="Times New Roman" panose="02020603050405020304" pitchFamily="18" charset="0"/>
                          <a:cs typeface="Times New Roman" panose="02020603050405020304" pitchFamily="18" charset="0"/>
                        </a:rPr>
                        <a:t>5. </a:t>
                      </a:r>
                      <a:r>
                        <a:rPr lang="en-US" sz="2400" b="0">
                          <a:effectLst/>
                          <a:latin typeface="Times New Roman" panose="02020603050405020304" pitchFamily="18" charset="0"/>
                          <a:cs typeface="Times New Roman" panose="02020603050405020304" pitchFamily="18" charset="0"/>
                        </a:rPr>
                        <a:t>Đối tượng </a:t>
                      </a:r>
                      <a:r>
                        <a:rPr lang="vi-VN" sz="2400" b="0">
                          <a:effectLst/>
                          <a:latin typeface="Times New Roman" panose="02020603050405020304" pitchFamily="18" charset="0"/>
                          <a:cs typeface="Times New Roman" panose="02020603050405020304" pitchFamily="18" charset="0"/>
                        </a:rPr>
                        <a:t>trữ tình</a:t>
                      </a:r>
                      <a:endParaRPr lang="en-US" sz="24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600"/>
                        </a:spcBef>
                        <a:spcAft>
                          <a:spcPts val="600"/>
                        </a:spcAft>
                      </a:pPr>
                      <a:r>
                        <a:rPr lang="vi-VN" sz="2400">
                          <a:effectLst/>
                          <a:latin typeface="Times New Roman" panose="02020603050405020304" pitchFamily="18" charset="0"/>
                          <a:cs typeface="Times New Roman" panose="02020603050405020304" pitchFamily="18" charset="0"/>
                        </a:rPr>
                        <a:t>Tình yêu  thương của mẹ dành cho con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5" name="Rectangle 1"/>
          <p:cNvSpPr>
            <a:spLocks noChangeArrowheads="1"/>
          </p:cNvSpPr>
          <p:nvPr/>
        </p:nvSpPr>
        <p:spPr bwMode="auto">
          <a:xfrm>
            <a:off x="4714875" y="27368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6" name="TextBox 5"/>
          <p:cNvSpPr txBox="1"/>
          <p:nvPr/>
        </p:nvSpPr>
        <p:spPr>
          <a:xfrm>
            <a:off x="1816100" y="177800"/>
            <a:ext cx="6578600" cy="584775"/>
          </a:xfrm>
          <a:prstGeom prst="rect">
            <a:avLst/>
          </a:prstGeom>
          <a:noFill/>
        </p:spPr>
        <p:txBody>
          <a:bodyPr wrap="square" rtlCol="0">
            <a:spAutoFit/>
          </a:bodyPr>
          <a:lstStyle/>
          <a:p>
            <a:r>
              <a:rPr lang="en-US" sz="3200" b="1" smtClean="0">
                <a:solidFill>
                  <a:srgbClr val="0070C0"/>
                </a:solidFill>
                <a:latin typeface="Times New Roman" panose="02020603050405020304" pitchFamily="18" charset="0"/>
                <a:cs typeface="Times New Roman" panose="02020603050405020304" pitchFamily="18" charset="0"/>
              </a:rPr>
              <a:t>1. Các yếu tố đặc trưng của bài thơ</a:t>
            </a:r>
            <a:endParaRPr lang="en-US" sz="3200" b="1">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5665</Words>
  <Application>WPS Slides</Application>
  <PresentationFormat>Custom</PresentationFormat>
  <Paragraphs>178</Paragraphs>
  <Slides>21</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21</vt:i4>
      </vt:variant>
    </vt:vector>
  </HeadingPairs>
  <TitlesOfParts>
    <vt:vector size="30" baseType="lpstr">
      <vt:lpstr>Arial</vt:lpstr>
      <vt:lpstr>SimSun</vt:lpstr>
      <vt:lpstr>Wingdings</vt:lpstr>
      <vt:lpstr>Times New Roman</vt:lpstr>
      <vt:lpstr>Calibri</vt:lpstr>
      <vt:lpstr>Microsoft YaHei</vt:lpstr>
      <vt:lpstr>Arial Unicode MS</vt:lpstr>
      <vt:lpstr>Calibri Light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HuyenTran</dc:creator>
  <cp:lastModifiedBy>hue dinh</cp:lastModifiedBy>
  <cp:revision>43</cp:revision>
  <dcterms:created xsi:type="dcterms:W3CDTF">2021-08-26T04:20:00Z</dcterms:created>
  <dcterms:modified xsi:type="dcterms:W3CDTF">2025-04-14T14:32:30Z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2174C4AC6FA54F179EAF6951D1E4D2F6_13</vt:lpwstr>
  </property>
  <property fmtid="{D5CDD505-2E9C-101B-9397-08002B2CF9AE}" pid="3" name="KSOProductBuildVer">
    <vt:lpwstr>1033-12.2.0.20795</vt:lpwstr>
  </property>
</Properties>
</file>